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0" r:id="rId3"/>
    <p:sldId id="257" r:id="rId4"/>
    <p:sldId id="291" r:id="rId5"/>
    <p:sldId id="258" r:id="rId6"/>
    <p:sldId id="288" r:id="rId7"/>
    <p:sldId id="289" r:id="rId8"/>
    <p:sldId id="290" r:id="rId9"/>
    <p:sldId id="261" r:id="rId10"/>
    <p:sldId id="273" r:id="rId11"/>
    <p:sldId id="294" r:id="rId12"/>
    <p:sldId id="274" r:id="rId13"/>
    <p:sldId id="292" r:id="rId14"/>
    <p:sldId id="259" r:id="rId15"/>
    <p:sldId id="275" r:id="rId16"/>
    <p:sldId id="279" r:id="rId17"/>
    <p:sldId id="276" r:id="rId18"/>
    <p:sldId id="277" r:id="rId19"/>
    <p:sldId id="278" r:id="rId20"/>
    <p:sldId id="280" r:id="rId21"/>
    <p:sldId id="281" r:id="rId22"/>
    <p:sldId id="282" r:id="rId23"/>
    <p:sldId id="283" r:id="rId24"/>
    <p:sldId id="284" r:id="rId25"/>
    <p:sldId id="285" r:id="rId26"/>
    <p:sldId id="286" r:id="rId27"/>
    <p:sldId id="287" r:id="rId28"/>
    <p:sldId id="296" r:id="rId29"/>
    <p:sldId id="305" r:id="rId30"/>
    <p:sldId id="297" r:id="rId31"/>
    <p:sldId id="301" r:id="rId32"/>
    <p:sldId id="306" r:id="rId33"/>
    <p:sldId id="303" r:id="rId34"/>
    <p:sldId id="307" r:id="rId35"/>
    <p:sldId id="302" r:id="rId36"/>
    <p:sldId id="308" r:id="rId37"/>
  </p:sldIdLst>
  <p:sldSz cx="9144000" cy="6858000" type="screen4x3"/>
  <p:notesSz cx="6797675" cy="9926638"/>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FC88"/>
    <a:srgbClr val="6DF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varScale="1">
        <p:scale>
          <a:sx n="82" d="100"/>
          <a:sy n="82" d="100"/>
        </p:scale>
        <p:origin x="1493"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8F896428-587D-43D3-AFA9-6225CF129349}" type="datetimeFigureOut">
              <a:rPr kumimoji="1" lang="ja-JP" altLang="en-US" smtClean="0"/>
              <a:t>2018/11/29</a:t>
            </a:fld>
            <a:endParaRPr kumimoji="1" lang="ja-JP" altLang="en-US"/>
          </a:p>
        </p:txBody>
      </p:sp>
      <p:sp>
        <p:nvSpPr>
          <p:cNvPr id="4" name="スライド イメージ プレースホルダー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2B24C97C-D1A9-40A0-8715-0EE107AD3E4D}" type="slidenum">
              <a:rPr kumimoji="1" lang="ja-JP" altLang="en-US" smtClean="0"/>
              <a:t>‹#›</a:t>
            </a:fld>
            <a:endParaRPr kumimoji="1" lang="ja-JP" altLang="en-US"/>
          </a:p>
        </p:txBody>
      </p:sp>
    </p:spTree>
    <p:extLst>
      <p:ext uri="{BB962C8B-B14F-4D97-AF65-F5344CB8AC3E}">
        <p14:creationId xmlns:p14="http://schemas.microsoft.com/office/powerpoint/2010/main" val="24189556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B24C97C-D1A9-40A0-8715-0EE107AD3E4D}" type="slidenum">
              <a:rPr kumimoji="1" lang="ja-JP" altLang="en-US" smtClean="0"/>
              <a:t>34</a:t>
            </a:fld>
            <a:endParaRPr kumimoji="1" lang="ja-JP" altLang="en-US"/>
          </a:p>
        </p:txBody>
      </p:sp>
    </p:spTree>
    <p:extLst>
      <p:ext uri="{BB962C8B-B14F-4D97-AF65-F5344CB8AC3E}">
        <p14:creationId xmlns:p14="http://schemas.microsoft.com/office/powerpoint/2010/main" val="94229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D99F3E4-14D9-4110-B3F0-2FCDBE8AB12F}" type="slidenum">
              <a:rPr kumimoji="1" lang="ja-JP" altLang="en-US" smtClean="0"/>
              <a:t>35</a:t>
            </a:fld>
            <a:endParaRPr kumimoji="1" lang="ja-JP" altLang="en-US"/>
          </a:p>
        </p:txBody>
      </p:sp>
    </p:spTree>
    <p:extLst>
      <p:ext uri="{BB962C8B-B14F-4D97-AF65-F5344CB8AC3E}">
        <p14:creationId xmlns:p14="http://schemas.microsoft.com/office/powerpoint/2010/main" val="3478004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2" descr="C:\Users\0416masuda\Desktop\cover_plant_02.jpg">
            <a:extLst>
              <a:ext uri="{FF2B5EF4-FFF2-40B4-BE49-F238E27FC236}">
                <a16:creationId xmlns:a16="http://schemas.microsoft.com/office/drawing/2014/main" id="{745E4D72-4402-416D-8D48-29EFC7E94F8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214282" y="1214422"/>
            <a:ext cx="7772400" cy="1470025"/>
          </a:xfrm>
        </p:spPr>
        <p:txBody>
          <a:bodyPr/>
          <a:lstStyle>
            <a:lvl1pPr>
              <a:defRPr>
                <a:solidFill>
                  <a:schemeClr val="tx1"/>
                </a:solidFill>
              </a:defRPr>
            </a:lvl1pPr>
          </a:lstStyle>
          <a:p>
            <a:r>
              <a:rPr lang="ja-JP" altLang="en-US"/>
              <a:t>マスタ タイトルの書式設定</a:t>
            </a:r>
          </a:p>
        </p:txBody>
      </p:sp>
      <p:sp>
        <p:nvSpPr>
          <p:cNvPr id="3" name="サブタイトル 2"/>
          <p:cNvSpPr>
            <a:spLocks noGrp="1"/>
          </p:cNvSpPr>
          <p:nvPr>
            <p:ph type="subTitle" idx="1"/>
          </p:nvPr>
        </p:nvSpPr>
        <p:spPr>
          <a:xfrm>
            <a:off x="214282" y="2857496"/>
            <a:ext cx="6400800" cy="1752600"/>
          </a:xfrm>
        </p:spPr>
        <p:txBody>
          <a:bodyPr>
            <a:normAutofit/>
          </a:bodyPr>
          <a:lstStyle>
            <a:lvl1pPr marL="0" indent="0" algn="ctr">
              <a:buNone/>
              <a:defRPr sz="28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 サブタイトルの書式設定</a:t>
            </a:r>
          </a:p>
        </p:txBody>
      </p:sp>
      <p:sp>
        <p:nvSpPr>
          <p:cNvPr id="5" name="フッター プレースホルダ 4">
            <a:extLst>
              <a:ext uri="{FF2B5EF4-FFF2-40B4-BE49-F238E27FC236}">
                <a16:creationId xmlns:a16="http://schemas.microsoft.com/office/drawing/2014/main" id="{75084CCA-BF75-4A4F-BB73-64E0F103B6D3}"/>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33C37FCC-2109-44F1-A84B-7A0D2B5A26D4}"/>
              </a:ext>
            </a:extLst>
          </p:cNvPr>
          <p:cNvSpPr>
            <a:spLocks noGrp="1"/>
          </p:cNvSpPr>
          <p:nvPr>
            <p:ph type="sldNum" sz="quarter" idx="11"/>
          </p:nvPr>
        </p:nvSpPr>
        <p:spPr/>
        <p:txBody>
          <a:bodyPr/>
          <a:lstStyle>
            <a:lvl1pPr>
              <a:defRPr/>
            </a:lvl1pPr>
          </a:lstStyle>
          <a:p>
            <a:fld id="{7DAABE27-E62C-4AB5-898A-20DD91548AD5}" type="slidenum">
              <a:rPr lang="ja-JP" altLang="en-US"/>
              <a:pPr/>
              <a:t>‹#›</a:t>
            </a:fld>
            <a:endParaRPr lang="ja-JP" altLang="en-US"/>
          </a:p>
        </p:txBody>
      </p:sp>
      <p:sp>
        <p:nvSpPr>
          <p:cNvPr id="7" name="日付プレースホルダ 3">
            <a:extLst>
              <a:ext uri="{FF2B5EF4-FFF2-40B4-BE49-F238E27FC236}">
                <a16:creationId xmlns:a16="http://schemas.microsoft.com/office/drawing/2014/main" id="{28D966A6-8723-4FBD-8F10-1E9AEEF9A1AF}"/>
              </a:ext>
            </a:extLst>
          </p:cNvPr>
          <p:cNvSpPr>
            <a:spLocks noGrp="1"/>
          </p:cNvSpPr>
          <p:nvPr>
            <p:ph type="dt" sz="half" idx="12"/>
          </p:nvPr>
        </p:nvSpPr>
        <p:spPr/>
        <p:txBody>
          <a:bodyPr/>
          <a:lstStyle>
            <a:lvl1pPr>
              <a:defRPr/>
            </a:lvl1pPr>
          </a:lstStyle>
          <a:p>
            <a:pPr>
              <a:defRPr/>
            </a:pPr>
            <a:fld id="{05368ACA-6817-46EA-981B-8CDDB2C0D9FB}" type="datetimeFigureOut">
              <a:rPr lang="ja-JP" altLang="en-US"/>
              <a:pPr>
                <a:defRPr/>
              </a:pPr>
              <a:t>2018/11/29</a:t>
            </a:fld>
            <a:endParaRPr lang="ja-JP" altLang="en-US"/>
          </a:p>
        </p:txBody>
      </p:sp>
    </p:spTree>
    <p:extLst>
      <p:ext uri="{BB962C8B-B14F-4D97-AF65-F5344CB8AC3E}">
        <p14:creationId xmlns:p14="http://schemas.microsoft.com/office/powerpoint/2010/main" val="2228726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 4">
            <a:extLst>
              <a:ext uri="{FF2B5EF4-FFF2-40B4-BE49-F238E27FC236}">
                <a16:creationId xmlns:a16="http://schemas.microsoft.com/office/drawing/2014/main" id="{0531F40E-6D58-401B-8F0B-8D2B87AA029F}"/>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F2C1EA8F-744E-4929-A487-6E75BE97780B}"/>
              </a:ext>
            </a:extLst>
          </p:cNvPr>
          <p:cNvSpPr>
            <a:spLocks noGrp="1"/>
          </p:cNvSpPr>
          <p:nvPr>
            <p:ph type="sldNum" sz="quarter" idx="11"/>
          </p:nvPr>
        </p:nvSpPr>
        <p:spPr/>
        <p:txBody>
          <a:bodyPr/>
          <a:lstStyle>
            <a:lvl1pPr>
              <a:defRPr/>
            </a:lvl1pPr>
          </a:lstStyle>
          <a:p>
            <a:fld id="{DC1EC4F9-C6D7-4131-B3E7-535A66F023E9}" type="slidenum">
              <a:rPr lang="ja-JP" altLang="en-US"/>
              <a:pPr/>
              <a:t>‹#›</a:t>
            </a:fld>
            <a:endParaRPr lang="ja-JP" altLang="en-US"/>
          </a:p>
        </p:txBody>
      </p:sp>
      <p:sp>
        <p:nvSpPr>
          <p:cNvPr id="6" name="日付プレースホルダ 3">
            <a:extLst>
              <a:ext uri="{FF2B5EF4-FFF2-40B4-BE49-F238E27FC236}">
                <a16:creationId xmlns:a16="http://schemas.microsoft.com/office/drawing/2014/main" id="{72D690E6-CC98-4258-AA1D-153EA527A41A}"/>
              </a:ext>
            </a:extLst>
          </p:cNvPr>
          <p:cNvSpPr>
            <a:spLocks noGrp="1"/>
          </p:cNvSpPr>
          <p:nvPr>
            <p:ph type="dt" sz="half" idx="12"/>
          </p:nvPr>
        </p:nvSpPr>
        <p:spPr/>
        <p:txBody>
          <a:bodyPr/>
          <a:lstStyle>
            <a:lvl1pPr>
              <a:defRPr/>
            </a:lvl1pPr>
          </a:lstStyle>
          <a:p>
            <a:pPr>
              <a:defRPr/>
            </a:pPr>
            <a:fld id="{9E465528-2462-4443-AB9A-E24BA9E46DD0}" type="datetimeFigureOut">
              <a:rPr lang="ja-JP" altLang="en-US"/>
              <a:pPr>
                <a:defRPr/>
              </a:pPr>
              <a:t>2018/11/29</a:t>
            </a:fld>
            <a:endParaRPr lang="ja-JP" altLang="en-US"/>
          </a:p>
        </p:txBody>
      </p:sp>
    </p:spTree>
    <p:extLst>
      <p:ext uri="{BB962C8B-B14F-4D97-AF65-F5344CB8AC3E}">
        <p14:creationId xmlns:p14="http://schemas.microsoft.com/office/powerpoint/2010/main" val="60537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 4">
            <a:extLst>
              <a:ext uri="{FF2B5EF4-FFF2-40B4-BE49-F238E27FC236}">
                <a16:creationId xmlns:a16="http://schemas.microsoft.com/office/drawing/2014/main" id="{71980C40-02E6-4136-8F8B-0E9B9FB38288}"/>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D5F34BC1-CC64-45C3-8307-31ECD2C689C4}"/>
              </a:ext>
            </a:extLst>
          </p:cNvPr>
          <p:cNvSpPr>
            <a:spLocks noGrp="1"/>
          </p:cNvSpPr>
          <p:nvPr>
            <p:ph type="sldNum" sz="quarter" idx="11"/>
          </p:nvPr>
        </p:nvSpPr>
        <p:spPr/>
        <p:txBody>
          <a:bodyPr/>
          <a:lstStyle>
            <a:lvl1pPr>
              <a:defRPr/>
            </a:lvl1pPr>
          </a:lstStyle>
          <a:p>
            <a:fld id="{76C38FD5-0CC4-4CF7-93F6-16D9C7537BB9}" type="slidenum">
              <a:rPr lang="ja-JP" altLang="en-US"/>
              <a:pPr/>
              <a:t>‹#›</a:t>
            </a:fld>
            <a:endParaRPr lang="ja-JP" altLang="en-US"/>
          </a:p>
        </p:txBody>
      </p:sp>
      <p:sp>
        <p:nvSpPr>
          <p:cNvPr id="6" name="日付プレースホルダ 3">
            <a:extLst>
              <a:ext uri="{FF2B5EF4-FFF2-40B4-BE49-F238E27FC236}">
                <a16:creationId xmlns:a16="http://schemas.microsoft.com/office/drawing/2014/main" id="{71851F5F-DC38-46FA-9BD5-CD097DA439A4}"/>
              </a:ext>
            </a:extLst>
          </p:cNvPr>
          <p:cNvSpPr>
            <a:spLocks noGrp="1"/>
          </p:cNvSpPr>
          <p:nvPr>
            <p:ph type="dt" sz="half" idx="12"/>
          </p:nvPr>
        </p:nvSpPr>
        <p:spPr/>
        <p:txBody>
          <a:bodyPr/>
          <a:lstStyle>
            <a:lvl1pPr>
              <a:defRPr/>
            </a:lvl1pPr>
          </a:lstStyle>
          <a:p>
            <a:pPr>
              <a:defRPr/>
            </a:pPr>
            <a:fld id="{AB2FB533-13A0-4797-8695-937C515D24C0}" type="datetimeFigureOut">
              <a:rPr lang="ja-JP" altLang="en-US"/>
              <a:pPr>
                <a:defRPr/>
              </a:pPr>
              <a:t>2018/11/29</a:t>
            </a:fld>
            <a:endParaRPr lang="ja-JP" altLang="en-US"/>
          </a:p>
        </p:txBody>
      </p:sp>
    </p:spTree>
    <p:extLst>
      <p:ext uri="{BB962C8B-B14F-4D97-AF65-F5344CB8AC3E}">
        <p14:creationId xmlns:p14="http://schemas.microsoft.com/office/powerpoint/2010/main" val="199703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 4">
            <a:extLst>
              <a:ext uri="{FF2B5EF4-FFF2-40B4-BE49-F238E27FC236}">
                <a16:creationId xmlns:a16="http://schemas.microsoft.com/office/drawing/2014/main" id="{B08FE597-0621-4208-9B0A-A2F3545C9AE7}"/>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A10EDD95-C1A8-4034-A43F-79C746D6DB58}"/>
              </a:ext>
            </a:extLst>
          </p:cNvPr>
          <p:cNvSpPr>
            <a:spLocks noGrp="1"/>
          </p:cNvSpPr>
          <p:nvPr>
            <p:ph type="sldNum" sz="quarter" idx="11"/>
          </p:nvPr>
        </p:nvSpPr>
        <p:spPr/>
        <p:txBody>
          <a:bodyPr/>
          <a:lstStyle>
            <a:lvl1pPr>
              <a:defRPr/>
            </a:lvl1pPr>
          </a:lstStyle>
          <a:p>
            <a:fld id="{73A12405-90C1-4670-AFE5-6B2C3F36CCDC}" type="slidenum">
              <a:rPr lang="ja-JP" altLang="en-US"/>
              <a:pPr/>
              <a:t>‹#›</a:t>
            </a:fld>
            <a:endParaRPr lang="ja-JP" altLang="en-US"/>
          </a:p>
        </p:txBody>
      </p:sp>
      <p:sp>
        <p:nvSpPr>
          <p:cNvPr id="6" name="日付プレースホルダ 3">
            <a:extLst>
              <a:ext uri="{FF2B5EF4-FFF2-40B4-BE49-F238E27FC236}">
                <a16:creationId xmlns:a16="http://schemas.microsoft.com/office/drawing/2014/main" id="{4F6E0593-7C6F-4474-ABAF-47CD04FBF8D6}"/>
              </a:ext>
            </a:extLst>
          </p:cNvPr>
          <p:cNvSpPr>
            <a:spLocks noGrp="1"/>
          </p:cNvSpPr>
          <p:nvPr>
            <p:ph type="dt" sz="half" idx="12"/>
          </p:nvPr>
        </p:nvSpPr>
        <p:spPr/>
        <p:txBody>
          <a:bodyPr/>
          <a:lstStyle>
            <a:lvl1pPr>
              <a:defRPr/>
            </a:lvl1pPr>
          </a:lstStyle>
          <a:p>
            <a:pPr>
              <a:defRPr/>
            </a:pPr>
            <a:fld id="{1765764E-E311-4CB1-94E9-5CF1DE72FC07}" type="datetimeFigureOut">
              <a:rPr lang="ja-JP" altLang="en-US"/>
              <a:pPr>
                <a:defRPr/>
              </a:pPr>
              <a:t>2018/11/29</a:t>
            </a:fld>
            <a:endParaRPr lang="ja-JP" altLang="en-US"/>
          </a:p>
        </p:txBody>
      </p:sp>
    </p:spTree>
    <p:extLst>
      <p:ext uri="{BB962C8B-B14F-4D97-AF65-F5344CB8AC3E}">
        <p14:creationId xmlns:p14="http://schemas.microsoft.com/office/powerpoint/2010/main" val="392928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 テキストの書式設定</a:t>
            </a:r>
          </a:p>
        </p:txBody>
      </p:sp>
      <p:sp>
        <p:nvSpPr>
          <p:cNvPr id="4" name="フッター プレースホルダ 4">
            <a:extLst>
              <a:ext uri="{FF2B5EF4-FFF2-40B4-BE49-F238E27FC236}">
                <a16:creationId xmlns:a16="http://schemas.microsoft.com/office/drawing/2014/main" id="{E6F8E80F-39C4-4F68-B391-581EF30DD8B4}"/>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FDF12E22-E248-4535-B4D3-3C618E2412EB}"/>
              </a:ext>
            </a:extLst>
          </p:cNvPr>
          <p:cNvSpPr>
            <a:spLocks noGrp="1"/>
          </p:cNvSpPr>
          <p:nvPr>
            <p:ph type="sldNum" sz="quarter" idx="11"/>
          </p:nvPr>
        </p:nvSpPr>
        <p:spPr/>
        <p:txBody>
          <a:bodyPr/>
          <a:lstStyle>
            <a:lvl1pPr>
              <a:defRPr/>
            </a:lvl1pPr>
          </a:lstStyle>
          <a:p>
            <a:fld id="{1464763F-6A1B-42C4-A159-6411946153CF}" type="slidenum">
              <a:rPr lang="ja-JP" altLang="en-US"/>
              <a:pPr/>
              <a:t>‹#›</a:t>
            </a:fld>
            <a:endParaRPr lang="ja-JP" altLang="en-US"/>
          </a:p>
        </p:txBody>
      </p:sp>
      <p:sp>
        <p:nvSpPr>
          <p:cNvPr id="6" name="日付プレースホルダ 3">
            <a:extLst>
              <a:ext uri="{FF2B5EF4-FFF2-40B4-BE49-F238E27FC236}">
                <a16:creationId xmlns:a16="http://schemas.microsoft.com/office/drawing/2014/main" id="{96E7E89F-6967-444C-8187-99E303E3288C}"/>
              </a:ext>
            </a:extLst>
          </p:cNvPr>
          <p:cNvSpPr>
            <a:spLocks noGrp="1"/>
          </p:cNvSpPr>
          <p:nvPr>
            <p:ph type="dt" sz="half" idx="12"/>
          </p:nvPr>
        </p:nvSpPr>
        <p:spPr/>
        <p:txBody>
          <a:bodyPr/>
          <a:lstStyle>
            <a:lvl1pPr>
              <a:defRPr/>
            </a:lvl1pPr>
          </a:lstStyle>
          <a:p>
            <a:pPr>
              <a:defRPr/>
            </a:pPr>
            <a:fld id="{46ED0C7F-7AE0-4896-8AFE-3BC63694BD7F}" type="datetimeFigureOut">
              <a:rPr lang="ja-JP" altLang="en-US"/>
              <a:pPr>
                <a:defRPr/>
              </a:pPr>
              <a:t>2018/11/29</a:t>
            </a:fld>
            <a:endParaRPr lang="ja-JP" altLang="en-US"/>
          </a:p>
        </p:txBody>
      </p:sp>
    </p:spTree>
    <p:extLst>
      <p:ext uri="{BB962C8B-B14F-4D97-AF65-F5344CB8AC3E}">
        <p14:creationId xmlns:p14="http://schemas.microsoft.com/office/powerpoint/2010/main" val="1656821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フッター プレースホルダ 4">
            <a:extLst>
              <a:ext uri="{FF2B5EF4-FFF2-40B4-BE49-F238E27FC236}">
                <a16:creationId xmlns:a16="http://schemas.microsoft.com/office/drawing/2014/main" id="{9FFDF5E6-5AAC-471C-8220-1AC78C9F1C05}"/>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D3B1AD23-22E6-4189-B665-229595973626}"/>
              </a:ext>
            </a:extLst>
          </p:cNvPr>
          <p:cNvSpPr>
            <a:spLocks noGrp="1"/>
          </p:cNvSpPr>
          <p:nvPr>
            <p:ph type="sldNum" sz="quarter" idx="11"/>
          </p:nvPr>
        </p:nvSpPr>
        <p:spPr/>
        <p:txBody>
          <a:bodyPr/>
          <a:lstStyle>
            <a:lvl1pPr>
              <a:defRPr/>
            </a:lvl1pPr>
          </a:lstStyle>
          <a:p>
            <a:fld id="{98938977-A3F5-4660-A222-96ED5885E31C}" type="slidenum">
              <a:rPr lang="ja-JP" altLang="en-US"/>
              <a:pPr/>
              <a:t>‹#›</a:t>
            </a:fld>
            <a:endParaRPr lang="ja-JP" altLang="en-US"/>
          </a:p>
        </p:txBody>
      </p:sp>
      <p:sp>
        <p:nvSpPr>
          <p:cNvPr id="7" name="日付プレースホルダ 3">
            <a:extLst>
              <a:ext uri="{FF2B5EF4-FFF2-40B4-BE49-F238E27FC236}">
                <a16:creationId xmlns:a16="http://schemas.microsoft.com/office/drawing/2014/main" id="{39C25BC2-F93D-47C7-B49E-87852BC26735}"/>
              </a:ext>
            </a:extLst>
          </p:cNvPr>
          <p:cNvSpPr>
            <a:spLocks noGrp="1"/>
          </p:cNvSpPr>
          <p:nvPr>
            <p:ph type="dt" sz="half" idx="12"/>
          </p:nvPr>
        </p:nvSpPr>
        <p:spPr/>
        <p:txBody>
          <a:bodyPr/>
          <a:lstStyle>
            <a:lvl1pPr>
              <a:defRPr/>
            </a:lvl1pPr>
          </a:lstStyle>
          <a:p>
            <a:pPr>
              <a:defRPr/>
            </a:pPr>
            <a:fld id="{DA53CC9D-9F17-4820-AA19-C879CED5335B}" type="datetimeFigureOut">
              <a:rPr lang="ja-JP" altLang="en-US"/>
              <a:pPr>
                <a:defRPr/>
              </a:pPr>
              <a:t>2018/11/29</a:t>
            </a:fld>
            <a:endParaRPr lang="ja-JP" altLang="en-US"/>
          </a:p>
        </p:txBody>
      </p:sp>
    </p:spTree>
    <p:extLst>
      <p:ext uri="{BB962C8B-B14F-4D97-AF65-F5344CB8AC3E}">
        <p14:creationId xmlns:p14="http://schemas.microsoft.com/office/powerpoint/2010/main" val="427002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フッター プレースホルダ 4">
            <a:extLst>
              <a:ext uri="{FF2B5EF4-FFF2-40B4-BE49-F238E27FC236}">
                <a16:creationId xmlns:a16="http://schemas.microsoft.com/office/drawing/2014/main" id="{A2FCCFE8-B3A4-4144-AD74-24821C901076}"/>
              </a:ext>
            </a:extLst>
          </p:cNvPr>
          <p:cNvSpPr>
            <a:spLocks noGrp="1"/>
          </p:cNvSpPr>
          <p:nvPr>
            <p:ph type="ftr" sz="quarter" idx="10"/>
          </p:nvPr>
        </p:nvSpPr>
        <p:spPr/>
        <p:txBody>
          <a:bodyPr/>
          <a:lstStyle>
            <a:lvl1pPr>
              <a:defRPr/>
            </a:lvl1pPr>
          </a:lstStyle>
          <a:p>
            <a:pPr>
              <a:defRPr/>
            </a:pPr>
            <a:endParaRPr lang="ja-JP" altLang="en-US"/>
          </a:p>
        </p:txBody>
      </p:sp>
      <p:sp>
        <p:nvSpPr>
          <p:cNvPr id="8" name="スライド番号プレースホルダ 5">
            <a:extLst>
              <a:ext uri="{FF2B5EF4-FFF2-40B4-BE49-F238E27FC236}">
                <a16:creationId xmlns:a16="http://schemas.microsoft.com/office/drawing/2014/main" id="{9EA5BFB3-1F63-4B70-91EF-F1B6F6D54D9B}"/>
              </a:ext>
            </a:extLst>
          </p:cNvPr>
          <p:cNvSpPr>
            <a:spLocks noGrp="1"/>
          </p:cNvSpPr>
          <p:nvPr>
            <p:ph type="sldNum" sz="quarter" idx="11"/>
          </p:nvPr>
        </p:nvSpPr>
        <p:spPr/>
        <p:txBody>
          <a:bodyPr/>
          <a:lstStyle>
            <a:lvl1pPr>
              <a:defRPr/>
            </a:lvl1pPr>
          </a:lstStyle>
          <a:p>
            <a:fld id="{508B7A36-DE1C-4472-9211-D68FD0C0E836}" type="slidenum">
              <a:rPr lang="ja-JP" altLang="en-US"/>
              <a:pPr/>
              <a:t>‹#›</a:t>
            </a:fld>
            <a:endParaRPr lang="ja-JP" altLang="en-US"/>
          </a:p>
        </p:txBody>
      </p:sp>
      <p:sp>
        <p:nvSpPr>
          <p:cNvPr id="9" name="日付プレースホルダ 3">
            <a:extLst>
              <a:ext uri="{FF2B5EF4-FFF2-40B4-BE49-F238E27FC236}">
                <a16:creationId xmlns:a16="http://schemas.microsoft.com/office/drawing/2014/main" id="{E42BFCBD-4120-402A-9B9F-D041E5FAC1F8}"/>
              </a:ext>
            </a:extLst>
          </p:cNvPr>
          <p:cNvSpPr>
            <a:spLocks noGrp="1"/>
          </p:cNvSpPr>
          <p:nvPr>
            <p:ph type="dt" sz="half" idx="12"/>
          </p:nvPr>
        </p:nvSpPr>
        <p:spPr/>
        <p:txBody>
          <a:bodyPr/>
          <a:lstStyle>
            <a:lvl1pPr>
              <a:defRPr/>
            </a:lvl1pPr>
          </a:lstStyle>
          <a:p>
            <a:pPr>
              <a:defRPr/>
            </a:pPr>
            <a:fld id="{BF104FBF-7608-4FDF-AFAD-10DB302B7D7B}" type="datetimeFigureOut">
              <a:rPr lang="ja-JP" altLang="en-US"/>
              <a:pPr>
                <a:defRPr/>
              </a:pPr>
              <a:t>2018/11/29</a:t>
            </a:fld>
            <a:endParaRPr lang="ja-JP" altLang="en-US"/>
          </a:p>
        </p:txBody>
      </p:sp>
    </p:spTree>
    <p:extLst>
      <p:ext uri="{BB962C8B-B14F-4D97-AF65-F5344CB8AC3E}">
        <p14:creationId xmlns:p14="http://schemas.microsoft.com/office/powerpoint/2010/main" val="350410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フッター プレースホルダ 4">
            <a:extLst>
              <a:ext uri="{FF2B5EF4-FFF2-40B4-BE49-F238E27FC236}">
                <a16:creationId xmlns:a16="http://schemas.microsoft.com/office/drawing/2014/main" id="{7F385D40-B103-459C-AC4F-06520EDD45A4}"/>
              </a:ext>
            </a:extLst>
          </p:cNvPr>
          <p:cNvSpPr>
            <a:spLocks noGrp="1"/>
          </p:cNvSpPr>
          <p:nvPr>
            <p:ph type="ftr" sz="quarter" idx="10"/>
          </p:nvPr>
        </p:nvSpPr>
        <p:spPr/>
        <p:txBody>
          <a:bodyPr/>
          <a:lstStyle>
            <a:lvl1pPr>
              <a:defRPr/>
            </a:lvl1pPr>
          </a:lstStyle>
          <a:p>
            <a:pPr>
              <a:defRPr/>
            </a:pPr>
            <a:endParaRPr lang="ja-JP" altLang="en-US"/>
          </a:p>
        </p:txBody>
      </p:sp>
      <p:sp>
        <p:nvSpPr>
          <p:cNvPr id="4" name="スライド番号プレースホルダ 5">
            <a:extLst>
              <a:ext uri="{FF2B5EF4-FFF2-40B4-BE49-F238E27FC236}">
                <a16:creationId xmlns:a16="http://schemas.microsoft.com/office/drawing/2014/main" id="{F453501C-19F6-438C-8196-AE757742CEFE}"/>
              </a:ext>
            </a:extLst>
          </p:cNvPr>
          <p:cNvSpPr>
            <a:spLocks noGrp="1"/>
          </p:cNvSpPr>
          <p:nvPr>
            <p:ph type="sldNum" sz="quarter" idx="11"/>
          </p:nvPr>
        </p:nvSpPr>
        <p:spPr/>
        <p:txBody>
          <a:bodyPr/>
          <a:lstStyle>
            <a:lvl1pPr>
              <a:defRPr/>
            </a:lvl1pPr>
          </a:lstStyle>
          <a:p>
            <a:fld id="{F7DE906B-82D0-4D96-81C8-995907F2054E}" type="slidenum">
              <a:rPr lang="ja-JP" altLang="en-US"/>
              <a:pPr/>
              <a:t>‹#›</a:t>
            </a:fld>
            <a:endParaRPr lang="ja-JP" altLang="en-US"/>
          </a:p>
        </p:txBody>
      </p:sp>
      <p:sp>
        <p:nvSpPr>
          <p:cNvPr id="5" name="日付プレースホルダ 3">
            <a:extLst>
              <a:ext uri="{FF2B5EF4-FFF2-40B4-BE49-F238E27FC236}">
                <a16:creationId xmlns:a16="http://schemas.microsoft.com/office/drawing/2014/main" id="{7D675047-0232-4C19-A9B3-E0B27FB3F7E7}"/>
              </a:ext>
            </a:extLst>
          </p:cNvPr>
          <p:cNvSpPr>
            <a:spLocks noGrp="1"/>
          </p:cNvSpPr>
          <p:nvPr>
            <p:ph type="dt" sz="half" idx="12"/>
          </p:nvPr>
        </p:nvSpPr>
        <p:spPr/>
        <p:txBody>
          <a:bodyPr/>
          <a:lstStyle>
            <a:lvl1pPr>
              <a:defRPr/>
            </a:lvl1pPr>
          </a:lstStyle>
          <a:p>
            <a:pPr>
              <a:defRPr/>
            </a:pPr>
            <a:fld id="{3985870F-8C8A-42C3-A5D8-E87674E3B878}" type="datetimeFigureOut">
              <a:rPr lang="ja-JP" altLang="en-US"/>
              <a:pPr>
                <a:defRPr/>
              </a:pPr>
              <a:t>2018/11/29</a:t>
            </a:fld>
            <a:endParaRPr lang="ja-JP" altLang="en-US"/>
          </a:p>
        </p:txBody>
      </p:sp>
    </p:spTree>
    <p:extLst>
      <p:ext uri="{BB962C8B-B14F-4D97-AF65-F5344CB8AC3E}">
        <p14:creationId xmlns:p14="http://schemas.microsoft.com/office/powerpoint/2010/main" val="155095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フッター プレースホルダ 4">
            <a:extLst>
              <a:ext uri="{FF2B5EF4-FFF2-40B4-BE49-F238E27FC236}">
                <a16:creationId xmlns:a16="http://schemas.microsoft.com/office/drawing/2014/main" id="{70BB68CD-4441-472E-B3D5-C88D99EFFDF8}"/>
              </a:ext>
            </a:extLst>
          </p:cNvPr>
          <p:cNvSpPr>
            <a:spLocks noGrp="1"/>
          </p:cNvSpPr>
          <p:nvPr>
            <p:ph type="ftr" sz="quarter" idx="10"/>
          </p:nvPr>
        </p:nvSpPr>
        <p:spPr/>
        <p:txBody>
          <a:bodyPr/>
          <a:lstStyle>
            <a:lvl1pPr>
              <a:defRPr/>
            </a:lvl1pPr>
          </a:lstStyle>
          <a:p>
            <a:pPr>
              <a:defRPr/>
            </a:pPr>
            <a:endParaRPr lang="ja-JP" altLang="en-US"/>
          </a:p>
        </p:txBody>
      </p:sp>
      <p:sp>
        <p:nvSpPr>
          <p:cNvPr id="3" name="スライド番号プレースホルダ 5">
            <a:extLst>
              <a:ext uri="{FF2B5EF4-FFF2-40B4-BE49-F238E27FC236}">
                <a16:creationId xmlns:a16="http://schemas.microsoft.com/office/drawing/2014/main" id="{5C6B528E-F2B4-4127-A3DD-D5A6DFA3E059}"/>
              </a:ext>
            </a:extLst>
          </p:cNvPr>
          <p:cNvSpPr>
            <a:spLocks noGrp="1"/>
          </p:cNvSpPr>
          <p:nvPr>
            <p:ph type="sldNum" sz="quarter" idx="11"/>
          </p:nvPr>
        </p:nvSpPr>
        <p:spPr/>
        <p:txBody>
          <a:bodyPr/>
          <a:lstStyle>
            <a:lvl1pPr>
              <a:defRPr/>
            </a:lvl1pPr>
          </a:lstStyle>
          <a:p>
            <a:fld id="{FF94AA88-70D9-4329-9912-A1ABF9FA4BB9}" type="slidenum">
              <a:rPr lang="ja-JP" altLang="en-US"/>
              <a:pPr/>
              <a:t>‹#›</a:t>
            </a:fld>
            <a:endParaRPr lang="ja-JP" altLang="en-US"/>
          </a:p>
        </p:txBody>
      </p:sp>
      <p:sp>
        <p:nvSpPr>
          <p:cNvPr id="4" name="日付プレースホルダ 3">
            <a:extLst>
              <a:ext uri="{FF2B5EF4-FFF2-40B4-BE49-F238E27FC236}">
                <a16:creationId xmlns:a16="http://schemas.microsoft.com/office/drawing/2014/main" id="{58F29E5F-2BB0-4A33-B7F8-11F870FC92F2}"/>
              </a:ext>
            </a:extLst>
          </p:cNvPr>
          <p:cNvSpPr>
            <a:spLocks noGrp="1"/>
          </p:cNvSpPr>
          <p:nvPr>
            <p:ph type="dt" sz="half" idx="12"/>
          </p:nvPr>
        </p:nvSpPr>
        <p:spPr/>
        <p:txBody>
          <a:bodyPr/>
          <a:lstStyle>
            <a:lvl1pPr>
              <a:defRPr/>
            </a:lvl1pPr>
          </a:lstStyle>
          <a:p>
            <a:pPr>
              <a:defRPr/>
            </a:pPr>
            <a:fld id="{43F98BEE-CD0B-4AB4-8A9D-4967455428CE}" type="datetimeFigureOut">
              <a:rPr lang="ja-JP" altLang="en-US"/>
              <a:pPr>
                <a:defRPr/>
              </a:pPr>
              <a:t>2018/11/29</a:t>
            </a:fld>
            <a:endParaRPr lang="ja-JP" altLang="en-US"/>
          </a:p>
        </p:txBody>
      </p:sp>
    </p:spTree>
    <p:extLst>
      <p:ext uri="{BB962C8B-B14F-4D97-AF65-F5344CB8AC3E}">
        <p14:creationId xmlns:p14="http://schemas.microsoft.com/office/powerpoint/2010/main" val="3514491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フッター プレースホルダ 4">
            <a:extLst>
              <a:ext uri="{FF2B5EF4-FFF2-40B4-BE49-F238E27FC236}">
                <a16:creationId xmlns:a16="http://schemas.microsoft.com/office/drawing/2014/main" id="{7B002254-C90F-467C-AE39-D43DA633AAF6}"/>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03ECC6A2-D4CF-4BE3-935A-4406DB78E53F}"/>
              </a:ext>
            </a:extLst>
          </p:cNvPr>
          <p:cNvSpPr>
            <a:spLocks noGrp="1"/>
          </p:cNvSpPr>
          <p:nvPr>
            <p:ph type="sldNum" sz="quarter" idx="11"/>
          </p:nvPr>
        </p:nvSpPr>
        <p:spPr/>
        <p:txBody>
          <a:bodyPr/>
          <a:lstStyle>
            <a:lvl1pPr>
              <a:defRPr/>
            </a:lvl1pPr>
          </a:lstStyle>
          <a:p>
            <a:fld id="{AB0A07D9-FF2E-4185-A30B-04CAF3C2CC9E}" type="slidenum">
              <a:rPr lang="ja-JP" altLang="en-US"/>
              <a:pPr/>
              <a:t>‹#›</a:t>
            </a:fld>
            <a:endParaRPr lang="ja-JP" altLang="en-US"/>
          </a:p>
        </p:txBody>
      </p:sp>
      <p:sp>
        <p:nvSpPr>
          <p:cNvPr id="7" name="日付プレースホルダ 3">
            <a:extLst>
              <a:ext uri="{FF2B5EF4-FFF2-40B4-BE49-F238E27FC236}">
                <a16:creationId xmlns:a16="http://schemas.microsoft.com/office/drawing/2014/main" id="{0A3D1FCE-6634-455E-9075-6C89E37D181F}"/>
              </a:ext>
            </a:extLst>
          </p:cNvPr>
          <p:cNvSpPr>
            <a:spLocks noGrp="1"/>
          </p:cNvSpPr>
          <p:nvPr>
            <p:ph type="dt" sz="half" idx="12"/>
          </p:nvPr>
        </p:nvSpPr>
        <p:spPr/>
        <p:txBody>
          <a:bodyPr/>
          <a:lstStyle>
            <a:lvl1pPr>
              <a:defRPr/>
            </a:lvl1pPr>
          </a:lstStyle>
          <a:p>
            <a:pPr>
              <a:defRPr/>
            </a:pPr>
            <a:fld id="{918A1642-2077-41F4-AAD5-00B44B4D96C5}" type="datetimeFigureOut">
              <a:rPr lang="ja-JP" altLang="en-US"/>
              <a:pPr>
                <a:defRPr/>
              </a:pPr>
              <a:t>2018/11/29</a:t>
            </a:fld>
            <a:endParaRPr lang="ja-JP" altLang="en-US"/>
          </a:p>
        </p:txBody>
      </p:sp>
    </p:spTree>
    <p:extLst>
      <p:ext uri="{BB962C8B-B14F-4D97-AF65-F5344CB8AC3E}">
        <p14:creationId xmlns:p14="http://schemas.microsoft.com/office/powerpoint/2010/main" val="218308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フッター プレースホルダ 4">
            <a:extLst>
              <a:ext uri="{FF2B5EF4-FFF2-40B4-BE49-F238E27FC236}">
                <a16:creationId xmlns:a16="http://schemas.microsoft.com/office/drawing/2014/main" id="{E1C493F7-B0CA-4326-B5E7-16B48E3AC916}"/>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1373AD7A-3FCC-4C19-9979-8F1FF56E0724}"/>
              </a:ext>
            </a:extLst>
          </p:cNvPr>
          <p:cNvSpPr>
            <a:spLocks noGrp="1"/>
          </p:cNvSpPr>
          <p:nvPr>
            <p:ph type="sldNum" sz="quarter" idx="11"/>
          </p:nvPr>
        </p:nvSpPr>
        <p:spPr/>
        <p:txBody>
          <a:bodyPr/>
          <a:lstStyle>
            <a:lvl1pPr>
              <a:defRPr/>
            </a:lvl1pPr>
          </a:lstStyle>
          <a:p>
            <a:fld id="{D0794A3C-AA79-4318-BFDA-690E4C49D5C0}" type="slidenum">
              <a:rPr lang="ja-JP" altLang="en-US"/>
              <a:pPr/>
              <a:t>‹#›</a:t>
            </a:fld>
            <a:endParaRPr lang="ja-JP" altLang="en-US"/>
          </a:p>
        </p:txBody>
      </p:sp>
      <p:sp>
        <p:nvSpPr>
          <p:cNvPr id="7" name="日付プレースホルダ 3">
            <a:extLst>
              <a:ext uri="{FF2B5EF4-FFF2-40B4-BE49-F238E27FC236}">
                <a16:creationId xmlns:a16="http://schemas.microsoft.com/office/drawing/2014/main" id="{63658DF1-E20A-4CB5-93E0-3ED2120BD819}"/>
              </a:ext>
            </a:extLst>
          </p:cNvPr>
          <p:cNvSpPr>
            <a:spLocks noGrp="1"/>
          </p:cNvSpPr>
          <p:nvPr>
            <p:ph type="dt" sz="half" idx="12"/>
          </p:nvPr>
        </p:nvSpPr>
        <p:spPr/>
        <p:txBody>
          <a:bodyPr/>
          <a:lstStyle>
            <a:lvl1pPr>
              <a:defRPr/>
            </a:lvl1pPr>
          </a:lstStyle>
          <a:p>
            <a:pPr>
              <a:defRPr/>
            </a:pPr>
            <a:fld id="{C166DB06-C7CB-41B3-9EE7-15139003289F}" type="datetimeFigureOut">
              <a:rPr lang="ja-JP" altLang="en-US"/>
              <a:pPr>
                <a:defRPr/>
              </a:pPr>
              <a:t>2018/11/29</a:t>
            </a:fld>
            <a:endParaRPr lang="ja-JP" altLang="en-US"/>
          </a:p>
        </p:txBody>
      </p:sp>
    </p:spTree>
    <p:extLst>
      <p:ext uri="{BB962C8B-B14F-4D97-AF65-F5344CB8AC3E}">
        <p14:creationId xmlns:p14="http://schemas.microsoft.com/office/powerpoint/2010/main" val="3130135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Users\0416masuda\Desktop\inner_plant_01.jpg">
            <a:extLst>
              <a:ext uri="{FF2B5EF4-FFF2-40B4-BE49-F238E27FC236}">
                <a16:creationId xmlns:a16="http://schemas.microsoft.com/office/drawing/2014/main" id="{6738D1BE-2CFA-419A-9B65-9BFDA6D1882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フッター プレースホルダ 4">
            <a:extLst>
              <a:ext uri="{FF2B5EF4-FFF2-40B4-BE49-F238E27FC236}">
                <a16:creationId xmlns:a16="http://schemas.microsoft.com/office/drawing/2014/main" id="{0E6DD7CF-A268-4298-A3E6-E9F8151FB5E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C8FB0D46-7CF5-4EF2-9062-593754EDB64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9E372ABF-5BE4-42ED-8E68-891802EAD308}" type="slidenum">
              <a:rPr lang="ja-JP" altLang="en-US"/>
              <a:pPr/>
              <a:t>‹#›</a:t>
            </a:fld>
            <a:endParaRPr lang="ja-JP" altLang="en-US"/>
          </a:p>
        </p:txBody>
      </p:sp>
      <p:sp>
        <p:nvSpPr>
          <p:cNvPr id="1029" name="タイトル プレースホルダ 1">
            <a:extLst>
              <a:ext uri="{FF2B5EF4-FFF2-40B4-BE49-F238E27FC236}">
                <a16:creationId xmlns:a16="http://schemas.microsoft.com/office/drawing/2014/main" id="{7A54F63A-6711-4060-969F-9A5A9DE0CFE5}"/>
              </a:ext>
            </a:extLst>
          </p:cNvPr>
          <p:cNvSpPr>
            <a:spLocks noGrp="1"/>
          </p:cNvSpPr>
          <p:nvPr>
            <p:ph type="title"/>
          </p:nvPr>
        </p:nvSpPr>
        <p:spPr bwMode="auto">
          <a:xfrm>
            <a:off x="214313" y="131763"/>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テキスト プレースホルダ 2">
            <a:extLst>
              <a:ext uri="{FF2B5EF4-FFF2-40B4-BE49-F238E27FC236}">
                <a16:creationId xmlns:a16="http://schemas.microsoft.com/office/drawing/2014/main" id="{C46A689A-8712-4086-9DB7-B00CDA45CEF7}"/>
              </a:ext>
            </a:extLst>
          </p:cNvPr>
          <p:cNvSpPr>
            <a:spLocks noGrp="1"/>
          </p:cNvSpPr>
          <p:nvPr>
            <p:ph type="body" idx="1"/>
          </p:nvPr>
        </p:nvSpPr>
        <p:spPr bwMode="auto">
          <a:xfrm>
            <a:off x="214313" y="1214438"/>
            <a:ext cx="8643937"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a:extLst>
              <a:ext uri="{FF2B5EF4-FFF2-40B4-BE49-F238E27FC236}">
                <a16:creationId xmlns:a16="http://schemas.microsoft.com/office/drawing/2014/main" id="{8E695035-6738-482A-B8B0-EC7BDE9DA38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594EC2F-BB53-4B55-8299-03C7B0D2CF62}" type="datetimeFigureOut">
              <a:rPr lang="ja-JP" altLang="en-US"/>
              <a:pPr>
                <a:defRPr/>
              </a:pPr>
              <a:t>2018/11/29</a:t>
            </a:fld>
            <a:endParaRPr lang="ja-JP" altLang="en-US"/>
          </a:p>
        </p:txBody>
      </p:sp>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13.png"/><Relationship Id="rId12"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25.png"/><Relationship Id="rId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21.png"/><Relationship Id="rId9" Type="http://schemas.openxmlformats.org/officeDocument/2006/relationships/image" Target="../media/image24.png"/><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7.png"/><Relationship Id="rId7" Type="http://schemas.openxmlformats.org/officeDocument/2006/relationships/image" Target="../media/image10.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13.png"/><Relationship Id="rId4" Type="http://schemas.openxmlformats.org/officeDocument/2006/relationships/image" Target="../media/image28.sv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4.png"/><Relationship Id="rId7"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9.png"/><Relationship Id="rId5" Type="http://schemas.openxmlformats.org/officeDocument/2006/relationships/image" Target="../media/image17.png"/><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a:extLst>
              <a:ext uri="{FF2B5EF4-FFF2-40B4-BE49-F238E27FC236}">
                <a16:creationId xmlns:a16="http://schemas.microsoft.com/office/drawing/2014/main" id="{36844BAB-2AD1-471C-9766-39F7A65510FF}"/>
              </a:ext>
            </a:extLst>
          </p:cNvPr>
          <p:cNvSpPr>
            <a:spLocks noGrp="1"/>
          </p:cNvSpPr>
          <p:nvPr>
            <p:ph type="ctrTitle"/>
          </p:nvPr>
        </p:nvSpPr>
        <p:spPr>
          <a:xfrm>
            <a:off x="214313" y="1214438"/>
            <a:ext cx="7772400" cy="1470025"/>
          </a:xfrm>
        </p:spPr>
        <p:txBody>
          <a:bodyPr/>
          <a:lstStyle/>
          <a:p>
            <a:pPr eaLnBrk="1" hangingPunct="1"/>
            <a:r>
              <a:rPr lang="ja-JP" altLang="en-US" dirty="0">
                <a:latin typeface="Meiryo UI" panose="020B0604030504040204" pitchFamily="50" charset="-128"/>
                <a:ea typeface="Meiryo UI" panose="020B0604030504040204" pitchFamily="50" charset="-128"/>
              </a:rPr>
              <a:t>調達仕入システム要件定義書</a:t>
            </a:r>
          </a:p>
        </p:txBody>
      </p:sp>
      <p:sp>
        <p:nvSpPr>
          <p:cNvPr id="3075" name="サブタイトル 2">
            <a:extLst>
              <a:ext uri="{FF2B5EF4-FFF2-40B4-BE49-F238E27FC236}">
                <a16:creationId xmlns:a16="http://schemas.microsoft.com/office/drawing/2014/main" id="{37394534-10A3-40E5-83C3-C1AD20E0C652}"/>
              </a:ext>
            </a:extLst>
          </p:cNvPr>
          <p:cNvSpPr>
            <a:spLocks noGrp="1"/>
          </p:cNvSpPr>
          <p:nvPr>
            <p:ph type="subTitle" idx="1"/>
          </p:nvPr>
        </p:nvSpPr>
        <p:spPr>
          <a:xfrm>
            <a:off x="214312" y="5229200"/>
            <a:ext cx="5789935" cy="576064"/>
          </a:xfrm>
        </p:spPr>
        <p:txBody>
          <a:bodyPr/>
          <a:lstStyle/>
          <a:p>
            <a:pPr algn="l" eaLnBrk="1" hangingPunct="1"/>
            <a:r>
              <a:rPr lang="ja-JP" altLang="en-US">
                <a:solidFill>
                  <a:schemeClr val="tx1"/>
                </a:solidFill>
                <a:latin typeface="Meiryo UI" panose="020B0604030504040204" pitchFamily="50" charset="-128"/>
                <a:ea typeface="Meiryo UI" panose="020B0604030504040204" pitchFamily="50" charset="-128"/>
              </a:rPr>
              <a:t>調達ヘッダ・明細</a:t>
            </a:r>
            <a:endParaRPr lang="ja-JP" altLang="en-US" dirty="0">
              <a:solidFill>
                <a:schemeClr val="tx1"/>
              </a:solidFill>
              <a:latin typeface="Meiryo UI" panose="020B0604030504040204" pitchFamily="50" charset="-128"/>
              <a:ea typeface="Meiryo UI" panose="020B0604030504040204"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7715A16-EACA-4AE5-A04C-2489BFBF42B3}"/>
              </a:ext>
            </a:extLst>
          </p:cNvPr>
          <p:cNvSpPr>
            <a:spLocks noGrp="1"/>
          </p:cNvSpPr>
          <p:nvPr>
            <p:ph type="title"/>
          </p:nvPr>
        </p:nvSpPr>
        <p:spPr>
          <a:xfrm>
            <a:off x="214313" y="131763"/>
            <a:ext cx="8229600" cy="725487"/>
          </a:xfrm>
        </p:spPr>
        <p:txBody>
          <a:bodyPr/>
          <a:lstStyle/>
          <a:p>
            <a:pPr eaLnBrk="1" hangingPunct="1"/>
            <a:r>
              <a:rPr lang="ja-JP" altLang="en-US" dirty="0"/>
              <a:t>調達までのフロー</a:t>
            </a:r>
          </a:p>
        </p:txBody>
      </p:sp>
      <p:sp>
        <p:nvSpPr>
          <p:cNvPr id="3" name="Rectangle 24">
            <a:extLst>
              <a:ext uri="{FF2B5EF4-FFF2-40B4-BE49-F238E27FC236}">
                <a16:creationId xmlns:a16="http://schemas.microsoft.com/office/drawing/2014/main" id="{45649721-DE72-4A86-8FC9-2DA3EECDBA27}"/>
              </a:ext>
            </a:extLst>
          </p:cNvPr>
          <p:cNvSpPr>
            <a:spLocks noChangeArrowheads="1"/>
          </p:cNvSpPr>
          <p:nvPr/>
        </p:nvSpPr>
        <p:spPr bwMode="gray">
          <a:xfrm>
            <a:off x="202835" y="1761615"/>
            <a:ext cx="8483965" cy="4441830"/>
          </a:xfrm>
          <a:prstGeom prst="rect">
            <a:avLst/>
          </a:prstGeom>
          <a:noFill/>
          <a:ln w="9525">
            <a:solidFill>
              <a:schemeClr val="bg1">
                <a:lumMod val="75000"/>
              </a:schemeClr>
            </a:solidFill>
            <a:miter lim="800000"/>
            <a:headEnd/>
            <a:tailEnd/>
          </a:ln>
          <a:effectLst/>
        </p:spPr>
        <p:txBody>
          <a:bodyPr wrap="none" anchor="ctr"/>
          <a:lstStyle/>
          <a:p>
            <a:pPr algn="ctr" eaLnBrk="0" hangingPunct="0">
              <a:spcBef>
                <a:spcPct val="20000"/>
              </a:spcBef>
              <a:defRPr/>
            </a:pPr>
            <a:endParaRPr kumimoji="0" lang="ja-JP" altLang="ja-JP"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8">
            <a:extLst>
              <a:ext uri="{FF2B5EF4-FFF2-40B4-BE49-F238E27FC236}">
                <a16:creationId xmlns:a16="http://schemas.microsoft.com/office/drawing/2014/main" id="{BAF66705-CF1A-48F8-A0FD-4BF5F6DFCB8D}"/>
              </a:ext>
            </a:extLst>
          </p:cNvPr>
          <p:cNvSpPr>
            <a:spLocks noChangeArrowheads="1"/>
          </p:cNvSpPr>
          <p:nvPr/>
        </p:nvSpPr>
        <p:spPr bwMode="gray">
          <a:xfrm>
            <a:off x="202835" y="1761615"/>
            <a:ext cx="480329" cy="4441830"/>
          </a:xfrm>
          <a:prstGeom prst="rect">
            <a:avLst/>
          </a:prstGeom>
          <a:solidFill>
            <a:schemeClr val="bg1">
              <a:lumMod val="85000"/>
            </a:schemeClr>
          </a:solidFill>
          <a:ln w="9525">
            <a:solidFill>
              <a:schemeClr val="bg1">
                <a:lumMod val="75000"/>
              </a:schemeClr>
            </a:solidFill>
            <a:miter lim="800000"/>
            <a:headEnd/>
            <a:tailEnd/>
          </a:ln>
          <a:effectLst/>
        </p:spPr>
        <p:txBody>
          <a:bodyPr vert="eaVert" wrap="none" anchor="ctr"/>
          <a:lstStyle/>
          <a:p>
            <a:pPr algn="ctr" eaLnBrk="0" hangingPunct="0">
              <a:spcBef>
                <a:spcPct val="20000"/>
              </a:spcBef>
              <a:defRPr/>
            </a:pPr>
            <a:endParaRPr kumimoji="0" lang="ja-JP" altLang="ja-JP"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Text Box 27">
            <a:extLst>
              <a:ext uri="{FF2B5EF4-FFF2-40B4-BE49-F238E27FC236}">
                <a16:creationId xmlns:a16="http://schemas.microsoft.com/office/drawing/2014/main" id="{ADD2D8FE-D0D3-432F-ABD7-8EE80E1A8240}"/>
              </a:ext>
            </a:extLst>
          </p:cNvPr>
          <p:cNvSpPr txBox="1">
            <a:spLocks noChangeArrowheads="1"/>
          </p:cNvSpPr>
          <p:nvPr/>
        </p:nvSpPr>
        <p:spPr bwMode="auto">
          <a:xfrm>
            <a:off x="202835" y="5163596"/>
            <a:ext cx="480329" cy="1039850"/>
          </a:xfrm>
          <a:prstGeom prst="rect">
            <a:avLst/>
          </a:prstGeom>
          <a:noFill/>
          <a:ln w="9525" algn="ctr">
            <a:solidFill>
              <a:schemeClr val="bg1">
                <a:lumMod val="75000"/>
              </a:schemeClr>
            </a:solidFill>
            <a:miter lim="800000"/>
            <a:headEnd/>
            <a:tailEnd/>
          </a:ln>
          <a:effectLst/>
        </p:spPr>
        <p:txBody>
          <a:bodyPr vert="eaVert" anchor="ctr" anchorCtr="1"/>
          <a:lstStyle/>
          <a:p>
            <a:pPr algn="ctr">
              <a:defRPr/>
            </a:pPr>
            <a:r>
              <a:rPr lang="ja-JP" altLang="en-US" sz="11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システム</a:t>
            </a:r>
          </a:p>
        </p:txBody>
      </p:sp>
      <p:sp>
        <p:nvSpPr>
          <p:cNvPr id="7" name="Line 25">
            <a:extLst>
              <a:ext uri="{FF2B5EF4-FFF2-40B4-BE49-F238E27FC236}">
                <a16:creationId xmlns:a16="http://schemas.microsoft.com/office/drawing/2014/main" id="{FDE544B5-8A4B-410E-AD46-E0E4D8518B0F}"/>
              </a:ext>
            </a:extLst>
          </p:cNvPr>
          <p:cNvSpPr>
            <a:spLocks noChangeShapeType="1"/>
          </p:cNvSpPr>
          <p:nvPr/>
        </p:nvSpPr>
        <p:spPr bwMode="gray">
          <a:xfrm>
            <a:off x="214641" y="5157192"/>
            <a:ext cx="8472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Line 25">
            <a:extLst>
              <a:ext uri="{FF2B5EF4-FFF2-40B4-BE49-F238E27FC236}">
                <a16:creationId xmlns:a16="http://schemas.microsoft.com/office/drawing/2014/main" id="{8C972A51-28B3-466F-9F79-8B237607C307}"/>
              </a:ext>
            </a:extLst>
          </p:cNvPr>
          <p:cNvSpPr>
            <a:spLocks noChangeShapeType="1"/>
          </p:cNvSpPr>
          <p:nvPr/>
        </p:nvSpPr>
        <p:spPr bwMode="gray">
          <a:xfrm>
            <a:off x="202835" y="3939759"/>
            <a:ext cx="8483965" cy="32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Rectangle 5">
            <a:extLst>
              <a:ext uri="{FF2B5EF4-FFF2-40B4-BE49-F238E27FC236}">
                <a16:creationId xmlns:a16="http://schemas.microsoft.com/office/drawing/2014/main" id="{EF233E00-972D-413D-8F2D-E4C977834F07}"/>
              </a:ext>
            </a:extLst>
          </p:cNvPr>
          <p:cNvSpPr>
            <a:spLocks noChangeArrowheads="1"/>
          </p:cNvSpPr>
          <p:nvPr/>
        </p:nvSpPr>
        <p:spPr bwMode="gray">
          <a:xfrm>
            <a:off x="204520" y="1761616"/>
            <a:ext cx="480329" cy="98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nchorCtr="1"/>
          <a:lstStyle/>
          <a:p>
            <a:pPr algn="ctr">
              <a:lnSpc>
                <a:spcPct val="70000"/>
              </a:lnSpc>
              <a:defRPr/>
            </a:pPr>
            <a:r>
              <a:rPr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調達依頼者</a:t>
            </a:r>
            <a:endParaRPr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AutoShape 17">
            <a:extLst>
              <a:ext uri="{FF2B5EF4-FFF2-40B4-BE49-F238E27FC236}">
                <a16:creationId xmlns:a16="http://schemas.microsoft.com/office/drawing/2014/main" id="{9B12D9D0-2D40-4383-9E01-B3C3C15C7F3B}"/>
              </a:ext>
            </a:extLst>
          </p:cNvPr>
          <p:cNvSpPr>
            <a:spLocks noChangeArrowheads="1"/>
          </p:cNvSpPr>
          <p:nvPr/>
        </p:nvSpPr>
        <p:spPr bwMode="auto">
          <a:xfrm>
            <a:off x="4558103" y="1501026"/>
            <a:ext cx="363778" cy="202700"/>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システム</a:t>
            </a:r>
            <a:endPar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処理</a:t>
            </a:r>
          </a:p>
        </p:txBody>
      </p:sp>
      <p:sp>
        <p:nvSpPr>
          <p:cNvPr id="11" name="AutoShape 18">
            <a:extLst>
              <a:ext uri="{FF2B5EF4-FFF2-40B4-BE49-F238E27FC236}">
                <a16:creationId xmlns:a16="http://schemas.microsoft.com/office/drawing/2014/main" id="{D04287D7-4CC7-4035-958A-C1401C044BB9}"/>
              </a:ext>
            </a:extLst>
          </p:cNvPr>
          <p:cNvSpPr>
            <a:spLocks noChangeArrowheads="1"/>
          </p:cNvSpPr>
          <p:nvPr/>
        </p:nvSpPr>
        <p:spPr bwMode="auto">
          <a:xfrm>
            <a:off x="5817791" y="1501026"/>
            <a:ext cx="363778" cy="202700"/>
          </a:xfrm>
          <a:prstGeom prst="flowChartDecision">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分岐条件</a:t>
            </a:r>
          </a:p>
        </p:txBody>
      </p:sp>
      <p:sp>
        <p:nvSpPr>
          <p:cNvPr id="12" name="AutoShape 21">
            <a:extLst>
              <a:ext uri="{FF2B5EF4-FFF2-40B4-BE49-F238E27FC236}">
                <a16:creationId xmlns:a16="http://schemas.microsoft.com/office/drawing/2014/main" id="{415A8B4E-A83B-4C59-A8F2-24E2F8DA357C}"/>
              </a:ext>
            </a:extLst>
          </p:cNvPr>
          <p:cNvSpPr>
            <a:spLocks noChangeArrowheads="1"/>
          </p:cNvSpPr>
          <p:nvPr/>
        </p:nvSpPr>
        <p:spPr bwMode="auto">
          <a:xfrm>
            <a:off x="6236902" y="1501026"/>
            <a:ext cx="364956" cy="202700"/>
          </a:xfrm>
          <a:prstGeom prst="flowChartDocument">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帳票</a:t>
            </a:r>
          </a:p>
        </p:txBody>
      </p:sp>
      <p:sp>
        <p:nvSpPr>
          <p:cNvPr id="13" name="Rectangle 22">
            <a:extLst>
              <a:ext uri="{FF2B5EF4-FFF2-40B4-BE49-F238E27FC236}">
                <a16:creationId xmlns:a16="http://schemas.microsoft.com/office/drawing/2014/main" id="{40980114-298A-440F-B149-B4B5FE3A8AC4}"/>
              </a:ext>
            </a:extLst>
          </p:cNvPr>
          <p:cNvSpPr>
            <a:spLocks noChangeArrowheads="1"/>
          </p:cNvSpPr>
          <p:nvPr/>
        </p:nvSpPr>
        <p:spPr bwMode="auto">
          <a:xfrm>
            <a:off x="5397502" y="1501026"/>
            <a:ext cx="363779" cy="202700"/>
          </a:xfrm>
          <a:prstGeom prst="rect">
            <a:avLst/>
          </a:prstGeom>
          <a:solidFill>
            <a:schemeClr val="bg1"/>
          </a:solidFill>
          <a:ln w="12700" algn="ctr">
            <a:solidFill>
              <a:schemeClr val="bg1">
                <a:lumMod val="65000"/>
              </a:schemeClr>
            </a:solidFill>
            <a:prstDash val="dash"/>
            <a:miter lim="800000"/>
            <a:headEnd/>
            <a:tailEnd/>
          </a:ln>
          <a:effectLst/>
        </p:spPr>
        <p:txBody>
          <a:bodyPr wrap="none" anchor="ctr"/>
          <a:lstStyle/>
          <a:p>
            <a:pPr algn="ctr">
              <a:lnSpc>
                <a:spcPct val="80000"/>
              </a:lnSpc>
              <a:defRPr/>
            </a:pPr>
            <a:r>
              <a:rPr kumimoji="0"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自動処理</a:t>
            </a:r>
          </a:p>
        </p:txBody>
      </p:sp>
      <p:sp>
        <p:nvSpPr>
          <p:cNvPr id="14" name="AutoShape 17">
            <a:extLst>
              <a:ext uri="{FF2B5EF4-FFF2-40B4-BE49-F238E27FC236}">
                <a16:creationId xmlns:a16="http://schemas.microsoft.com/office/drawing/2014/main" id="{4CDEE4B8-ACFD-4A23-B8AC-1A067E22D360}"/>
              </a:ext>
            </a:extLst>
          </p:cNvPr>
          <p:cNvSpPr>
            <a:spLocks noChangeArrowheads="1"/>
          </p:cNvSpPr>
          <p:nvPr/>
        </p:nvSpPr>
        <p:spPr bwMode="auto">
          <a:xfrm>
            <a:off x="4978391" y="1501026"/>
            <a:ext cx="363779" cy="202700"/>
          </a:xfrm>
          <a:prstGeom prst="roundRect">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マニュアル</a:t>
            </a:r>
            <a:endPar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処理</a:t>
            </a:r>
          </a:p>
        </p:txBody>
      </p:sp>
      <p:sp>
        <p:nvSpPr>
          <p:cNvPr id="15" name="平行四辺形 118">
            <a:extLst>
              <a:ext uri="{FF2B5EF4-FFF2-40B4-BE49-F238E27FC236}">
                <a16:creationId xmlns:a16="http://schemas.microsoft.com/office/drawing/2014/main" id="{8797CAAE-F610-4113-92C2-6758EDB7AF43}"/>
              </a:ext>
            </a:extLst>
          </p:cNvPr>
          <p:cNvSpPr/>
          <p:nvPr/>
        </p:nvSpPr>
        <p:spPr bwMode="auto">
          <a:xfrm>
            <a:off x="6624225" y="1501026"/>
            <a:ext cx="370842" cy="203929"/>
          </a:xfrm>
          <a:prstGeom prst="parallelogram">
            <a:avLst/>
          </a:prstGeom>
          <a:solidFill>
            <a:schemeClr val="bg1"/>
          </a:solidFill>
          <a:ln w="9525" cap="flat" cmpd="sng" algn="ctr">
            <a:solidFill>
              <a:schemeClr val="bg1">
                <a:lumMod val="65000"/>
              </a:schemeClr>
            </a:solidFill>
            <a:prstDash val="solid"/>
            <a:round/>
            <a:headEnd type="none" w="med" len="med"/>
            <a:tailEnd type="none" w="med" len="med"/>
          </a:ln>
          <a:effectLst/>
        </p:spPr>
        <p:txBody>
          <a:bodyPr wrap="none" lIns="0" rIns="0" anchor="ctr"/>
          <a:lstStyle/>
          <a:p>
            <a:pPr eaLnBrk="0" hangingPunct="0">
              <a:spcBef>
                <a:spcPct val="20000"/>
              </a:spcBef>
              <a:defRPr/>
            </a:pPr>
            <a:r>
              <a:rPr kumimoji="0"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ファイル</a:t>
            </a:r>
          </a:p>
        </p:txBody>
      </p:sp>
      <p:sp>
        <p:nvSpPr>
          <p:cNvPr id="16" name="AutoShape 20">
            <a:extLst>
              <a:ext uri="{FF2B5EF4-FFF2-40B4-BE49-F238E27FC236}">
                <a16:creationId xmlns:a16="http://schemas.microsoft.com/office/drawing/2014/main" id="{10541025-25FD-4CA9-9377-E94306FC976D}"/>
              </a:ext>
            </a:extLst>
          </p:cNvPr>
          <p:cNvSpPr>
            <a:spLocks noChangeArrowheads="1"/>
          </p:cNvSpPr>
          <p:nvPr/>
        </p:nvSpPr>
        <p:spPr bwMode="auto">
          <a:xfrm rot="16200000">
            <a:off x="7078055" y="1452886"/>
            <a:ext cx="203929" cy="300206"/>
          </a:xfrm>
          <a:prstGeom prst="flowChartOffpageConnector">
            <a:avLst/>
          </a:prstGeom>
          <a:solidFill>
            <a:schemeClr val="bg1"/>
          </a:solidFill>
          <a:ln w="3175" algn="ctr">
            <a:solidFill>
              <a:schemeClr val="bg1">
                <a:lumMod val="65000"/>
              </a:schemeClr>
            </a:solidFill>
            <a:miter lim="800000"/>
            <a:headEnd/>
            <a:tailEnd/>
          </a:ln>
          <a:effectLst/>
        </p:spPr>
        <p:txBody>
          <a:bodyPr vert="eaVert" wrap="none" lIns="0" tIns="36000" rIns="0" bIns="36000" anchor="ctr"/>
          <a:lstStyle/>
          <a:p>
            <a:pPr algn="ctr">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他フロー</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連携</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Rectangle 5">
            <a:extLst>
              <a:ext uri="{FF2B5EF4-FFF2-40B4-BE49-F238E27FC236}">
                <a16:creationId xmlns:a16="http://schemas.microsoft.com/office/drawing/2014/main" id="{784D40E2-C129-4B4A-995E-FA7C34FD3B37}"/>
              </a:ext>
            </a:extLst>
          </p:cNvPr>
          <p:cNvSpPr>
            <a:spLocks noChangeArrowheads="1"/>
          </p:cNvSpPr>
          <p:nvPr/>
        </p:nvSpPr>
        <p:spPr bwMode="gray">
          <a:xfrm>
            <a:off x="198130" y="3945709"/>
            <a:ext cx="480329" cy="1205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nchorCtr="1"/>
          <a:lstStyle/>
          <a:p>
            <a:pPr algn="ctr">
              <a:lnSpc>
                <a:spcPct val="70000"/>
              </a:lnSpc>
              <a:defRPr/>
            </a:pPr>
            <a:r>
              <a:rPr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仕入先</a:t>
            </a:r>
          </a:p>
        </p:txBody>
      </p:sp>
      <p:sp>
        <p:nvSpPr>
          <p:cNvPr id="19" name="フローチャート : 磁気ディスク 44">
            <a:extLst>
              <a:ext uri="{FF2B5EF4-FFF2-40B4-BE49-F238E27FC236}">
                <a16:creationId xmlns:a16="http://schemas.microsoft.com/office/drawing/2014/main" id="{0E9226E2-13D9-42A1-A2F1-BF956451C075}"/>
              </a:ext>
            </a:extLst>
          </p:cNvPr>
          <p:cNvSpPr/>
          <p:nvPr/>
        </p:nvSpPr>
        <p:spPr>
          <a:xfrm>
            <a:off x="831742" y="5574361"/>
            <a:ext cx="736976" cy="487841"/>
          </a:xfrm>
          <a:prstGeom prst="flowChartMagneticDisk">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kumimoji="1" lang="ja-JP" altLang="en-US" sz="1050" dirty="0">
                <a:latin typeface="Meiryo UI" panose="020B0604030504040204" pitchFamily="50" charset="-128"/>
                <a:ea typeface="Meiryo UI" panose="020B0604030504040204" pitchFamily="50" charset="-128"/>
                <a:cs typeface="Meiryo UI" panose="020B0604030504040204" pitchFamily="50" charset="-128"/>
              </a:rPr>
              <a:t>調達ヘッダ</a:t>
            </a:r>
            <a:endParaRPr kumimoji="1"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050" dirty="0">
                <a:latin typeface="Meiryo UI" panose="020B0604030504040204" pitchFamily="50" charset="-128"/>
                <a:ea typeface="Meiryo UI" panose="020B0604030504040204" pitchFamily="50" charset="-128"/>
                <a:cs typeface="Meiryo UI" panose="020B0604030504040204" pitchFamily="50" charset="-128"/>
              </a:rPr>
              <a:t>・明細</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Line 25">
            <a:extLst>
              <a:ext uri="{FF2B5EF4-FFF2-40B4-BE49-F238E27FC236}">
                <a16:creationId xmlns:a16="http://schemas.microsoft.com/office/drawing/2014/main" id="{D6A8A1BD-26A2-4F64-9214-D8C39C33FAAF}"/>
              </a:ext>
            </a:extLst>
          </p:cNvPr>
          <p:cNvSpPr>
            <a:spLocks noChangeShapeType="1"/>
          </p:cNvSpPr>
          <p:nvPr/>
        </p:nvSpPr>
        <p:spPr bwMode="gray">
          <a:xfrm>
            <a:off x="202835" y="2745528"/>
            <a:ext cx="8483965" cy="32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Rectangle 5">
            <a:extLst>
              <a:ext uri="{FF2B5EF4-FFF2-40B4-BE49-F238E27FC236}">
                <a16:creationId xmlns:a16="http://schemas.microsoft.com/office/drawing/2014/main" id="{B148C073-9467-41C1-B97D-9D54162CD98B}"/>
              </a:ext>
            </a:extLst>
          </p:cNvPr>
          <p:cNvSpPr>
            <a:spLocks noChangeArrowheads="1"/>
          </p:cNvSpPr>
          <p:nvPr/>
        </p:nvSpPr>
        <p:spPr bwMode="gray">
          <a:xfrm>
            <a:off x="204520" y="2745529"/>
            <a:ext cx="480329" cy="1197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nchorCtr="1"/>
          <a:lstStyle/>
          <a:p>
            <a:pPr algn="ctr">
              <a:lnSpc>
                <a:spcPct val="70000"/>
              </a:lnSpc>
              <a:defRPr/>
            </a:pPr>
            <a:r>
              <a:rPr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決裁者・購買</a:t>
            </a:r>
            <a:r>
              <a:rPr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a:t>
            </a:r>
            <a:endParaRPr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テキスト ボックス 53">
            <a:extLst>
              <a:ext uri="{FF2B5EF4-FFF2-40B4-BE49-F238E27FC236}">
                <a16:creationId xmlns:a16="http://schemas.microsoft.com/office/drawing/2014/main" id="{5BE78CF5-1916-4558-B495-600049CC57F0}"/>
              </a:ext>
            </a:extLst>
          </p:cNvPr>
          <p:cNvSpPr txBox="1"/>
          <p:nvPr/>
        </p:nvSpPr>
        <p:spPr>
          <a:xfrm>
            <a:off x="202835" y="1446693"/>
            <a:ext cx="2103522" cy="307777"/>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■調達依頼から発注まで</a:t>
            </a:r>
            <a:endParaRPr lang="en-US" altLang="ja-JP" sz="1400" dirty="0">
              <a:latin typeface="Meiryo UI" panose="020B0604030504040204" pitchFamily="50" charset="-128"/>
              <a:ea typeface="Meiryo UI" panose="020B0604030504040204" pitchFamily="50" charset="-128"/>
            </a:endParaRPr>
          </a:p>
        </p:txBody>
      </p:sp>
      <p:cxnSp>
        <p:nvCxnSpPr>
          <p:cNvPr id="78" name="直線矢印コネクタ 77">
            <a:extLst>
              <a:ext uri="{FF2B5EF4-FFF2-40B4-BE49-F238E27FC236}">
                <a16:creationId xmlns:a16="http://schemas.microsoft.com/office/drawing/2014/main" id="{FAC9B7C3-9755-4C0A-AC25-F478B241E895}"/>
              </a:ext>
            </a:extLst>
          </p:cNvPr>
          <p:cNvCxnSpPr>
            <a:cxnSpLocks/>
            <a:stCxn id="57" idx="3"/>
            <a:endCxn id="64" idx="1"/>
          </p:cNvCxnSpPr>
          <p:nvPr/>
        </p:nvCxnSpPr>
        <p:spPr>
          <a:xfrm>
            <a:off x="3440573" y="3367741"/>
            <a:ext cx="240798" cy="1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AutoShape 18">
            <a:extLst>
              <a:ext uri="{FF2B5EF4-FFF2-40B4-BE49-F238E27FC236}">
                <a16:creationId xmlns:a16="http://schemas.microsoft.com/office/drawing/2014/main" id="{25168FDC-F1A2-4DC4-AB42-1658FB1FCAE2}"/>
              </a:ext>
            </a:extLst>
          </p:cNvPr>
          <p:cNvSpPr>
            <a:spLocks noChangeArrowheads="1"/>
          </p:cNvSpPr>
          <p:nvPr/>
        </p:nvSpPr>
        <p:spPr bwMode="auto">
          <a:xfrm>
            <a:off x="4346198" y="3270210"/>
            <a:ext cx="363778" cy="202700"/>
          </a:xfrm>
          <a:prstGeom prst="flowChartDecision">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材</a:t>
            </a:r>
            <a:r>
              <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大口</a:t>
            </a:r>
            <a:r>
              <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6" name="直線矢印コネクタ 85">
            <a:extLst>
              <a:ext uri="{FF2B5EF4-FFF2-40B4-BE49-F238E27FC236}">
                <a16:creationId xmlns:a16="http://schemas.microsoft.com/office/drawing/2014/main" id="{DE6ACD74-1339-4C76-BC1F-2BF08D2EB4E2}"/>
              </a:ext>
            </a:extLst>
          </p:cNvPr>
          <p:cNvCxnSpPr>
            <a:cxnSpLocks/>
            <a:stCxn id="64" idx="3"/>
            <a:endCxn id="85" idx="1"/>
          </p:cNvCxnSpPr>
          <p:nvPr/>
        </p:nvCxnSpPr>
        <p:spPr>
          <a:xfrm>
            <a:off x="4045149" y="3369060"/>
            <a:ext cx="301049" cy="2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正方形/長方形 88">
            <a:extLst>
              <a:ext uri="{FF2B5EF4-FFF2-40B4-BE49-F238E27FC236}">
                <a16:creationId xmlns:a16="http://schemas.microsoft.com/office/drawing/2014/main" id="{5CE22D4C-96CC-4017-8DBE-547E5C28A9EF}"/>
              </a:ext>
            </a:extLst>
          </p:cNvPr>
          <p:cNvSpPr/>
          <p:nvPr/>
        </p:nvSpPr>
        <p:spPr>
          <a:xfrm>
            <a:off x="3968357" y="3186030"/>
            <a:ext cx="378630" cy="215444"/>
          </a:xfrm>
          <a:prstGeom prst="rect">
            <a:avLst/>
          </a:prstGeom>
        </p:spPr>
        <p:txBody>
          <a:bodyPr wrap="none">
            <a:spAutoFit/>
          </a:bodyPr>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YES</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0" name="正方形/長方形 89">
            <a:extLst>
              <a:ext uri="{FF2B5EF4-FFF2-40B4-BE49-F238E27FC236}">
                <a16:creationId xmlns:a16="http://schemas.microsoft.com/office/drawing/2014/main" id="{789DCFA0-D506-4384-B6D4-805BCC63BE91}"/>
              </a:ext>
            </a:extLst>
          </p:cNvPr>
          <p:cNvSpPr/>
          <p:nvPr/>
        </p:nvSpPr>
        <p:spPr>
          <a:xfrm>
            <a:off x="3592090" y="3041589"/>
            <a:ext cx="338554" cy="215444"/>
          </a:xfrm>
          <a:prstGeom prst="rect">
            <a:avLst/>
          </a:prstGeom>
        </p:spPr>
        <p:txBody>
          <a:bodyPr wrap="none">
            <a:spAutoFit/>
          </a:bodyPr>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NO</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1" name="AutoShape 17">
            <a:extLst>
              <a:ext uri="{FF2B5EF4-FFF2-40B4-BE49-F238E27FC236}">
                <a16:creationId xmlns:a16="http://schemas.microsoft.com/office/drawing/2014/main" id="{97064672-D48E-420A-ACDD-A0F2F87D9C27}"/>
              </a:ext>
            </a:extLst>
          </p:cNvPr>
          <p:cNvSpPr>
            <a:spLocks noChangeArrowheads="1"/>
          </p:cNvSpPr>
          <p:nvPr/>
        </p:nvSpPr>
        <p:spPr bwMode="auto">
          <a:xfrm>
            <a:off x="832493" y="2016773"/>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1.1</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調達依頼</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9" name="コネクタ: カギ線 108">
            <a:extLst>
              <a:ext uri="{FF2B5EF4-FFF2-40B4-BE49-F238E27FC236}">
                <a16:creationId xmlns:a16="http://schemas.microsoft.com/office/drawing/2014/main" id="{BF2E6956-D23A-4BB1-96F5-712A7AB11B8D}"/>
              </a:ext>
            </a:extLst>
          </p:cNvPr>
          <p:cNvCxnSpPr>
            <a:cxnSpLocks/>
            <a:stCxn id="64" idx="0"/>
            <a:endCxn id="101" idx="3"/>
          </p:cNvCxnSpPr>
          <p:nvPr/>
        </p:nvCxnSpPr>
        <p:spPr>
          <a:xfrm rot="16200000" flipV="1">
            <a:off x="2208920" y="1613370"/>
            <a:ext cx="1014139" cy="229454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79488DDB-F3DC-4476-84F4-C18B717B50D5}"/>
              </a:ext>
            </a:extLst>
          </p:cNvPr>
          <p:cNvCxnSpPr>
            <a:cxnSpLocks/>
            <a:stCxn id="101" idx="2"/>
            <a:endCxn id="19" idx="1"/>
          </p:cNvCxnSpPr>
          <p:nvPr/>
        </p:nvCxnSpPr>
        <p:spPr>
          <a:xfrm flipH="1">
            <a:off x="1200230" y="2490369"/>
            <a:ext cx="376" cy="3083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コネクタ: カギ線 122">
            <a:extLst>
              <a:ext uri="{FF2B5EF4-FFF2-40B4-BE49-F238E27FC236}">
                <a16:creationId xmlns:a16="http://schemas.microsoft.com/office/drawing/2014/main" id="{39CC8E7B-C0E4-438E-A2CE-C157EB4F8248}"/>
              </a:ext>
            </a:extLst>
          </p:cNvPr>
          <p:cNvCxnSpPr>
            <a:cxnSpLocks/>
            <a:stCxn id="85" idx="3"/>
            <a:endCxn id="73" idx="1"/>
          </p:cNvCxnSpPr>
          <p:nvPr/>
        </p:nvCxnSpPr>
        <p:spPr>
          <a:xfrm flipV="1">
            <a:off x="4709976" y="3042187"/>
            <a:ext cx="2484231" cy="329373"/>
          </a:xfrm>
          <a:prstGeom prst="bentConnector3">
            <a:avLst>
              <a:gd name="adj1" fmla="val 538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AutoShape 17">
            <a:extLst>
              <a:ext uri="{FF2B5EF4-FFF2-40B4-BE49-F238E27FC236}">
                <a16:creationId xmlns:a16="http://schemas.microsoft.com/office/drawing/2014/main" id="{125D7920-20D0-47F3-88B1-EB562A136324}"/>
              </a:ext>
            </a:extLst>
          </p:cNvPr>
          <p:cNvSpPr>
            <a:spLocks noChangeArrowheads="1"/>
          </p:cNvSpPr>
          <p:nvPr/>
        </p:nvSpPr>
        <p:spPr bwMode="auto">
          <a:xfrm>
            <a:off x="1594370" y="3130943"/>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1.2</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依頼内容受領</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2" name="コネクタ: カギ線 51">
            <a:extLst>
              <a:ext uri="{FF2B5EF4-FFF2-40B4-BE49-F238E27FC236}">
                <a16:creationId xmlns:a16="http://schemas.microsoft.com/office/drawing/2014/main" id="{8356DE28-D173-4B6A-A307-C3B86FC77E94}"/>
              </a:ext>
            </a:extLst>
          </p:cNvPr>
          <p:cNvCxnSpPr>
            <a:cxnSpLocks/>
            <a:stCxn id="19" idx="4"/>
            <a:endCxn id="51" idx="2"/>
          </p:cNvCxnSpPr>
          <p:nvPr/>
        </p:nvCxnSpPr>
        <p:spPr>
          <a:xfrm flipV="1">
            <a:off x="1568718" y="3604539"/>
            <a:ext cx="393765" cy="221374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A8CCE9E5-CE80-4097-A307-7C261656B070}"/>
              </a:ext>
            </a:extLst>
          </p:cNvPr>
          <p:cNvSpPr txBox="1"/>
          <p:nvPr/>
        </p:nvSpPr>
        <p:spPr>
          <a:xfrm>
            <a:off x="1505558" y="2952301"/>
            <a:ext cx="830677" cy="200055"/>
          </a:xfrm>
          <a:prstGeom prst="rect">
            <a:avLst/>
          </a:prstGeom>
          <a:noFill/>
        </p:spPr>
        <p:txBody>
          <a:bodyPr wrap="none" rtlCol="0">
            <a:spAutoFit/>
          </a:bodyPr>
          <a:lstStyle/>
          <a:p>
            <a:r>
              <a:rPr kumimoji="1" lang="en-US" altLang="ja-JP" sz="700" dirty="0">
                <a:latin typeface="Meiryo UI" panose="020B0604030504040204" pitchFamily="50" charset="-128"/>
                <a:ea typeface="Meiryo UI" panose="020B0604030504040204" pitchFamily="50" charset="-128"/>
              </a:rPr>
              <a:t>Chatter or Mail</a:t>
            </a:r>
            <a:endParaRPr kumimoji="1" lang="ja-JP" altLang="en-US" sz="700" dirty="0">
              <a:latin typeface="Meiryo UI" panose="020B0604030504040204" pitchFamily="50" charset="-128"/>
              <a:ea typeface="Meiryo UI" panose="020B0604030504040204" pitchFamily="50" charset="-128"/>
            </a:endParaRPr>
          </a:p>
        </p:txBody>
      </p:sp>
      <p:sp>
        <p:nvSpPr>
          <p:cNvPr id="57" name="AutoShape 17">
            <a:extLst>
              <a:ext uri="{FF2B5EF4-FFF2-40B4-BE49-F238E27FC236}">
                <a16:creationId xmlns:a16="http://schemas.microsoft.com/office/drawing/2014/main" id="{A2E6463C-EC26-4B90-99A9-14183456F954}"/>
              </a:ext>
            </a:extLst>
          </p:cNvPr>
          <p:cNvSpPr>
            <a:spLocks noChangeArrowheads="1"/>
          </p:cNvSpPr>
          <p:nvPr/>
        </p:nvSpPr>
        <p:spPr bwMode="auto">
          <a:xfrm>
            <a:off x="2704348" y="3130943"/>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1.3</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内容確認</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8" name="直線矢印コネクタ 57">
            <a:extLst>
              <a:ext uri="{FF2B5EF4-FFF2-40B4-BE49-F238E27FC236}">
                <a16:creationId xmlns:a16="http://schemas.microsoft.com/office/drawing/2014/main" id="{B24742C2-CF88-4765-814E-C64D00D339E5}"/>
              </a:ext>
            </a:extLst>
          </p:cNvPr>
          <p:cNvCxnSpPr>
            <a:cxnSpLocks/>
            <a:stCxn id="51" idx="3"/>
            <a:endCxn id="57" idx="1"/>
          </p:cNvCxnSpPr>
          <p:nvPr/>
        </p:nvCxnSpPr>
        <p:spPr>
          <a:xfrm>
            <a:off x="2330595" y="3367741"/>
            <a:ext cx="3737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AutoShape 18">
            <a:extLst>
              <a:ext uri="{FF2B5EF4-FFF2-40B4-BE49-F238E27FC236}">
                <a16:creationId xmlns:a16="http://schemas.microsoft.com/office/drawing/2014/main" id="{3ADDD0D8-30B7-4EB6-8A8E-FD47418EC815}"/>
              </a:ext>
            </a:extLst>
          </p:cNvPr>
          <p:cNvSpPr>
            <a:spLocks noChangeArrowheads="1"/>
          </p:cNvSpPr>
          <p:nvPr/>
        </p:nvSpPr>
        <p:spPr bwMode="auto">
          <a:xfrm>
            <a:off x="3681371" y="3267710"/>
            <a:ext cx="363778" cy="202700"/>
          </a:xfrm>
          <a:prstGeom prst="flowChartDecision">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承認</a:t>
            </a:r>
            <a:r>
              <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OK</a:t>
            </a:r>
            <a:endPar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AutoShape 17">
            <a:extLst>
              <a:ext uri="{FF2B5EF4-FFF2-40B4-BE49-F238E27FC236}">
                <a16:creationId xmlns:a16="http://schemas.microsoft.com/office/drawing/2014/main" id="{52113C76-7430-4CBA-96C5-0FF7ED81967F}"/>
              </a:ext>
            </a:extLst>
          </p:cNvPr>
          <p:cNvSpPr>
            <a:spLocks noChangeArrowheads="1"/>
          </p:cNvSpPr>
          <p:nvPr/>
        </p:nvSpPr>
        <p:spPr bwMode="auto">
          <a:xfrm>
            <a:off x="7194207" y="2805389"/>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1.6</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仕入先決定</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AutoShape 17">
            <a:extLst>
              <a:ext uri="{FF2B5EF4-FFF2-40B4-BE49-F238E27FC236}">
                <a16:creationId xmlns:a16="http://schemas.microsoft.com/office/drawing/2014/main" id="{F85613AC-3B76-447B-8C73-B1EDFDEDC91E}"/>
              </a:ext>
            </a:extLst>
          </p:cNvPr>
          <p:cNvSpPr>
            <a:spLocks noChangeArrowheads="1"/>
          </p:cNvSpPr>
          <p:nvPr/>
        </p:nvSpPr>
        <p:spPr bwMode="auto">
          <a:xfrm>
            <a:off x="4981233" y="3386709"/>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1.4</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見積依頼先</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入力</a:t>
            </a: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最大</a:t>
            </a: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社</a:t>
            </a: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p:txBody>
      </p:sp>
      <p:cxnSp>
        <p:nvCxnSpPr>
          <p:cNvPr id="76" name="コネクタ: カギ線 75">
            <a:extLst>
              <a:ext uri="{FF2B5EF4-FFF2-40B4-BE49-F238E27FC236}">
                <a16:creationId xmlns:a16="http://schemas.microsoft.com/office/drawing/2014/main" id="{2BED6DEA-9709-4BAD-9EA4-A728425D9BFD}"/>
              </a:ext>
            </a:extLst>
          </p:cNvPr>
          <p:cNvCxnSpPr>
            <a:cxnSpLocks/>
            <a:stCxn id="85" idx="3"/>
            <a:endCxn id="74" idx="1"/>
          </p:cNvCxnSpPr>
          <p:nvPr/>
        </p:nvCxnSpPr>
        <p:spPr>
          <a:xfrm>
            <a:off x="4709976" y="3371560"/>
            <a:ext cx="271257" cy="25194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E7B0DAC-AFAE-4FAB-8616-38C4AEB2B09E}"/>
              </a:ext>
            </a:extLst>
          </p:cNvPr>
          <p:cNvSpPr/>
          <p:nvPr/>
        </p:nvSpPr>
        <p:spPr>
          <a:xfrm>
            <a:off x="4598792" y="2880801"/>
            <a:ext cx="1045479" cy="215444"/>
          </a:xfrm>
          <a:prstGeom prst="rect">
            <a:avLst/>
          </a:prstGeom>
        </p:spPr>
        <p:txBody>
          <a:bodyPr wrap="none">
            <a:spAutoFit/>
          </a:bodyPr>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材又は</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B</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材</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小口</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正方形/長方形 79">
            <a:extLst>
              <a:ext uri="{FF2B5EF4-FFF2-40B4-BE49-F238E27FC236}">
                <a16:creationId xmlns:a16="http://schemas.microsoft.com/office/drawing/2014/main" id="{2593EF0E-7739-45F3-9691-5785BECDC856}"/>
              </a:ext>
            </a:extLst>
          </p:cNvPr>
          <p:cNvSpPr/>
          <p:nvPr/>
        </p:nvSpPr>
        <p:spPr>
          <a:xfrm>
            <a:off x="4414422" y="3615812"/>
            <a:ext cx="651140" cy="215444"/>
          </a:xfrm>
          <a:prstGeom prst="rect">
            <a:avLst/>
          </a:prstGeom>
        </p:spPr>
        <p:txBody>
          <a:bodyPr wrap="none">
            <a:spAutoFit/>
          </a:bodyPr>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B</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材</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大口</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AutoShape 17">
            <a:extLst>
              <a:ext uri="{FF2B5EF4-FFF2-40B4-BE49-F238E27FC236}">
                <a16:creationId xmlns:a16="http://schemas.microsoft.com/office/drawing/2014/main" id="{87D46383-9AE6-4D1C-896D-1597812C8283}"/>
              </a:ext>
            </a:extLst>
          </p:cNvPr>
          <p:cNvSpPr>
            <a:spLocks noChangeArrowheads="1"/>
          </p:cNvSpPr>
          <p:nvPr/>
        </p:nvSpPr>
        <p:spPr bwMode="auto">
          <a:xfrm>
            <a:off x="5732172" y="4313278"/>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1.5</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見積依頼</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受領</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2" name="AutoShape 20">
            <a:extLst>
              <a:ext uri="{FF2B5EF4-FFF2-40B4-BE49-F238E27FC236}">
                <a16:creationId xmlns:a16="http://schemas.microsoft.com/office/drawing/2014/main" id="{C7EC13F4-6D7E-49F0-98B6-AFC97B120CBD}"/>
              </a:ext>
            </a:extLst>
          </p:cNvPr>
          <p:cNvSpPr>
            <a:spLocks noChangeArrowheads="1"/>
          </p:cNvSpPr>
          <p:nvPr/>
        </p:nvSpPr>
        <p:spPr bwMode="auto">
          <a:xfrm rot="16200000">
            <a:off x="6666715" y="4398145"/>
            <a:ext cx="203929" cy="300206"/>
          </a:xfrm>
          <a:prstGeom prst="flowChartOffpageConnector">
            <a:avLst/>
          </a:prstGeom>
          <a:solidFill>
            <a:schemeClr val="bg1"/>
          </a:solidFill>
          <a:ln w="3175" algn="ctr">
            <a:solidFill>
              <a:schemeClr val="bg1">
                <a:lumMod val="65000"/>
              </a:schemeClr>
            </a:solidFill>
            <a:miter lim="800000"/>
            <a:headEnd/>
            <a:tailEnd/>
          </a:ln>
          <a:effectLst/>
        </p:spPr>
        <p:txBody>
          <a:bodyPr vert="eaVert" wrap="none" lIns="0" tIns="36000" rIns="0" bIns="36000" anchor="ctr"/>
          <a:lstStyle/>
          <a:p>
            <a:pPr algn="ctr">
              <a:defRPr/>
            </a:pPr>
            <a:r>
              <a:rPr lang="ja-JP" altLang="en-US" sz="900" dirty="0">
                <a:latin typeface="Meiryo UI" panose="020B0604030504040204" pitchFamily="50" charset="-128"/>
                <a:ea typeface="Meiryo UI" panose="020B0604030504040204" pitchFamily="50" charset="-128"/>
                <a:cs typeface="Meiryo UI" panose="020B0604030504040204" pitchFamily="50" charset="-128"/>
              </a:rPr>
              <a:t>見積</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900" dirty="0">
                <a:latin typeface="Meiryo UI" panose="020B0604030504040204" pitchFamily="50" charset="-128"/>
                <a:ea typeface="Meiryo UI" panose="020B0604030504040204" pitchFamily="50" charset="-128"/>
                <a:cs typeface="Meiryo UI" panose="020B0604030504040204" pitchFamily="50" charset="-128"/>
              </a:rPr>
              <a:t>回答</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3" name="直線矢印コネクタ 92">
            <a:extLst>
              <a:ext uri="{FF2B5EF4-FFF2-40B4-BE49-F238E27FC236}">
                <a16:creationId xmlns:a16="http://schemas.microsoft.com/office/drawing/2014/main" id="{7036F312-B1EB-4A0B-BF92-391A46A1776D}"/>
              </a:ext>
            </a:extLst>
          </p:cNvPr>
          <p:cNvCxnSpPr>
            <a:cxnSpLocks/>
            <a:stCxn id="84" idx="3"/>
            <a:endCxn id="92" idx="0"/>
          </p:cNvCxnSpPr>
          <p:nvPr/>
        </p:nvCxnSpPr>
        <p:spPr>
          <a:xfrm flipV="1">
            <a:off x="6468397" y="4548248"/>
            <a:ext cx="150180" cy="18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コネクタ: カギ線 96">
            <a:extLst>
              <a:ext uri="{FF2B5EF4-FFF2-40B4-BE49-F238E27FC236}">
                <a16:creationId xmlns:a16="http://schemas.microsoft.com/office/drawing/2014/main" id="{ADC886D1-F758-41E1-8676-24ABB3ADEC43}"/>
              </a:ext>
            </a:extLst>
          </p:cNvPr>
          <p:cNvCxnSpPr>
            <a:cxnSpLocks/>
            <a:stCxn id="92" idx="2"/>
            <a:endCxn id="73" idx="1"/>
          </p:cNvCxnSpPr>
          <p:nvPr/>
        </p:nvCxnSpPr>
        <p:spPr>
          <a:xfrm flipV="1">
            <a:off x="6918783" y="3042187"/>
            <a:ext cx="275424" cy="150606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AutoShape 17">
            <a:extLst>
              <a:ext uri="{FF2B5EF4-FFF2-40B4-BE49-F238E27FC236}">
                <a16:creationId xmlns:a16="http://schemas.microsoft.com/office/drawing/2014/main" id="{2CB1CA26-E9A2-494D-AA9D-C293F386CC25}"/>
              </a:ext>
            </a:extLst>
          </p:cNvPr>
          <p:cNvSpPr>
            <a:spLocks noChangeArrowheads="1"/>
          </p:cNvSpPr>
          <p:nvPr/>
        </p:nvSpPr>
        <p:spPr bwMode="auto">
          <a:xfrm>
            <a:off x="7862999" y="4313278"/>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1.7</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注文受領</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3" name="コネクタ: カギ線 102">
            <a:extLst>
              <a:ext uri="{FF2B5EF4-FFF2-40B4-BE49-F238E27FC236}">
                <a16:creationId xmlns:a16="http://schemas.microsoft.com/office/drawing/2014/main" id="{CE68CB21-60AB-469B-B034-E6D9E963BD65}"/>
              </a:ext>
            </a:extLst>
          </p:cNvPr>
          <p:cNvCxnSpPr>
            <a:cxnSpLocks/>
            <a:stCxn id="140" idx="4"/>
            <a:endCxn id="100" idx="2"/>
          </p:cNvCxnSpPr>
          <p:nvPr/>
        </p:nvCxnSpPr>
        <p:spPr>
          <a:xfrm flipV="1">
            <a:off x="7930432" y="4786874"/>
            <a:ext cx="300680" cy="10314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正方形/長方形 105">
            <a:extLst>
              <a:ext uri="{FF2B5EF4-FFF2-40B4-BE49-F238E27FC236}">
                <a16:creationId xmlns:a16="http://schemas.microsoft.com/office/drawing/2014/main" id="{6BF582F0-8B5A-4A46-B04B-4025FE4BCD6C}"/>
              </a:ext>
            </a:extLst>
          </p:cNvPr>
          <p:cNvSpPr/>
          <p:nvPr/>
        </p:nvSpPr>
        <p:spPr>
          <a:xfrm>
            <a:off x="1563963" y="5824788"/>
            <a:ext cx="595035" cy="338554"/>
          </a:xfrm>
          <a:prstGeom prst="rect">
            <a:avLst/>
          </a:prstGeom>
        </p:spPr>
        <p:txBody>
          <a:bodyPr wrap="none">
            <a:spAutoFit/>
          </a:bodyPr>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調達依頼</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800" dirty="0">
                <a:latin typeface="Meiryo UI" panose="020B0604030504040204" pitchFamily="50" charset="-128"/>
                <a:ea typeface="Meiryo UI" panose="020B0604030504040204" pitchFamily="50" charset="-128"/>
                <a:cs typeface="Meiryo UI" panose="020B0604030504040204" pitchFamily="50" charset="-128"/>
              </a:rPr>
              <a:t>自動送信</a:t>
            </a:r>
          </a:p>
        </p:txBody>
      </p:sp>
      <p:sp>
        <p:nvSpPr>
          <p:cNvPr id="108" name="フローチャート : 磁気ディスク 44">
            <a:extLst>
              <a:ext uri="{FF2B5EF4-FFF2-40B4-BE49-F238E27FC236}">
                <a16:creationId xmlns:a16="http://schemas.microsoft.com/office/drawing/2014/main" id="{AF912683-3A32-4EDD-BED0-B802F872B1D4}"/>
              </a:ext>
            </a:extLst>
          </p:cNvPr>
          <p:cNvSpPr/>
          <p:nvPr/>
        </p:nvSpPr>
        <p:spPr>
          <a:xfrm>
            <a:off x="4985678" y="5574361"/>
            <a:ext cx="736976" cy="487841"/>
          </a:xfrm>
          <a:prstGeom prst="flowChartMagneticDisk">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kumimoji="1" lang="ja-JP" altLang="en-US" sz="1050" dirty="0">
                <a:latin typeface="Meiryo UI" panose="020B0604030504040204" pitchFamily="50" charset="-128"/>
                <a:ea typeface="Meiryo UI" panose="020B0604030504040204" pitchFamily="50" charset="-128"/>
                <a:cs typeface="Meiryo UI" panose="020B0604030504040204" pitchFamily="50" charset="-128"/>
              </a:rPr>
              <a:t>調達ヘッダ</a:t>
            </a:r>
            <a:endParaRPr kumimoji="1"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050" dirty="0">
                <a:latin typeface="Meiryo UI" panose="020B0604030504040204" pitchFamily="50" charset="-128"/>
                <a:ea typeface="Meiryo UI" panose="020B0604030504040204" pitchFamily="50" charset="-128"/>
                <a:cs typeface="Meiryo UI" panose="020B0604030504040204" pitchFamily="50" charset="-128"/>
              </a:rPr>
              <a:t>・明細</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9" name="コネクタ: カギ線 128">
            <a:extLst>
              <a:ext uri="{FF2B5EF4-FFF2-40B4-BE49-F238E27FC236}">
                <a16:creationId xmlns:a16="http://schemas.microsoft.com/office/drawing/2014/main" id="{7FE0EDB1-916C-4CD4-9C1E-8D831E256402}"/>
              </a:ext>
            </a:extLst>
          </p:cNvPr>
          <p:cNvCxnSpPr>
            <a:cxnSpLocks/>
            <a:stCxn id="108" idx="4"/>
            <a:endCxn id="84" idx="2"/>
          </p:cNvCxnSpPr>
          <p:nvPr/>
        </p:nvCxnSpPr>
        <p:spPr>
          <a:xfrm flipV="1">
            <a:off x="5722654" y="4786874"/>
            <a:ext cx="377631" cy="10314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a:extLst>
              <a:ext uri="{FF2B5EF4-FFF2-40B4-BE49-F238E27FC236}">
                <a16:creationId xmlns:a16="http://schemas.microsoft.com/office/drawing/2014/main" id="{F2A13852-4A61-4B63-816F-C05F11EFC399}"/>
              </a:ext>
            </a:extLst>
          </p:cNvPr>
          <p:cNvCxnSpPr>
            <a:cxnSpLocks/>
            <a:stCxn id="74" idx="2"/>
            <a:endCxn id="108" idx="1"/>
          </p:cNvCxnSpPr>
          <p:nvPr/>
        </p:nvCxnSpPr>
        <p:spPr>
          <a:xfrm>
            <a:off x="5349346" y="3860305"/>
            <a:ext cx="4820" cy="171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フローチャート : 磁気ディスク 44">
            <a:extLst>
              <a:ext uri="{FF2B5EF4-FFF2-40B4-BE49-F238E27FC236}">
                <a16:creationId xmlns:a16="http://schemas.microsoft.com/office/drawing/2014/main" id="{289324B2-0FCE-4048-988A-B4BFF165CEAF}"/>
              </a:ext>
            </a:extLst>
          </p:cNvPr>
          <p:cNvSpPr/>
          <p:nvPr/>
        </p:nvSpPr>
        <p:spPr>
          <a:xfrm>
            <a:off x="7193456" y="5574361"/>
            <a:ext cx="736976" cy="487841"/>
          </a:xfrm>
          <a:prstGeom prst="flowChartMagneticDisk">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kumimoji="1" lang="ja-JP" altLang="en-US" sz="1050" dirty="0">
                <a:latin typeface="Meiryo UI" panose="020B0604030504040204" pitchFamily="50" charset="-128"/>
                <a:ea typeface="Meiryo UI" panose="020B0604030504040204" pitchFamily="50" charset="-128"/>
                <a:cs typeface="Meiryo UI" panose="020B0604030504040204" pitchFamily="50" charset="-128"/>
              </a:rPr>
              <a:t>調達ヘッダ</a:t>
            </a:r>
            <a:endParaRPr kumimoji="1"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050" dirty="0">
                <a:latin typeface="Meiryo UI" panose="020B0604030504040204" pitchFamily="50" charset="-128"/>
                <a:ea typeface="Meiryo UI" panose="020B0604030504040204" pitchFamily="50" charset="-128"/>
                <a:cs typeface="Meiryo UI" panose="020B0604030504040204" pitchFamily="50" charset="-128"/>
              </a:rPr>
              <a:t>・明細</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44" name="直線矢印コネクタ 143">
            <a:extLst>
              <a:ext uri="{FF2B5EF4-FFF2-40B4-BE49-F238E27FC236}">
                <a16:creationId xmlns:a16="http://schemas.microsoft.com/office/drawing/2014/main" id="{225041F8-AA65-4A7A-95CB-2D8059ECE983}"/>
              </a:ext>
            </a:extLst>
          </p:cNvPr>
          <p:cNvCxnSpPr>
            <a:cxnSpLocks/>
            <a:stCxn id="73" idx="2"/>
            <a:endCxn id="140" idx="1"/>
          </p:cNvCxnSpPr>
          <p:nvPr/>
        </p:nvCxnSpPr>
        <p:spPr>
          <a:xfrm flipH="1">
            <a:off x="7561944" y="3278985"/>
            <a:ext cx="376" cy="22953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A54F064E-6109-4321-850A-1797AB54B323}"/>
              </a:ext>
            </a:extLst>
          </p:cNvPr>
          <p:cNvSpPr/>
          <p:nvPr/>
        </p:nvSpPr>
        <p:spPr>
          <a:xfrm>
            <a:off x="5641867" y="5824788"/>
            <a:ext cx="595035" cy="338554"/>
          </a:xfrm>
          <a:prstGeom prst="rect">
            <a:avLst/>
          </a:prstGeom>
        </p:spPr>
        <p:txBody>
          <a:bodyPr wrap="none">
            <a:spAutoFit/>
          </a:bodyPr>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見積依頼</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800" dirty="0">
                <a:latin typeface="Meiryo UI" panose="020B0604030504040204" pitchFamily="50" charset="-128"/>
                <a:ea typeface="Meiryo UI" panose="020B0604030504040204" pitchFamily="50" charset="-128"/>
                <a:cs typeface="Meiryo UI" panose="020B0604030504040204" pitchFamily="50" charset="-128"/>
              </a:rPr>
              <a:t>自動送信</a:t>
            </a:r>
          </a:p>
        </p:txBody>
      </p:sp>
      <p:sp>
        <p:nvSpPr>
          <p:cNvPr id="152" name="正方形/長方形 151">
            <a:extLst>
              <a:ext uri="{FF2B5EF4-FFF2-40B4-BE49-F238E27FC236}">
                <a16:creationId xmlns:a16="http://schemas.microsoft.com/office/drawing/2014/main" id="{DC592BE1-9122-4086-9E8C-E8A7987F77E4}"/>
              </a:ext>
            </a:extLst>
          </p:cNvPr>
          <p:cNvSpPr/>
          <p:nvPr/>
        </p:nvSpPr>
        <p:spPr>
          <a:xfrm>
            <a:off x="7868537" y="5824788"/>
            <a:ext cx="595035" cy="338554"/>
          </a:xfrm>
          <a:prstGeom prst="rect">
            <a:avLst/>
          </a:prstGeom>
        </p:spPr>
        <p:txBody>
          <a:bodyPr wrap="none">
            <a:spAutoFit/>
          </a:bodyPr>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注文情報</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800" dirty="0">
                <a:latin typeface="Meiryo UI" panose="020B0604030504040204" pitchFamily="50" charset="-128"/>
                <a:ea typeface="Meiryo UI" panose="020B0604030504040204" pitchFamily="50" charset="-128"/>
                <a:cs typeface="Meiryo UI" panose="020B0604030504040204" pitchFamily="50" charset="-128"/>
              </a:rPr>
              <a:t>自動送信</a:t>
            </a:r>
          </a:p>
        </p:txBody>
      </p:sp>
      <p:sp>
        <p:nvSpPr>
          <p:cNvPr id="153" name="テキスト ボックス 152">
            <a:extLst>
              <a:ext uri="{FF2B5EF4-FFF2-40B4-BE49-F238E27FC236}">
                <a16:creationId xmlns:a16="http://schemas.microsoft.com/office/drawing/2014/main" id="{C177B5EF-9DFC-4DA2-BDE4-FB7DC26E340E}"/>
              </a:ext>
            </a:extLst>
          </p:cNvPr>
          <p:cNvSpPr txBox="1"/>
          <p:nvPr/>
        </p:nvSpPr>
        <p:spPr>
          <a:xfrm>
            <a:off x="6086088" y="4780702"/>
            <a:ext cx="830677" cy="200055"/>
          </a:xfrm>
          <a:prstGeom prst="rect">
            <a:avLst/>
          </a:prstGeom>
          <a:noFill/>
        </p:spPr>
        <p:txBody>
          <a:bodyPr wrap="none" rtlCol="0">
            <a:spAutoFit/>
          </a:bodyPr>
          <a:lstStyle/>
          <a:p>
            <a:r>
              <a:rPr kumimoji="1" lang="en-US" altLang="ja-JP" sz="700" dirty="0">
                <a:latin typeface="Meiryo UI" panose="020B0604030504040204" pitchFamily="50" charset="-128"/>
                <a:ea typeface="Meiryo UI" panose="020B0604030504040204" pitchFamily="50" charset="-128"/>
              </a:rPr>
              <a:t>Chatter or Mail</a:t>
            </a:r>
            <a:endParaRPr kumimoji="1" lang="ja-JP" altLang="en-US" sz="700" dirty="0">
              <a:latin typeface="Meiryo UI" panose="020B0604030504040204" pitchFamily="50" charset="-128"/>
              <a:ea typeface="Meiryo UI" panose="020B0604030504040204" pitchFamily="50" charset="-128"/>
            </a:endParaRPr>
          </a:p>
        </p:txBody>
      </p:sp>
      <p:sp>
        <p:nvSpPr>
          <p:cNvPr id="154" name="テキスト ボックス 153">
            <a:extLst>
              <a:ext uri="{FF2B5EF4-FFF2-40B4-BE49-F238E27FC236}">
                <a16:creationId xmlns:a16="http://schemas.microsoft.com/office/drawing/2014/main" id="{74DA1FC3-592F-4559-B149-3CFADEBBC366}"/>
              </a:ext>
            </a:extLst>
          </p:cNvPr>
          <p:cNvSpPr txBox="1"/>
          <p:nvPr/>
        </p:nvSpPr>
        <p:spPr>
          <a:xfrm>
            <a:off x="8210039" y="4795402"/>
            <a:ext cx="830677" cy="200055"/>
          </a:xfrm>
          <a:prstGeom prst="rect">
            <a:avLst/>
          </a:prstGeom>
          <a:noFill/>
        </p:spPr>
        <p:txBody>
          <a:bodyPr wrap="none" rtlCol="0">
            <a:spAutoFit/>
          </a:bodyPr>
          <a:lstStyle/>
          <a:p>
            <a:r>
              <a:rPr kumimoji="1" lang="en-US" altLang="ja-JP" sz="700" dirty="0">
                <a:latin typeface="Meiryo UI" panose="020B0604030504040204" pitchFamily="50" charset="-128"/>
                <a:ea typeface="Meiryo UI" panose="020B0604030504040204" pitchFamily="50" charset="-128"/>
              </a:rPr>
              <a:t>Chatter or Mail</a:t>
            </a:r>
            <a:endParaRPr kumimoji="1" lang="ja-JP" altLang="en-US" sz="700" dirty="0">
              <a:latin typeface="Meiryo UI" panose="020B0604030504040204" pitchFamily="50" charset="-128"/>
              <a:ea typeface="Meiryo UI" panose="020B0604030504040204" pitchFamily="50" charset="-128"/>
            </a:endParaRPr>
          </a:p>
        </p:txBody>
      </p:sp>
      <p:sp>
        <p:nvSpPr>
          <p:cNvPr id="2" name="楕円 1">
            <a:extLst>
              <a:ext uri="{FF2B5EF4-FFF2-40B4-BE49-F238E27FC236}">
                <a16:creationId xmlns:a16="http://schemas.microsoft.com/office/drawing/2014/main" id="{81E1CACC-CFC2-401F-A92E-A5849A716B7A}"/>
              </a:ext>
            </a:extLst>
          </p:cNvPr>
          <p:cNvSpPr/>
          <p:nvPr/>
        </p:nvSpPr>
        <p:spPr>
          <a:xfrm>
            <a:off x="7193456" y="2407884"/>
            <a:ext cx="432048" cy="288032"/>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latin typeface="Meiryo UI" panose="020B0604030504040204" pitchFamily="50" charset="-128"/>
                <a:ea typeface="Meiryo UI" panose="020B0604030504040204" pitchFamily="50" charset="-128"/>
              </a:rPr>
              <a:t>A</a:t>
            </a:r>
            <a:r>
              <a:rPr kumimoji="1" lang="ja-JP" altLang="en-US" sz="1000" dirty="0">
                <a:latin typeface="Meiryo UI" panose="020B0604030504040204" pitchFamily="50" charset="-128"/>
                <a:ea typeface="Meiryo UI" panose="020B0604030504040204" pitchFamily="50" charset="-128"/>
              </a:rPr>
              <a:t>材</a:t>
            </a:r>
            <a:endParaRPr kumimoji="1" lang="en-US" altLang="ja-JP" sz="1000" dirty="0">
              <a:latin typeface="Meiryo UI" panose="020B0604030504040204" pitchFamily="50" charset="-128"/>
              <a:ea typeface="Meiryo UI" panose="020B0604030504040204" pitchFamily="50" charset="-128"/>
            </a:endParaRPr>
          </a:p>
          <a:p>
            <a:pPr algn="ctr"/>
            <a:r>
              <a:rPr kumimoji="1" lang="en-US" altLang="ja-JP" sz="1000" dirty="0">
                <a:latin typeface="Meiryo UI" panose="020B0604030504040204" pitchFamily="50" charset="-128"/>
                <a:ea typeface="Meiryo UI" panose="020B0604030504040204" pitchFamily="50" charset="-128"/>
              </a:rPr>
              <a:t>Start</a:t>
            </a:r>
          </a:p>
        </p:txBody>
      </p:sp>
      <p:sp>
        <p:nvSpPr>
          <p:cNvPr id="59" name="楕円 58">
            <a:extLst>
              <a:ext uri="{FF2B5EF4-FFF2-40B4-BE49-F238E27FC236}">
                <a16:creationId xmlns:a16="http://schemas.microsoft.com/office/drawing/2014/main" id="{C7C78CC3-2FE1-401C-A202-C0BF9DE96DF4}"/>
              </a:ext>
            </a:extLst>
          </p:cNvPr>
          <p:cNvSpPr/>
          <p:nvPr/>
        </p:nvSpPr>
        <p:spPr>
          <a:xfrm>
            <a:off x="768182" y="1725992"/>
            <a:ext cx="432048" cy="288032"/>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Meiryo UI" panose="020B0604030504040204" pitchFamily="50" charset="-128"/>
                <a:ea typeface="Meiryo UI" panose="020B0604030504040204" pitchFamily="50" charset="-128"/>
              </a:rPr>
              <a:t>B</a:t>
            </a:r>
            <a:r>
              <a:rPr kumimoji="1" lang="ja-JP" altLang="en-US" sz="1000" dirty="0">
                <a:latin typeface="Meiryo UI" panose="020B0604030504040204" pitchFamily="50" charset="-128"/>
                <a:ea typeface="Meiryo UI" panose="020B0604030504040204" pitchFamily="50" charset="-128"/>
              </a:rPr>
              <a:t>材</a:t>
            </a:r>
            <a:endParaRPr kumimoji="1" lang="en-US" altLang="ja-JP" sz="1000" dirty="0">
              <a:latin typeface="Meiryo UI" panose="020B0604030504040204" pitchFamily="50" charset="-128"/>
              <a:ea typeface="Meiryo UI" panose="020B0604030504040204" pitchFamily="50" charset="-128"/>
            </a:endParaRPr>
          </a:p>
          <a:p>
            <a:pPr algn="ctr"/>
            <a:r>
              <a:rPr kumimoji="1" lang="en-US" altLang="ja-JP" sz="1000" dirty="0">
                <a:latin typeface="Meiryo UI" panose="020B0604030504040204" pitchFamily="50" charset="-128"/>
                <a:ea typeface="Meiryo UI" panose="020B0604030504040204" pitchFamily="50" charset="-128"/>
              </a:rPr>
              <a:t>Start</a:t>
            </a:r>
          </a:p>
        </p:txBody>
      </p:sp>
      <p:sp>
        <p:nvSpPr>
          <p:cNvPr id="18" name="吹き出し: 四角形 17">
            <a:extLst>
              <a:ext uri="{FF2B5EF4-FFF2-40B4-BE49-F238E27FC236}">
                <a16:creationId xmlns:a16="http://schemas.microsoft.com/office/drawing/2014/main" id="{17E7FF5A-A212-4383-B1B5-91ABB6FEF593}"/>
              </a:ext>
            </a:extLst>
          </p:cNvPr>
          <p:cNvSpPr/>
          <p:nvPr/>
        </p:nvSpPr>
        <p:spPr>
          <a:xfrm>
            <a:off x="2184669" y="4068192"/>
            <a:ext cx="2810761" cy="896560"/>
          </a:xfrm>
          <a:prstGeom prst="wedgeRectCallout">
            <a:avLst>
              <a:gd name="adj1" fmla="val -50377"/>
              <a:gd name="adj2" fmla="val -105054"/>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eiryo UI" panose="020B0604030504040204" pitchFamily="50" charset="-128"/>
                <a:ea typeface="Meiryo UI" panose="020B0604030504040204" pitchFamily="50" charset="-128"/>
              </a:rPr>
              <a:t>B</a:t>
            </a:r>
            <a:r>
              <a:rPr lang="ja-JP" altLang="en-US" sz="1100" dirty="0">
                <a:solidFill>
                  <a:schemeClr val="tx1"/>
                </a:solidFill>
                <a:latin typeface="Meiryo UI" panose="020B0604030504040204" pitchFamily="50" charset="-128"/>
                <a:ea typeface="Meiryo UI" panose="020B0604030504040204" pitchFamily="50" charset="-128"/>
              </a:rPr>
              <a:t>材</a:t>
            </a:r>
            <a:r>
              <a:rPr lang="en-US" altLang="ja-JP" sz="1100" dirty="0">
                <a:solidFill>
                  <a:schemeClr val="tx1"/>
                </a:solidFill>
                <a:latin typeface="Meiryo UI" panose="020B0604030504040204" pitchFamily="50" charset="-128"/>
                <a:ea typeface="Meiryo UI" panose="020B0604030504040204" pitchFamily="50" charset="-128"/>
              </a:rPr>
              <a:t>(</a:t>
            </a:r>
            <a:r>
              <a:rPr lang="ja-JP" altLang="en-US" sz="1100" dirty="0">
                <a:solidFill>
                  <a:schemeClr val="tx1"/>
                </a:solidFill>
                <a:latin typeface="Meiryo UI" panose="020B0604030504040204" pitchFamily="50" charset="-128"/>
                <a:ea typeface="Meiryo UI" panose="020B0604030504040204" pitchFamily="50" charset="-128"/>
              </a:rPr>
              <a:t>大口</a:t>
            </a:r>
            <a:r>
              <a:rPr lang="en-US" altLang="ja-JP" sz="1100" dirty="0">
                <a:solidFill>
                  <a:schemeClr val="tx1"/>
                </a:solidFill>
                <a:latin typeface="Meiryo UI" panose="020B0604030504040204" pitchFamily="50" charset="-128"/>
                <a:ea typeface="Meiryo UI" panose="020B0604030504040204" pitchFamily="50" charset="-128"/>
              </a:rPr>
              <a:t>)</a:t>
            </a:r>
            <a:r>
              <a:rPr lang="ja-JP" altLang="en-US" sz="1100" dirty="0">
                <a:solidFill>
                  <a:schemeClr val="tx1"/>
                </a:solidFill>
                <a:latin typeface="Meiryo UI" panose="020B0604030504040204" pitchFamily="50" charset="-128"/>
                <a:ea typeface="Meiryo UI" panose="020B0604030504040204" pitchFamily="50" charset="-128"/>
              </a:rPr>
              <a:t>の場合は、上長へ相談の後購買</a:t>
            </a:r>
            <a:r>
              <a:rPr lang="en-US" altLang="ja-JP" sz="1100" dirty="0">
                <a:solidFill>
                  <a:schemeClr val="tx1"/>
                </a:solidFill>
                <a:latin typeface="Meiryo UI" panose="020B0604030504040204" pitchFamily="50" charset="-128"/>
                <a:ea typeface="Meiryo UI" panose="020B0604030504040204" pitchFamily="50" charset="-128"/>
              </a:rPr>
              <a:t>G</a:t>
            </a:r>
            <a:r>
              <a:rPr lang="ja-JP" altLang="en-US" sz="1100" dirty="0" err="1">
                <a:solidFill>
                  <a:schemeClr val="tx1"/>
                </a:solidFill>
                <a:latin typeface="Meiryo UI" panose="020B0604030504040204" pitchFamily="50" charset="-128"/>
                <a:ea typeface="Meiryo UI" panose="020B0604030504040204" pitchFamily="50" charset="-128"/>
              </a:rPr>
              <a:t>への</a:t>
            </a:r>
            <a:r>
              <a:rPr lang="ja-JP" altLang="en-US" sz="1100" dirty="0">
                <a:solidFill>
                  <a:schemeClr val="tx1"/>
                </a:solidFill>
                <a:latin typeface="Meiryo UI" panose="020B0604030504040204" pitchFamily="50" charset="-128"/>
                <a:ea typeface="Meiryo UI" panose="020B0604030504040204" pitchFamily="50" charset="-128"/>
              </a:rPr>
              <a:t>連絡がある。システムからの自動連絡を</a:t>
            </a:r>
            <a:r>
              <a:rPr lang="en-US" altLang="ja-JP" sz="1100" dirty="0">
                <a:solidFill>
                  <a:schemeClr val="tx1"/>
                </a:solidFill>
                <a:latin typeface="Meiryo UI" panose="020B0604030504040204" pitchFamily="50" charset="-128"/>
                <a:ea typeface="Meiryo UI" panose="020B0604030504040204" pitchFamily="50" charset="-128"/>
              </a:rPr>
              <a:t>2</a:t>
            </a:r>
            <a:r>
              <a:rPr lang="ja-JP" altLang="en-US" sz="1100" dirty="0">
                <a:solidFill>
                  <a:schemeClr val="tx1"/>
                </a:solidFill>
                <a:latin typeface="Meiryo UI" panose="020B0604030504040204" pitchFamily="50" charset="-128"/>
                <a:ea typeface="Meiryo UI" panose="020B0604030504040204" pitchFamily="50" charset="-128"/>
              </a:rPr>
              <a:t>段階に分けるか？</a:t>
            </a:r>
            <a:endParaRPr lang="en-US" altLang="ja-JP" sz="1100" dirty="0">
              <a:solidFill>
                <a:schemeClr val="tx1"/>
              </a:solidFill>
              <a:latin typeface="Meiryo UI" panose="020B0604030504040204" pitchFamily="50" charset="-128"/>
              <a:ea typeface="Meiryo UI" panose="020B0604030504040204" pitchFamily="50" charset="-128"/>
            </a:endParaRPr>
          </a:p>
          <a:p>
            <a:r>
              <a:rPr lang="ja-JP" altLang="en-US" sz="1100" dirty="0">
                <a:solidFill>
                  <a:schemeClr val="tx1"/>
                </a:solidFill>
                <a:latin typeface="Meiryo UI" panose="020B0604030504040204" pitchFamily="50" charset="-128"/>
                <a:ea typeface="Meiryo UI" panose="020B0604030504040204" pitchFamily="50" charset="-128"/>
              </a:rPr>
              <a:t>後述の</a:t>
            </a:r>
            <a:r>
              <a:rPr lang="en-US" altLang="ja-JP" sz="1100" dirty="0">
                <a:solidFill>
                  <a:schemeClr val="tx1"/>
                </a:solidFill>
                <a:latin typeface="Meiryo UI" panose="020B0604030504040204" pitchFamily="50" charset="-128"/>
                <a:ea typeface="Meiryo UI" panose="020B0604030504040204" pitchFamily="50" charset="-128"/>
              </a:rPr>
              <a:t>【</a:t>
            </a:r>
            <a:r>
              <a:rPr lang="ja-JP" altLang="en-US" sz="1100" dirty="0">
                <a:solidFill>
                  <a:schemeClr val="tx1"/>
                </a:solidFill>
                <a:latin typeface="Meiryo UI" panose="020B0604030504040204" pitchFamily="50" charset="-128"/>
                <a:ea typeface="Meiryo UI" panose="020B0604030504040204" pitchFamily="50" charset="-128"/>
              </a:rPr>
              <a:t>取引ステータス</a:t>
            </a:r>
            <a:r>
              <a:rPr lang="en-US" altLang="ja-JP" sz="1100" dirty="0">
                <a:solidFill>
                  <a:schemeClr val="tx1"/>
                </a:solidFill>
                <a:latin typeface="Meiryo UI" panose="020B0604030504040204" pitchFamily="50" charset="-128"/>
                <a:ea typeface="Meiryo UI" panose="020B0604030504040204" pitchFamily="50" charset="-128"/>
              </a:rPr>
              <a:t>】</a:t>
            </a:r>
            <a:r>
              <a:rPr lang="ja-JP" altLang="en-US" sz="1100" dirty="0">
                <a:solidFill>
                  <a:schemeClr val="tx1"/>
                </a:solidFill>
                <a:latin typeface="Meiryo UI" panose="020B0604030504040204" pitchFamily="50" charset="-128"/>
                <a:ea typeface="Meiryo UI" panose="020B0604030504040204" pitchFamily="50" charset="-128"/>
              </a:rPr>
              <a:t>に</a:t>
            </a:r>
            <a:r>
              <a:rPr lang="en-US" altLang="ja-JP" sz="1100" dirty="0">
                <a:solidFill>
                  <a:schemeClr val="tx1"/>
                </a:solidFill>
                <a:latin typeface="Meiryo UI" panose="020B0604030504040204" pitchFamily="50" charset="-128"/>
                <a:ea typeface="Meiryo UI" panose="020B0604030504040204" pitchFamily="50" charset="-128"/>
              </a:rPr>
              <a:t>B</a:t>
            </a:r>
            <a:r>
              <a:rPr lang="ja-JP" altLang="en-US" sz="1100" dirty="0">
                <a:solidFill>
                  <a:schemeClr val="tx1"/>
                </a:solidFill>
                <a:latin typeface="Meiryo UI" panose="020B0604030504040204" pitchFamily="50" charset="-128"/>
                <a:ea typeface="Meiryo UI" panose="020B0604030504040204" pitchFamily="50" charset="-128"/>
              </a:rPr>
              <a:t>材</a:t>
            </a:r>
            <a:r>
              <a:rPr lang="en-US" altLang="ja-JP" sz="1100" dirty="0">
                <a:solidFill>
                  <a:schemeClr val="tx1"/>
                </a:solidFill>
                <a:latin typeface="Meiryo UI" panose="020B0604030504040204" pitchFamily="50" charset="-128"/>
                <a:ea typeface="Meiryo UI" panose="020B0604030504040204" pitchFamily="50" charset="-128"/>
              </a:rPr>
              <a:t>(</a:t>
            </a:r>
            <a:r>
              <a:rPr lang="ja-JP" altLang="en-US" sz="1100" dirty="0">
                <a:solidFill>
                  <a:schemeClr val="tx1"/>
                </a:solidFill>
                <a:latin typeface="Meiryo UI" panose="020B0604030504040204" pitchFamily="50" charset="-128"/>
                <a:ea typeface="Meiryo UI" panose="020B0604030504040204" pitchFamily="50" charset="-128"/>
              </a:rPr>
              <a:t>大口</a:t>
            </a:r>
            <a:r>
              <a:rPr lang="en-US" altLang="ja-JP" sz="1100" dirty="0">
                <a:solidFill>
                  <a:schemeClr val="tx1"/>
                </a:solidFill>
                <a:latin typeface="Meiryo UI" panose="020B0604030504040204" pitchFamily="50" charset="-128"/>
                <a:ea typeface="Meiryo UI" panose="020B0604030504040204" pitchFamily="50" charset="-128"/>
              </a:rPr>
              <a:t>)</a:t>
            </a:r>
            <a:r>
              <a:rPr lang="ja-JP" altLang="en-US" sz="1100" dirty="0">
                <a:solidFill>
                  <a:schemeClr val="tx1"/>
                </a:solidFill>
                <a:latin typeface="Meiryo UI" panose="020B0604030504040204" pitchFamily="50" charset="-128"/>
                <a:ea typeface="Meiryo UI" panose="020B0604030504040204" pitchFamily="50" charset="-128"/>
              </a:rPr>
              <a:t>の場合は「上長承認」を入れる？</a:t>
            </a:r>
            <a:endParaRPr lang="en-US" altLang="ja-JP" sz="1100" dirty="0">
              <a:solidFill>
                <a:schemeClr val="tx1"/>
              </a:solidFill>
              <a:latin typeface="Meiryo UI" panose="020B0604030504040204" pitchFamily="50" charset="-128"/>
              <a:ea typeface="Meiryo UI" panose="020B0604030504040204" pitchFamily="50" charset="-128"/>
            </a:endParaRPr>
          </a:p>
          <a:p>
            <a:endParaRPr kumimoji="1" lang="ja-JP" altLang="en-US" sz="11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29978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7715A16-EACA-4AE5-A04C-2489BFBF42B3}"/>
              </a:ext>
            </a:extLst>
          </p:cNvPr>
          <p:cNvSpPr>
            <a:spLocks noGrp="1"/>
          </p:cNvSpPr>
          <p:nvPr>
            <p:ph type="title"/>
          </p:nvPr>
        </p:nvSpPr>
        <p:spPr>
          <a:xfrm>
            <a:off x="214313" y="131763"/>
            <a:ext cx="8229600" cy="725487"/>
          </a:xfrm>
        </p:spPr>
        <p:txBody>
          <a:bodyPr/>
          <a:lstStyle/>
          <a:p>
            <a:pPr eaLnBrk="1" hangingPunct="1"/>
            <a:r>
              <a:rPr lang="ja-JP" altLang="en-US" dirty="0"/>
              <a:t>金額決定</a:t>
            </a:r>
            <a:r>
              <a:rPr lang="en-US" altLang="ja-JP" dirty="0"/>
              <a:t>(B</a:t>
            </a:r>
            <a:r>
              <a:rPr lang="ja-JP" altLang="en-US" dirty="0"/>
              <a:t>材</a:t>
            </a:r>
            <a:r>
              <a:rPr lang="en-US" altLang="ja-JP" dirty="0"/>
              <a:t>(</a:t>
            </a:r>
            <a:r>
              <a:rPr lang="ja-JP" altLang="en-US" dirty="0"/>
              <a:t>小口</a:t>
            </a:r>
            <a:r>
              <a:rPr lang="en-US" altLang="ja-JP" dirty="0"/>
              <a:t>))</a:t>
            </a:r>
            <a:endParaRPr lang="ja-JP" altLang="en-US" dirty="0"/>
          </a:p>
        </p:txBody>
      </p:sp>
      <p:sp>
        <p:nvSpPr>
          <p:cNvPr id="9" name="フローチャート : 磁気ディスク 11">
            <a:extLst>
              <a:ext uri="{FF2B5EF4-FFF2-40B4-BE49-F238E27FC236}">
                <a16:creationId xmlns:a16="http://schemas.microsoft.com/office/drawing/2014/main" id="{6C3B5858-8508-4933-8BA2-62AF99D280C7}"/>
              </a:ext>
            </a:extLst>
          </p:cNvPr>
          <p:cNvSpPr>
            <a:spLocks noChangeArrowheads="1"/>
          </p:cNvSpPr>
          <p:nvPr/>
        </p:nvSpPr>
        <p:spPr bwMode="auto">
          <a:xfrm>
            <a:off x="395536" y="1196752"/>
            <a:ext cx="715376" cy="572323"/>
          </a:xfrm>
          <a:prstGeom prst="flowChartMagneticDisk">
            <a:avLst/>
          </a:prstGeom>
          <a:solidFill>
            <a:srgbClr val="FF0000"/>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資材</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マスタ</a:t>
            </a:r>
          </a:p>
        </p:txBody>
      </p:sp>
      <p:sp>
        <p:nvSpPr>
          <p:cNvPr id="10" name="フローチャート : 磁気ディスク 11">
            <a:extLst>
              <a:ext uri="{FF2B5EF4-FFF2-40B4-BE49-F238E27FC236}">
                <a16:creationId xmlns:a16="http://schemas.microsoft.com/office/drawing/2014/main" id="{45A165D8-67D0-4B6D-9028-2A295CC71B65}"/>
              </a:ext>
            </a:extLst>
          </p:cNvPr>
          <p:cNvSpPr>
            <a:spLocks noChangeArrowheads="1"/>
          </p:cNvSpPr>
          <p:nvPr/>
        </p:nvSpPr>
        <p:spPr bwMode="auto">
          <a:xfrm>
            <a:off x="5368792" y="1196752"/>
            <a:ext cx="715376" cy="572323"/>
          </a:xfrm>
          <a:prstGeom prst="flowChartMagneticDisk">
            <a:avLst/>
          </a:prstGeom>
          <a:solidFill>
            <a:srgbClr val="FF0000"/>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取引先</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マスタ</a:t>
            </a:r>
          </a:p>
        </p:txBody>
      </p:sp>
      <p:sp>
        <p:nvSpPr>
          <p:cNvPr id="11" name="フローチャート : 磁気ディスク 11">
            <a:extLst>
              <a:ext uri="{FF2B5EF4-FFF2-40B4-BE49-F238E27FC236}">
                <a16:creationId xmlns:a16="http://schemas.microsoft.com/office/drawing/2014/main" id="{BCCD878E-BFE2-4F6E-B8D1-37F6BFD26C8C}"/>
              </a:ext>
            </a:extLst>
          </p:cNvPr>
          <p:cNvSpPr>
            <a:spLocks noChangeArrowheads="1"/>
          </p:cNvSpPr>
          <p:nvPr/>
        </p:nvSpPr>
        <p:spPr bwMode="auto">
          <a:xfrm>
            <a:off x="400240" y="2474862"/>
            <a:ext cx="715376" cy="572323"/>
          </a:xfrm>
          <a:prstGeom prst="flowChartMagneticDisk">
            <a:avLst/>
          </a:prstGeom>
          <a:solidFill>
            <a:srgbClr val="FF0000"/>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掛率・単価</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マスタ</a:t>
            </a:r>
          </a:p>
        </p:txBody>
      </p:sp>
      <p:graphicFrame>
        <p:nvGraphicFramePr>
          <p:cNvPr id="2" name="表 1">
            <a:extLst>
              <a:ext uri="{FF2B5EF4-FFF2-40B4-BE49-F238E27FC236}">
                <a16:creationId xmlns:a16="http://schemas.microsoft.com/office/drawing/2014/main" id="{40B7EB9B-4054-4517-B201-DC9B1C9AA930}"/>
              </a:ext>
            </a:extLst>
          </p:cNvPr>
          <p:cNvGraphicFramePr>
            <a:graphicFrameLocks noGrp="1"/>
          </p:cNvGraphicFramePr>
          <p:nvPr>
            <p:extLst/>
          </p:nvPr>
        </p:nvGraphicFramePr>
        <p:xfrm>
          <a:off x="827584" y="960383"/>
          <a:ext cx="6348897" cy="1453511"/>
        </p:xfrm>
        <a:graphic>
          <a:graphicData uri="http://schemas.openxmlformats.org/drawingml/2006/table">
            <a:tbl>
              <a:tblPr firstRow="1" bandRow="1">
                <a:tableStyleId>{9D7B26C5-4107-4FEC-AEDC-1716B250A1EF}</a:tableStyleId>
              </a:tblPr>
              <a:tblGrid>
                <a:gridCol w="599044">
                  <a:extLst>
                    <a:ext uri="{9D8B030D-6E8A-4147-A177-3AD203B41FA5}">
                      <a16:colId xmlns:a16="http://schemas.microsoft.com/office/drawing/2014/main" val="2719335227"/>
                    </a:ext>
                  </a:extLst>
                </a:gridCol>
                <a:gridCol w="1469402">
                  <a:extLst>
                    <a:ext uri="{9D8B030D-6E8A-4147-A177-3AD203B41FA5}">
                      <a16:colId xmlns:a16="http://schemas.microsoft.com/office/drawing/2014/main" val="529052886"/>
                    </a:ext>
                  </a:extLst>
                </a:gridCol>
                <a:gridCol w="922655">
                  <a:extLst>
                    <a:ext uri="{9D8B030D-6E8A-4147-A177-3AD203B41FA5}">
                      <a16:colId xmlns:a16="http://schemas.microsoft.com/office/drawing/2014/main" val="1900869990"/>
                    </a:ext>
                  </a:extLst>
                </a:gridCol>
                <a:gridCol w="465455">
                  <a:extLst>
                    <a:ext uri="{9D8B030D-6E8A-4147-A177-3AD203B41FA5}">
                      <a16:colId xmlns:a16="http://schemas.microsoft.com/office/drawing/2014/main" val="1346671077"/>
                    </a:ext>
                  </a:extLst>
                </a:gridCol>
                <a:gridCol w="570230">
                  <a:extLst>
                    <a:ext uri="{9D8B030D-6E8A-4147-A177-3AD203B41FA5}">
                      <a16:colId xmlns:a16="http://schemas.microsoft.com/office/drawing/2014/main" val="524507293"/>
                    </a:ext>
                  </a:extLst>
                </a:gridCol>
                <a:gridCol w="749618">
                  <a:extLst>
                    <a:ext uri="{9D8B030D-6E8A-4147-A177-3AD203B41FA5}">
                      <a16:colId xmlns:a16="http://schemas.microsoft.com/office/drawing/2014/main" val="1310706413"/>
                    </a:ext>
                  </a:extLst>
                </a:gridCol>
                <a:gridCol w="1003618">
                  <a:extLst>
                    <a:ext uri="{9D8B030D-6E8A-4147-A177-3AD203B41FA5}">
                      <a16:colId xmlns:a16="http://schemas.microsoft.com/office/drawing/2014/main" val="2738125478"/>
                    </a:ext>
                  </a:extLst>
                </a:gridCol>
                <a:gridCol w="568875">
                  <a:extLst>
                    <a:ext uri="{9D8B030D-6E8A-4147-A177-3AD203B41FA5}">
                      <a16:colId xmlns:a16="http://schemas.microsoft.com/office/drawing/2014/main" val="3593891519"/>
                    </a:ext>
                  </a:extLst>
                </a:gridCol>
              </a:tblGrid>
              <a:tr h="204249">
                <a:tc>
                  <a:txBody>
                    <a:bodyPr/>
                    <a:lstStyle/>
                    <a:p>
                      <a:r>
                        <a:rPr kumimoji="1" lang="ja-JP" altLang="en-US" sz="1000" dirty="0"/>
                        <a:t>資材コード</a:t>
                      </a:r>
                    </a:p>
                  </a:txBody>
                  <a:tcPr/>
                </a:tc>
                <a:tc>
                  <a:txBody>
                    <a:bodyPr/>
                    <a:lstStyle/>
                    <a:p>
                      <a:r>
                        <a:rPr kumimoji="1" lang="ja-JP" altLang="en-US" sz="1000" dirty="0"/>
                        <a:t>資材名</a:t>
                      </a:r>
                    </a:p>
                  </a:txBody>
                  <a:tcPr/>
                </a:tc>
                <a:tc>
                  <a:txBody>
                    <a:bodyPr/>
                    <a:lstStyle/>
                    <a:p>
                      <a:r>
                        <a:rPr kumimoji="1" lang="ja-JP" altLang="en-US" sz="1000" dirty="0"/>
                        <a:t>計算パターン</a:t>
                      </a:r>
                    </a:p>
                  </a:txBody>
                  <a:tcPr/>
                </a:tc>
                <a:tc>
                  <a:txBody>
                    <a:bodyPr/>
                    <a:lstStyle/>
                    <a:p>
                      <a:r>
                        <a:rPr kumimoji="1" lang="ja-JP" altLang="en-US" sz="1000" dirty="0"/>
                        <a:t>定価</a:t>
                      </a:r>
                    </a:p>
                  </a:txBody>
                  <a:tcPr/>
                </a:tc>
                <a:tc>
                  <a:txBody>
                    <a:bodyPr/>
                    <a:lstStyle/>
                    <a:p>
                      <a:r>
                        <a:rPr kumimoji="1" lang="ja-JP" altLang="en-US" sz="1000" dirty="0"/>
                        <a:t>ベース</a:t>
                      </a:r>
                    </a:p>
                  </a:txBody>
                  <a:tcPr/>
                </a:tc>
                <a:tc>
                  <a:txBody>
                    <a:bodyPr/>
                    <a:lstStyle/>
                    <a:p>
                      <a:r>
                        <a:rPr kumimoji="1" lang="ja-JP" altLang="en-US" sz="1000" dirty="0"/>
                        <a:t>エキストラ</a:t>
                      </a:r>
                    </a:p>
                  </a:txBody>
                  <a:tcPr/>
                </a:tc>
                <a:tc>
                  <a:txBody>
                    <a:bodyPr/>
                    <a:lstStyle/>
                    <a:p>
                      <a:r>
                        <a:rPr kumimoji="1" lang="ja-JP" altLang="en-US" sz="1000" dirty="0"/>
                        <a:t>鋼種エキストラ</a:t>
                      </a:r>
                    </a:p>
                  </a:txBody>
                  <a:tcPr/>
                </a:tc>
                <a:tc>
                  <a:txBody>
                    <a:bodyPr/>
                    <a:lstStyle/>
                    <a:p>
                      <a:endParaRPr kumimoji="1" lang="ja-JP" altLang="en-US" sz="1000" dirty="0"/>
                    </a:p>
                  </a:txBody>
                  <a:tcPr/>
                </a:tc>
                <a:extLst>
                  <a:ext uri="{0D108BD9-81ED-4DB2-BD59-A6C34878D82A}">
                    <a16:rowId xmlns:a16="http://schemas.microsoft.com/office/drawing/2014/main" val="1164367810"/>
                  </a:ext>
                </a:extLst>
              </a:tr>
              <a:tr h="0">
                <a:tc>
                  <a:txBody>
                    <a:bodyPr/>
                    <a:lstStyle/>
                    <a:p>
                      <a:r>
                        <a:rPr kumimoji="1" lang="en-US" altLang="ja-JP" sz="1000" dirty="0"/>
                        <a:t>00001</a:t>
                      </a:r>
                      <a:endParaRPr kumimoji="1" lang="ja-JP" altLang="en-US" sz="1000" dirty="0"/>
                    </a:p>
                  </a:txBody>
                  <a:tcPr/>
                </a:tc>
                <a:tc>
                  <a:txBody>
                    <a:bodyPr/>
                    <a:lstStyle/>
                    <a:p>
                      <a:r>
                        <a:rPr kumimoji="1" lang="en-US" altLang="ja-JP" sz="1000" dirty="0"/>
                        <a:t>SUS304W 10S 45°</a:t>
                      </a:r>
                      <a:r>
                        <a:rPr kumimoji="1" lang="ja-JP" altLang="en-US" sz="1000" dirty="0"/>
                        <a:t>ロングエルボ</a:t>
                      </a:r>
                    </a:p>
                  </a:txBody>
                  <a:tcPr/>
                </a:tc>
                <a:tc>
                  <a:txBody>
                    <a:bodyPr/>
                    <a:lstStyle/>
                    <a:p>
                      <a:endParaRPr kumimoji="1" lang="ja-JP" altLang="en-US" sz="1000" dirty="0"/>
                    </a:p>
                  </a:txBody>
                  <a:tcPr/>
                </a:tc>
                <a:tc>
                  <a:txBody>
                    <a:bodyPr/>
                    <a:lstStyle/>
                    <a:p>
                      <a:r>
                        <a:rPr kumimoji="1" lang="en-US" altLang="ja-JP" sz="1000" dirty="0"/>
                        <a:t>700</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r>
                        <a:rPr kumimoji="1" lang="ja-JP" altLang="en-US" sz="1000" dirty="0"/>
                        <a:t>・・・</a:t>
                      </a:r>
                    </a:p>
                  </a:txBody>
                  <a:tcPr/>
                </a:tc>
                <a:extLst>
                  <a:ext uri="{0D108BD9-81ED-4DB2-BD59-A6C34878D82A}">
                    <a16:rowId xmlns:a16="http://schemas.microsoft.com/office/drawing/2014/main" val="1456737754"/>
                  </a:ext>
                </a:extLst>
              </a:tr>
              <a:tr h="264791">
                <a:tc>
                  <a:txBody>
                    <a:bodyPr/>
                    <a:lstStyle/>
                    <a:p>
                      <a:r>
                        <a:rPr kumimoji="1" lang="en-US" altLang="ja-JP" sz="1000" dirty="0"/>
                        <a:t>00002</a:t>
                      </a:r>
                      <a:endParaRPr kumimoji="1" lang="ja-JP" altLang="en-US" sz="1000" dirty="0"/>
                    </a:p>
                  </a:txBody>
                  <a:tcPr/>
                </a:tc>
                <a:tc>
                  <a:txBody>
                    <a:bodyPr/>
                    <a:lstStyle/>
                    <a:p>
                      <a:r>
                        <a:rPr kumimoji="1" lang="ja-JP" altLang="en-US" sz="1000" dirty="0"/>
                        <a:t>セキスイ エスロコート </a:t>
                      </a:r>
                      <a:r>
                        <a:rPr kumimoji="1" lang="en-US" altLang="ja-JP" sz="1000" dirty="0"/>
                        <a:t>LX-</a:t>
                      </a:r>
                      <a:r>
                        <a:rPr kumimoji="1" lang="ja-JP" altLang="en-US" sz="1000" dirty="0"/>
                        <a:t>エルボ</a:t>
                      </a:r>
                    </a:p>
                  </a:txBody>
                  <a:tcPr/>
                </a:tc>
                <a:tc>
                  <a:txBody>
                    <a:bodyPr/>
                    <a:lstStyle/>
                    <a:p>
                      <a:endParaRPr kumimoji="1" lang="ja-JP" altLang="en-US" sz="1000" dirty="0"/>
                    </a:p>
                  </a:txBody>
                  <a:tcPr/>
                </a:tc>
                <a:tc>
                  <a:txBody>
                    <a:bodyPr/>
                    <a:lstStyle/>
                    <a:p>
                      <a:r>
                        <a:rPr kumimoji="1" lang="en-US" altLang="ja-JP" sz="1000" dirty="0"/>
                        <a:t>800</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r>
                        <a:rPr kumimoji="1" lang="ja-JP" altLang="en-US" sz="1000" dirty="0"/>
                        <a:t>・・・</a:t>
                      </a:r>
                    </a:p>
                  </a:txBody>
                  <a:tcPr/>
                </a:tc>
                <a:extLst>
                  <a:ext uri="{0D108BD9-81ED-4DB2-BD59-A6C34878D82A}">
                    <a16:rowId xmlns:a16="http://schemas.microsoft.com/office/drawing/2014/main" val="2718737090"/>
                  </a:ext>
                </a:extLst>
              </a:tr>
              <a:tr h="264791">
                <a:tc>
                  <a:txBody>
                    <a:bodyPr/>
                    <a:lstStyle/>
                    <a:p>
                      <a:r>
                        <a:rPr kumimoji="1" lang="ja-JP" altLang="en-US" sz="1000" dirty="0"/>
                        <a:t>・・・・</a:t>
                      </a:r>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3775659473"/>
                  </a:ext>
                </a:extLst>
              </a:tr>
            </a:tbl>
          </a:graphicData>
        </a:graphic>
      </p:graphicFrame>
      <p:graphicFrame>
        <p:nvGraphicFramePr>
          <p:cNvPr id="13" name="表 12">
            <a:extLst>
              <a:ext uri="{FF2B5EF4-FFF2-40B4-BE49-F238E27FC236}">
                <a16:creationId xmlns:a16="http://schemas.microsoft.com/office/drawing/2014/main" id="{F941767B-F6C6-4446-9221-CF05BB763C32}"/>
              </a:ext>
            </a:extLst>
          </p:cNvPr>
          <p:cNvGraphicFramePr>
            <a:graphicFrameLocks noGrp="1"/>
          </p:cNvGraphicFramePr>
          <p:nvPr>
            <p:extLst/>
          </p:nvPr>
        </p:nvGraphicFramePr>
        <p:xfrm>
          <a:off x="6205531" y="1463863"/>
          <a:ext cx="2050415" cy="1017262"/>
        </p:xfrm>
        <a:graphic>
          <a:graphicData uri="http://schemas.openxmlformats.org/drawingml/2006/table">
            <a:tbl>
              <a:tblPr firstRow="1" bandRow="1">
                <a:tableStyleId>{9D7B26C5-4107-4FEC-AEDC-1716B250A1EF}</a:tableStyleId>
              </a:tblPr>
              <a:tblGrid>
                <a:gridCol w="906780">
                  <a:extLst>
                    <a:ext uri="{9D8B030D-6E8A-4147-A177-3AD203B41FA5}">
                      <a16:colId xmlns:a16="http://schemas.microsoft.com/office/drawing/2014/main" val="2719335227"/>
                    </a:ext>
                  </a:extLst>
                </a:gridCol>
                <a:gridCol w="741680">
                  <a:extLst>
                    <a:ext uri="{9D8B030D-6E8A-4147-A177-3AD203B41FA5}">
                      <a16:colId xmlns:a16="http://schemas.microsoft.com/office/drawing/2014/main" val="529052886"/>
                    </a:ext>
                  </a:extLst>
                </a:gridCol>
                <a:gridCol w="401955">
                  <a:extLst>
                    <a:ext uri="{9D8B030D-6E8A-4147-A177-3AD203B41FA5}">
                      <a16:colId xmlns:a16="http://schemas.microsoft.com/office/drawing/2014/main" val="3593891519"/>
                    </a:ext>
                  </a:extLst>
                </a:gridCol>
              </a:tblGrid>
              <a:tr h="204249">
                <a:tc>
                  <a:txBody>
                    <a:bodyPr/>
                    <a:lstStyle/>
                    <a:p>
                      <a:r>
                        <a:rPr kumimoji="1" lang="ja-JP" altLang="en-US" sz="1000" dirty="0"/>
                        <a:t>仕入先コード</a:t>
                      </a:r>
                    </a:p>
                  </a:txBody>
                  <a:tcPr/>
                </a:tc>
                <a:tc>
                  <a:txBody>
                    <a:bodyPr/>
                    <a:lstStyle/>
                    <a:p>
                      <a:r>
                        <a:rPr kumimoji="1" lang="ja-JP" altLang="en-US" sz="1000" dirty="0"/>
                        <a:t>仕入先名</a:t>
                      </a:r>
                    </a:p>
                  </a:txBody>
                  <a:tcPr/>
                </a:tc>
                <a:tc>
                  <a:txBody>
                    <a:bodyPr/>
                    <a:lstStyle/>
                    <a:p>
                      <a:endParaRPr kumimoji="1" lang="ja-JP" altLang="en-US" sz="1000" dirty="0"/>
                    </a:p>
                  </a:txBody>
                  <a:tcPr/>
                </a:tc>
                <a:extLst>
                  <a:ext uri="{0D108BD9-81ED-4DB2-BD59-A6C34878D82A}">
                    <a16:rowId xmlns:a16="http://schemas.microsoft.com/office/drawing/2014/main" val="1164367810"/>
                  </a:ext>
                </a:extLst>
              </a:tr>
              <a:tr h="204249">
                <a:tc>
                  <a:txBody>
                    <a:bodyPr/>
                    <a:lstStyle/>
                    <a:p>
                      <a:r>
                        <a:rPr kumimoji="1" lang="en-US" altLang="ja-JP" sz="1000" dirty="0"/>
                        <a:t>A0001</a:t>
                      </a:r>
                      <a:endParaRPr kumimoji="1" lang="ja-JP" altLang="en-US" sz="1000" dirty="0"/>
                    </a:p>
                  </a:txBody>
                  <a:tcPr/>
                </a:tc>
                <a:tc>
                  <a:txBody>
                    <a:bodyPr/>
                    <a:lstStyle/>
                    <a:p>
                      <a:r>
                        <a:rPr kumimoji="1" lang="ja-JP" altLang="en-US" sz="1000" dirty="0"/>
                        <a:t>イシグロ</a:t>
                      </a:r>
                    </a:p>
                  </a:txBody>
                  <a:tcPr/>
                </a:tc>
                <a:tc>
                  <a:txBody>
                    <a:bodyPr/>
                    <a:lstStyle/>
                    <a:p>
                      <a:r>
                        <a:rPr kumimoji="1" lang="ja-JP" altLang="en-US" sz="1000" dirty="0"/>
                        <a:t>・・・</a:t>
                      </a:r>
                    </a:p>
                  </a:txBody>
                  <a:tcPr/>
                </a:tc>
                <a:extLst>
                  <a:ext uri="{0D108BD9-81ED-4DB2-BD59-A6C34878D82A}">
                    <a16:rowId xmlns:a16="http://schemas.microsoft.com/office/drawing/2014/main" val="1456737754"/>
                  </a:ext>
                </a:extLst>
              </a:tr>
              <a:tr h="264791">
                <a:tc>
                  <a:txBody>
                    <a:bodyPr/>
                    <a:lstStyle/>
                    <a:p>
                      <a:r>
                        <a:rPr kumimoji="1" lang="en-US" altLang="ja-JP" sz="1000" dirty="0"/>
                        <a:t>A0002</a:t>
                      </a:r>
                      <a:endParaRPr kumimoji="1" lang="ja-JP" altLang="en-US" sz="1000" dirty="0"/>
                    </a:p>
                  </a:txBody>
                  <a:tcPr/>
                </a:tc>
                <a:tc>
                  <a:txBody>
                    <a:bodyPr/>
                    <a:lstStyle/>
                    <a:p>
                      <a:r>
                        <a:rPr kumimoji="1" lang="ja-JP" altLang="en-US" sz="1000" dirty="0"/>
                        <a:t>モノタロウ</a:t>
                      </a:r>
                    </a:p>
                  </a:txBody>
                  <a:tcPr/>
                </a:tc>
                <a:tc>
                  <a:txBody>
                    <a:bodyPr/>
                    <a:lstStyle/>
                    <a:p>
                      <a:r>
                        <a:rPr kumimoji="1" lang="ja-JP" altLang="en-US" sz="1000" dirty="0"/>
                        <a:t>・・・</a:t>
                      </a:r>
                    </a:p>
                  </a:txBody>
                  <a:tcPr/>
                </a:tc>
                <a:extLst>
                  <a:ext uri="{0D108BD9-81ED-4DB2-BD59-A6C34878D82A}">
                    <a16:rowId xmlns:a16="http://schemas.microsoft.com/office/drawing/2014/main" val="2718737090"/>
                  </a:ext>
                </a:extLst>
              </a:tr>
              <a:tr h="264791">
                <a:tc>
                  <a:txBody>
                    <a:bodyPr/>
                    <a:lstStyle/>
                    <a:p>
                      <a:r>
                        <a:rPr kumimoji="1" lang="ja-JP" altLang="en-US" sz="1000" dirty="0"/>
                        <a:t>・・・・</a:t>
                      </a:r>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3775659473"/>
                  </a:ext>
                </a:extLst>
              </a:tr>
            </a:tbl>
          </a:graphicData>
        </a:graphic>
      </p:graphicFrame>
      <p:graphicFrame>
        <p:nvGraphicFramePr>
          <p:cNvPr id="15" name="表 14">
            <a:extLst>
              <a:ext uri="{FF2B5EF4-FFF2-40B4-BE49-F238E27FC236}">
                <a16:creationId xmlns:a16="http://schemas.microsoft.com/office/drawing/2014/main" id="{2E67F9FD-EC06-4507-A02D-7F3BB2CFCDB3}"/>
              </a:ext>
            </a:extLst>
          </p:cNvPr>
          <p:cNvGraphicFramePr>
            <a:graphicFrameLocks noGrp="1"/>
          </p:cNvGraphicFramePr>
          <p:nvPr>
            <p:extLst/>
          </p:nvPr>
        </p:nvGraphicFramePr>
        <p:xfrm>
          <a:off x="1187624" y="2972382"/>
          <a:ext cx="6269673" cy="1546844"/>
        </p:xfrm>
        <a:graphic>
          <a:graphicData uri="http://schemas.openxmlformats.org/drawingml/2006/table">
            <a:tbl>
              <a:tblPr firstRow="1" bandRow="1">
                <a:tableStyleId>{9D7B26C5-4107-4FEC-AEDC-1716B250A1EF}</a:tableStyleId>
              </a:tblPr>
              <a:tblGrid>
                <a:gridCol w="779780">
                  <a:extLst>
                    <a:ext uri="{9D8B030D-6E8A-4147-A177-3AD203B41FA5}">
                      <a16:colId xmlns:a16="http://schemas.microsoft.com/office/drawing/2014/main" val="2719335227"/>
                    </a:ext>
                  </a:extLst>
                </a:gridCol>
                <a:gridCol w="1921193">
                  <a:extLst>
                    <a:ext uri="{9D8B030D-6E8A-4147-A177-3AD203B41FA5}">
                      <a16:colId xmlns:a16="http://schemas.microsoft.com/office/drawing/2014/main" val="529052886"/>
                    </a:ext>
                  </a:extLst>
                </a:gridCol>
                <a:gridCol w="906780">
                  <a:extLst>
                    <a:ext uri="{9D8B030D-6E8A-4147-A177-3AD203B41FA5}">
                      <a16:colId xmlns:a16="http://schemas.microsoft.com/office/drawing/2014/main" val="976399522"/>
                    </a:ext>
                  </a:extLst>
                </a:gridCol>
                <a:gridCol w="741680">
                  <a:extLst>
                    <a:ext uri="{9D8B030D-6E8A-4147-A177-3AD203B41FA5}">
                      <a16:colId xmlns:a16="http://schemas.microsoft.com/office/drawing/2014/main" val="2230967687"/>
                    </a:ext>
                  </a:extLst>
                </a:gridCol>
                <a:gridCol w="465455">
                  <a:extLst>
                    <a:ext uri="{9D8B030D-6E8A-4147-A177-3AD203B41FA5}">
                      <a16:colId xmlns:a16="http://schemas.microsoft.com/office/drawing/2014/main" val="417772026"/>
                    </a:ext>
                  </a:extLst>
                </a:gridCol>
                <a:gridCol w="1052830">
                  <a:extLst>
                    <a:ext uri="{9D8B030D-6E8A-4147-A177-3AD203B41FA5}">
                      <a16:colId xmlns:a16="http://schemas.microsoft.com/office/drawing/2014/main" val="3463159350"/>
                    </a:ext>
                  </a:extLst>
                </a:gridCol>
                <a:gridCol w="401955">
                  <a:extLst>
                    <a:ext uri="{9D8B030D-6E8A-4147-A177-3AD203B41FA5}">
                      <a16:colId xmlns:a16="http://schemas.microsoft.com/office/drawing/2014/main" val="3593891519"/>
                    </a:ext>
                  </a:extLst>
                </a:gridCol>
              </a:tblGrid>
              <a:tr h="204249">
                <a:tc>
                  <a:txBody>
                    <a:bodyPr/>
                    <a:lstStyle/>
                    <a:p>
                      <a:r>
                        <a:rPr kumimoji="1" lang="ja-JP" altLang="en-US" sz="1000" dirty="0"/>
                        <a:t>資材コード</a:t>
                      </a:r>
                    </a:p>
                  </a:txBody>
                  <a:tcPr/>
                </a:tc>
                <a:tc>
                  <a:txBody>
                    <a:bodyPr/>
                    <a:lstStyle/>
                    <a:p>
                      <a:r>
                        <a:rPr kumimoji="1" lang="ja-JP" altLang="en-US" sz="1000" dirty="0"/>
                        <a:t>資材名</a:t>
                      </a:r>
                    </a:p>
                  </a:txBody>
                  <a:tcPr/>
                </a:tc>
                <a:tc>
                  <a:txBody>
                    <a:bodyPr/>
                    <a:lstStyle/>
                    <a:p>
                      <a:r>
                        <a:rPr kumimoji="1" lang="ja-JP" altLang="en-US" sz="1000" dirty="0"/>
                        <a:t>仕入先コード</a:t>
                      </a:r>
                    </a:p>
                  </a:txBody>
                  <a:tcPr/>
                </a:tc>
                <a:tc>
                  <a:txBody>
                    <a:bodyPr/>
                    <a:lstStyle/>
                    <a:p>
                      <a:r>
                        <a:rPr kumimoji="1" lang="ja-JP" altLang="en-US" sz="1000" dirty="0"/>
                        <a:t>仕入先名</a:t>
                      </a:r>
                    </a:p>
                  </a:txBody>
                  <a:tcPr/>
                </a:tc>
                <a:tc>
                  <a:txBody>
                    <a:bodyPr/>
                    <a:lstStyle/>
                    <a:p>
                      <a:r>
                        <a:rPr kumimoji="1" lang="ja-JP" altLang="en-US" sz="1000" dirty="0"/>
                        <a:t>掛率</a:t>
                      </a:r>
                    </a:p>
                  </a:txBody>
                  <a:tcPr/>
                </a:tc>
                <a:tc>
                  <a:txBody>
                    <a:bodyPr/>
                    <a:lstStyle/>
                    <a:p>
                      <a:r>
                        <a:rPr kumimoji="1" lang="ja-JP" altLang="en-US" sz="1000" dirty="0"/>
                        <a:t>単価</a:t>
                      </a:r>
                      <a:endParaRPr kumimoji="1" lang="en-US" altLang="ja-JP" sz="1000" dirty="0"/>
                    </a:p>
                  </a:txBody>
                  <a:tcPr/>
                </a:tc>
                <a:tc>
                  <a:txBody>
                    <a:bodyPr/>
                    <a:lstStyle/>
                    <a:p>
                      <a:endParaRPr kumimoji="1" lang="ja-JP" altLang="en-US" sz="1000" dirty="0"/>
                    </a:p>
                  </a:txBody>
                  <a:tcPr/>
                </a:tc>
                <a:extLst>
                  <a:ext uri="{0D108BD9-81ED-4DB2-BD59-A6C34878D82A}">
                    <a16:rowId xmlns:a16="http://schemas.microsoft.com/office/drawing/2014/main" val="1164367810"/>
                  </a:ext>
                </a:extLst>
              </a:tr>
              <a:tr h="204249">
                <a:tc>
                  <a:txBody>
                    <a:bodyPr/>
                    <a:lstStyle/>
                    <a:p>
                      <a:r>
                        <a:rPr kumimoji="1" lang="en-US" altLang="ja-JP" sz="1000" dirty="0"/>
                        <a:t>00001</a:t>
                      </a:r>
                      <a:endParaRPr kumimoji="1" lang="ja-JP" altLang="en-US" sz="1000" dirty="0"/>
                    </a:p>
                  </a:txBody>
                  <a:tcPr/>
                </a:tc>
                <a:tc>
                  <a:txBody>
                    <a:bodyPr/>
                    <a:lstStyle/>
                    <a:p>
                      <a:r>
                        <a:rPr kumimoji="1" lang="en-US" altLang="ja-JP" sz="1000" dirty="0"/>
                        <a:t>SUS304W 10S 45°</a:t>
                      </a:r>
                      <a:r>
                        <a:rPr kumimoji="1" lang="ja-JP" altLang="en-US" sz="1000" dirty="0"/>
                        <a:t>ロングエルボ</a:t>
                      </a:r>
                    </a:p>
                  </a:txBody>
                  <a:tcPr/>
                </a:tc>
                <a:tc>
                  <a:txBody>
                    <a:bodyPr/>
                    <a:lstStyle/>
                    <a:p>
                      <a:r>
                        <a:rPr kumimoji="1" lang="en-US" altLang="ja-JP" sz="1000" dirty="0"/>
                        <a:t>A0001</a:t>
                      </a:r>
                      <a:endParaRPr kumimoji="1" lang="ja-JP" altLang="en-US" sz="1000" dirty="0"/>
                    </a:p>
                  </a:txBody>
                  <a:tcPr/>
                </a:tc>
                <a:tc>
                  <a:txBody>
                    <a:bodyPr/>
                    <a:lstStyle/>
                    <a:p>
                      <a:r>
                        <a:rPr kumimoji="1" lang="ja-JP" altLang="en-US" sz="1000" dirty="0"/>
                        <a:t>イシグロ</a:t>
                      </a:r>
                    </a:p>
                  </a:txBody>
                  <a:tcPr/>
                </a:tc>
                <a:tc>
                  <a:txBody>
                    <a:bodyPr/>
                    <a:lstStyle/>
                    <a:p>
                      <a:r>
                        <a:rPr kumimoji="1" lang="en-US" altLang="ja-JP" sz="1000" dirty="0"/>
                        <a:t>80</a:t>
                      </a:r>
                      <a:endParaRPr kumimoji="1" lang="ja-JP" altLang="en-US" sz="1000" dirty="0"/>
                    </a:p>
                  </a:txBody>
                  <a:tcPr/>
                </a:tc>
                <a:tc>
                  <a:txBody>
                    <a:bodyPr/>
                    <a:lstStyle/>
                    <a:p>
                      <a:endParaRPr kumimoji="1" lang="ja-JP" altLang="en-US" sz="1000" dirty="0"/>
                    </a:p>
                  </a:txBody>
                  <a:tcPr/>
                </a:tc>
                <a:tc>
                  <a:txBody>
                    <a:bodyPr/>
                    <a:lstStyle/>
                    <a:p>
                      <a:r>
                        <a:rPr kumimoji="1" lang="ja-JP" altLang="en-US" sz="1000" dirty="0"/>
                        <a:t>・・・</a:t>
                      </a:r>
                    </a:p>
                  </a:txBody>
                  <a:tcPr/>
                </a:tc>
                <a:extLst>
                  <a:ext uri="{0D108BD9-81ED-4DB2-BD59-A6C34878D82A}">
                    <a16:rowId xmlns:a16="http://schemas.microsoft.com/office/drawing/2014/main" val="1456737754"/>
                  </a:ext>
                </a:extLst>
              </a:tr>
              <a:tr h="264791">
                <a:tc>
                  <a:txBody>
                    <a:bodyPr/>
                    <a:lstStyle/>
                    <a:p>
                      <a:r>
                        <a:rPr kumimoji="1" lang="en-US" altLang="ja-JP" sz="1000" dirty="0"/>
                        <a:t>00001</a:t>
                      </a:r>
                      <a:endParaRPr kumimoji="1" lang="ja-JP" altLang="en-US" sz="1000" dirty="0"/>
                    </a:p>
                  </a:txBody>
                  <a:tcPr/>
                </a:tc>
                <a:tc>
                  <a:txBody>
                    <a:bodyPr/>
                    <a:lstStyle/>
                    <a:p>
                      <a:r>
                        <a:rPr kumimoji="1" lang="en-US" altLang="ja-JP" sz="1000" dirty="0"/>
                        <a:t>SUS304W 10S 45°</a:t>
                      </a:r>
                      <a:r>
                        <a:rPr kumimoji="1" lang="ja-JP" altLang="en-US" sz="1000" dirty="0"/>
                        <a:t>ロングエルボ</a:t>
                      </a:r>
                    </a:p>
                  </a:txBody>
                  <a:tcPr/>
                </a:tc>
                <a:tc>
                  <a:txBody>
                    <a:bodyPr/>
                    <a:lstStyle/>
                    <a:p>
                      <a:r>
                        <a:rPr kumimoji="1" lang="en-US" altLang="ja-JP" sz="1000" dirty="0"/>
                        <a:t>A0002</a:t>
                      </a:r>
                      <a:endParaRPr kumimoji="1" lang="ja-JP" altLang="en-US" sz="1000" dirty="0"/>
                    </a:p>
                  </a:txBody>
                  <a:tcPr/>
                </a:tc>
                <a:tc>
                  <a:txBody>
                    <a:bodyPr/>
                    <a:lstStyle/>
                    <a:p>
                      <a:r>
                        <a:rPr kumimoji="1" lang="ja-JP" altLang="en-US" sz="1000" dirty="0"/>
                        <a:t>モノタロウ</a:t>
                      </a:r>
                    </a:p>
                  </a:txBody>
                  <a:tcPr/>
                </a:tc>
                <a:tc>
                  <a:txBody>
                    <a:bodyPr/>
                    <a:lstStyle/>
                    <a:p>
                      <a:r>
                        <a:rPr kumimoji="1" lang="en-US" altLang="ja-JP" sz="1000" dirty="0"/>
                        <a:t>80</a:t>
                      </a:r>
                      <a:endParaRPr kumimoji="1" lang="ja-JP" altLang="en-US" sz="1000" dirty="0"/>
                    </a:p>
                  </a:txBody>
                  <a:tcPr/>
                </a:tc>
                <a:tc>
                  <a:txBody>
                    <a:bodyPr/>
                    <a:lstStyle/>
                    <a:p>
                      <a:endParaRPr kumimoji="1" lang="ja-JP" altLang="en-US" sz="1000" dirty="0"/>
                    </a:p>
                  </a:txBody>
                  <a:tcPr/>
                </a:tc>
                <a:tc>
                  <a:txBody>
                    <a:bodyPr/>
                    <a:lstStyle/>
                    <a:p>
                      <a:r>
                        <a:rPr kumimoji="1" lang="ja-JP" altLang="en-US" sz="1000" dirty="0"/>
                        <a:t>・・・</a:t>
                      </a:r>
                    </a:p>
                  </a:txBody>
                  <a:tcPr/>
                </a:tc>
                <a:extLst>
                  <a:ext uri="{0D108BD9-81ED-4DB2-BD59-A6C34878D82A}">
                    <a16:rowId xmlns:a16="http://schemas.microsoft.com/office/drawing/2014/main" val="2718737090"/>
                  </a:ext>
                </a:extLst>
              </a:tr>
              <a:tr h="264791">
                <a:tc>
                  <a:txBody>
                    <a:bodyPr/>
                    <a:lstStyle/>
                    <a:p>
                      <a:r>
                        <a:rPr kumimoji="1" lang="en-US" altLang="ja-JP" sz="1000" dirty="0"/>
                        <a:t>00002</a:t>
                      </a:r>
                      <a:endParaRPr kumimoji="1" lang="ja-JP" altLang="en-US" sz="1000" dirty="0"/>
                    </a:p>
                  </a:txBody>
                  <a:tcPr/>
                </a:tc>
                <a:tc>
                  <a:txBody>
                    <a:bodyPr/>
                    <a:lstStyle/>
                    <a:p>
                      <a:r>
                        <a:rPr kumimoji="1" lang="ja-JP" altLang="en-US" sz="1000" dirty="0"/>
                        <a:t>セキスイ エスロコート </a:t>
                      </a:r>
                      <a:r>
                        <a:rPr kumimoji="1" lang="en-US" altLang="ja-JP" sz="1000" dirty="0"/>
                        <a:t>LX-</a:t>
                      </a:r>
                      <a:r>
                        <a:rPr kumimoji="1" lang="ja-JP" altLang="en-US" sz="1000" dirty="0"/>
                        <a:t>エルボ</a:t>
                      </a:r>
                    </a:p>
                  </a:txBody>
                  <a:tcPr/>
                </a:tc>
                <a:tc>
                  <a:txBody>
                    <a:bodyPr/>
                    <a:lstStyle/>
                    <a:p>
                      <a:r>
                        <a:rPr kumimoji="1" lang="en-US" altLang="ja-JP" sz="1000" dirty="0"/>
                        <a:t>A0001</a:t>
                      </a:r>
                      <a:endParaRPr kumimoji="1" lang="ja-JP" altLang="en-US" sz="1000" dirty="0"/>
                    </a:p>
                  </a:txBody>
                  <a:tcPr/>
                </a:tc>
                <a:tc>
                  <a:txBody>
                    <a:bodyPr/>
                    <a:lstStyle/>
                    <a:p>
                      <a:r>
                        <a:rPr kumimoji="1" lang="ja-JP" altLang="en-US" sz="1000" dirty="0"/>
                        <a:t>イシグロ</a:t>
                      </a:r>
                    </a:p>
                  </a:txBody>
                  <a:tcPr/>
                </a:tc>
                <a:tc>
                  <a:txBody>
                    <a:bodyPr/>
                    <a:lstStyle/>
                    <a:p>
                      <a:endParaRPr kumimoji="1" lang="ja-JP" altLang="en-US" sz="1000" dirty="0"/>
                    </a:p>
                  </a:txBody>
                  <a:tcPr/>
                </a:tc>
                <a:tc>
                  <a:txBody>
                    <a:bodyPr/>
                    <a:lstStyle/>
                    <a:p>
                      <a:r>
                        <a:rPr kumimoji="1" lang="en-US" altLang="ja-JP" sz="1000" dirty="0"/>
                        <a:t>750</a:t>
                      </a:r>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1100278093"/>
                  </a:ext>
                </a:extLst>
              </a:tr>
              <a:tr h="264791">
                <a:tc>
                  <a:txBody>
                    <a:bodyPr/>
                    <a:lstStyle/>
                    <a:p>
                      <a:r>
                        <a:rPr kumimoji="1" lang="en-US" altLang="ja-JP" sz="1000" dirty="0"/>
                        <a:t>00002</a:t>
                      </a:r>
                      <a:endParaRPr kumimoji="1" lang="ja-JP" altLang="en-US" sz="1000" dirty="0"/>
                    </a:p>
                  </a:txBody>
                  <a:tcPr/>
                </a:tc>
                <a:tc>
                  <a:txBody>
                    <a:bodyPr/>
                    <a:lstStyle/>
                    <a:p>
                      <a:r>
                        <a:rPr kumimoji="1" lang="ja-JP" altLang="en-US" sz="1000" dirty="0"/>
                        <a:t>セキスイ エスロコート </a:t>
                      </a:r>
                      <a:r>
                        <a:rPr kumimoji="1" lang="en-US" altLang="ja-JP" sz="1000" dirty="0"/>
                        <a:t>LX-</a:t>
                      </a:r>
                      <a:r>
                        <a:rPr kumimoji="1" lang="ja-JP" altLang="en-US" sz="1000" dirty="0"/>
                        <a:t>エルボ</a:t>
                      </a:r>
                    </a:p>
                  </a:txBody>
                  <a:tcPr/>
                </a:tc>
                <a:tc>
                  <a:txBody>
                    <a:bodyPr/>
                    <a:lstStyle/>
                    <a:p>
                      <a:r>
                        <a:rPr kumimoji="1" lang="en-US" altLang="ja-JP" sz="1000" dirty="0"/>
                        <a:t>A0002</a:t>
                      </a:r>
                      <a:endParaRPr kumimoji="1" lang="ja-JP" altLang="en-US" sz="1000" dirty="0"/>
                    </a:p>
                  </a:txBody>
                  <a:tcPr/>
                </a:tc>
                <a:tc>
                  <a:txBody>
                    <a:bodyPr/>
                    <a:lstStyle/>
                    <a:p>
                      <a:r>
                        <a:rPr kumimoji="1" lang="ja-JP" altLang="en-US" sz="1000" dirty="0"/>
                        <a:t>モノタロウ</a:t>
                      </a:r>
                    </a:p>
                  </a:txBody>
                  <a:tcPr/>
                </a:tc>
                <a:tc>
                  <a:txBody>
                    <a:bodyPr/>
                    <a:lstStyle/>
                    <a:p>
                      <a:r>
                        <a:rPr kumimoji="1" lang="en-US" altLang="ja-JP" sz="1000" dirty="0"/>
                        <a:t>90</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2811111441"/>
                  </a:ext>
                </a:extLst>
              </a:tr>
              <a:tr h="264791">
                <a:tc>
                  <a:txBody>
                    <a:bodyPr/>
                    <a:lstStyle/>
                    <a:p>
                      <a:r>
                        <a:rPr kumimoji="1" lang="ja-JP" altLang="en-US" sz="1000" dirty="0"/>
                        <a:t>・・・・</a:t>
                      </a:r>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3775659473"/>
                  </a:ext>
                </a:extLst>
              </a:tr>
            </a:tbl>
          </a:graphicData>
        </a:graphic>
      </p:graphicFrame>
      <p:cxnSp>
        <p:nvCxnSpPr>
          <p:cNvPr id="5" name="コネクタ: カギ線 4">
            <a:extLst>
              <a:ext uri="{FF2B5EF4-FFF2-40B4-BE49-F238E27FC236}">
                <a16:creationId xmlns:a16="http://schemas.microsoft.com/office/drawing/2014/main" id="{9C468FB9-2274-4880-A9C4-D5F4A4D4D5DD}"/>
              </a:ext>
            </a:extLst>
          </p:cNvPr>
          <p:cNvCxnSpPr>
            <a:stCxn id="11" idx="1"/>
            <a:endCxn id="9" idx="3"/>
          </p:cNvCxnSpPr>
          <p:nvPr/>
        </p:nvCxnSpPr>
        <p:spPr>
          <a:xfrm flipH="1" flipV="1">
            <a:off x="753224" y="1769075"/>
            <a:ext cx="4704" cy="705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FAF76667-E91E-4D31-82F1-0F512AF81CD6}"/>
              </a:ext>
            </a:extLst>
          </p:cNvPr>
          <p:cNvCxnSpPr>
            <a:cxnSpLocks/>
            <a:stCxn id="11" idx="4"/>
            <a:endCxn id="10" idx="3"/>
          </p:cNvCxnSpPr>
          <p:nvPr/>
        </p:nvCxnSpPr>
        <p:spPr>
          <a:xfrm flipV="1">
            <a:off x="1115616" y="1769075"/>
            <a:ext cx="4610864" cy="9919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フローチャート : 磁気ディスク 11">
            <a:extLst>
              <a:ext uri="{FF2B5EF4-FFF2-40B4-BE49-F238E27FC236}">
                <a16:creationId xmlns:a16="http://schemas.microsoft.com/office/drawing/2014/main" id="{B0189D51-4216-4C30-9044-8D932F13C6EC}"/>
              </a:ext>
            </a:extLst>
          </p:cNvPr>
          <p:cNvSpPr>
            <a:spLocks noChangeArrowheads="1"/>
          </p:cNvSpPr>
          <p:nvPr/>
        </p:nvSpPr>
        <p:spPr bwMode="auto">
          <a:xfrm>
            <a:off x="395536" y="4725144"/>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調達</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ヘッダ・明細</a:t>
            </a:r>
          </a:p>
        </p:txBody>
      </p:sp>
      <p:graphicFrame>
        <p:nvGraphicFramePr>
          <p:cNvPr id="29" name="表 28">
            <a:extLst>
              <a:ext uri="{FF2B5EF4-FFF2-40B4-BE49-F238E27FC236}">
                <a16:creationId xmlns:a16="http://schemas.microsoft.com/office/drawing/2014/main" id="{C68BE08F-EF2A-4C11-ABD3-39CE223F3F40}"/>
              </a:ext>
            </a:extLst>
          </p:cNvPr>
          <p:cNvGraphicFramePr>
            <a:graphicFrameLocks noGrp="1"/>
          </p:cNvGraphicFramePr>
          <p:nvPr>
            <p:extLst/>
          </p:nvPr>
        </p:nvGraphicFramePr>
        <p:xfrm>
          <a:off x="935596" y="5125811"/>
          <a:ext cx="8136904" cy="1169662"/>
        </p:xfrm>
        <a:graphic>
          <a:graphicData uri="http://schemas.openxmlformats.org/drawingml/2006/table">
            <a:tbl>
              <a:tblPr firstRow="1" bandRow="1">
                <a:tableStyleId>{9D7B26C5-4107-4FEC-AEDC-1716B250A1EF}</a:tableStyleId>
              </a:tblPr>
              <a:tblGrid>
                <a:gridCol w="592312">
                  <a:extLst>
                    <a:ext uri="{9D8B030D-6E8A-4147-A177-3AD203B41FA5}">
                      <a16:colId xmlns:a16="http://schemas.microsoft.com/office/drawing/2014/main" val="2541908319"/>
                    </a:ext>
                  </a:extLst>
                </a:gridCol>
                <a:gridCol w="719281">
                  <a:extLst>
                    <a:ext uri="{9D8B030D-6E8A-4147-A177-3AD203B41FA5}">
                      <a16:colId xmlns:a16="http://schemas.microsoft.com/office/drawing/2014/main" val="3265096187"/>
                    </a:ext>
                  </a:extLst>
                </a:gridCol>
                <a:gridCol w="536764">
                  <a:extLst>
                    <a:ext uri="{9D8B030D-6E8A-4147-A177-3AD203B41FA5}">
                      <a16:colId xmlns:a16="http://schemas.microsoft.com/office/drawing/2014/main" val="2719335227"/>
                    </a:ext>
                  </a:extLst>
                </a:gridCol>
                <a:gridCol w="1920729">
                  <a:extLst>
                    <a:ext uri="{9D8B030D-6E8A-4147-A177-3AD203B41FA5}">
                      <a16:colId xmlns:a16="http://schemas.microsoft.com/office/drawing/2014/main" val="529052886"/>
                    </a:ext>
                  </a:extLst>
                </a:gridCol>
                <a:gridCol w="541655">
                  <a:extLst>
                    <a:ext uri="{9D8B030D-6E8A-4147-A177-3AD203B41FA5}">
                      <a16:colId xmlns:a16="http://schemas.microsoft.com/office/drawing/2014/main" val="4136808395"/>
                    </a:ext>
                  </a:extLst>
                </a:gridCol>
                <a:gridCol w="541655">
                  <a:extLst>
                    <a:ext uri="{9D8B030D-6E8A-4147-A177-3AD203B41FA5}">
                      <a16:colId xmlns:a16="http://schemas.microsoft.com/office/drawing/2014/main" val="370352778"/>
                    </a:ext>
                  </a:extLst>
                </a:gridCol>
                <a:gridCol w="541655">
                  <a:extLst>
                    <a:ext uri="{9D8B030D-6E8A-4147-A177-3AD203B41FA5}">
                      <a16:colId xmlns:a16="http://schemas.microsoft.com/office/drawing/2014/main" val="3814578112"/>
                    </a:ext>
                  </a:extLst>
                </a:gridCol>
                <a:gridCol w="465342">
                  <a:extLst>
                    <a:ext uri="{9D8B030D-6E8A-4147-A177-3AD203B41FA5}">
                      <a16:colId xmlns:a16="http://schemas.microsoft.com/office/drawing/2014/main" val="790693761"/>
                    </a:ext>
                  </a:extLst>
                </a:gridCol>
                <a:gridCol w="465342">
                  <a:extLst>
                    <a:ext uri="{9D8B030D-6E8A-4147-A177-3AD203B41FA5}">
                      <a16:colId xmlns:a16="http://schemas.microsoft.com/office/drawing/2014/main" val="2462933337"/>
                    </a:ext>
                  </a:extLst>
                </a:gridCol>
                <a:gridCol w="465342">
                  <a:extLst>
                    <a:ext uri="{9D8B030D-6E8A-4147-A177-3AD203B41FA5}">
                      <a16:colId xmlns:a16="http://schemas.microsoft.com/office/drawing/2014/main" val="326785559"/>
                    </a:ext>
                  </a:extLst>
                </a:gridCol>
                <a:gridCol w="465342">
                  <a:extLst>
                    <a:ext uri="{9D8B030D-6E8A-4147-A177-3AD203B41FA5}">
                      <a16:colId xmlns:a16="http://schemas.microsoft.com/office/drawing/2014/main" val="417772026"/>
                    </a:ext>
                  </a:extLst>
                </a:gridCol>
                <a:gridCol w="479627">
                  <a:extLst>
                    <a:ext uri="{9D8B030D-6E8A-4147-A177-3AD203B41FA5}">
                      <a16:colId xmlns:a16="http://schemas.microsoft.com/office/drawing/2014/main" val="3463159350"/>
                    </a:ext>
                  </a:extLst>
                </a:gridCol>
                <a:gridCol w="401858">
                  <a:extLst>
                    <a:ext uri="{9D8B030D-6E8A-4147-A177-3AD203B41FA5}">
                      <a16:colId xmlns:a16="http://schemas.microsoft.com/office/drawing/2014/main" val="3593891519"/>
                    </a:ext>
                  </a:extLst>
                </a:gridCol>
              </a:tblGrid>
              <a:tr h="204249">
                <a:tc>
                  <a:txBody>
                    <a:bodyPr/>
                    <a:lstStyle/>
                    <a:p>
                      <a:r>
                        <a:rPr kumimoji="1" lang="ja-JP" altLang="en-US" sz="1000" dirty="0"/>
                        <a:t>仕入先</a:t>
                      </a:r>
                      <a:endParaRPr kumimoji="1" lang="en-US" altLang="ja-JP" sz="1000" dirty="0"/>
                    </a:p>
                    <a:p>
                      <a:r>
                        <a:rPr kumimoji="1" lang="ja-JP" altLang="en-US" sz="1000" dirty="0"/>
                        <a:t>コード</a:t>
                      </a:r>
                    </a:p>
                  </a:txBody>
                  <a:tcPr/>
                </a:tc>
                <a:tc>
                  <a:txBody>
                    <a:bodyPr/>
                    <a:lstStyle/>
                    <a:p>
                      <a:r>
                        <a:rPr kumimoji="1" lang="ja-JP" altLang="en-US" sz="1000" dirty="0"/>
                        <a:t>仕入先名</a:t>
                      </a:r>
                    </a:p>
                  </a:txBody>
                  <a:tcPr/>
                </a:tc>
                <a:tc>
                  <a:txBody>
                    <a:bodyPr/>
                    <a:lstStyle/>
                    <a:p>
                      <a:r>
                        <a:rPr kumimoji="1" lang="ja-JP" altLang="en-US" sz="1000" dirty="0"/>
                        <a:t>資材</a:t>
                      </a:r>
                      <a:endParaRPr kumimoji="1" lang="en-US" altLang="ja-JP" sz="1000" dirty="0"/>
                    </a:p>
                    <a:p>
                      <a:r>
                        <a:rPr kumimoji="1" lang="ja-JP" altLang="en-US" sz="1000" dirty="0"/>
                        <a:t>コード</a:t>
                      </a:r>
                    </a:p>
                  </a:txBody>
                  <a:tcPr/>
                </a:tc>
                <a:tc>
                  <a:txBody>
                    <a:bodyPr/>
                    <a:lstStyle/>
                    <a:p>
                      <a:r>
                        <a:rPr kumimoji="1" lang="ja-JP" altLang="en-US" sz="1000" dirty="0"/>
                        <a:t>資材名</a:t>
                      </a:r>
                    </a:p>
                  </a:txBody>
                  <a:tcPr/>
                </a:tc>
                <a:tc>
                  <a:txBody>
                    <a:bodyPr/>
                    <a:lstStyle/>
                    <a:p>
                      <a:r>
                        <a:rPr kumimoji="1" lang="ja-JP" altLang="en-US" sz="1000" dirty="0"/>
                        <a:t>定価</a:t>
                      </a:r>
                    </a:p>
                  </a:txBody>
                  <a:tcPr/>
                </a:tc>
                <a:tc>
                  <a:txBody>
                    <a:bodyPr/>
                    <a:lstStyle/>
                    <a:p>
                      <a:r>
                        <a:rPr kumimoji="1" lang="ja-JP" altLang="en-US" sz="1000" dirty="0"/>
                        <a:t>マスタ</a:t>
                      </a:r>
                      <a:endParaRPr kumimoji="1" lang="en-US" altLang="ja-JP" sz="1000" dirty="0"/>
                    </a:p>
                    <a:p>
                      <a:r>
                        <a:rPr kumimoji="1" lang="ja-JP" altLang="en-US" sz="1000" dirty="0"/>
                        <a:t>掛率</a:t>
                      </a:r>
                    </a:p>
                  </a:txBody>
                  <a:tcPr/>
                </a:tc>
                <a:tc>
                  <a:txBody>
                    <a:bodyPr/>
                    <a:lstStyle/>
                    <a:p>
                      <a:r>
                        <a:rPr kumimoji="1" lang="ja-JP" altLang="en-US" sz="1000" dirty="0"/>
                        <a:t>マスタ</a:t>
                      </a:r>
                      <a:endParaRPr kumimoji="1" lang="en-US" altLang="ja-JP" sz="1000" dirty="0"/>
                    </a:p>
                    <a:p>
                      <a:r>
                        <a:rPr kumimoji="1" lang="ja-JP" altLang="en-US" sz="1000" dirty="0"/>
                        <a:t>単価</a:t>
                      </a:r>
                    </a:p>
                  </a:txBody>
                  <a:tcPr/>
                </a:tc>
                <a:tc>
                  <a:txBody>
                    <a:bodyPr/>
                    <a:lstStyle/>
                    <a:p>
                      <a:r>
                        <a:rPr kumimoji="1" lang="ja-JP" altLang="en-US" sz="1000" dirty="0"/>
                        <a:t>大口</a:t>
                      </a:r>
                      <a:endParaRPr kumimoji="1" lang="en-US" altLang="ja-JP" sz="1000" dirty="0"/>
                    </a:p>
                    <a:p>
                      <a:r>
                        <a:rPr kumimoji="1" lang="ja-JP" altLang="en-US" sz="1000" dirty="0"/>
                        <a:t>掛率</a:t>
                      </a:r>
                    </a:p>
                  </a:txBody>
                  <a:tcPr/>
                </a:tc>
                <a:tc>
                  <a:txBody>
                    <a:bodyPr/>
                    <a:lstStyle/>
                    <a:p>
                      <a:r>
                        <a:rPr kumimoji="1" lang="ja-JP" altLang="en-US" sz="1000" dirty="0"/>
                        <a:t>大口</a:t>
                      </a:r>
                      <a:endParaRPr kumimoji="1" lang="en-US" altLang="ja-JP" sz="1000" dirty="0"/>
                    </a:p>
                    <a:p>
                      <a:r>
                        <a:rPr kumimoji="1" lang="ja-JP" altLang="en-US" sz="1000" dirty="0"/>
                        <a:t>単価</a:t>
                      </a:r>
                    </a:p>
                  </a:txBody>
                  <a:tcPr/>
                </a:tc>
                <a:tc>
                  <a:txBody>
                    <a:bodyPr/>
                    <a:lstStyle/>
                    <a:p>
                      <a:r>
                        <a:rPr kumimoji="1" lang="ja-JP" altLang="en-US" sz="1000" dirty="0"/>
                        <a:t>単価</a:t>
                      </a:r>
                    </a:p>
                  </a:txBody>
                  <a:tcPr/>
                </a:tc>
                <a:tc>
                  <a:txBody>
                    <a:bodyPr/>
                    <a:lstStyle/>
                    <a:p>
                      <a:r>
                        <a:rPr kumimoji="1" lang="ja-JP" altLang="en-US" sz="1000" dirty="0"/>
                        <a:t>数量</a:t>
                      </a:r>
                      <a:endParaRPr kumimoji="1" lang="en-US" altLang="ja-JP" sz="1000" dirty="0"/>
                    </a:p>
                  </a:txBody>
                  <a:tcPr/>
                </a:tc>
                <a:tc>
                  <a:txBody>
                    <a:bodyPr/>
                    <a:lstStyle/>
                    <a:p>
                      <a:r>
                        <a:rPr kumimoji="1" lang="ja-JP" altLang="en-US" sz="1000" dirty="0">
                          <a:latin typeface="Meiryo UI" panose="020B0604030504040204" pitchFamily="50" charset="-128"/>
                          <a:ea typeface="Meiryo UI" panose="020B0604030504040204" pitchFamily="50" charset="-128"/>
                        </a:rPr>
                        <a:t>税抜</a:t>
                      </a:r>
                      <a:endParaRPr kumimoji="1" lang="en-US" altLang="ja-JP" sz="1000" dirty="0">
                        <a:latin typeface="Meiryo UI" panose="020B0604030504040204" pitchFamily="50" charset="-128"/>
                        <a:ea typeface="Meiryo UI" panose="020B0604030504040204" pitchFamily="50" charset="-128"/>
                      </a:endParaRPr>
                    </a:p>
                    <a:p>
                      <a:r>
                        <a:rPr kumimoji="1" lang="ja-JP" altLang="en-US" sz="1000" dirty="0">
                          <a:latin typeface="Meiryo UI" panose="020B0604030504040204" pitchFamily="50" charset="-128"/>
                          <a:ea typeface="Meiryo UI" panose="020B0604030504040204" pitchFamily="50" charset="-128"/>
                        </a:rPr>
                        <a:t>金額</a:t>
                      </a:r>
                      <a:endParaRPr kumimoji="1" lang="en-US" altLang="ja-JP" sz="1000" dirty="0"/>
                    </a:p>
                  </a:txBody>
                  <a:tcPr/>
                </a:tc>
                <a:tc>
                  <a:txBody>
                    <a:bodyPr/>
                    <a:lstStyle/>
                    <a:p>
                      <a:endParaRPr kumimoji="1" lang="ja-JP" altLang="en-US" sz="1000" dirty="0"/>
                    </a:p>
                  </a:txBody>
                  <a:tcPr/>
                </a:tc>
                <a:extLst>
                  <a:ext uri="{0D108BD9-81ED-4DB2-BD59-A6C34878D82A}">
                    <a16:rowId xmlns:a16="http://schemas.microsoft.com/office/drawing/2014/main" val="1164367810"/>
                  </a:ext>
                </a:extLst>
              </a:tr>
              <a:tr h="204249">
                <a:tc rowSpan="2">
                  <a:txBody>
                    <a:bodyPr/>
                    <a:lstStyle/>
                    <a:p>
                      <a:r>
                        <a:rPr kumimoji="1" lang="en-US" altLang="ja-JP" sz="1000" dirty="0"/>
                        <a:t>A0001</a:t>
                      </a:r>
                      <a:endParaRPr kumimoji="1" lang="ja-JP" altLang="en-US" sz="1000" dirty="0"/>
                    </a:p>
                  </a:txBody>
                  <a:tcPr anchor="ctr"/>
                </a:tc>
                <a:tc rowSpan="2">
                  <a:txBody>
                    <a:bodyPr/>
                    <a:lstStyle/>
                    <a:p>
                      <a:r>
                        <a:rPr kumimoji="1" lang="ja-JP" altLang="en-US" sz="1000" dirty="0"/>
                        <a:t>イシグロ</a:t>
                      </a:r>
                    </a:p>
                  </a:txBody>
                  <a:tcPr anchor="ctr"/>
                </a:tc>
                <a:tc>
                  <a:txBody>
                    <a:bodyPr/>
                    <a:lstStyle/>
                    <a:p>
                      <a:r>
                        <a:rPr kumimoji="1" lang="en-US" altLang="ja-JP" sz="1000" dirty="0"/>
                        <a:t>00001</a:t>
                      </a:r>
                      <a:endParaRPr kumimoji="1" lang="ja-JP" altLang="en-US" sz="1000" dirty="0"/>
                    </a:p>
                  </a:txBody>
                  <a:tcPr/>
                </a:tc>
                <a:tc>
                  <a:txBody>
                    <a:bodyPr/>
                    <a:lstStyle/>
                    <a:p>
                      <a:r>
                        <a:rPr kumimoji="1" lang="en-US" altLang="ja-JP" sz="1000" dirty="0"/>
                        <a:t>SUS304W 10S 45°</a:t>
                      </a:r>
                      <a:r>
                        <a:rPr kumimoji="1" lang="ja-JP" altLang="en-US" sz="1000" dirty="0"/>
                        <a:t>ロングエルボ</a:t>
                      </a:r>
                    </a:p>
                  </a:txBody>
                  <a:tcPr/>
                </a:tc>
                <a:tc>
                  <a:txBody>
                    <a:bodyPr/>
                    <a:lstStyle/>
                    <a:p>
                      <a:r>
                        <a:rPr kumimoji="1" lang="en-US" altLang="ja-JP" sz="1000" dirty="0"/>
                        <a:t>700</a:t>
                      </a:r>
                      <a:endParaRPr kumimoji="1" lang="ja-JP" altLang="en-US" sz="1000" dirty="0"/>
                    </a:p>
                  </a:txBody>
                  <a:tcPr/>
                </a:tc>
                <a:tc>
                  <a:txBody>
                    <a:bodyPr/>
                    <a:lstStyle/>
                    <a:p>
                      <a:r>
                        <a:rPr kumimoji="1" lang="en-US" altLang="ja-JP" sz="1000" dirty="0"/>
                        <a:t>80</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r>
                        <a:rPr kumimoji="1" lang="en-US" altLang="ja-JP" sz="1000" dirty="0"/>
                        <a:t>560</a:t>
                      </a:r>
                      <a:endParaRPr kumimoji="1" lang="ja-JP" altLang="en-US" sz="1000" dirty="0"/>
                    </a:p>
                  </a:txBody>
                  <a:tcPr/>
                </a:tc>
                <a:tc>
                  <a:txBody>
                    <a:bodyPr/>
                    <a:lstStyle/>
                    <a:p>
                      <a:r>
                        <a:rPr kumimoji="1" lang="en-US" altLang="ja-JP" sz="1000" dirty="0"/>
                        <a:t>10</a:t>
                      </a:r>
                      <a:endParaRPr kumimoji="1" lang="ja-JP" altLang="en-US" sz="1000" dirty="0"/>
                    </a:p>
                  </a:txBody>
                  <a:tcPr/>
                </a:tc>
                <a:tc>
                  <a:txBody>
                    <a:bodyPr/>
                    <a:lstStyle/>
                    <a:p>
                      <a:r>
                        <a:rPr kumimoji="1" lang="en-US" altLang="ja-JP" sz="1000" dirty="0"/>
                        <a:t>5600</a:t>
                      </a:r>
                      <a:endParaRPr kumimoji="1" lang="ja-JP" altLang="en-US" sz="1000" dirty="0"/>
                    </a:p>
                  </a:txBody>
                  <a:tcPr/>
                </a:tc>
                <a:tc>
                  <a:txBody>
                    <a:bodyPr/>
                    <a:lstStyle/>
                    <a:p>
                      <a:r>
                        <a:rPr kumimoji="1" lang="ja-JP" altLang="en-US" sz="1000" dirty="0"/>
                        <a:t>・・・</a:t>
                      </a:r>
                    </a:p>
                  </a:txBody>
                  <a:tcPr/>
                </a:tc>
                <a:extLst>
                  <a:ext uri="{0D108BD9-81ED-4DB2-BD59-A6C34878D82A}">
                    <a16:rowId xmlns:a16="http://schemas.microsoft.com/office/drawing/2014/main" val="1456737754"/>
                  </a:ext>
                </a:extLst>
              </a:tr>
              <a:tr h="264791">
                <a:tc vMerge="1">
                  <a:txBody>
                    <a:bodyPr/>
                    <a:lstStyle/>
                    <a:p>
                      <a:endParaRPr kumimoji="1" lang="ja-JP" altLang="en-US" sz="1000" dirty="0"/>
                    </a:p>
                  </a:txBody>
                  <a:tcPr/>
                </a:tc>
                <a:tc vMerge="1">
                  <a:txBody>
                    <a:bodyPr/>
                    <a:lstStyle/>
                    <a:p>
                      <a:endParaRPr kumimoji="1" lang="ja-JP" altLang="en-US" sz="1000" dirty="0"/>
                    </a:p>
                  </a:txBody>
                  <a:tcPr/>
                </a:tc>
                <a:tc>
                  <a:txBody>
                    <a:bodyPr/>
                    <a:lstStyle/>
                    <a:p>
                      <a:r>
                        <a:rPr kumimoji="1" lang="en-US" altLang="ja-JP" sz="1000" dirty="0"/>
                        <a:t>00002</a:t>
                      </a:r>
                      <a:endParaRPr kumimoji="1" lang="ja-JP" altLang="en-US" sz="1000" dirty="0"/>
                    </a:p>
                  </a:txBody>
                  <a:tcPr/>
                </a:tc>
                <a:tc>
                  <a:txBody>
                    <a:bodyPr/>
                    <a:lstStyle/>
                    <a:p>
                      <a:r>
                        <a:rPr kumimoji="1" lang="ja-JP" altLang="en-US" sz="1000" dirty="0"/>
                        <a:t>セキスイ エスロコート </a:t>
                      </a:r>
                      <a:r>
                        <a:rPr kumimoji="1" lang="en-US" altLang="ja-JP" sz="1000" dirty="0"/>
                        <a:t>LX-</a:t>
                      </a:r>
                      <a:r>
                        <a:rPr kumimoji="1" lang="ja-JP" altLang="en-US" sz="1000" dirty="0"/>
                        <a:t>エルボ</a:t>
                      </a:r>
                    </a:p>
                  </a:txBody>
                  <a:tcPr/>
                </a:tc>
                <a:tc>
                  <a:txBody>
                    <a:bodyPr/>
                    <a:lstStyle/>
                    <a:p>
                      <a:r>
                        <a:rPr kumimoji="1" lang="en-US" altLang="ja-JP" sz="1000" dirty="0"/>
                        <a:t>800</a:t>
                      </a:r>
                      <a:endParaRPr kumimoji="1" lang="ja-JP" altLang="en-US" sz="1000" dirty="0"/>
                    </a:p>
                  </a:txBody>
                  <a:tcPr/>
                </a:tc>
                <a:tc>
                  <a:txBody>
                    <a:bodyPr/>
                    <a:lstStyle/>
                    <a:p>
                      <a:endParaRPr kumimoji="1" lang="ja-JP" altLang="en-US" sz="1000" dirty="0"/>
                    </a:p>
                  </a:txBody>
                  <a:tcPr/>
                </a:tc>
                <a:tc>
                  <a:txBody>
                    <a:bodyPr/>
                    <a:lstStyle/>
                    <a:p>
                      <a:r>
                        <a:rPr kumimoji="1" lang="en-US" altLang="ja-JP" sz="1000" dirty="0"/>
                        <a:t>750</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r>
                        <a:rPr kumimoji="1" lang="en-US" altLang="ja-JP" sz="1000" dirty="0"/>
                        <a:t>750</a:t>
                      </a:r>
                      <a:endParaRPr kumimoji="1" lang="ja-JP" altLang="en-US" sz="1000" dirty="0"/>
                    </a:p>
                  </a:txBody>
                  <a:tcPr/>
                </a:tc>
                <a:tc>
                  <a:txBody>
                    <a:bodyPr/>
                    <a:lstStyle/>
                    <a:p>
                      <a:r>
                        <a:rPr kumimoji="1" lang="en-US" altLang="ja-JP" sz="1000" dirty="0"/>
                        <a:t>10</a:t>
                      </a:r>
                      <a:endParaRPr kumimoji="1" lang="ja-JP" altLang="en-US" sz="1000" dirty="0"/>
                    </a:p>
                  </a:txBody>
                  <a:tcPr/>
                </a:tc>
                <a:tc>
                  <a:txBody>
                    <a:bodyPr/>
                    <a:lstStyle/>
                    <a:p>
                      <a:r>
                        <a:rPr kumimoji="1" lang="en-US" altLang="ja-JP" sz="1000" dirty="0"/>
                        <a:t>7500</a:t>
                      </a:r>
                      <a:endParaRPr kumimoji="1" lang="ja-JP" altLang="en-US" sz="1000" dirty="0"/>
                    </a:p>
                  </a:txBody>
                  <a:tcPr/>
                </a:tc>
                <a:tc>
                  <a:txBody>
                    <a:bodyPr/>
                    <a:lstStyle/>
                    <a:p>
                      <a:r>
                        <a:rPr kumimoji="1" lang="ja-JP" altLang="en-US" sz="1000" dirty="0"/>
                        <a:t>・・・</a:t>
                      </a:r>
                    </a:p>
                  </a:txBody>
                  <a:tcPr/>
                </a:tc>
                <a:extLst>
                  <a:ext uri="{0D108BD9-81ED-4DB2-BD59-A6C34878D82A}">
                    <a16:rowId xmlns:a16="http://schemas.microsoft.com/office/drawing/2014/main" val="2718737090"/>
                  </a:ext>
                </a:extLst>
              </a:tr>
              <a:tr h="2647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a:t>
                      </a:r>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3775659473"/>
                  </a:ext>
                </a:extLst>
              </a:tr>
            </a:tbl>
          </a:graphicData>
        </a:graphic>
      </p:graphicFrame>
      <p:sp>
        <p:nvSpPr>
          <p:cNvPr id="27" name="テキスト ボックス 26">
            <a:extLst>
              <a:ext uri="{FF2B5EF4-FFF2-40B4-BE49-F238E27FC236}">
                <a16:creationId xmlns:a16="http://schemas.microsoft.com/office/drawing/2014/main" id="{ECF7ED85-D0DA-436F-AF74-3BEAC9DCE0A3}"/>
              </a:ext>
            </a:extLst>
          </p:cNvPr>
          <p:cNvSpPr txBox="1"/>
          <p:nvPr/>
        </p:nvSpPr>
        <p:spPr>
          <a:xfrm>
            <a:off x="1872827" y="4352936"/>
            <a:ext cx="4842894" cy="523220"/>
          </a:xfrm>
          <a:prstGeom prst="rect">
            <a:avLst/>
          </a:prstGeom>
          <a:solidFill>
            <a:schemeClr val="accent3">
              <a:lumMod val="20000"/>
              <a:lumOff val="80000"/>
              <a:alpha val="70000"/>
            </a:schemeClr>
          </a:solidFill>
        </p:spPr>
        <p:txBody>
          <a:bodyPr wrap="square" rtlCol="0">
            <a:spAutoFit/>
          </a:bodyPr>
          <a:lstStyle/>
          <a:p>
            <a:r>
              <a:rPr lang="ja-JP" altLang="en-US" sz="1400" b="1" dirty="0">
                <a:latin typeface="Meiryo UI" panose="020B0604030504040204" pitchFamily="50" charset="-128"/>
                <a:ea typeface="Meiryo UI" panose="020B0604030504040204" pitchFamily="50" charset="-128"/>
              </a:rPr>
              <a:t>掛率の設定単位は商品グループごとや得意先ごとが一般的。</a:t>
            </a:r>
            <a:endParaRPr lang="en-US" altLang="ja-JP" sz="1400" b="1" dirty="0">
              <a:latin typeface="Meiryo UI" panose="020B0604030504040204" pitchFamily="50" charset="-128"/>
              <a:ea typeface="Meiryo UI" panose="020B0604030504040204" pitchFamily="50" charset="-128"/>
            </a:endParaRPr>
          </a:p>
          <a:p>
            <a:r>
              <a:rPr lang="ja-JP" altLang="en-US" sz="1400" b="1" dirty="0">
                <a:latin typeface="Meiryo UI" panose="020B0604030504040204" pitchFamily="50" charset="-128"/>
                <a:ea typeface="Meiryo UI" panose="020B0604030504040204" pitchFamily="50" charset="-128"/>
              </a:rPr>
              <a:t>商品単位で設定するとデータ量が膨大になりメンテナンスが大変。</a:t>
            </a:r>
            <a:endParaRPr lang="en-US" altLang="ja-JP" sz="1400" b="1" dirty="0">
              <a:latin typeface="Meiryo UI" panose="020B0604030504040204" pitchFamily="50" charset="-128"/>
              <a:ea typeface="Meiryo UI" panose="020B0604030504040204" pitchFamily="50" charset="-128"/>
            </a:endParaRPr>
          </a:p>
        </p:txBody>
      </p:sp>
      <p:sp>
        <p:nvSpPr>
          <p:cNvPr id="20" name="矢印: 下 19">
            <a:extLst>
              <a:ext uri="{FF2B5EF4-FFF2-40B4-BE49-F238E27FC236}">
                <a16:creationId xmlns:a16="http://schemas.microsoft.com/office/drawing/2014/main" id="{099CBF8D-0573-4FA6-8C6B-56CDF8E1CEBB}"/>
              </a:ext>
            </a:extLst>
          </p:cNvPr>
          <p:cNvSpPr/>
          <p:nvPr/>
        </p:nvSpPr>
        <p:spPr>
          <a:xfrm>
            <a:off x="609208" y="3307064"/>
            <a:ext cx="288032" cy="129614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72413A8C-FC61-42AF-8147-89B15769388D}"/>
              </a:ext>
            </a:extLst>
          </p:cNvPr>
          <p:cNvSpPr/>
          <p:nvPr/>
        </p:nvSpPr>
        <p:spPr>
          <a:xfrm>
            <a:off x="6334331" y="5144523"/>
            <a:ext cx="936104" cy="11696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4D237473-8E3D-4504-BED1-3952965F6C3D}"/>
              </a:ext>
            </a:extLst>
          </p:cNvPr>
          <p:cNvSpPr/>
          <p:nvPr/>
        </p:nvSpPr>
        <p:spPr>
          <a:xfrm>
            <a:off x="7270435" y="5144523"/>
            <a:ext cx="469917" cy="11696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吹き出し: 線 (枠付き、強調線付き) 23">
            <a:extLst>
              <a:ext uri="{FF2B5EF4-FFF2-40B4-BE49-F238E27FC236}">
                <a16:creationId xmlns:a16="http://schemas.microsoft.com/office/drawing/2014/main" id="{3132C63E-8B4A-4A3F-A4D4-2732CD8A5C55}"/>
              </a:ext>
            </a:extLst>
          </p:cNvPr>
          <p:cNvSpPr/>
          <p:nvPr/>
        </p:nvSpPr>
        <p:spPr>
          <a:xfrm>
            <a:off x="6751725" y="4660549"/>
            <a:ext cx="2664296" cy="349934"/>
          </a:xfrm>
          <a:prstGeom prst="accentBorderCallout1">
            <a:avLst>
              <a:gd name="adj1" fmla="val 24138"/>
              <a:gd name="adj2" fmla="val -2141"/>
              <a:gd name="adj3" fmla="val 124622"/>
              <a:gd name="adj4" fmla="val -1395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大口の見積回答として入力</a:t>
            </a:r>
          </a:p>
        </p:txBody>
      </p:sp>
      <p:sp>
        <p:nvSpPr>
          <p:cNvPr id="36" name="吹き出し: 線 (枠付き、強調線付き) 35">
            <a:extLst>
              <a:ext uri="{FF2B5EF4-FFF2-40B4-BE49-F238E27FC236}">
                <a16:creationId xmlns:a16="http://schemas.microsoft.com/office/drawing/2014/main" id="{AA3B113A-EEC6-4532-923D-76A39DCE7FAC}"/>
              </a:ext>
            </a:extLst>
          </p:cNvPr>
          <p:cNvSpPr/>
          <p:nvPr/>
        </p:nvSpPr>
        <p:spPr>
          <a:xfrm>
            <a:off x="3671900" y="6326290"/>
            <a:ext cx="2664296" cy="349934"/>
          </a:xfrm>
          <a:prstGeom prst="accentBorderCallout1">
            <a:avLst>
              <a:gd name="adj1" fmla="val 48383"/>
              <a:gd name="adj2" fmla="val 102413"/>
              <a:gd name="adj3" fmla="val -3337"/>
              <a:gd name="adj4" fmla="val 14278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マスタ定価、マスタ</a:t>
            </a:r>
            <a:r>
              <a:rPr lang="ja-JP" altLang="en-US" sz="1200" dirty="0">
                <a:solidFill>
                  <a:schemeClr val="tx1"/>
                </a:solidFill>
              </a:rPr>
              <a:t>掛率、マスタ単価、大口掛率、大口単価から自動計算</a:t>
            </a:r>
            <a:endParaRPr kumimoji="1" lang="en-US" altLang="ja-JP" sz="1200" dirty="0">
              <a:solidFill>
                <a:schemeClr val="tx1"/>
              </a:solidFill>
            </a:endParaRPr>
          </a:p>
        </p:txBody>
      </p:sp>
      <p:sp>
        <p:nvSpPr>
          <p:cNvPr id="37" name="正方形/長方形 36">
            <a:extLst>
              <a:ext uri="{FF2B5EF4-FFF2-40B4-BE49-F238E27FC236}">
                <a16:creationId xmlns:a16="http://schemas.microsoft.com/office/drawing/2014/main" id="{B628AADB-27A5-4DAA-B2E5-D073BC08F187}"/>
              </a:ext>
            </a:extLst>
          </p:cNvPr>
          <p:cNvSpPr/>
          <p:nvPr/>
        </p:nvSpPr>
        <p:spPr>
          <a:xfrm>
            <a:off x="4716017" y="5125811"/>
            <a:ext cx="1618314" cy="120708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2E4BFE58-EAE9-4FDC-A7DD-7FA2CDFC9BBA}"/>
              </a:ext>
            </a:extLst>
          </p:cNvPr>
          <p:cNvSpPr txBox="1"/>
          <p:nvPr/>
        </p:nvSpPr>
        <p:spPr>
          <a:xfrm>
            <a:off x="935596" y="6347368"/>
            <a:ext cx="2664296" cy="523220"/>
          </a:xfrm>
          <a:prstGeom prst="rect">
            <a:avLst/>
          </a:prstGeom>
          <a:solidFill>
            <a:schemeClr val="accent3">
              <a:lumMod val="20000"/>
              <a:lumOff val="80000"/>
              <a:alpha val="70000"/>
            </a:schemeClr>
          </a:solidFill>
        </p:spPr>
        <p:txBody>
          <a:bodyPr wrap="square" rtlCol="0">
            <a:spAutoFit/>
          </a:bodyPr>
          <a:lstStyle/>
          <a:p>
            <a:r>
              <a:rPr lang="en-US" altLang="ja-JP" sz="1400" b="1" dirty="0">
                <a:latin typeface="Meiryo UI" panose="020B0604030504040204" pitchFamily="50" charset="-128"/>
                <a:ea typeface="Meiryo UI" panose="020B0604030504040204" pitchFamily="50" charset="-128"/>
              </a:rPr>
              <a:t>※A</a:t>
            </a:r>
            <a:r>
              <a:rPr lang="ja-JP" altLang="en-US" sz="1400" b="1" dirty="0">
                <a:latin typeface="Meiryo UI" panose="020B0604030504040204" pitchFamily="50" charset="-128"/>
                <a:ea typeface="Meiryo UI" panose="020B0604030504040204" pitchFamily="50" charset="-128"/>
              </a:rPr>
              <a:t>材は定価を手入力</a:t>
            </a:r>
            <a:endParaRPr lang="en-US" altLang="ja-JP" sz="1400" b="1" dirty="0">
              <a:latin typeface="Meiryo UI" panose="020B0604030504040204" pitchFamily="50" charset="-128"/>
              <a:ea typeface="Meiryo UI" panose="020B0604030504040204" pitchFamily="50" charset="-128"/>
            </a:endParaRPr>
          </a:p>
          <a:p>
            <a:r>
              <a:rPr lang="en-US" altLang="ja-JP" sz="1400" b="1" dirty="0">
                <a:latin typeface="Meiryo UI" panose="020B0604030504040204" pitchFamily="50" charset="-128"/>
                <a:ea typeface="Meiryo UI" panose="020B0604030504040204" pitchFamily="50" charset="-128"/>
              </a:rPr>
              <a:t>※B</a:t>
            </a:r>
            <a:r>
              <a:rPr lang="ja-JP" altLang="en-US" sz="1400" b="1" dirty="0">
                <a:latin typeface="Meiryo UI" panose="020B0604030504040204" pitchFamily="50" charset="-128"/>
                <a:ea typeface="Meiryo UI" panose="020B0604030504040204" pitchFamily="50" charset="-128"/>
              </a:rPr>
              <a:t>材</a:t>
            </a:r>
            <a:r>
              <a:rPr lang="en-US" altLang="ja-JP" sz="1400" b="1" dirty="0">
                <a:latin typeface="Meiryo UI" panose="020B0604030504040204" pitchFamily="50" charset="-128"/>
                <a:ea typeface="Meiryo UI" panose="020B0604030504040204" pitchFamily="50" charset="-128"/>
              </a:rPr>
              <a:t>(</a:t>
            </a:r>
            <a:r>
              <a:rPr lang="ja-JP" altLang="en-US" sz="1400" b="1" dirty="0">
                <a:latin typeface="Meiryo UI" panose="020B0604030504040204" pitchFamily="50" charset="-128"/>
                <a:ea typeface="Meiryo UI" panose="020B0604030504040204" pitchFamily="50" charset="-128"/>
              </a:rPr>
              <a:t>大口</a:t>
            </a:r>
            <a:r>
              <a:rPr lang="en-US" altLang="ja-JP" sz="1400" b="1" dirty="0">
                <a:latin typeface="Meiryo UI" panose="020B0604030504040204" pitchFamily="50" charset="-128"/>
                <a:ea typeface="Meiryo UI" panose="020B0604030504040204" pitchFamily="50" charset="-128"/>
              </a:rPr>
              <a:t>)</a:t>
            </a:r>
            <a:r>
              <a:rPr lang="ja-JP" altLang="en-US" sz="1400" b="1" dirty="0">
                <a:latin typeface="Meiryo UI" panose="020B0604030504040204" pitchFamily="50" charset="-128"/>
                <a:ea typeface="Meiryo UI" panose="020B0604030504040204" pitchFamily="50" charset="-128"/>
              </a:rPr>
              <a:t>は見積金額を採用</a:t>
            </a:r>
            <a:endParaRPr lang="en-US" altLang="ja-JP" sz="14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34988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0597FAD3-8557-45DA-B782-1A91553AF3AD}"/>
              </a:ext>
            </a:extLst>
          </p:cNvPr>
          <p:cNvSpPr/>
          <p:nvPr/>
        </p:nvSpPr>
        <p:spPr>
          <a:xfrm>
            <a:off x="0" y="2492896"/>
            <a:ext cx="9108504" cy="108012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bg1"/>
                </a:solidFill>
                <a:latin typeface="Meiryo UI" panose="020B0604030504040204" pitchFamily="50" charset="-128"/>
                <a:ea typeface="Meiryo UI" panose="020B0604030504040204" pitchFamily="50" charset="-128"/>
              </a:rPr>
              <a:t>調達ヘッダ・明細</a:t>
            </a:r>
            <a:r>
              <a:rPr kumimoji="1" lang="en-US" altLang="ja-JP" sz="3200" dirty="0">
                <a:solidFill>
                  <a:schemeClr val="bg1"/>
                </a:solidFill>
                <a:latin typeface="Meiryo UI" panose="020B0604030504040204" pitchFamily="50" charset="-128"/>
                <a:ea typeface="Meiryo UI" panose="020B0604030504040204" pitchFamily="50" charset="-128"/>
              </a:rPr>
              <a:t>DB</a:t>
            </a:r>
            <a:endParaRPr kumimoji="1" lang="ja-JP" altLang="en-US" sz="3200" dirty="0">
              <a:solidFill>
                <a:schemeClr val="bg1"/>
              </a:solidFill>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FA57DAEC-1937-496A-806F-349E6CEC7A91}"/>
              </a:ext>
            </a:extLst>
          </p:cNvPr>
          <p:cNvSpPr txBox="1"/>
          <p:nvPr/>
        </p:nvSpPr>
        <p:spPr>
          <a:xfrm>
            <a:off x="26774" y="4149080"/>
            <a:ext cx="3219151" cy="954107"/>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rPr>
              <a:t>■要件定義のポイント</a:t>
            </a:r>
            <a:endParaRPr lang="en-US" altLang="ja-JP" sz="1400" dirty="0">
              <a:latin typeface="Meiryo UI" panose="020B0604030504040204" pitchFamily="50" charset="-128"/>
              <a:ea typeface="Meiryo UI" panose="020B0604030504040204" pitchFamily="50" charset="-128"/>
            </a:endParaRPr>
          </a:p>
          <a:p>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・調達ヘッダ及び明細に必要な項目の定義</a:t>
            </a:r>
            <a:endParaRPr kumimoji="1"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・調達フローの各プロセスでの利用用途</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16116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C6827F2C-9BFB-49A6-AE7F-959F6DBAC8BC}"/>
              </a:ext>
            </a:extLst>
          </p:cNvPr>
          <p:cNvSpPr>
            <a:spLocks noGrp="1"/>
          </p:cNvSpPr>
          <p:nvPr>
            <p:ph type="title"/>
          </p:nvPr>
        </p:nvSpPr>
        <p:spPr>
          <a:xfrm>
            <a:off x="214313" y="131763"/>
            <a:ext cx="8229600" cy="725487"/>
          </a:xfrm>
        </p:spPr>
        <p:txBody>
          <a:bodyPr/>
          <a:lstStyle/>
          <a:p>
            <a:pPr eaLnBrk="1" hangingPunct="1"/>
            <a:r>
              <a:rPr lang="ja-JP" altLang="en-US" dirty="0"/>
              <a:t>注文番号の定義</a:t>
            </a:r>
          </a:p>
        </p:txBody>
      </p:sp>
      <p:sp>
        <p:nvSpPr>
          <p:cNvPr id="2" name="フローチャート: 処理 1">
            <a:extLst>
              <a:ext uri="{FF2B5EF4-FFF2-40B4-BE49-F238E27FC236}">
                <a16:creationId xmlns:a16="http://schemas.microsoft.com/office/drawing/2014/main" id="{6FDF89ED-72E6-4183-8D7C-ADDFB52ADEEB}"/>
              </a:ext>
            </a:extLst>
          </p:cNvPr>
          <p:cNvSpPr/>
          <p:nvPr/>
        </p:nvSpPr>
        <p:spPr>
          <a:xfrm>
            <a:off x="323528" y="1412776"/>
            <a:ext cx="8568952" cy="586208"/>
          </a:xfrm>
          <a:prstGeom prst="flowChartProcess">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Meiryo UI" panose="020B0604030504040204" pitchFamily="50" charset="-128"/>
                <a:ea typeface="Meiryo UI" panose="020B0604030504040204" pitchFamily="50" charset="-128"/>
              </a:rPr>
              <a:t>注文番号とは、</a:t>
            </a:r>
            <a:r>
              <a:rPr kumimoji="1" lang="en-US" altLang="ja-JP" sz="2400" dirty="0">
                <a:latin typeface="Meiryo UI" panose="020B0604030504040204" pitchFamily="50" charset="-128"/>
                <a:ea typeface="Meiryo UI" panose="020B0604030504040204" pitchFamily="50" charset="-128"/>
              </a:rPr>
              <a:t>1</a:t>
            </a:r>
            <a:r>
              <a:rPr kumimoji="1" lang="ja-JP" altLang="en-US" sz="2400" dirty="0">
                <a:latin typeface="Meiryo UI" panose="020B0604030504040204" pitchFamily="50" charset="-128"/>
                <a:ea typeface="Meiryo UI" panose="020B0604030504040204" pitchFamily="50" charset="-128"/>
              </a:rPr>
              <a:t>社に対して発せられた注文に対して振られる番号</a:t>
            </a:r>
          </a:p>
        </p:txBody>
      </p:sp>
      <p:sp>
        <p:nvSpPr>
          <p:cNvPr id="3" name="矢印: 下 2">
            <a:extLst>
              <a:ext uri="{FF2B5EF4-FFF2-40B4-BE49-F238E27FC236}">
                <a16:creationId xmlns:a16="http://schemas.microsoft.com/office/drawing/2014/main" id="{D98D3511-9A8D-46B3-85FC-96EA3552478E}"/>
              </a:ext>
            </a:extLst>
          </p:cNvPr>
          <p:cNvSpPr/>
          <p:nvPr/>
        </p:nvSpPr>
        <p:spPr>
          <a:xfrm>
            <a:off x="3995936" y="2132856"/>
            <a:ext cx="1152128" cy="27256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処理 6">
            <a:extLst>
              <a:ext uri="{FF2B5EF4-FFF2-40B4-BE49-F238E27FC236}">
                <a16:creationId xmlns:a16="http://schemas.microsoft.com/office/drawing/2014/main" id="{36B7FAEB-8212-4720-8C4B-C94D93D80EBF}"/>
              </a:ext>
            </a:extLst>
          </p:cNvPr>
          <p:cNvSpPr/>
          <p:nvPr/>
        </p:nvSpPr>
        <p:spPr>
          <a:xfrm>
            <a:off x="333966" y="2523512"/>
            <a:ext cx="8568952" cy="586208"/>
          </a:xfrm>
          <a:prstGeom prst="flowChartProcess">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Meiryo UI" panose="020B0604030504040204" pitchFamily="50" charset="-128"/>
                <a:ea typeface="Meiryo UI" panose="020B0604030504040204" pitchFamily="50" charset="-128"/>
              </a:rPr>
              <a:t>1</a:t>
            </a:r>
            <a:r>
              <a:rPr kumimoji="1" lang="ja-JP" altLang="en-US" sz="2400" dirty="0">
                <a:latin typeface="Meiryo UI" panose="020B0604030504040204" pitchFamily="50" charset="-128"/>
                <a:ea typeface="Meiryo UI" panose="020B0604030504040204" pitchFamily="50" charset="-128"/>
              </a:rPr>
              <a:t>注文番号に対して複数仕入先は関連しない</a:t>
            </a:r>
          </a:p>
        </p:txBody>
      </p:sp>
      <p:sp>
        <p:nvSpPr>
          <p:cNvPr id="4" name="テキスト ボックス 3">
            <a:extLst>
              <a:ext uri="{FF2B5EF4-FFF2-40B4-BE49-F238E27FC236}">
                <a16:creationId xmlns:a16="http://schemas.microsoft.com/office/drawing/2014/main" id="{49012567-612E-479B-9FBC-BDFAD94C6C74}"/>
              </a:ext>
            </a:extLst>
          </p:cNvPr>
          <p:cNvSpPr txBox="1"/>
          <p:nvPr/>
        </p:nvSpPr>
        <p:spPr>
          <a:xfrm>
            <a:off x="5165398" y="2035636"/>
            <a:ext cx="1800493"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言い換えると・・・・</a:t>
            </a:r>
          </a:p>
        </p:txBody>
      </p:sp>
      <p:sp>
        <p:nvSpPr>
          <p:cNvPr id="8" name="矢印: 下 7">
            <a:extLst>
              <a:ext uri="{FF2B5EF4-FFF2-40B4-BE49-F238E27FC236}">
                <a16:creationId xmlns:a16="http://schemas.microsoft.com/office/drawing/2014/main" id="{D83C651E-4AE5-4F6D-9974-9816490CC54A}"/>
              </a:ext>
            </a:extLst>
          </p:cNvPr>
          <p:cNvSpPr/>
          <p:nvPr/>
        </p:nvSpPr>
        <p:spPr>
          <a:xfrm>
            <a:off x="3995936" y="3229676"/>
            <a:ext cx="1152128" cy="27256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処理 8">
            <a:extLst>
              <a:ext uri="{FF2B5EF4-FFF2-40B4-BE49-F238E27FC236}">
                <a16:creationId xmlns:a16="http://schemas.microsoft.com/office/drawing/2014/main" id="{4A312EE5-3BA0-496D-AF57-39E93936D25B}"/>
              </a:ext>
            </a:extLst>
          </p:cNvPr>
          <p:cNvSpPr/>
          <p:nvPr/>
        </p:nvSpPr>
        <p:spPr>
          <a:xfrm>
            <a:off x="323528" y="3690100"/>
            <a:ext cx="8568952" cy="586208"/>
          </a:xfrm>
          <a:prstGeom prst="flowChartProcess">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Meiryo UI" panose="020B0604030504040204" pitchFamily="50" charset="-128"/>
                <a:ea typeface="Meiryo UI" panose="020B0604030504040204" pitchFamily="50" charset="-128"/>
              </a:rPr>
              <a:t>注文したい部材が複数ある場合、仕入先別に伝票登録</a:t>
            </a:r>
          </a:p>
        </p:txBody>
      </p:sp>
      <p:sp>
        <p:nvSpPr>
          <p:cNvPr id="11" name="テキスト ボックス 10">
            <a:extLst>
              <a:ext uri="{FF2B5EF4-FFF2-40B4-BE49-F238E27FC236}">
                <a16:creationId xmlns:a16="http://schemas.microsoft.com/office/drawing/2014/main" id="{DBF28041-E7F6-4646-AE48-940C1BA7D7C3}"/>
              </a:ext>
            </a:extLst>
          </p:cNvPr>
          <p:cNvSpPr txBox="1"/>
          <p:nvPr/>
        </p:nvSpPr>
        <p:spPr>
          <a:xfrm>
            <a:off x="5165398" y="3181293"/>
            <a:ext cx="917239"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よって・・</a:t>
            </a:r>
          </a:p>
        </p:txBody>
      </p:sp>
      <p:sp>
        <p:nvSpPr>
          <p:cNvPr id="12" name="矢印: 下 11">
            <a:extLst>
              <a:ext uri="{FF2B5EF4-FFF2-40B4-BE49-F238E27FC236}">
                <a16:creationId xmlns:a16="http://schemas.microsoft.com/office/drawing/2014/main" id="{0CC8BDA6-DAF1-4D0F-A1E7-290340543BAE}"/>
              </a:ext>
            </a:extLst>
          </p:cNvPr>
          <p:cNvSpPr/>
          <p:nvPr/>
        </p:nvSpPr>
        <p:spPr>
          <a:xfrm>
            <a:off x="3995936" y="4436565"/>
            <a:ext cx="1152128" cy="27256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処理 12">
            <a:extLst>
              <a:ext uri="{FF2B5EF4-FFF2-40B4-BE49-F238E27FC236}">
                <a16:creationId xmlns:a16="http://schemas.microsoft.com/office/drawing/2014/main" id="{0C1470D1-700C-48C5-B45C-5EFD64E8892D}"/>
              </a:ext>
            </a:extLst>
          </p:cNvPr>
          <p:cNvSpPr/>
          <p:nvPr/>
        </p:nvSpPr>
        <p:spPr>
          <a:xfrm>
            <a:off x="323528" y="4896989"/>
            <a:ext cx="8568952" cy="586208"/>
          </a:xfrm>
          <a:prstGeom prst="flowChartProcess">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Meiryo UI" panose="020B0604030504040204" pitchFamily="50" charset="-128"/>
                <a:ea typeface="Meiryo UI" panose="020B0604030504040204" pitchFamily="50" charset="-128"/>
              </a:rPr>
              <a:t>部材ありきで注文していくと</a:t>
            </a:r>
            <a:r>
              <a:rPr kumimoji="1" lang="en-US" altLang="ja-JP" sz="2400" dirty="0">
                <a:latin typeface="Meiryo UI" panose="020B0604030504040204" pitchFamily="50" charset="-128"/>
                <a:ea typeface="Meiryo UI" panose="020B0604030504040204" pitchFamily="50" charset="-128"/>
              </a:rPr>
              <a:t>【1</a:t>
            </a:r>
            <a:r>
              <a:rPr kumimoji="1" lang="ja-JP" altLang="en-US" sz="2400" dirty="0">
                <a:latin typeface="Meiryo UI" panose="020B0604030504040204" pitchFamily="50" charset="-128"/>
                <a:ea typeface="Meiryo UI" panose="020B0604030504040204" pitchFamily="50" charset="-128"/>
              </a:rPr>
              <a:t>部品注文：</a:t>
            </a:r>
            <a:r>
              <a:rPr kumimoji="1" lang="en-US" altLang="ja-JP" sz="2400" dirty="0">
                <a:latin typeface="Meiryo UI" panose="020B0604030504040204" pitchFamily="50" charset="-128"/>
                <a:ea typeface="Meiryo UI" panose="020B0604030504040204" pitchFamily="50" charset="-128"/>
              </a:rPr>
              <a:t>1</a:t>
            </a:r>
            <a:r>
              <a:rPr kumimoji="1" lang="ja-JP" altLang="en-US" sz="2400" dirty="0">
                <a:latin typeface="Meiryo UI" panose="020B0604030504040204" pitchFamily="50" charset="-128"/>
                <a:ea typeface="Meiryo UI" panose="020B0604030504040204" pitchFamily="50" charset="-128"/>
              </a:rPr>
              <a:t>注文番号</a:t>
            </a:r>
            <a:r>
              <a:rPr kumimoji="1" lang="en-US" altLang="ja-JP" sz="2400" dirty="0">
                <a:latin typeface="Meiryo UI" panose="020B0604030504040204" pitchFamily="50" charset="-128"/>
                <a:ea typeface="Meiryo UI" panose="020B0604030504040204" pitchFamily="50" charset="-128"/>
              </a:rPr>
              <a:t>】</a:t>
            </a:r>
            <a:r>
              <a:rPr kumimoji="1" lang="ja-JP" altLang="en-US" sz="2400" dirty="0">
                <a:latin typeface="Meiryo UI" panose="020B0604030504040204" pitchFamily="50" charset="-128"/>
                <a:ea typeface="Meiryo UI" panose="020B0604030504040204" pitchFamily="50" charset="-128"/>
              </a:rPr>
              <a:t>になる可能性</a:t>
            </a:r>
          </a:p>
        </p:txBody>
      </p:sp>
      <p:sp>
        <p:nvSpPr>
          <p:cNvPr id="14" name="テキスト ボックス 13">
            <a:extLst>
              <a:ext uri="{FF2B5EF4-FFF2-40B4-BE49-F238E27FC236}">
                <a16:creationId xmlns:a16="http://schemas.microsoft.com/office/drawing/2014/main" id="{2F6F90BB-06FD-4CCB-A544-264DB48A2CCE}"/>
              </a:ext>
            </a:extLst>
          </p:cNvPr>
          <p:cNvSpPr txBox="1"/>
          <p:nvPr/>
        </p:nvSpPr>
        <p:spPr>
          <a:xfrm>
            <a:off x="5165398" y="4415783"/>
            <a:ext cx="3544560" cy="369332"/>
          </a:xfrm>
          <a:prstGeom prst="rect">
            <a:avLst/>
          </a:prstGeom>
          <a:noFill/>
        </p:spPr>
        <p:txBody>
          <a:bodyPr wrap="none" rtlCol="0">
            <a:spAutoFit/>
          </a:bodyPr>
          <a:lstStyle/>
          <a:p>
            <a:r>
              <a:rPr kumimoji="1" lang="en-US" altLang="ja-JP" dirty="0">
                <a:latin typeface="Meiryo UI" panose="020B0604030504040204" pitchFamily="50" charset="-128"/>
                <a:ea typeface="Meiryo UI" panose="020B0604030504040204" pitchFamily="50" charset="-128"/>
              </a:rPr>
              <a:t>B</a:t>
            </a:r>
            <a:r>
              <a:rPr kumimoji="1" lang="ja-JP" altLang="en-US" dirty="0">
                <a:latin typeface="Meiryo UI" panose="020B0604030504040204" pitchFamily="50" charset="-128"/>
                <a:ea typeface="Meiryo UI" panose="020B0604030504040204" pitchFamily="50" charset="-128"/>
              </a:rPr>
              <a:t>材</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小口</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における注文方法の検討</a:t>
            </a:r>
          </a:p>
        </p:txBody>
      </p:sp>
    </p:spTree>
    <p:extLst>
      <p:ext uri="{BB962C8B-B14F-4D97-AF65-F5344CB8AC3E}">
        <p14:creationId xmlns:p14="http://schemas.microsoft.com/office/powerpoint/2010/main" val="1458053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C6827F2C-9BFB-49A6-AE7F-959F6DBAC8BC}"/>
              </a:ext>
            </a:extLst>
          </p:cNvPr>
          <p:cNvSpPr>
            <a:spLocks noGrp="1"/>
          </p:cNvSpPr>
          <p:nvPr>
            <p:ph type="title"/>
          </p:nvPr>
        </p:nvSpPr>
        <p:spPr>
          <a:xfrm>
            <a:off x="214313" y="131763"/>
            <a:ext cx="8229600" cy="725487"/>
          </a:xfrm>
        </p:spPr>
        <p:txBody>
          <a:bodyPr/>
          <a:lstStyle/>
          <a:p>
            <a:pPr eaLnBrk="1" hangingPunct="1"/>
            <a:r>
              <a:rPr lang="ja-JP" altLang="en-US" dirty="0"/>
              <a:t>調達ヘッダ管理項目</a:t>
            </a:r>
          </a:p>
        </p:txBody>
      </p:sp>
      <p:graphicFrame>
        <p:nvGraphicFramePr>
          <p:cNvPr id="10" name="表 9">
            <a:extLst>
              <a:ext uri="{FF2B5EF4-FFF2-40B4-BE49-F238E27FC236}">
                <a16:creationId xmlns:a16="http://schemas.microsoft.com/office/drawing/2014/main" id="{2F927623-952B-4F62-A5B0-0A7B5D5258F0}"/>
              </a:ext>
            </a:extLst>
          </p:cNvPr>
          <p:cNvGraphicFramePr>
            <a:graphicFrameLocks noGrp="1"/>
          </p:cNvGraphicFramePr>
          <p:nvPr>
            <p:extLst>
              <p:ext uri="{D42A27DB-BD31-4B8C-83A1-F6EECF244321}">
                <p14:modId xmlns:p14="http://schemas.microsoft.com/office/powerpoint/2010/main" val="450097911"/>
              </p:ext>
            </p:extLst>
          </p:nvPr>
        </p:nvGraphicFramePr>
        <p:xfrm>
          <a:off x="214312" y="908720"/>
          <a:ext cx="8750173" cy="5730240"/>
        </p:xfrm>
        <a:graphic>
          <a:graphicData uri="http://schemas.openxmlformats.org/drawingml/2006/table">
            <a:tbl>
              <a:tblPr firstRow="1" bandRow="1">
                <a:tableStyleId>{F5AB1C69-6EDB-4FF4-983F-18BD219EF322}</a:tableStyleId>
              </a:tblPr>
              <a:tblGrid>
                <a:gridCol w="2197448">
                  <a:extLst>
                    <a:ext uri="{9D8B030D-6E8A-4147-A177-3AD203B41FA5}">
                      <a16:colId xmlns:a16="http://schemas.microsoft.com/office/drawing/2014/main" val="2899305052"/>
                    </a:ext>
                  </a:extLst>
                </a:gridCol>
                <a:gridCol w="3888432">
                  <a:extLst>
                    <a:ext uri="{9D8B030D-6E8A-4147-A177-3AD203B41FA5}">
                      <a16:colId xmlns:a16="http://schemas.microsoft.com/office/drawing/2014/main" val="334295533"/>
                    </a:ext>
                  </a:extLst>
                </a:gridCol>
                <a:gridCol w="576064">
                  <a:extLst>
                    <a:ext uri="{9D8B030D-6E8A-4147-A177-3AD203B41FA5}">
                      <a16:colId xmlns:a16="http://schemas.microsoft.com/office/drawing/2014/main" val="756346314"/>
                    </a:ext>
                  </a:extLst>
                </a:gridCol>
                <a:gridCol w="576064">
                  <a:extLst>
                    <a:ext uri="{9D8B030D-6E8A-4147-A177-3AD203B41FA5}">
                      <a16:colId xmlns:a16="http://schemas.microsoft.com/office/drawing/2014/main" val="3742278067"/>
                    </a:ext>
                  </a:extLst>
                </a:gridCol>
                <a:gridCol w="1512165">
                  <a:extLst>
                    <a:ext uri="{9D8B030D-6E8A-4147-A177-3AD203B41FA5}">
                      <a16:colId xmlns:a16="http://schemas.microsoft.com/office/drawing/2014/main" val="1151778967"/>
                    </a:ext>
                  </a:extLst>
                </a:gridCol>
              </a:tblGrid>
              <a:tr h="153678">
                <a:tc>
                  <a:txBody>
                    <a:bodyPr/>
                    <a:lstStyle/>
                    <a:p>
                      <a:r>
                        <a:rPr kumimoji="1" lang="ja-JP" altLang="en-US" sz="1200" dirty="0">
                          <a:latin typeface="Meiryo UI" panose="020B0604030504040204" pitchFamily="50" charset="-128"/>
                          <a:ea typeface="Meiryo UI" panose="020B0604030504040204" pitchFamily="50" charset="-128"/>
                        </a:rPr>
                        <a:t>項目名</a:t>
                      </a:r>
                    </a:p>
                  </a:txBody>
                  <a:tcPr/>
                </a:tc>
                <a:tc>
                  <a:txBody>
                    <a:bodyPr/>
                    <a:lstStyle/>
                    <a:p>
                      <a:r>
                        <a:rPr kumimoji="1" lang="ja-JP" altLang="en-US" sz="1200" dirty="0">
                          <a:latin typeface="Meiryo UI" panose="020B0604030504040204" pitchFamily="50" charset="-128"/>
                          <a:ea typeface="Meiryo UI" panose="020B0604030504040204" pitchFamily="50" charset="-128"/>
                        </a:rPr>
                        <a:t>使用用途</a:t>
                      </a:r>
                    </a:p>
                  </a:txBody>
                  <a:tcPr/>
                </a:tc>
                <a:tc>
                  <a:txBody>
                    <a:bodyPr/>
                    <a:lstStyle/>
                    <a:p>
                      <a:r>
                        <a:rPr kumimoji="1" lang="ja-JP" altLang="en-US" sz="1200" dirty="0">
                          <a:latin typeface="Meiryo UI" panose="020B0604030504040204" pitchFamily="50" charset="-128"/>
                          <a:ea typeface="Meiryo UI" panose="020B0604030504040204" pitchFamily="50" charset="-128"/>
                        </a:rPr>
                        <a:t>必須</a:t>
                      </a:r>
                    </a:p>
                  </a:txBody>
                  <a:tcPr/>
                </a:tc>
                <a:tc>
                  <a:txBody>
                    <a:bodyPr/>
                    <a:lstStyle/>
                    <a:p>
                      <a:r>
                        <a:rPr kumimoji="1" lang="ja-JP" altLang="en-US" sz="1200" dirty="0">
                          <a:latin typeface="Meiryo UI" panose="020B0604030504040204" pitchFamily="50" charset="-128"/>
                          <a:ea typeface="Meiryo UI" panose="020B0604030504040204" pitchFamily="50" charset="-128"/>
                        </a:rPr>
                        <a:t>桁数</a:t>
                      </a:r>
                    </a:p>
                  </a:txBody>
                  <a:tcPr/>
                </a:tc>
                <a:tc>
                  <a:txBody>
                    <a:bodyPr/>
                    <a:lstStyle/>
                    <a:p>
                      <a:r>
                        <a:rPr kumimoji="1" lang="ja-JP" altLang="en-US" sz="1200" dirty="0">
                          <a:latin typeface="Meiryo UI" panose="020B0604030504040204" pitchFamily="50" charset="-128"/>
                          <a:ea typeface="Meiryo UI" panose="020B0604030504040204" pitchFamily="50" charset="-128"/>
                        </a:rPr>
                        <a:t>他</a:t>
                      </a:r>
                      <a:r>
                        <a:rPr kumimoji="1" lang="en-US" altLang="ja-JP" sz="1200" dirty="0">
                          <a:latin typeface="Meiryo UI" panose="020B0604030504040204" pitchFamily="50" charset="-128"/>
                          <a:ea typeface="Meiryo UI" panose="020B0604030504040204" pitchFamily="50" charset="-128"/>
                        </a:rPr>
                        <a:t>DB</a:t>
                      </a:r>
                      <a:r>
                        <a:rPr kumimoji="1" lang="ja-JP" altLang="en-US" sz="1200" dirty="0">
                          <a:latin typeface="Meiryo UI" panose="020B0604030504040204" pitchFamily="50" charset="-128"/>
                          <a:ea typeface="Meiryo UI" panose="020B0604030504040204" pitchFamily="50" charset="-128"/>
                        </a:rPr>
                        <a:t>を参照</a:t>
                      </a:r>
                    </a:p>
                  </a:txBody>
                  <a:tcPr/>
                </a:tc>
                <a:extLst>
                  <a:ext uri="{0D108BD9-81ED-4DB2-BD59-A6C34878D82A}">
                    <a16:rowId xmlns:a16="http://schemas.microsoft.com/office/drawing/2014/main" val="3208976993"/>
                  </a:ext>
                </a:extLst>
              </a:tr>
              <a:tr h="171067">
                <a:tc>
                  <a:txBody>
                    <a:bodyPr/>
                    <a:lstStyle/>
                    <a:p>
                      <a:r>
                        <a:rPr kumimoji="1" lang="ja-JP" altLang="en-US" sz="1050" dirty="0">
                          <a:latin typeface="Meiryo UI" panose="020B0604030504040204" pitchFamily="50" charset="-128"/>
                          <a:ea typeface="Meiryo UI" panose="020B0604030504040204" pitchFamily="50" charset="-128"/>
                        </a:rPr>
                        <a:t>工事番号</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番号を入力又は自動採番</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endParaRPr kumimoji="1" lang="ja-JP" altLang="en-US" sz="1050" dirty="0">
                        <a:latin typeface="Meiryo UI" panose="020B0604030504040204" pitchFamily="50" charset="-128"/>
                        <a:ea typeface="Meiryo UI" panose="020B0604030504040204" pitchFamily="50" charset="-128"/>
                      </a:endParaRPr>
                    </a:p>
                  </a:txBody>
                  <a:tcPr/>
                </a:tc>
                <a:tc>
                  <a:txBody>
                    <a:bodyPr/>
                    <a:lstStyle/>
                    <a:p>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工事</a:t>
                      </a:r>
                      <a:r>
                        <a:rPr kumimoji="1" lang="en-US" altLang="ja-JP" sz="1050" dirty="0">
                          <a:latin typeface="Meiryo UI" panose="020B0604030504040204" pitchFamily="50" charset="-128"/>
                          <a:ea typeface="Meiryo UI" panose="020B0604030504040204" pitchFamily="50" charset="-128"/>
                        </a:rPr>
                        <a:t>.</a:t>
                      </a:r>
                      <a:r>
                        <a:rPr kumimoji="1" lang="ja-JP" altLang="en-US" sz="1050">
                          <a:latin typeface="Meiryo UI" panose="020B0604030504040204" pitchFamily="50" charset="-128"/>
                          <a:ea typeface="Meiryo UI" panose="020B0604030504040204" pitchFamily="50" charset="-128"/>
                        </a:rPr>
                        <a:t>工事番号</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17432498"/>
                  </a:ext>
                </a:extLst>
              </a:tr>
              <a:tr h="209173">
                <a:tc>
                  <a:txBody>
                    <a:bodyPr/>
                    <a:lstStyle/>
                    <a:p>
                      <a:r>
                        <a:rPr kumimoji="1" lang="ja-JP" altLang="en-US" sz="1050" dirty="0">
                          <a:latin typeface="Meiryo UI" panose="020B0604030504040204" pitchFamily="50" charset="-128"/>
                          <a:ea typeface="Meiryo UI" panose="020B0604030504040204" pitchFamily="50" charset="-128"/>
                        </a:rPr>
                        <a:t>調達番号</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a:t>
                      </a:r>
                      <a:r>
                        <a:rPr kumimoji="1" lang="ja-JP" altLang="en-US" sz="1050" dirty="0">
                          <a:solidFill>
                            <a:srgbClr val="FF0000"/>
                          </a:solidFill>
                          <a:latin typeface="Meiryo UI" panose="020B0604030504040204" pitchFamily="50" charset="-128"/>
                          <a:ea typeface="Meiryo UI" panose="020B0604030504040204" pitchFamily="50" charset="-128"/>
                        </a:rPr>
                        <a:t>→注文番号</a:t>
                      </a:r>
                    </a:p>
                  </a:txBody>
                  <a:tcPr/>
                </a:tc>
                <a:tc>
                  <a:txBody>
                    <a:bodyPr/>
                    <a:lstStyle/>
                    <a:p>
                      <a:r>
                        <a:rPr kumimoji="1" lang="ja-JP" altLang="en-US" sz="1050" dirty="0">
                          <a:latin typeface="Meiryo UI" panose="020B0604030504040204" pitchFamily="50" charset="-128"/>
                          <a:ea typeface="Meiryo UI" panose="020B0604030504040204" pitchFamily="50" charset="-128"/>
                        </a:rPr>
                        <a:t>番号を入力又は自動採番</a:t>
                      </a:r>
                      <a:endParaRPr kumimoji="1" lang="en-US" altLang="ja-JP" sz="1050" dirty="0">
                        <a:latin typeface="Meiryo UI" panose="020B0604030504040204" pitchFamily="50" charset="-128"/>
                        <a:ea typeface="Meiryo UI" panose="020B0604030504040204" pitchFamily="50" charset="-128"/>
                      </a:endParaRPr>
                    </a:p>
                    <a:p>
                      <a:r>
                        <a:rPr kumimoji="1" lang="ja-JP" altLang="en-US" sz="800" dirty="0">
                          <a:solidFill>
                            <a:schemeClr val="accent2">
                              <a:lumMod val="75000"/>
                            </a:schemeClr>
                          </a:solidFill>
                          <a:latin typeface="Meiryo UI" panose="020B0604030504040204" pitchFamily="50" charset="-128"/>
                          <a:ea typeface="Meiryo UI" panose="020B0604030504040204" pitchFamily="50" charset="-128"/>
                        </a:rPr>
                        <a:t>確認：番号は注文確定時に採番がよいか？</a:t>
                      </a:r>
                      <a:endParaRPr kumimoji="1" lang="en-US" altLang="ja-JP" sz="800" dirty="0">
                        <a:solidFill>
                          <a:schemeClr val="accent2">
                            <a:lumMod val="75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レ</a:t>
                      </a:r>
                    </a:p>
                  </a:txBody>
                  <a:tcPr/>
                </a:tc>
                <a:tc>
                  <a:txBody>
                    <a:bodyPr/>
                    <a:lstStyle/>
                    <a:p>
                      <a:r>
                        <a:rPr kumimoji="1" lang="en-US" altLang="ja-JP" sz="1050" dirty="0">
                          <a:latin typeface="Meiryo UI" panose="020B0604030504040204" pitchFamily="50" charset="-128"/>
                          <a:ea typeface="Meiryo UI" panose="020B0604030504040204" pitchFamily="50" charset="-128"/>
                        </a:rPr>
                        <a:t>10</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230900"/>
                  </a:ext>
                </a:extLst>
              </a:tr>
              <a:tr h="140872">
                <a:tc>
                  <a:txBody>
                    <a:bodyPr/>
                    <a:lstStyle/>
                    <a:p>
                      <a:r>
                        <a:rPr kumimoji="1" lang="ja-JP" altLang="en-US" sz="1050" dirty="0">
                          <a:latin typeface="Meiryo UI" panose="020B0604030504040204" pitchFamily="50" charset="-128"/>
                          <a:ea typeface="Meiryo UI" panose="020B0604030504040204" pitchFamily="50" charset="-128"/>
                        </a:rPr>
                        <a:t>区分</a:t>
                      </a:r>
                    </a:p>
                  </a:txBody>
                  <a:tcPr/>
                </a:tc>
                <a:tc>
                  <a:txBody>
                    <a:bodyPr/>
                    <a:lstStyle/>
                    <a:p>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a:t>
                      </a:r>
                      <a:r>
                        <a:rPr kumimoji="1" lang="ja-JP" altLang="en-US" sz="1050" dirty="0">
                          <a:latin typeface="Meiryo UI" panose="020B0604030504040204" pitchFamily="50" charset="-128"/>
                          <a:ea typeface="Meiryo UI" panose="020B0604030504040204" pitchFamily="50" charset="-128"/>
                        </a:rPr>
                        <a:t>材」「</a:t>
                      </a:r>
                      <a:r>
                        <a:rPr kumimoji="1" lang="en-US" altLang="ja-JP" sz="1050" dirty="0">
                          <a:latin typeface="Meiryo UI" panose="020B0604030504040204" pitchFamily="50" charset="-128"/>
                          <a:ea typeface="Meiryo UI" panose="020B0604030504040204" pitchFamily="50" charset="-128"/>
                        </a:rPr>
                        <a:t>B</a:t>
                      </a:r>
                      <a:r>
                        <a:rPr kumimoji="1" lang="ja-JP" altLang="en-US" sz="1050" dirty="0">
                          <a:latin typeface="Meiryo UI" panose="020B0604030504040204" pitchFamily="50" charset="-128"/>
                          <a:ea typeface="Meiryo UI" panose="020B0604030504040204" pitchFamily="50" charset="-128"/>
                        </a:rPr>
                        <a:t>材</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大口</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B</a:t>
                      </a:r>
                      <a:r>
                        <a:rPr kumimoji="1" lang="ja-JP" altLang="en-US" sz="1050" dirty="0">
                          <a:latin typeface="Meiryo UI" panose="020B0604030504040204" pitchFamily="50" charset="-128"/>
                          <a:ea typeface="Meiryo UI" panose="020B0604030504040204" pitchFamily="50" charset="-128"/>
                        </a:rPr>
                        <a:t>材</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小口</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レコードタイプ</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レ</a:t>
                      </a: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0073351"/>
                  </a:ext>
                </a:extLst>
              </a:tr>
              <a:tr h="140872">
                <a:tc>
                  <a:txBody>
                    <a:bodyPr/>
                    <a:lstStyle/>
                    <a:p>
                      <a:r>
                        <a:rPr kumimoji="1" lang="ja-JP" altLang="en-US" sz="1050" dirty="0">
                          <a:latin typeface="Meiryo UI" panose="020B0604030504040204" pitchFamily="50" charset="-128"/>
                          <a:ea typeface="Meiryo UI" panose="020B0604030504040204" pitchFamily="50" charset="-128"/>
                        </a:rPr>
                        <a:t>仕入先</a:t>
                      </a:r>
                    </a:p>
                  </a:txBody>
                  <a:tcPr/>
                </a:tc>
                <a:tc>
                  <a:txBody>
                    <a:bodyPr/>
                    <a:lstStyle/>
                    <a:p>
                      <a:r>
                        <a:rPr kumimoji="1" lang="ja-JP" altLang="en-US" sz="1050" dirty="0">
                          <a:latin typeface="Meiryo UI" panose="020B0604030504040204" pitchFamily="50" charset="-128"/>
                          <a:ea typeface="Meiryo UI" panose="020B0604030504040204" pitchFamily="50" charset="-128"/>
                        </a:rPr>
                        <a:t>仕入先確定時に選択</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取引先</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取引先名</a:t>
                      </a:r>
                    </a:p>
                  </a:txBody>
                  <a:tcPr/>
                </a:tc>
                <a:extLst>
                  <a:ext uri="{0D108BD9-81ED-4DB2-BD59-A6C34878D82A}">
                    <a16:rowId xmlns:a16="http://schemas.microsoft.com/office/drawing/2014/main" val="4148161667"/>
                  </a:ext>
                </a:extLst>
              </a:tr>
              <a:tr h="209173">
                <a:tc>
                  <a:txBody>
                    <a:bodyPr/>
                    <a:lstStyle/>
                    <a:p>
                      <a:r>
                        <a:rPr kumimoji="1" lang="ja-JP" altLang="en-US" sz="1050" dirty="0">
                          <a:latin typeface="Meiryo UI" panose="020B0604030504040204" pitchFamily="50" charset="-128"/>
                          <a:ea typeface="Meiryo UI" panose="020B0604030504040204" pitchFamily="50" charset="-128"/>
                        </a:rPr>
                        <a:t>仕入先担当者</a:t>
                      </a:r>
                    </a:p>
                  </a:txBody>
                  <a:tcPr/>
                </a:tc>
                <a:tc>
                  <a:txBody>
                    <a:bodyPr/>
                    <a:lstStyle/>
                    <a:p>
                      <a:r>
                        <a:rPr kumimoji="1" lang="ja-JP" altLang="en-US" sz="1050" dirty="0">
                          <a:latin typeface="Meiryo UI" panose="020B0604030504040204" pitchFamily="50" charset="-128"/>
                          <a:ea typeface="Meiryo UI" panose="020B0604030504040204" pitchFamily="50" charset="-128"/>
                        </a:rPr>
                        <a:t>仕入先確定時に担当者を選択</a:t>
                      </a:r>
                      <a:endParaRPr kumimoji="1" lang="en-US" altLang="ja-JP" sz="1050" dirty="0">
                        <a:latin typeface="Meiryo UI" panose="020B0604030504040204" pitchFamily="50" charset="-128"/>
                        <a:ea typeface="Meiryo UI" panose="020B0604030504040204" pitchFamily="50" charset="-128"/>
                      </a:endParaRPr>
                    </a:p>
                    <a:p>
                      <a:r>
                        <a:rPr kumimoji="1" lang="ja-JP" altLang="en-US" sz="800" dirty="0">
                          <a:solidFill>
                            <a:schemeClr val="accent1">
                              <a:lumMod val="75000"/>
                            </a:schemeClr>
                          </a:solidFill>
                          <a:latin typeface="Meiryo UI" panose="020B0604030504040204" pitchFamily="50" charset="-128"/>
                          <a:ea typeface="Meiryo UI" panose="020B0604030504040204" pitchFamily="50" charset="-128"/>
                        </a:rPr>
                        <a:t>備考：取引状況に応じ</a:t>
                      </a:r>
                      <a:r>
                        <a:rPr kumimoji="1" lang="en-US" altLang="ja-JP" sz="800" dirty="0" err="1">
                          <a:solidFill>
                            <a:schemeClr val="accent1">
                              <a:lumMod val="75000"/>
                            </a:schemeClr>
                          </a:solidFill>
                          <a:latin typeface="Meiryo UI" panose="020B0604030504040204" pitchFamily="50" charset="-128"/>
                          <a:ea typeface="Meiryo UI" panose="020B0604030504040204" pitchFamily="50" charset="-128"/>
                        </a:rPr>
                        <a:t>ASTCloud</a:t>
                      </a:r>
                      <a:r>
                        <a:rPr kumimoji="1" lang="ja-JP" altLang="en-US" sz="800" dirty="0">
                          <a:solidFill>
                            <a:schemeClr val="accent1">
                              <a:lumMod val="75000"/>
                            </a:schemeClr>
                          </a:solidFill>
                          <a:latin typeface="Meiryo UI" panose="020B0604030504040204" pitchFamily="50" charset="-128"/>
                          <a:ea typeface="Meiryo UI" panose="020B0604030504040204" pitchFamily="50" charset="-128"/>
                        </a:rPr>
                        <a:t>から連絡がいく</a:t>
                      </a:r>
                    </a:p>
                  </a:txBody>
                  <a:tcPr/>
                </a:tc>
                <a:tc>
                  <a:txBody>
                    <a:bodyPr/>
                    <a:lstStyle/>
                    <a:p>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取引先責任者</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氏名</a:t>
                      </a:r>
                    </a:p>
                  </a:txBody>
                  <a:tcPr/>
                </a:tc>
                <a:extLst>
                  <a:ext uri="{0D108BD9-81ED-4DB2-BD59-A6C34878D82A}">
                    <a16:rowId xmlns:a16="http://schemas.microsoft.com/office/drawing/2014/main" val="1087961926"/>
                  </a:ext>
                </a:extLst>
              </a:tr>
              <a:tr h="209173">
                <a:tc>
                  <a:txBody>
                    <a:bodyPr/>
                    <a:lstStyle/>
                    <a:p>
                      <a:r>
                        <a:rPr kumimoji="1" lang="ja-JP" altLang="en-US" sz="1050" dirty="0">
                          <a:latin typeface="Meiryo UI" panose="020B0604030504040204" pitchFamily="50" charset="-128"/>
                          <a:ea typeface="Meiryo UI" panose="020B0604030504040204" pitchFamily="50" charset="-128"/>
                        </a:rPr>
                        <a:t>発注日</a:t>
                      </a:r>
                    </a:p>
                  </a:txBody>
                  <a:tcPr/>
                </a:tc>
                <a:tc>
                  <a:txBody>
                    <a:bodyPr/>
                    <a:lstStyle/>
                    <a:p>
                      <a:r>
                        <a:rPr kumimoji="1" lang="ja-JP" altLang="en-US" sz="1050" dirty="0">
                          <a:latin typeface="Meiryo UI" panose="020B0604030504040204" pitchFamily="50" charset="-128"/>
                          <a:ea typeface="Meiryo UI" panose="020B0604030504040204" pitchFamily="50" charset="-128"/>
                        </a:rPr>
                        <a:t>発注日を入力</a:t>
                      </a:r>
                      <a:endParaRPr kumimoji="1" lang="en-US" altLang="ja-JP" sz="1050" dirty="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a:solidFill>
                            <a:schemeClr val="accent1">
                              <a:lumMod val="75000"/>
                            </a:schemeClr>
                          </a:solidFill>
                          <a:latin typeface="Meiryo UI" panose="020B0604030504040204" pitchFamily="50" charset="-128"/>
                          <a:ea typeface="Meiryo UI" panose="020B0604030504040204" pitchFamily="50" charset="-128"/>
                        </a:rPr>
                        <a:t>備考：注文時に仕入先に連絡される情報</a:t>
                      </a:r>
                    </a:p>
                  </a:txBody>
                  <a:tcPr/>
                </a:tc>
                <a:tc>
                  <a:txBody>
                    <a:bodyPr/>
                    <a:lstStyle/>
                    <a:p>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8</a:t>
                      </a:r>
                    </a:p>
                  </a:txBody>
                  <a:tcPr/>
                </a:tc>
                <a:tc>
                  <a:txBody>
                    <a:bodyPr/>
                    <a:lstStyle/>
                    <a:p>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38941787"/>
                  </a:ext>
                </a:extLst>
              </a:tr>
              <a:tr h="334493">
                <a:tc>
                  <a:txBody>
                    <a:bodyPr/>
                    <a:lstStyle/>
                    <a:p>
                      <a:r>
                        <a:rPr kumimoji="1" lang="ja-JP" altLang="en-US" sz="1050" dirty="0">
                          <a:latin typeface="Meiryo UI" panose="020B0604030504040204" pitchFamily="50" charset="-128"/>
                          <a:ea typeface="Meiryo UI" panose="020B0604030504040204" pitchFamily="50" charset="-128"/>
                        </a:rPr>
                        <a:t>納品先</a:t>
                      </a:r>
                    </a:p>
                  </a:txBody>
                  <a:tcPr/>
                </a:tc>
                <a:tc>
                  <a:txBody>
                    <a:bodyPr/>
                    <a:lstStyle/>
                    <a:p>
                      <a:r>
                        <a:rPr kumimoji="1" lang="ja-JP" altLang="en-US" sz="1050" dirty="0">
                          <a:latin typeface="Meiryo UI" panose="020B0604030504040204" pitchFamily="50" charset="-128"/>
                          <a:ea typeface="Meiryo UI" panose="020B0604030504040204" pitchFamily="50" charset="-128"/>
                        </a:rPr>
                        <a:t>納品先を選択</a:t>
                      </a:r>
                      <a:endParaRPr kumimoji="1" lang="en-US" altLang="ja-JP" sz="1050" dirty="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a:solidFill>
                            <a:schemeClr val="accent1">
                              <a:lumMod val="75000"/>
                            </a:schemeClr>
                          </a:solidFill>
                          <a:latin typeface="Meiryo UI" panose="020B0604030504040204" pitchFamily="50" charset="-128"/>
                          <a:ea typeface="Meiryo UI" panose="020B0604030504040204" pitchFamily="50" charset="-128"/>
                        </a:rPr>
                        <a:t>備考：注文</a:t>
                      </a:r>
                      <a:r>
                        <a:rPr kumimoji="1" lang="en-US" altLang="ja-JP" sz="800" dirty="0">
                          <a:solidFill>
                            <a:schemeClr val="accent1">
                              <a:lumMod val="75000"/>
                            </a:schemeClr>
                          </a:solidFill>
                          <a:latin typeface="Meiryo UI" panose="020B0604030504040204" pitchFamily="50" charset="-128"/>
                          <a:ea typeface="Meiryo UI" panose="020B0604030504040204" pitchFamily="50" charset="-128"/>
                        </a:rPr>
                        <a:t>/</a:t>
                      </a:r>
                      <a:r>
                        <a:rPr kumimoji="1" lang="ja-JP" altLang="en-US" sz="800" dirty="0">
                          <a:solidFill>
                            <a:schemeClr val="accent1">
                              <a:lumMod val="75000"/>
                            </a:schemeClr>
                          </a:solidFill>
                          <a:latin typeface="Meiryo UI" panose="020B0604030504040204" pitchFamily="50" charset="-128"/>
                          <a:ea typeface="Meiryo UI" panose="020B0604030504040204" pitchFamily="50" charset="-128"/>
                        </a:rPr>
                        <a:t>見積依頼時に仕入先に連絡される情報</a:t>
                      </a:r>
                    </a:p>
                  </a:txBody>
                  <a:tcPr/>
                </a:tc>
                <a:tc>
                  <a:txBody>
                    <a:bodyPr/>
                    <a:lstStyle/>
                    <a:p>
                      <a:r>
                        <a:rPr kumimoji="1" lang="ja-JP" altLang="en-US" sz="1050" dirty="0">
                          <a:latin typeface="Meiryo UI" panose="020B0604030504040204" pitchFamily="50" charset="-128"/>
                          <a:ea typeface="Meiryo UI" panose="020B0604030504040204" pitchFamily="50" charset="-128"/>
                        </a:rPr>
                        <a:t>レ</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場所</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場所名</a:t>
                      </a:r>
                      <a:endParaRPr kumimoji="1" lang="en-US" altLang="ja-JP"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97511620"/>
                  </a:ext>
                </a:extLst>
              </a:tr>
              <a:tr h="140872">
                <a:tc>
                  <a:txBody>
                    <a:bodyPr/>
                    <a:lstStyle/>
                    <a:p>
                      <a:r>
                        <a:rPr kumimoji="1" lang="ja-JP" altLang="en-US" sz="1050" dirty="0">
                          <a:solidFill>
                            <a:srgbClr val="FF0000"/>
                          </a:solidFill>
                          <a:latin typeface="Meiryo UI" panose="020B0604030504040204" pitchFamily="50" charset="-128"/>
                          <a:ea typeface="Meiryo UI" panose="020B0604030504040204" pitchFamily="50" charset="-128"/>
                        </a:rPr>
                        <a:t>希望納期</a:t>
                      </a:r>
                    </a:p>
                  </a:txBody>
                  <a:tcPr/>
                </a:tc>
                <a:tc>
                  <a:txBody>
                    <a:bodyPr/>
                    <a:lstStyle/>
                    <a:p>
                      <a:r>
                        <a:rPr kumimoji="1" lang="ja-JP" altLang="en-US" sz="1050" dirty="0">
                          <a:solidFill>
                            <a:srgbClr val="FF0000"/>
                          </a:solidFill>
                          <a:latin typeface="Meiryo UI" panose="020B0604030504040204" pitchFamily="50" charset="-128"/>
                          <a:ea typeface="Meiryo UI" panose="020B0604030504040204" pitchFamily="50" charset="-128"/>
                        </a:rPr>
                        <a:t>機能納期日時</a:t>
                      </a:r>
                      <a:r>
                        <a:rPr kumimoji="1" lang="ja-JP" altLang="en-US" sz="1050" dirty="0">
                          <a:latin typeface="Meiryo UI" panose="020B0604030504040204" pitchFamily="50" charset="-128"/>
                          <a:ea typeface="Meiryo UI" panose="020B0604030504040204" pitchFamily="50" charset="-128"/>
                        </a:rPr>
                        <a:t>を入力</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レ</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8</a:t>
                      </a:r>
                    </a:p>
                  </a:txBody>
                  <a:tcPr/>
                </a:tc>
                <a:tc>
                  <a:txBody>
                    <a:bodyPr/>
                    <a:lstStyle/>
                    <a:p>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35485048"/>
                  </a:ext>
                </a:extLst>
              </a:tr>
              <a:tr h="230517">
                <a:tc>
                  <a:txBody>
                    <a:bodyPr/>
                    <a:lstStyle/>
                    <a:p>
                      <a:r>
                        <a:rPr kumimoji="1" lang="ja-JP" altLang="en-US" sz="1050" dirty="0">
                          <a:latin typeface="Meiryo UI" panose="020B0604030504040204" pitchFamily="50" charset="-128"/>
                          <a:ea typeface="Meiryo UI" panose="020B0604030504040204" pitchFamily="50" charset="-128"/>
                        </a:rPr>
                        <a:t>取引ステータス</a:t>
                      </a:r>
                    </a:p>
                  </a:txBody>
                  <a:tcPr/>
                </a:tc>
                <a:tc>
                  <a:txBody>
                    <a:bodyPr/>
                    <a:lstStyle/>
                    <a:p>
                      <a:r>
                        <a:rPr kumimoji="1" lang="ja-JP" altLang="en-US" sz="1050" dirty="0">
                          <a:latin typeface="Meiryo UI" panose="020B0604030504040204" pitchFamily="50" charset="-128"/>
                          <a:ea typeface="Meiryo UI" panose="020B0604030504040204" pitchFamily="50" charset="-128"/>
                        </a:rPr>
                        <a:t>「調達依頼」「決裁者確認中」「承認」「却下」「注文」「注文</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請</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」「全数検品済」「削除」から選択</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レ</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91177591"/>
                  </a:ext>
                </a:extLst>
              </a:tr>
              <a:tr h="140872">
                <a:tc>
                  <a:txBody>
                    <a:bodyPr/>
                    <a:lstStyle/>
                    <a:p>
                      <a:r>
                        <a:rPr kumimoji="1" lang="en-US" altLang="ja-JP" sz="1050" dirty="0">
                          <a:latin typeface="Meiryo UI" panose="020B0604030504040204" pitchFamily="50" charset="-128"/>
                          <a:ea typeface="Meiryo UI" panose="020B0604030504040204" pitchFamily="50" charset="-128"/>
                        </a:rPr>
                        <a:t>AST</a:t>
                      </a:r>
                      <a:r>
                        <a:rPr kumimoji="1" lang="ja-JP" altLang="en-US" sz="1050" dirty="0">
                          <a:latin typeface="Meiryo UI" panose="020B0604030504040204" pitchFamily="50" charset="-128"/>
                          <a:ea typeface="Meiryo UI" panose="020B0604030504040204" pitchFamily="50" charset="-128"/>
                        </a:rPr>
                        <a:t>担当者</a:t>
                      </a:r>
                    </a:p>
                  </a:txBody>
                  <a:tcPr/>
                </a:tc>
                <a:tc>
                  <a:txBody>
                    <a:bodyPr/>
                    <a:lstStyle/>
                    <a:p>
                      <a:r>
                        <a:rPr kumimoji="1" lang="ja-JP" altLang="en-US" sz="1050" dirty="0">
                          <a:latin typeface="Meiryo UI" panose="020B0604030504040204" pitchFamily="50" charset="-128"/>
                          <a:ea typeface="Meiryo UI" panose="020B0604030504040204" pitchFamily="50" charset="-128"/>
                        </a:rPr>
                        <a:t>本注文に対する担当者</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依頼者</a:t>
                      </a:r>
                      <a:r>
                        <a:rPr kumimoji="1" lang="en-US" altLang="ja-JP" sz="1050" dirty="0">
                          <a:latin typeface="Meiryo UI" panose="020B0604030504040204" pitchFamily="50" charset="-128"/>
                          <a:ea typeface="Meiryo UI" panose="020B0604030504040204" pitchFamily="50" charset="-128"/>
                        </a:rPr>
                        <a:t>)</a:t>
                      </a:r>
                    </a:p>
                  </a:txBody>
                  <a:tcPr/>
                </a:tc>
                <a:tc>
                  <a:txBody>
                    <a:bodyPr/>
                    <a:lstStyle/>
                    <a:p>
                      <a:r>
                        <a:rPr kumimoji="1" lang="ja-JP" altLang="en-US" sz="1050" dirty="0">
                          <a:latin typeface="Meiryo UI" panose="020B0604030504040204" pitchFamily="50" charset="-128"/>
                          <a:ea typeface="Meiryo UI" panose="020B0604030504040204" pitchFamily="50" charset="-128"/>
                        </a:rPr>
                        <a:t>レ</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r>
                        <a:rPr kumimoji="1" lang="ja-JP" altLang="en-US" sz="1050" dirty="0">
                          <a:latin typeface="Meiryo UI" panose="020B0604030504040204" pitchFamily="50" charset="-128"/>
                          <a:ea typeface="Meiryo UI" panose="020B0604030504040204" pitchFamily="50" charset="-128"/>
                        </a:rPr>
                        <a:t>ユーザ</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名前</a:t>
                      </a:r>
                    </a:p>
                  </a:txBody>
                  <a:tcPr/>
                </a:tc>
                <a:extLst>
                  <a:ext uri="{0D108BD9-81ED-4DB2-BD59-A6C34878D82A}">
                    <a16:rowId xmlns:a16="http://schemas.microsoft.com/office/drawing/2014/main" val="1174207786"/>
                  </a:ext>
                </a:extLst>
              </a:tr>
              <a:tr h="209173">
                <a:tc>
                  <a:txBody>
                    <a:bodyPr/>
                    <a:lstStyle/>
                    <a:p>
                      <a:r>
                        <a:rPr kumimoji="1" lang="en-US" altLang="ja-JP" sz="1050" dirty="0">
                          <a:latin typeface="Meiryo UI" panose="020B0604030504040204" pitchFamily="50" charset="-128"/>
                          <a:ea typeface="Meiryo UI" panose="020B0604030504040204" pitchFamily="50" charset="-128"/>
                        </a:rPr>
                        <a:t>AST</a:t>
                      </a:r>
                      <a:r>
                        <a:rPr kumimoji="1" lang="ja-JP" altLang="en-US" sz="1050" dirty="0">
                          <a:latin typeface="Meiryo UI" panose="020B0604030504040204" pitchFamily="50" charset="-128"/>
                          <a:ea typeface="Meiryo UI" panose="020B0604030504040204" pitchFamily="50" charset="-128"/>
                        </a:rPr>
                        <a:t>決裁者</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本注文に対する決裁者</a:t>
                      </a:r>
                      <a:endParaRPr kumimoji="1" lang="en-US" altLang="ja-JP" sz="1050" dirty="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a:solidFill>
                            <a:schemeClr val="accent2">
                              <a:lumMod val="75000"/>
                            </a:schemeClr>
                          </a:solidFill>
                          <a:latin typeface="Meiryo UI" panose="020B0604030504040204" pitchFamily="50" charset="-128"/>
                          <a:ea typeface="Meiryo UI" panose="020B0604030504040204" pitchFamily="50" charset="-128"/>
                        </a:rPr>
                        <a:t>確認：決裁者は担当者に対して自動決定できるものなのか？</a:t>
                      </a:r>
                      <a:endParaRPr kumimoji="1" lang="en-US" altLang="ja-JP" sz="800" dirty="0">
                        <a:solidFill>
                          <a:schemeClr val="accent2">
                            <a:lumMod val="75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レ</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ユーザ</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名前</a:t>
                      </a:r>
                    </a:p>
                  </a:txBody>
                  <a:tcPr/>
                </a:tc>
                <a:extLst>
                  <a:ext uri="{0D108BD9-81ED-4DB2-BD59-A6C34878D82A}">
                    <a16:rowId xmlns:a16="http://schemas.microsoft.com/office/drawing/2014/main" val="1864936726"/>
                  </a:ext>
                </a:extLst>
              </a:tr>
              <a:tr h="140872">
                <a:tc>
                  <a:txBody>
                    <a:bodyPr/>
                    <a:lstStyle/>
                    <a:p>
                      <a:r>
                        <a:rPr kumimoji="1" lang="ja-JP" altLang="en-US" sz="1050" dirty="0">
                          <a:latin typeface="Meiryo UI" panose="020B0604030504040204" pitchFamily="50" charset="-128"/>
                          <a:ea typeface="Meiryo UI" panose="020B0604030504040204" pitchFamily="50" charset="-128"/>
                        </a:rPr>
                        <a:t>社内備考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tx1"/>
                          </a:solidFill>
                          <a:latin typeface="Meiryo UI" panose="020B0604030504040204" pitchFamily="50" charset="-128"/>
                          <a:ea typeface="Meiryo UI" panose="020B0604030504040204" pitchFamily="50" charset="-128"/>
                        </a:rPr>
                        <a:t>調達</a:t>
                      </a:r>
                      <a:r>
                        <a:rPr kumimoji="1" lang="en-US" altLang="ja-JP" sz="1050" dirty="0">
                          <a:solidFill>
                            <a:schemeClr val="tx1"/>
                          </a:solidFill>
                          <a:latin typeface="Meiryo UI" panose="020B0604030504040204" pitchFamily="50" charset="-128"/>
                          <a:ea typeface="Meiryo UI" panose="020B0604030504040204" pitchFamily="50" charset="-128"/>
                        </a:rPr>
                        <a:t>(</a:t>
                      </a:r>
                      <a:r>
                        <a:rPr kumimoji="1" lang="ja-JP" altLang="en-US" sz="1050" dirty="0">
                          <a:solidFill>
                            <a:schemeClr val="tx1"/>
                          </a:solidFill>
                          <a:latin typeface="Meiryo UI" panose="020B0604030504040204" pitchFamily="50" charset="-128"/>
                          <a:ea typeface="Meiryo UI" panose="020B0604030504040204" pitchFamily="50" charset="-128"/>
                        </a:rPr>
                        <a:t>承認</a:t>
                      </a:r>
                      <a:r>
                        <a:rPr kumimoji="1" lang="en-US" altLang="ja-JP" sz="1050" dirty="0">
                          <a:solidFill>
                            <a:schemeClr val="tx1"/>
                          </a:solidFill>
                          <a:latin typeface="Meiryo UI" panose="020B0604030504040204" pitchFamily="50" charset="-128"/>
                          <a:ea typeface="Meiryo UI" panose="020B0604030504040204" pitchFamily="50" charset="-128"/>
                        </a:rPr>
                        <a:t>)</a:t>
                      </a:r>
                      <a:r>
                        <a:rPr kumimoji="1" lang="ja-JP" altLang="en-US" sz="1050" dirty="0">
                          <a:solidFill>
                            <a:schemeClr val="tx1"/>
                          </a:solidFill>
                          <a:latin typeface="Meiryo UI" panose="020B0604030504040204" pitchFamily="50" charset="-128"/>
                          <a:ea typeface="Meiryo UI" panose="020B0604030504040204" pitchFamily="50" charset="-128"/>
                        </a:rPr>
                        <a:t>依頼する際に決裁者に対するメッセージを記入</a:t>
                      </a:r>
                      <a:endParaRPr kumimoji="1" lang="en-US" altLang="ja-JP" sz="1050" dirty="0">
                        <a:solidFill>
                          <a:schemeClr val="tx1"/>
                        </a:solidFill>
                        <a:latin typeface="Meiryo UI" panose="020B0604030504040204" pitchFamily="50" charset="-128"/>
                        <a:ea typeface="Meiryo UI" panose="020B0604030504040204" pitchFamily="50" charset="-128"/>
                      </a:endParaRPr>
                    </a:p>
                  </a:txBody>
                  <a:tcPr/>
                </a:tc>
                <a:tc>
                  <a:txBody>
                    <a:bodyPr/>
                    <a:lstStyle/>
                    <a:p>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95841487"/>
                  </a:ext>
                </a:extLst>
              </a:tr>
              <a:tr h="140872">
                <a:tc>
                  <a:txBody>
                    <a:bodyPr/>
                    <a:lstStyle/>
                    <a:p>
                      <a:r>
                        <a:rPr kumimoji="1" lang="ja-JP" altLang="en-US" sz="1050" dirty="0">
                          <a:latin typeface="Meiryo UI" panose="020B0604030504040204" pitchFamily="50" charset="-128"/>
                          <a:ea typeface="Meiryo UI" panose="020B0604030504040204" pitchFamily="50" charset="-128"/>
                        </a:rPr>
                        <a:t>備考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tx1"/>
                          </a:solidFill>
                          <a:latin typeface="Meiryo UI" panose="020B0604030504040204" pitchFamily="50" charset="-128"/>
                          <a:ea typeface="Meiryo UI" panose="020B0604030504040204" pitchFamily="50" charset="-128"/>
                        </a:rPr>
                        <a:t>仕入先に対する取引上の備考として利用</a:t>
                      </a:r>
                      <a:endParaRPr kumimoji="1" lang="en-US" altLang="ja-JP" sz="1050" dirty="0">
                        <a:solidFill>
                          <a:schemeClr val="tx1"/>
                        </a:solidFill>
                        <a:latin typeface="Meiryo UI" panose="020B0604030504040204" pitchFamily="50" charset="-128"/>
                        <a:ea typeface="Meiryo UI" panose="020B0604030504040204" pitchFamily="50" charset="-128"/>
                      </a:endParaRPr>
                    </a:p>
                  </a:txBody>
                  <a:tcPr/>
                </a:tc>
                <a:tc>
                  <a:txBody>
                    <a:bodyPr/>
                    <a:lstStyle/>
                    <a:p>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62334447"/>
                  </a:ext>
                </a:extLst>
              </a:tr>
              <a:tr h="140872">
                <a:tc>
                  <a:txBody>
                    <a:bodyPr/>
                    <a:lstStyle/>
                    <a:p>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ログ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承認依頼日</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tx1"/>
                          </a:solidFill>
                          <a:latin typeface="Meiryo UI" panose="020B0604030504040204" pitchFamily="50" charset="-128"/>
                          <a:ea typeface="Meiryo UI" panose="020B0604030504040204" pitchFamily="50" charset="-128"/>
                        </a:rPr>
                        <a:t>依頼者から決裁者へシステムが依頼連絡をかけた日時</a:t>
                      </a:r>
                      <a:endParaRPr kumimoji="1" lang="en-US" altLang="ja-JP" sz="1050" dirty="0">
                        <a:solidFill>
                          <a:schemeClr val="tx1"/>
                        </a:solidFill>
                        <a:latin typeface="Meiryo UI" panose="020B0604030504040204" pitchFamily="50" charset="-128"/>
                        <a:ea typeface="Meiryo UI" panose="020B0604030504040204" pitchFamily="50" charset="-128"/>
                      </a:endParaRPr>
                    </a:p>
                  </a:txBody>
                  <a:tcPr/>
                </a:tc>
                <a:tc>
                  <a:txBody>
                    <a:bodyPr/>
                    <a:lstStyle/>
                    <a:p>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5479203"/>
                  </a:ext>
                </a:extLst>
              </a:tr>
              <a:tr h="140872">
                <a:tc>
                  <a:txBody>
                    <a:bodyPr/>
                    <a:lstStyle/>
                    <a:p>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ログ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調達日</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tx1"/>
                          </a:solidFill>
                          <a:latin typeface="Meiryo UI" panose="020B0604030504040204" pitchFamily="50" charset="-128"/>
                          <a:ea typeface="Meiryo UI" panose="020B0604030504040204" pitchFamily="50" charset="-128"/>
                        </a:rPr>
                        <a:t>仕入先へシステムが注文連絡をかけた日時</a:t>
                      </a:r>
                      <a:endParaRPr kumimoji="1" lang="en-US" altLang="ja-JP" sz="1050" dirty="0">
                        <a:solidFill>
                          <a:schemeClr val="tx1"/>
                        </a:solidFill>
                        <a:latin typeface="Meiryo UI" panose="020B0604030504040204" pitchFamily="50" charset="-128"/>
                        <a:ea typeface="Meiryo UI" panose="020B0604030504040204" pitchFamily="50" charset="-128"/>
                      </a:endParaRPr>
                    </a:p>
                  </a:txBody>
                  <a:tcPr/>
                </a:tc>
                <a:tc>
                  <a:txBody>
                    <a:bodyPr/>
                    <a:lstStyle/>
                    <a:p>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8428618"/>
                  </a:ext>
                </a:extLst>
              </a:tr>
              <a:tr h="140872">
                <a:tc>
                  <a:txBody>
                    <a:bodyPr/>
                    <a:lstStyle/>
                    <a:p>
                      <a:r>
                        <a:rPr kumimoji="1" lang="ja-JP" altLang="en-US" sz="1050" dirty="0">
                          <a:latin typeface="Meiryo UI" panose="020B0604030504040204" pitchFamily="50" charset="-128"/>
                          <a:ea typeface="Meiryo UI" panose="020B0604030504040204" pitchFamily="50" charset="-128"/>
                        </a:rPr>
                        <a:t>伝票税抜金額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tx1"/>
                          </a:solidFill>
                          <a:latin typeface="Meiryo UI" panose="020B0604030504040204" pitchFamily="50" charset="-128"/>
                          <a:ea typeface="Meiryo UI" panose="020B0604030504040204" pitchFamily="50" charset="-128"/>
                        </a:rPr>
                        <a:t>明細の税抜金額を積み上げた金額</a:t>
                      </a:r>
                      <a:endParaRPr kumimoji="1" lang="en-US" altLang="ja-JP" sz="1050" dirty="0">
                        <a:solidFill>
                          <a:schemeClr val="tx1"/>
                        </a:solidFill>
                        <a:latin typeface="Meiryo UI" panose="020B0604030504040204" pitchFamily="50" charset="-128"/>
                        <a:ea typeface="Meiryo UI" panose="020B0604030504040204" pitchFamily="50" charset="-128"/>
                      </a:endParaRPr>
                    </a:p>
                  </a:txBody>
                  <a:tcPr/>
                </a:tc>
                <a:tc>
                  <a:txBody>
                    <a:bodyPr/>
                    <a:lstStyle/>
                    <a:p>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62801716"/>
                  </a:ext>
                </a:extLst>
              </a:tr>
              <a:tr h="209173">
                <a:tc>
                  <a:txBody>
                    <a:bodyPr/>
                    <a:lstStyle/>
                    <a:p>
                      <a:r>
                        <a:rPr kumimoji="1" lang="ja-JP" altLang="en-US" sz="1050" dirty="0">
                          <a:latin typeface="Meiryo UI" panose="020B0604030504040204" pitchFamily="50" charset="-128"/>
                          <a:ea typeface="Meiryo UI" panose="020B0604030504040204" pitchFamily="50" charset="-128"/>
                        </a:rPr>
                        <a:t>伝票税額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tx1"/>
                          </a:solidFill>
                          <a:latin typeface="Meiryo UI" panose="020B0604030504040204" pitchFamily="50" charset="-128"/>
                          <a:ea typeface="Meiryo UI" panose="020B0604030504040204" pitchFamily="50" charset="-128"/>
                        </a:rPr>
                        <a:t>明細で計算された税額を積み上げた金額</a:t>
                      </a:r>
                      <a:endParaRPr kumimoji="1" lang="en-US" altLang="ja-JP" sz="105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a:solidFill>
                            <a:schemeClr val="accent2">
                              <a:lumMod val="75000"/>
                            </a:schemeClr>
                          </a:solidFill>
                          <a:latin typeface="Meiryo UI" panose="020B0604030504040204" pitchFamily="50" charset="-128"/>
                          <a:ea typeface="Meiryo UI" panose="020B0604030504040204" pitchFamily="50" charset="-128"/>
                        </a:rPr>
                        <a:t>確認：税額計算方法について、現状は明細計算の積み上げか、伝票計算か？</a:t>
                      </a:r>
                      <a:endParaRPr kumimoji="1" lang="en-US" altLang="ja-JP" sz="800" dirty="0">
                        <a:solidFill>
                          <a:schemeClr val="accent2">
                            <a:lumMod val="75000"/>
                          </a:schemeClr>
                        </a:solidFill>
                        <a:latin typeface="Meiryo UI" panose="020B0604030504040204" pitchFamily="50" charset="-128"/>
                        <a:ea typeface="Meiryo UI" panose="020B0604030504040204" pitchFamily="50" charset="-128"/>
                      </a:endParaRPr>
                    </a:p>
                  </a:txBody>
                  <a:tcPr/>
                </a:tc>
                <a:tc>
                  <a:txBody>
                    <a:bodyPr/>
                    <a:lstStyle/>
                    <a:p>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944986828"/>
                  </a:ext>
                </a:extLst>
              </a:tr>
              <a:tr h="140872">
                <a:tc>
                  <a:txBody>
                    <a:bodyPr/>
                    <a:lstStyle/>
                    <a:p>
                      <a:r>
                        <a:rPr kumimoji="1" lang="ja-JP" altLang="en-US" sz="1050" dirty="0">
                          <a:solidFill>
                            <a:srgbClr val="FF0000"/>
                          </a:solidFill>
                          <a:latin typeface="Meiryo UI" panose="020B0604030504040204" pitchFamily="50" charset="-128"/>
                          <a:ea typeface="Meiryo UI" panose="020B0604030504040204" pitchFamily="50" charset="-128"/>
                        </a:rPr>
                        <a:t>伝票税込金額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tx1"/>
                          </a:solidFill>
                          <a:latin typeface="Meiryo UI" panose="020B0604030504040204" pitchFamily="50" charset="-128"/>
                          <a:ea typeface="Meiryo UI" panose="020B0604030504040204" pitchFamily="50" charset="-128"/>
                        </a:rPr>
                        <a:t>明細の税込金額を積み上げた金額</a:t>
                      </a:r>
                      <a:endParaRPr kumimoji="1" lang="en-US" altLang="ja-JP" sz="1050" dirty="0">
                        <a:solidFill>
                          <a:schemeClr val="tx1"/>
                        </a:solidFill>
                        <a:latin typeface="Meiryo UI" panose="020B0604030504040204" pitchFamily="50" charset="-128"/>
                        <a:ea typeface="Meiryo UI" panose="020B0604030504040204" pitchFamily="50" charset="-128"/>
                      </a:endParaRPr>
                    </a:p>
                  </a:txBody>
                  <a:tcPr/>
                </a:tc>
                <a:tc>
                  <a:txBody>
                    <a:bodyPr/>
                    <a:lstStyle/>
                    <a:p>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98390318"/>
                  </a:ext>
                </a:extLst>
              </a:tr>
            </a:tbl>
          </a:graphicData>
        </a:graphic>
      </p:graphicFrame>
      <p:cxnSp>
        <p:nvCxnSpPr>
          <p:cNvPr id="8" name="直線コネクタ 7">
            <a:extLst>
              <a:ext uri="{FF2B5EF4-FFF2-40B4-BE49-F238E27FC236}">
                <a16:creationId xmlns:a16="http://schemas.microsoft.com/office/drawing/2014/main" id="{287C9D5B-F319-4F22-9A31-EF41D2AFADEB}"/>
              </a:ext>
            </a:extLst>
          </p:cNvPr>
          <p:cNvCxnSpPr>
            <a:cxnSpLocks/>
          </p:cNvCxnSpPr>
          <p:nvPr/>
        </p:nvCxnSpPr>
        <p:spPr>
          <a:xfrm>
            <a:off x="251520" y="4509120"/>
            <a:ext cx="72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37BC2611-0747-451A-9121-40DADFBFFCEA}"/>
              </a:ext>
            </a:extLst>
          </p:cNvPr>
          <p:cNvSpPr txBox="1"/>
          <p:nvPr/>
        </p:nvSpPr>
        <p:spPr>
          <a:xfrm>
            <a:off x="4211960" y="1124744"/>
            <a:ext cx="2547144" cy="830997"/>
          </a:xfrm>
          <a:prstGeom prst="rect">
            <a:avLst/>
          </a:prstGeom>
          <a:no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【2018/11/9】</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「調達番号」から「注文番号」に変更</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各部材それぞれ、注文確定時に採番することを決定した</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CB5D04B6-F427-4C8F-BE62-36422312A655}"/>
              </a:ext>
            </a:extLst>
          </p:cNvPr>
          <p:cNvSpPr txBox="1"/>
          <p:nvPr/>
        </p:nvSpPr>
        <p:spPr>
          <a:xfrm>
            <a:off x="940024" y="4278287"/>
            <a:ext cx="2547144" cy="461665"/>
          </a:xfrm>
          <a:prstGeom prst="rect">
            <a:avLst/>
          </a:prstGeom>
          <a:no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【2018/11/9】</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工事番号に紐づくため不要</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244C1BEF-72AF-4AC1-AC72-50A4CF114259}"/>
              </a:ext>
            </a:extLst>
          </p:cNvPr>
          <p:cNvSpPr txBox="1"/>
          <p:nvPr/>
        </p:nvSpPr>
        <p:spPr>
          <a:xfrm>
            <a:off x="5724128" y="6044099"/>
            <a:ext cx="2547144" cy="646331"/>
          </a:xfrm>
          <a:prstGeom prst="rect">
            <a:avLst/>
          </a:prstGeom>
          <a:no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【2018/11/9】</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税額計算後の値は、切り上げとすることを決定した</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67798DDD-EE91-45D2-A9ED-BC5607A3D4B8}"/>
              </a:ext>
            </a:extLst>
          </p:cNvPr>
          <p:cNvSpPr txBox="1"/>
          <p:nvPr/>
        </p:nvSpPr>
        <p:spPr>
          <a:xfrm>
            <a:off x="4644008" y="3105834"/>
            <a:ext cx="1872208" cy="646331"/>
          </a:xfrm>
          <a:prstGeom prst="rect">
            <a:avLst/>
          </a:prstGeom>
          <a:no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【2018/11/9】</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希望納期は日時とすることを決定した</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95892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C6827F2C-9BFB-49A6-AE7F-959F6DBAC8BC}"/>
              </a:ext>
            </a:extLst>
          </p:cNvPr>
          <p:cNvSpPr>
            <a:spLocks noGrp="1"/>
          </p:cNvSpPr>
          <p:nvPr>
            <p:ph type="title"/>
          </p:nvPr>
        </p:nvSpPr>
        <p:spPr>
          <a:xfrm>
            <a:off x="214313" y="131763"/>
            <a:ext cx="8229600" cy="725487"/>
          </a:xfrm>
        </p:spPr>
        <p:txBody>
          <a:bodyPr/>
          <a:lstStyle/>
          <a:p>
            <a:pPr eaLnBrk="1" hangingPunct="1"/>
            <a:r>
              <a:rPr lang="ja-JP" altLang="en-US" dirty="0"/>
              <a:t>調達明細管理項目</a:t>
            </a:r>
          </a:p>
        </p:txBody>
      </p:sp>
      <p:graphicFrame>
        <p:nvGraphicFramePr>
          <p:cNvPr id="10" name="表 9">
            <a:extLst>
              <a:ext uri="{FF2B5EF4-FFF2-40B4-BE49-F238E27FC236}">
                <a16:creationId xmlns:a16="http://schemas.microsoft.com/office/drawing/2014/main" id="{2F927623-952B-4F62-A5B0-0A7B5D5258F0}"/>
              </a:ext>
            </a:extLst>
          </p:cNvPr>
          <p:cNvGraphicFramePr>
            <a:graphicFrameLocks noGrp="1"/>
          </p:cNvGraphicFramePr>
          <p:nvPr>
            <p:extLst>
              <p:ext uri="{D42A27DB-BD31-4B8C-83A1-F6EECF244321}">
                <p14:modId xmlns:p14="http://schemas.microsoft.com/office/powerpoint/2010/main" val="2000990316"/>
              </p:ext>
            </p:extLst>
          </p:nvPr>
        </p:nvGraphicFramePr>
        <p:xfrm>
          <a:off x="214312" y="1340768"/>
          <a:ext cx="8750173" cy="4800600"/>
        </p:xfrm>
        <a:graphic>
          <a:graphicData uri="http://schemas.openxmlformats.org/drawingml/2006/table">
            <a:tbl>
              <a:tblPr firstRow="1" bandRow="1">
                <a:tableStyleId>{F5AB1C69-6EDB-4FF4-983F-18BD219EF322}</a:tableStyleId>
              </a:tblPr>
              <a:tblGrid>
                <a:gridCol w="2053432">
                  <a:extLst>
                    <a:ext uri="{9D8B030D-6E8A-4147-A177-3AD203B41FA5}">
                      <a16:colId xmlns:a16="http://schemas.microsoft.com/office/drawing/2014/main" val="2899305052"/>
                    </a:ext>
                  </a:extLst>
                </a:gridCol>
                <a:gridCol w="4104456">
                  <a:extLst>
                    <a:ext uri="{9D8B030D-6E8A-4147-A177-3AD203B41FA5}">
                      <a16:colId xmlns:a16="http://schemas.microsoft.com/office/drawing/2014/main" val="334295533"/>
                    </a:ext>
                  </a:extLst>
                </a:gridCol>
                <a:gridCol w="504056">
                  <a:extLst>
                    <a:ext uri="{9D8B030D-6E8A-4147-A177-3AD203B41FA5}">
                      <a16:colId xmlns:a16="http://schemas.microsoft.com/office/drawing/2014/main" val="756346314"/>
                    </a:ext>
                  </a:extLst>
                </a:gridCol>
                <a:gridCol w="576064">
                  <a:extLst>
                    <a:ext uri="{9D8B030D-6E8A-4147-A177-3AD203B41FA5}">
                      <a16:colId xmlns:a16="http://schemas.microsoft.com/office/drawing/2014/main" val="3742278067"/>
                    </a:ext>
                  </a:extLst>
                </a:gridCol>
                <a:gridCol w="1512165">
                  <a:extLst>
                    <a:ext uri="{9D8B030D-6E8A-4147-A177-3AD203B41FA5}">
                      <a16:colId xmlns:a16="http://schemas.microsoft.com/office/drawing/2014/main" val="1151778967"/>
                    </a:ext>
                  </a:extLst>
                </a:gridCol>
              </a:tblGrid>
              <a:tr h="216024">
                <a:tc>
                  <a:txBody>
                    <a:bodyPr/>
                    <a:lstStyle/>
                    <a:p>
                      <a:r>
                        <a:rPr kumimoji="1" lang="ja-JP" altLang="en-US" sz="1100" dirty="0">
                          <a:latin typeface="Meiryo UI" panose="020B0604030504040204" pitchFamily="50" charset="-128"/>
                          <a:ea typeface="Meiryo UI" panose="020B0604030504040204" pitchFamily="50" charset="-128"/>
                        </a:rPr>
                        <a:t>項目名</a:t>
                      </a:r>
                    </a:p>
                  </a:txBody>
                  <a:tcPr/>
                </a:tc>
                <a:tc>
                  <a:txBody>
                    <a:bodyPr/>
                    <a:lstStyle/>
                    <a:p>
                      <a:r>
                        <a:rPr kumimoji="1" lang="ja-JP" altLang="en-US" sz="1100" dirty="0">
                          <a:latin typeface="Meiryo UI" panose="020B0604030504040204" pitchFamily="50" charset="-128"/>
                          <a:ea typeface="Meiryo UI" panose="020B0604030504040204" pitchFamily="50" charset="-128"/>
                        </a:rPr>
                        <a:t>使用用途</a:t>
                      </a:r>
                    </a:p>
                  </a:txBody>
                  <a:tcPr/>
                </a:tc>
                <a:tc>
                  <a:txBody>
                    <a:bodyPr/>
                    <a:lstStyle/>
                    <a:p>
                      <a:r>
                        <a:rPr kumimoji="1" lang="ja-JP" altLang="en-US" sz="1100" dirty="0">
                          <a:latin typeface="Meiryo UI" panose="020B0604030504040204" pitchFamily="50" charset="-128"/>
                          <a:ea typeface="Meiryo UI" panose="020B0604030504040204" pitchFamily="50" charset="-128"/>
                        </a:rPr>
                        <a:t>必須</a:t>
                      </a:r>
                    </a:p>
                  </a:txBody>
                  <a:tcPr/>
                </a:tc>
                <a:tc>
                  <a:txBody>
                    <a:bodyPr/>
                    <a:lstStyle/>
                    <a:p>
                      <a:r>
                        <a:rPr kumimoji="1" lang="ja-JP" altLang="en-US" sz="1100" dirty="0">
                          <a:latin typeface="Meiryo UI" panose="020B0604030504040204" pitchFamily="50" charset="-128"/>
                          <a:ea typeface="Meiryo UI" panose="020B0604030504040204" pitchFamily="50" charset="-128"/>
                        </a:rPr>
                        <a:t>桁数</a:t>
                      </a:r>
                    </a:p>
                  </a:txBody>
                  <a:tcPr/>
                </a:tc>
                <a:tc>
                  <a:txBody>
                    <a:bodyPr/>
                    <a:lstStyle/>
                    <a:p>
                      <a:r>
                        <a:rPr kumimoji="1" lang="ja-JP" altLang="en-US" sz="1100" dirty="0">
                          <a:latin typeface="Meiryo UI" panose="020B0604030504040204" pitchFamily="50" charset="-128"/>
                          <a:ea typeface="Meiryo UI" panose="020B0604030504040204" pitchFamily="50" charset="-128"/>
                        </a:rPr>
                        <a:t>他</a:t>
                      </a:r>
                      <a:r>
                        <a:rPr kumimoji="1" lang="en-US" altLang="ja-JP" sz="1100" dirty="0">
                          <a:latin typeface="Meiryo UI" panose="020B0604030504040204" pitchFamily="50" charset="-128"/>
                          <a:ea typeface="Meiryo UI" panose="020B0604030504040204" pitchFamily="50" charset="-128"/>
                        </a:rPr>
                        <a:t>DB</a:t>
                      </a:r>
                      <a:r>
                        <a:rPr kumimoji="1" lang="ja-JP" altLang="en-US" sz="1100" dirty="0">
                          <a:latin typeface="Meiryo UI" panose="020B0604030504040204" pitchFamily="50" charset="-128"/>
                          <a:ea typeface="Meiryo UI" panose="020B0604030504040204" pitchFamily="50" charset="-128"/>
                        </a:rPr>
                        <a:t>を参照</a:t>
                      </a:r>
                    </a:p>
                  </a:txBody>
                  <a:tcPr/>
                </a:tc>
                <a:extLst>
                  <a:ext uri="{0D108BD9-81ED-4DB2-BD59-A6C34878D82A}">
                    <a16:rowId xmlns:a16="http://schemas.microsoft.com/office/drawing/2014/main" val="3208976993"/>
                  </a:ext>
                </a:extLst>
              </a:tr>
              <a:tr h="216024">
                <a:tc>
                  <a:txBody>
                    <a:bodyPr/>
                    <a:lstStyle/>
                    <a:p>
                      <a:r>
                        <a:rPr kumimoji="1" lang="ja-JP" altLang="en-US" sz="1100" dirty="0">
                          <a:latin typeface="Meiryo UI" panose="020B0604030504040204" pitchFamily="50" charset="-128"/>
                          <a:ea typeface="Meiryo UI" panose="020B0604030504040204" pitchFamily="50" charset="-128"/>
                        </a:rPr>
                        <a:t>調達番号</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調達ヘッダの調達番号</a:t>
                      </a:r>
                      <a:endParaRPr kumimoji="1" lang="en-US" altLang="ja-JP" sz="1100" dirty="0">
                        <a:latin typeface="Meiryo UI" panose="020B0604030504040204" pitchFamily="50" charset="-128"/>
                        <a:ea typeface="Meiryo UI" panose="020B0604030504040204" pitchFamily="50" charset="-128"/>
                      </a:endParaRPr>
                    </a:p>
                  </a:txBody>
                  <a:tcPr/>
                </a:tc>
                <a:tc>
                  <a:txBody>
                    <a:bodyPr/>
                    <a:lstStyle/>
                    <a:p>
                      <a:r>
                        <a:rPr kumimoji="1" lang="ja-JP" altLang="en-US" sz="1100" dirty="0">
                          <a:latin typeface="Meiryo UI" panose="020B0604030504040204" pitchFamily="50" charset="-128"/>
                          <a:ea typeface="Meiryo UI" panose="020B0604030504040204" pitchFamily="50" charset="-128"/>
                        </a:rPr>
                        <a:t>レ</a:t>
                      </a:r>
                    </a:p>
                  </a:txBody>
                  <a:tcPr/>
                </a:tc>
                <a:tc>
                  <a:txBody>
                    <a:bodyPr/>
                    <a:lstStyle/>
                    <a:p>
                      <a:r>
                        <a:rPr kumimoji="1" lang="en-US" altLang="ja-JP" sz="1100" dirty="0">
                          <a:latin typeface="Meiryo UI" panose="020B0604030504040204" pitchFamily="50" charset="-128"/>
                          <a:ea typeface="Meiryo UI" panose="020B0604030504040204" pitchFamily="50" charset="-128"/>
                        </a:rPr>
                        <a:t>10</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230900"/>
                  </a:ext>
                </a:extLst>
              </a:tr>
              <a:tr h="216024">
                <a:tc>
                  <a:txBody>
                    <a:bodyPr/>
                    <a:lstStyle/>
                    <a:p>
                      <a:r>
                        <a:rPr kumimoji="1" lang="ja-JP" altLang="en-US" sz="1100" dirty="0">
                          <a:latin typeface="Meiryo UI" panose="020B0604030504040204" pitchFamily="50" charset="-128"/>
                          <a:ea typeface="Meiryo UI" panose="020B0604030504040204" pitchFamily="50" charset="-128"/>
                        </a:rPr>
                        <a:t>明細番号</a:t>
                      </a:r>
                    </a:p>
                  </a:txBody>
                  <a:tcPr/>
                </a:tc>
                <a:tc>
                  <a:txBody>
                    <a:bodyPr/>
                    <a:lstStyle/>
                    <a:p>
                      <a:r>
                        <a:rPr kumimoji="1" lang="ja-JP" altLang="en-US" sz="1100" dirty="0">
                          <a:latin typeface="Meiryo UI" panose="020B0604030504040204" pitchFamily="50" charset="-128"/>
                          <a:ea typeface="Meiryo UI" panose="020B0604030504040204" pitchFamily="50" charset="-128"/>
                        </a:rPr>
                        <a:t>調達明細番号</a:t>
                      </a:r>
                    </a:p>
                  </a:txBody>
                  <a:tcPr/>
                </a:tc>
                <a:tc>
                  <a:txBody>
                    <a:bodyPr/>
                    <a:lstStyle/>
                    <a:p>
                      <a:r>
                        <a:rPr kumimoji="1" lang="ja-JP" altLang="en-US" sz="1100" dirty="0">
                          <a:latin typeface="Meiryo UI" panose="020B0604030504040204" pitchFamily="50" charset="-128"/>
                          <a:ea typeface="Meiryo UI" panose="020B0604030504040204" pitchFamily="50" charset="-128"/>
                        </a:rPr>
                        <a:t>レ</a:t>
                      </a:r>
                    </a:p>
                  </a:txBody>
                  <a:tcPr/>
                </a:tc>
                <a:tc>
                  <a:txBody>
                    <a:bodyPr/>
                    <a:lstStyle/>
                    <a:p>
                      <a:r>
                        <a:rPr kumimoji="1" lang="en-US" altLang="ja-JP" sz="1100" dirty="0">
                          <a:latin typeface="Meiryo UI" panose="020B0604030504040204" pitchFamily="50" charset="-128"/>
                          <a:ea typeface="Meiryo UI" panose="020B0604030504040204" pitchFamily="50" charset="-128"/>
                        </a:rPr>
                        <a:t>5</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54718081"/>
                  </a:ext>
                </a:extLst>
              </a:tr>
              <a:tr h="216024">
                <a:tc>
                  <a:txBody>
                    <a:bodyPr/>
                    <a:lstStyle/>
                    <a:p>
                      <a:r>
                        <a:rPr kumimoji="1" lang="ja-JP" altLang="en-US" sz="1100" dirty="0">
                          <a:solidFill>
                            <a:srgbClr val="FF0000"/>
                          </a:solidFill>
                          <a:latin typeface="Meiryo UI" panose="020B0604030504040204" pitchFamily="50" charset="-128"/>
                          <a:ea typeface="Meiryo UI" panose="020B0604030504040204" pitchFamily="50" charset="-128"/>
                        </a:rPr>
                        <a:t>承認依頼番号</a:t>
                      </a:r>
                    </a:p>
                  </a:txBody>
                  <a:tcPr/>
                </a:tc>
                <a:tc>
                  <a:txBody>
                    <a:bodyPr/>
                    <a:lstStyle/>
                    <a:p>
                      <a:r>
                        <a:rPr kumimoji="1" lang="ja-JP" altLang="en-US" sz="1100" dirty="0">
                          <a:solidFill>
                            <a:srgbClr val="FF0000"/>
                          </a:solidFill>
                          <a:latin typeface="Meiryo UI" panose="020B0604030504040204" pitchFamily="50" charset="-128"/>
                          <a:ea typeface="Meiryo UI" panose="020B0604030504040204" pitchFamily="50" charset="-128"/>
                        </a:rPr>
                        <a:t>調達承認依頼番号</a:t>
                      </a:r>
                    </a:p>
                  </a:txBody>
                  <a:tcPr/>
                </a:tc>
                <a:tc>
                  <a:txBody>
                    <a:bodyPr/>
                    <a:lstStyle/>
                    <a:p>
                      <a:endParaRPr kumimoji="1" lang="ja-JP" altLang="en-US" sz="1100" dirty="0">
                        <a:latin typeface="Meiryo UI" panose="020B0604030504040204" pitchFamily="50" charset="-128"/>
                        <a:ea typeface="Meiryo UI" panose="020B0604030504040204" pitchFamily="50" charset="-128"/>
                      </a:endParaRPr>
                    </a:p>
                  </a:txBody>
                  <a:tcPr/>
                </a:tc>
                <a:tc>
                  <a:txBody>
                    <a:bodyPr/>
                    <a:lstStyle/>
                    <a:p>
                      <a:endParaRPr kumimoji="1" lang="ja-JP" altLang="en-US" sz="1100" dirty="0">
                        <a:latin typeface="Meiryo UI" panose="020B0604030504040204" pitchFamily="50" charset="-128"/>
                        <a:ea typeface="Meiryo UI" panose="020B0604030504040204" pitchFamily="50" charset="-128"/>
                      </a:endParaRPr>
                    </a:p>
                  </a:txBody>
                  <a:tcPr/>
                </a:tc>
                <a:tc>
                  <a:txBody>
                    <a:bodyPr/>
                    <a:lstStyle/>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24531708"/>
                  </a:ext>
                </a:extLst>
              </a:tr>
              <a:tr h="216024">
                <a:tc>
                  <a:txBody>
                    <a:bodyPr/>
                    <a:lstStyle/>
                    <a:p>
                      <a:r>
                        <a:rPr kumimoji="1" lang="ja-JP" altLang="en-US" sz="1100" dirty="0">
                          <a:latin typeface="Meiryo UI" panose="020B0604030504040204" pitchFamily="50" charset="-128"/>
                          <a:ea typeface="Meiryo UI" panose="020B0604030504040204" pitchFamily="50" charset="-128"/>
                        </a:rPr>
                        <a:t>資材コード</a:t>
                      </a:r>
                    </a:p>
                  </a:txBody>
                  <a:tcPr/>
                </a:tc>
                <a:tc>
                  <a:txBody>
                    <a:bodyPr/>
                    <a:lstStyle/>
                    <a:p>
                      <a:r>
                        <a:rPr kumimoji="1" lang="ja-JP" altLang="en-US" sz="1100" dirty="0">
                          <a:latin typeface="Meiryo UI" panose="020B0604030504040204" pitchFamily="50" charset="-128"/>
                          <a:ea typeface="Meiryo UI" panose="020B0604030504040204" pitchFamily="50" charset="-128"/>
                        </a:rPr>
                        <a:t>調達する資材コードを選択</a:t>
                      </a:r>
                      <a:endParaRPr kumimoji="1" lang="en-US" altLang="ja-JP" sz="1100" dirty="0">
                        <a:latin typeface="Meiryo UI" panose="020B0604030504040204" pitchFamily="50" charset="-128"/>
                        <a:ea typeface="Meiryo UI" panose="020B0604030504040204" pitchFamily="50" charset="-128"/>
                      </a:endParaRPr>
                    </a:p>
                  </a:txBody>
                  <a:tcPr/>
                </a:tc>
                <a:tc>
                  <a:txBody>
                    <a:bodyPr/>
                    <a:lstStyle/>
                    <a:p>
                      <a:r>
                        <a:rPr kumimoji="1" lang="ja-JP" altLang="en-US" sz="1100" dirty="0">
                          <a:latin typeface="Meiryo UI" panose="020B0604030504040204" pitchFamily="50" charset="-128"/>
                          <a:ea typeface="Meiryo UI" panose="020B0604030504040204" pitchFamily="50" charset="-128"/>
                        </a:rPr>
                        <a:t>レ</a:t>
                      </a:r>
                    </a:p>
                  </a:txBody>
                  <a:tcPr/>
                </a:tc>
                <a:tc>
                  <a:txBody>
                    <a:bodyPr/>
                    <a:lstStyle/>
                    <a:p>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r>
                        <a:rPr kumimoji="1" lang="ja-JP" altLang="en-US" sz="1100" dirty="0">
                          <a:latin typeface="Meiryo UI" panose="020B0604030504040204" pitchFamily="50" charset="-128"/>
                          <a:ea typeface="Meiryo UI" panose="020B0604030504040204" pitchFamily="50" charset="-128"/>
                        </a:rPr>
                        <a:t>資材</a:t>
                      </a:r>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資材コード</a:t>
                      </a:r>
                    </a:p>
                  </a:txBody>
                  <a:tcPr/>
                </a:tc>
                <a:extLst>
                  <a:ext uri="{0D108BD9-81ED-4DB2-BD59-A6C34878D82A}">
                    <a16:rowId xmlns:a16="http://schemas.microsoft.com/office/drawing/2014/main" val="4148161667"/>
                  </a:ext>
                </a:extLst>
              </a:tr>
              <a:tr h="216024">
                <a:tc>
                  <a:txBody>
                    <a:bodyPr/>
                    <a:lstStyle/>
                    <a:p>
                      <a:r>
                        <a:rPr kumimoji="1" lang="ja-JP" altLang="en-US" sz="1100" dirty="0">
                          <a:latin typeface="Meiryo UI" panose="020B0604030504040204" pitchFamily="50" charset="-128"/>
                          <a:ea typeface="Meiryo UI" panose="020B0604030504040204" pitchFamily="50" charset="-128"/>
                        </a:rPr>
                        <a:t>資材名</a:t>
                      </a:r>
                    </a:p>
                  </a:txBody>
                  <a:tcPr/>
                </a:tc>
                <a:tc>
                  <a:txBody>
                    <a:bodyPr/>
                    <a:lstStyle/>
                    <a:p>
                      <a:r>
                        <a:rPr kumimoji="1" lang="ja-JP" altLang="en-US" sz="1100" dirty="0">
                          <a:latin typeface="Meiryo UI" panose="020B0604030504040204" pitchFamily="50" charset="-128"/>
                          <a:ea typeface="Meiryo UI" panose="020B0604030504040204" pitchFamily="50" charset="-128"/>
                        </a:rPr>
                        <a:t>調達する資材名が自動表示</a:t>
                      </a:r>
                      <a:endParaRPr kumimoji="1" lang="ja-JP" altLang="en-US" sz="1100" dirty="0">
                        <a:solidFill>
                          <a:schemeClr val="bg1">
                            <a:lumMod val="50000"/>
                          </a:schemeClr>
                        </a:solidFill>
                        <a:latin typeface="Meiryo UI" panose="020B0604030504040204" pitchFamily="50" charset="-128"/>
                        <a:ea typeface="Meiryo UI" panose="020B0604030504040204" pitchFamily="50" charset="-128"/>
                      </a:endParaRPr>
                    </a:p>
                  </a:txBody>
                  <a:tcPr/>
                </a:tc>
                <a:tc>
                  <a:txBody>
                    <a:bodyPr/>
                    <a:lstStyle/>
                    <a:p>
                      <a:endParaRPr kumimoji="1" lang="ja-JP" altLang="en-US" sz="1100" dirty="0">
                        <a:latin typeface="Meiryo UI" panose="020B0604030504040204" pitchFamily="50" charset="-128"/>
                        <a:ea typeface="Meiryo UI" panose="020B0604030504040204" pitchFamily="50" charset="-128"/>
                      </a:endParaRPr>
                    </a:p>
                  </a:txBody>
                  <a:tcPr/>
                </a:tc>
                <a:tc>
                  <a:txBody>
                    <a:bodyPr/>
                    <a:lstStyle/>
                    <a:p>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87961926"/>
                  </a:ext>
                </a:extLst>
              </a:tr>
              <a:tr h="216024">
                <a:tc>
                  <a:txBody>
                    <a:bodyPr/>
                    <a:lstStyle/>
                    <a:p>
                      <a:r>
                        <a:rPr kumimoji="1" lang="ja-JP" altLang="en-US" sz="1100" dirty="0">
                          <a:latin typeface="Meiryo UI" panose="020B0604030504040204" pitchFamily="50" charset="-128"/>
                          <a:ea typeface="Meiryo UI" panose="020B0604030504040204" pitchFamily="50" charset="-128"/>
                        </a:rPr>
                        <a:t>数量</a:t>
                      </a:r>
                    </a:p>
                  </a:txBody>
                  <a:tcPr/>
                </a:tc>
                <a:tc>
                  <a:txBody>
                    <a:bodyPr/>
                    <a:lstStyle/>
                    <a:p>
                      <a:r>
                        <a:rPr kumimoji="1" lang="ja-JP" altLang="en-US" sz="1100" dirty="0">
                          <a:solidFill>
                            <a:schemeClr val="tx1"/>
                          </a:solidFill>
                          <a:latin typeface="Meiryo UI" panose="020B0604030504040204" pitchFamily="50" charset="-128"/>
                          <a:ea typeface="Meiryo UI" panose="020B0604030504040204" pitchFamily="50" charset="-128"/>
                        </a:rPr>
                        <a:t>調達数量を入力</a:t>
                      </a:r>
                    </a:p>
                  </a:txBody>
                  <a:tcPr/>
                </a:tc>
                <a:tc>
                  <a:txBody>
                    <a:bodyPr/>
                    <a:lstStyle/>
                    <a:p>
                      <a:r>
                        <a:rPr kumimoji="1" lang="ja-JP" altLang="en-US" sz="1100" dirty="0">
                          <a:latin typeface="Meiryo UI" panose="020B0604030504040204" pitchFamily="50" charset="-128"/>
                          <a:ea typeface="Meiryo UI" panose="020B0604030504040204" pitchFamily="50" charset="-128"/>
                        </a:rPr>
                        <a:t>レ</a:t>
                      </a:r>
                      <a:endParaRPr kumimoji="1" lang="en-US" altLang="ja-JP" sz="1100" dirty="0">
                        <a:latin typeface="Meiryo UI" panose="020B0604030504040204" pitchFamily="50" charset="-128"/>
                        <a:ea typeface="Meiryo UI" panose="020B0604030504040204" pitchFamily="50" charset="-128"/>
                      </a:endParaRPr>
                    </a:p>
                  </a:txBody>
                  <a:tcPr/>
                </a:tc>
                <a:tc>
                  <a:txBody>
                    <a:bodyPr/>
                    <a:lstStyle/>
                    <a:p>
                      <a:r>
                        <a:rPr kumimoji="1" lang="en-US" altLang="ja-JP" sz="1100" dirty="0">
                          <a:latin typeface="Meiryo UI" panose="020B0604030504040204" pitchFamily="50" charset="-128"/>
                          <a:ea typeface="Meiryo UI" panose="020B0604030504040204" pitchFamily="50" charset="-128"/>
                        </a:rPr>
                        <a:t>5</a:t>
                      </a:r>
                    </a:p>
                  </a:txBody>
                  <a:tcPr/>
                </a:tc>
                <a:tc>
                  <a:txBody>
                    <a:bodyPr/>
                    <a:lstStyle/>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38941787"/>
                  </a:ext>
                </a:extLst>
              </a:tr>
              <a:tr h="216024">
                <a:tc>
                  <a:txBody>
                    <a:bodyPr/>
                    <a:lstStyle/>
                    <a:p>
                      <a:r>
                        <a:rPr kumimoji="1" lang="ja-JP" altLang="en-US" sz="1100" dirty="0">
                          <a:solidFill>
                            <a:srgbClr val="FF0000"/>
                          </a:solidFill>
                          <a:latin typeface="Meiryo UI" panose="020B0604030504040204" pitchFamily="50" charset="-128"/>
                          <a:ea typeface="Meiryo UI" panose="020B0604030504040204" pitchFamily="50" charset="-128"/>
                        </a:rPr>
                        <a:t>見積数量</a:t>
                      </a:r>
                    </a:p>
                  </a:txBody>
                  <a:tcPr/>
                </a:tc>
                <a:tc>
                  <a:txBody>
                    <a:bodyPr/>
                    <a:lstStyle/>
                    <a:p>
                      <a:r>
                        <a:rPr kumimoji="1" lang="ja-JP" altLang="en-US" sz="1100" dirty="0">
                          <a:solidFill>
                            <a:srgbClr val="FF0000"/>
                          </a:solidFill>
                          <a:latin typeface="Meiryo UI" panose="020B0604030504040204" pitchFamily="50" charset="-128"/>
                          <a:ea typeface="Meiryo UI" panose="020B0604030504040204" pitchFamily="50" charset="-128"/>
                        </a:rPr>
                        <a:t>見積をする際の数量</a:t>
                      </a:r>
                    </a:p>
                  </a:txBody>
                  <a:tcPr/>
                </a:tc>
                <a:tc>
                  <a:txBody>
                    <a:bodyPr/>
                    <a:lstStyle/>
                    <a:p>
                      <a:endParaRPr kumimoji="1" lang="en-US" altLang="ja-JP" sz="1100" dirty="0">
                        <a:latin typeface="Meiryo UI" panose="020B0604030504040204" pitchFamily="50" charset="-128"/>
                        <a:ea typeface="Meiryo UI" panose="020B0604030504040204" pitchFamily="50" charset="-128"/>
                      </a:endParaRPr>
                    </a:p>
                  </a:txBody>
                  <a:tcPr/>
                </a:tc>
                <a:tc>
                  <a:txBody>
                    <a:bodyPr/>
                    <a:lstStyle/>
                    <a:p>
                      <a:endParaRPr kumimoji="1" lang="en-US" altLang="ja-JP" sz="1100" dirty="0">
                        <a:latin typeface="Meiryo UI" panose="020B0604030504040204" pitchFamily="50" charset="-128"/>
                        <a:ea typeface="Meiryo UI" panose="020B0604030504040204" pitchFamily="50" charset="-128"/>
                      </a:endParaRPr>
                    </a:p>
                  </a:txBody>
                  <a:tcPr/>
                </a:tc>
                <a:tc>
                  <a:txBody>
                    <a:bodyPr/>
                    <a:lstStyle/>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70419526"/>
                  </a:ext>
                </a:extLst>
              </a:tr>
              <a:tr h="216024">
                <a:tc>
                  <a:txBody>
                    <a:bodyPr/>
                    <a:lstStyle/>
                    <a:p>
                      <a:r>
                        <a:rPr kumimoji="1" lang="ja-JP" altLang="en-US" sz="1100" dirty="0">
                          <a:latin typeface="Meiryo UI" panose="020B0604030504040204" pitchFamily="50" charset="-128"/>
                          <a:ea typeface="Meiryo UI" panose="020B0604030504040204" pitchFamily="50" charset="-128"/>
                        </a:rPr>
                        <a:t>数量単位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選択した資材のマスタに登録されている数量単位が自動表示</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endParaRPr kumimoji="1" lang="en-US" altLang="ja-JP" sz="1100" dirty="0">
                        <a:latin typeface="Meiryo UI" panose="020B0604030504040204" pitchFamily="50" charset="-128"/>
                        <a:ea typeface="Meiryo UI" panose="020B0604030504040204" pitchFamily="50" charset="-128"/>
                      </a:endParaRPr>
                    </a:p>
                  </a:txBody>
                  <a:tcPr/>
                </a:tc>
                <a:tc>
                  <a:txBody>
                    <a:bodyPr/>
                    <a:lstStyle/>
                    <a:p>
                      <a:r>
                        <a:rPr kumimoji="1" lang="en-US" altLang="ja-JP" sz="1100" dirty="0">
                          <a:latin typeface="Meiryo UI" panose="020B0604030504040204" pitchFamily="50" charset="-128"/>
                          <a:ea typeface="Meiryo UI" panose="020B0604030504040204" pitchFamily="50" charset="-128"/>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97511620"/>
                  </a:ext>
                </a:extLst>
              </a:tr>
              <a:tr h="216024">
                <a:tc>
                  <a:txBody>
                    <a:bodyPr/>
                    <a:lstStyle/>
                    <a:p>
                      <a:r>
                        <a:rPr kumimoji="1" lang="ja-JP" altLang="en-US" sz="1100" dirty="0">
                          <a:latin typeface="Meiryo UI" panose="020B0604030504040204" pitchFamily="50" charset="-128"/>
                          <a:ea typeface="Meiryo UI" panose="020B0604030504040204" pitchFamily="50" charset="-128"/>
                        </a:rPr>
                        <a:t>単価</a:t>
                      </a:r>
                    </a:p>
                  </a:txBody>
                  <a:tcPr/>
                </a:tc>
                <a:tc>
                  <a:txBody>
                    <a:bodyPr/>
                    <a:lstStyle/>
                    <a:p>
                      <a:r>
                        <a:rPr kumimoji="1" lang="ja-JP" altLang="en-US" sz="1100" dirty="0">
                          <a:latin typeface="Meiryo UI" panose="020B0604030504040204" pitchFamily="50" charset="-128"/>
                          <a:ea typeface="Meiryo UI" panose="020B0604030504040204" pitchFamily="50" charset="-128"/>
                        </a:rPr>
                        <a:t>単価を入力</a:t>
                      </a:r>
                      <a:endParaRPr kumimoji="1" lang="en-US" altLang="ja-JP" sz="1100" dirty="0">
                        <a:latin typeface="Meiryo UI" panose="020B0604030504040204" pitchFamily="50" charset="-128"/>
                        <a:ea typeface="Meiryo UI" panose="020B0604030504040204" pitchFamily="50" charset="-128"/>
                      </a:endParaRPr>
                    </a:p>
                  </a:txBody>
                  <a:tcPr/>
                </a:tc>
                <a:tc>
                  <a:txBody>
                    <a:bodyPr/>
                    <a:lstStyle/>
                    <a:p>
                      <a:endParaRPr kumimoji="1" lang="en-US" altLang="ja-JP" sz="1100" dirty="0">
                        <a:latin typeface="Meiryo UI" panose="020B0604030504040204" pitchFamily="50" charset="-128"/>
                        <a:ea typeface="Meiryo UI" panose="020B0604030504040204" pitchFamily="50" charset="-128"/>
                      </a:endParaRPr>
                    </a:p>
                  </a:txBody>
                  <a:tcPr/>
                </a:tc>
                <a:tc>
                  <a:txBody>
                    <a:bodyPr/>
                    <a:lstStyle/>
                    <a:p>
                      <a:r>
                        <a:rPr kumimoji="1" lang="en-US" altLang="ja-JP" sz="1100" dirty="0">
                          <a:latin typeface="Meiryo UI" panose="020B0604030504040204" pitchFamily="50" charset="-128"/>
                          <a:ea typeface="Meiryo UI" panose="020B0604030504040204" pitchFamily="50" charset="-128"/>
                        </a:rPr>
                        <a:t>10</a:t>
                      </a:r>
                    </a:p>
                  </a:txBody>
                  <a:tcPr/>
                </a:tc>
                <a:tc>
                  <a:txBody>
                    <a:bodyPr/>
                    <a:lstStyle/>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35485048"/>
                  </a:ext>
                </a:extLst>
              </a:tr>
              <a:tr h="216024">
                <a:tc>
                  <a:txBody>
                    <a:bodyPr/>
                    <a:lstStyle/>
                    <a:p>
                      <a:r>
                        <a:rPr kumimoji="1" lang="ja-JP" altLang="en-US" sz="1100" dirty="0">
                          <a:latin typeface="Meiryo UI" panose="020B0604030504040204" pitchFamily="50" charset="-128"/>
                          <a:ea typeface="Meiryo UI" panose="020B0604030504040204" pitchFamily="50" charset="-128"/>
                        </a:rPr>
                        <a:t>税抜金額</a:t>
                      </a:r>
                    </a:p>
                  </a:txBody>
                  <a:tcPr/>
                </a:tc>
                <a:tc>
                  <a:txBody>
                    <a:bodyPr/>
                    <a:lstStyle/>
                    <a:p>
                      <a:r>
                        <a:rPr kumimoji="1" lang="ja-JP" altLang="en-US" sz="1100" dirty="0">
                          <a:latin typeface="Meiryo UI" panose="020B0604030504040204" pitchFamily="50" charset="-128"/>
                          <a:ea typeface="Meiryo UI" panose="020B0604030504040204" pitchFamily="50" charset="-128"/>
                        </a:rPr>
                        <a:t>数量</a:t>
                      </a:r>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単価が自動計算</a:t>
                      </a:r>
                      <a:endParaRPr kumimoji="1" lang="en-US" altLang="ja-JP" sz="1100" dirty="0">
                        <a:latin typeface="Meiryo UI" panose="020B0604030504040204" pitchFamily="50" charset="-128"/>
                        <a:ea typeface="Meiryo UI" panose="020B0604030504040204" pitchFamily="50" charset="-128"/>
                      </a:endParaRPr>
                    </a:p>
                  </a:txBody>
                  <a:tcPr/>
                </a:tc>
                <a:tc>
                  <a:txBody>
                    <a:bodyPr/>
                    <a:lstStyle/>
                    <a:p>
                      <a:endParaRPr kumimoji="1" lang="en-US" altLang="ja-JP" sz="1100" dirty="0">
                        <a:latin typeface="Meiryo UI" panose="020B0604030504040204" pitchFamily="50" charset="-128"/>
                        <a:ea typeface="Meiryo UI" panose="020B0604030504040204" pitchFamily="50" charset="-128"/>
                      </a:endParaRPr>
                    </a:p>
                  </a:txBody>
                  <a:tcPr/>
                </a:tc>
                <a:tc>
                  <a:txBody>
                    <a:bodyPr/>
                    <a:lstStyle/>
                    <a:p>
                      <a:r>
                        <a:rPr kumimoji="1" lang="en-US" altLang="ja-JP" sz="1100" dirty="0">
                          <a:latin typeface="Meiryo UI" panose="020B0604030504040204" pitchFamily="50" charset="-128"/>
                          <a:ea typeface="Meiryo UI" panose="020B0604030504040204" pitchFamily="50" charset="-128"/>
                        </a:rPr>
                        <a:t>-</a:t>
                      </a:r>
                    </a:p>
                  </a:txBody>
                  <a:tcPr/>
                </a:tc>
                <a:tc>
                  <a:txBody>
                    <a:bodyPr/>
                    <a:lstStyle/>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91177591"/>
                  </a:ext>
                </a:extLst>
              </a:tr>
              <a:tr h="216024">
                <a:tc>
                  <a:txBody>
                    <a:bodyPr/>
                    <a:lstStyle/>
                    <a:p>
                      <a:r>
                        <a:rPr kumimoji="1" lang="ja-JP" altLang="en-US" sz="1100" dirty="0">
                          <a:latin typeface="Meiryo UI" panose="020B0604030504040204" pitchFamily="50" charset="-128"/>
                          <a:ea typeface="Meiryo UI" panose="020B0604030504040204" pitchFamily="50" charset="-128"/>
                        </a:rPr>
                        <a:t>税額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税抜金額</a:t>
                      </a:r>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税率</a:t>
                      </a:r>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設定値として保持</a:t>
                      </a:r>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が自動計算</a:t>
                      </a:r>
                      <a:endParaRPr kumimoji="1" lang="en-US" altLang="ja-JP" sz="1100" dirty="0">
                        <a:latin typeface="Meiryo UI" panose="020B0604030504040204" pitchFamily="50" charset="-128"/>
                        <a:ea typeface="Meiryo UI" panose="020B0604030504040204" pitchFamily="50" charset="-128"/>
                      </a:endParaRPr>
                    </a:p>
                  </a:txBody>
                  <a:tcPr/>
                </a:tc>
                <a:tc>
                  <a:txBody>
                    <a:bodyPr/>
                    <a:lstStyle/>
                    <a:p>
                      <a:endParaRPr kumimoji="1" lang="en-US" altLang="ja-JP" sz="1100" dirty="0">
                        <a:latin typeface="Meiryo UI" panose="020B0604030504040204" pitchFamily="50" charset="-128"/>
                        <a:ea typeface="Meiryo UI" panose="020B0604030504040204" pitchFamily="50" charset="-128"/>
                      </a:endParaRPr>
                    </a:p>
                  </a:txBody>
                  <a:tcPr/>
                </a:tc>
                <a:tc>
                  <a:txBody>
                    <a:bodyPr/>
                    <a:lstStyle/>
                    <a:p>
                      <a:r>
                        <a:rPr kumimoji="1" lang="en-US" altLang="ja-JP" sz="1100" dirty="0">
                          <a:latin typeface="Meiryo UI" panose="020B0604030504040204" pitchFamily="50" charset="-128"/>
                          <a:ea typeface="Meiryo UI" panose="020B0604030504040204" pitchFamily="50" charset="-128"/>
                        </a:rPr>
                        <a:t>-</a:t>
                      </a:r>
                    </a:p>
                  </a:txBody>
                  <a:tcPr/>
                </a:tc>
                <a:tc>
                  <a:txBody>
                    <a:bodyPr/>
                    <a:lstStyle/>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12147779"/>
                  </a:ext>
                </a:extLst>
              </a:tr>
              <a:tr h="216024">
                <a:tc>
                  <a:txBody>
                    <a:bodyPr/>
                    <a:lstStyle/>
                    <a:p>
                      <a:r>
                        <a:rPr kumimoji="1" lang="ja-JP" altLang="en-US" sz="1100" dirty="0">
                          <a:latin typeface="Meiryo UI" panose="020B0604030504040204" pitchFamily="50" charset="-128"/>
                          <a:ea typeface="Meiryo UI" panose="020B0604030504040204" pitchFamily="50" charset="-128"/>
                        </a:rPr>
                        <a:t>税込金額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税抜金額＋税額が自動計算</a:t>
                      </a:r>
                      <a:endParaRPr kumimoji="1" lang="en-US" altLang="ja-JP" sz="1100" dirty="0">
                        <a:latin typeface="Meiryo UI" panose="020B0604030504040204" pitchFamily="50" charset="-128"/>
                        <a:ea typeface="Meiryo UI" panose="020B0604030504040204" pitchFamily="50" charset="-128"/>
                      </a:endParaRPr>
                    </a:p>
                  </a:txBody>
                  <a:tcPr/>
                </a:tc>
                <a:tc>
                  <a:txBody>
                    <a:bodyPr/>
                    <a:lstStyle/>
                    <a:p>
                      <a:endParaRPr kumimoji="1" lang="en-US" altLang="ja-JP" sz="1100" dirty="0">
                        <a:latin typeface="Meiryo UI" panose="020B0604030504040204" pitchFamily="50" charset="-128"/>
                        <a:ea typeface="Meiryo UI" panose="020B0604030504040204" pitchFamily="50" charset="-128"/>
                      </a:endParaRPr>
                    </a:p>
                  </a:txBody>
                  <a:tcPr/>
                </a:tc>
                <a:tc>
                  <a:txBody>
                    <a:bodyPr/>
                    <a:lstStyle/>
                    <a:p>
                      <a:r>
                        <a:rPr kumimoji="1" lang="en-US" altLang="ja-JP" sz="1100" dirty="0">
                          <a:latin typeface="Meiryo UI" panose="020B0604030504040204" pitchFamily="50" charset="-128"/>
                          <a:ea typeface="Meiryo UI" panose="020B0604030504040204" pitchFamily="50" charset="-128"/>
                        </a:rPr>
                        <a:t>-</a:t>
                      </a:r>
                    </a:p>
                  </a:txBody>
                  <a:tcPr/>
                </a:tc>
                <a:tc>
                  <a:txBody>
                    <a:bodyPr/>
                    <a:lstStyle/>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70237161"/>
                  </a:ext>
                </a:extLst>
              </a:tr>
              <a:tr h="216024">
                <a:tc>
                  <a:txBody>
                    <a:bodyPr/>
                    <a:lstStyle/>
                    <a:p>
                      <a:r>
                        <a:rPr kumimoji="1" lang="ja-JP" altLang="en-US" sz="1100" dirty="0">
                          <a:latin typeface="Meiryo UI" panose="020B0604030504040204" pitchFamily="50" charset="-128"/>
                          <a:ea typeface="Meiryo UI" panose="020B0604030504040204" pitchFamily="50" charset="-128"/>
                        </a:rPr>
                        <a:t>明細ステータス</a:t>
                      </a:r>
                    </a:p>
                  </a:txBody>
                  <a:tcPr/>
                </a:tc>
                <a:tc>
                  <a:txBody>
                    <a:bodyPr/>
                    <a:lstStyle/>
                    <a:p>
                      <a:r>
                        <a:rPr kumimoji="1" lang="ja-JP" altLang="en-US" sz="1100" dirty="0">
                          <a:latin typeface="Meiryo UI" panose="020B0604030504040204" pitchFamily="50" charset="-128"/>
                          <a:ea typeface="Meiryo UI" panose="020B0604030504040204" pitchFamily="50" charset="-128"/>
                        </a:rPr>
                        <a:t>「未検品」「一部検品」「全数検品」</a:t>
                      </a:r>
                      <a:endParaRPr kumimoji="1" lang="en-US" altLang="ja-JP" sz="1100" dirty="0">
                        <a:latin typeface="Meiryo UI" panose="020B0604030504040204" pitchFamily="50" charset="-128"/>
                        <a:ea typeface="Meiryo UI" panose="020B0604030504040204" pitchFamily="50" charset="-128"/>
                      </a:endParaRPr>
                    </a:p>
                    <a:p>
                      <a:r>
                        <a:rPr kumimoji="1" lang="ja-JP" altLang="en-US" sz="900" dirty="0">
                          <a:solidFill>
                            <a:schemeClr val="accent2">
                              <a:lumMod val="75000"/>
                            </a:schemeClr>
                          </a:solidFill>
                          <a:latin typeface="Meiryo UI" panose="020B0604030504040204" pitchFamily="50" charset="-128"/>
                          <a:ea typeface="Meiryo UI" panose="020B0604030504040204" pitchFamily="50" charset="-128"/>
                        </a:rPr>
                        <a:t>確認：出荷済というステータスは見るか？（仕入フローに出荷済にすると記載あるが）</a:t>
                      </a:r>
                      <a:endParaRPr kumimoji="1" lang="en-US" altLang="ja-JP" sz="1050" dirty="0">
                        <a:solidFill>
                          <a:schemeClr val="accent2">
                            <a:lumMod val="75000"/>
                          </a:schemeClr>
                        </a:solidFill>
                        <a:latin typeface="Meiryo UI" panose="020B0604030504040204" pitchFamily="50" charset="-128"/>
                        <a:ea typeface="Meiryo UI" panose="020B0604030504040204" pitchFamily="50" charset="-128"/>
                      </a:endParaRPr>
                    </a:p>
                  </a:txBody>
                  <a:tcPr/>
                </a:tc>
                <a:tc>
                  <a:txBody>
                    <a:bodyPr/>
                    <a:lstStyle/>
                    <a:p>
                      <a:endParaRPr kumimoji="1" lang="en-US" altLang="ja-JP" sz="1100" dirty="0">
                        <a:latin typeface="Meiryo UI" panose="020B0604030504040204" pitchFamily="50" charset="-128"/>
                        <a:ea typeface="Meiryo UI" panose="020B0604030504040204" pitchFamily="50" charset="-128"/>
                      </a:endParaRPr>
                    </a:p>
                  </a:txBody>
                  <a:tcPr/>
                </a:tc>
                <a:tc>
                  <a:txBody>
                    <a:bodyPr/>
                    <a:lstStyle/>
                    <a:p>
                      <a:r>
                        <a:rPr kumimoji="1" lang="en-US" altLang="ja-JP" sz="1100" dirty="0">
                          <a:latin typeface="Meiryo UI" panose="020B0604030504040204" pitchFamily="50" charset="-128"/>
                          <a:ea typeface="Meiryo UI" panose="020B0604030504040204" pitchFamily="50" charset="-128"/>
                        </a:rPr>
                        <a:t>-</a:t>
                      </a:r>
                    </a:p>
                  </a:txBody>
                  <a:tcPr/>
                </a:tc>
                <a:tc>
                  <a:txBody>
                    <a:bodyPr/>
                    <a:lstStyle/>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07979760"/>
                  </a:ext>
                </a:extLst>
              </a:tr>
              <a:tr h="216024">
                <a:tc>
                  <a:txBody>
                    <a:bodyPr/>
                    <a:lstStyle/>
                    <a:p>
                      <a:r>
                        <a:rPr kumimoji="1" lang="ja-JP" altLang="en-US" sz="1100" dirty="0">
                          <a:latin typeface="Meiryo UI" panose="020B0604030504040204" pitchFamily="50" charset="-128"/>
                          <a:ea typeface="Meiryo UI" panose="020B0604030504040204" pitchFamily="50" charset="-128"/>
                        </a:rPr>
                        <a:t>納入済数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検品済数が自動表示</a:t>
                      </a:r>
                      <a:endParaRPr kumimoji="1" lang="en-US" altLang="ja-JP" sz="1100" dirty="0">
                        <a:solidFill>
                          <a:schemeClr val="tx1"/>
                        </a:solidFill>
                        <a:latin typeface="Meiryo UI" panose="020B0604030504040204" pitchFamily="50" charset="-128"/>
                        <a:ea typeface="Meiryo UI" panose="020B0604030504040204" pitchFamily="50" charset="-128"/>
                      </a:endParaRPr>
                    </a:p>
                  </a:txBody>
                  <a:tcPr/>
                </a:tc>
                <a:tc>
                  <a:txBody>
                    <a:bodyPr/>
                    <a:lstStyle/>
                    <a:p>
                      <a:endParaRPr kumimoji="1" lang="en-US" altLang="ja-JP" sz="1100" dirty="0">
                        <a:latin typeface="Meiryo UI" panose="020B0604030504040204" pitchFamily="50" charset="-128"/>
                        <a:ea typeface="Meiryo UI" panose="020B0604030504040204" pitchFamily="50" charset="-128"/>
                      </a:endParaRPr>
                    </a:p>
                  </a:txBody>
                  <a:tcPr/>
                </a:tc>
                <a:tc>
                  <a:txBody>
                    <a:bodyPr/>
                    <a:lstStyle/>
                    <a:p>
                      <a:r>
                        <a:rPr kumimoji="1" lang="en-US" altLang="ja-JP" sz="1100" dirty="0">
                          <a:latin typeface="Meiryo UI" panose="020B0604030504040204" pitchFamily="50" charset="-128"/>
                          <a:ea typeface="Meiryo UI" panose="020B0604030504040204" pitchFamily="50" charset="-128"/>
                        </a:rPr>
                        <a:t>-</a:t>
                      </a:r>
                    </a:p>
                  </a:txBody>
                  <a:tcPr/>
                </a:tc>
                <a:tc>
                  <a:txBody>
                    <a:bodyPr/>
                    <a:lstStyle/>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91613144"/>
                  </a:ext>
                </a:extLst>
              </a:tr>
              <a:tr h="216024">
                <a:tc>
                  <a:txBody>
                    <a:bodyPr/>
                    <a:lstStyle/>
                    <a:p>
                      <a:r>
                        <a:rPr kumimoji="1" lang="ja-JP" altLang="en-US" sz="1100" dirty="0">
                          <a:latin typeface="Meiryo UI" panose="020B0604030504040204" pitchFamily="50" charset="-128"/>
                          <a:ea typeface="Meiryo UI" panose="020B0604030504040204" pitchFamily="50" charset="-128"/>
                        </a:rPr>
                        <a:t>納入済フラグ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数量としてはまだ達していないが現納入数量で完了とするフラグ</a:t>
                      </a:r>
                      <a:endParaRPr kumimoji="1" lang="en-US" altLang="ja-JP" sz="1100" dirty="0">
                        <a:solidFill>
                          <a:schemeClr val="accent2">
                            <a:lumMod val="75000"/>
                          </a:schemeClr>
                        </a:solidFill>
                        <a:latin typeface="Meiryo UI" panose="020B0604030504040204" pitchFamily="50" charset="-128"/>
                        <a:ea typeface="Meiryo UI" panose="020B0604030504040204" pitchFamily="50" charset="-128"/>
                      </a:endParaRPr>
                    </a:p>
                  </a:txBody>
                  <a:tcPr/>
                </a:tc>
                <a:tc>
                  <a:txBody>
                    <a:bodyPr/>
                    <a:lstStyle/>
                    <a:p>
                      <a:endParaRPr kumimoji="1" lang="en-US" altLang="ja-JP" sz="1100" dirty="0">
                        <a:latin typeface="Meiryo UI" panose="020B0604030504040204" pitchFamily="50" charset="-128"/>
                        <a:ea typeface="Meiryo UI" panose="020B0604030504040204" pitchFamily="50" charset="-128"/>
                      </a:endParaRPr>
                    </a:p>
                  </a:txBody>
                  <a:tcPr/>
                </a:tc>
                <a:tc>
                  <a:txBody>
                    <a:bodyPr/>
                    <a:lstStyle/>
                    <a:p>
                      <a:r>
                        <a:rPr kumimoji="1" lang="en-US" altLang="ja-JP" sz="1100" dirty="0">
                          <a:latin typeface="Meiryo UI" panose="020B0604030504040204" pitchFamily="50" charset="-128"/>
                          <a:ea typeface="Meiryo UI" panose="020B0604030504040204" pitchFamily="50" charset="-128"/>
                        </a:rPr>
                        <a:t>1</a:t>
                      </a:r>
                    </a:p>
                  </a:txBody>
                  <a:tcPr/>
                </a:tc>
                <a:tc>
                  <a:txBody>
                    <a:bodyPr/>
                    <a:lstStyle/>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90695808"/>
                  </a:ext>
                </a:extLst>
              </a:tr>
              <a:tr h="216024">
                <a:tc>
                  <a:txBody>
                    <a:bodyPr/>
                    <a:lstStyle/>
                    <a:p>
                      <a:r>
                        <a:rPr kumimoji="1" lang="ja-JP" altLang="en-US" sz="1100" dirty="0">
                          <a:latin typeface="Meiryo UI" panose="020B0604030504040204" pitchFamily="50" charset="-128"/>
                          <a:ea typeface="Meiryo UI" panose="020B0604030504040204" pitchFamily="50" charset="-128"/>
                        </a:rPr>
                        <a:t>社内備考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調達</a:t>
                      </a:r>
                      <a:r>
                        <a:rPr kumimoji="1" lang="en-US" altLang="ja-JP" sz="1100" dirty="0">
                          <a:solidFill>
                            <a:schemeClr val="tx1"/>
                          </a:solidFill>
                          <a:latin typeface="Meiryo UI" panose="020B0604030504040204" pitchFamily="50" charset="-128"/>
                          <a:ea typeface="Meiryo UI" panose="020B0604030504040204" pitchFamily="50" charset="-128"/>
                        </a:rPr>
                        <a:t>(</a:t>
                      </a:r>
                      <a:r>
                        <a:rPr kumimoji="1" lang="ja-JP" altLang="en-US" sz="1100" dirty="0">
                          <a:solidFill>
                            <a:schemeClr val="tx1"/>
                          </a:solidFill>
                          <a:latin typeface="Meiryo UI" panose="020B0604030504040204" pitchFamily="50" charset="-128"/>
                          <a:ea typeface="Meiryo UI" panose="020B0604030504040204" pitchFamily="50" charset="-128"/>
                        </a:rPr>
                        <a:t>承認</a:t>
                      </a:r>
                      <a:r>
                        <a:rPr kumimoji="1" lang="en-US" altLang="ja-JP" sz="1100" dirty="0">
                          <a:solidFill>
                            <a:schemeClr val="tx1"/>
                          </a:solidFill>
                          <a:latin typeface="Meiryo UI" panose="020B0604030504040204" pitchFamily="50" charset="-128"/>
                          <a:ea typeface="Meiryo UI" panose="020B0604030504040204" pitchFamily="50" charset="-128"/>
                        </a:rPr>
                        <a:t>)</a:t>
                      </a:r>
                      <a:r>
                        <a:rPr kumimoji="1" lang="ja-JP" altLang="en-US" sz="1100" dirty="0">
                          <a:solidFill>
                            <a:schemeClr val="tx1"/>
                          </a:solidFill>
                          <a:latin typeface="Meiryo UI" panose="020B0604030504040204" pitchFamily="50" charset="-128"/>
                          <a:ea typeface="Meiryo UI" panose="020B0604030504040204" pitchFamily="50" charset="-128"/>
                        </a:rPr>
                        <a:t>依頼する際に決裁者に対するメッセージを記入</a:t>
                      </a:r>
                      <a:endParaRPr kumimoji="1" lang="en-US" altLang="ja-JP" sz="1100" dirty="0">
                        <a:solidFill>
                          <a:schemeClr val="tx1"/>
                        </a:solidFill>
                        <a:latin typeface="Meiryo UI" panose="020B0604030504040204" pitchFamily="50" charset="-128"/>
                        <a:ea typeface="Meiryo UI" panose="020B0604030504040204" pitchFamily="50" charset="-128"/>
                      </a:endParaRPr>
                    </a:p>
                  </a:txBody>
                  <a:tcPr/>
                </a:tc>
                <a:tc>
                  <a:txBody>
                    <a:bodyPr/>
                    <a:lstStyle/>
                    <a:p>
                      <a:endParaRPr kumimoji="1" lang="en-US" altLang="ja-JP" sz="1100" dirty="0">
                        <a:latin typeface="Meiryo UI" panose="020B0604030504040204" pitchFamily="50" charset="-128"/>
                        <a:ea typeface="Meiryo UI" panose="020B0604030504040204" pitchFamily="50" charset="-128"/>
                      </a:endParaRPr>
                    </a:p>
                  </a:txBody>
                  <a:tcPr/>
                </a:tc>
                <a:tc>
                  <a:txBody>
                    <a:bodyPr/>
                    <a:lstStyle/>
                    <a:p>
                      <a:r>
                        <a:rPr kumimoji="1" lang="en-US" altLang="ja-JP" sz="1100" dirty="0">
                          <a:latin typeface="Meiryo UI" panose="020B0604030504040204" pitchFamily="50" charset="-128"/>
                          <a:ea typeface="Meiryo UI" panose="020B0604030504040204" pitchFamily="50" charset="-128"/>
                        </a:rPr>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12019630"/>
                  </a:ext>
                </a:extLst>
              </a:tr>
              <a:tr h="216024">
                <a:tc>
                  <a:txBody>
                    <a:bodyPr/>
                    <a:lstStyle/>
                    <a:p>
                      <a:r>
                        <a:rPr kumimoji="1" lang="ja-JP" altLang="en-US" sz="1100" dirty="0">
                          <a:latin typeface="Meiryo UI" panose="020B0604030504040204" pitchFamily="50" charset="-128"/>
                          <a:ea typeface="Meiryo UI" panose="020B0604030504040204" pitchFamily="50" charset="-128"/>
                        </a:rPr>
                        <a:t>備考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仕入先に対する取引上の備考として利用</a:t>
                      </a:r>
                      <a:endParaRPr kumimoji="1" lang="en-US" altLang="ja-JP" sz="1100" dirty="0">
                        <a:solidFill>
                          <a:schemeClr val="tx1"/>
                        </a:solidFill>
                        <a:latin typeface="Meiryo UI" panose="020B0604030504040204" pitchFamily="50" charset="-128"/>
                        <a:ea typeface="Meiryo UI" panose="020B0604030504040204" pitchFamily="50" charset="-128"/>
                      </a:endParaRPr>
                    </a:p>
                  </a:txBody>
                  <a:tcPr/>
                </a:tc>
                <a:tc>
                  <a:txBody>
                    <a:bodyPr/>
                    <a:lstStyle/>
                    <a:p>
                      <a:endParaRPr kumimoji="1" lang="en-US" altLang="ja-JP" sz="1100" dirty="0">
                        <a:latin typeface="Meiryo UI" panose="020B0604030504040204" pitchFamily="50" charset="-128"/>
                        <a:ea typeface="Meiryo UI" panose="020B0604030504040204" pitchFamily="50" charset="-128"/>
                      </a:endParaRPr>
                    </a:p>
                  </a:txBody>
                  <a:tcPr/>
                </a:tc>
                <a:tc>
                  <a:txBody>
                    <a:bodyPr/>
                    <a:lstStyle/>
                    <a:p>
                      <a:r>
                        <a:rPr kumimoji="1" lang="en-US" altLang="ja-JP" sz="1100" dirty="0">
                          <a:latin typeface="Meiryo UI" panose="020B0604030504040204" pitchFamily="50" charset="-128"/>
                          <a:ea typeface="Meiryo UI" panose="020B0604030504040204" pitchFamily="50" charset="-128"/>
                        </a:rPr>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29459790"/>
                  </a:ext>
                </a:extLst>
              </a:tr>
            </a:tbl>
          </a:graphicData>
        </a:graphic>
      </p:graphicFrame>
      <p:cxnSp>
        <p:nvCxnSpPr>
          <p:cNvPr id="4" name="直線コネクタ 3">
            <a:extLst>
              <a:ext uri="{FF2B5EF4-FFF2-40B4-BE49-F238E27FC236}">
                <a16:creationId xmlns:a16="http://schemas.microsoft.com/office/drawing/2014/main" id="{FC879486-89F6-4C49-9F4A-4466714780E6}"/>
              </a:ext>
            </a:extLst>
          </p:cNvPr>
          <p:cNvCxnSpPr>
            <a:cxnSpLocks/>
          </p:cNvCxnSpPr>
          <p:nvPr/>
        </p:nvCxnSpPr>
        <p:spPr>
          <a:xfrm>
            <a:off x="214312" y="5517232"/>
            <a:ext cx="79208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921D90F5-057E-4201-A36A-210D1FFD39C9}"/>
              </a:ext>
            </a:extLst>
          </p:cNvPr>
          <p:cNvSpPr txBox="1"/>
          <p:nvPr/>
        </p:nvSpPr>
        <p:spPr>
          <a:xfrm>
            <a:off x="3563888" y="1865362"/>
            <a:ext cx="2547144" cy="461665"/>
          </a:xfrm>
          <a:prstGeom prst="rect">
            <a:avLst/>
          </a:prstGeom>
          <a:no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【2018/11/9】</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項目追加</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0E3ED687-57FB-4AA0-B95E-673E25F530B2}"/>
              </a:ext>
            </a:extLst>
          </p:cNvPr>
          <p:cNvSpPr txBox="1"/>
          <p:nvPr/>
        </p:nvSpPr>
        <p:spPr>
          <a:xfrm>
            <a:off x="3563888" y="2967335"/>
            <a:ext cx="2547144" cy="461665"/>
          </a:xfrm>
          <a:prstGeom prst="rect">
            <a:avLst/>
          </a:prstGeom>
          <a:no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【2018/11/9】</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項目追加</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BF32BAC3-D822-4D82-A6F0-C40D398FB7D7}"/>
              </a:ext>
            </a:extLst>
          </p:cNvPr>
          <p:cNvSpPr txBox="1"/>
          <p:nvPr/>
        </p:nvSpPr>
        <p:spPr>
          <a:xfrm>
            <a:off x="1006400" y="4870901"/>
            <a:ext cx="1261344" cy="1200329"/>
          </a:xfrm>
          <a:prstGeom prst="rect">
            <a:avLst/>
          </a:prstGeom>
          <a:no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【2018/11/9】</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原則、返品不可であり、かつ業者に混乱を招くため不要</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59886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C6827F2C-9BFB-49A6-AE7F-959F6DBAC8BC}"/>
              </a:ext>
            </a:extLst>
          </p:cNvPr>
          <p:cNvSpPr>
            <a:spLocks noGrp="1"/>
          </p:cNvSpPr>
          <p:nvPr>
            <p:ph type="title"/>
          </p:nvPr>
        </p:nvSpPr>
        <p:spPr>
          <a:xfrm>
            <a:off x="214313" y="131763"/>
            <a:ext cx="8229600" cy="725487"/>
          </a:xfrm>
        </p:spPr>
        <p:txBody>
          <a:bodyPr/>
          <a:lstStyle/>
          <a:p>
            <a:pPr eaLnBrk="1" hangingPunct="1"/>
            <a:r>
              <a:rPr lang="ja-JP" altLang="en-US" dirty="0"/>
              <a:t>調達明細管理項目</a:t>
            </a:r>
          </a:p>
        </p:txBody>
      </p:sp>
      <p:pic>
        <p:nvPicPr>
          <p:cNvPr id="2" name="図 1">
            <a:extLst>
              <a:ext uri="{FF2B5EF4-FFF2-40B4-BE49-F238E27FC236}">
                <a16:creationId xmlns:a16="http://schemas.microsoft.com/office/drawing/2014/main" id="{2F6A99F0-87A8-4E58-9A7A-BBBC22A61504}"/>
              </a:ext>
            </a:extLst>
          </p:cNvPr>
          <p:cNvPicPr>
            <a:picLocks noChangeAspect="1"/>
          </p:cNvPicPr>
          <p:nvPr/>
        </p:nvPicPr>
        <p:blipFill>
          <a:blip r:embed="rId2"/>
          <a:stretch>
            <a:fillRect/>
          </a:stretch>
        </p:blipFill>
        <p:spPr>
          <a:xfrm>
            <a:off x="214313" y="1052736"/>
            <a:ext cx="6670397" cy="5417365"/>
          </a:xfrm>
          <a:prstGeom prst="rect">
            <a:avLst/>
          </a:prstGeom>
          <a:ln>
            <a:solidFill>
              <a:schemeClr val="tx1"/>
            </a:solidFill>
          </a:ln>
        </p:spPr>
      </p:pic>
      <p:sp>
        <p:nvSpPr>
          <p:cNvPr id="3" name="テキスト ボックス 2">
            <a:extLst>
              <a:ext uri="{FF2B5EF4-FFF2-40B4-BE49-F238E27FC236}">
                <a16:creationId xmlns:a16="http://schemas.microsoft.com/office/drawing/2014/main" id="{ACC00B46-E5DA-4701-A275-0989CB62AABA}"/>
              </a:ext>
            </a:extLst>
          </p:cNvPr>
          <p:cNvSpPr txBox="1"/>
          <p:nvPr/>
        </p:nvSpPr>
        <p:spPr>
          <a:xfrm>
            <a:off x="395536" y="4341110"/>
            <a:ext cx="6264696" cy="646331"/>
          </a:xfrm>
          <a:prstGeom prst="rect">
            <a:avLst/>
          </a:prstGeom>
          <a:solidFill>
            <a:schemeClr val="bg1"/>
          </a:solid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【Point】</a:t>
            </a:r>
          </a:p>
          <a:p>
            <a:r>
              <a:rPr kumimoji="1" lang="en-US" altLang="ja-JP" sz="1200" dirty="0">
                <a:solidFill>
                  <a:srgbClr val="FF0000"/>
                </a:solidFill>
                <a:latin typeface="Meiryo UI" panose="020B0604030504040204" pitchFamily="50" charset="-128"/>
                <a:ea typeface="Meiryo UI" panose="020B0604030504040204" pitchFamily="50" charset="-128"/>
              </a:rPr>
              <a:t>Salesforce</a:t>
            </a:r>
            <a:r>
              <a:rPr kumimoji="1" lang="ja-JP" altLang="en-US" sz="1200" dirty="0">
                <a:solidFill>
                  <a:srgbClr val="FF0000"/>
                </a:solidFill>
                <a:latin typeface="Meiryo UI" panose="020B0604030504040204" pitchFamily="50" charset="-128"/>
                <a:ea typeface="Meiryo UI" panose="020B0604030504040204" pitchFamily="50" charset="-128"/>
              </a:rPr>
              <a:t>では各レコード（調達ヘッダや明細の</a:t>
            </a:r>
            <a:r>
              <a:rPr kumimoji="1" lang="en-US" altLang="ja-JP" sz="1200" dirty="0">
                <a:solidFill>
                  <a:srgbClr val="FF0000"/>
                </a:solidFill>
                <a:latin typeface="Meiryo UI" panose="020B0604030504040204" pitchFamily="50" charset="-128"/>
                <a:ea typeface="Meiryo UI" panose="020B0604030504040204" pitchFamily="50" charset="-128"/>
              </a:rPr>
              <a:t>DB</a:t>
            </a:r>
            <a:r>
              <a:rPr kumimoji="1" lang="ja-JP" altLang="en-US" sz="1200" dirty="0">
                <a:solidFill>
                  <a:srgbClr val="FF0000"/>
                </a:solidFill>
                <a:latin typeface="Meiryo UI" panose="020B0604030504040204" pitchFamily="50" charset="-128"/>
                <a:ea typeface="Meiryo UI" panose="020B0604030504040204" pitchFamily="50" charset="-128"/>
              </a:rPr>
              <a:t>の各レコード）</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に対してファイルを添付することがあります。これらの情報も</a:t>
            </a:r>
            <a:r>
              <a:rPr lang="en-US" altLang="ja-JP" sz="1200" dirty="0">
                <a:solidFill>
                  <a:srgbClr val="FF0000"/>
                </a:solidFill>
                <a:latin typeface="Meiryo UI" panose="020B0604030504040204" pitchFamily="50" charset="-128"/>
                <a:ea typeface="Meiryo UI" panose="020B0604030504040204" pitchFamily="50" charset="-128"/>
              </a:rPr>
              <a:t>AST-</a:t>
            </a:r>
            <a:r>
              <a:rPr lang="ja-JP" altLang="en-US" sz="1200" dirty="0">
                <a:solidFill>
                  <a:srgbClr val="FF0000"/>
                </a:solidFill>
                <a:latin typeface="Meiryo UI" panose="020B0604030504040204" pitchFamily="50" charset="-128"/>
                <a:ea typeface="Meiryo UI" panose="020B0604030504040204" pitchFamily="50" charset="-128"/>
              </a:rPr>
              <a:t>仕入先と共有が可能です。</a:t>
            </a:r>
            <a:endParaRPr lang="en-US" altLang="ja-JP" sz="1200" dirty="0">
              <a:solidFill>
                <a:srgbClr val="FF0000"/>
              </a:solidFill>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79211310-6594-4E56-AFD1-BE9378804E14}"/>
              </a:ext>
            </a:extLst>
          </p:cNvPr>
          <p:cNvSpPr/>
          <p:nvPr/>
        </p:nvSpPr>
        <p:spPr>
          <a:xfrm>
            <a:off x="395536" y="5085184"/>
            <a:ext cx="6408712" cy="1152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3299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FB5E0C0-7BF4-4414-944E-7128CA51DEBB}"/>
              </a:ext>
            </a:extLst>
          </p:cNvPr>
          <p:cNvPicPr>
            <a:picLocks noChangeAspect="1"/>
          </p:cNvPicPr>
          <p:nvPr/>
        </p:nvPicPr>
        <p:blipFill>
          <a:blip r:embed="rId2"/>
          <a:stretch>
            <a:fillRect/>
          </a:stretch>
        </p:blipFill>
        <p:spPr>
          <a:xfrm>
            <a:off x="143429" y="1038524"/>
            <a:ext cx="2484355" cy="1341017"/>
          </a:xfrm>
          <a:prstGeom prst="rect">
            <a:avLst/>
          </a:prstGeom>
          <a:ln>
            <a:solidFill>
              <a:schemeClr val="tx1"/>
            </a:solidFill>
          </a:ln>
        </p:spPr>
      </p:pic>
      <p:sp>
        <p:nvSpPr>
          <p:cNvPr id="5" name="楕円 4">
            <a:extLst>
              <a:ext uri="{FF2B5EF4-FFF2-40B4-BE49-F238E27FC236}">
                <a16:creationId xmlns:a16="http://schemas.microsoft.com/office/drawing/2014/main" id="{CA020ED4-DA7A-40B4-ABFD-324E1058AA30}"/>
              </a:ext>
            </a:extLst>
          </p:cNvPr>
          <p:cNvSpPr/>
          <p:nvPr/>
        </p:nvSpPr>
        <p:spPr>
          <a:xfrm>
            <a:off x="214312" y="1156839"/>
            <a:ext cx="504056"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F098B72A-82D1-4627-9912-5DCB0009DC6C}"/>
              </a:ext>
            </a:extLst>
          </p:cNvPr>
          <p:cNvSpPr>
            <a:spLocks noGrp="1"/>
          </p:cNvSpPr>
          <p:nvPr>
            <p:ph type="title"/>
          </p:nvPr>
        </p:nvSpPr>
        <p:spPr>
          <a:xfrm>
            <a:off x="214312" y="131763"/>
            <a:ext cx="8678167" cy="725487"/>
          </a:xfrm>
        </p:spPr>
        <p:txBody>
          <a:bodyPr/>
          <a:lstStyle/>
          <a:p>
            <a:pPr eaLnBrk="1" hangingPunct="1"/>
            <a:r>
              <a:rPr lang="ja-JP" altLang="en-US" dirty="0"/>
              <a:t>各プロセスにおける利用方法</a:t>
            </a:r>
          </a:p>
        </p:txBody>
      </p:sp>
      <p:graphicFrame>
        <p:nvGraphicFramePr>
          <p:cNvPr id="7" name="表 6">
            <a:extLst>
              <a:ext uri="{FF2B5EF4-FFF2-40B4-BE49-F238E27FC236}">
                <a16:creationId xmlns:a16="http://schemas.microsoft.com/office/drawing/2014/main" id="{37CF8A50-CAC9-4D31-8DCB-DD84AE3BF2BC}"/>
              </a:ext>
            </a:extLst>
          </p:cNvPr>
          <p:cNvGraphicFramePr>
            <a:graphicFrameLocks noGrp="1"/>
          </p:cNvGraphicFramePr>
          <p:nvPr>
            <p:extLst>
              <p:ext uri="{D42A27DB-BD31-4B8C-83A1-F6EECF244321}">
                <p14:modId xmlns:p14="http://schemas.microsoft.com/office/powerpoint/2010/main" val="2756454127"/>
              </p:ext>
            </p:extLst>
          </p:nvPr>
        </p:nvGraphicFramePr>
        <p:xfrm>
          <a:off x="127701" y="2601997"/>
          <a:ext cx="4372291" cy="4267200"/>
        </p:xfrm>
        <a:graphic>
          <a:graphicData uri="http://schemas.openxmlformats.org/drawingml/2006/table">
            <a:tbl>
              <a:tblPr firstRow="1" bandRow="1">
                <a:tableStyleId>{F5AB1C69-6EDB-4FF4-983F-18BD219EF322}</a:tableStyleId>
              </a:tblPr>
              <a:tblGrid>
                <a:gridCol w="1347955">
                  <a:extLst>
                    <a:ext uri="{9D8B030D-6E8A-4147-A177-3AD203B41FA5}">
                      <a16:colId xmlns:a16="http://schemas.microsoft.com/office/drawing/2014/main" val="2899305052"/>
                    </a:ext>
                  </a:extLst>
                </a:gridCol>
                <a:gridCol w="2520280">
                  <a:extLst>
                    <a:ext uri="{9D8B030D-6E8A-4147-A177-3AD203B41FA5}">
                      <a16:colId xmlns:a16="http://schemas.microsoft.com/office/drawing/2014/main" val="334295533"/>
                    </a:ext>
                  </a:extLst>
                </a:gridCol>
                <a:gridCol w="504056">
                  <a:extLst>
                    <a:ext uri="{9D8B030D-6E8A-4147-A177-3AD203B41FA5}">
                      <a16:colId xmlns:a16="http://schemas.microsoft.com/office/drawing/2014/main" val="756346314"/>
                    </a:ext>
                  </a:extLst>
                </a:gridCol>
              </a:tblGrid>
              <a:tr h="187795">
                <a:tc>
                  <a:txBody>
                    <a:bodyPr/>
                    <a:lstStyle/>
                    <a:p>
                      <a:r>
                        <a:rPr kumimoji="1" lang="ja-JP" altLang="en-US" sz="1000" dirty="0">
                          <a:latin typeface="Meiryo UI" panose="020B0604030504040204" pitchFamily="50" charset="-128"/>
                          <a:ea typeface="Meiryo UI" panose="020B0604030504040204" pitchFamily="50" charset="-128"/>
                        </a:rPr>
                        <a:t>項目名</a:t>
                      </a:r>
                    </a:p>
                  </a:txBody>
                  <a:tcPr/>
                </a:tc>
                <a:tc>
                  <a:txBody>
                    <a:bodyPr/>
                    <a:lstStyle/>
                    <a:p>
                      <a:r>
                        <a:rPr kumimoji="1" lang="ja-JP" altLang="en-US" sz="1000" dirty="0">
                          <a:latin typeface="Meiryo UI" panose="020B0604030504040204" pitchFamily="50" charset="-128"/>
                          <a:ea typeface="Meiryo UI" panose="020B0604030504040204" pitchFamily="50" charset="-128"/>
                        </a:rPr>
                        <a:t>入力例</a:t>
                      </a:r>
                    </a:p>
                  </a:txBody>
                  <a:tcPr/>
                </a:tc>
                <a:tc>
                  <a:txBody>
                    <a:bodyPr/>
                    <a:lstStyle/>
                    <a:p>
                      <a:r>
                        <a:rPr kumimoji="1" lang="ja-JP" altLang="en-US" sz="1000" dirty="0">
                          <a:latin typeface="Meiryo UI" panose="020B0604030504040204" pitchFamily="50" charset="-128"/>
                          <a:ea typeface="Meiryo UI" panose="020B0604030504040204" pitchFamily="50" charset="-128"/>
                        </a:rPr>
                        <a:t>今回</a:t>
                      </a:r>
                    </a:p>
                  </a:txBody>
                  <a:tcPr/>
                </a:tc>
                <a:extLst>
                  <a:ext uri="{0D108BD9-81ED-4DB2-BD59-A6C34878D82A}">
                    <a16:rowId xmlns:a16="http://schemas.microsoft.com/office/drawing/2014/main" val="3208976993"/>
                  </a:ext>
                </a:extLst>
              </a:tr>
              <a:tr h="176058">
                <a:tc>
                  <a:txBody>
                    <a:bodyPr/>
                    <a:lstStyle/>
                    <a:p>
                      <a:r>
                        <a:rPr kumimoji="1" lang="ja-JP" altLang="en-US" sz="900" dirty="0">
                          <a:latin typeface="Meiryo UI" panose="020B0604030504040204" pitchFamily="50" charset="-128"/>
                          <a:ea typeface="Meiryo UI" panose="020B0604030504040204" pitchFamily="50" charset="-128"/>
                        </a:rPr>
                        <a:t>調達番号</a:t>
                      </a:r>
                    </a:p>
                  </a:txBody>
                  <a:tcPr/>
                </a:tc>
                <a:tc>
                  <a:txBody>
                    <a:bodyPr/>
                    <a:lstStyle/>
                    <a:p>
                      <a:pPr algn="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r>
                        <a:rPr kumimoji="1" lang="ja-JP" altLang="en-US" sz="900" dirty="0">
                          <a:latin typeface="Meiryo UI" panose="020B0604030504040204" pitchFamily="50" charset="-128"/>
                          <a:ea typeface="Meiryo UI" panose="020B0604030504040204" pitchFamily="50" charset="-128"/>
                        </a:rPr>
                        <a:t>〇</a:t>
                      </a:r>
                    </a:p>
                  </a:txBody>
                  <a:tcPr/>
                </a:tc>
                <a:extLst>
                  <a:ext uri="{0D108BD9-81ED-4DB2-BD59-A6C34878D82A}">
                    <a16:rowId xmlns:a16="http://schemas.microsoft.com/office/drawing/2014/main" val="8230900"/>
                  </a:ext>
                </a:extLst>
              </a:tr>
              <a:tr h="176058">
                <a:tc>
                  <a:txBody>
                    <a:bodyPr/>
                    <a:lstStyle/>
                    <a:p>
                      <a:r>
                        <a:rPr kumimoji="1" lang="ja-JP" altLang="en-US" sz="900" dirty="0">
                          <a:latin typeface="Meiryo UI" panose="020B0604030504040204" pitchFamily="50" charset="-128"/>
                          <a:ea typeface="Meiryo UI" panose="020B0604030504040204" pitchFamily="50" charset="-128"/>
                        </a:rPr>
                        <a:t>区分</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Meiryo UI" panose="020B0604030504040204" pitchFamily="50" charset="-128"/>
                          <a:ea typeface="Meiryo UI" panose="020B0604030504040204" pitchFamily="50" charset="-128"/>
                        </a:rPr>
                        <a:t>「</a:t>
                      </a:r>
                      <a:r>
                        <a:rPr kumimoji="1" lang="en-US" altLang="ja-JP" sz="900" dirty="0">
                          <a:latin typeface="Meiryo UI" panose="020B0604030504040204" pitchFamily="50" charset="-128"/>
                          <a:ea typeface="Meiryo UI" panose="020B0604030504040204" pitchFamily="50" charset="-128"/>
                        </a:rPr>
                        <a:t>A</a:t>
                      </a:r>
                      <a:r>
                        <a:rPr kumimoji="1" lang="ja-JP" altLang="en-US" sz="900" dirty="0">
                          <a:latin typeface="Meiryo UI" panose="020B0604030504040204" pitchFamily="50" charset="-128"/>
                          <a:ea typeface="Meiryo UI" panose="020B0604030504040204" pitchFamily="50" charset="-128"/>
                        </a:rPr>
                        <a:t>材」「</a:t>
                      </a:r>
                      <a:r>
                        <a:rPr kumimoji="1" lang="en-US" altLang="ja-JP" sz="900" dirty="0">
                          <a:latin typeface="Meiryo UI" panose="020B0604030504040204" pitchFamily="50" charset="-128"/>
                          <a:ea typeface="Meiryo UI" panose="020B0604030504040204" pitchFamily="50" charset="-128"/>
                        </a:rPr>
                        <a:t>B</a:t>
                      </a:r>
                      <a:r>
                        <a:rPr kumimoji="1" lang="ja-JP" altLang="en-US" sz="900" dirty="0">
                          <a:latin typeface="Meiryo UI" panose="020B0604030504040204" pitchFamily="50" charset="-128"/>
                          <a:ea typeface="Meiryo UI" panose="020B0604030504040204" pitchFamily="50" charset="-128"/>
                        </a:rPr>
                        <a:t>材</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大口</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a:t>
                      </a:r>
                      <a:r>
                        <a:rPr kumimoji="1" lang="en-US" altLang="ja-JP" sz="900" dirty="0">
                          <a:latin typeface="Meiryo UI" panose="020B0604030504040204" pitchFamily="50" charset="-128"/>
                          <a:ea typeface="Meiryo UI" panose="020B0604030504040204" pitchFamily="50" charset="-128"/>
                        </a:rPr>
                        <a:t>B</a:t>
                      </a:r>
                      <a:r>
                        <a:rPr kumimoji="1" lang="ja-JP" altLang="en-US" sz="900" dirty="0">
                          <a:latin typeface="Meiryo UI" panose="020B0604030504040204" pitchFamily="50" charset="-128"/>
                          <a:ea typeface="Meiryo UI" panose="020B0604030504040204" pitchFamily="50" charset="-128"/>
                        </a:rPr>
                        <a:t>材</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小口</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」から選択</a:t>
                      </a:r>
                    </a:p>
                  </a:txBody>
                  <a:tcPr/>
                </a:tc>
                <a:tc>
                  <a:txBody>
                    <a:bodyPr/>
                    <a:lstStyle/>
                    <a:p>
                      <a:r>
                        <a:rPr kumimoji="1" lang="ja-JP" altLang="en-US" sz="900" dirty="0">
                          <a:latin typeface="Meiryo UI" panose="020B0604030504040204" pitchFamily="50" charset="-128"/>
                          <a:ea typeface="Meiryo UI" panose="020B0604030504040204" pitchFamily="50" charset="-128"/>
                        </a:rPr>
                        <a:t>〇</a:t>
                      </a:r>
                    </a:p>
                  </a:txBody>
                  <a:tcPr/>
                </a:tc>
                <a:extLst>
                  <a:ext uri="{0D108BD9-81ED-4DB2-BD59-A6C34878D82A}">
                    <a16:rowId xmlns:a16="http://schemas.microsoft.com/office/drawing/2014/main" val="1354718081"/>
                  </a:ext>
                </a:extLst>
              </a:tr>
              <a:tr h="176058">
                <a:tc>
                  <a:txBody>
                    <a:bodyPr/>
                    <a:lstStyle/>
                    <a:p>
                      <a:r>
                        <a:rPr kumimoji="1" lang="ja-JP" altLang="en-US" sz="900" dirty="0">
                          <a:latin typeface="Meiryo UI" panose="020B0604030504040204" pitchFamily="50" charset="-128"/>
                          <a:ea typeface="Meiryo UI" panose="020B0604030504040204" pitchFamily="50" charset="-128"/>
                        </a:rPr>
                        <a:t>仕入先</a:t>
                      </a:r>
                    </a:p>
                  </a:txBody>
                  <a:tcPr/>
                </a:tc>
                <a:tc>
                  <a:txBody>
                    <a:bodyPr/>
                    <a:lstStyle/>
                    <a:p>
                      <a:r>
                        <a:rPr kumimoji="1" lang="en-US" altLang="ja-JP" sz="900" dirty="0">
                          <a:latin typeface="Meiryo UI" panose="020B0604030504040204" pitchFamily="50" charset="-128"/>
                          <a:ea typeface="Meiryo UI" panose="020B0604030504040204" pitchFamily="50" charset="-128"/>
                        </a:rPr>
                        <a:t>-</a:t>
                      </a:r>
                    </a:p>
                  </a:txBody>
                  <a:tcPr/>
                </a:tc>
                <a:tc>
                  <a:txBody>
                    <a:bodyPr/>
                    <a:lstStyle/>
                    <a:p>
                      <a:r>
                        <a:rPr kumimoji="1" lang="ja-JP" altLang="en-US" sz="900" dirty="0">
                          <a:solidFill>
                            <a:srgbClr val="FF0000"/>
                          </a:solidFill>
                          <a:latin typeface="Meiryo UI" panose="020B0604030504040204" pitchFamily="50" charset="-128"/>
                          <a:ea typeface="Meiryo UI" panose="020B0604030504040204" pitchFamily="50" charset="-128"/>
                        </a:rPr>
                        <a:t>小口</a:t>
                      </a:r>
                      <a:r>
                        <a:rPr kumimoji="1" lang="en-US" altLang="ja-JP" sz="900" dirty="0">
                          <a:solidFill>
                            <a:srgbClr val="FF0000"/>
                          </a:solidFill>
                          <a:latin typeface="Meiryo UI" panose="020B0604030504040204" pitchFamily="50" charset="-128"/>
                          <a:ea typeface="Meiryo UI" panose="020B0604030504040204" pitchFamily="50" charset="-128"/>
                        </a:rPr>
                        <a:t>:</a:t>
                      </a:r>
                      <a:r>
                        <a:rPr kumimoji="1" lang="ja-JP" altLang="en-US" sz="900" dirty="0">
                          <a:solidFill>
                            <a:srgbClr val="FF0000"/>
                          </a:solidFill>
                          <a:latin typeface="Meiryo UI" panose="020B0604030504040204" pitchFamily="50" charset="-128"/>
                          <a:ea typeface="Meiryo UI" panose="020B0604030504040204" pitchFamily="50" charset="-128"/>
                        </a:rPr>
                        <a:t>〇</a:t>
                      </a:r>
                    </a:p>
                  </a:txBody>
                  <a:tcPr/>
                </a:tc>
                <a:extLst>
                  <a:ext uri="{0D108BD9-81ED-4DB2-BD59-A6C34878D82A}">
                    <a16:rowId xmlns:a16="http://schemas.microsoft.com/office/drawing/2014/main" val="4148161667"/>
                  </a:ext>
                </a:extLst>
              </a:tr>
              <a:tr h="176058">
                <a:tc>
                  <a:txBody>
                    <a:bodyPr/>
                    <a:lstStyle/>
                    <a:p>
                      <a:r>
                        <a:rPr kumimoji="1" lang="ja-JP" altLang="en-US" sz="900" dirty="0">
                          <a:latin typeface="Meiryo UI" panose="020B0604030504040204" pitchFamily="50" charset="-128"/>
                          <a:ea typeface="Meiryo UI" panose="020B0604030504040204" pitchFamily="50" charset="-128"/>
                        </a:rPr>
                        <a:t>仕入先担当者</a:t>
                      </a:r>
                    </a:p>
                  </a:txBody>
                  <a:tcPr/>
                </a:tc>
                <a:tc>
                  <a:txBody>
                    <a:bodyPr/>
                    <a:lstStyle/>
                    <a:p>
                      <a:r>
                        <a:rPr kumimoji="1" lang="en-US" altLang="ja-JP" sz="900" dirty="0">
                          <a:solidFill>
                            <a:schemeClr val="bg1">
                              <a:lumMod val="50000"/>
                            </a:schemeClr>
                          </a:solidFill>
                          <a:latin typeface="Meiryo UI" panose="020B0604030504040204" pitchFamily="50" charset="-128"/>
                          <a:ea typeface="Meiryo UI" panose="020B0604030504040204" pitchFamily="50" charset="-128"/>
                        </a:rPr>
                        <a:t>-</a:t>
                      </a:r>
                      <a:endParaRPr kumimoji="1" lang="ja-JP" altLang="en-US" sz="900" dirty="0">
                        <a:solidFill>
                          <a:schemeClr val="bg1">
                            <a:lumMod val="50000"/>
                          </a:schemeClr>
                        </a:solidFill>
                        <a:latin typeface="Meiryo UI" panose="020B0604030504040204" pitchFamily="50" charset="-128"/>
                        <a:ea typeface="Meiryo UI" panose="020B0604030504040204" pitchFamily="50" charset="-128"/>
                      </a:endParaRPr>
                    </a:p>
                  </a:txBody>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87961926"/>
                  </a:ext>
                </a:extLst>
              </a:tr>
              <a:tr h="176058">
                <a:tc>
                  <a:txBody>
                    <a:bodyPr/>
                    <a:lstStyle/>
                    <a:p>
                      <a:r>
                        <a:rPr kumimoji="1" lang="ja-JP" altLang="en-US" sz="900" dirty="0">
                          <a:latin typeface="Meiryo UI" panose="020B0604030504040204" pitchFamily="50" charset="-128"/>
                          <a:ea typeface="Meiryo UI" panose="020B0604030504040204" pitchFamily="50" charset="-128"/>
                        </a:rPr>
                        <a:t>発注日</a:t>
                      </a:r>
                    </a:p>
                  </a:txBody>
                  <a:tcPr/>
                </a:tc>
                <a:tc>
                  <a:txBody>
                    <a:bodyPr/>
                    <a:lstStyle/>
                    <a:p>
                      <a:r>
                        <a:rPr kumimoji="1" lang="en-US" altLang="ja-JP" sz="900" dirty="0">
                          <a:latin typeface="Meiryo UI" panose="020B0604030504040204" pitchFamily="50" charset="-128"/>
                          <a:ea typeface="Meiryo UI" panose="020B0604030504040204" pitchFamily="50" charset="-128"/>
                        </a:rPr>
                        <a:t>-</a:t>
                      </a:r>
                    </a:p>
                  </a:txBody>
                  <a:tcPr/>
                </a:tc>
                <a:tc>
                  <a:txBody>
                    <a:bodyPr/>
                    <a:lstStyle/>
                    <a:p>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38941787"/>
                  </a:ext>
                </a:extLst>
              </a:tr>
              <a:tr h="176058">
                <a:tc>
                  <a:txBody>
                    <a:bodyPr/>
                    <a:lstStyle/>
                    <a:p>
                      <a:r>
                        <a:rPr kumimoji="1" lang="ja-JP" altLang="en-US" sz="900" dirty="0">
                          <a:latin typeface="Meiryo UI" panose="020B0604030504040204" pitchFamily="50" charset="-128"/>
                          <a:ea typeface="Meiryo UI" panose="020B0604030504040204" pitchFamily="50" charset="-128"/>
                        </a:rPr>
                        <a:t>納品先</a:t>
                      </a:r>
                    </a:p>
                  </a:txBody>
                  <a:tcPr/>
                </a:tc>
                <a:tc>
                  <a:txBody>
                    <a:bodyPr/>
                    <a:lstStyle/>
                    <a:p>
                      <a:r>
                        <a:rPr kumimoji="1" lang="ja-JP" altLang="en-US" sz="900" dirty="0">
                          <a:latin typeface="Meiryo UI" panose="020B0604030504040204" pitchFamily="50" charset="-128"/>
                          <a:ea typeface="Meiryo UI" panose="020B0604030504040204" pitchFamily="50" charset="-128"/>
                        </a:rPr>
                        <a:t>納品先を選択</a:t>
                      </a:r>
                      <a:endParaRPr kumimoji="1" lang="en-US" altLang="ja-JP" sz="900" dirty="0">
                        <a:latin typeface="Meiryo UI" panose="020B0604030504040204" pitchFamily="50" charset="-128"/>
                        <a:ea typeface="Meiryo UI" panose="020B0604030504040204" pitchFamily="50" charset="-128"/>
                      </a:endParaRPr>
                    </a:p>
                  </a:txBody>
                  <a:tcPr/>
                </a:tc>
                <a:tc>
                  <a:txBody>
                    <a:bodyPr/>
                    <a:lstStyle/>
                    <a:p>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97511620"/>
                  </a:ext>
                </a:extLst>
              </a:tr>
              <a:tr h="176058">
                <a:tc>
                  <a:txBody>
                    <a:bodyPr/>
                    <a:lstStyle/>
                    <a:p>
                      <a:r>
                        <a:rPr kumimoji="1" lang="ja-JP" altLang="en-US" sz="900" dirty="0">
                          <a:latin typeface="Meiryo UI" panose="020B0604030504040204" pitchFamily="50" charset="-128"/>
                          <a:ea typeface="Meiryo UI" panose="020B0604030504040204" pitchFamily="50" charset="-128"/>
                        </a:rPr>
                        <a:t>希望納期</a:t>
                      </a:r>
                    </a:p>
                  </a:txBody>
                  <a:tcPr/>
                </a:tc>
                <a:tc>
                  <a:txBody>
                    <a:bodyPr/>
                    <a:lstStyle/>
                    <a:p>
                      <a:r>
                        <a:rPr kumimoji="1" lang="ja-JP" altLang="en-US" sz="900" dirty="0">
                          <a:solidFill>
                            <a:srgbClr val="FF0000"/>
                          </a:solidFill>
                          <a:latin typeface="Meiryo UI" panose="020B0604030504040204" pitchFamily="50" charset="-128"/>
                          <a:ea typeface="Meiryo UI" panose="020B0604030504040204" pitchFamily="50" charset="-128"/>
                        </a:rPr>
                        <a:t>希望納期日時</a:t>
                      </a:r>
                      <a:r>
                        <a:rPr kumimoji="1" lang="ja-JP" altLang="en-US" sz="900" dirty="0">
                          <a:latin typeface="Meiryo UI" panose="020B0604030504040204" pitchFamily="50" charset="-128"/>
                          <a:ea typeface="Meiryo UI" panose="020B0604030504040204" pitchFamily="50" charset="-128"/>
                        </a:rPr>
                        <a:t>を入力</a:t>
                      </a:r>
                      <a:endParaRPr kumimoji="1" lang="en-US" altLang="ja-JP" sz="900" dirty="0">
                        <a:latin typeface="Meiryo UI" panose="020B0604030504040204" pitchFamily="50" charset="-128"/>
                        <a:ea typeface="Meiryo UI" panose="020B0604030504040204" pitchFamily="50" charset="-128"/>
                      </a:endParaRPr>
                    </a:p>
                  </a:txBody>
                  <a:tcPr/>
                </a:tc>
                <a:tc>
                  <a:txBody>
                    <a:bodyPr/>
                    <a:lstStyle/>
                    <a:p>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35485048"/>
                  </a:ext>
                </a:extLst>
              </a:tr>
              <a:tr h="176058">
                <a:tc>
                  <a:txBody>
                    <a:bodyPr/>
                    <a:lstStyle/>
                    <a:p>
                      <a:r>
                        <a:rPr kumimoji="1" lang="ja-JP" altLang="en-US" sz="900" dirty="0">
                          <a:latin typeface="Meiryo UI" panose="020B0604030504040204" pitchFamily="50" charset="-128"/>
                          <a:ea typeface="Meiryo UI" panose="020B0604030504040204" pitchFamily="50" charset="-128"/>
                        </a:rPr>
                        <a:t>取引ステータス</a:t>
                      </a:r>
                    </a:p>
                  </a:txBody>
                  <a:tcPr/>
                </a:tc>
                <a:tc>
                  <a:txBody>
                    <a:bodyPr/>
                    <a:lstStyle/>
                    <a:p>
                      <a:r>
                        <a:rPr kumimoji="1" lang="ja-JP" altLang="en-US" sz="900" dirty="0">
                          <a:latin typeface="Meiryo UI" panose="020B0604030504040204" pitchFamily="50" charset="-128"/>
                          <a:ea typeface="Meiryo UI" panose="020B0604030504040204" pitchFamily="50" charset="-128"/>
                        </a:rPr>
                        <a:t>「調達依頼」→「決裁者確認中」</a:t>
                      </a:r>
                      <a:endParaRPr kumimoji="1" lang="en-US" altLang="ja-JP" sz="900" dirty="0">
                        <a:latin typeface="Meiryo UI" panose="020B0604030504040204" pitchFamily="50" charset="-128"/>
                        <a:ea typeface="Meiryo UI" panose="020B0604030504040204" pitchFamily="50" charset="-128"/>
                      </a:endParaRPr>
                    </a:p>
                  </a:txBody>
                  <a:tcPr/>
                </a:tc>
                <a:tc>
                  <a:txBody>
                    <a:bodyPr/>
                    <a:lstStyle/>
                    <a:p>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91177591"/>
                  </a:ext>
                </a:extLst>
              </a:tr>
              <a:tr h="176058">
                <a:tc>
                  <a:txBody>
                    <a:bodyPr/>
                    <a:lstStyle/>
                    <a:p>
                      <a:r>
                        <a:rPr kumimoji="1" lang="en-US" altLang="ja-JP" sz="900" dirty="0">
                          <a:latin typeface="Meiryo UI" panose="020B0604030504040204" pitchFamily="50" charset="-128"/>
                          <a:ea typeface="Meiryo UI" panose="020B0604030504040204" pitchFamily="50" charset="-128"/>
                        </a:rPr>
                        <a:t>AST</a:t>
                      </a:r>
                      <a:r>
                        <a:rPr kumimoji="1" lang="ja-JP" altLang="en-US" sz="900" dirty="0">
                          <a:latin typeface="Meiryo UI" panose="020B0604030504040204" pitchFamily="50" charset="-128"/>
                          <a:ea typeface="Meiryo UI" panose="020B0604030504040204" pitchFamily="50" charset="-128"/>
                        </a:rPr>
                        <a:t>担当者</a:t>
                      </a:r>
                    </a:p>
                  </a:txBody>
                  <a:tcPr/>
                </a:tc>
                <a:tc>
                  <a:txBody>
                    <a:bodyPr/>
                    <a:lstStyle/>
                    <a:p>
                      <a:r>
                        <a:rPr kumimoji="1" lang="ja-JP" altLang="en-US" sz="900" dirty="0">
                          <a:latin typeface="Meiryo UI" panose="020B0604030504040204" pitchFamily="50" charset="-128"/>
                          <a:ea typeface="Meiryo UI" panose="020B0604030504040204" pitchFamily="50" charset="-128"/>
                        </a:rPr>
                        <a:t>本注文に対する担当者</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依頼者</a:t>
                      </a:r>
                      <a:r>
                        <a:rPr kumimoji="1" lang="en-US" altLang="ja-JP" sz="900" dirty="0">
                          <a:latin typeface="Meiryo UI" panose="020B0604030504040204" pitchFamily="50" charset="-128"/>
                          <a:ea typeface="Meiryo UI" panose="020B0604030504040204" pitchFamily="50" charset="-128"/>
                        </a:rPr>
                        <a:t>)</a:t>
                      </a:r>
                    </a:p>
                  </a:txBody>
                  <a:tcPr/>
                </a:tc>
                <a:tc>
                  <a:txBody>
                    <a:bodyPr/>
                    <a:lstStyle/>
                    <a:p>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74207786"/>
                  </a:ext>
                </a:extLst>
              </a:tr>
              <a:tr h="176058">
                <a:tc>
                  <a:txBody>
                    <a:bodyPr/>
                    <a:lstStyle/>
                    <a:p>
                      <a:r>
                        <a:rPr kumimoji="1" lang="en-US" altLang="ja-JP" sz="900" dirty="0">
                          <a:latin typeface="Meiryo UI" panose="020B0604030504040204" pitchFamily="50" charset="-128"/>
                          <a:ea typeface="Meiryo UI" panose="020B0604030504040204" pitchFamily="50" charset="-128"/>
                        </a:rPr>
                        <a:t>AST</a:t>
                      </a:r>
                      <a:r>
                        <a:rPr kumimoji="1" lang="ja-JP" altLang="en-US" sz="900" dirty="0">
                          <a:latin typeface="Meiryo UI" panose="020B0604030504040204" pitchFamily="50" charset="-128"/>
                          <a:ea typeface="Meiryo UI" panose="020B0604030504040204" pitchFamily="50" charset="-128"/>
                        </a:rPr>
                        <a:t>決裁者</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Meiryo UI" panose="020B0604030504040204" pitchFamily="50" charset="-128"/>
                          <a:ea typeface="Meiryo UI" panose="020B0604030504040204" pitchFamily="50" charset="-128"/>
                        </a:rPr>
                        <a:t>本注文に対する決裁者</a:t>
                      </a:r>
                      <a:endParaRPr kumimoji="1" lang="en-US" altLang="ja-JP" sz="900" dirty="0">
                        <a:latin typeface="Meiryo UI" panose="020B0604030504040204" pitchFamily="50" charset="-128"/>
                        <a:ea typeface="Meiryo UI" panose="020B0604030504040204" pitchFamily="50" charset="-128"/>
                      </a:endParaRPr>
                    </a:p>
                  </a:txBody>
                  <a:tcPr/>
                </a:tc>
                <a:tc>
                  <a:txBody>
                    <a:bodyPr/>
                    <a:lstStyle/>
                    <a:p>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64936726"/>
                  </a:ext>
                </a:extLst>
              </a:tr>
              <a:tr h="176058">
                <a:tc>
                  <a:txBody>
                    <a:bodyPr/>
                    <a:lstStyle/>
                    <a:p>
                      <a:r>
                        <a:rPr kumimoji="1" lang="ja-JP" altLang="en-US" sz="900" dirty="0">
                          <a:latin typeface="Meiryo UI" panose="020B0604030504040204" pitchFamily="50" charset="-128"/>
                          <a:ea typeface="Meiryo UI" panose="020B0604030504040204" pitchFamily="50" charset="-128"/>
                        </a:rPr>
                        <a:t>社内備考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調達依頼理由等を記載</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95841487"/>
                  </a:ext>
                </a:extLst>
              </a:tr>
              <a:tr h="176058">
                <a:tc>
                  <a:txBody>
                    <a:bodyPr/>
                    <a:lstStyle/>
                    <a:p>
                      <a:r>
                        <a:rPr kumimoji="1" lang="ja-JP" altLang="en-US" sz="900" dirty="0">
                          <a:latin typeface="Meiryo UI" panose="020B0604030504040204" pitchFamily="50" charset="-128"/>
                          <a:ea typeface="Meiryo UI" panose="020B0604030504040204" pitchFamily="50" charset="-128"/>
                        </a:rPr>
                        <a:t>備考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62334447"/>
                  </a:ext>
                </a:extLst>
              </a:tr>
              <a:tr h="176058">
                <a:tc>
                  <a:txBody>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ログ</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承認依頼日</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08245158"/>
                  </a:ext>
                </a:extLst>
              </a:tr>
              <a:tr h="176058">
                <a:tc>
                  <a:txBody>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ログ</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調達日</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15757809"/>
                  </a:ext>
                </a:extLst>
              </a:tr>
              <a:tr h="176058">
                <a:tc>
                  <a:txBody>
                    <a:bodyPr/>
                    <a:lstStyle/>
                    <a:p>
                      <a:r>
                        <a:rPr kumimoji="1" lang="ja-JP" altLang="en-US" sz="900" dirty="0">
                          <a:latin typeface="Meiryo UI" panose="020B0604030504040204" pitchFamily="50" charset="-128"/>
                          <a:ea typeface="Meiryo UI" panose="020B0604030504040204" pitchFamily="50" charset="-128"/>
                        </a:rPr>
                        <a:t>伝票税抜金額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83008586"/>
                  </a:ext>
                </a:extLst>
              </a:tr>
              <a:tr h="176058">
                <a:tc>
                  <a:txBody>
                    <a:bodyPr/>
                    <a:lstStyle/>
                    <a:p>
                      <a:r>
                        <a:rPr kumimoji="1" lang="ja-JP" altLang="en-US" sz="900" dirty="0">
                          <a:latin typeface="Meiryo UI" panose="020B0604030504040204" pitchFamily="50" charset="-128"/>
                          <a:ea typeface="Meiryo UI" panose="020B0604030504040204" pitchFamily="50" charset="-128"/>
                        </a:rPr>
                        <a:t>伝票税額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40478407"/>
                  </a:ext>
                </a:extLst>
              </a:tr>
              <a:tr h="176058">
                <a:tc>
                  <a:txBody>
                    <a:bodyPr/>
                    <a:lstStyle/>
                    <a:p>
                      <a:r>
                        <a:rPr kumimoji="1" lang="ja-JP" altLang="en-US" sz="900" dirty="0">
                          <a:latin typeface="Meiryo UI" panose="020B0604030504040204" pitchFamily="50" charset="-128"/>
                          <a:ea typeface="Meiryo UI" panose="020B0604030504040204" pitchFamily="50" charset="-128"/>
                        </a:rPr>
                        <a:t>伝票税込金額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36425023"/>
                  </a:ext>
                </a:extLst>
              </a:tr>
            </a:tbl>
          </a:graphicData>
        </a:graphic>
      </p:graphicFrame>
      <p:graphicFrame>
        <p:nvGraphicFramePr>
          <p:cNvPr id="8" name="表 7">
            <a:extLst>
              <a:ext uri="{FF2B5EF4-FFF2-40B4-BE49-F238E27FC236}">
                <a16:creationId xmlns:a16="http://schemas.microsoft.com/office/drawing/2014/main" id="{84A14721-EFB4-41C7-9DDF-ACEAF61469E3}"/>
              </a:ext>
            </a:extLst>
          </p:cNvPr>
          <p:cNvGraphicFramePr>
            <a:graphicFrameLocks noGrp="1"/>
          </p:cNvGraphicFramePr>
          <p:nvPr>
            <p:extLst>
              <p:ext uri="{D42A27DB-BD31-4B8C-83A1-F6EECF244321}">
                <p14:modId xmlns:p14="http://schemas.microsoft.com/office/powerpoint/2010/main" val="3693367976"/>
              </p:ext>
            </p:extLst>
          </p:nvPr>
        </p:nvGraphicFramePr>
        <p:xfrm>
          <a:off x="4553395" y="2591707"/>
          <a:ext cx="4462904" cy="3672840"/>
        </p:xfrm>
        <a:graphic>
          <a:graphicData uri="http://schemas.openxmlformats.org/drawingml/2006/table">
            <a:tbl>
              <a:tblPr firstRow="1" bandRow="1">
                <a:tableStyleId>{F5AB1C69-6EDB-4FF4-983F-18BD219EF322}</a:tableStyleId>
              </a:tblPr>
              <a:tblGrid>
                <a:gridCol w="1890813">
                  <a:extLst>
                    <a:ext uri="{9D8B030D-6E8A-4147-A177-3AD203B41FA5}">
                      <a16:colId xmlns:a16="http://schemas.microsoft.com/office/drawing/2014/main" val="2899305052"/>
                    </a:ext>
                  </a:extLst>
                </a:gridCol>
                <a:gridCol w="2088232">
                  <a:extLst>
                    <a:ext uri="{9D8B030D-6E8A-4147-A177-3AD203B41FA5}">
                      <a16:colId xmlns:a16="http://schemas.microsoft.com/office/drawing/2014/main" val="334295533"/>
                    </a:ext>
                  </a:extLst>
                </a:gridCol>
                <a:gridCol w="483859">
                  <a:extLst>
                    <a:ext uri="{9D8B030D-6E8A-4147-A177-3AD203B41FA5}">
                      <a16:colId xmlns:a16="http://schemas.microsoft.com/office/drawing/2014/main" val="756346314"/>
                    </a:ext>
                  </a:extLst>
                </a:gridCol>
              </a:tblGrid>
              <a:tr h="216024">
                <a:tc>
                  <a:txBody>
                    <a:bodyPr/>
                    <a:lstStyle/>
                    <a:p>
                      <a:r>
                        <a:rPr kumimoji="1" lang="ja-JP" altLang="en-US" sz="1000" dirty="0">
                          <a:latin typeface="Meiryo UI" panose="020B0604030504040204" pitchFamily="50" charset="-128"/>
                          <a:ea typeface="Meiryo UI" panose="020B0604030504040204" pitchFamily="50" charset="-128"/>
                        </a:rPr>
                        <a:t>項目名</a:t>
                      </a:r>
                    </a:p>
                  </a:txBody>
                  <a:tcPr/>
                </a:tc>
                <a:tc>
                  <a:txBody>
                    <a:bodyPr/>
                    <a:lstStyle/>
                    <a:p>
                      <a:r>
                        <a:rPr kumimoji="1" lang="ja-JP" altLang="en-US" sz="1000" dirty="0">
                          <a:latin typeface="Meiryo UI" panose="020B0604030504040204" pitchFamily="50" charset="-128"/>
                          <a:ea typeface="Meiryo UI" panose="020B0604030504040204" pitchFamily="50" charset="-128"/>
                        </a:rPr>
                        <a:t>使用用途</a:t>
                      </a:r>
                    </a:p>
                  </a:txBody>
                  <a:tcPr/>
                </a:tc>
                <a:tc>
                  <a:txBody>
                    <a:bodyPr/>
                    <a:lstStyle/>
                    <a:p>
                      <a:r>
                        <a:rPr kumimoji="1" lang="ja-JP" altLang="en-US" sz="1000" dirty="0">
                          <a:latin typeface="Meiryo UI" panose="020B0604030504040204" pitchFamily="50" charset="-128"/>
                          <a:ea typeface="Meiryo UI" panose="020B0604030504040204" pitchFamily="50" charset="-128"/>
                        </a:rPr>
                        <a:t>必須</a:t>
                      </a:r>
                    </a:p>
                  </a:txBody>
                  <a:tcPr/>
                </a:tc>
                <a:extLst>
                  <a:ext uri="{0D108BD9-81ED-4DB2-BD59-A6C34878D82A}">
                    <a16:rowId xmlns:a16="http://schemas.microsoft.com/office/drawing/2014/main" val="3208976993"/>
                  </a:ext>
                </a:extLst>
              </a:tr>
              <a:tr h="216024">
                <a:tc>
                  <a:txBody>
                    <a:bodyPr/>
                    <a:lstStyle/>
                    <a:p>
                      <a:r>
                        <a:rPr kumimoji="1" lang="ja-JP" altLang="en-US" sz="900" dirty="0">
                          <a:latin typeface="Meiryo UI" panose="020B0604030504040204" pitchFamily="50" charset="-128"/>
                          <a:ea typeface="Meiryo UI" panose="020B0604030504040204" pitchFamily="50" charset="-128"/>
                        </a:rPr>
                        <a:t>調達番号</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en-US" altLang="ja-JP" sz="900" dirty="0">
                        <a:latin typeface="Meiryo UI" panose="020B0604030504040204" pitchFamily="50" charset="-128"/>
                        <a:ea typeface="Meiryo UI" panose="020B0604030504040204" pitchFamily="50" charset="-128"/>
                      </a:endParaRPr>
                    </a:p>
                  </a:txBody>
                  <a:tcPr/>
                </a:tc>
                <a:tc>
                  <a:txBody>
                    <a:bodyPr/>
                    <a:lstStyle/>
                    <a:p>
                      <a:r>
                        <a:rPr kumimoji="1" lang="ja-JP" altLang="en-US" sz="900" dirty="0">
                          <a:latin typeface="Meiryo UI" panose="020B0604030504040204" pitchFamily="50" charset="-128"/>
                          <a:ea typeface="Meiryo UI" panose="020B0604030504040204" pitchFamily="50" charset="-128"/>
                        </a:rPr>
                        <a:t>〇</a:t>
                      </a:r>
                    </a:p>
                  </a:txBody>
                  <a:tcPr/>
                </a:tc>
                <a:extLst>
                  <a:ext uri="{0D108BD9-81ED-4DB2-BD59-A6C34878D82A}">
                    <a16:rowId xmlns:a16="http://schemas.microsoft.com/office/drawing/2014/main" val="8230900"/>
                  </a:ext>
                </a:extLst>
              </a:tr>
              <a:tr h="216024">
                <a:tc>
                  <a:txBody>
                    <a:bodyPr/>
                    <a:lstStyle/>
                    <a:p>
                      <a:r>
                        <a:rPr kumimoji="1" lang="ja-JP" altLang="en-US" sz="900" dirty="0">
                          <a:latin typeface="Meiryo UI" panose="020B0604030504040204" pitchFamily="50" charset="-128"/>
                          <a:ea typeface="Meiryo UI" panose="020B0604030504040204" pitchFamily="50" charset="-128"/>
                        </a:rPr>
                        <a:t>明細番号</a:t>
                      </a:r>
                    </a:p>
                  </a:txBody>
                  <a:tcPr/>
                </a:tc>
                <a:tc>
                  <a:txBody>
                    <a:bodyPr/>
                    <a:lstStyle/>
                    <a:p>
                      <a:pPr algn="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ja-JP" altLang="en-US" sz="900" dirty="0">
                          <a:latin typeface="Meiryo UI" panose="020B0604030504040204" pitchFamily="50" charset="-128"/>
                          <a:ea typeface="Meiryo UI" panose="020B0604030504040204" pitchFamily="50" charset="-128"/>
                        </a:rPr>
                        <a:t>〇</a:t>
                      </a:r>
                    </a:p>
                  </a:txBody>
                  <a:tcPr/>
                </a:tc>
                <a:extLst>
                  <a:ext uri="{0D108BD9-81ED-4DB2-BD59-A6C34878D82A}">
                    <a16:rowId xmlns:a16="http://schemas.microsoft.com/office/drawing/2014/main" val="1354718081"/>
                  </a:ext>
                </a:extLst>
              </a:tr>
              <a:tr h="216024">
                <a:tc>
                  <a:txBody>
                    <a:bodyPr/>
                    <a:lstStyle/>
                    <a:p>
                      <a:r>
                        <a:rPr kumimoji="1" lang="ja-JP" altLang="en-US" sz="900" dirty="0">
                          <a:latin typeface="Meiryo UI" panose="020B0604030504040204" pitchFamily="50" charset="-128"/>
                          <a:ea typeface="Meiryo UI" panose="020B0604030504040204" pitchFamily="50" charset="-128"/>
                        </a:rPr>
                        <a:t>資材コード</a:t>
                      </a:r>
                    </a:p>
                  </a:txBody>
                  <a:tcPr/>
                </a:tc>
                <a:tc>
                  <a:txBody>
                    <a:bodyPr/>
                    <a:lstStyle/>
                    <a:p>
                      <a:r>
                        <a:rPr kumimoji="1" lang="ja-JP" altLang="en-US" sz="900" dirty="0">
                          <a:latin typeface="Meiryo UI" panose="020B0604030504040204" pitchFamily="50" charset="-128"/>
                          <a:ea typeface="Meiryo UI" panose="020B0604030504040204" pitchFamily="50" charset="-128"/>
                        </a:rPr>
                        <a:t>資材を選択</a:t>
                      </a:r>
                      <a:endParaRPr kumimoji="1" lang="en-US" altLang="ja-JP" sz="900" dirty="0">
                        <a:latin typeface="Meiryo UI" panose="020B0604030504040204" pitchFamily="50" charset="-128"/>
                        <a:ea typeface="Meiryo UI" panose="020B0604030504040204" pitchFamily="50" charset="-128"/>
                      </a:endParaRPr>
                    </a:p>
                  </a:txBody>
                  <a:tcPr/>
                </a:tc>
                <a:tc>
                  <a:txBody>
                    <a:bodyPr/>
                    <a:lstStyle/>
                    <a:p>
                      <a:r>
                        <a:rPr kumimoji="1" lang="ja-JP" altLang="en-US" sz="900" dirty="0">
                          <a:latin typeface="Meiryo UI" panose="020B0604030504040204" pitchFamily="50" charset="-128"/>
                          <a:ea typeface="Meiryo UI" panose="020B0604030504040204" pitchFamily="50" charset="-128"/>
                        </a:rPr>
                        <a:t>〇</a:t>
                      </a:r>
                    </a:p>
                  </a:txBody>
                  <a:tcPr/>
                </a:tc>
                <a:extLst>
                  <a:ext uri="{0D108BD9-81ED-4DB2-BD59-A6C34878D82A}">
                    <a16:rowId xmlns:a16="http://schemas.microsoft.com/office/drawing/2014/main" val="4148161667"/>
                  </a:ext>
                </a:extLst>
              </a:tr>
              <a:tr h="216024">
                <a:tc>
                  <a:txBody>
                    <a:bodyPr/>
                    <a:lstStyle/>
                    <a:p>
                      <a:r>
                        <a:rPr kumimoji="1" lang="ja-JP" altLang="en-US" sz="900" dirty="0">
                          <a:latin typeface="Meiryo UI" panose="020B0604030504040204" pitchFamily="50" charset="-128"/>
                          <a:ea typeface="Meiryo UI" panose="020B0604030504040204" pitchFamily="50" charset="-128"/>
                        </a:rPr>
                        <a:t>資材名</a:t>
                      </a:r>
                    </a:p>
                  </a:txBody>
                  <a:tcPr/>
                </a:tc>
                <a:tc>
                  <a:txBody>
                    <a:bodyPr/>
                    <a:lstStyle/>
                    <a:p>
                      <a:pPr algn="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bg1">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900" dirty="0">
                          <a:latin typeface="Meiryo UI" panose="020B0604030504040204" pitchFamily="50" charset="-128"/>
                          <a:ea typeface="Meiryo UI" panose="020B0604030504040204" pitchFamily="50" charset="-128"/>
                        </a:rPr>
                        <a:t>〇</a:t>
                      </a:r>
                    </a:p>
                  </a:txBody>
                  <a:tcPr/>
                </a:tc>
                <a:extLst>
                  <a:ext uri="{0D108BD9-81ED-4DB2-BD59-A6C34878D82A}">
                    <a16:rowId xmlns:a16="http://schemas.microsoft.com/office/drawing/2014/main" val="1087961926"/>
                  </a:ext>
                </a:extLst>
              </a:tr>
              <a:tr h="216024">
                <a:tc>
                  <a:txBody>
                    <a:bodyPr/>
                    <a:lstStyle/>
                    <a:p>
                      <a:r>
                        <a:rPr kumimoji="1" lang="ja-JP" altLang="en-US" sz="900" dirty="0">
                          <a:latin typeface="Meiryo UI" panose="020B0604030504040204" pitchFamily="50" charset="-128"/>
                          <a:ea typeface="Meiryo UI" panose="020B0604030504040204" pitchFamily="50" charset="-128"/>
                        </a:rPr>
                        <a:t>数量</a:t>
                      </a:r>
                    </a:p>
                  </a:txBody>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数量を入力</a:t>
                      </a:r>
                    </a:p>
                  </a:txBody>
                  <a:tcPr/>
                </a:tc>
                <a:tc>
                  <a:txBody>
                    <a:bodyPr/>
                    <a:lstStyle/>
                    <a:p>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38941787"/>
                  </a:ext>
                </a:extLst>
              </a:tr>
              <a:tr h="216024">
                <a:tc>
                  <a:txBody>
                    <a:bodyPr/>
                    <a:lstStyle/>
                    <a:p>
                      <a:r>
                        <a:rPr kumimoji="1" lang="ja-JP" altLang="en-US" sz="900" dirty="0">
                          <a:latin typeface="Meiryo UI" panose="020B0604030504040204" pitchFamily="50" charset="-128"/>
                          <a:ea typeface="Meiryo UI" panose="020B0604030504040204" pitchFamily="50" charset="-128"/>
                        </a:rPr>
                        <a:t>数量単位</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97511620"/>
                  </a:ext>
                </a:extLst>
              </a:tr>
              <a:tr h="216024">
                <a:tc>
                  <a:txBody>
                    <a:bodyPr/>
                    <a:lstStyle/>
                    <a:p>
                      <a:r>
                        <a:rPr kumimoji="1" lang="ja-JP" altLang="en-US" sz="900" dirty="0">
                          <a:latin typeface="Meiryo UI" panose="020B0604030504040204" pitchFamily="50" charset="-128"/>
                          <a:ea typeface="Meiryo UI" panose="020B0604030504040204" pitchFamily="50" charset="-128"/>
                        </a:rPr>
                        <a:t>単価</a:t>
                      </a:r>
                    </a:p>
                  </a:txBody>
                  <a:tcPr/>
                </a:tc>
                <a:tc>
                  <a:txBody>
                    <a:bodyPr/>
                    <a:lstStyle/>
                    <a:p>
                      <a:r>
                        <a:rPr kumimoji="1" lang="ja-JP" altLang="en-US" sz="900" dirty="0">
                          <a:solidFill>
                            <a:schemeClr val="accent2">
                              <a:lumMod val="75000"/>
                            </a:schemeClr>
                          </a:solidFill>
                          <a:latin typeface="Meiryo UI" panose="020B0604030504040204" pitchFamily="50" charset="-128"/>
                          <a:ea typeface="Meiryo UI" panose="020B0604030504040204" pitchFamily="50" charset="-128"/>
                        </a:rPr>
                        <a:t>確認：</a:t>
                      </a:r>
                      <a:r>
                        <a:rPr kumimoji="1" lang="en-US" altLang="ja-JP" sz="900" dirty="0">
                          <a:solidFill>
                            <a:schemeClr val="accent2">
                              <a:lumMod val="75000"/>
                            </a:schemeClr>
                          </a:solidFill>
                          <a:latin typeface="Meiryo UI" panose="020B0604030504040204" pitchFamily="50" charset="-128"/>
                          <a:ea typeface="Meiryo UI" panose="020B0604030504040204" pitchFamily="50" charset="-128"/>
                        </a:rPr>
                        <a:t>B</a:t>
                      </a:r>
                      <a:r>
                        <a:rPr kumimoji="1" lang="ja-JP" altLang="en-US" sz="900" dirty="0">
                          <a:solidFill>
                            <a:schemeClr val="accent2">
                              <a:lumMod val="75000"/>
                            </a:schemeClr>
                          </a:solidFill>
                          <a:latin typeface="Meiryo UI" panose="020B0604030504040204" pitchFamily="50" charset="-128"/>
                          <a:ea typeface="Meiryo UI" panose="020B0604030504040204" pitchFamily="50" charset="-128"/>
                        </a:rPr>
                        <a:t>材</a:t>
                      </a:r>
                      <a:r>
                        <a:rPr kumimoji="1" lang="en-US" altLang="ja-JP" sz="900" dirty="0">
                          <a:solidFill>
                            <a:schemeClr val="accent2">
                              <a:lumMod val="75000"/>
                            </a:schemeClr>
                          </a:solidFill>
                          <a:latin typeface="Meiryo UI" panose="020B0604030504040204" pitchFamily="50" charset="-128"/>
                          <a:ea typeface="Meiryo UI" panose="020B0604030504040204" pitchFamily="50" charset="-128"/>
                        </a:rPr>
                        <a:t>(</a:t>
                      </a:r>
                      <a:r>
                        <a:rPr kumimoji="1" lang="ja-JP" altLang="en-US" sz="900" dirty="0">
                          <a:solidFill>
                            <a:schemeClr val="accent2">
                              <a:lumMod val="75000"/>
                            </a:schemeClr>
                          </a:solidFill>
                          <a:latin typeface="Meiryo UI" panose="020B0604030504040204" pitchFamily="50" charset="-128"/>
                          <a:ea typeface="Meiryo UI" panose="020B0604030504040204" pitchFamily="50" charset="-128"/>
                        </a:rPr>
                        <a:t>小口</a:t>
                      </a:r>
                      <a:r>
                        <a:rPr kumimoji="1" lang="en-US" altLang="ja-JP" sz="900" dirty="0">
                          <a:solidFill>
                            <a:schemeClr val="accent2">
                              <a:lumMod val="75000"/>
                            </a:schemeClr>
                          </a:solidFill>
                          <a:latin typeface="Meiryo UI" panose="020B0604030504040204" pitchFamily="50" charset="-128"/>
                          <a:ea typeface="Meiryo UI" panose="020B0604030504040204" pitchFamily="50" charset="-128"/>
                        </a:rPr>
                        <a:t>)</a:t>
                      </a:r>
                      <a:r>
                        <a:rPr kumimoji="1" lang="ja-JP" altLang="en-US" sz="900" dirty="0">
                          <a:solidFill>
                            <a:schemeClr val="accent2">
                              <a:lumMod val="75000"/>
                            </a:schemeClr>
                          </a:solidFill>
                          <a:latin typeface="Meiryo UI" panose="020B0604030504040204" pitchFamily="50" charset="-128"/>
                          <a:ea typeface="Meiryo UI" panose="020B0604030504040204" pitchFamily="50" charset="-128"/>
                        </a:rPr>
                        <a:t>の場合は入力か？</a:t>
                      </a:r>
                      <a:endParaRPr kumimoji="1" lang="en-US" altLang="ja-JP" sz="900" dirty="0">
                        <a:solidFill>
                          <a:schemeClr val="accent2">
                            <a:lumMod val="75000"/>
                          </a:schemeClr>
                        </a:solidFill>
                        <a:latin typeface="Meiryo UI" panose="020B0604030504040204" pitchFamily="50" charset="-128"/>
                        <a:ea typeface="Meiryo UI" panose="020B0604030504040204" pitchFamily="50" charset="-128"/>
                      </a:endParaRPr>
                    </a:p>
                  </a:txBody>
                  <a:tcPr/>
                </a:tc>
                <a:tc>
                  <a:txBody>
                    <a:bodyPr/>
                    <a:lstStyle/>
                    <a:p>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35485048"/>
                  </a:ext>
                </a:extLst>
              </a:tr>
              <a:tr h="216024">
                <a:tc>
                  <a:txBody>
                    <a:bodyPr/>
                    <a:lstStyle/>
                    <a:p>
                      <a:r>
                        <a:rPr kumimoji="1" lang="ja-JP" altLang="en-US" sz="900" dirty="0">
                          <a:latin typeface="Meiryo UI" panose="020B0604030504040204" pitchFamily="50" charset="-128"/>
                          <a:ea typeface="Meiryo UI" panose="020B0604030504040204" pitchFamily="50" charset="-128"/>
                        </a:rPr>
                        <a:t>税抜金額</a:t>
                      </a:r>
                    </a:p>
                  </a:txBody>
                  <a:tcPr/>
                </a:tc>
                <a:tc>
                  <a:txBody>
                    <a:bodyPr/>
                    <a:lstStyle/>
                    <a:p>
                      <a:pPr algn="r"/>
                      <a:endParaRPr kumimoji="1" lang="en-US" altLang="ja-JP" sz="900" dirty="0">
                        <a:solidFill>
                          <a:schemeClr val="bg1">
                            <a:lumMod val="50000"/>
                          </a:schemeClr>
                        </a:solidFill>
                        <a:latin typeface="Meiryo UI" panose="020B0604030504040204" pitchFamily="50" charset="-128"/>
                        <a:ea typeface="Meiryo UI" panose="020B0604030504040204" pitchFamily="50" charset="-128"/>
                      </a:endParaRPr>
                    </a:p>
                  </a:txBody>
                  <a:tcPr/>
                </a:tc>
                <a:tc>
                  <a:txBody>
                    <a:bodyPr/>
                    <a:lstStyle/>
                    <a:p>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91177591"/>
                  </a:ext>
                </a:extLst>
              </a:tr>
              <a:tr h="216024">
                <a:tc>
                  <a:txBody>
                    <a:bodyPr/>
                    <a:lstStyle/>
                    <a:p>
                      <a:r>
                        <a:rPr kumimoji="1" lang="ja-JP" altLang="en-US" sz="900" dirty="0">
                          <a:latin typeface="Meiryo UI" panose="020B0604030504040204" pitchFamily="50" charset="-128"/>
                          <a:ea typeface="Meiryo UI" panose="020B0604030504040204" pitchFamily="50" charset="-128"/>
                        </a:rPr>
                        <a:t>税額</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bg1">
                            <a:lumMod val="50000"/>
                          </a:schemeClr>
                        </a:solidFill>
                        <a:latin typeface="Meiryo UI" panose="020B0604030504040204" pitchFamily="50" charset="-128"/>
                        <a:ea typeface="Meiryo UI" panose="020B0604030504040204" pitchFamily="50" charset="-128"/>
                      </a:endParaRPr>
                    </a:p>
                  </a:txBody>
                  <a:tcPr/>
                </a:tc>
                <a:tc>
                  <a:txBody>
                    <a:bodyPr/>
                    <a:lstStyle/>
                    <a:p>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12147779"/>
                  </a:ext>
                </a:extLst>
              </a:tr>
              <a:tr h="216024">
                <a:tc>
                  <a:txBody>
                    <a:bodyPr/>
                    <a:lstStyle/>
                    <a:p>
                      <a:r>
                        <a:rPr kumimoji="1" lang="ja-JP" altLang="en-US" sz="900" dirty="0">
                          <a:latin typeface="Meiryo UI" panose="020B0604030504040204" pitchFamily="50" charset="-128"/>
                          <a:ea typeface="Meiryo UI" panose="020B0604030504040204" pitchFamily="50" charset="-128"/>
                        </a:rPr>
                        <a:t>税込金額</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bg1">
                            <a:lumMod val="50000"/>
                          </a:schemeClr>
                        </a:solidFill>
                        <a:latin typeface="Meiryo UI" panose="020B0604030504040204" pitchFamily="50" charset="-128"/>
                        <a:ea typeface="Meiryo UI" panose="020B0604030504040204" pitchFamily="50" charset="-128"/>
                      </a:endParaRPr>
                    </a:p>
                  </a:txBody>
                  <a:tcPr/>
                </a:tc>
                <a:tc>
                  <a:txBody>
                    <a:bodyPr/>
                    <a:lstStyle/>
                    <a:p>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70237161"/>
                  </a:ext>
                </a:extLst>
              </a:tr>
              <a:tr h="216024">
                <a:tc>
                  <a:txBody>
                    <a:bodyPr/>
                    <a:lstStyle/>
                    <a:p>
                      <a:r>
                        <a:rPr kumimoji="1" lang="ja-JP" altLang="en-US" sz="900" dirty="0">
                          <a:latin typeface="Meiryo UI" panose="020B0604030504040204" pitchFamily="50" charset="-128"/>
                          <a:ea typeface="Meiryo UI" panose="020B0604030504040204" pitchFamily="50" charset="-128"/>
                        </a:rPr>
                        <a:t>明細ステータス</a:t>
                      </a:r>
                    </a:p>
                  </a:txBody>
                  <a:tcPr/>
                </a:tc>
                <a:tc>
                  <a:txBody>
                    <a:bodyPr/>
                    <a:lstStyle/>
                    <a:p>
                      <a:endParaRPr kumimoji="1" lang="en-US" altLang="ja-JP" sz="900" dirty="0">
                        <a:latin typeface="Meiryo UI" panose="020B0604030504040204" pitchFamily="50" charset="-128"/>
                        <a:ea typeface="Meiryo UI" panose="020B0604030504040204" pitchFamily="50" charset="-128"/>
                      </a:endParaRPr>
                    </a:p>
                  </a:txBody>
                  <a:tcPr/>
                </a:tc>
                <a:tc>
                  <a:txBody>
                    <a:bodyPr/>
                    <a:lstStyle/>
                    <a:p>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07979760"/>
                  </a:ext>
                </a:extLst>
              </a:tr>
              <a:tr h="216024">
                <a:tc>
                  <a:txBody>
                    <a:bodyPr/>
                    <a:lstStyle/>
                    <a:p>
                      <a:r>
                        <a:rPr kumimoji="1" lang="ja-JP" altLang="en-US" sz="900" dirty="0">
                          <a:latin typeface="Meiryo UI" panose="020B0604030504040204" pitchFamily="50" charset="-128"/>
                          <a:ea typeface="Meiryo UI" panose="020B0604030504040204" pitchFamily="50" charset="-128"/>
                        </a:rPr>
                        <a:t>納入済数</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91613144"/>
                  </a:ext>
                </a:extLst>
              </a:tr>
              <a:tr h="216024">
                <a:tc>
                  <a:txBody>
                    <a:bodyPr/>
                    <a:lstStyle/>
                    <a:p>
                      <a:r>
                        <a:rPr kumimoji="1" lang="ja-JP" altLang="en-US" sz="900" dirty="0">
                          <a:latin typeface="Meiryo UI" panose="020B0604030504040204" pitchFamily="50" charset="-128"/>
                          <a:ea typeface="Meiryo UI" panose="020B0604030504040204" pitchFamily="50" charset="-128"/>
                        </a:rPr>
                        <a:t>納入済フラグ</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accent2">
                            <a:lumMod val="75000"/>
                          </a:schemeClr>
                        </a:solidFill>
                        <a:latin typeface="Meiryo UI" panose="020B0604030504040204" pitchFamily="50" charset="-128"/>
                        <a:ea typeface="Meiryo UI" panose="020B0604030504040204" pitchFamily="50" charset="-128"/>
                      </a:endParaRPr>
                    </a:p>
                  </a:txBody>
                  <a:tcPr/>
                </a:tc>
                <a:tc>
                  <a:txBody>
                    <a:bodyPr/>
                    <a:lstStyle/>
                    <a:p>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90695808"/>
                  </a:ext>
                </a:extLst>
              </a:tr>
              <a:tr h="216024">
                <a:tc>
                  <a:txBody>
                    <a:bodyPr/>
                    <a:lstStyle/>
                    <a:p>
                      <a:r>
                        <a:rPr kumimoji="1" lang="ja-JP" altLang="en-US" sz="900" dirty="0">
                          <a:latin typeface="Meiryo UI" panose="020B0604030504040204" pitchFamily="50" charset="-128"/>
                          <a:ea typeface="Meiryo UI" panose="020B0604030504040204" pitchFamily="50" charset="-128"/>
                        </a:rPr>
                        <a:t>社内備考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明細</a:t>
                      </a: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資材</a:t>
                      </a: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に対する決裁者へのメモ</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2348392"/>
                  </a:ext>
                </a:extLst>
              </a:tr>
              <a:tr h="216024">
                <a:tc>
                  <a:txBody>
                    <a:bodyPr/>
                    <a:lstStyle/>
                    <a:p>
                      <a:r>
                        <a:rPr kumimoji="1" lang="ja-JP" altLang="en-US" sz="900" dirty="0">
                          <a:latin typeface="Meiryo UI" panose="020B0604030504040204" pitchFamily="50" charset="-128"/>
                          <a:ea typeface="Meiryo UI" panose="020B0604030504040204" pitchFamily="50" charset="-128"/>
                        </a:rPr>
                        <a:t>備考</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accent2">
                            <a:lumMod val="75000"/>
                          </a:schemeClr>
                        </a:solidFill>
                        <a:latin typeface="Meiryo UI" panose="020B0604030504040204" pitchFamily="50" charset="-128"/>
                        <a:ea typeface="Meiryo UI" panose="020B0604030504040204" pitchFamily="50" charset="-128"/>
                      </a:endParaRPr>
                    </a:p>
                  </a:txBody>
                  <a:tcPr/>
                </a:tc>
                <a:tc>
                  <a:txBody>
                    <a:bodyPr/>
                    <a:lstStyle/>
                    <a:p>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42777639"/>
                  </a:ext>
                </a:extLst>
              </a:tr>
            </a:tbl>
          </a:graphicData>
        </a:graphic>
      </p:graphicFrame>
      <p:sp>
        <p:nvSpPr>
          <p:cNvPr id="9" name="テキスト ボックス 8">
            <a:extLst>
              <a:ext uri="{FF2B5EF4-FFF2-40B4-BE49-F238E27FC236}">
                <a16:creationId xmlns:a16="http://schemas.microsoft.com/office/drawing/2014/main" id="{8C26EBC2-D79A-4D59-BFCA-159C65FADC27}"/>
              </a:ext>
            </a:extLst>
          </p:cNvPr>
          <p:cNvSpPr txBox="1"/>
          <p:nvPr/>
        </p:nvSpPr>
        <p:spPr>
          <a:xfrm>
            <a:off x="46509" y="2372639"/>
            <a:ext cx="766557" cy="261610"/>
          </a:xfrm>
          <a:prstGeom prst="rect">
            <a:avLst/>
          </a:prstGeom>
          <a:noFill/>
        </p:spPr>
        <p:txBody>
          <a:bodyPr wrap="none" rtlCol="0">
            <a:spAutoFit/>
          </a:bodyPr>
          <a:lstStyle/>
          <a:p>
            <a:r>
              <a:rPr lang="ja-JP" altLang="en-US" sz="1100" dirty="0">
                <a:solidFill>
                  <a:schemeClr val="bg1">
                    <a:lumMod val="50000"/>
                  </a:schemeClr>
                </a:solidFill>
                <a:latin typeface="Meiryo UI" panose="020B0604030504040204" pitchFamily="50" charset="-128"/>
                <a:ea typeface="Meiryo UI" panose="020B0604030504040204" pitchFamily="50" charset="-128"/>
              </a:rPr>
              <a:t>調達</a:t>
            </a:r>
            <a:r>
              <a:rPr kumimoji="1" lang="ja-JP" altLang="en-US" sz="1100" dirty="0">
                <a:solidFill>
                  <a:schemeClr val="bg1">
                    <a:lumMod val="50000"/>
                  </a:schemeClr>
                </a:solidFill>
                <a:latin typeface="Meiryo UI" panose="020B0604030504040204" pitchFamily="50" charset="-128"/>
                <a:ea typeface="Meiryo UI" panose="020B0604030504040204" pitchFamily="50" charset="-128"/>
              </a:rPr>
              <a:t>ヘッダ</a:t>
            </a:r>
          </a:p>
        </p:txBody>
      </p:sp>
      <p:sp>
        <p:nvSpPr>
          <p:cNvPr id="10" name="テキスト ボックス 9">
            <a:extLst>
              <a:ext uri="{FF2B5EF4-FFF2-40B4-BE49-F238E27FC236}">
                <a16:creationId xmlns:a16="http://schemas.microsoft.com/office/drawing/2014/main" id="{69BC5160-B4AE-4928-87CC-FFD2E3FED99F}"/>
              </a:ext>
            </a:extLst>
          </p:cNvPr>
          <p:cNvSpPr txBox="1"/>
          <p:nvPr/>
        </p:nvSpPr>
        <p:spPr>
          <a:xfrm>
            <a:off x="4499992" y="2348637"/>
            <a:ext cx="748923" cy="261610"/>
          </a:xfrm>
          <a:prstGeom prst="rect">
            <a:avLst/>
          </a:prstGeom>
          <a:noFill/>
        </p:spPr>
        <p:txBody>
          <a:bodyPr wrap="none" rtlCol="0">
            <a:spAutoFit/>
          </a:bodyPr>
          <a:lstStyle/>
          <a:p>
            <a:r>
              <a:rPr lang="ja-JP" altLang="en-US" sz="1100" dirty="0">
                <a:solidFill>
                  <a:schemeClr val="bg1">
                    <a:lumMod val="50000"/>
                  </a:schemeClr>
                </a:solidFill>
                <a:latin typeface="Meiryo UI" panose="020B0604030504040204" pitchFamily="50" charset="-128"/>
                <a:ea typeface="Meiryo UI" panose="020B0604030504040204" pitchFamily="50" charset="-128"/>
              </a:rPr>
              <a:t>調達</a:t>
            </a:r>
            <a:r>
              <a:rPr kumimoji="1" lang="ja-JP" altLang="en-US" sz="1100" dirty="0">
                <a:solidFill>
                  <a:schemeClr val="bg1">
                    <a:lumMod val="50000"/>
                  </a:schemeClr>
                </a:solidFill>
                <a:latin typeface="Meiryo UI" panose="020B0604030504040204" pitchFamily="50" charset="-128"/>
                <a:ea typeface="Meiryo UI" panose="020B0604030504040204" pitchFamily="50" charset="-128"/>
              </a:rPr>
              <a:t>明細</a:t>
            </a:r>
          </a:p>
        </p:txBody>
      </p:sp>
      <p:sp>
        <p:nvSpPr>
          <p:cNvPr id="11" name="テキスト ボックス 10">
            <a:extLst>
              <a:ext uri="{FF2B5EF4-FFF2-40B4-BE49-F238E27FC236}">
                <a16:creationId xmlns:a16="http://schemas.microsoft.com/office/drawing/2014/main" id="{3D580A60-1699-4A05-AF01-D2BFDC88812E}"/>
              </a:ext>
            </a:extLst>
          </p:cNvPr>
          <p:cNvSpPr txBox="1"/>
          <p:nvPr/>
        </p:nvSpPr>
        <p:spPr>
          <a:xfrm>
            <a:off x="3879684" y="1081719"/>
            <a:ext cx="4863832" cy="1384995"/>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業務概要</a:t>
            </a:r>
            <a:r>
              <a:rPr lang="en-US" altLang="ja-JP" sz="1200" dirty="0">
                <a:latin typeface="Meiryo UI" panose="020B0604030504040204" pitchFamily="50" charset="-128"/>
                <a:ea typeface="Meiryo UI" panose="020B0604030504040204" pitchFamily="50" charset="-128"/>
              </a:rPr>
              <a:t>】</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調達依頼者は</a:t>
            </a:r>
            <a:r>
              <a:rPr kumimoji="1" lang="en-US" altLang="ja-JP" sz="1200" dirty="0">
                <a:latin typeface="Meiryo UI" panose="020B0604030504040204" pitchFamily="50" charset="-128"/>
                <a:ea typeface="Meiryo UI" panose="020B0604030504040204" pitchFamily="50" charset="-128"/>
              </a:rPr>
              <a:t>Salesforce</a:t>
            </a:r>
            <a:r>
              <a:rPr kumimoji="1" lang="ja-JP" altLang="en-US" sz="1200" dirty="0">
                <a:latin typeface="Meiryo UI" panose="020B0604030504040204" pitchFamily="50" charset="-128"/>
                <a:ea typeface="Meiryo UI" panose="020B0604030504040204" pitchFamily="50" charset="-128"/>
              </a:rPr>
              <a:t>にログインし、調達画面を開き下記情報を入力。</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必要に応じ添付ファイルもつける。</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しかるべき条件（</a:t>
            </a:r>
            <a:r>
              <a:rPr kumimoji="1" lang="ja-JP" altLang="en-US" sz="1200" dirty="0">
                <a:solidFill>
                  <a:srgbClr val="FF0000"/>
                </a:solidFill>
                <a:latin typeface="Meiryo UI" panose="020B0604030504040204" pitchFamily="50" charset="-128"/>
                <a:ea typeface="Meiryo UI" panose="020B0604030504040204" pitchFamily="50" charset="-128"/>
              </a:rPr>
              <a:t>別途要件定義実施</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になった際に本情報が決裁者に対し</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Chatter</a:t>
            </a:r>
            <a:r>
              <a:rPr kumimoji="1" lang="ja-JP" altLang="en-US" sz="1200" dirty="0">
                <a:latin typeface="Meiryo UI" panose="020B0604030504040204" pitchFamily="50" charset="-128"/>
                <a:ea typeface="Meiryo UI" panose="020B0604030504040204" pitchFamily="50" charset="-128"/>
              </a:rPr>
              <a:t>又はメールで連絡され、調達ヘッダの</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ログ</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承認依頼日にその日時が</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設定され、取引ステータスは「決裁者確認中」となる。</a:t>
            </a:r>
            <a:endParaRPr kumimoji="1" lang="en-US" altLang="ja-JP" sz="1200" dirty="0">
              <a:latin typeface="Meiryo UI" panose="020B0604030504040204" pitchFamily="50" charset="-128"/>
              <a:ea typeface="Meiryo UI" panose="020B0604030504040204" pitchFamily="50" charset="-128"/>
            </a:endParaRPr>
          </a:p>
          <a:p>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DDA6F725-0530-4F5C-AECF-3B127B42F597}"/>
              </a:ext>
            </a:extLst>
          </p:cNvPr>
          <p:cNvSpPr txBox="1"/>
          <p:nvPr/>
        </p:nvSpPr>
        <p:spPr>
          <a:xfrm>
            <a:off x="2313846" y="3284984"/>
            <a:ext cx="1754098" cy="646331"/>
          </a:xfrm>
          <a:prstGeom prst="rect">
            <a:avLst/>
          </a:prstGeom>
          <a:no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【2018/11/9】</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en-US" altLang="ja-JP" sz="1200" dirty="0">
                <a:solidFill>
                  <a:srgbClr val="FF0000"/>
                </a:solidFill>
                <a:latin typeface="Meiryo UI" panose="020B0604030504040204" pitchFamily="50" charset="-128"/>
                <a:ea typeface="Meiryo UI" panose="020B0604030504040204" pitchFamily="50" charset="-128"/>
              </a:rPr>
              <a:t>B</a:t>
            </a:r>
            <a:r>
              <a:rPr kumimoji="1" lang="ja-JP" altLang="en-US" sz="1200" dirty="0">
                <a:solidFill>
                  <a:srgbClr val="FF0000"/>
                </a:solidFill>
                <a:latin typeface="Meiryo UI" panose="020B0604030504040204" pitchFamily="50" charset="-128"/>
                <a:ea typeface="Meiryo UI" panose="020B0604030504040204" pitchFamily="50" charset="-128"/>
              </a:rPr>
              <a:t>材（小口）の場合のみ、入力することを決定した</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cxnSp>
        <p:nvCxnSpPr>
          <p:cNvPr id="13" name="直線コネクタ 12">
            <a:extLst>
              <a:ext uri="{FF2B5EF4-FFF2-40B4-BE49-F238E27FC236}">
                <a16:creationId xmlns:a16="http://schemas.microsoft.com/office/drawing/2014/main" id="{48C916FA-6A9C-4494-9235-7B59DE6E8822}"/>
              </a:ext>
            </a:extLst>
          </p:cNvPr>
          <p:cNvCxnSpPr>
            <a:cxnSpLocks/>
          </p:cNvCxnSpPr>
          <p:nvPr/>
        </p:nvCxnSpPr>
        <p:spPr>
          <a:xfrm>
            <a:off x="127701" y="5157192"/>
            <a:ext cx="430028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EB702F4-1F68-4C5B-8E45-B1A0DE124D32}"/>
              </a:ext>
            </a:extLst>
          </p:cNvPr>
          <p:cNvCxnSpPr>
            <a:cxnSpLocks/>
          </p:cNvCxnSpPr>
          <p:nvPr/>
        </p:nvCxnSpPr>
        <p:spPr>
          <a:xfrm>
            <a:off x="4592196" y="5661248"/>
            <a:ext cx="430028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811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3A39C205-C2D2-4A52-8EED-A9B1FD31EE5B}"/>
              </a:ext>
            </a:extLst>
          </p:cNvPr>
          <p:cNvPicPr>
            <a:picLocks noChangeAspect="1"/>
          </p:cNvPicPr>
          <p:nvPr/>
        </p:nvPicPr>
        <p:blipFill>
          <a:blip r:embed="rId2"/>
          <a:stretch>
            <a:fillRect/>
          </a:stretch>
        </p:blipFill>
        <p:spPr>
          <a:xfrm>
            <a:off x="143429" y="1038524"/>
            <a:ext cx="2484355" cy="1341017"/>
          </a:xfrm>
          <a:prstGeom prst="rect">
            <a:avLst/>
          </a:prstGeom>
          <a:ln>
            <a:solidFill>
              <a:schemeClr val="tx1"/>
            </a:solidFill>
          </a:ln>
        </p:spPr>
      </p:pic>
      <p:sp>
        <p:nvSpPr>
          <p:cNvPr id="5" name="楕円 4">
            <a:extLst>
              <a:ext uri="{FF2B5EF4-FFF2-40B4-BE49-F238E27FC236}">
                <a16:creationId xmlns:a16="http://schemas.microsoft.com/office/drawing/2014/main" id="{CA020ED4-DA7A-40B4-ABFD-324E1058AA30}"/>
              </a:ext>
            </a:extLst>
          </p:cNvPr>
          <p:cNvSpPr/>
          <p:nvPr/>
        </p:nvSpPr>
        <p:spPr>
          <a:xfrm>
            <a:off x="429787" y="1432000"/>
            <a:ext cx="901853" cy="2998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F098B72A-82D1-4627-9912-5DCB0009DC6C}"/>
              </a:ext>
            </a:extLst>
          </p:cNvPr>
          <p:cNvSpPr>
            <a:spLocks noGrp="1"/>
          </p:cNvSpPr>
          <p:nvPr>
            <p:ph type="title"/>
          </p:nvPr>
        </p:nvSpPr>
        <p:spPr>
          <a:xfrm>
            <a:off x="214312" y="131763"/>
            <a:ext cx="8678167" cy="725487"/>
          </a:xfrm>
        </p:spPr>
        <p:txBody>
          <a:bodyPr/>
          <a:lstStyle/>
          <a:p>
            <a:pPr eaLnBrk="1" hangingPunct="1"/>
            <a:r>
              <a:rPr lang="ja-JP" altLang="en-US" dirty="0"/>
              <a:t>各プロセスにおける利用方法</a:t>
            </a:r>
          </a:p>
        </p:txBody>
      </p:sp>
      <p:graphicFrame>
        <p:nvGraphicFramePr>
          <p:cNvPr id="7" name="表 6">
            <a:extLst>
              <a:ext uri="{FF2B5EF4-FFF2-40B4-BE49-F238E27FC236}">
                <a16:creationId xmlns:a16="http://schemas.microsoft.com/office/drawing/2014/main" id="{37CF8A50-CAC9-4D31-8DCB-DD84AE3BF2BC}"/>
              </a:ext>
            </a:extLst>
          </p:cNvPr>
          <p:cNvGraphicFramePr>
            <a:graphicFrameLocks noGrp="1"/>
          </p:cNvGraphicFramePr>
          <p:nvPr>
            <p:extLst>
              <p:ext uri="{D42A27DB-BD31-4B8C-83A1-F6EECF244321}">
                <p14:modId xmlns:p14="http://schemas.microsoft.com/office/powerpoint/2010/main" val="2844261254"/>
              </p:ext>
            </p:extLst>
          </p:nvPr>
        </p:nvGraphicFramePr>
        <p:xfrm>
          <a:off x="127701" y="2596900"/>
          <a:ext cx="4372291" cy="4130040"/>
        </p:xfrm>
        <a:graphic>
          <a:graphicData uri="http://schemas.openxmlformats.org/drawingml/2006/table">
            <a:tbl>
              <a:tblPr firstRow="1" bandRow="1">
                <a:tableStyleId>{F5AB1C69-6EDB-4FF4-983F-18BD219EF322}</a:tableStyleId>
              </a:tblPr>
              <a:tblGrid>
                <a:gridCol w="1419963">
                  <a:extLst>
                    <a:ext uri="{9D8B030D-6E8A-4147-A177-3AD203B41FA5}">
                      <a16:colId xmlns:a16="http://schemas.microsoft.com/office/drawing/2014/main" val="2899305052"/>
                    </a:ext>
                  </a:extLst>
                </a:gridCol>
                <a:gridCol w="2448272">
                  <a:extLst>
                    <a:ext uri="{9D8B030D-6E8A-4147-A177-3AD203B41FA5}">
                      <a16:colId xmlns:a16="http://schemas.microsoft.com/office/drawing/2014/main" val="334295533"/>
                    </a:ext>
                  </a:extLst>
                </a:gridCol>
                <a:gridCol w="504056">
                  <a:extLst>
                    <a:ext uri="{9D8B030D-6E8A-4147-A177-3AD203B41FA5}">
                      <a16:colId xmlns:a16="http://schemas.microsoft.com/office/drawing/2014/main" val="756346314"/>
                    </a:ext>
                  </a:extLst>
                </a:gridCol>
              </a:tblGrid>
              <a:tr h="191034">
                <a:tc>
                  <a:txBody>
                    <a:bodyPr/>
                    <a:lstStyle/>
                    <a:p>
                      <a:r>
                        <a:rPr kumimoji="1" lang="ja-JP" altLang="en-US" sz="1000" dirty="0">
                          <a:latin typeface="Meiryo UI" panose="020B0604030504040204" pitchFamily="50" charset="-128"/>
                          <a:ea typeface="Meiryo UI" panose="020B0604030504040204" pitchFamily="50" charset="-128"/>
                        </a:rPr>
                        <a:t>項目名</a:t>
                      </a:r>
                    </a:p>
                  </a:txBody>
                  <a:tcPr marL="0" marR="0"/>
                </a:tc>
                <a:tc>
                  <a:txBody>
                    <a:bodyPr/>
                    <a:lstStyle/>
                    <a:p>
                      <a:r>
                        <a:rPr kumimoji="1" lang="ja-JP" altLang="en-US" sz="1000" dirty="0">
                          <a:latin typeface="Meiryo UI" panose="020B0604030504040204" pitchFamily="50" charset="-128"/>
                          <a:ea typeface="Meiryo UI" panose="020B0604030504040204" pitchFamily="50" charset="-128"/>
                        </a:rPr>
                        <a:t>入力例</a:t>
                      </a:r>
                    </a:p>
                  </a:txBody>
                  <a:tcPr marL="0" marR="0"/>
                </a:tc>
                <a:tc>
                  <a:txBody>
                    <a:bodyPr/>
                    <a:lstStyle/>
                    <a:p>
                      <a:r>
                        <a:rPr kumimoji="1" lang="ja-JP" altLang="en-US" sz="1000" dirty="0">
                          <a:latin typeface="Meiryo UI" panose="020B0604030504040204" pitchFamily="50" charset="-128"/>
                          <a:ea typeface="Meiryo UI" panose="020B0604030504040204" pitchFamily="50" charset="-128"/>
                        </a:rPr>
                        <a:t>今回</a:t>
                      </a:r>
                    </a:p>
                  </a:txBody>
                  <a:tcPr marL="0" marR="0"/>
                </a:tc>
                <a:extLst>
                  <a:ext uri="{0D108BD9-81ED-4DB2-BD59-A6C34878D82A}">
                    <a16:rowId xmlns:a16="http://schemas.microsoft.com/office/drawing/2014/main" val="3208976993"/>
                  </a:ext>
                </a:extLst>
              </a:tr>
              <a:tr h="191034">
                <a:tc>
                  <a:txBody>
                    <a:bodyPr/>
                    <a:lstStyle/>
                    <a:p>
                      <a:r>
                        <a:rPr kumimoji="1" lang="ja-JP" altLang="en-US" sz="900" dirty="0">
                          <a:latin typeface="Meiryo UI" panose="020B0604030504040204" pitchFamily="50" charset="-128"/>
                          <a:ea typeface="Meiryo UI" panose="020B0604030504040204" pitchFamily="50" charset="-128"/>
                        </a:rPr>
                        <a:t>調達番号</a:t>
                      </a:r>
                    </a:p>
                  </a:txBody>
                  <a:tcPr marL="0" marR="0"/>
                </a:tc>
                <a:tc>
                  <a:txBody>
                    <a:bodyPr/>
                    <a:lstStyle/>
                    <a:p>
                      <a:pPr algn="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p>
                  </a:txBody>
                  <a:tcPr marL="0" marR="0"/>
                </a:tc>
                <a:tc>
                  <a:txBody>
                    <a:bodyPr/>
                    <a:lstStyle/>
                    <a:p>
                      <a:pPr algn="ctr"/>
                      <a:endParaRPr kumimoji="1" lang="ja-JP" altLang="en-US"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8230900"/>
                  </a:ext>
                </a:extLst>
              </a:tr>
              <a:tr h="191034">
                <a:tc>
                  <a:txBody>
                    <a:bodyPr/>
                    <a:lstStyle/>
                    <a:p>
                      <a:r>
                        <a:rPr kumimoji="1" lang="ja-JP" altLang="en-US" sz="900" dirty="0">
                          <a:latin typeface="Meiryo UI" panose="020B0604030504040204" pitchFamily="50" charset="-128"/>
                          <a:ea typeface="Meiryo UI" panose="020B0604030504040204" pitchFamily="50" charset="-128"/>
                        </a:rPr>
                        <a:t>区分</a:t>
                      </a:r>
                    </a:p>
                  </a:txBody>
                  <a:tcPr marL="0" marR="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Meiryo UI" panose="020B0604030504040204" pitchFamily="50" charset="-128"/>
                          <a:ea typeface="Meiryo UI" panose="020B0604030504040204" pitchFamily="50" charset="-128"/>
                        </a:rPr>
                        <a:t>「</a:t>
                      </a:r>
                      <a:r>
                        <a:rPr kumimoji="1" lang="en-US" altLang="ja-JP" sz="900" dirty="0">
                          <a:latin typeface="Meiryo UI" panose="020B0604030504040204" pitchFamily="50" charset="-128"/>
                          <a:ea typeface="Meiryo UI" panose="020B0604030504040204" pitchFamily="50" charset="-128"/>
                        </a:rPr>
                        <a:t>A</a:t>
                      </a:r>
                      <a:r>
                        <a:rPr kumimoji="1" lang="ja-JP" altLang="en-US" sz="900" dirty="0">
                          <a:latin typeface="Meiryo UI" panose="020B0604030504040204" pitchFamily="50" charset="-128"/>
                          <a:ea typeface="Meiryo UI" panose="020B0604030504040204" pitchFamily="50" charset="-128"/>
                        </a:rPr>
                        <a:t>材」「</a:t>
                      </a:r>
                      <a:r>
                        <a:rPr kumimoji="1" lang="en-US" altLang="ja-JP" sz="900" dirty="0">
                          <a:latin typeface="Meiryo UI" panose="020B0604030504040204" pitchFamily="50" charset="-128"/>
                          <a:ea typeface="Meiryo UI" panose="020B0604030504040204" pitchFamily="50" charset="-128"/>
                        </a:rPr>
                        <a:t>B</a:t>
                      </a:r>
                      <a:r>
                        <a:rPr kumimoji="1" lang="ja-JP" altLang="en-US" sz="900" dirty="0">
                          <a:latin typeface="Meiryo UI" panose="020B0604030504040204" pitchFamily="50" charset="-128"/>
                          <a:ea typeface="Meiryo UI" panose="020B0604030504040204" pitchFamily="50" charset="-128"/>
                        </a:rPr>
                        <a:t>材</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大口</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a:t>
                      </a:r>
                      <a:r>
                        <a:rPr kumimoji="1" lang="en-US" altLang="ja-JP" sz="900" dirty="0">
                          <a:latin typeface="Meiryo UI" panose="020B0604030504040204" pitchFamily="50" charset="-128"/>
                          <a:ea typeface="Meiryo UI" panose="020B0604030504040204" pitchFamily="50" charset="-128"/>
                        </a:rPr>
                        <a:t>B</a:t>
                      </a:r>
                      <a:r>
                        <a:rPr kumimoji="1" lang="ja-JP" altLang="en-US" sz="900" dirty="0">
                          <a:latin typeface="Meiryo UI" panose="020B0604030504040204" pitchFamily="50" charset="-128"/>
                          <a:ea typeface="Meiryo UI" panose="020B0604030504040204" pitchFamily="50" charset="-128"/>
                        </a:rPr>
                        <a:t>材</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小口</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」から選択</a:t>
                      </a:r>
                    </a:p>
                  </a:txBody>
                  <a:tcPr marL="0" marR="0"/>
                </a:tc>
                <a:tc>
                  <a:txBody>
                    <a:bodyPr/>
                    <a:lstStyle/>
                    <a:p>
                      <a:pPr algn="ctr"/>
                      <a:endParaRPr kumimoji="1" lang="ja-JP" altLang="en-US"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1354718081"/>
                  </a:ext>
                </a:extLst>
              </a:tr>
              <a:tr h="191034">
                <a:tc>
                  <a:txBody>
                    <a:bodyPr/>
                    <a:lstStyle/>
                    <a:p>
                      <a:r>
                        <a:rPr kumimoji="1" lang="ja-JP" altLang="en-US" sz="900" dirty="0">
                          <a:latin typeface="Meiryo UI" panose="020B0604030504040204" pitchFamily="50" charset="-128"/>
                          <a:ea typeface="Meiryo UI" panose="020B0604030504040204" pitchFamily="50" charset="-128"/>
                        </a:rPr>
                        <a:t>仕入先</a:t>
                      </a:r>
                    </a:p>
                  </a:txBody>
                  <a:tcPr marL="0" marR="0"/>
                </a:tc>
                <a:tc>
                  <a:txBody>
                    <a:bodyPr/>
                    <a:lstStyle/>
                    <a:p>
                      <a:r>
                        <a:rPr kumimoji="1" lang="en-US" altLang="ja-JP" sz="900" dirty="0">
                          <a:latin typeface="Meiryo UI" panose="020B0604030504040204" pitchFamily="50" charset="-128"/>
                          <a:ea typeface="Meiryo UI" panose="020B0604030504040204" pitchFamily="50" charset="-128"/>
                        </a:rPr>
                        <a:t>-</a:t>
                      </a:r>
                    </a:p>
                  </a:txBody>
                  <a:tcPr marL="0" marR="0"/>
                </a:tc>
                <a:tc>
                  <a:txBody>
                    <a:bodyPr/>
                    <a:lstStyle/>
                    <a:p>
                      <a:pPr algn="ctr"/>
                      <a:endParaRPr kumimoji="1" lang="ja-JP" altLang="en-US"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4148161667"/>
                  </a:ext>
                </a:extLst>
              </a:tr>
              <a:tr h="191034">
                <a:tc>
                  <a:txBody>
                    <a:bodyPr/>
                    <a:lstStyle/>
                    <a:p>
                      <a:r>
                        <a:rPr kumimoji="1" lang="ja-JP" altLang="en-US" sz="900" dirty="0">
                          <a:latin typeface="Meiryo UI" panose="020B0604030504040204" pitchFamily="50" charset="-128"/>
                          <a:ea typeface="Meiryo UI" panose="020B0604030504040204" pitchFamily="50" charset="-128"/>
                        </a:rPr>
                        <a:t>仕入先担当者</a:t>
                      </a:r>
                    </a:p>
                  </a:txBody>
                  <a:tcPr marL="0" marR="0"/>
                </a:tc>
                <a:tc>
                  <a:txBody>
                    <a:bodyPr/>
                    <a:lstStyle/>
                    <a:p>
                      <a:r>
                        <a:rPr kumimoji="1" lang="en-US" altLang="ja-JP" sz="900" dirty="0">
                          <a:solidFill>
                            <a:schemeClr val="bg1">
                              <a:lumMod val="50000"/>
                            </a:schemeClr>
                          </a:solidFill>
                          <a:latin typeface="Meiryo UI" panose="020B0604030504040204" pitchFamily="50" charset="-128"/>
                          <a:ea typeface="Meiryo UI" panose="020B0604030504040204" pitchFamily="50" charset="-128"/>
                        </a:rPr>
                        <a:t>-</a:t>
                      </a:r>
                      <a:endParaRPr kumimoji="1" lang="ja-JP" altLang="en-US" sz="900" dirty="0">
                        <a:solidFill>
                          <a:schemeClr val="bg1">
                            <a:lumMod val="50000"/>
                          </a:schemeClr>
                        </a:solidFill>
                        <a:latin typeface="Meiryo UI" panose="020B0604030504040204" pitchFamily="50" charset="-128"/>
                        <a:ea typeface="Meiryo UI" panose="020B0604030504040204" pitchFamily="50" charset="-128"/>
                      </a:endParaRPr>
                    </a:p>
                  </a:txBody>
                  <a:tcPr marL="0" marR="0"/>
                </a:tc>
                <a:tc>
                  <a:txBody>
                    <a:bodyPr/>
                    <a:lstStyle/>
                    <a:p>
                      <a:pPr algn="ctr"/>
                      <a:endParaRPr kumimoji="1" lang="ja-JP" altLang="en-US"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1087961926"/>
                  </a:ext>
                </a:extLst>
              </a:tr>
              <a:tr h="191034">
                <a:tc>
                  <a:txBody>
                    <a:bodyPr/>
                    <a:lstStyle/>
                    <a:p>
                      <a:r>
                        <a:rPr kumimoji="1" lang="ja-JP" altLang="en-US" sz="900" dirty="0">
                          <a:latin typeface="Meiryo UI" panose="020B0604030504040204" pitchFamily="50" charset="-128"/>
                          <a:ea typeface="Meiryo UI" panose="020B0604030504040204" pitchFamily="50" charset="-128"/>
                        </a:rPr>
                        <a:t>発注日</a:t>
                      </a:r>
                    </a:p>
                  </a:txBody>
                  <a:tcPr marL="0" marR="0"/>
                </a:tc>
                <a:tc>
                  <a:txBody>
                    <a:bodyPr/>
                    <a:lstStyle/>
                    <a:p>
                      <a:r>
                        <a:rPr kumimoji="1" lang="en-US" altLang="ja-JP" sz="900" dirty="0">
                          <a:latin typeface="Meiryo UI" panose="020B0604030504040204" pitchFamily="50" charset="-128"/>
                          <a:ea typeface="Meiryo UI" panose="020B0604030504040204" pitchFamily="50" charset="-128"/>
                        </a:rPr>
                        <a:t>-</a:t>
                      </a: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438941787"/>
                  </a:ext>
                </a:extLst>
              </a:tr>
              <a:tr h="191034">
                <a:tc>
                  <a:txBody>
                    <a:bodyPr/>
                    <a:lstStyle/>
                    <a:p>
                      <a:r>
                        <a:rPr kumimoji="1" lang="ja-JP" altLang="en-US" sz="900" dirty="0">
                          <a:latin typeface="Meiryo UI" panose="020B0604030504040204" pitchFamily="50" charset="-128"/>
                          <a:ea typeface="Meiryo UI" panose="020B0604030504040204" pitchFamily="50" charset="-128"/>
                        </a:rPr>
                        <a:t>納品先</a:t>
                      </a:r>
                    </a:p>
                  </a:txBody>
                  <a:tcPr marL="0" marR="0"/>
                </a:tc>
                <a:tc>
                  <a:txBody>
                    <a:bodyPr/>
                    <a:lstStyle/>
                    <a:p>
                      <a:r>
                        <a:rPr kumimoji="1" lang="ja-JP" altLang="en-US" sz="900" dirty="0">
                          <a:latin typeface="Meiryo UI" panose="020B0604030504040204" pitchFamily="50" charset="-128"/>
                          <a:ea typeface="Meiryo UI" panose="020B0604030504040204" pitchFamily="50" charset="-128"/>
                        </a:rPr>
                        <a:t>納品先を選択</a:t>
                      </a:r>
                      <a:endParaRPr kumimoji="1" lang="en-US" altLang="ja-JP" sz="900" dirty="0">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1797511620"/>
                  </a:ext>
                </a:extLst>
              </a:tr>
              <a:tr h="191034">
                <a:tc>
                  <a:txBody>
                    <a:bodyPr/>
                    <a:lstStyle/>
                    <a:p>
                      <a:r>
                        <a:rPr kumimoji="1" lang="ja-JP" altLang="en-US" sz="900" dirty="0">
                          <a:latin typeface="Meiryo UI" panose="020B0604030504040204" pitchFamily="50" charset="-128"/>
                          <a:ea typeface="Meiryo UI" panose="020B0604030504040204" pitchFamily="50" charset="-128"/>
                        </a:rPr>
                        <a:t>希望納期</a:t>
                      </a:r>
                    </a:p>
                  </a:txBody>
                  <a:tcPr marL="0" marR="0"/>
                </a:tc>
                <a:tc>
                  <a:txBody>
                    <a:bodyPr/>
                    <a:lstStyle/>
                    <a:p>
                      <a:r>
                        <a:rPr kumimoji="1" lang="ja-JP" altLang="en-US" sz="900" dirty="0">
                          <a:solidFill>
                            <a:srgbClr val="FF0000"/>
                          </a:solidFill>
                          <a:latin typeface="Meiryo UI" panose="020B0604030504040204" pitchFamily="50" charset="-128"/>
                          <a:ea typeface="Meiryo UI" panose="020B0604030504040204" pitchFamily="50" charset="-128"/>
                        </a:rPr>
                        <a:t>希望納期日時</a:t>
                      </a:r>
                      <a:r>
                        <a:rPr kumimoji="1" lang="ja-JP" altLang="en-US" sz="900" dirty="0">
                          <a:latin typeface="Meiryo UI" panose="020B0604030504040204" pitchFamily="50" charset="-128"/>
                          <a:ea typeface="Meiryo UI" panose="020B0604030504040204" pitchFamily="50" charset="-128"/>
                        </a:rPr>
                        <a:t>を入力</a:t>
                      </a:r>
                      <a:endParaRPr kumimoji="1" lang="en-US" altLang="ja-JP" sz="900" dirty="0">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2235485048"/>
                  </a:ext>
                </a:extLst>
              </a:tr>
              <a:tr h="191034">
                <a:tc>
                  <a:txBody>
                    <a:bodyPr/>
                    <a:lstStyle/>
                    <a:p>
                      <a:r>
                        <a:rPr kumimoji="1" lang="ja-JP" altLang="en-US" sz="900" dirty="0">
                          <a:latin typeface="Meiryo UI" panose="020B0604030504040204" pitchFamily="50" charset="-128"/>
                          <a:ea typeface="Meiryo UI" panose="020B0604030504040204" pitchFamily="50" charset="-128"/>
                        </a:rPr>
                        <a:t>取引ステータス</a:t>
                      </a:r>
                    </a:p>
                  </a:txBody>
                  <a:tcPr marL="0" marR="0"/>
                </a:tc>
                <a:tc>
                  <a:txBody>
                    <a:bodyPr/>
                    <a:lstStyle/>
                    <a:p>
                      <a:r>
                        <a:rPr kumimoji="1" lang="ja-JP" altLang="en-US" sz="900" dirty="0">
                          <a:latin typeface="Meiryo UI" panose="020B0604030504040204" pitchFamily="50" charset="-128"/>
                          <a:ea typeface="Meiryo UI" panose="020B0604030504040204" pitchFamily="50" charset="-128"/>
                        </a:rPr>
                        <a:t>「決裁者確認中」→「承認」</a:t>
                      </a:r>
                      <a:r>
                        <a:rPr kumimoji="1" lang="en-US" altLang="ja-JP" sz="900" dirty="0">
                          <a:latin typeface="Meiryo UI" panose="020B0604030504040204" pitchFamily="50" charset="-128"/>
                          <a:ea typeface="Meiryo UI" panose="020B0604030504040204" pitchFamily="50" charset="-128"/>
                        </a:rPr>
                        <a:t>or</a:t>
                      </a:r>
                      <a:r>
                        <a:rPr kumimoji="1" lang="ja-JP" altLang="en-US" sz="900" dirty="0">
                          <a:latin typeface="Meiryo UI" panose="020B0604030504040204" pitchFamily="50" charset="-128"/>
                          <a:ea typeface="Meiryo UI" panose="020B0604030504040204" pitchFamily="50" charset="-128"/>
                        </a:rPr>
                        <a:t>「却下」</a:t>
                      </a:r>
                      <a:endParaRPr kumimoji="1" lang="en-US" altLang="ja-JP" sz="900" dirty="0">
                        <a:latin typeface="Meiryo UI" panose="020B0604030504040204" pitchFamily="50" charset="-128"/>
                        <a:ea typeface="Meiryo UI" panose="020B0604030504040204" pitchFamily="50" charset="-128"/>
                      </a:endParaRPr>
                    </a:p>
                  </a:txBody>
                  <a:tcPr marL="0" marR="0"/>
                </a:tc>
                <a:tc>
                  <a:txBody>
                    <a:bodyPr/>
                    <a:lstStyle/>
                    <a:p>
                      <a:pPr algn="ctr"/>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3091177591"/>
                  </a:ext>
                </a:extLst>
              </a:tr>
              <a:tr h="191034">
                <a:tc>
                  <a:txBody>
                    <a:bodyPr/>
                    <a:lstStyle/>
                    <a:p>
                      <a:r>
                        <a:rPr kumimoji="1" lang="en-US" altLang="ja-JP" sz="900" dirty="0">
                          <a:latin typeface="Meiryo UI" panose="020B0604030504040204" pitchFamily="50" charset="-128"/>
                          <a:ea typeface="Meiryo UI" panose="020B0604030504040204" pitchFamily="50" charset="-128"/>
                        </a:rPr>
                        <a:t>AST</a:t>
                      </a:r>
                      <a:r>
                        <a:rPr kumimoji="1" lang="ja-JP" altLang="en-US" sz="900" dirty="0">
                          <a:latin typeface="Meiryo UI" panose="020B0604030504040204" pitchFamily="50" charset="-128"/>
                          <a:ea typeface="Meiryo UI" panose="020B0604030504040204" pitchFamily="50" charset="-128"/>
                        </a:rPr>
                        <a:t>担当者</a:t>
                      </a:r>
                    </a:p>
                  </a:txBody>
                  <a:tcPr marL="0" marR="0"/>
                </a:tc>
                <a:tc>
                  <a:txBody>
                    <a:bodyPr/>
                    <a:lstStyle/>
                    <a:p>
                      <a:r>
                        <a:rPr kumimoji="1" lang="ja-JP" altLang="en-US" sz="900" dirty="0">
                          <a:latin typeface="Meiryo UI" panose="020B0604030504040204" pitchFamily="50" charset="-128"/>
                          <a:ea typeface="Meiryo UI" panose="020B0604030504040204" pitchFamily="50" charset="-128"/>
                        </a:rPr>
                        <a:t>本注文に対する担当者</a:t>
                      </a:r>
                      <a:endParaRPr kumimoji="1" lang="en-US" altLang="ja-JP" sz="900" dirty="0">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1174207786"/>
                  </a:ext>
                </a:extLst>
              </a:tr>
              <a:tr h="191034">
                <a:tc>
                  <a:txBody>
                    <a:bodyPr/>
                    <a:lstStyle/>
                    <a:p>
                      <a:r>
                        <a:rPr kumimoji="1" lang="en-US" altLang="ja-JP" sz="900" dirty="0">
                          <a:latin typeface="Meiryo UI" panose="020B0604030504040204" pitchFamily="50" charset="-128"/>
                          <a:ea typeface="Meiryo UI" panose="020B0604030504040204" pitchFamily="50" charset="-128"/>
                        </a:rPr>
                        <a:t>AST</a:t>
                      </a:r>
                      <a:r>
                        <a:rPr kumimoji="1" lang="ja-JP" altLang="en-US" sz="900" dirty="0">
                          <a:latin typeface="Meiryo UI" panose="020B0604030504040204" pitchFamily="50" charset="-128"/>
                          <a:ea typeface="Meiryo UI" panose="020B0604030504040204" pitchFamily="50" charset="-128"/>
                        </a:rPr>
                        <a:t>決裁者</a:t>
                      </a:r>
                    </a:p>
                  </a:txBody>
                  <a:tcPr marL="0" marR="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Meiryo UI" panose="020B0604030504040204" pitchFamily="50" charset="-128"/>
                          <a:ea typeface="Meiryo UI" panose="020B0604030504040204" pitchFamily="50" charset="-128"/>
                        </a:rPr>
                        <a:t>本注文に対する決裁者</a:t>
                      </a:r>
                      <a:endParaRPr kumimoji="1" lang="en-US" altLang="ja-JP" sz="900" dirty="0">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1864936726"/>
                  </a:ext>
                </a:extLst>
              </a:tr>
              <a:tr h="191034">
                <a:tc>
                  <a:txBody>
                    <a:bodyPr/>
                    <a:lstStyle/>
                    <a:p>
                      <a:r>
                        <a:rPr kumimoji="1" lang="ja-JP" altLang="en-US" sz="900" dirty="0">
                          <a:latin typeface="Meiryo UI" panose="020B0604030504040204" pitchFamily="50" charset="-128"/>
                          <a:ea typeface="Meiryo UI" panose="020B0604030504040204" pitchFamily="50" charset="-128"/>
                        </a:rPr>
                        <a:t>社内備考</a:t>
                      </a:r>
                    </a:p>
                  </a:txBody>
                  <a:tcPr marL="0" marR="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非承認の場合理由を記載</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marL="0" marR="0"/>
                </a:tc>
                <a:tc>
                  <a:txBody>
                    <a:bodyPr/>
                    <a:lstStyle/>
                    <a:p>
                      <a:pPr algn="ctr"/>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2495841487"/>
                  </a:ext>
                </a:extLst>
              </a:tr>
              <a:tr h="191034">
                <a:tc>
                  <a:txBody>
                    <a:bodyPr/>
                    <a:lstStyle/>
                    <a:p>
                      <a:r>
                        <a:rPr kumimoji="1" lang="ja-JP" altLang="en-US" sz="900" dirty="0">
                          <a:latin typeface="Meiryo UI" panose="020B0604030504040204" pitchFamily="50" charset="-128"/>
                          <a:ea typeface="Meiryo UI" panose="020B0604030504040204" pitchFamily="50" charset="-128"/>
                        </a:rPr>
                        <a:t>備考</a:t>
                      </a:r>
                    </a:p>
                  </a:txBody>
                  <a:tcPr marL="0" marR="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4062334447"/>
                  </a:ext>
                </a:extLst>
              </a:tr>
              <a:tr h="191034">
                <a:tc>
                  <a:txBody>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ログ</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承認依頼日</a:t>
                      </a:r>
                    </a:p>
                  </a:txBody>
                  <a:tcPr marL="0" marR="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3208245158"/>
                  </a:ext>
                </a:extLst>
              </a:tr>
              <a:tr h="191034">
                <a:tc>
                  <a:txBody>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ログ</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調達日</a:t>
                      </a:r>
                    </a:p>
                  </a:txBody>
                  <a:tcPr marL="0" marR="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tx1"/>
                        </a:solidFill>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2015757809"/>
                  </a:ext>
                </a:extLst>
              </a:tr>
              <a:tr h="191034">
                <a:tc>
                  <a:txBody>
                    <a:bodyPr/>
                    <a:lstStyle/>
                    <a:p>
                      <a:r>
                        <a:rPr kumimoji="1" lang="ja-JP" altLang="en-US" sz="900" dirty="0">
                          <a:latin typeface="Meiryo UI" panose="020B0604030504040204" pitchFamily="50" charset="-128"/>
                          <a:ea typeface="Meiryo UI" panose="020B0604030504040204" pitchFamily="50" charset="-128"/>
                        </a:rPr>
                        <a:t>伝票税抜金額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tx1"/>
                        </a:solidFill>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265986553"/>
                  </a:ext>
                </a:extLst>
              </a:tr>
              <a:tr h="191034">
                <a:tc>
                  <a:txBody>
                    <a:bodyPr/>
                    <a:lstStyle/>
                    <a:p>
                      <a:r>
                        <a:rPr kumimoji="1" lang="ja-JP" altLang="en-US" sz="900" dirty="0">
                          <a:latin typeface="Meiryo UI" panose="020B0604030504040204" pitchFamily="50" charset="-128"/>
                          <a:ea typeface="Meiryo UI" panose="020B0604030504040204" pitchFamily="50" charset="-128"/>
                        </a:rPr>
                        <a:t>伝票税額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tx1"/>
                        </a:solidFill>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3898139972"/>
                  </a:ext>
                </a:extLst>
              </a:tr>
              <a:tr h="191034">
                <a:tc>
                  <a:txBody>
                    <a:bodyPr/>
                    <a:lstStyle/>
                    <a:p>
                      <a:r>
                        <a:rPr kumimoji="1" lang="ja-JP" altLang="en-US" sz="900" dirty="0">
                          <a:latin typeface="Meiryo UI" panose="020B0604030504040204" pitchFamily="50" charset="-128"/>
                          <a:ea typeface="Meiryo UI" panose="020B0604030504040204" pitchFamily="50" charset="-128"/>
                        </a:rPr>
                        <a:t>伝票税込金額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tx1"/>
                        </a:solidFill>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2367990496"/>
                  </a:ext>
                </a:extLst>
              </a:tr>
            </a:tbl>
          </a:graphicData>
        </a:graphic>
      </p:graphicFrame>
      <p:graphicFrame>
        <p:nvGraphicFramePr>
          <p:cNvPr id="8" name="表 7">
            <a:extLst>
              <a:ext uri="{FF2B5EF4-FFF2-40B4-BE49-F238E27FC236}">
                <a16:creationId xmlns:a16="http://schemas.microsoft.com/office/drawing/2014/main" id="{84A14721-EFB4-41C7-9DDF-ACEAF61469E3}"/>
              </a:ext>
            </a:extLst>
          </p:cNvPr>
          <p:cNvGraphicFramePr>
            <a:graphicFrameLocks noGrp="1"/>
          </p:cNvGraphicFramePr>
          <p:nvPr>
            <p:extLst>
              <p:ext uri="{D42A27DB-BD31-4B8C-83A1-F6EECF244321}">
                <p14:modId xmlns:p14="http://schemas.microsoft.com/office/powerpoint/2010/main" val="1368090679"/>
              </p:ext>
            </p:extLst>
          </p:nvPr>
        </p:nvGraphicFramePr>
        <p:xfrm>
          <a:off x="4553395" y="2591707"/>
          <a:ext cx="4462904" cy="3672840"/>
        </p:xfrm>
        <a:graphic>
          <a:graphicData uri="http://schemas.openxmlformats.org/drawingml/2006/table">
            <a:tbl>
              <a:tblPr firstRow="1" bandRow="1">
                <a:tableStyleId>{F5AB1C69-6EDB-4FF4-983F-18BD219EF322}</a:tableStyleId>
              </a:tblPr>
              <a:tblGrid>
                <a:gridCol w="1890813">
                  <a:extLst>
                    <a:ext uri="{9D8B030D-6E8A-4147-A177-3AD203B41FA5}">
                      <a16:colId xmlns:a16="http://schemas.microsoft.com/office/drawing/2014/main" val="2899305052"/>
                    </a:ext>
                  </a:extLst>
                </a:gridCol>
                <a:gridCol w="2088232">
                  <a:extLst>
                    <a:ext uri="{9D8B030D-6E8A-4147-A177-3AD203B41FA5}">
                      <a16:colId xmlns:a16="http://schemas.microsoft.com/office/drawing/2014/main" val="334295533"/>
                    </a:ext>
                  </a:extLst>
                </a:gridCol>
                <a:gridCol w="483859">
                  <a:extLst>
                    <a:ext uri="{9D8B030D-6E8A-4147-A177-3AD203B41FA5}">
                      <a16:colId xmlns:a16="http://schemas.microsoft.com/office/drawing/2014/main" val="756346314"/>
                    </a:ext>
                  </a:extLst>
                </a:gridCol>
              </a:tblGrid>
              <a:tr h="216024">
                <a:tc>
                  <a:txBody>
                    <a:bodyPr/>
                    <a:lstStyle/>
                    <a:p>
                      <a:r>
                        <a:rPr kumimoji="1" lang="ja-JP" altLang="en-US" sz="1000" dirty="0">
                          <a:latin typeface="Meiryo UI" panose="020B0604030504040204" pitchFamily="50" charset="-128"/>
                          <a:ea typeface="Meiryo UI" panose="020B0604030504040204" pitchFamily="50" charset="-128"/>
                        </a:rPr>
                        <a:t>項目名</a:t>
                      </a:r>
                    </a:p>
                  </a:txBody>
                  <a:tcPr marL="0" marR="0"/>
                </a:tc>
                <a:tc>
                  <a:txBody>
                    <a:bodyPr/>
                    <a:lstStyle/>
                    <a:p>
                      <a:r>
                        <a:rPr kumimoji="1" lang="ja-JP" altLang="en-US" sz="1000" dirty="0">
                          <a:latin typeface="Meiryo UI" panose="020B0604030504040204" pitchFamily="50" charset="-128"/>
                          <a:ea typeface="Meiryo UI" panose="020B0604030504040204" pitchFamily="50" charset="-128"/>
                        </a:rPr>
                        <a:t>使用用途</a:t>
                      </a:r>
                    </a:p>
                  </a:txBody>
                  <a:tcPr marL="0" marR="0"/>
                </a:tc>
                <a:tc>
                  <a:txBody>
                    <a:bodyPr/>
                    <a:lstStyle/>
                    <a:p>
                      <a:r>
                        <a:rPr kumimoji="1" lang="ja-JP" altLang="en-US" sz="1000" dirty="0">
                          <a:latin typeface="Meiryo UI" panose="020B0604030504040204" pitchFamily="50" charset="-128"/>
                          <a:ea typeface="Meiryo UI" panose="020B0604030504040204" pitchFamily="50" charset="-128"/>
                        </a:rPr>
                        <a:t>今回</a:t>
                      </a:r>
                    </a:p>
                  </a:txBody>
                  <a:tcPr marL="0" marR="0"/>
                </a:tc>
                <a:extLst>
                  <a:ext uri="{0D108BD9-81ED-4DB2-BD59-A6C34878D82A}">
                    <a16:rowId xmlns:a16="http://schemas.microsoft.com/office/drawing/2014/main" val="3208976993"/>
                  </a:ext>
                </a:extLst>
              </a:tr>
              <a:tr h="216024">
                <a:tc>
                  <a:txBody>
                    <a:bodyPr/>
                    <a:lstStyle/>
                    <a:p>
                      <a:r>
                        <a:rPr kumimoji="1" lang="ja-JP" altLang="en-US" sz="900" dirty="0">
                          <a:latin typeface="Meiryo UI" panose="020B0604030504040204" pitchFamily="50" charset="-128"/>
                          <a:ea typeface="Meiryo UI" panose="020B0604030504040204" pitchFamily="50" charset="-128"/>
                        </a:rPr>
                        <a:t>調達番号</a:t>
                      </a:r>
                    </a:p>
                  </a:txBody>
                  <a:tcPr marL="0" marR="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en-US" altLang="ja-JP" sz="900" dirty="0">
                        <a:latin typeface="Meiryo UI" panose="020B0604030504040204" pitchFamily="50" charset="-128"/>
                        <a:ea typeface="Meiryo UI" panose="020B0604030504040204" pitchFamily="50" charset="-128"/>
                      </a:endParaRPr>
                    </a:p>
                  </a:txBody>
                  <a:tcPr marL="0" marR="0"/>
                </a:tc>
                <a:tc>
                  <a:txBody>
                    <a:bodyPr/>
                    <a:lstStyle/>
                    <a:p>
                      <a:pPr algn="ctr"/>
                      <a:endParaRPr kumimoji="1" lang="ja-JP" altLang="en-US"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8230900"/>
                  </a:ext>
                </a:extLst>
              </a:tr>
              <a:tr h="216024">
                <a:tc>
                  <a:txBody>
                    <a:bodyPr/>
                    <a:lstStyle/>
                    <a:p>
                      <a:r>
                        <a:rPr kumimoji="1" lang="ja-JP" altLang="en-US" sz="900" dirty="0">
                          <a:latin typeface="Meiryo UI" panose="020B0604030504040204" pitchFamily="50" charset="-128"/>
                          <a:ea typeface="Meiryo UI" panose="020B0604030504040204" pitchFamily="50" charset="-128"/>
                        </a:rPr>
                        <a:t>明細番号</a:t>
                      </a:r>
                    </a:p>
                  </a:txBody>
                  <a:tcPr marL="0" marR="0"/>
                </a:tc>
                <a:tc>
                  <a:txBody>
                    <a:bodyPr/>
                    <a:lstStyle/>
                    <a:p>
                      <a:pPr algn="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endParaRPr>
                    </a:p>
                  </a:txBody>
                  <a:tcPr marL="0" marR="0"/>
                </a:tc>
                <a:tc>
                  <a:txBody>
                    <a:bodyPr/>
                    <a:lstStyle/>
                    <a:p>
                      <a:pPr algn="ctr"/>
                      <a:endParaRPr kumimoji="1" lang="ja-JP" altLang="en-US"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1354718081"/>
                  </a:ext>
                </a:extLst>
              </a:tr>
              <a:tr h="216024">
                <a:tc>
                  <a:txBody>
                    <a:bodyPr/>
                    <a:lstStyle/>
                    <a:p>
                      <a:r>
                        <a:rPr kumimoji="1" lang="ja-JP" altLang="en-US" sz="900" dirty="0">
                          <a:latin typeface="Meiryo UI" panose="020B0604030504040204" pitchFamily="50" charset="-128"/>
                          <a:ea typeface="Meiryo UI" panose="020B0604030504040204" pitchFamily="50" charset="-128"/>
                        </a:rPr>
                        <a:t>資材コード</a:t>
                      </a:r>
                    </a:p>
                  </a:txBody>
                  <a:tcPr marL="0" marR="0"/>
                </a:tc>
                <a:tc>
                  <a:txBody>
                    <a:bodyPr/>
                    <a:lstStyle/>
                    <a:p>
                      <a:r>
                        <a:rPr kumimoji="1" lang="ja-JP" altLang="en-US" sz="900" dirty="0">
                          <a:latin typeface="Meiryo UI" panose="020B0604030504040204" pitchFamily="50" charset="-128"/>
                          <a:ea typeface="Meiryo UI" panose="020B0604030504040204" pitchFamily="50" charset="-128"/>
                        </a:rPr>
                        <a:t>資材を選択</a:t>
                      </a:r>
                      <a:endParaRPr kumimoji="1" lang="en-US" altLang="ja-JP" sz="900" dirty="0">
                        <a:latin typeface="Meiryo UI" panose="020B0604030504040204" pitchFamily="50" charset="-128"/>
                        <a:ea typeface="Meiryo UI" panose="020B0604030504040204" pitchFamily="50" charset="-128"/>
                      </a:endParaRPr>
                    </a:p>
                  </a:txBody>
                  <a:tcPr marL="0" marR="0"/>
                </a:tc>
                <a:tc>
                  <a:txBody>
                    <a:bodyPr/>
                    <a:lstStyle/>
                    <a:p>
                      <a:pPr algn="ctr"/>
                      <a:endParaRPr kumimoji="1" lang="ja-JP" altLang="en-US"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4148161667"/>
                  </a:ext>
                </a:extLst>
              </a:tr>
              <a:tr h="216024">
                <a:tc>
                  <a:txBody>
                    <a:bodyPr/>
                    <a:lstStyle/>
                    <a:p>
                      <a:r>
                        <a:rPr kumimoji="1" lang="ja-JP" altLang="en-US" sz="900" dirty="0">
                          <a:latin typeface="Meiryo UI" panose="020B0604030504040204" pitchFamily="50" charset="-128"/>
                          <a:ea typeface="Meiryo UI" panose="020B0604030504040204" pitchFamily="50" charset="-128"/>
                        </a:rPr>
                        <a:t>資材名</a:t>
                      </a:r>
                    </a:p>
                  </a:txBody>
                  <a:tcPr marL="0" marR="0"/>
                </a:tc>
                <a:tc>
                  <a:txBody>
                    <a:bodyPr/>
                    <a:lstStyle/>
                    <a:p>
                      <a:pPr algn="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bg1">
                            <a:lumMod val="50000"/>
                          </a:schemeClr>
                        </a:solidFill>
                        <a:latin typeface="Meiryo UI" panose="020B0604030504040204" pitchFamily="50" charset="-128"/>
                        <a:ea typeface="Meiryo UI" panose="020B0604030504040204" pitchFamily="50" charset="-128"/>
                      </a:endParaRPr>
                    </a:p>
                  </a:txBody>
                  <a:tcPr marL="0" marR="0"/>
                </a:tc>
                <a:tc>
                  <a:txBody>
                    <a:bodyPr/>
                    <a:lstStyle/>
                    <a:p>
                      <a:pPr algn="ctr"/>
                      <a:endParaRPr kumimoji="1" lang="ja-JP" altLang="en-US"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1087961926"/>
                  </a:ext>
                </a:extLst>
              </a:tr>
              <a:tr h="216024">
                <a:tc>
                  <a:txBody>
                    <a:bodyPr/>
                    <a:lstStyle/>
                    <a:p>
                      <a:r>
                        <a:rPr kumimoji="1" lang="ja-JP" altLang="en-US" sz="900" dirty="0">
                          <a:latin typeface="Meiryo UI" panose="020B0604030504040204" pitchFamily="50" charset="-128"/>
                          <a:ea typeface="Meiryo UI" panose="020B0604030504040204" pitchFamily="50" charset="-128"/>
                        </a:rPr>
                        <a:t>数量</a:t>
                      </a:r>
                    </a:p>
                  </a:txBody>
                  <a:tcPr marL="0" marR="0"/>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数量を入力</a:t>
                      </a: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438941787"/>
                  </a:ext>
                </a:extLst>
              </a:tr>
              <a:tr h="216024">
                <a:tc>
                  <a:txBody>
                    <a:bodyPr/>
                    <a:lstStyle/>
                    <a:p>
                      <a:r>
                        <a:rPr kumimoji="1" lang="ja-JP" altLang="en-US" sz="900" dirty="0">
                          <a:latin typeface="Meiryo UI" panose="020B0604030504040204" pitchFamily="50" charset="-128"/>
                          <a:ea typeface="Meiryo UI" panose="020B0604030504040204" pitchFamily="50" charset="-128"/>
                        </a:rPr>
                        <a:t>数量単位</a:t>
                      </a:r>
                    </a:p>
                  </a:txBody>
                  <a:tcPr marL="0" marR="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1797511620"/>
                  </a:ext>
                </a:extLst>
              </a:tr>
              <a:tr h="216024">
                <a:tc>
                  <a:txBody>
                    <a:bodyPr/>
                    <a:lstStyle/>
                    <a:p>
                      <a:r>
                        <a:rPr kumimoji="1" lang="ja-JP" altLang="en-US" sz="900" dirty="0">
                          <a:latin typeface="Meiryo UI" panose="020B0604030504040204" pitchFamily="50" charset="-128"/>
                          <a:ea typeface="Meiryo UI" panose="020B0604030504040204" pitchFamily="50" charset="-128"/>
                        </a:rPr>
                        <a:t>単価</a:t>
                      </a:r>
                    </a:p>
                  </a:txBody>
                  <a:tcPr marL="0" marR="0"/>
                </a:tc>
                <a:tc>
                  <a:txBody>
                    <a:bodyPr/>
                    <a:lstStyle/>
                    <a:p>
                      <a:endParaRPr kumimoji="1" lang="en-US" altLang="ja-JP" sz="900" dirty="0">
                        <a:solidFill>
                          <a:schemeClr val="tx1"/>
                        </a:solidFill>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2235485048"/>
                  </a:ext>
                </a:extLst>
              </a:tr>
              <a:tr h="216024">
                <a:tc>
                  <a:txBody>
                    <a:bodyPr/>
                    <a:lstStyle/>
                    <a:p>
                      <a:r>
                        <a:rPr kumimoji="1" lang="ja-JP" altLang="en-US" sz="900" dirty="0">
                          <a:latin typeface="Meiryo UI" panose="020B0604030504040204" pitchFamily="50" charset="-128"/>
                          <a:ea typeface="Meiryo UI" panose="020B0604030504040204" pitchFamily="50" charset="-128"/>
                        </a:rPr>
                        <a:t>税抜金額</a:t>
                      </a:r>
                    </a:p>
                  </a:txBody>
                  <a:tcPr marL="0" marR="0"/>
                </a:tc>
                <a:tc>
                  <a:txBody>
                    <a:bodyPr/>
                    <a:lstStyle/>
                    <a:p>
                      <a:pPr algn="r"/>
                      <a:endParaRPr kumimoji="1" lang="en-US" altLang="ja-JP" sz="900" dirty="0">
                        <a:solidFill>
                          <a:schemeClr val="bg1">
                            <a:lumMod val="50000"/>
                          </a:schemeClr>
                        </a:solidFill>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3091177591"/>
                  </a:ext>
                </a:extLst>
              </a:tr>
              <a:tr h="216024">
                <a:tc>
                  <a:txBody>
                    <a:bodyPr/>
                    <a:lstStyle/>
                    <a:p>
                      <a:r>
                        <a:rPr kumimoji="1" lang="ja-JP" altLang="en-US" sz="900" dirty="0">
                          <a:latin typeface="Meiryo UI" panose="020B0604030504040204" pitchFamily="50" charset="-128"/>
                          <a:ea typeface="Meiryo UI" panose="020B0604030504040204" pitchFamily="50" charset="-128"/>
                        </a:rPr>
                        <a:t>税額</a:t>
                      </a:r>
                    </a:p>
                  </a:txBody>
                  <a:tcPr marL="0" marR="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bg1">
                            <a:lumMod val="50000"/>
                          </a:schemeClr>
                        </a:solidFill>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4112147779"/>
                  </a:ext>
                </a:extLst>
              </a:tr>
              <a:tr h="216024">
                <a:tc>
                  <a:txBody>
                    <a:bodyPr/>
                    <a:lstStyle/>
                    <a:p>
                      <a:r>
                        <a:rPr kumimoji="1" lang="ja-JP" altLang="en-US" sz="900" dirty="0">
                          <a:latin typeface="Meiryo UI" panose="020B0604030504040204" pitchFamily="50" charset="-128"/>
                          <a:ea typeface="Meiryo UI" panose="020B0604030504040204" pitchFamily="50" charset="-128"/>
                        </a:rPr>
                        <a:t>税込金額</a:t>
                      </a:r>
                    </a:p>
                  </a:txBody>
                  <a:tcPr marL="0" marR="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bg1">
                            <a:lumMod val="50000"/>
                          </a:schemeClr>
                        </a:solidFill>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2070237161"/>
                  </a:ext>
                </a:extLst>
              </a:tr>
              <a:tr h="216024">
                <a:tc>
                  <a:txBody>
                    <a:bodyPr/>
                    <a:lstStyle/>
                    <a:p>
                      <a:r>
                        <a:rPr kumimoji="1" lang="ja-JP" altLang="en-US" sz="900" dirty="0">
                          <a:latin typeface="Meiryo UI" panose="020B0604030504040204" pitchFamily="50" charset="-128"/>
                          <a:ea typeface="Meiryo UI" panose="020B0604030504040204" pitchFamily="50" charset="-128"/>
                        </a:rPr>
                        <a:t>明細ステータス</a:t>
                      </a:r>
                    </a:p>
                  </a:txBody>
                  <a:tcPr marL="0" marR="0"/>
                </a:tc>
                <a:tc>
                  <a:txBody>
                    <a:bodyPr/>
                    <a:lstStyle/>
                    <a:p>
                      <a:endParaRPr kumimoji="1" lang="en-US" altLang="ja-JP" sz="900" dirty="0">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3807979760"/>
                  </a:ext>
                </a:extLst>
              </a:tr>
              <a:tr h="216024">
                <a:tc>
                  <a:txBody>
                    <a:bodyPr/>
                    <a:lstStyle/>
                    <a:p>
                      <a:r>
                        <a:rPr kumimoji="1" lang="ja-JP" altLang="en-US" sz="900" dirty="0">
                          <a:latin typeface="Meiryo UI" panose="020B0604030504040204" pitchFamily="50" charset="-128"/>
                          <a:ea typeface="Meiryo UI" panose="020B0604030504040204" pitchFamily="50" charset="-128"/>
                        </a:rPr>
                        <a:t>納入済数</a:t>
                      </a:r>
                    </a:p>
                  </a:txBody>
                  <a:tcPr marL="0" marR="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tx1"/>
                        </a:solidFill>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1491613144"/>
                  </a:ext>
                </a:extLst>
              </a:tr>
              <a:tr h="216024">
                <a:tc>
                  <a:txBody>
                    <a:bodyPr/>
                    <a:lstStyle/>
                    <a:p>
                      <a:r>
                        <a:rPr kumimoji="1" lang="ja-JP" altLang="en-US" sz="900" dirty="0">
                          <a:latin typeface="Meiryo UI" panose="020B0604030504040204" pitchFamily="50" charset="-128"/>
                          <a:ea typeface="Meiryo UI" panose="020B0604030504040204" pitchFamily="50" charset="-128"/>
                        </a:rPr>
                        <a:t>納入済フラグ</a:t>
                      </a:r>
                    </a:p>
                  </a:txBody>
                  <a:tcPr marL="0" marR="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accent2">
                            <a:lumMod val="75000"/>
                          </a:schemeClr>
                        </a:solidFill>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3690695808"/>
                  </a:ext>
                </a:extLst>
              </a:tr>
              <a:tr h="216024">
                <a:tc>
                  <a:txBody>
                    <a:bodyPr/>
                    <a:lstStyle/>
                    <a:p>
                      <a:r>
                        <a:rPr kumimoji="1" lang="ja-JP" altLang="en-US" sz="900" dirty="0">
                          <a:latin typeface="Meiryo UI" panose="020B0604030504040204" pitchFamily="50" charset="-128"/>
                          <a:ea typeface="Meiryo UI" panose="020B0604030504040204" pitchFamily="50" charset="-128"/>
                        </a:rPr>
                        <a:t>社内備考</a:t>
                      </a:r>
                    </a:p>
                  </a:txBody>
                  <a:tcPr marL="0" marR="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明細に対する決裁者へのメモ</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marL="0" marR="0"/>
                </a:tc>
                <a:tc>
                  <a:txBody>
                    <a:bodyPr/>
                    <a:lstStyle/>
                    <a:p>
                      <a:pPr algn="ctr"/>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122348392"/>
                  </a:ext>
                </a:extLst>
              </a:tr>
              <a:tr h="216024">
                <a:tc>
                  <a:txBody>
                    <a:bodyPr/>
                    <a:lstStyle/>
                    <a:p>
                      <a:r>
                        <a:rPr kumimoji="1" lang="ja-JP" altLang="en-US" sz="900" dirty="0">
                          <a:latin typeface="Meiryo UI" panose="020B0604030504040204" pitchFamily="50" charset="-128"/>
                          <a:ea typeface="Meiryo UI" panose="020B0604030504040204" pitchFamily="50" charset="-128"/>
                        </a:rPr>
                        <a:t>備考</a:t>
                      </a:r>
                    </a:p>
                  </a:txBody>
                  <a:tcPr marL="0" marR="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accent2">
                            <a:lumMod val="75000"/>
                          </a:schemeClr>
                        </a:solidFill>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3342777639"/>
                  </a:ext>
                </a:extLst>
              </a:tr>
            </a:tbl>
          </a:graphicData>
        </a:graphic>
      </p:graphicFrame>
      <p:sp>
        <p:nvSpPr>
          <p:cNvPr id="9" name="テキスト ボックス 8">
            <a:extLst>
              <a:ext uri="{FF2B5EF4-FFF2-40B4-BE49-F238E27FC236}">
                <a16:creationId xmlns:a16="http://schemas.microsoft.com/office/drawing/2014/main" id="{8C26EBC2-D79A-4D59-BFCA-159C65FADC27}"/>
              </a:ext>
            </a:extLst>
          </p:cNvPr>
          <p:cNvSpPr txBox="1"/>
          <p:nvPr/>
        </p:nvSpPr>
        <p:spPr>
          <a:xfrm>
            <a:off x="46509" y="2358211"/>
            <a:ext cx="766557" cy="261610"/>
          </a:xfrm>
          <a:prstGeom prst="rect">
            <a:avLst/>
          </a:prstGeom>
          <a:noFill/>
        </p:spPr>
        <p:txBody>
          <a:bodyPr wrap="none" rtlCol="0">
            <a:spAutoFit/>
          </a:bodyPr>
          <a:lstStyle/>
          <a:p>
            <a:r>
              <a:rPr lang="ja-JP" altLang="en-US" sz="1100" dirty="0">
                <a:solidFill>
                  <a:schemeClr val="bg1">
                    <a:lumMod val="50000"/>
                  </a:schemeClr>
                </a:solidFill>
                <a:latin typeface="Meiryo UI" panose="020B0604030504040204" pitchFamily="50" charset="-128"/>
                <a:ea typeface="Meiryo UI" panose="020B0604030504040204" pitchFamily="50" charset="-128"/>
              </a:rPr>
              <a:t>調達</a:t>
            </a:r>
            <a:r>
              <a:rPr kumimoji="1" lang="ja-JP" altLang="en-US" sz="1100" dirty="0">
                <a:solidFill>
                  <a:schemeClr val="bg1">
                    <a:lumMod val="50000"/>
                  </a:schemeClr>
                </a:solidFill>
                <a:latin typeface="Meiryo UI" panose="020B0604030504040204" pitchFamily="50" charset="-128"/>
                <a:ea typeface="Meiryo UI" panose="020B0604030504040204" pitchFamily="50" charset="-128"/>
              </a:rPr>
              <a:t>ヘッダ</a:t>
            </a:r>
          </a:p>
        </p:txBody>
      </p:sp>
      <p:sp>
        <p:nvSpPr>
          <p:cNvPr id="10" name="テキスト ボックス 9">
            <a:extLst>
              <a:ext uri="{FF2B5EF4-FFF2-40B4-BE49-F238E27FC236}">
                <a16:creationId xmlns:a16="http://schemas.microsoft.com/office/drawing/2014/main" id="{69BC5160-B4AE-4928-87CC-FFD2E3FED99F}"/>
              </a:ext>
            </a:extLst>
          </p:cNvPr>
          <p:cNvSpPr txBox="1"/>
          <p:nvPr/>
        </p:nvSpPr>
        <p:spPr>
          <a:xfrm>
            <a:off x="4499992" y="2348637"/>
            <a:ext cx="748923" cy="261610"/>
          </a:xfrm>
          <a:prstGeom prst="rect">
            <a:avLst/>
          </a:prstGeom>
          <a:noFill/>
        </p:spPr>
        <p:txBody>
          <a:bodyPr wrap="none" rtlCol="0">
            <a:spAutoFit/>
          </a:bodyPr>
          <a:lstStyle/>
          <a:p>
            <a:r>
              <a:rPr lang="ja-JP" altLang="en-US" sz="1100" dirty="0">
                <a:solidFill>
                  <a:schemeClr val="bg1">
                    <a:lumMod val="50000"/>
                  </a:schemeClr>
                </a:solidFill>
                <a:latin typeface="Meiryo UI" panose="020B0604030504040204" pitchFamily="50" charset="-128"/>
                <a:ea typeface="Meiryo UI" panose="020B0604030504040204" pitchFamily="50" charset="-128"/>
              </a:rPr>
              <a:t>調達</a:t>
            </a:r>
            <a:r>
              <a:rPr kumimoji="1" lang="ja-JP" altLang="en-US" sz="1100" dirty="0">
                <a:solidFill>
                  <a:schemeClr val="bg1">
                    <a:lumMod val="50000"/>
                  </a:schemeClr>
                </a:solidFill>
                <a:latin typeface="Meiryo UI" panose="020B0604030504040204" pitchFamily="50" charset="-128"/>
                <a:ea typeface="Meiryo UI" panose="020B0604030504040204" pitchFamily="50" charset="-128"/>
              </a:rPr>
              <a:t>明細</a:t>
            </a:r>
          </a:p>
        </p:txBody>
      </p:sp>
      <p:sp>
        <p:nvSpPr>
          <p:cNvPr id="11" name="テキスト ボックス 10">
            <a:extLst>
              <a:ext uri="{FF2B5EF4-FFF2-40B4-BE49-F238E27FC236}">
                <a16:creationId xmlns:a16="http://schemas.microsoft.com/office/drawing/2014/main" id="{3D580A60-1699-4A05-AF01-D2BFDC88812E}"/>
              </a:ext>
            </a:extLst>
          </p:cNvPr>
          <p:cNvSpPr txBox="1"/>
          <p:nvPr/>
        </p:nvSpPr>
        <p:spPr>
          <a:xfrm>
            <a:off x="3879684" y="1081719"/>
            <a:ext cx="5161991" cy="120032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業務概要</a:t>
            </a:r>
            <a:r>
              <a:rPr lang="en-US" altLang="ja-JP" sz="1200" dirty="0">
                <a:latin typeface="Meiryo UI" panose="020B0604030504040204" pitchFamily="50" charset="-128"/>
                <a:ea typeface="Meiryo UI" panose="020B0604030504040204" pitchFamily="50" charset="-128"/>
              </a:rPr>
              <a:t>】</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調達承認者は</a:t>
            </a:r>
            <a:r>
              <a:rPr kumimoji="1" lang="en-US" altLang="ja-JP" sz="1200" dirty="0">
                <a:latin typeface="Meiryo UI" panose="020B0604030504040204" pitchFamily="50" charset="-128"/>
                <a:ea typeface="Meiryo UI" panose="020B0604030504040204" pitchFamily="50" charset="-128"/>
              </a:rPr>
              <a:t>Chatter</a:t>
            </a:r>
            <a:r>
              <a:rPr kumimoji="1" lang="ja-JP" altLang="en-US" sz="1200" dirty="0">
                <a:latin typeface="Meiryo UI" panose="020B0604030504040204" pitchFamily="50" charset="-128"/>
                <a:ea typeface="Meiryo UI" panose="020B0604030504040204" pitchFamily="50" charset="-128"/>
              </a:rPr>
              <a:t>又はメールで連絡を受け</a:t>
            </a:r>
            <a:r>
              <a:rPr kumimoji="1" lang="en-US" altLang="ja-JP" sz="1200" dirty="0">
                <a:latin typeface="Meiryo UI" panose="020B0604030504040204" pitchFamily="50" charset="-128"/>
                <a:ea typeface="Meiryo UI" panose="020B0604030504040204" pitchFamily="50" charset="-128"/>
              </a:rPr>
              <a:t>Salesforce</a:t>
            </a:r>
            <a:r>
              <a:rPr kumimoji="1" lang="ja-JP" altLang="en-US" sz="1200" dirty="0">
                <a:latin typeface="Meiryo UI" panose="020B0604030504040204" pitchFamily="50" charset="-128"/>
                <a:ea typeface="Meiryo UI" panose="020B0604030504040204" pitchFamily="50" charset="-128"/>
              </a:rPr>
              <a:t>にログインし、</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調達画面を開き下記情報を確認。添付がある場合はそちらも確認。</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却下にする場合は社内備考にその理由を記載する。</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取引ステータスを「承認」又は「却下」にし保存を押すタイミングで調達依頼者に対し</a:t>
            </a:r>
            <a:endParaRPr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そのステータスが</a:t>
            </a:r>
            <a:r>
              <a:rPr kumimoji="1" lang="en-US" altLang="ja-JP" sz="1200" dirty="0">
                <a:latin typeface="Meiryo UI" panose="020B0604030504040204" pitchFamily="50" charset="-128"/>
                <a:ea typeface="Meiryo UI" panose="020B0604030504040204" pitchFamily="50" charset="-128"/>
              </a:rPr>
              <a:t>Chatter</a:t>
            </a:r>
            <a:r>
              <a:rPr kumimoji="1" lang="ja-JP" altLang="en-US" sz="1200" dirty="0">
                <a:latin typeface="Meiryo UI" panose="020B0604030504040204" pitchFamily="50" charset="-128"/>
                <a:ea typeface="Meiryo UI" panose="020B0604030504040204" pitchFamily="50" charset="-128"/>
              </a:rPr>
              <a:t>又はメールで連絡される。</a:t>
            </a:r>
          </a:p>
        </p:txBody>
      </p:sp>
      <p:cxnSp>
        <p:nvCxnSpPr>
          <p:cNvPr id="13" name="直線コネクタ 12">
            <a:extLst>
              <a:ext uri="{FF2B5EF4-FFF2-40B4-BE49-F238E27FC236}">
                <a16:creationId xmlns:a16="http://schemas.microsoft.com/office/drawing/2014/main" id="{C4E3F8D8-2049-487E-8E2E-3957DCBF21C0}"/>
              </a:ext>
            </a:extLst>
          </p:cNvPr>
          <p:cNvCxnSpPr>
            <a:cxnSpLocks/>
          </p:cNvCxnSpPr>
          <p:nvPr/>
        </p:nvCxnSpPr>
        <p:spPr>
          <a:xfrm>
            <a:off x="127701" y="5013176"/>
            <a:ext cx="430028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7F4B1B68-76DC-47A4-82C6-145E4BB880C8}"/>
              </a:ext>
            </a:extLst>
          </p:cNvPr>
          <p:cNvCxnSpPr>
            <a:cxnSpLocks/>
          </p:cNvCxnSpPr>
          <p:nvPr/>
        </p:nvCxnSpPr>
        <p:spPr>
          <a:xfrm>
            <a:off x="4553395" y="5661248"/>
            <a:ext cx="430028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658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CC544FD9-1E8F-4C36-95CE-CA1E585A5256}"/>
              </a:ext>
            </a:extLst>
          </p:cNvPr>
          <p:cNvPicPr>
            <a:picLocks noChangeAspect="1"/>
          </p:cNvPicPr>
          <p:nvPr/>
        </p:nvPicPr>
        <p:blipFill>
          <a:blip r:embed="rId2"/>
          <a:stretch>
            <a:fillRect/>
          </a:stretch>
        </p:blipFill>
        <p:spPr>
          <a:xfrm>
            <a:off x="143429" y="1038524"/>
            <a:ext cx="2484355" cy="1341017"/>
          </a:xfrm>
          <a:prstGeom prst="rect">
            <a:avLst/>
          </a:prstGeom>
          <a:ln>
            <a:solidFill>
              <a:schemeClr val="tx1"/>
            </a:solidFill>
          </a:ln>
        </p:spPr>
      </p:pic>
      <p:sp>
        <p:nvSpPr>
          <p:cNvPr id="5" name="楕円 4">
            <a:extLst>
              <a:ext uri="{FF2B5EF4-FFF2-40B4-BE49-F238E27FC236}">
                <a16:creationId xmlns:a16="http://schemas.microsoft.com/office/drawing/2014/main" id="{CA020ED4-DA7A-40B4-ABFD-324E1058AA30}"/>
              </a:ext>
            </a:extLst>
          </p:cNvPr>
          <p:cNvSpPr/>
          <p:nvPr/>
        </p:nvSpPr>
        <p:spPr>
          <a:xfrm>
            <a:off x="1331640" y="1536005"/>
            <a:ext cx="483215" cy="2998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F098B72A-82D1-4627-9912-5DCB0009DC6C}"/>
              </a:ext>
            </a:extLst>
          </p:cNvPr>
          <p:cNvSpPr>
            <a:spLocks noGrp="1"/>
          </p:cNvSpPr>
          <p:nvPr>
            <p:ph type="title"/>
          </p:nvPr>
        </p:nvSpPr>
        <p:spPr>
          <a:xfrm>
            <a:off x="214312" y="131763"/>
            <a:ext cx="8678167" cy="725487"/>
          </a:xfrm>
        </p:spPr>
        <p:txBody>
          <a:bodyPr/>
          <a:lstStyle/>
          <a:p>
            <a:pPr eaLnBrk="1" hangingPunct="1"/>
            <a:r>
              <a:rPr lang="ja-JP" altLang="en-US" dirty="0"/>
              <a:t>各プロセスにおける利用方法</a:t>
            </a:r>
          </a:p>
        </p:txBody>
      </p:sp>
      <p:sp>
        <p:nvSpPr>
          <p:cNvPr id="11" name="テキスト ボックス 10">
            <a:extLst>
              <a:ext uri="{FF2B5EF4-FFF2-40B4-BE49-F238E27FC236}">
                <a16:creationId xmlns:a16="http://schemas.microsoft.com/office/drawing/2014/main" id="{3D580A60-1699-4A05-AF01-D2BFDC88812E}"/>
              </a:ext>
            </a:extLst>
          </p:cNvPr>
          <p:cNvSpPr txBox="1"/>
          <p:nvPr/>
        </p:nvSpPr>
        <p:spPr>
          <a:xfrm>
            <a:off x="3707904" y="1049574"/>
            <a:ext cx="5525872" cy="1015663"/>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業務概要</a:t>
            </a:r>
            <a:r>
              <a:rPr lang="en-US" altLang="ja-JP" sz="1200" dirty="0">
                <a:latin typeface="Meiryo UI" panose="020B0604030504040204" pitchFamily="50" charset="-128"/>
                <a:ea typeface="Meiryo UI" panose="020B0604030504040204" pitchFamily="50" charset="-128"/>
              </a:rPr>
              <a:t>】</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調達承認者は見積依頼を取るために必要な情報の追加や、調達依頼者の</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記載内容を修正し、調達ヘッダ画面より見積新規作成ボタンを押下し見積依頼先を</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登録する。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しかるべき条件（</a:t>
            </a:r>
            <a:r>
              <a:rPr lang="ja-JP" altLang="en-US" sz="1200" dirty="0">
                <a:solidFill>
                  <a:srgbClr val="FF0000"/>
                </a:solidFill>
                <a:latin typeface="Meiryo UI" panose="020B0604030504040204" pitchFamily="50" charset="-128"/>
                <a:ea typeface="Meiryo UI" panose="020B0604030504040204" pitchFamily="50" charset="-128"/>
              </a:rPr>
              <a:t>別途要件定義実施</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になった際に見積依頼先に本情報が連絡される。</a:t>
            </a:r>
            <a:endParaRPr kumimoji="1" lang="ja-JP" altLang="en-US" sz="1200" dirty="0">
              <a:latin typeface="Meiryo UI" panose="020B0604030504040204" pitchFamily="50" charset="-128"/>
              <a:ea typeface="Meiryo UI" panose="020B0604030504040204" pitchFamily="50" charset="-128"/>
            </a:endParaRPr>
          </a:p>
        </p:txBody>
      </p:sp>
      <p:pic>
        <p:nvPicPr>
          <p:cNvPr id="2" name="図 1">
            <a:extLst>
              <a:ext uri="{FF2B5EF4-FFF2-40B4-BE49-F238E27FC236}">
                <a16:creationId xmlns:a16="http://schemas.microsoft.com/office/drawing/2014/main" id="{5895C8F5-605D-4FDD-B111-3C4E871B26F8}"/>
              </a:ext>
            </a:extLst>
          </p:cNvPr>
          <p:cNvPicPr>
            <a:picLocks noChangeAspect="1"/>
          </p:cNvPicPr>
          <p:nvPr/>
        </p:nvPicPr>
        <p:blipFill>
          <a:blip r:embed="rId3"/>
          <a:stretch>
            <a:fillRect/>
          </a:stretch>
        </p:blipFill>
        <p:spPr>
          <a:xfrm>
            <a:off x="143429" y="2814400"/>
            <a:ext cx="6527916" cy="3801339"/>
          </a:xfrm>
          <a:prstGeom prst="rect">
            <a:avLst/>
          </a:prstGeom>
        </p:spPr>
      </p:pic>
      <p:sp>
        <p:nvSpPr>
          <p:cNvPr id="3" name="テキスト ボックス 2">
            <a:extLst>
              <a:ext uri="{FF2B5EF4-FFF2-40B4-BE49-F238E27FC236}">
                <a16:creationId xmlns:a16="http://schemas.microsoft.com/office/drawing/2014/main" id="{A172C179-DAC4-4B5C-A934-027262CC04E4}"/>
              </a:ext>
            </a:extLst>
          </p:cNvPr>
          <p:cNvSpPr txBox="1"/>
          <p:nvPr/>
        </p:nvSpPr>
        <p:spPr>
          <a:xfrm>
            <a:off x="4586605" y="3744618"/>
            <a:ext cx="4320480" cy="830997"/>
          </a:xfrm>
          <a:prstGeom prst="rect">
            <a:avLst/>
          </a:prstGeom>
          <a:solidFill>
            <a:schemeClr val="bg1"/>
          </a:solidFill>
          <a:ln>
            <a:solidFill>
              <a:srgbClr val="FF0000"/>
            </a:solidFill>
          </a:ln>
        </p:spPr>
        <p:txBody>
          <a:bodyPr wrap="square" rtlCol="0">
            <a:spAutoFit/>
          </a:bodyPr>
          <a:lstStyle/>
          <a:p>
            <a:r>
              <a:rPr kumimoji="1" lang="ja-JP" altLang="en-US" sz="1200" dirty="0">
                <a:solidFill>
                  <a:srgbClr val="FF0000"/>
                </a:solidFill>
                <a:latin typeface="Meiryo UI" panose="020B0604030504040204" pitchFamily="50" charset="-128"/>
                <a:ea typeface="Meiryo UI" panose="020B0604030504040204" pitchFamily="50" charset="-128"/>
              </a:rPr>
              <a:t>★調達ヘッダ画面で新規見積依頼ボタンをポチポチ押し、見積依頼先を入力すると仕入先が閲覧可能な「見積回答</a:t>
            </a:r>
            <a:r>
              <a:rPr kumimoji="1" lang="en-US" altLang="ja-JP" sz="1200" dirty="0">
                <a:solidFill>
                  <a:srgbClr val="FF0000"/>
                </a:solidFill>
                <a:latin typeface="Meiryo UI" panose="020B0604030504040204" pitchFamily="50" charset="-128"/>
                <a:ea typeface="Meiryo UI" panose="020B0604030504040204" pitchFamily="50" charset="-128"/>
              </a:rPr>
              <a:t>DB</a:t>
            </a:r>
            <a:r>
              <a:rPr kumimoji="1" lang="ja-JP" altLang="en-US" sz="1200" dirty="0">
                <a:solidFill>
                  <a:srgbClr val="FF0000"/>
                </a:solidFill>
                <a:latin typeface="Meiryo UI" panose="020B0604030504040204" pitchFamily="50" charset="-128"/>
                <a:ea typeface="Meiryo UI" panose="020B0604030504040204" pitchFamily="50" charset="-128"/>
              </a:rPr>
              <a:t>」に必要な情報がコピーされる。</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en-US" altLang="ja-JP" sz="1200" dirty="0">
                <a:solidFill>
                  <a:srgbClr val="FF0000"/>
                </a:solidFill>
                <a:latin typeface="Meiryo UI" panose="020B0604030504040204" pitchFamily="50" charset="-128"/>
                <a:ea typeface="Meiryo UI" panose="020B0604030504040204" pitchFamily="50" charset="-128"/>
              </a:rPr>
              <a:t>※3</a:t>
            </a:r>
            <a:r>
              <a:rPr lang="ja-JP" altLang="en-US" sz="1200" dirty="0">
                <a:solidFill>
                  <a:srgbClr val="FF0000"/>
                </a:solidFill>
                <a:latin typeface="Meiryo UI" panose="020B0604030504040204" pitchFamily="50" charset="-128"/>
                <a:ea typeface="Meiryo UI" panose="020B0604030504040204" pitchFamily="50" charset="-128"/>
              </a:rPr>
              <a:t>社に依頼したいばあいは、新規見積依頼ボタンを</a:t>
            </a:r>
            <a:r>
              <a:rPr lang="en-US" altLang="ja-JP" sz="1200" dirty="0">
                <a:solidFill>
                  <a:srgbClr val="FF0000"/>
                </a:solidFill>
                <a:latin typeface="Meiryo UI" panose="020B0604030504040204" pitchFamily="50" charset="-128"/>
                <a:ea typeface="Meiryo UI" panose="020B0604030504040204" pitchFamily="50" charset="-128"/>
              </a:rPr>
              <a:t>3</a:t>
            </a:r>
            <a:r>
              <a:rPr lang="ja-JP" altLang="en-US" sz="1200" dirty="0">
                <a:solidFill>
                  <a:srgbClr val="FF0000"/>
                </a:solidFill>
                <a:latin typeface="Meiryo UI" panose="020B0604030504040204" pitchFamily="50" charset="-128"/>
                <a:ea typeface="Meiryo UI" panose="020B0604030504040204" pitchFamily="50" charset="-128"/>
              </a:rPr>
              <a:t>回おす。</a:t>
            </a:r>
            <a:endParaRPr kumimoji="1" lang="ja-JP" altLang="en-US" sz="1200" dirty="0">
              <a:solidFill>
                <a:srgbClr val="FF0000"/>
              </a:solidFill>
              <a:latin typeface="Meiryo UI" panose="020B0604030504040204" pitchFamily="50" charset="-128"/>
              <a:ea typeface="Meiryo UI" panose="020B0604030504040204" pitchFamily="50" charset="-128"/>
            </a:endParaRPr>
          </a:p>
        </p:txBody>
      </p:sp>
      <p:sp>
        <p:nvSpPr>
          <p:cNvPr id="12" name="矢印: 右 11">
            <a:extLst>
              <a:ext uri="{FF2B5EF4-FFF2-40B4-BE49-F238E27FC236}">
                <a16:creationId xmlns:a16="http://schemas.microsoft.com/office/drawing/2014/main" id="{E4353972-6FDF-4E43-B997-26BE377CCA9C}"/>
              </a:ext>
            </a:extLst>
          </p:cNvPr>
          <p:cNvSpPr/>
          <p:nvPr/>
        </p:nvSpPr>
        <p:spPr>
          <a:xfrm rot="1846101">
            <a:off x="3913069" y="4390558"/>
            <a:ext cx="476292" cy="37011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5416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0597FAD3-8557-45DA-B782-1A91553AF3AD}"/>
              </a:ext>
            </a:extLst>
          </p:cNvPr>
          <p:cNvSpPr/>
          <p:nvPr/>
        </p:nvSpPr>
        <p:spPr>
          <a:xfrm>
            <a:off x="0" y="2492896"/>
            <a:ext cx="9108504" cy="108012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Meiryo UI" panose="020B0604030504040204" pitchFamily="50" charset="-128"/>
                <a:ea typeface="Meiryo UI" panose="020B0604030504040204" pitchFamily="50" charset="-128"/>
              </a:rPr>
              <a:t>調達に関するスコープとプロセスの確認</a:t>
            </a:r>
            <a:endParaRPr kumimoji="1" lang="ja-JP" altLang="en-US" sz="3200" dirty="0">
              <a:solidFill>
                <a:schemeClr val="bg1"/>
              </a:solidFill>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FA57DAEC-1937-496A-806F-349E6CEC7A91}"/>
              </a:ext>
            </a:extLst>
          </p:cNvPr>
          <p:cNvSpPr txBox="1"/>
          <p:nvPr/>
        </p:nvSpPr>
        <p:spPr>
          <a:xfrm>
            <a:off x="26774" y="4149080"/>
            <a:ext cx="3422027" cy="738664"/>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rPr>
              <a:t>■要件定義のポイント</a:t>
            </a:r>
            <a:endParaRPr lang="en-US" altLang="ja-JP" sz="1400" dirty="0">
              <a:latin typeface="Meiryo UI" panose="020B0604030504040204" pitchFamily="50" charset="-128"/>
              <a:ea typeface="Meiryo UI" panose="020B0604030504040204" pitchFamily="50" charset="-128"/>
            </a:endParaRPr>
          </a:p>
          <a:p>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AST</a:t>
            </a:r>
            <a:r>
              <a:rPr kumimoji="1" lang="ja-JP" altLang="en-US" sz="1400" dirty="0">
                <a:latin typeface="Meiryo UI" panose="020B0604030504040204" pitchFamily="50" charset="-128"/>
                <a:ea typeface="Meiryo UI" panose="020B0604030504040204" pitchFamily="50" charset="-128"/>
              </a:rPr>
              <a:t>様が検討していることを事前に把握する</a:t>
            </a:r>
          </a:p>
        </p:txBody>
      </p:sp>
    </p:spTree>
    <p:extLst>
      <p:ext uri="{BB962C8B-B14F-4D97-AF65-F5344CB8AC3E}">
        <p14:creationId xmlns:p14="http://schemas.microsoft.com/office/powerpoint/2010/main" val="1675452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BF7F02FC-ED78-4382-9796-B990C755113D}"/>
              </a:ext>
            </a:extLst>
          </p:cNvPr>
          <p:cNvPicPr>
            <a:picLocks noChangeAspect="1"/>
          </p:cNvPicPr>
          <p:nvPr/>
        </p:nvPicPr>
        <p:blipFill>
          <a:blip r:embed="rId2"/>
          <a:stretch>
            <a:fillRect/>
          </a:stretch>
        </p:blipFill>
        <p:spPr>
          <a:xfrm>
            <a:off x="143429" y="1038524"/>
            <a:ext cx="2484355" cy="1341017"/>
          </a:xfrm>
          <a:prstGeom prst="rect">
            <a:avLst/>
          </a:prstGeom>
          <a:ln>
            <a:solidFill>
              <a:schemeClr val="tx1"/>
            </a:solidFill>
          </a:ln>
        </p:spPr>
      </p:pic>
      <p:sp>
        <p:nvSpPr>
          <p:cNvPr id="5" name="楕円 4">
            <a:extLst>
              <a:ext uri="{FF2B5EF4-FFF2-40B4-BE49-F238E27FC236}">
                <a16:creationId xmlns:a16="http://schemas.microsoft.com/office/drawing/2014/main" id="{CA020ED4-DA7A-40B4-ABFD-324E1058AA30}"/>
              </a:ext>
            </a:extLst>
          </p:cNvPr>
          <p:cNvSpPr/>
          <p:nvPr/>
        </p:nvSpPr>
        <p:spPr>
          <a:xfrm>
            <a:off x="1619672" y="1791079"/>
            <a:ext cx="483215" cy="2998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F098B72A-82D1-4627-9912-5DCB0009DC6C}"/>
              </a:ext>
            </a:extLst>
          </p:cNvPr>
          <p:cNvSpPr>
            <a:spLocks noGrp="1"/>
          </p:cNvSpPr>
          <p:nvPr>
            <p:ph type="title"/>
          </p:nvPr>
        </p:nvSpPr>
        <p:spPr>
          <a:xfrm>
            <a:off x="214312" y="131763"/>
            <a:ext cx="8678167" cy="725487"/>
          </a:xfrm>
        </p:spPr>
        <p:txBody>
          <a:bodyPr/>
          <a:lstStyle/>
          <a:p>
            <a:pPr eaLnBrk="1" hangingPunct="1"/>
            <a:r>
              <a:rPr lang="ja-JP" altLang="en-US" dirty="0"/>
              <a:t>各プロセスにおける利用方法</a:t>
            </a:r>
          </a:p>
        </p:txBody>
      </p:sp>
      <p:sp>
        <p:nvSpPr>
          <p:cNvPr id="11" name="テキスト ボックス 10">
            <a:extLst>
              <a:ext uri="{FF2B5EF4-FFF2-40B4-BE49-F238E27FC236}">
                <a16:creationId xmlns:a16="http://schemas.microsoft.com/office/drawing/2014/main" id="{3D580A60-1699-4A05-AF01-D2BFDC88812E}"/>
              </a:ext>
            </a:extLst>
          </p:cNvPr>
          <p:cNvSpPr txBox="1"/>
          <p:nvPr/>
        </p:nvSpPr>
        <p:spPr>
          <a:xfrm>
            <a:off x="3707904" y="1049574"/>
            <a:ext cx="5671168" cy="830997"/>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業務概要</a:t>
            </a:r>
            <a:r>
              <a:rPr lang="en-US" altLang="ja-JP" sz="1200" dirty="0">
                <a:latin typeface="Meiryo UI" panose="020B0604030504040204" pitchFamily="50" charset="-128"/>
                <a:ea typeface="Meiryo UI" panose="020B0604030504040204" pitchFamily="50" charset="-128"/>
              </a:rPr>
              <a:t>】</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仕入先は受けた連絡より</a:t>
            </a:r>
            <a:r>
              <a:rPr kumimoji="1" lang="en-US" altLang="ja-JP" sz="1200" dirty="0">
                <a:latin typeface="Meiryo UI" panose="020B0604030504040204" pitchFamily="50" charset="-128"/>
                <a:ea typeface="Meiryo UI" panose="020B0604030504040204" pitchFamily="50" charset="-128"/>
              </a:rPr>
              <a:t>Salesforce</a:t>
            </a:r>
            <a:r>
              <a:rPr kumimoji="1" lang="ja-JP" altLang="en-US" sz="1200" dirty="0">
                <a:latin typeface="Meiryo UI" panose="020B0604030504040204" pitchFamily="50" charset="-128"/>
                <a:ea typeface="Meiryo UI" panose="020B0604030504040204" pitchFamily="50" charset="-128"/>
              </a:rPr>
              <a:t>にログインし、見積対象を確認する。</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仕入先専用の画面（</a:t>
            </a:r>
            <a:r>
              <a:rPr lang="ja-JP" altLang="en-US" sz="1200" dirty="0">
                <a:solidFill>
                  <a:srgbClr val="FF0000"/>
                </a:solidFill>
                <a:latin typeface="Meiryo UI" panose="020B0604030504040204" pitchFamily="50" charset="-128"/>
                <a:ea typeface="Meiryo UI" panose="020B0604030504040204" pitchFamily="50" charset="-128"/>
              </a:rPr>
              <a:t>別途要件定義実施</a:t>
            </a:r>
            <a:r>
              <a:rPr lang="en-US" altLang="ja-JP" sz="1200" dirty="0">
                <a:latin typeface="Meiryo UI" panose="020B0604030504040204" pitchFamily="50" charset="-128"/>
                <a:ea typeface="Meiryo UI" panose="020B0604030504040204" pitchFamily="50" charset="-128"/>
              </a:rPr>
              <a:t>)</a:t>
            </a:r>
            <a:r>
              <a:rPr lang="ja-JP" altLang="en-US" sz="1200" dirty="0" err="1">
                <a:latin typeface="Meiryo UI" panose="020B0604030504040204" pitchFamily="50" charset="-128"/>
                <a:ea typeface="Meiryo UI" panose="020B0604030504040204" pitchFamily="50" charset="-128"/>
              </a:rPr>
              <a:t>にて</a:t>
            </a:r>
            <a:r>
              <a:rPr lang="ja-JP" altLang="en-US" sz="1200" dirty="0">
                <a:latin typeface="Meiryo UI" panose="020B0604030504040204" pitchFamily="50" charset="-128"/>
                <a:ea typeface="Meiryo UI" panose="020B0604030504040204" pitchFamily="50" charset="-128"/>
              </a:rPr>
              <a:t>必要情報を登録する。</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しかるべき条件（</a:t>
            </a:r>
            <a:r>
              <a:rPr lang="ja-JP" altLang="en-US" sz="1200" dirty="0">
                <a:solidFill>
                  <a:srgbClr val="FF0000"/>
                </a:solidFill>
                <a:latin typeface="Meiryo UI" panose="020B0604030504040204" pitchFamily="50" charset="-128"/>
                <a:ea typeface="Meiryo UI" panose="020B0604030504040204" pitchFamily="50" charset="-128"/>
              </a:rPr>
              <a:t>別途要件定義実施</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になった際に</a:t>
            </a:r>
            <a:r>
              <a:rPr lang="en-US" altLang="ja-JP" sz="1200" dirty="0">
                <a:latin typeface="Meiryo UI" panose="020B0604030504040204" pitchFamily="50" charset="-128"/>
                <a:ea typeface="Meiryo UI" panose="020B0604030504040204" pitchFamily="50" charset="-128"/>
              </a:rPr>
              <a:t>AST</a:t>
            </a:r>
            <a:r>
              <a:rPr lang="ja-JP" altLang="en-US" sz="1200" dirty="0">
                <a:latin typeface="Meiryo UI" panose="020B0604030504040204" pitchFamily="50" charset="-128"/>
                <a:ea typeface="Meiryo UI" panose="020B0604030504040204" pitchFamily="50" charset="-128"/>
              </a:rPr>
              <a:t>決裁者に見積情報が連絡される。</a:t>
            </a:r>
            <a:endParaRPr kumimoji="1" lang="ja-JP" altLang="en-US" sz="1200" dirty="0">
              <a:latin typeface="Meiryo UI" panose="020B0604030504040204" pitchFamily="50" charset="-128"/>
              <a:ea typeface="Meiryo UI" panose="020B0604030504040204" pitchFamily="50" charset="-128"/>
            </a:endParaRPr>
          </a:p>
        </p:txBody>
      </p:sp>
      <p:pic>
        <p:nvPicPr>
          <p:cNvPr id="9" name="図 8">
            <a:extLst>
              <a:ext uri="{FF2B5EF4-FFF2-40B4-BE49-F238E27FC236}">
                <a16:creationId xmlns:a16="http://schemas.microsoft.com/office/drawing/2014/main" id="{8863225A-14FD-4120-9D4B-F6A5877D098B}"/>
              </a:ext>
            </a:extLst>
          </p:cNvPr>
          <p:cNvPicPr>
            <a:picLocks noChangeAspect="1"/>
          </p:cNvPicPr>
          <p:nvPr/>
        </p:nvPicPr>
        <p:blipFill>
          <a:blip r:embed="rId3"/>
          <a:stretch>
            <a:fillRect/>
          </a:stretch>
        </p:blipFill>
        <p:spPr>
          <a:xfrm>
            <a:off x="143429" y="2814400"/>
            <a:ext cx="6527916" cy="3801339"/>
          </a:xfrm>
          <a:prstGeom prst="rect">
            <a:avLst/>
          </a:prstGeom>
        </p:spPr>
      </p:pic>
      <p:sp>
        <p:nvSpPr>
          <p:cNvPr id="10" name="テキスト ボックス 9">
            <a:extLst>
              <a:ext uri="{FF2B5EF4-FFF2-40B4-BE49-F238E27FC236}">
                <a16:creationId xmlns:a16="http://schemas.microsoft.com/office/drawing/2014/main" id="{7B088B19-4BF6-48BD-8BC8-0FFE228C3593}"/>
              </a:ext>
            </a:extLst>
          </p:cNvPr>
          <p:cNvSpPr txBox="1"/>
          <p:nvPr/>
        </p:nvSpPr>
        <p:spPr>
          <a:xfrm>
            <a:off x="4947226" y="4451052"/>
            <a:ext cx="2808312" cy="276999"/>
          </a:xfrm>
          <a:prstGeom prst="rect">
            <a:avLst/>
          </a:prstGeom>
          <a:solidFill>
            <a:schemeClr val="bg1"/>
          </a:solidFill>
          <a:ln>
            <a:solidFill>
              <a:srgbClr val="FF0000"/>
            </a:solidFill>
          </a:ln>
        </p:spPr>
        <p:txBody>
          <a:bodyPr wrap="square" rtlCol="0">
            <a:spAutoFit/>
          </a:bodyPr>
          <a:lstStyle/>
          <a:p>
            <a:r>
              <a:rPr kumimoji="1" lang="ja-JP" altLang="en-US" sz="1200" dirty="0">
                <a:solidFill>
                  <a:srgbClr val="FF0000"/>
                </a:solidFill>
                <a:latin typeface="Meiryo UI" panose="020B0604030504040204" pitchFamily="50" charset="-128"/>
                <a:ea typeface="Meiryo UI" panose="020B0604030504040204" pitchFamily="50" charset="-128"/>
              </a:rPr>
              <a:t>★仕入先専門画面で見積情報を入力する</a:t>
            </a:r>
          </a:p>
        </p:txBody>
      </p:sp>
      <p:sp>
        <p:nvSpPr>
          <p:cNvPr id="13" name="矢印: 右 12">
            <a:extLst>
              <a:ext uri="{FF2B5EF4-FFF2-40B4-BE49-F238E27FC236}">
                <a16:creationId xmlns:a16="http://schemas.microsoft.com/office/drawing/2014/main" id="{C3DE7D25-3A6D-4C0A-A76B-F131920180E4}"/>
              </a:ext>
            </a:extLst>
          </p:cNvPr>
          <p:cNvSpPr/>
          <p:nvPr/>
        </p:nvSpPr>
        <p:spPr>
          <a:xfrm rot="10800000">
            <a:off x="5004048" y="4797152"/>
            <a:ext cx="476292" cy="37011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9264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C76CD09A-C59B-4DCE-A096-44BD2F5C0301}"/>
              </a:ext>
            </a:extLst>
          </p:cNvPr>
          <p:cNvPicPr>
            <a:picLocks noChangeAspect="1"/>
          </p:cNvPicPr>
          <p:nvPr/>
        </p:nvPicPr>
        <p:blipFill>
          <a:blip r:embed="rId2"/>
          <a:stretch>
            <a:fillRect/>
          </a:stretch>
        </p:blipFill>
        <p:spPr>
          <a:xfrm>
            <a:off x="143429" y="1038524"/>
            <a:ext cx="2484355" cy="1341017"/>
          </a:xfrm>
          <a:prstGeom prst="rect">
            <a:avLst/>
          </a:prstGeom>
          <a:ln>
            <a:solidFill>
              <a:schemeClr val="tx1"/>
            </a:solidFill>
          </a:ln>
        </p:spPr>
      </p:pic>
      <p:sp>
        <p:nvSpPr>
          <p:cNvPr id="5" name="楕円 4">
            <a:extLst>
              <a:ext uri="{FF2B5EF4-FFF2-40B4-BE49-F238E27FC236}">
                <a16:creationId xmlns:a16="http://schemas.microsoft.com/office/drawing/2014/main" id="{CA020ED4-DA7A-40B4-ABFD-324E1058AA30}"/>
              </a:ext>
            </a:extLst>
          </p:cNvPr>
          <p:cNvSpPr/>
          <p:nvPr/>
        </p:nvSpPr>
        <p:spPr>
          <a:xfrm>
            <a:off x="1979712" y="1330771"/>
            <a:ext cx="468688" cy="2998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F098B72A-82D1-4627-9912-5DCB0009DC6C}"/>
              </a:ext>
            </a:extLst>
          </p:cNvPr>
          <p:cNvSpPr>
            <a:spLocks noGrp="1"/>
          </p:cNvSpPr>
          <p:nvPr>
            <p:ph type="title"/>
          </p:nvPr>
        </p:nvSpPr>
        <p:spPr>
          <a:xfrm>
            <a:off x="214312" y="131763"/>
            <a:ext cx="8678167" cy="725487"/>
          </a:xfrm>
        </p:spPr>
        <p:txBody>
          <a:bodyPr/>
          <a:lstStyle/>
          <a:p>
            <a:pPr eaLnBrk="1" hangingPunct="1"/>
            <a:r>
              <a:rPr lang="ja-JP" altLang="en-US" dirty="0"/>
              <a:t>各プロセスにおける利用方法</a:t>
            </a:r>
          </a:p>
        </p:txBody>
      </p:sp>
      <p:graphicFrame>
        <p:nvGraphicFramePr>
          <p:cNvPr id="7" name="表 6">
            <a:extLst>
              <a:ext uri="{FF2B5EF4-FFF2-40B4-BE49-F238E27FC236}">
                <a16:creationId xmlns:a16="http://schemas.microsoft.com/office/drawing/2014/main" id="{37CF8A50-CAC9-4D31-8DCB-DD84AE3BF2BC}"/>
              </a:ext>
            </a:extLst>
          </p:cNvPr>
          <p:cNvGraphicFramePr>
            <a:graphicFrameLocks noGrp="1"/>
          </p:cNvGraphicFramePr>
          <p:nvPr>
            <p:extLst>
              <p:ext uri="{D42A27DB-BD31-4B8C-83A1-F6EECF244321}">
                <p14:modId xmlns:p14="http://schemas.microsoft.com/office/powerpoint/2010/main" val="3849928213"/>
              </p:ext>
            </p:extLst>
          </p:nvPr>
        </p:nvGraphicFramePr>
        <p:xfrm>
          <a:off x="127701" y="2587569"/>
          <a:ext cx="4372291" cy="4130040"/>
        </p:xfrm>
        <a:graphic>
          <a:graphicData uri="http://schemas.openxmlformats.org/drawingml/2006/table">
            <a:tbl>
              <a:tblPr firstRow="1" bandRow="1">
                <a:tableStyleId>{F5AB1C69-6EDB-4FF4-983F-18BD219EF322}</a:tableStyleId>
              </a:tblPr>
              <a:tblGrid>
                <a:gridCol w="1491971">
                  <a:extLst>
                    <a:ext uri="{9D8B030D-6E8A-4147-A177-3AD203B41FA5}">
                      <a16:colId xmlns:a16="http://schemas.microsoft.com/office/drawing/2014/main" val="2899305052"/>
                    </a:ext>
                  </a:extLst>
                </a:gridCol>
                <a:gridCol w="2376264">
                  <a:extLst>
                    <a:ext uri="{9D8B030D-6E8A-4147-A177-3AD203B41FA5}">
                      <a16:colId xmlns:a16="http://schemas.microsoft.com/office/drawing/2014/main" val="334295533"/>
                    </a:ext>
                  </a:extLst>
                </a:gridCol>
                <a:gridCol w="504056">
                  <a:extLst>
                    <a:ext uri="{9D8B030D-6E8A-4147-A177-3AD203B41FA5}">
                      <a16:colId xmlns:a16="http://schemas.microsoft.com/office/drawing/2014/main" val="756346314"/>
                    </a:ext>
                  </a:extLst>
                </a:gridCol>
              </a:tblGrid>
              <a:tr h="191034">
                <a:tc>
                  <a:txBody>
                    <a:bodyPr/>
                    <a:lstStyle/>
                    <a:p>
                      <a:r>
                        <a:rPr kumimoji="1" lang="ja-JP" altLang="en-US" sz="1000" dirty="0">
                          <a:latin typeface="Meiryo UI" panose="020B0604030504040204" pitchFamily="50" charset="-128"/>
                          <a:ea typeface="Meiryo UI" panose="020B0604030504040204" pitchFamily="50" charset="-128"/>
                        </a:rPr>
                        <a:t>項目名</a:t>
                      </a:r>
                    </a:p>
                  </a:txBody>
                  <a:tcPr marL="0" marR="0"/>
                </a:tc>
                <a:tc>
                  <a:txBody>
                    <a:bodyPr/>
                    <a:lstStyle/>
                    <a:p>
                      <a:r>
                        <a:rPr kumimoji="1" lang="ja-JP" altLang="en-US" sz="1000" dirty="0">
                          <a:latin typeface="Meiryo UI" panose="020B0604030504040204" pitchFamily="50" charset="-128"/>
                          <a:ea typeface="Meiryo UI" panose="020B0604030504040204" pitchFamily="50" charset="-128"/>
                        </a:rPr>
                        <a:t>入力例</a:t>
                      </a:r>
                    </a:p>
                  </a:txBody>
                  <a:tcPr marL="0" marR="0"/>
                </a:tc>
                <a:tc>
                  <a:txBody>
                    <a:bodyPr/>
                    <a:lstStyle/>
                    <a:p>
                      <a:r>
                        <a:rPr kumimoji="1" lang="ja-JP" altLang="en-US" sz="1000" dirty="0">
                          <a:latin typeface="Meiryo UI" panose="020B0604030504040204" pitchFamily="50" charset="-128"/>
                          <a:ea typeface="Meiryo UI" panose="020B0604030504040204" pitchFamily="50" charset="-128"/>
                        </a:rPr>
                        <a:t>今回</a:t>
                      </a:r>
                    </a:p>
                  </a:txBody>
                  <a:tcPr marL="0" marR="0"/>
                </a:tc>
                <a:extLst>
                  <a:ext uri="{0D108BD9-81ED-4DB2-BD59-A6C34878D82A}">
                    <a16:rowId xmlns:a16="http://schemas.microsoft.com/office/drawing/2014/main" val="3208976993"/>
                  </a:ext>
                </a:extLst>
              </a:tr>
              <a:tr h="191034">
                <a:tc>
                  <a:txBody>
                    <a:bodyPr/>
                    <a:lstStyle/>
                    <a:p>
                      <a:r>
                        <a:rPr kumimoji="1" lang="ja-JP" altLang="en-US" sz="900" dirty="0">
                          <a:latin typeface="Meiryo UI" panose="020B0604030504040204" pitchFamily="50" charset="-128"/>
                          <a:ea typeface="Meiryo UI" panose="020B0604030504040204" pitchFamily="50" charset="-128"/>
                        </a:rPr>
                        <a:t>調達番号</a:t>
                      </a:r>
                    </a:p>
                  </a:txBody>
                  <a:tcPr marL="0" marR="0"/>
                </a:tc>
                <a:tc>
                  <a:txBody>
                    <a:bodyPr/>
                    <a:lstStyle/>
                    <a:p>
                      <a:pPr algn="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p>
                  </a:txBody>
                  <a:tcPr marL="0" marR="0"/>
                </a:tc>
                <a:tc>
                  <a:txBody>
                    <a:bodyPr/>
                    <a:lstStyle/>
                    <a:p>
                      <a:pPr algn="ctr"/>
                      <a:endParaRPr kumimoji="1" lang="ja-JP" altLang="en-US"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8230900"/>
                  </a:ext>
                </a:extLst>
              </a:tr>
              <a:tr h="191034">
                <a:tc>
                  <a:txBody>
                    <a:bodyPr/>
                    <a:lstStyle/>
                    <a:p>
                      <a:r>
                        <a:rPr kumimoji="1" lang="ja-JP" altLang="en-US" sz="900" dirty="0">
                          <a:latin typeface="Meiryo UI" panose="020B0604030504040204" pitchFamily="50" charset="-128"/>
                          <a:ea typeface="Meiryo UI" panose="020B0604030504040204" pitchFamily="50" charset="-128"/>
                        </a:rPr>
                        <a:t>区分</a:t>
                      </a:r>
                    </a:p>
                  </a:txBody>
                  <a:tcPr marL="0" marR="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Meiryo UI" panose="020B0604030504040204" pitchFamily="50" charset="-128"/>
                          <a:ea typeface="Meiryo UI" panose="020B0604030504040204" pitchFamily="50" charset="-128"/>
                        </a:rPr>
                        <a:t>「</a:t>
                      </a:r>
                      <a:r>
                        <a:rPr kumimoji="1" lang="en-US" altLang="ja-JP" sz="900" dirty="0">
                          <a:latin typeface="Meiryo UI" panose="020B0604030504040204" pitchFamily="50" charset="-128"/>
                          <a:ea typeface="Meiryo UI" panose="020B0604030504040204" pitchFamily="50" charset="-128"/>
                        </a:rPr>
                        <a:t>A</a:t>
                      </a:r>
                      <a:r>
                        <a:rPr kumimoji="1" lang="ja-JP" altLang="en-US" sz="900" dirty="0">
                          <a:latin typeface="Meiryo UI" panose="020B0604030504040204" pitchFamily="50" charset="-128"/>
                          <a:ea typeface="Meiryo UI" panose="020B0604030504040204" pitchFamily="50" charset="-128"/>
                        </a:rPr>
                        <a:t>材」「</a:t>
                      </a:r>
                      <a:r>
                        <a:rPr kumimoji="1" lang="en-US" altLang="ja-JP" sz="900" dirty="0">
                          <a:latin typeface="Meiryo UI" panose="020B0604030504040204" pitchFamily="50" charset="-128"/>
                          <a:ea typeface="Meiryo UI" panose="020B0604030504040204" pitchFamily="50" charset="-128"/>
                        </a:rPr>
                        <a:t>B</a:t>
                      </a:r>
                      <a:r>
                        <a:rPr kumimoji="1" lang="ja-JP" altLang="en-US" sz="900" dirty="0">
                          <a:latin typeface="Meiryo UI" panose="020B0604030504040204" pitchFamily="50" charset="-128"/>
                          <a:ea typeface="Meiryo UI" panose="020B0604030504040204" pitchFamily="50" charset="-128"/>
                        </a:rPr>
                        <a:t>材</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大口</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a:t>
                      </a:r>
                      <a:r>
                        <a:rPr kumimoji="1" lang="en-US" altLang="ja-JP" sz="900" dirty="0">
                          <a:latin typeface="Meiryo UI" panose="020B0604030504040204" pitchFamily="50" charset="-128"/>
                          <a:ea typeface="Meiryo UI" panose="020B0604030504040204" pitchFamily="50" charset="-128"/>
                        </a:rPr>
                        <a:t>B</a:t>
                      </a:r>
                      <a:r>
                        <a:rPr kumimoji="1" lang="ja-JP" altLang="en-US" sz="900" dirty="0">
                          <a:latin typeface="Meiryo UI" panose="020B0604030504040204" pitchFamily="50" charset="-128"/>
                          <a:ea typeface="Meiryo UI" panose="020B0604030504040204" pitchFamily="50" charset="-128"/>
                        </a:rPr>
                        <a:t>材</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小口</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」から選択</a:t>
                      </a:r>
                    </a:p>
                  </a:txBody>
                  <a:tcPr marL="0" marR="0"/>
                </a:tc>
                <a:tc>
                  <a:txBody>
                    <a:bodyPr/>
                    <a:lstStyle/>
                    <a:p>
                      <a:pPr algn="ctr"/>
                      <a:endParaRPr kumimoji="1" lang="ja-JP" altLang="en-US"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1354718081"/>
                  </a:ext>
                </a:extLst>
              </a:tr>
              <a:tr h="191034">
                <a:tc>
                  <a:txBody>
                    <a:bodyPr/>
                    <a:lstStyle/>
                    <a:p>
                      <a:r>
                        <a:rPr kumimoji="1" lang="ja-JP" altLang="en-US" sz="900" dirty="0">
                          <a:latin typeface="Meiryo UI" panose="020B0604030504040204" pitchFamily="50" charset="-128"/>
                          <a:ea typeface="Meiryo UI" panose="020B0604030504040204" pitchFamily="50" charset="-128"/>
                        </a:rPr>
                        <a:t>仕入先</a:t>
                      </a:r>
                    </a:p>
                  </a:txBody>
                  <a:tcPr marL="0" marR="0"/>
                </a:tc>
                <a:tc>
                  <a:txBody>
                    <a:bodyPr/>
                    <a:lstStyle/>
                    <a:p>
                      <a:r>
                        <a:rPr kumimoji="1" lang="en-US" altLang="ja-JP" sz="900" dirty="0">
                          <a:latin typeface="Meiryo UI" panose="020B0604030504040204" pitchFamily="50" charset="-128"/>
                          <a:ea typeface="Meiryo UI" panose="020B0604030504040204" pitchFamily="50" charset="-128"/>
                        </a:rPr>
                        <a:t>-</a:t>
                      </a:r>
                    </a:p>
                  </a:txBody>
                  <a:tcPr marL="0" marR="0"/>
                </a:tc>
                <a:tc>
                  <a:txBody>
                    <a:bodyPr/>
                    <a:lstStyle/>
                    <a:p>
                      <a:pPr algn="ctr"/>
                      <a:r>
                        <a:rPr kumimoji="1" lang="ja-JP" altLang="en-US" sz="900" dirty="0">
                          <a:solidFill>
                            <a:srgbClr val="FF0000"/>
                          </a:solidFill>
                          <a:latin typeface="Meiryo UI" panose="020B0604030504040204" pitchFamily="50" charset="-128"/>
                          <a:ea typeface="Meiryo UI" panose="020B0604030504040204" pitchFamily="50" charset="-128"/>
                        </a:rPr>
                        <a:t>大口</a:t>
                      </a:r>
                      <a:r>
                        <a:rPr kumimoji="1" lang="en-US" altLang="ja-JP" sz="900" dirty="0">
                          <a:solidFill>
                            <a:srgbClr val="FF0000"/>
                          </a:solidFill>
                          <a:latin typeface="Meiryo UI" panose="020B0604030504040204" pitchFamily="50" charset="-128"/>
                          <a:ea typeface="Meiryo UI" panose="020B0604030504040204" pitchFamily="50" charset="-128"/>
                        </a:rPr>
                        <a:t>:</a:t>
                      </a:r>
                      <a:r>
                        <a:rPr kumimoji="1" lang="ja-JP" altLang="en-US" sz="900" dirty="0">
                          <a:solidFill>
                            <a:srgbClr val="FF0000"/>
                          </a:solidFill>
                          <a:latin typeface="Meiryo UI" panose="020B0604030504040204" pitchFamily="50" charset="-128"/>
                          <a:ea typeface="Meiryo UI" panose="020B0604030504040204" pitchFamily="50" charset="-128"/>
                        </a:rPr>
                        <a:t>〇</a:t>
                      </a:r>
                    </a:p>
                  </a:txBody>
                  <a:tcPr marL="0" marR="0"/>
                </a:tc>
                <a:extLst>
                  <a:ext uri="{0D108BD9-81ED-4DB2-BD59-A6C34878D82A}">
                    <a16:rowId xmlns:a16="http://schemas.microsoft.com/office/drawing/2014/main" val="4148161667"/>
                  </a:ext>
                </a:extLst>
              </a:tr>
              <a:tr h="191034">
                <a:tc>
                  <a:txBody>
                    <a:bodyPr/>
                    <a:lstStyle/>
                    <a:p>
                      <a:r>
                        <a:rPr kumimoji="1" lang="ja-JP" altLang="en-US" sz="900" dirty="0">
                          <a:latin typeface="Meiryo UI" panose="020B0604030504040204" pitchFamily="50" charset="-128"/>
                          <a:ea typeface="Meiryo UI" panose="020B0604030504040204" pitchFamily="50" charset="-128"/>
                        </a:rPr>
                        <a:t>仕入先担当者</a:t>
                      </a:r>
                    </a:p>
                  </a:txBody>
                  <a:tcPr marL="0" marR="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p>
                  </a:txBody>
                  <a:tcPr marL="0" marR="0"/>
                </a:tc>
                <a:tc>
                  <a:txBody>
                    <a:bodyPr/>
                    <a:lstStyle/>
                    <a:p>
                      <a:pPr algn="ctr"/>
                      <a:r>
                        <a:rPr kumimoji="1" lang="ja-JP" altLang="en-US" sz="900" dirty="0">
                          <a:latin typeface="Meiryo UI" panose="020B0604030504040204" pitchFamily="50" charset="-128"/>
                          <a:ea typeface="Meiryo UI" panose="020B0604030504040204" pitchFamily="50" charset="-128"/>
                        </a:rPr>
                        <a:t>〇</a:t>
                      </a:r>
                    </a:p>
                  </a:txBody>
                  <a:tcPr marL="0" marR="0"/>
                </a:tc>
                <a:extLst>
                  <a:ext uri="{0D108BD9-81ED-4DB2-BD59-A6C34878D82A}">
                    <a16:rowId xmlns:a16="http://schemas.microsoft.com/office/drawing/2014/main" val="1087961926"/>
                  </a:ext>
                </a:extLst>
              </a:tr>
              <a:tr h="191034">
                <a:tc>
                  <a:txBody>
                    <a:bodyPr/>
                    <a:lstStyle/>
                    <a:p>
                      <a:r>
                        <a:rPr kumimoji="1" lang="ja-JP" altLang="en-US" sz="900" dirty="0">
                          <a:latin typeface="Meiryo UI" panose="020B0604030504040204" pitchFamily="50" charset="-128"/>
                          <a:ea typeface="Meiryo UI" panose="020B0604030504040204" pitchFamily="50" charset="-128"/>
                        </a:rPr>
                        <a:t>発注日</a:t>
                      </a:r>
                    </a:p>
                  </a:txBody>
                  <a:tcPr marL="0" marR="0"/>
                </a:tc>
                <a:tc>
                  <a:txBody>
                    <a:bodyPr/>
                    <a:lstStyle/>
                    <a:p>
                      <a:r>
                        <a:rPr kumimoji="1" lang="ja-JP" altLang="en-US" sz="900" dirty="0">
                          <a:latin typeface="Meiryo UI" panose="020B0604030504040204" pitchFamily="50" charset="-128"/>
                          <a:ea typeface="Meiryo UI" panose="020B0604030504040204" pitchFamily="50" charset="-128"/>
                        </a:rPr>
                        <a:t>発注日を入力</a:t>
                      </a:r>
                      <a:endParaRPr kumimoji="1" lang="en-US" altLang="ja-JP" sz="900" dirty="0">
                        <a:latin typeface="Meiryo UI" panose="020B0604030504040204" pitchFamily="50" charset="-128"/>
                        <a:ea typeface="Meiryo UI" panose="020B0604030504040204" pitchFamily="50" charset="-128"/>
                      </a:endParaRPr>
                    </a:p>
                  </a:txBody>
                  <a:tcPr marL="0" marR="0"/>
                </a:tc>
                <a:tc>
                  <a:txBody>
                    <a:bodyPr/>
                    <a:lstStyle/>
                    <a:p>
                      <a:pPr algn="ctr"/>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438941787"/>
                  </a:ext>
                </a:extLst>
              </a:tr>
              <a:tr h="191034">
                <a:tc>
                  <a:txBody>
                    <a:bodyPr/>
                    <a:lstStyle/>
                    <a:p>
                      <a:r>
                        <a:rPr kumimoji="1" lang="ja-JP" altLang="en-US" sz="900" dirty="0">
                          <a:latin typeface="Meiryo UI" panose="020B0604030504040204" pitchFamily="50" charset="-128"/>
                          <a:ea typeface="Meiryo UI" panose="020B0604030504040204" pitchFamily="50" charset="-128"/>
                        </a:rPr>
                        <a:t>納品先</a:t>
                      </a:r>
                    </a:p>
                  </a:txBody>
                  <a:tcPr marL="0" marR="0"/>
                </a:tc>
                <a:tc>
                  <a:txBody>
                    <a:bodyPr/>
                    <a:lstStyle/>
                    <a:p>
                      <a:r>
                        <a:rPr kumimoji="1" lang="ja-JP" altLang="en-US" sz="900" dirty="0">
                          <a:latin typeface="Meiryo UI" panose="020B0604030504040204" pitchFamily="50" charset="-128"/>
                          <a:ea typeface="Meiryo UI" panose="020B0604030504040204" pitchFamily="50" charset="-128"/>
                        </a:rPr>
                        <a:t>納品先を選択</a:t>
                      </a:r>
                      <a:endParaRPr kumimoji="1" lang="en-US" altLang="ja-JP" sz="900" dirty="0">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1797511620"/>
                  </a:ext>
                </a:extLst>
              </a:tr>
              <a:tr h="191034">
                <a:tc>
                  <a:txBody>
                    <a:bodyPr/>
                    <a:lstStyle/>
                    <a:p>
                      <a:r>
                        <a:rPr kumimoji="1" lang="ja-JP" altLang="en-US" sz="900" dirty="0">
                          <a:latin typeface="Meiryo UI" panose="020B0604030504040204" pitchFamily="50" charset="-128"/>
                          <a:ea typeface="Meiryo UI" panose="020B0604030504040204" pitchFamily="50" charset="-128"/>
                        </a:rPr>
                        <a:t>希望納期</a:t>
                      </a:r>
                    </a:p>
                  </a:txBody>
                  <a:tcPr marL="0" marR="0"/>
                </a:tc>
                <a:tc>
                  <a:txBody>
                    <a:bodyPr/>
                    <a:lstStyle/>
                    <a:p>
                      <a:r>
                        <a:rPr kumimoji="1" lang="ja-JP" altLang="en-US" sz="900" dirty="0">
                          <a:solidFill>
                            <a:srgbClr val="FF0000"/>
                          </a:solidFill>
                          <a:latin typeface="Meiryo UI" panose="020B0604030504040204" pitchFamily="50" charset="-128"/>
                          <a:ea typeface="Meiryo UI" panose="020B0604030504040204" pitchFamily="50" charset="-128"/>
                        </a:rPr>
                        <a:t>希望納期日時</a:t>
                      </a:r>
                      <a:r>
                        <a:rPr kumimoji="1" lang="ja-JP" altLang="en-US" sz="900" dirty="0">
                          <a:latin typeface="Meiryo UI" panose="020B0604030504040204" pitchFamily="50" charset="-128"/>
                          <a:ea typeface="Meiryo UI" panose="020B0604030504040204" pitchFamily="50" charset="-128"/>
                        </a:rPr>
                        <a:t>を入力</a:t>
                      </a:r>
                      <a:endParaRPr kumimoji="1" lang="en-US" altLang="ja-JP" sz="900" dirty="0">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2235485048"/>
                  </a:ext>
                </a:extLst>
              </a:tr>
              <a:tr h="191034">
                <a:tc>
                  <a:txBody>
                    <a:bodyPr/>
                    <a:lstStyle/>
                    <a:p>
                      <a:r>
                        <a:rPr kumimoji="1" lang="ja-JP" altLang="en-US" sz="900" dirty="0">
                          <a:latin typeface="Meiryo UI" panose="020B0604030504040204" pitchFamily="50" charset="-128"/>
                          <a:ea typeface="Meiryo UI" panose="020B0604030504040204" pitchFamily="50" charset="-128"/>
                        </a:rPr>
                        <a:t>取引ステータス</a:t>
                      </a:r>
                    </a:p>
                  </a:txBody>
                  <a:tcPr marL="0" marR="0"/>
                </a:tc>
                <a:tc>
                  <a:txBody>
                    <a:bodyPr/>
                    <a:lstStyle/>
                    <a:p>
                      <a:r>
                        <a:rPr kumimoji="1" lang="ja-JP" altLang="en-US" sz="900" dirty="0">
                          <a:latin typeface="Meiryo UI" panose="020B0604030504040204" pitchFamily="50" charset="-128"/>
                          <a:ea typeface="Meiryo UI" panose="020B0604030504040204" pitchFamily="50" charset="-128"/>
                        </a:rPr>
                        <a:t>「承認」→「注文」</a:t>
                      </a:r>
                      <a:endParaRPr kumimoji="1" lang="en-US" altLang="ja-JP" sz="900" dirty="0">
                        <a:latin typeface="Meiryo UI" panose="020B0604030504040204" pitchFamily="50" charset="-128"/>
                        <a:ea typeface="Meiryo UI" panose="020B0604030504040204" pitchFamily="50" charset="-128"/>
                      </a:endParaRPr>
                    </a:p>
                  </a:txBody>
                  <a:tcPr marL="0" marR="0"/>
                </a:tc>
                <a:tc>
                  <a:txBody>
                    <a:bodyPr/>
                    <a:lstStyle/>
                    <a:p>
                      <a:pPr algn="ctr"/>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3091177591"/>
                  </a:ext>
                </a:extLst>
              </a:tr>
              <a:tr h="191034">
                <a:tc>
                  <a:txBody>
                    <a:bodyPr/>
                    <a:lstStyle/>
                    <a:p>
                      <a:r>
                        <a:rPr kumimoji="1" lang="en-US" altLang="ja-JP" sz="900" dirty="0">
                          <a:latin typeface="Meiryo UI" panose="020B0604030504040204" pitchFamily="50" charset="-128"/>
                          <a:ea typeface="Meiryo UI" panose="020B0604030504040204" pitchFamily="50" charset="-128"/>
                        </a:rPr>
                        <a:t>AST</a:t>
                      </a:r>
                      <a:r>
                        <a:rPr kumimoji="1" lang="ja-JP" altLang="en-US" sz="900" dirty="0">
                          <a:latin typeface="Meiryo UI" panose="020B0604030504040204" pitchFamily="50" charset="-128"/>
                          <a:ea typeface="Meiryo UI" panose="020B0604030504040204" pitchFamily="50" charset="-128"/>
                        </a:rPr>
                        <a:t>担当者</a:t>
                      </a:r>
                    </a:p>
                  </a:txBody>
                  <a:tcPr marL="0" marR="0"/>
                </a:tc>
                <a:tc>
                  <a:txBody>
                    <a:bodyPr/>
                    <a:lstStyle/>
                    <a:p>
                      <a:r>
                        <a:rPr kumimoji="1" lang="ja-JP" altLang="en-US" sz="900" dirty="0">
                          <a:latin typeface="Meiryo UI" panose="020B0604030504040204" pitchFamily="50" charset="-128"/>
                          <a:ea typeface="Meiryo UI" panose="020B0604030504040204" pitchFamily="50" charset="-128"/>
                        </a:rPr>
                        <a:t>本注文に対する担当者</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依頼者</a:t>
                      </a:r>
                      <a:r>
                        <a:rPr kumimoji="1" lang="en-US" altLang="ja-JP" sz="900" dirty="0">
                          <a:latin typeface="Meiryo UI" panose="020B0604030504040204" pitchFamily="50" charset="-128"/>
                          <a:ea typeface="Meiryo UI" panose="020B0604030504040204" pitchFamily="50" charset="-128"/>
                        </a:rPr>
                        <a:t>)</a:t>
                      </a: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1174207786"/>
                  </a:ext>
                </a:extLst>
              </a:tr>
              <a:tr h="191034">
                <a:tc>
                  <a:txBody>
                    <a:bodyPr/>
                    <a:lstStyle/>
                    <a:p>
                      <a:r>
                        <a:rPr kumimoji="1" lang="en-US" altLang="ja-JP" sz="900" dirty="0">
                          <a:latin typeface="Meiryo UI" panose="020B0604030504040204" pitchFamily="50" charset="-128"/>
                          <a:ea typeface="Meiryo UI" panose="020B0604030504040204" pitchFamily="50" charset="-128"/>
                        </a:rPr>
                        <a:t>AST</a:t>
                      </a:r>
                      <a:r>
                        <a:rPr kumimoji="1" lang="ja-JP" altLang="en-US" sz="900" dirty="0">
                          <a:latin typeface="Meiryo UI" panose="020B0604030504040204" pitchFamily="50" charset="-128"/>
                          <a:ea typeface="Meiryo UI" panose="020B0604030504040204" pitchFamily="50" charset="-128"/>
                        </a:rPr>
                        <a:t>決裁者</a:t>
                      </a:r>
                    </a:p>
                  </a:txBody>
                  <a:tcPr marL="0" marR="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Meiryo UI" panose="020B0604030504040204" pitchFamily="50" charset="-128"/>
                          <a:ea typeface="Meiryo UI" panose="020B0604030504040204" pitchFamily="50" charset="-128"/>
                        </a:rPr>
                        <a:t>本注文に対する決裁者</a:t>
                      </a:r>
                      <a:endParaRPr kumimoji="1" lang="en-US" altLang="ja-JP" sz="900" dirty="0">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1864936726"/>
                  </a:ext>
                </a:extLst>
              </a:tr>
              <a:tr h="191034">
                <a:tc>
                  <a:txBody>
                    <a:bodyPr/>
                    <a:lstStyle/>
                    <a:p>
                      <a:r>
                        <a:rPr kumimoji="1" lang="ja-JP" altLang="en-US" sz="900" dirty="0">
                          <a:latin typeface="Meiryo UI" panose="020B0604030504040204" pitchFamily="50" charset="-128"/>
                          <a:ea typeface="Meiryo UI" panose="020B0604030504040204" pitchFamily="50" charset="-128"/>
                        </a:rPr>
                        <a:t>社内備考</a:t>
                      </a:r>
                    </a:p>
                  </a:txBody>
                  <a:tcPr marL="0" marR="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非承認の場合理由を記載</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2495841487"/>
                  </a:ext>
                </a:extLst>
              </a:tr>
              <a:tr h="191034">
                <a:tc>
                  <a:txBody>
                    <a:bodyPr/>
                    <a:lstStyle/>
                    <a:p>
                      <a:r>
                        <a:rPr kumimoji="1" lang="ja-JP" altLang="en-US" sz="900" dirty="0">
                          <a:latin typeface="Meiryo UI" panose="020B0604030504040204" pitchFamily="50" charset="-128"/>
                          <a:ea typeface="Meiryo UI" panose="020B0604030504040204" pitchFamily="50" charset="-128"/>
                        </a:rPr>
                        <a:t>備考</a:t>
                      </a:r>
                    </a:p>
                  </a:txBody>
                  <a:tcPr marL="0" marR="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仕入</a:t>
                      </a: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調達</a:t>
                      </a: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先に伝達する備考を入力</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marL="0" marR="0"/>
                </a:tc>
                <a:tc>
                  <a:txBody>
                    <a:bodyPr/>
                    <a:lstStyle/>
                    <a:p>
                      <a:pPr algn="ctr"/>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4062334447"/>
                  </a:ext>
                </a:extLst>
              </a:tr>
              <a:tr h="191034">
                <a:tc>
                  <a:txBody>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ログ</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承認依頼日</a:t>
                      </a:r>
                    </a:p>
                  </a:txBody>
                  <a:tcPr marL="0" marR="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3208245158"/>
                  </a:ext>
                </a:extLst>
              </a:tr>
              <a:tr h="191034">
                <a:tc>
                  <a:txBody>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ログ</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調達日</a:t>
                      </a:r>
                    </a:p>
                  </a:txBody>
                  <a:tcPr marL="0" marR="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tx1"/>
                        </a:solidFill>
                        <a:latin typeface="Meiryo UI" panose="020B0604030504040204" pitchFamily="50" charset="-128"/>
                        <a:ea typeface="Meiryo UI" panose="020B0604030504040204" pitchFamily="50" charset="-128"/>
                      </a:endParaRPr>
                    </a:p>
                  </a:txBody>
                  <a:tcPr marL="0" marR="0"/>
                </a:tc>
                <a:tc>
                  <a:txBody>
                    <a:bodyPr/>
                    <a:lstStyle/>
                    <a:p>
                      <a:pPr algn="ctr"/>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2015757809"/>
                  </a:ext>
                </a:extLst>
              </a:tr>
              <a:tr h="191034">
                <a:tc>
                  <a:txBody>
                    <a:bodyPr/>
                    <a:lstStyle/>
                    <a:p>
                      <a:r>
                        <a:rPr kumimoji="1" lang="ja-JP" altLang="en-US" sz="900" dirty="0">
                          <a:latin typeface="Meiryo UI" panose="020B0604030504040204" pitchFamily="50" charset="-128"/>
                          <a:ea typeface="Meiryo UI" panose="020B0604030504040204" pitchFamily="50" charset="-128"/>
                        </a:rPr>
                        <a:t>伝票税抜金額</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marL="0" marR="0"/>
                </a:tc>
                <a:tc>
                  <a:txBody>
                    <a:bodyPr/>
                    <a:lstStyle/>
                    <a:p>
                      <a:pPr algn="ctr"/>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1847794419"/>
                  </a:ext>
                </a:extLst>
              </a:tr>
              <a:tr h="191034">
                <a:tc>
                  <a:txBody>
                    <a:bodyPr/>
                    <a:lstStyle/>
                    <a:p>
                      <a:r>
                        <a:rPr kumimoji="1" lang="ja-JP" altLang="en-US" sz="900" dirty="0">
                          <a:latin typeface="Meiryo UI" panose="020B0604030504040204" pitchFamily="50" charset="-128"/>
                          <a:ea typeface="Meiryo UI" panose="020B0604030504040204" pitchFamily="50" charset="-128"/>
                        </a:rPr>
                        <a:t>伝票税額</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marL="0" marR="0"/>
                </a:tc>
                <a:tc>
                  <a:txBody>
                    <a:bodyPr/>
                    <a:lstStyle/>
                    <a:p>
                      <a:pPr algn="ctr"/>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4058843223"/>
                  </a:ext>
                </a:extLst>
              </a:tr>
              <a:tr h="191034">
                <a:tc>
                  <a:txBody>
                    <a:bodyPr/>
                    <a:lstStyle/>
                    <a:p>
                      <a:r>
                        <a:rPr kumimoji="1" lang="ja-JP" altLang="en-US" sz="900" dirty="0">
                          <a:latin typeface="Meiryo UI" panose="020B0604030504040204" pitchFamily="50" charset="-128"/>
                          <a:ea typeface="Meiryo UI" panose="020B0604030504040204" pitchFamily="50" charset="-128"/>
                        </a:rPr>
                        <a:t>伝票税込金額</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marL="0" marR="0"/>
                </a:tc>
                <a:tc>
                  <a:txBody>
                    <a:bodyPr/>
                    <a:lstStyle/>
                    <a:p>
                      <a:pPr algn="ctr"/>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517426864"/>
                  </a:ext>
                </a:extLst>
              </a:tr>
            </a:tbl>
          </a:graphicData>
        </a:graphic>
      </p:graphicFrame>
      <p:graphicFrame>
        <p:nvGraphicFramePr>
          <p:cNvPr id="8" name="表 7">
            <a:extLst>
              <a:ext uri="{FF2B5EF4-FFF2-40B4-BE49-F238E27FC236}">
                <a16:creationId xmlns:a16="http://schemas.microsoft.com/office/drawing/2014/main" id="{84A14721-EFB4-41C7-9DDF-ACEAF61469E3}"/>
              </a:ext>
            </a:extLst>
          </p:cNvPr>
          <p:cNvGraphicFramePr>
            <a:graphicFrameLocks noGrp="1"/>
          </p:cNvGraphicFramePr>
          <p:nvPr>
            <p:extLst>
              <p:ext uri="{D42A27DB-BD31-4B8C-83A1-F6EECF244321}">
                <p14:modId xmlns:p14="http://schemas.microsoft.com/office/powerpoint/2010/main" val="1900906048"/>
              </p:ext>
            </p:extLst>
          </p:nvPr>
        </p:nvGraphicFramePr>
        <p:xfrm>
          <a:off x="4553395" y="2591707"/>
          <a:ext cx="4462904" cy="3672840"/>
        </p:xfrm>
        <a:graphic>
          <a:graphicData uri="http://schemas.openxmlformats.org/drawingml/2006/table">
            <a:tbl>
              <a:tblPr firstRow="1" bandRow="1">
                <a:tableStyleId>{F5AB1C69-6EDB-4FF4-983F-18BD219EF322}</a:tableStyleId>
              </a:tblPr>
              <a:tblGrid>
                <a:gridCol w="1890813">
                  <a:extLst>
                    <a:ext uri="{9D8B030D-6E8A-4147-A177-3AD203B41FA5}">
                      <a16:colId xmlns:a16="http://schemas.microsoft.com/office/drawing/2014/main" val="2899305052"/>
                    </a:ext>
                  </a:extLst>
                </a:gridCol>
                <a:gridCol w="2088232">
                  <a:extLst>
                    <a:ext uri="{9D8B030D-6E8A-4147-A177-3AD203B41FA5}">
                      <a16:colId xmlns:a16="http://schemas.microsoft.com/office/drawing/2014/main" val="334295533"/>
                    </a:ext>
                  </a:extLst>
                </a:gridCol>
                <a:gridCol w="483859">
                  <a:extLst>
                    <a:ext uri="{9D8B030D-6E8A-4147-A177-3AD203B41FA5}">
                      <a16:colId xmlns:a16="http://schemas.microsoft.com/office/drawing/2014/main" val="756346314"/>
                    </a:ext>
                  </a:extLst>
                </a:gridCol>
              </a:tblGrid>
              <a:tr h="216024">
                <a:tc>
                  <a:txBody>
                    <a:bodyPr/>
                    <a:lstStyle/>
                    <a:p>
                      <a:r>
                        <a:rPr kumimoji="1" lang="ja-JP" altLang="en-US" sz="1000" dirty="0">
                          <a:latin typeface="Meiryo UI" panose="020B0604030504040204" pitchFamily="50" charset="-128"/>
                          <a:ea typeface="Meiryo UI" panose="020B0604030504040204" pitchFamily="50" charset="-128"/>
                        </a:rPr>
                        <a:t>項目名</a:t>
                      </a:r>
                    </a:p>
                  </a:txBody>
                  <a:tcPr marL="0" marR="0"/>
                </a:tc>
                <a:tc>
                  <a:txBody>
                    <a:bodyPr/>
                    <a:lstStyle/>
                    <a:p>
                      <a:r>
                        <a:rPr kumimoji="1" lang="ja-JP" altLang="en-US" sz="1000" dirty="0">
                          <a:latin typeface="Meiryo UI" panose="020B0604030504040204" pitchFamily="50" charset="-128"/>
                          <a:ea typeface="Meiryo UI" panose="020B0604030504040204" pitchFamily="50" charset="-128"/>
                        </a:rPr>
                        <a:t>使用用途</a:t>
                      </a:r>
                    </a:p>
                  </a:txBody>
                  <a:tcPr marL="0" marR="0"/>
                </a:tc>
                <a:tc>
                  <a:txBody>
                    <a:bodyPr/>
                    <a:lstStyle/>
                    <a:p>
                      <a:r>
                        <a:rPr kumimoji="1" lang="ja-JP" altLang="en-US" sz="1000" dirty="0">
                          <a:latin typeface="Meiryo UI" panose="020B0604030504040204" pitchFamily="50" charset="-128"/>
                          <a:ea typeface="Meiryo UI" panose="020B0604030504040204" pitchFamily="50" charset="-128"/>
                        </a:rPr>
                        <a:t>今回</a:t>
                      </a:r>
                    </a:p>
                  </a:txBody>
                  <a:tcPr marL="0" marR="0"/>
                </a:tc>
                <a:extLst>
                  <a:ext uri="{0D108BD9-81ED-4DB2-BD59-A6C34878D82A}">
                    <a16:rowId xmlns:a16="http://schemas.microsoft.com/office/drawing/2014/main" val="3208976993"/>
                  </a:ext>
                </a:extLst>
              </a:tr>
              <a:tr h="216024">
                <a:tc>
                  <a:txBody>
                    <a:bodyPr/>
                    <a:lstStyle/>
                    <a:p>
                      <a:r>
                        <a:rPr kumimoji="1" lang="ja-JP" altLang="en-US" sz="900" dirty="0">
                          <a:latin typeface="Meiryo UI" panose="020B0604030504040204" pitchFamily="50" charset="-128"/>
                          <a:ea typeface="Meiryo UI" panose="020B0604030504040204" pitchFamily="50" charset="-128"/>
                        </a:rPr>
                        <a:t>調達番号</a:t>
                      </a:r>
                    </a:p>
                  </a:txBody>
                  <a:tcPr marL="0" marR="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en-US" altLang="ja-JP" sz="900" dirty="0">
                        <a:latin typeface="Meiryo UI" panose="020B0604030504040204" pitchFamily="50" charset="-128"/>
                        <a:ea typeface="Meiryo UI" panose="020B0604030504040204" pitchFamily="50" charset="-128"/>
                      </a:endParaRPr>
                    </a:p>
                  </a:txBody>
                  <a:tcPr marL="0" marR="0"/>
                </a:tc>
                <a:tc>
                  <a:txBody>
                    <a:bodyPr/>
                    <a:lstStyle/>
                    <a:p>
                      <a:pPr algn="ctr"/>
                      <a:endParaRPr kumimoji="1" lang="ja-JP" altLang="en-US"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8230900"/>
                  </a:ext>
                </a:extLst>
              </a:tr>
              <a:tr h="216024">
                <a:tc>
                  <a:txBody>
                    <a:bodyPr/>
                    <a:lstStyle/>
                    <a:p>
                      <a:r>
                        <a:rPr kumimoji="1" lang="ja-JP" altLang="en-US" sz="900" dirty="0">
                          <a:latin typeface="Meiryo UI" panose="020B0604030504040204" pitchFamily="50" charset="-128"/>
                          <a:ea typeface="Meiryo UI" panose="020B0604030504040204" pitchFamily="50" charset="-128"/>
                        </a:rPr>
                        <a:t>明細番号</a:t>
                      </a:r>
                    </a:p>
                  </a:txBody>
                  <a:tcPr marL="0" marR="0"/>
                </a:tc>
                <a:tc>
                  <a:txBody>
                    <a:bodyPr/>
                    <a:lstStyle/>
                    <a:p>
                      <a:pPr algn="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endParaRPr>
                    </a:p>
                  </a:txBody>
                  <a:tcPr marL="0" marR="0"/>
                </a:tc>
                <a:tc>
                  <a:txBody>
                    <a:bodyPr/>
                    <a:lstStyle/>
                    <a:p>
                      <a:pPr algn="ctr"/>
                      <a:endParaRPr kumimoji="1" lang="ja-JP" altLang="en-US"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1354718081"/>
                  </a:ext>
                </a:extLst>
              </a:tr>
              <a:tr h="216024">
                <a:tc>
                  <a:txBody>
                    <a:bodyPr/>
                    <a:lstStyle/>
                    <a:p>
                      <a:r>
                        <a:rPr kumimoji="1" lang="ja-JP" altLang="en-US" sz="900" dirty="0">
                          <a:latin typeface="Meiryo UI" panose="020B0604030504040204" pitchFamily="50" charset="-128"/>
                          <a:ea typeface="Meiryo UI" panose="020B0604030504040204" pitchFamily="50" charset="-128"/>
                        </a:rPr>
                        <a:t>資材コード</a:t>
                      </a:r>
                    </a:p>
                  </a:txBody>
                  <a:tcPr marL="0" marR="0"/>
                </a:tc>
                <a:tc>
                  <a:txBody>
                    <a:bodyPr/>
                    <a:lstStyle/>
                    <a:p>
                      <a:r>
                        <a:rPr kumimoji="1" lang="ja-JP" altLang="en-US" sz="900" dirty="0">
                          <a:latin typeface="Meiryo UI" panose="020B0604030504040204" pitchFamily="50" charset="-128"/>
                          <a:ea typeface="Meiryo UI" panose="020B0604030504040204" pitchFamily="50" charset="-128"/>
                        </a:rPr>
                        <a:t>資材を選択</a:t>
                      </a:r>
                      <a:endParaRPr kumimoji="1" lang="en-US" altLang="ja-JP" sz="900" dirty="0">
                        <a:latin typeface="Meiryo UI" panose="020B0604030504040204" pitchFamily="50" charset="-128"/>
                        <a:ea typeface="Meiryo UI" panose="020B0604030504040204" pitchFamily="50" charset="-128"/>
                      </a:endParaRPr>
                    </a:p>
                  </a:txBody>
                  <a:tcPr marL="0" marR="0"/>
                </a:tc>
                <a:tc>
                  <a:txBody>
                    <a:bodyPr/>
                    <a:lstStyle/>
                    <a:p>
                      <a:pPr algn="ctr"/>
                      <a:endParaRPr kumimoji="1" lang="ja-JP" altLang="en-US"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4148161667"/>
                  </a:ext>
                </a:extLst>
              </a:tr>
              <a:tr h="216024">
                <a:tc>
                  <a:txBody>
                    <a:bodyPr/>
                    <a:lstStyle/>
                    <a:p>
                      <a:r>
                        <a:rPr kumimoji="1" lang="ja-JP" altLang="en-US" sz="900" dirty="0">
                          <a:latin typeface="Meiryo UI" panose="020B0604030504040204" pitchFamily="50" charset="-128"/>
                          <a:ea typeface="Meiryo UI" panose="020B0604030504040204" pitchFamily="50" charset="-128"/>
                        </a:rPr>
                        <a:t>資材名</a:t>
                      </a:r>
                    </a:p>
                  </a:txBody>
                  <a:tcPr marL="0" marR="0"/>
                </a:tc>
                <a:tc>
                  <a:txBody>
                    <a:bodyPr/>
                    <a:lstStyle/>
                    <a:p>
                      <a:pPr algn="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bg1">
                            <a:lumMod val="50000"/>
                          </a:schemeClr>
                        </a:solidFill>
                        <a:latin typeface="Meiryo UI" panose="020B0604030504040204" pitchFamily="50" charset="-128"/>
                        <a:ea typeface="Meiryo UI" panose="020B0604030504040204" pitchFamily="50" charset="-128"/>
                      </a:endParaRPr>
                    </a:p>
                  </a:txBody>
                  <a:tcPr marL="0" marR="0"/>
                </a:tc>
                <a:tc>
                  <a:txBody>
                    <a:bodyPr/>
                    <a:lstStyle/>
                    <a:p>
                      <a:pPr algn="ctr"/>
                      <a:endParaRPr kumimoji="1" lang="ja-JP" altLang="en-US"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1087961926"/>
                  </a:ext>
                </a:extLst>
              </a:tr>
              <a:tr h="216024">
                <a:tc>
                  <a:txBody>
                    <a:bodyPr/>
                    <a:lstStyle/>
                    <a:p>
                      <a:r>
                        <a:rPr kumimoji="1" lang="ja-JP" altLang="en-US" sz="900" dirty="0">
                          <a:latin typeface="Meiryo UI" panose="020B0604030504040204" pitchFamily="50" charset="-128"/>
                          <a:ea typeface="Meiryo UI" panose="020B0604030504040204" pitchFamily="50" charset="-128"/>
                        </a:rPr>
                        <a:t>数量</a:t>
                      </a:r>
                    </a:p>
                  </a:txBody>
                  <a:tcPr marL="0" marR="0"/>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数量を入力</a:t>
                      </a: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438941787"/>
                  </a:ext>
                </a:extLst>
              </a:tr>
              <a:tr h="216024">
                <a:tc>
                  <a:txBody>
                    <a:bodyPr/>
                    <a:lstStyle/>
                    <a:p>
                      <a:r>
                        <a:rPr kumimoji="1" lang="ja-JP" altLang="en-US" sz="900" dirty="0">
                          <a:latin typeface="Meiryo UI" panose="020B0604030504040204" pitchFamily="50" charset="-128"/>
                          <a:ea typeface="Meiryo UI" panose="020B0604030504040204" pitchFamily="50" charset="-128"/>
                        </a:rPr>
                        <a:t>数量単位</a:t>
                      </a:r>
                    </a:p>
                  </a:txBody>
                  <a:tcPr marL="0" marR="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1797511620"/>
                  </a:ext>
                </a:extLst>
              </a:tr>
              <a:tr h="216024">
                <a:tc>
                  <a:txBody>
                    <a:bodyPr/>
                    <a:lstStyle/>
                    <a:p>
                      <a:r>
                        <a:rPr kumimoji="1" lang="ja-JP" altLang="en-US" sz="900" dirty="0">
                          <a:latin typeface="Meiryo UI" panose="020B0604030504040204" pitchFamily="50" charset="-128"/>
                          <a:ea typeface="Meiryo UI" panose="020B0604030504040204" pitchFamily="50" charset="-128"/>
                        </a:rPr>
                        <a:t>単価</a:t>
                      </a:r>
                    </a:p>
                  </a:txBody>
                  <a:tcPr marL="0" marR="0"/>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単価を入力</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marL="0" marR="0"/>
                </a:tc>
                <a:tc>
                  <a:txBody>
                    <a:bodyPr/>
                    <a:lstStyle/>
                    <a:p>
                      <a:pPr algn="ctr"/>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2235485048"/>
                  </a:ext>
                </a:extLst>
              </a:tr>
              <a:tr h="216024">
                <a:tc>
                  <a:txBody>
                    <a:bodyPr/>
                    <a:lstStyle/>
                    <a:p>
                      <a:r>
                        <a:rPr kumimoji="1" lang="ja-JP" altLang="en-US" sz="900" dirty="0">
                          <a:latin typeface="Meiryo UI" panose="020B0604030504040204" pitchFamily="50" charset="-128"/>
                          <a:ea typeface="Meiryo UI" panose="020B0604030504040204" pitchFamily="50" charset="-128"/>
                        </a:rPr>
                        <a:t>税抜金額</a:t>
                      </a:r>
                    </a:p>
                  </a:txBody>
                  <a:tcPr marL="0" marR="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marL="0" marR="0"/>
                </a:tc>
                <a:tc>
                  <a:txBody>
                    <a:bodyPr/>
                    <a:lstStyle/>
                    <a:p>
                      <a:pPr algn="ctr"/>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3091177591"/>
                  </a:ext>
                </a:extLst>
              </a:tr>
              <a:tr h="216024">
                <a:tc>
                  <a:txBody>
                    <a:bodyPr/>
                    <a:lstStyle/>
                    <a:p>
                      <a:r>
                        <a:rPr kumimoji="1" lang="ja-JP" altLang="en-US" sz="900" dirty="0">
                          <a:latin typeface="Meiryo UI" panose="020B0604030504040204" pitchFamily="50" charset="-128"/>
                          <a:ea typeface="Meiryo UI" panose="020B0604030504040204" pitchFamily="50" charset="-128"/>
                        </a:rPr>
                        <a:t>税額</a:t>
                      </a:r>
                    </a:p>
                  </a:txBody>
                  <a:tcPr marL="0" marR="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marL="0" marR="0"/>
                </a:tc>
                <a:tc>
                  <a:txBody>
                    <a:bodyPr/>
                    <a:lstStyle/>
                    <a:p>
                      <a:pPr algn="ctr"/>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4112147779"/>
                  </a:ext>
                </a:extLst>
              </a:tr>
              <a:tr h="216024">
                <a:tc>
                  <a:txBody>
                    <a:bodyPr/>
                    <a:lstStyle/>
                    <a:p>
                      <a:r>
                        <a:rPr kumimoji="1" lang="ja-JP" altLang="en-US" sz="900" dirty="0">
                          <a:latin typeface="Meiryo UI" panose="020B0604030504040204" pitchFamily="50" charset="-128"/>
                          <a:ea typeface="Meiryo UI" panose="020B0604030504040204" pitchFamily="50" charset="-128"/>
                        </a:rPr>
                        <a:t>税込金額</a:t>
                      </a:r>
                    </a:p>
                  </a:txBody>
                  <a:tcPr marL="0" marR="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自動設定</a:t>
                      </a: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marL="0" marR="0"/>
                </a:tc>
                <a:tc>
                  <a:txBody>
                    <a:bodyPr/>
                    <a:lstStyle/>
                    <a:p>
                      <a:pPr algn="ctr"/>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2070237161"/>
                  </a:ext>
                </a:extLst>
              </a:tr>
              <a:tr h="216024">
                <a:tc>
                  <a:txBody>
                    <a:bodyPr/>
                    <a:lstStyle/>
                    <a:p>
                      <a:r>
                        <a:rPr kumimoji="1" lang="ja-JP" altLang="en-US" sz="900" dirty="0">
                          <a:latin typeface="Meiryo UI" panose="020B0604030504040204" pitchFamily="50" charset="-128"/>
                          <a:ea typeface="Meiryo UI" panose="020B0604030504040204" pitchFamily="50" charset="-128"/>
                        </a:rPr>
                        <a:t>明細ステータス</a:t>
                      </a:r>
                    </a:p>
                  </a:txBody>
                  <a:tcPr marL="0" marR="0"/>
                </a:tc>
                <a:tc>
                  <a:txBody>
                    <a:bodyPr/>
                    <a:lstStyle/>
                    <a:p>
                      <a:r>
                        <a:rPr kumimoji="1" lang="ja-JP" altLang="en-US" sz="900" dirty="0">
                          <a:latin typeface="Meiryo UI" panose="020B0604030504040204" pitchFamily="50" charset="-128"/>
                          <a:ea typeface="Meiryo UI" panose="020B0604030504040204" pitchFamily="50" charset="-128"/>
                        </a:rPr>
                        <a:t>「」→「未検品」に自動設定</a:t>
                      </a:r>
                      <a:endParaRPr kumimoji="1" lang="en-US" altLang="ja-JP" sz="900" dirty="0">
                        <a:latin typeface="Meiryo UI" panose="020B0604030504040204" pitchFamily="50" charset="-128"/>
                        <a:ea typeface="Meiryo UI" panose="020B0604030504040204" pitchFamily="50" charset="-128"/>
                      </a:endParaRPr>
                    </a:p>
                  </a:txBody>
                  <a:tcPr marL="0" marR="0"/>
                </a:tc>
                <a:tc>
                  <a:txBody>
                    <a:bodyPr/>
                    <a:lstStyle/>
                    <a:p>
                      <a:pPr algn="ctr"/>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3807979760"/>
                  </a:ext>
                </a:extLst>
              </a:tr>
              <a:tr h="216024">
                <a:tc>
                  <a:txBody>
                    <a:bodyPr/>
                    <a:lstStyle/>
                    <a:p>
                      <a:r>
                        <a:rPr kumimoji="1" lang="ja-JP" altLang="en-US" sz="900" dirty="0">
                          <a:latin typeface="Meiryo UI" panose="020B0604030504040204" pitchFamily="50" charset="-128"/>
                          <a:ea typeface="Meiryo UI" panose="020B0604030504040204" pitchFamily="50" charset="-128"/>
                        </a:rPr>
                        <a:t>納入済数</a:t>
                      </a:r>
                    </a:p>
                  </a:txBody>
                  <a:tcPr marL="0" marR="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tx1"/>
                        </a:solidFill>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1491613144"/>
                  </a:ext>
                </a:extLst>
              </a:tr>
              <a:tr h="216024">
                <a:tc>
                  <a:txBody>
                    <a:bodyPr/>
                    <a:lstStyle/>
                    <a:p>
                      <a:r>
                        <a:rPr kumimoji="1" lang="ja-JP" altLang="en-US" sz="900" dirty="0">
                          <a:latin typeface="Meiryo UI" panose="020B0604030504040204" pitchFamily="50" charset="-128"/>
                          <a:ea typeface="Meiryo UI" panose="020B0604030504040204" pitchFamily="50" charset="-128"/>
                        </a:rPr>
                        <a:t>納入済フラグ</a:t>
                      </a:r>
                    </a:p>
                  </a:txBody>
                  <a:tcPr marL="0" marR="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accent2">
                            <a:lumMod val="75000"/>
                          </a:schemeClr>
                        </a:solidFill>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3690695808"/>
                  </a:ext>
                </a:extLst>
              </a:tr>
              <a:tr h="216024">
                <a:tc>
                  <a:txBody>
                    <a:bodyPr/>
                    <a:lstStyle/>
                    <a:p>
                      <a:r>
                        <a:rPr kumimoji="1" lang="ja-JP" altLang="en-US" sz="900" dirty="0">
                          <a:latin typeface="Meiryo UI" panose="020B0604030504040204" pitchFamily="50" charset="-128"/>
                          <a:ea typeface="Meiryo UI" panose="020B0604030504040204" pitchFamily="50" charset="-128"/>
                        </a:rPr>
                        <a:t>社内備考</a:t>
                      </a:r>
                    </a:p>
                  </a:txBody>
                  <a:tcPr marL="0" marR="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明細</a:t>
                      </a: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資材</a:t>
                      </a: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に対する決裁者へのメモ</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marL="0" marR="0"/>
                </a:tc>
                <a:tc>
                  <a:txBody>
                    <a:bodyPr/>
                    <a:lstStyle/>
                    <a:p>
                      <a:pPr algn="ct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122348392"/>
                  </a:ext>
                </a:extLst>
              </a:tr>
              <a:tr h="216024">
                <a:tc>
                  <a:txBody>
                    <a:bodyPr/>
                    <a:lstStyle/>
                    <a:p>
                      <a:r>
                        <a:rPr kumimoji="1" lang="ja-JP" altLang="en-US" sz="900" dirty="0">
                          <a:latin typeface="Meiryo UI" panose="020B0604030504040204" pitchFamily="50" charset="-128"/>
                          <a:ea typeface="Meiryo UI" panose="020B0604030504040204" pitchFamily="50" charset="-128"/>
                        </a:rPr>
                        <a:t>備考</a:t>
                      </a:r>
                    </a:p>
                  </a:txBody>
                  <a:tcPr marL="0" marR="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仕入</a:t>
                      </a: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調達</a:t>
                      </a: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先に伝達する備考を入力</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marL="0" marR="0"/>
                </a:tc>
                <a:tc>
                  <a:txBody>
                    <a:bodyPr/>
                    <a:lstStyle/>
                    <a:p>
                      <a:pPr algn="ctr"/>
                      <a:r>
                        <a:rPr kumimoji="1" lang="ja-JP" altLang="en-US" sz="900" dirty="0">
                          <a:latin typeface="Meiryo UI" panose="020B0604030504040204" pitchFamily="50" charset="-128"/>
                          <a:ea typeface="Meiryo UI" panose="020B0604030504040204" pitchFamily="50" charset="-128"/>
                        </a:rPr>
                        <a:t>〇</a:t>
                      </a:r>
                      <a:endParaRPr kumimoji="1" lang="en-US" altLang="ja-JP" sz="900" dirty="0">
                        <a:latin typeface="Meiryo UI" panose="020B0604030504040204" pitchFamily="50" charset="-128"/>
                        <a:ea typeface="Meiryo UI" panose="020B0604030504040204" pitchFamily="50" charset="-128"/>
                      </a:endParaRPr>
                    </a:p>
                  </a:txBody>
                  <a:tcPr marL="0" marR="0"/>
                </a:tc>
                <a:extLst>
                  <a:ext uri="{0D108BD9-81ED-4DB2-BD59-A6C34878D82A}">
                    <a16:rowId xmlns:a16="http://schemas.microsoft.com/office/drawing/2014/main" val="3342777639"/>
                  </a:ext>
                </a:extLst>
              </a:tr>
            </a:tbl>
          </a:graphicData>
        </a:graphic>
      </p:graphicFrame>
      <p:sp>
        <p:nvSpPr>
          <p:cNvPr id="9" name="テキスト ボックス 8">
            <a:extLst>
              <a:ext uri="{FF2B5EF4-FFF2-40B4-BE49-F238E27FC236}">
                <a16:creationId xmlns:a16="http://schemas.microsoft.com/office/drawing/2014/main" id="{8C26EBC2-D79A-4D59-BFCA-159C65FADC27}"/>
              </a:ext>
            </a:extLst>
          </p:cNvPr>
          <p:cNvSpPr txBox="1"/>
          <p:nvPr/>
        </p:nvSpPr>
        <p:spPr>
          <a:xfrm>
            <a:off x="46509" y="2348880"/>
            <a:ext cx="766557" cy="261610"/>
          </a:xfrm>
          <a:prstGeom prst="rect">
            <a:avLst/>
          </a:prstGeom>
          <a:noFill/>
        </p:spPr>
        <p:txBody>
          <a:bodyPr wrap="none" rtlCol="0">
            <a:spAutoFit/>
          </a:bodyPr>
          <a:lstStyle/>
          <a:p>
            <a:r>
              <a:rPr lang="ja-JP" altLang="en-US" sz="1100" dirty="0">
                <a:solidFill>
                  <a:schemeClr val="bg1">
                    <a:lumMod val="50000"/>
                  </a:schemeClr>
                </a:solidFill>
                <a:latin typeface="Meiryo UI" panose="020B0604030504040204" pitchFamily="50" charset="-128"/>
                <a:ea typeface="Meiryo UI" panose="020B0604030504040204" pitchFamily="50" charset="-128"/>
              </a:rPr>
              <a:t>調達</a:t>
            </a:r>
            <a:r>
              <a:rPr kumimoji="1" lang="ja-JP" altLang="en-US" sz="1100" dirty="0">
                <a:solidFill>
                  <a:schemeClr val="bg1">
                    <a:lumMod val="50000"/>
                  </a:schemeClr>
                </a:solidFill>
                <a:latin typeface="Meiryo UI" panose="020B0604030504040204" pitchFamily="50" charset="-128"/>
                <a:ea typeface="Meiryo UI" panose="020B0604030504040204" pitchFamily="50" charset="-128"/>
              </a:rPr>
              <a:t>ヘッダ</a:t>
            </a:r>
          </a:p>
        </p:txBody>
      </p:sp>
      <p:sp>
        <p:nvSpPr>
          <p:cNvPr id="10" name="テキスト ボックス 9">
            <a:extLst>
              <a:ext uri="{FF2B5EF4-FFF2-40B4-BE49-F238E27FC236}">
                <a16:creationId xmlns:a16="http://schemas.microsoft.com/office/drawing/2014/main" id="{69BC5160-B4AE-4928-87CC-FFD2E3FED99F}"/>
              </a:ext>
            </a:extLst>
          </p:cNvPr>
          <p:cNvSpPr txBox="1"/>
          <p:nvPr/>
        </p:nvSpPr>
        <p:spPr>
          <a:xfrm>
            <a:off x="4499992" y="2348637"/>
            <a:ext cx="748923" cy="261610"/>
          </a:xfrm>
          <a:prstGeom prst="rect">
            <a:avLst/>
          </a:prstGeom>
          <a:noFill/>
        </p:spPr>
        <p:txBody>
          <a:bodyPr wrap="none" rtlCol="0">
            <a:spAutoFit/>
          </a:bodyPr>
          <a:lstStyle/>
          <a:p>
            <a:r>
              <a:rPr lang="ja-JP" altLang="en-US" sz="1100" dirty="0">
                <a:solidFill>
                  <a:schemeClr val="bg1">
                    <a:lumMod val="50000"/>
                  </a:schemeClr>
                </a:solidFill>
                <a:latin typeface="Meiryo UI" panose="020B0604030504040204" pitchFamily="50" charset="-128"/>
                <a:ea typeface="Meiryo UI" panose="020B0604030504040204" pitchFamily="50" charset="-128"/>
              </a:rPr>
              <a:t>調達</a:t>
            </a:r>
            <a:r>
              <a:rPr kumimoji="1" lang="ja-JP" altLang="en-US" sz="1100" dirty="0">
                <a:solidFill>
                  <a:schemeClr val="bg1">
                    <a:lumMod val="50000"/>
                  </a:schemeClr>
                </a:solidFill>
                <a:latin typeface="Meiryo UI" panose="020B0604030504040204" pitchFamily="50" charset="-128"/>
                <a:ea typeface="Meiryo UI" panose="020B0604030504040204" pitchFamily="50" charset="-128"/>
              </a:rPr>
              <a:t>明細</a:t>
            </a:r>
          </a:p>
        </p:txBody>
      </p:sp>
      <p:sp>
        <p:nvSpPr>
          <p:cNvPr id="11" name="テキスト ボックス 10">
            <a:extLst>
              <a:ext uri="{FF2B5EF4-FFF2-40B4-BE49-F238E27FC236}">
                <a16:creationId xmlns:a16="http://schemas.microsoft.com/office/drawing/2014/main" id="{3D580A60-1699-4A05-AF01-D2BFDC88812E}"/>
              </a:ext>
            </a:extLst>
          </p:cNvPr>
          <p:cNvSpPr txBox="1"/>
          <p:nvPr/>
        </p:nvSpPr>
        <p:spPr>
          <a:xfrm>
            <a:off x="3879684" y="1081719"/>
            <a:ext cx="5030544" cy="120032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業務概要</a:t>
            </a:r>
            <a:r>
              <a:rPr lang="en-US" altLang="ja-JP" sz="1200" dirty="0">
                <a:latin typeface="Meiryo UI" panose="020B0604030504040204" pitchFamily="50" charset="-128"/>
                <a:ea typeface="Meiryo UI" panose="020B0604030504040204" pitchFamily="50" charset="-128"/>
              </a:rPr>
              <a:t>】</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調達承認者は仕入先の見積の判断が必要なケースはそのプロセスを経て、</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仕入先に注文する最終情報を入力する。</a:t>
            </a:r>
            <a:endParaRPr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取引ステータスを「注文」にすることにより、仕入先担当者</a:t>
            </a:r>
            <a:r>
              <a:rPr lang="ja-JP" altLang="en-US" sz="1200" dirty="0">
                <a:latin typeface="Meiryo UI" panose="020B0604030504040204" pitchFamily="50" charset="-128"/>
                <a:ea typeface="Meiryo UI" panose="020B0604030504040204" pitchFamily="50" charset="-128"/>
              </a:rPr>
              <a:t>へ</a:t>
            </a:r>
            <a:r>
              <a:rPr lang="en-US" altLang="ja-JP" sz="1200" dirty="0">
                <a:latin typeface="Meiryo UI" panose="020B0604030504040204" pitchFamily="50" charset="-128"/>
                <a:ea typeface="Meiryo UI" panose="020B0604030504040204" pitchFamily="50" charset="-128"/>
              </a:rPr>
              <a:t>Chatter</a:t>
            </a:r>
            <a:r>
              <a:rPr lang="ja-JP" altLang="en-US" sz="1200" dirty="0">
                <a:latin typeface="Meiryo UI" panose="020B0604030504040204" pitchFamily="50" charset="-128"/>
                <a:ea typeface="Meiryo UI" panose="020B0604030504040204" pitchFamily="50" charset="-128"/>
              </a:rPr>
              <a:t>又はメールで</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連絡が飛ぶ。</a:t>
            </a:r>
            <a:endParaRPr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明細ステータスは「未検品」に自動変更される。</a:t>
            </a:r>
          </a:p>
        </p:txBody>
      </p:sp>
      <p:cxnSp>
        <p:nvCxnSpPr>
          <p:cNvPr id="13" name="直線コネクタ 12">
            <a:extLst>
              <a:ext uri="{FF2B5EF4-FFF2-40B4-BE49-F238E27FC236}">
                <a16:creationId xmlns:a16="http://schemas.microsoft.com/office/drawing/2014/main" id="{907B9B87-0F82-4D5A-9BFD-7548233013AD}"/>
              </a:ext>
            </a:extLst>
          </p:cNvPr>
          <p:cNvCxnSpPr>
            <a:cxnSpLocks/>
          </p:cNvCxnSpPr>
          <p:nvPr/>
        </p:nvCxnSpPr>
        <p:spPr>
          <a:xfrm>
            <a:off x="127701" y="5013176"/>
            <a:ext cx="430028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8B1ED5A7-1968-40C9-8535-BE50981C79B0}"/>
              </a:ext>
            </a:extLst>
          </p:cNvPr>
          <p:cNvCxnSpPr>
            <a:cxnSpLocks/>
          </p:cNvCxnSpPr>
          <p:nvPr/>
        </p:nvCxnSpPr>
        <p:spPr>
          <a:xfrm>
            <a:off x="4592196" y="5661248"/>
            <a:ext cx="430028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919D104-02F4-4B74-9413-C3CAA6D1C638}"/>
              </a:ext>
            </a:extLst>
          </p:cNvPr>
          <p:cNvSpPr txBox="1"/>
          <p:nvPr/>
        </p:nvSpPr>
        <p:spPr>
          <a:xfrm>
            <a:off x="1750735" y="3178520"/>
            <a:ext cx="1754098" cy="646331"/>
          </a:xfrm>
          <a:prstGeom prst="rect">
            <a:avLst/>
          </a:prstGeom>
          <a:no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【2018/11/9】</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en-US" altLang="ja-JP" sz="1200" dirty="0">
                <a:solidFill>
                  <a:srgbClr val="FF0000"/>
                </a:solidFill>
                <a:latin typeface="Meiryo UI" panose="020B0604030504040204" pitchFamily="50" charset="-128"/>
                <a:ea typeface="Meiryo UI" panose="020B0604030504040204" pitchFamily="50" charset="-128"/>
              </a:rPr>
              <a:t>B</a:t>
            </a:r>
            <a:r>
              <a:rPr kumimoji="1" lang="ja-JP" altLang="en-US" sz="1200" dirty="0">
                <a:solidFill>
                  <a:srgbClr val="FF0000"/>
                </a:solidFill>
                <a:latin typeface="Meiryo UI" panose="020B0604030504040204" pitchFamily="50" charset="-128"/>
                <a:ea typeface="Meiryo UI" panose="020B0604030504040204" pitchFamily="50" charset="-128"/>
              </a:rPr>
              <a:t>材（大口）の場合のみ、入力することを決定した</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cxnSp>
        <p:nvCxnSpPr>
          <p:cNvPr id="16" name="直線コネクタ 15">
            <a:extLst>
              <a:ext uri="{FF2B5EF4-FFF2-40B4-BE49-F238E27FC236}">
                <a16:creationId xmlns:a16="http://schemas.microsoft.com/office/drawing/2014/main" id="{F841796B-EE81-432A-9AFC-E5C25EEB2B19}"/>
              </a:ext>
            </a:extLst>
          </p:cNvPr>
          <p:cNvCxnSpPr>
            <a:cxnSpLocks/>
          </p:cNvCxnSpPr>
          <p:nvPr/>
        </p:nvCxnSpPr>
        <p:spPr>
          <a:xfrm>
            <a:off x="6516216" y="5229200"/>
            <a:ext cx="23762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D9BC0D6E-C26C-4644-B747-E8E0B162C89A}"/>
              </a:ext>
            </a:extLst>
          </p:cNvPr>
          <p:cNvSpPr txBox="1"/>
          <p:nvPr/>
        </p:nvSpPr>
        <p:spPr>
          <a:xfrm>
            <a:off x="6084168" y="4475728"/>
            <a:ext cx="1944216" cy="646331"/>
          </a:xfrm>
          <a:prstGeom prst="rect">
            <a:avLst/>
          </a:prstGeom>
          <a:no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【2018/11/9】</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本プロセスでは、明細ステータスを設定しないこと決定した</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10461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BB2F3786-4336-45CA-A9E3-45BBD496C559}"/>
              </a:ext>
            </a:extLst>
          </p:cNvPr>
          <p:cNvPicPr>
            <a:picLocks noChangeAspect="1"/>
          </p:cNvPicPr>
          <p:nvPr/>
        </p:nvPicPr>
        <p:blipFill>
          <a:blip r:embed="rId2"/>
          <a:stretch>
            <a:fillRect/>
          </a:stretch>
        </p:blipFill>
        <p:spPr>
          <a:xfrm>
            <a:off x="143429" y="1038524"/>
            <a:ext cx="2484355" cy="1341017"/>
          </a:xfrm>
          <a:prstGeom prst="rect">
            <a:avLst/>
          </a:prstGeom>
          <a:ln>
            <a:solidFill>
              <a:schemeClr val="tx1"/>
            </a:solidFill>
          </a:ln>
        </p:spPr>
      </p:pic>
      <p:sp>
        <p:nvSpPr>
          <p:cNvPr id="5" name="楕円 4">
            <a:extLst>
              <a:ext uri="{FF2B5EF4-FFF2-40B4-BE49-F238E27FC236}">
                <a16:creationId xmlns:a16="http://schemas.microsoft.com/office/drawing/2014/main" id="{CA020ED4-DA7A-40B4-ABFD-324E1058AA30}"/>
              </a:ext>
            </a:extLst>
          </p:cNvPr>
          <p:cNvSpPr/>
          <p:nvPr/>
        </p:nvSpPr>
        <p:spPr>
          <a:xfrm>
            <a:off x="2144569" y="1772816"/>
            <a:ext cx="483215" cy="2998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F098B72A-82D1-4627-9912-5DCB0009DC6C}"/>
              </a:ext>
            </a:extLst>
          </p:cNvPr>
          <p:cNvSpPr>
            <a:spLocks noGrp="1"/>
          </p:cNvSpPr>
          <p:nvPr>
            <p:ph type="title"/>
          </p:nvPr>
        </p:nvSpPr>
        <p:spPr>
          <a:xfrm>
            <a:off x="214312" y="131763"/>
            <a:ext cx="8678167" cy="725487"/>
          </a:xfrm>
        </p:spPr>
        <p:txBody>
          <a:bodyPr/>
          <a:lstStyle/>
          <a:p>
            <a:pPr eaLnBrk="1" hangingPunct="1"/>
            <a:r>
              <a:rPr lang="ja-JP" altLang="en-US" dirty="0"/>
              <a:t>各プロセスにおける利用方法</a:t>
            </a:r>
          </a:p>
        </p:txBody>
      </p:sp>
      <p:sp>
        <p:nvSpPr>
          <p:cNvPr id="11" name="テキスト ボックス 10">
            <a:extLst>
              <a:ext uri="{FF2B5EF4-FFF2-40B4-BE49-F238E27FC236}">
                <a16:creationId xmlns:a16="http://schemas.microsoft.com/office/drawing/2014/main" id="{3D580A60-1699-4A05-AF01-D2BFDC88812E}"/>
              </a:ext>
            </a:extLst>
          </p:cNvPr>
          <p:cNvSpPr txBox="1"/>
          <p:nvPr/>
        </p:nvSpPr>
        <p:spPr>
          <a:xfrm>
            <a:off x="3707904" y="1049574"/>
            <a:ext cx="5248553" cy="1138773"/>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業務概要</a:t>
            </a:r>
            <a:r>
              <a:rPr lang="en-US" altLang="ja-JP" sz="1200" dirty="0">
                <a:latin typeface="Meiryo UI" panose="020B0604030504040204" pitchFamily="50" charset="-128"/>
                <a:ea typeface="Meiryo UI" panose="020B0604030504040204" pitchFamily="50" charset="-128"/>
              </a:rPr>
              <a:t>】</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仕入先は受けた連絡より</a:t>
            </a:r>
            <a:r>
              <a:rPr kumimoji="1" lang="en-US" altLang="ja-JP" sz="1200" dirty="0">
                <a:latin typeface="Meiryo UI" panose="020B0604030504040204" pitchFamily="50" charset="-128"/>
                <a:ea typeface="Meiryo UI" panose="020B0604030504040204" pitchFamily="50" charset="-128"/>
              </a:rPr>
              <a:t>Salesforce</a:t>
            </a:r>
            <a:r>
              <a:rPr kumimoji="1" lang="ja-JP" altLang="en-US" sz="1200" dirty="0">
                <a:latin typeface="Meiryo UI" panose="020B0604030504040204" pitchFamily="50" charset="-128"/>
                <a:ea typeface="Meiryo UI" panose="020B0604030504040204" pitchFamily="50" charset="-128"/>
              </a:rPr>
              <a:t>にログインし、受注情報を確認する。</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内容に問題が無ければ取引ステータスを「注文</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請</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」にして保存し、</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調達決裁者にその旨情報が連絡される。</a:t>
            </a:r>
            <a:endParaRPr lang="en-US" altLang="ja-JP" sz="1200" dirty="0">
              <a:latin typeface="Meiryo UI" panose="020B0604030504040204" pitchFamily="50" charset="-128"/>
              <a:ea typeface="Meiryo UI" panose="020B0604030504040204" pitchFamily="50" charset="-128"/>
            </a:endParaRPr>
          </a:p>
          <a:p>
            <a:r>
              <a:rPr lang="ja-JP" altLang="en-US" sz="1000" dirty="0">
                <a:solidFill>
                  <a:schemeClr val="accent2">
                    <a:lumMod val="75000"/>
                  </a:schemeClr>
                </a:solidFill>
                <a:latin typeface="Meiryo UI" panose="020B0604030504040204" pitchFamily="50" charset="-128"/>
                <a:ea typeface="Meiryo UI" panose="020B0604030504040204" pitchFamily="50" charset="-128"/>
              </a:rPr>
              <a:t>確認：仕入先には必ず「注文</a:t>
            </a:r>
            <a:r>
              <a:rPr lang="en-US" altLang="ja-JP" sz="1000" dirty="0">
                <a:solidFill>
                  <a:schemeClr val="accent2">
                    <a:lumMod val="75000"/>
                  </a:schemeClr>
                </a:solidFill>
                <a:latin typeface="Meiryo UI" panose="020B0604030504040204" pitchFamily="50" charset="-128"/>
                <a:ea typeface="Meiryo UI" panose="020B0604030504040204" pitchFamily="50" charset="-128"/>
              </a:rPr>
              <a:t>(</a:t>
            </a:r>
            <a:r>
              <a:rPr lang="ja-JP" altLang="en-US" sz="1000" dirty="0">
                <a:solidFill>
                  <a:schemeClr val="accent2">
                    <a:lumMod val="75000"/>
                  </a:schemeClr>
                </a:solidFill>
                <a:latin typeface="Meiryo UI" panose="020B0604030504040204" pitchFamily="50" charset="-128"/>
                <a:ea typeface="Meiryo UI" panose="020B0604030504040204" pitchFamily="50" charset="-128"/>
              </a:rPr>
              <a:t>請</a:t>
            </a:r>
            <a:r>
              <a:rPr lang="en-US" altLang="ja-JP" sz="1000" dirty="0">
                <a:solidFill>
                  <a:schemeClr val="accent2">
                    <a:lumMod val="75000"/>
                  </a:schemeClr>
                </a:solidFill>
                <a:latin typeface="Meiryo UI" panose="020B0604030504040204" pitchFamily="50" charset="-128"/>
                <a:ea typeface="Meiryo UI" panose="020B0604030504040204" pitchFamily="50" charset="-128"/>
              </a:rPr>
              <a:t>)</a:t>
            </a:r>
            <a:r>
              <a:rPr lang="ja-JP" altLang="en-US" sz="1000" dirty="0">
                <a:solidFill>
                  <a:schemeClr val="accent2">
                    <a:lumMod val="75000"/>
                  </a:schemeClr>
                </a:solidFill>
                <a:latin typeface="Meiryo UI" panose="020B0604030504040204" pitchFamily="50" charset="-128"/>
                <a:ea typeface="Meiryo UI" panose="020B0604030504040204" pitchFamily="50" charset="-128"/>
              </a:rPr>
              <a:t>」に変更してもらうこととし、そうなっていないものは</a:t>
            </a:r>
            <a:endParaRPr lang="en-US" altLang="ja-JP" sz="1000" dirty="0">
              <a:solidFill>
                <a:schemeClr val="accent2">
                  <a:lumMod val="75000"/>
                </a:schemeClr>
              </a:solidFill>
              <a:latin typeface="Meiryo UI" panose="020B0604030504040204" pitchFamily="50" charset="-128"/>
              <a:ea typeface="Meiryo UI" panose="020B0604030504040204" pitchFamily="50" charset="-128"/>
            </a:endParaRPr>
          </a:p>
          <a:p>
            <a:r>
              <a:rPr lang="ja-JP" altLang="en-US" sz="1000" dirty="0">
                <a:solidFill>
                  <a:schemeClr val="accent2">
                    <a:lumMod val="75000"/>
                  </a:schemeClr>
                </a:solidFill>
                <a:latin typeface="Meiryo UI" panose="020B0604030504040204" pitchFamily="50" charset="-128"/>
                <a:ea typeface="Meiryo UI" panose="020B0604030504040204" pitchFamily="50" charset="-128"/>
              </a:rPr>
              <a:t>　　　　 </a:t>
            </a:r>
            <a:r>
              <a:rPr lang="en-US" altLang="ja-JP" sz="1000" dirty="0">
                <a:solidFill>
                  <a:schemeClr val="accent2">
                    <a:lumMod val="75000"/>
                  </a:schemeClr>
                </a:solidFill>
                <a:latin typeface="Meiryo UI" panose="020B0604030504040204" pitchFamily="50" charset="-128"/>
                <a:ea typeface="Meiryo UI" panose="020B0604030504040204" pitchFamily="50" charset="-128"/>
              </a:rPr>
              <a:t>AST</a:t>
            </a:r>
            <a:r>
              <a:rPr lang="ja-JP" altLang="en-US" sz="1000" dirty="0">
                <a:solidFill>
                  <a:schemeClr val="accent2">
                    <a:lumMod val="75000"/>
                  </a:schemeClr>
                </a:solidFill>
                <a:latin typeface="Meiryo UI" panose="020B0604030504040204" pitchFamily="50" charset="-128"/>
                <a:ea typeface="Meiryo UI" panose="020B0604030504040204" pitchFamily="50" charset="-128"/>
              </a:rPr>
              <a:t>側より督促してもらい、間違っても「注文なんてもらってない」などの言った言わない</a:t>
            </a:r>
            <a:r>
              <a:rPr lang="ja-JP" altLang="en-US" sz="1000" dirty="0" err="1">
                <a:solidFill>
                  <a:schemeClr val="accent2">
                    <a:lumMod val="75000"/>
                  </a:schemeClr>
                </a:solidFill>
                <a:latin typeface="Meiryo UI" panose="020B0604030504040204" pitchFamily="50" charset="-128"/>
                <a:ea typeface="Meiryo UI" panose="020B0604030504040204" pitchFamily="50" charset="-128"/>
              </a:rPr>
              <a:t>を</a:t>
            </a:r>
            <a:r>
              <a:rPr lang="ja-JP" altLang="en-US" sz="1000" dirty="0">
                <a:solidFill>
                  <a:schemeClr val="accent2">
                    <a:lumMod val="75000"/>
                  </a:schemeClr>
                </a:solidFill>
                <a:latin typeface="Meiryo UI" panose="020B0604030504040204" pitchFamily="50" charset="-128"/>
                <a:ea typeface="Meiryo UI" panose="020B0604030504040204" pitchFamily="50" charset="-128"/>
              </a:rPr>
              <a:t>回避</a:t>
            </a:r>
            <a:endParaRPr lang="en-US" altLang="ja-JP" sz="1000" dirty="0">
              <a:solidFill>
                <a:schemeClr val="accent2">
                  <a:lumMod val="75000"/>
                </a:schemeClr>
              </a:solidFill>
              <a:latin typeface="Meiryo UI" panose="020B0604030504040204" pitchFamily="50" charset="-128"/>
              <a:ea typeface="Meiryo UI" panose="020B0604030504040204" pitchFamily="50" charset="-128"/>
            </a:endParaRPr>
          </a:p>
        </p:txBody>
      </p:sp>
      <p:pic>
        <p:nvPicPr>
          <p:cNvPr id="9" name="図 8">
            <a:extLst>
              <a:ext uri="{FF2B5EF4-FFF2-40B4-BE49-F238E27FC236}">
                <a16:creationId xmlns:a16="http://schemas.microsoft.com/office/drawing/2014/main" id="{8863225A-14FD-4120-9D4B-F6A5877D098B}"/>
              </a:ext>
            </a:extLst>
          </p:cNvPr>
          <p:cNvPicPr>
            <a:picLocks noChangeAspect="1"/>
          </p:cNvPicPr>
          <p:nvPr/>
        </p:nvPicPr>
        <p:blipFill>
          <a:blip r:embed="rId3"/>
          <a:stretch>
            <a:fillRect/>
          </a:stretch>
        </p:blipFill>
        <p:spPr>
          <a:xfrm>
            <a:off x="143429" y="2814400"/>
            <a:ext cx="6527916" cy="3801339"/>
          </a:xfrm>
          <a:prstGeom prst="rect">
            <a:avLst/>
          </a:prstGeom>
        </p:spPr>
      </p:pic>
      <p:sp>
        <p:nvSpPr>
          <p:cNvPr id="10" name="テキスト ボックス 9">
            <a:extLst>
              <a:ext uri="{FF2B5EF4-FFF2-40B4-BE49-F238E27FC236}">
                <a16:creationId xmlns:a16="http://schemas.microsoft.com/office/drawing/2014/main" id="{7B088B19-4BF6-48BD-8BC8-0FFE228C3593}"/>
              </a:ext>
            </a:extLst>
          </p:cNvPr>
          <p:cNvSpPr txBox="1"/>
          <p:nvPr/>
        </p:nvSpPr>
        <p:spPr>
          <a:xfrm>
            <a:off x="4553395" y="3957219"/>
            <a:ext cx="2808312" cy="461665"/>
          </a:xfrm>
          <a:prstGeom prst="rect">
            <a:avLst/>
          </a:prstGeom>
          <a:solidFill>
            <a:schemeClr val="bg1"/>
          </a:solidFill>
          <a:ln>
            <a:solidFill>
              <a:srgbClr val="FF0000"/>
            </a:solidFill>
          </a:ln>
        </p:spPr>
        <p:txBody>
          <a:bodyPr wrap="square" rtlCol="0">
            <a:spAutoFit/>
          </a:bodyPr>
          <a:lstStyle/>
          <a:p>
            <a:r>
              <a:rPr kumimoji="1" lang="ja-JP" altLang="en-US" sz="1200" dirty="0">
                <a:solidFill>
                  <a:srgbClr val="FF0000"/>
                </a:solidFill>
                <a:latin typeface="Meiryo UI" panose="020B0604030504040204" pitchFamily="50" charset="-128"/>
                <a:ea typeface="Meiryo UI" panose="020B0604030504040204" pitchFamily="50" charset="-128"/>
              </a:rPr>
              <a:t>★調達決裁者が仕入先を入力することにより情報が閲覧可能となる。</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
        <p:nvSpPr>
          <p:cNvPr id="13" name="矢印: 右 12">
            <a:extLst>
              <a:ext uri="{FF2B5EF4-FFF2-40B4-BE49-F238E27FC236}">
                <a16:creationId xmlns:a16="http://schemas.microsoft.com/office/drawing/2014/main" id="{C3DE7D25-3A6D-4C0A-A76B-F131920180E4}"/>
              </a:ext>
            </a:extLst>
          </p:cNvPr>
          <p:cNvSpPr/>
          <p:nvPr/>
        </p:nvSpPr>
        <p:spPr>
          <a:xfrm rot="10800000">
            <a:off x="3919855" y="4045321"/>
            <a:ext cx="476292" cy="37011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9885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0597FAD3-8557-45DA-B782-1A91553AF3AD}"/>
              </a:ext>
            </a:extLst>
          </p:cNvPr>
          <p:cNvSpPr/>
          <p:nvPr/>
        </p:nvSpPr>
        <p:spPr>
          <a:xfrm>
            <a:off x="0" y="2492896"/>
            <a:ext cx="9108504" cy="108012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bg1"/>
                </a:solidFill>
                <a:latin typeface="Meiryo UI" panose="020B0604030504040204" pitchFamily="50" charset="-128"/>
                <a:ea typeface="Meiryo UI" panose="020B0604030504040204" pitchFamily="50" charset="-128"/>
              </a:rPr>
              <a:t>その他確認事項</a:t>
            </a:r>
          </a:p>
        </p:txBody>
      </p:sp>
      <p:sp>
        <p:nvSpPr>
          <p:cNvPr id="6" name="テキスト ボックス 5">
            <a:extLst>
              <a:ext uri="{FF2B5EF4-FFF2-40B4-BE49-F238E27FC236}">
                <a16:creationId xmlns:a16="http://schemas.microsoft.com/office/drawing/2014/main" id="{FA57DAEC-1937-496A-806F-349E6CEC7A91}"/>
              </a:ext>
            </a:extLst>
          </p:cNvPr>
          <p:cNvSpPr txBox="1"/>
          <p:nvPr/>
        </p:nvSpPr>
        <p:spPr>
          <a:xfrm>
            <a:off x="26774" y="4149080"/>
            <a:ext cx="1765227" cy="1169551"/>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rPr>
              <a:t>■要件定義のポイント</a:t>
            </a:r>
            <a:endParaRPr lang="en-US" altLang="ja-JP" sz="1400" dirty="0">
              <a:latin typeface="Meiryo UI" panose="020B0604030504040204" pitchFamily="50" charset="-128"/>
              <a:ea typeface="Meiryo UI" panose="020B0604030504040204" pitchFamily="50" charset="-128"/>
            </a:endParaRPr>
          </a:p>
          <a:p>
            <a:endParaRPr kumimoji="1"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・補足情報</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・エラーチェック機能</a:t>
            </a:r>
            <a:endParaRPr kumimoji="1"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・入力制限等</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80323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7715A16-EACA-4AE5-A04C-2489BFBF42B3}"/>
              </a:ext>
            </a:extLst>
          </p:cNvPr>
          <p:cNvSpPr>
            <a:spLocks noGrp="1"/>
          </p:cNvSpPr>
          <p:nvPr>
            <p:ph type="title"/>
          </p:nvPr>
        </p:nvSpPr>
        <p:spPr>
          <a:xfrm>
            <a:off x="214313" y="131763"/>
            <a:ext cx="8229600" cy="725487"/>
          </a:xfrm>
        </p:spPr>
        <p:txBody>
          <a:bodyPr/>
          <a:lstStyle/>
          <a:p>
            <a:pPr eaLnBrk="1" hangingPunct="1"/>
            <a:r>
              <a:rPr lang="ja-JP" altLang="en-US" dirty="0"/>
              <a:t>調達ヘッダ</a:t>
            </a:r>
            <a:r>
              <a:rPr lang="en-US" altLang="ja-JP" dirty="0"/>
              <a:t>.</a:t>
            </a:r>
            <a:r>
              <a:rPr lang="ja-JP" altLang="en-US" dirty="0"/>
              <a:t>取引ステータス起点</a:t>
            </a:r>
          </a:p>
        </p:txBody>
      </p:sp>
      <p:sp>
        <p:nvSpPr>
          <p:cNvPr id="3" name="Rectangle 24">
            <a:extLst>
              <a:ext uri="{FF2B5EF4-FFF2-40B4-BE49-F238E27FC236}">
                <a16:creationId xmlns:a16="http://schemas.microsoft.com/office/drawing/2014/main" id="{45649721-DE72-4A86-8FC9-2DA3EECDBA27}"/>
              </a:ext>
            </a:extLst>
          </p:cNvPr>
          <p:cNvSpPr>
            <a:spLocks noChangeArrowheads="1"/>
          </p:cNvSpPr>
          <p:nvPr/>
        </p:nvSpPr>
        <p:spPr bwMode="gray">
          <a:xfrm>
            <a:off x="202835" y="1939497"/>
            <a:ext cx="8483965" cy="4441830"/>
          </a:xfrm>
          <a:prstGeom prst="rect">
            <a:avLst/>
          </a:prstGeom>
          <a:noFill/>
          <a:ln w="9525">
            <a:solidFill>
              <a:schemeClr val="bg1">
                <a:lumMod val="75000"/>
              </a:schemeClr>
            </a:solidFill>
            <a:miter lim="800000"/>
            <a:headEnd/>
            <a:tailEnd/>
          </a:ln>
          <a:effectLst/>
        </p:spPr>
        <p:txBody>
          <a:bodyPr wrap="none" anchor="ctr"/>
          <a:lstStyle/>
          <a:p>
            <a:pPr algn="ctr" eaLnBrk="0" hangingPunct="0">
              <a:spcBef>
                <a:spcPct val="20000"/>
              </a:spcBef>
              <a:defRPr/>
            </a:pPr>
            <a:endParaRPr kumimoji="0" lang="ja-JP" altLang="ja-JP"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8">
            <a:extLst>
              <a:ext uri="{FF2B5EF4-FFF2-40B4-BE49-F238E27FC236}">
                <a16:creationId xmlns:a16="http://schemas.microsoft.com/office/drawing/2014/main" id="{BAF66705-CF1A-48F8-A0FD-4BF5F6DFCB8D}"/>
              </a:ext>
            </a:extLst>
          </p:cNvPr>
          <p:cNvSpPr>
            <a:spLocks noChangeArrowheads="1"/>
          </p:cNvSpPr>
          <p:nvPr/>
        </p:nvSpPr>
        <p:spPr bwMode="gray">
          <a:xfrm>
            <a:off x="202835" y="1939497"/>
            <a:ext cx="480329" cy="4441830"/>
          </a:xfrm>
          <a:prstGeom prst="rect">
            <a:avLst/>
          </a:prstGeom>
          <a:solidFill>
            <a:schemeClr val="bg1">
              <a:lumMod val="85000"/>
            </a:schemeClr>
          </a:solidFill>
          <a:ln w="9525">
            <a:solidFill>
              <a:schemeClr val="bg1">
                <a:lumMod val="75000"/>
              </a:schemeClr>
            </a:solidFill>
            <a:miter lim="800000"/>
            <a:headEnd/>
            <a:tailEnd/>
          </a:ln>
          <a:effectLst/>
        </p:spPr>
        <p:txBody>
          <a:bodyPr vert="eaVert" wrap="none" anchor="ctr"/>
          <a:lstStyle/>
          <a:p>
            <a:pPr algn="ctr" eaLnBrk="0" hangingPunct="0">
              <a:spcBef>
                <a:spcPct val="20000"/>
              </a:spcBef>
              <a:defRPr/>
            </a:pPr>
            <a:endParaRPr kumimoji="0" lang="ja-JP" altLang="ja-JP"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Text Box 27">
            <a:extLst>
              <a:ext uri="{FF2B5EF4-FFF2-40B4-BE49-F238E27FC236}">
                <a16:creationId xmlns:a16="http://schemas.microsoft.com/office/drawing/2014/main" id="{ADD2D8FE-D0D3-432F-ABD7-8EE80E1A8240}"/>
              </a:ext>
            </a:extLst>
          </p:cNvPr>
          <p:cNvSpPr txBox="1">
            <a:spLocks noChangeArrowheads="1"/>
          </p:cNvSpPr>
          <p:nvPr/>
        </p:nvSpPr>
        <p:spPr bwMode="auto">
          <a:xfrm>
            <a:off x="202835" y="5341478"/>
            <a:ext cx="480329" cy="1039850"/>
          </a:xfrm>
          <a:prstGeom prst="rect">
            <a:avLst/>
          </a:prstGeom>
          <a:noFill/>
          <a:ln w="9525" algn="ctr">
            <a:solidFill>
              <a:schemeClr val="bg1">
                <a:lumMod val="75000"/>
              </a:schemeClr>
            </a:solidFill>
            <a:miter lim="800000"/>
            <a:headEnd/>
            <a:tailEnd/>
          </a:ln>
          <a:effectLst/>
        </p:spPr>
        <p:txBody>
          <a:bodyPr vert="eaVert" anchor="ctr" anchorCtr="1"/>
          <a:lstStyle/>
          <a:p>
            <a:pPr algn="ctr">
              <a:defRPr/>
            </a:pPr>
            <a:r>
              <a:rPr lang="ja-JP" altLang="en-US" sz="11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システム</a:t>
            </a:r>
          </a:p>
        </p:txBody>
      </p:sp>
      <p:sp>
        <p:nvSpPr>
          <p:cNvPr id="7" name="Line 25">
            <a:extLst>
              <a:ext uri="{FF2B5EF4-FFF2-40B4-BE49-F238E27FC236}">
                <a16:creationId xmlns:a16="http://schemas.microsoft.com/office/drawing/2014/main" id="{FDE544B5-8A4B-410E-AD46-E0E4D8518B0F}"/>
              </a:ext>
            </a:extLst>
          </p:cNvPr>
          <p:cNvSpPr>
            <a:spLocks noChangeShapeType="1"/>
          </p:cNvSpPr>
          <p:nvPr/>
        </p:nvSpPr>
        <p:spPr bwMode="gray">
          <a:xfrm>
            <a:off x="214641" y="5335074"/>
            <a:ext cx="8472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Line 25">
            <a:extLst>
              <a:ext uri="{FF2B5EF4-FFF2-40B4-BE49-F238E27FC236}">
                <a16:creationId xmlns:a16="http://schemas.microsoft.com/office/drawing/2014/main" id="{8C972A51-28B3-466F-9F79-8B237607C307}"/>
              </a:ext>
            </a:extLst>
          </p:cNvPr>
          <p:cNvSpPr>
            <a:spLocks noChangeShapeType="1"/>
          </p:cNvSpPr>
          <p:nvPr/>
        </p:nvSpPr>
        <p:spPr bwMode="gray">
          <a:xfrm>
            <a:off x="202835" y="4117641"/>
            <a:ext cx="8483965" cy="32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Rectangle 5">
            <a:extLst>
              <a:ext uri="{FF2B5EF4-FFF2-40B4-BE49-F238E27FC236}">
                <a16:creationId xmlns:a16="http://schemas.microsoft.com/office/drawing/2014/main" id="{EF233E00-972D-413D-8F2D-E4C977834F07}"/>
              </a:ext>
            </a:extLst>
          </p:cNvPr>
          <p:cNvSpPr>
            <a:spLocks noChangeArrowheads="1"/>
          </p:cNvSpPr>
          <p:nvPr/>
        </p:nvSpPr>
        <p:spPr bwMode="gray">
          <a:xfrm>
            <a:off x="204520" y="1939498"/>
            <a:ext cx="480329" cy="98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nchorCtr="1"/>
          <a:lstStyle/>
          <a:p>
            <a:pPr algn="ctr">
              <a:lnSpc>
                <a:spcPct val="70000"/>
              </a:lnSpc>
              <a:defRPr/>
            </a:pPr>
            <a:r>
              <a:rPr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調達依頼者</a:t>
            </a:r>
            <a:endParaRPr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AutoShape 17">
            <a:extLst>
              <a:ext uri="{FF2B5EF4-FFF2-40B4-BE49-F238E27FC236}">
                <a16:creationId xmlns:a16="http://schemas.microsoft.com/office/drawing/2014/main" id="{9B12D9D0-2D40-4383-9E01-B3C3C15C7F3B}"/>
              </a:ext>
            </a:extLst>
          </p:cNvPr>
          <p:cNvSpPr>
            <a:spLocks noChangeArrowheads="1"/>
          </p:cNvSpPr>
          <p:nvPr/>
        </p:nvSpPr>
        <p:spPr bwMode="auto">
          <a:xfrm>
            <a:off x="4558103" y="1678908"/>
            <a:ext cx="363778" cy="202700"/>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システム</a:t>
            </a:r>
            <a:endPar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処理</a:t>
            </a:r>
          </a:p>
        </p:txBody>
      </p:sp>
      <p:sp>
        <p:nvSpPr>
          <p:cNvPr id="11" name="AutoShape 18">
            <a:extLst>
              <a:ext uri="{FF2B5EF4-FFF2-40B4-BE49-F238E27FC236}">
                <a16:creationId xmlns:a16="http://schemas.microsoft.com/office/drawing/2014/main" id="{D04287D7-4CC7-4035-958A-C1401C044BB9}"/>
              </a:ext>
            </a:extLst>
          </p:cNvPr>
          <p:cNvSpPr>
            <a:spLocks noChangeArrowheads="1"/>
          </p:cNvSpPr>
          <p:nvPr/>
        </p:nvSpPr>
        <p:spPr bwMode="auto">
          <a:xfrm>
            <a:off x="5817791" y="1678908"/>
            <a:ext cx="363778" cy="202700"/>
          </a:xfrm>
          <a:prstGeom prst="flowChartDecision">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分岐条件</a:t>
            </a:r>
          </a:p>
        </p:txBody>
      </p:sp>
      <p:sp>
        <p:nvSpPr>
          <p:cNvPr id="12" name="AutoShape 21">
            <a:extLst>
              <a:ext uri="{FF2B5EF4-FFF2-40B4-BE49-F238E27FC236}">
                <a16:creationId xmlns:a16="http://schemas.microsoft.com/office/drawing/2014/main" id="{415A8B4E-A83B-4C59-A8F2-24E2F8DA357C}"/>
              </a:ext>
            </a:extLst>
          </p:cNvPr>
          <p:cNvSpPr>
            <a:spLocks noChangeArrowheads="1"/>
          </p:cNvSpPr>
          <p:nvPr/>
        </p:nvSpPr>
        <p:spPr bwMode="auto">
          <a:xfrm>
            <a:off x="6236902" y="1678908"/>
            <a:ext cx="364956" cy="202700"/>
          </a:xfrm>
          <a:prstGeom prst="flowChartDocument">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帳票</a:t>
            </a:r>
          </a:p>
        </p:txBody>
      </p:sp>
      <p:sp>
        <p:nvSpPr>
          <p:cNvPr id="13" name="Rectangle 22">
            <a:extLst>
              <a:ext uri="{FF2B5EF4-FFF2-40B4-BE49-F238E27FC236}">
                <a16:creationId xmlns:a16="http://schemas.microsoft.com/office/drawing/2014/main" id="{40980114-298A-440F-B149-B4B5FE3A8AC4}"/>
              </a:ext>
            </a:extLst>
          </p:cNvPr>
          <p:cNvSpPr>
            <a:spLocks noChangeArrowheads="1"/>
          </p:cNvSpPr>
          <p:nvPr/>
        </p:nvSpPr>
        <p:spPr bwMode="auto">
          <a:xfrm>
            <a:off x="5397502" y="1678908"/>
            <a:ext cx="363779" cy="202700"/>
          </a:xfrm>
          <a:prstGeom prst="rect">
            <a:avLst/>
          </a:prstGeom>
          <a:solidFill>
            <a:schemeClr val="bg1"/>
          </a:solidFill>
          <a:ln w="12700" algn="ctr">
            <a:solidFill>
              <a:schemeClr val="bg1">
                <a:lumMod val="65000"/>
              </a:schemeClr>
            </a:solidFill>
            <a:prstDash val="dash"/>
            <a:miter lim="800000"/>
            <a:headEnd/>
            <a:tailEnd/>
          </a:ln>
          <a:effectLst/>
        </p:spPr>
        <p:txBody>
          <a:bodyPr wrap="none" anchor="ctr"/>
          <a:lstStyle/>
          <a:p>
            <a:pPr algn="ctr">
              <a:lnSpc>
                <a:spcPct val="80000"/>
              </a:lnSpc>
              <a:defRPr/>
            </a:pPr>
            <a:r>
              <a:rPr kumimoji="0"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自動処理</a:t>
            </a:r>
          </a:p>
        </p:txBody>
      </p:sp>
      <p:sp>
        <p:nvSpPr>
          <p:cNvPr id="14" name="AutoShape 17">
            <a:extLst>
              <a:ext uri="{FF2B5EF4-FFF2-40B4-BE49-F238E27FC236}">
                <a16:creationId xmlns:a16="http://schemas.microsoft.com/office/drawing/2014/main" id="{4CDEE4B8-ACFD-4A23-B8AC-1A067E22D360}"/>
              </a:ext>
            </a:extLst>
          </p:cNvPr>
          <p:cNvSpPr>
            <a:spLocks noChangeArrowheads="1"/>
          </p:cNvSpPr>
          <p:nvPr/>
        </p:nvSpPr>
        <p:spPr bwMode="auto">
          <a:xfrm>
            <a:off x="4978391" y="1678908"/>
            <a:ext cx="363779" cy="202700"/>
          </a:xfrm>
          <a:prstGeom prst="roundRect">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マニュアル</a:t>
            </a:r>
            <a:endPar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処理</a:t>
            </a:r>
          </a:p>
        </p:txBody>
      </p:sp>
      <p:sp>
        <p:nvSpPr>
          <p:cNvPr id="15" name="平行四辺形 118">
            <a:extLst>
              <a:ext uri="{FF2B5EF4-FFF2-40B4-BE49-F238E27FC236}">
                <a16:creationId xmlns:a16="http://schemas.microsoft.com/office/drawing/2014/main" id="{8797CAAE-F610-4113-92C2-6758EDB7AF43}"/>
              </a:ext>
            </a:extLst>
          </p:cNvPr>
          <p:cNvSpPr/>
          <p:nvPr/>
        </p:nvSpPr>
        <p:spPr bwMode="auto">
          <a:xfrm>
            <a:off x="6624225" y="1678908"/>
            <a:ext cx="370842" cy="203929"/>
          </a:xfrm>
          <a:prstGeom prst="parallelogram">
            <a:avLst/>
          </a:prstGeom>
          <a:solidFill>
            <a:schemeClr val="bg1"/>
          </a:solidFill>
          <a:ln w="9525" cap="flat" cmpd="sng" algn="ctr">
            <a:solidFill>
              <a:schemeClr val="bg1">
                <a:lumMod val="65000"/>
              </a:schemeClr>
            </a:solidFill>
            <a:prstDash val="solid"/>
            <a:round/>
            <a:headEnd type="none" w="med" len="med"/>
            <a:tailEnd type="none" w="med" len="med"/>
          </a:ln>
          <a:effectLst/>
        </p:spPr>
        <p:txBody>
          <a:bodyPr wrap="none" lIns="0" rIns="0" anchor="ctr"/>
          <a:lstStyle/>
          <a:p>
            <a:pPr eaLnBrk="0" hangingPunct="0">
              <a:spcBef>
                <a:spcPct val="20000"/>
              </a:spcBef>
              <a:defRPr/>
            </a:pPr>
            <a:r>
              <a:rPr kumimoji="0"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ファイル</a:t>
            </a:r>
          </a:p>
        </p:txBody>
      </p:sp>
      <p:sp>
        <p:nvSpPr>
          <p:cNvPr id="16" name="AutoShape 20">
            <a:extLst>
              <a:ext uri="{FF2B5EF4-FFF2-40B4-BE49-F238E27FC236}">
                <a16:creationId xmlns:a16="http://schemas.microsoft.com/office/drawing/2014/main" id="{10541025-25FD-4CA9-9377-E94306FC976D}"/>
              </a:ext>
            </a:extLst>
          </p:cNvPr>
          <p:cNvSpPr>
            <a:spLocks noChangeArrowheads="1"/>
          </p:cNvSpPr>
          <p:nvPr/>
        </p:nvSpPr>
        <p:spPr bwMode="auto">
          <a:xfrm rot="16200000">
            <a:off x="7078055" y="1630768"/>
            <a:ext cx="203929" cy="300206"/>
          </a:xfrm>
          <a:prstGeom prst="flowChartOffpageConnector">
            <a:avLst/>
          </a:prstGeom>
          <a:solidFill>
            <a:schemeClr val="bg1"/>
          </a:solidFill>
          <a:ln w="3175" algn="ctr">
            <a:solidFill>
              <a:schemeClr val="bg1">
                <a:lumMod val="65000"/>
              </a:schemeClr>
            </a:solidFill>
            <a:miter lim="800000"/>
            <a:headEnd/>
            <a:tailEnd/>
          </a:ln>
          <a:effectLst/>
        </p:spPr>
        <p:txBody>
          <a:bodyPr vert="eaVert" wrap="none" lIns="0" tIns="36000" rIns="0" bIns="36000" anchor="ctr"/>
          <a:lstStyle/>
          <a:p>
            <a:pPr algn="ctr">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他フロー</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連携</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Rectangle 5">
            <a:extLst>
              <a:ext uri="{FF2B5EF4-FFF2-40B4-BE49-F238E27FC236}">
                <a16:creationId xmlns:a16="http://schemas.microsoft.com/office/drawing/2014/main" id="{784D40E2-C129-4B4A-995E-FA7C34FD3B37}"/>
              </a:ext>
            </a:extLst>
          </p:cNvPr>
          <p:cNvSpPr>
            <a:spLocks noChangeArrowheads="1"/>
          </p:cNvSpPr>
          <p:nvPr/>
        </p:nvSpPr>
        <p:spPr bwMode="gray">
          <a:xfrm>
            <a:off x="198130" y="4123591"/>
            <a:ext cx="480329" cy="1205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nchorCtr="1"/>
          <a:lstStyle/>
          <a:p>
            <a:pPr algn="ctr">
              <a:lnSpc>
                <a:spcPct val="70000"/>
              </a:lnSpc>
              <a:defRPr/>
            </a:pPr>
            <a:r>
              <a:rPr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仕入先</a:t>
            </a:r>
          </a:p>
        </p:txBody>
      </p:sp>
      <p:sp>
        <p:nvSpPr>
          <p:cNvPr id="19" name="フローチャート : 磁気ディスク 44">
            <a:extLst>
              <a:ext uri="{FF2B5EF4-FFF2-40B4-BE49-F238E27FC236}">
                <a16:creationId xmlns:a16="http://schemas.microsoft.com/office/drawing/2014/main" id="{0E9226E2-13D9-42A1-A2F1-BF956451C075}"/>
              </a:ext>
            </a:extLst>
          </p:cNvPr>
          <p:cNvSpPr/>
          <p:nvPr/>
        </p:nvSpPr>
        <p:spPr>
          <a:xfrm>
            <a:off x="831742" y="5752243"/>
            <a:ext cx="736976" cy="487841"/>
          </a:xfrm>
          <a:prstGeom prst="flowChartMagneticDisk">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kumimoji="1" lang="ja-JP" altLang="en-US" sz="1050" dirty="0">
                <a:latin typeface="Meiryo UI" panose="020B0604030504040204" pitchFamily="50" charset="-128"/>
                <a:ea typeface="Meiryo UI" panose="020B0604030504040204" pitchFamily="50" charset="-128"/>
                <a:cs typeface="Meiryo UI" panose="020B0604030504040204" pitchFamily="50" charset="-128"/>
              </a:rPr>
              <a:t>調達ヘッダ</a:t>
            </a:r>
            <a:endParaRPr kumimoji="1"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050" dirty="0">
                <a:latin typeface="Meiryo UI" panose="020B0604030504040204" pitchFamily="50" charset="-128"/>
                <a:ea typeface="Meiryo UI" panose="020B0604030504040204" pitchFamily="50" charset="-128"/>
                <a:cs typeface="Meiryo UI" panose="020B0604030504040204" pitchFamily="50" charset="-128"/>
              </a:rPr>
              <a:t>・明細</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Line 25">
            <a:extLst>
              <a:ext uri="{FF2B5EF4-FFF2-40B4-BE49-F238E27FC236}">
                <a16:creationId xmlns:a16="http://schemas.microsoft.com/office/drawing/2014/main" id="{D6A8A1BD-26A2-4F64-9214-D8C39C33FAAF}"/>
              </a:ext>
            </a:extLst>
          </p:cNvPr>
          <p:cNvSpPr>
            <a:spLocks noChangeShapeType="1"/>
          </p:cNvSpPr>
          <p:nvPr/>
        </p:nvSpPr>
        <p:spPr bwMode="gray">
          <a:xfrm>
            <a:off x="202835" y="2923410"/>
            <a:ext cx="8483965" cy="32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Rectangle 5">
            <a:extLst>
              <a:ext uri="{FF2B5EF4-FFF2-40B4-BE49-F238E27FC236}">
                <a16:creationId xmlns:a16="http://schemas.microsoft.com/office/drawing/2014/main" id="{B148C073-9467-41C1-B97D-9D54162CD98B}"/>
              </a:ext>
            </a:extLst>
          </p:cNvPr>
          <p:cNvSpPr>
            <a:spLocks noChangeArrowheads="1"/>
          </p:cNvSpPr>
          <p:nvPr/>
        </p:nvSpPr>
        <p:spPr bwMode="gray">
          <a:xfrm>
            <a:off x="204520" y="2923411"/>
            <a:ext cx="480329" cy="1197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nchorCtr="1"/>
          <a:lstStyle/>
          <a:p>
            <a:pPr algn="ctr">
              <a:lnSpc>
                <a:spcPct val="70000"/>
              </a:lnSpc>
              <a:defRPr/>
            </a:pPr>
            <a:r>
              <a:rPr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決裁者</a:t>
            </a:r>
          </a:p>
        </p:txBody>
      </p:sp>
      <p:sp>
        <p:nvSpPr>
          <p:cNvPr id="54" name="テキスト ボックス 53">
            <a:extLst>
              <a:ext uri="{FF2B5EF4-FFF2-40B4-BE49-F238E27FC236}">
                <a16:creationId xmlns:a16="http://schemas.microsoft.com/office/drawing/2014/main" id="{5BE78CF5-1916-4558-B495-600049CC57F0}"/>
              </a:ext>
            </a:extLst>
          </p:cNvPr>
          <p:cNvSpPr txBox="1"/>
          <p:nvPr/>
        </p:nvSpPr>
        <p:spPr>
          <a:xfrm>
            <a:off x="202835" y="1624575"/>
            <a:ext cx="2103522" cy="307777"/>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■調達依頼から発注まで</a:t>
            </a:r>
            <a:endParaRPr lang="en-US" altLang="ja-JP" sz="1400" dirty="0">
              <a:latin typeface="Meiryo UI" panose="020B0604030504040204" pitchFamily="50" charset="-128"/>
              <a:ea typeface="Meiryo UI" panose="020B0604030504040204" pitchFamily="50" charset="-128"/>
            </a:endParaRPr>
          </a:p>
        </p:txBody>
      </p:sp>
      <p:cxnSp>
        <p:nvCxnSpPr>
          <p:cNvPr id="78" name="直線矢印コネクタ 77">
            <a:extLst>
              <a:ext uri="{FF2B5EF4-FFF2-40B4-BE49-F238E27FC236}">
                <a16:creationId xmlns:a16="http://schemas.microsoft.com/office/drawing/2014/main" id="{FAC9B7C3-9755-4C0A-AC25-F478B241E895}"/>
              </a:ext>
            </a:extLst>
          </p:cNvPr>
          <p:cNvCxnSpPr>
            <a:cxnSpLocks/>
            <a:stCxn id="57" idx="3"/>
            <a:endCxn id="64" idx="1"/>
          </p:cNvCxnSpPr>
          <p:nvPr/>
        </p:nvCxnSpPr>
        <p:spPr>
          <a:xfrm>
            <a:off x="3440573" y="3545623"/>
            <a:ext cx="240798" cy="1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AutoShape 18">
            <a:extLst>
              <a:ext uri="{FF2B5EF4-FFF2-40B4-BE49-F238E27FC236}">
                <a16:creationId xmlns:a16="http://schemas.microsoft.com/office/drawing/2014/main" id="{25168FDC-F1A2-4DC4-AB42-1658FB1FCAE2}"/>
              </a:ext>
            </a:extLst>
          </p:cNvPr>
          <p:cNvSpPr>
            <a:spLocks noChangeArrowheads="1"/>
          </p:cNvSpPr>
          <p:nvPr/>
        </p:nvSpPr>
        <p:spPr bwMode="auto">
          <a:xfrm>
            <a:off x="4346198" y="3448092"/>
            <a:ext cx="363778" cy="202700"/>
          </a:xfrm>
          <a:prstGeom prst="flowChartDecision">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材</a:t>
            </a:r>
            <a:r>
              <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大口</a:t>
            </a:r>
            <a:r>
              <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6" name="直線矢印コネクタ 85">
            <a:extLst>
              <a:ext uri="{FF2B5EF4-FFF2-40B4-BE49-F238E27FC236}">
                <a16:creationId xmlns:a16="http://schemas.microsoft.com/office/drawing/2014/main" id="{DE6ACD74-1339-4C76-BC1F-2BF08D2EB4E2}"/>
              </a:ext>
            </a:extLst>
          </p:cNvPr>
          <p:cNvCxnSpPr>
            <a:cxnSpLocks/>
            <a:stCxn id="64" idx="3"/>
            <a:endCxn id="85" idx="1"/>
          </p:cNvCxnSpPr>
          <p:nvPr/>
        </p:nvCxnSpPr>
        <p:spPr>
          <a:xfrm>
            <a:off x="4045149" y="3546942"/>
            <a:ext cx="301049" cy="2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正方形/長方形 88">
            <a:extLst>
              <a:ext uri="{FF2B5EF4-FFF2-40B4-BE49-F238E27FC236}">
                <a16:creationId xmlns:a16="http://schemas.microsoft.com/office/drawing/2014/main" id="{5CE22D4C-96CC-4017-8DBE-547E5C28A9EF}"/>
              </a:ext>
            </a:extLst>
          </p:cNvPr>
          <p:cNvSpPr/>
          <p:nvPr/>
        </p:nvSpPr>
        <p:spPr>
          <a:xfrm>
            <a:off x="3968357" y="3363912"/>
            <a:ext cx="378630" cy="215444"/>
          </a:xfrm>
          <a:prstGeom prst="rect">
            <a:avLst/>
          </a:prstGeom>
        </p:spPr>
        <p:txBody>
          <a:bodyPr wrap="none">
            <a:spAutoFit/>
          </a:bodyPr>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YES</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0" name="正方形/長方形 89">
            <a:extLst>
              <a:ext uri="{FF2B5EF4-FFF2-40B4-BE49-F238E27FC236}">
                <a16:creationId xmlns:a16="http://schemas.microsoft.com/office/drawing/2014/main" id="{789DCFA0-D506-4384-B6D4-805BCC63BE91}"/>
              </a:ext>
            </a:extLst>
          </p:cNvPr>
          <p:cNvSpPr/>
          <p:nvPr/>
        </p:nvSpPr>
        <p:spPr>
          <a:xfrm>
            <a:off x="3592090" y="3219471"/>
            <a:ext cx="338554" cy="215444"/>
          </a:xfrm>
          <a:prstGeom prst="rect">
            <a:avLst/>
          </a:prstGeom>
        </p:spPr>
        <p:txBody>
          <a:bodyPr wrap="none">
            <a:spAutoFit/>
          </a:bodyPr>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NO</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1" name="AutoShape 17">
            <a:extLst>
              <a:ext uri="{FF2B5EF4-FFF2-40B4-BE49-F238E27FC236}">
                <a16:creationId xmlns:a16="http://schemas.microsoft.com/office/drawing/2014/main" id="{97064672-D48E-420A-ACDD-A0F2F87D9C27}"/>
              </a:ext>
            </a:extLst>
          </p:cNvPr>
          <p:cNvSpPr>
            <a:spLocks noChangeArrowheads="1"/>
          </p:cNvSpPr>
          <p:nvPr/>
        </p:nvSpPr>
        <p:spPr bwMode="auto">
          <a:xfrm>
            <a:off x="832493" y="2194655"/>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1.1</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調達依頼</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9" name="コネクタ: カギ線 108">
            <a:extLst>
              <a:ext uri="{FF2B5EF4-FFF2-40B4-BE49-F238E27FC236}">
                <a16:creationId xmlns:a16="http://schemas.microsoft.com/office/drawing/2014/main" id="{BF2E6956-D23A-4BB1-96F5-712A7AB11B8D}"/>
              </a:ext>
            </a:extLst>
          </p:cNvPr>
          <p:cNvCxnSpPr>
            <a:cxnSpLocks/>
            <a:stCxn id="64" idx="0"/>
            <a:endCxn id="101" idx="3"/>
          </p:cNvCxnSpPr>
          <p:nvPr/>
        </p:nvCxnSpPr>
        <p:spPr>
          <a:xfrm rot="16200000" flipV="1">
            <a:off x="2208920" y="1791252"/>
            <a:ext cx="1014139" cy="229454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79488DDB-F3DC-4476-84F4-C18B717B50D5}"/>
              </a:ext>
            </a:extLst>
          </p:cNvPr>
          <p:cNvCxnSpPr>
            <a:cxnSpLocks/>
            <a:stCxn id="101" idx="2"/>
            <a:endCxn id="19" idx="1"/>
          </p:cNvCxnSpPr>
          <p:nvPr/>
        </p:nvCxnSpPr>
        <p:spPr>
          <a:xfrm flipH="1">
            <a:off x="1200230" y="2668251"/>
            <a:ext cx="376" cy="3083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コネクタ: カギ線 122">
            <a:extLst>
              <a:ext uri="{FF2B5EF4-FFF2-40B4-BE49-F238E27FC236}">
                <a16:creationId xmlns:a16="http://schemas.microsoft.com/office/drawing/2014/main" id="{39CC8E7B-C0E4-438E-A2CE-C157EB4F8248}"/>
              </a:ext>
            </a:extLst>
          </p:cNvPr>
          <p:cNvCxnSpPr>
            <a:cxnSpLocks/>
            <a:stCxn id="85" idx="3"/>
            <a:endCxn id="73" idx="1"/>
          </p:cNvCxnSpPr>
          <p:nvPr/>
        </p:nvCxnSpPr>
        <p:spPr>
          <a:xfrm flipV="1">
            <a:off x="4709976" y="3220069"/>
            <a:ext cx="2484231" cy="329373"/>
          </a:xfrm>
          <a:prstGeom prst="bentConnector3">
            <a:avLst>
              <a:gd name="adj1" fmla="val 538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AutoShape 17">
            <a:extLst>
              <a:ext uri="{FF2B5EF4-FFF2-40B4-BE49-F238E27FC236}">
                <a16:creationId xmlns:a16="http://schemas.microsoft.com/office/drawing/2014/main" id="{125D7920-20D0-47F3-88B1-EB562A136324}"/>
              </a:ext>
            </a:extLst>
          </p:cNvPr>
          <p:cNvSpPr>
            <a:spLocks noChangeArrowheads="1"/>
          </p:cNvSpPr>
          <p:nvPr/>
        </p:nvSpPr>
        <p:spPr bwMode="auto">
          <a:xfrm>
            <a:off x="1594370" y="3308825"/>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1.2</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依頼内容受領</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2" name="コネクタ: カギ線 51">
            <a:extLst>
              <a:ext uri="{FF2B5EF4-FFF2-40B4-BE49-F238E27FC236}">
                <a16:creationId xmlns:a16="http://schemas.microsoft.com/office/drawing/2014/main" id="{8356DE28-D173-4B6A-A307-C3B86FC77E94}"/>
              </a:ext>
            </a:extLst>
          </p:cNvPr>
          <p:cNvCxnSpPr>
            <a:cxnSpLocks/>
            <a:stCxn id="19" idx="4"/>
            <a:endCxn id="51" idx="2"/>
          </p:cNvCxnSpPr>
          <p:nvPr/>
        </p:nvCxnSpPr>
        <p:spPr>
          <a:xfrm flipV="1">
            <a:off x="1568718" y="3782421"/>
            <a:ext cx="393765" cy="221374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A8CCE9E5-CE80-4097-A307-7C261656B070}"/>
              </a:ext>
            </a:extLst>
          </p:cNvPr>
          <p:cNvSpPr txBox="1"/>
          <p:nvPr/>
        </p:nvSpPr>
        <p:spPr>
          <a:xfrm>
            <a:off x="1937582" y="3801389"/>
            <a:ext cx="830677" cy="200055"/>
          </a:xfrm>
          <a:prstGeom prst="rect">
            <a:avLst/>
          </a:prstGeom>
          <a:noFill/>
        </p:spPr>
        <p:txBody>
          <a:bodyPr wrap="none" rtlCol="0">
            <a:spAutoFit/>
          </a:bodyPr>
          <a:lstStyle/>
          <a:p>
            <a:r>
              <a:rPr kumimoji="1" lang="en-US" altLang="ja-JP" sz="700" dirty="0">
                <a:latin typeface="Meiryo UI" panose="020B0604030504040204" pitchFamily="50" charset="-128"/>
                <a:ea typeface="Meiryo UI" panose="020B0604030504040204" pitchFamily="50" charset="-128"/>
              </a:rPr>
              <a:t>Chatter or Mail</a:t>
            </a:r>
            <a:endParaRPr kumimoji="1" lang="ja-JP" altLang="en-US" sz="700" dirty="0">
              <a:latin typeface="Meiryo UI" panose="020B0604030504040204" pitchFamily="50" charset="-128"/>
              <a:ea typeface="Meiryo UI" panose="020B0604030504040204" pitchFamily="50" charset="-128"/>
            </a:endParaRPr>
          </a:p>
        </p:txBody>
      </p:sp>
      <p:sp>
        <p:nvSpPr>
          <p:cNvPr id="57" name="AutoShape 17">
            <a:extLst>
              <a:ext uri="{FF2B5EF4-FFF2-40B4-BE49-F238E27FC236}">
                <a16:creationId xmlns:a16="http://schemas.microsoft.com/office/drawing/2014/main" id="{A2E6463C-EC26-4B90-99A9-14183456F954}"/>
              </a:ext>
            </a:extLst>
          </p:cNvPr>
          <p:cNvSpPr>
            <a:spLocks noChangeArrowheads="1"/>
          </p:cNvSpPr>
          <p:nvPr/>
        </p:nvSpPr>
        <p:spPr bwMode="auto">
          <a:xfrm>
            <a:off x="2704348" y="3308825"/>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1.3</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内容確認</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8" name="直線矢印コネクタ 57">
            <a:extLst>
              <a:ext uri="{FF2B5EF4-FFF2-40B4-BE49-F238E27FC236}">
                <a16:creationId xmlns:a16="http://schemas.microsoft.com/office/drawing/2014/main" id="{B24742C2-CF88-4765-814E-C64D00D339E5}"/>
              </a:ext>
            </a:extLst>
          </p:cNvPr>
          <p:cNvCxnSpPr>
            <a:cxnSpLocks/>
            <a:stCxn id="51" idx="3"/>
            <a:endCxn id="57" idx="1"/>
          </p:cNvCxnSpPr>
          <p:nvPr/>
        </p:nvCxnSpPr>
        <p:spPr>
          <a:xfrm>
            <a:off x="2330595" y="3545623"/>
            <a:ext cx="3737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AutoShape 18">
            <a:extLst>
              <a:ext uri="{FF2B5EF4-FFF2-40B4-BE49-F238E27FC236}">
                <a16:creationId xmlns:a16="http://schemas.microsoft.com/office/drawing/2014/main" id="{3ADDD0D8-30B7-4EB6-8A8E-FD47418EC815}"/>
              </a:ext>
            </a:extLst>
          </p:cNvPr>
          <p:cNvSpPr>
            <a:spLocks noChangeArrowheads="1"/>
          </p:cNvSpPr>
          <p:nvPr/>
        </p:nvSpPr>
        <p:spPr bwMode="auto">
          <a:xfrm>
            <a:off x="3681371" y="3445592"/>
            <a:ext cx="363778" cy="202700"/>
          </a:xfrm>
          <a:prstGeom prst="flowChartDecision">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承認</a:t>
            </a:r>
            <a:r>
              <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OK</a:t>
            </a:r>
            <a:endPar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AutoShape 17">
            <a:extLst>
              <a:ext uri="{FF2B5EF4-FFF2-40B4-BE49-F238E27FC236}">
                <a16:creationId xmlns:a16="http://schemas.microsoft.com/office/drawing/2014/main" id="{52113C76-7430-4CBA-96C5-0FF7ED81967F}"/>
              </a:ext>
            </a:extLst>
          </p:cNvPr>
          <p:cNvSpPr>
            <a:spLocks noChangeArrowheads="1"/>
          </p:cNvSpPr>
          <p:nvPr/>
        </p:nvSpPr>
        <p:spPr bwMode="auto">
          <a:xfrm>
            <a:off x="7194207" y="2983271"/>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1.6</a:t>
            </a:r>
          </a:p>
          <a:p>
            <a:pPr algn="ctr">
              <a:defRPr/>
            </a:pPr>
            <a:r>
              <a:rPr lang="ja-JP" altLang="en-US" sz="9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仕入先決定</a:t>
            </a:r>
            <a:endParaRPr lang="en-US" altLang="ja-JP" sz="9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en-US" altLang="ja-JP" sz="9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&amp;</a:t>
            </a:r>
            <a:r>
              <a:rPr lang="ja-JP" altLang="en-US" sz="9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数量調整</a:t>
            </a:r>
            <a:endParaRPr lang="en-US" altLang="ja-JP" sz="9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AutoShape 17">
            <a:extLst>
              <a:ext uri="{FF2B5EF4-FFF2-40B4-BE49-F238E27FC236}">
                <a16:creationId xmlns:a16="http://schemas.microsoft.com/office/drawing/2014/main" id="{F85613AC-3B76-447B-8C73-B1EDFDEDC91E}"/>
              </a:ext>
            </a:extLst>
          </p:cNvPr>
          <p:cNvSpPr>
            <a:spLocks noChangeArrowheads="1"/>
          </p:cNvSpPr>
          <p:nvPr/>
        </p:nvSpPr>
        <p:spPr bwMode="auto">
          <a:xfrm>
            <a:off x="4981233" y="3564591"/>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1.4</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見積依頼先</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入力</a:t>
            </a: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最大</a:t>
            </a: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社</a:t>
            </a: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p:txBody>
      </p:sp>
      <p:cxnSp>
        <p:nvCxnSpPr>
          <p:cNvPr id="76" name="コネクタ: カギ線 75">
            <a:extLst>
              <a:ext uri="{FF2B5EF4-FFF2-40B4-BE49-F238E27FC236}">
                <a16:creationId xmlns:a16="http://schemas.microsoft.com/office/drawing/2014/main" id="{2BED6DEA-9709-4BAD-9EA4-A728425D9BFD}"/>
              </a:ext>
            </a:extLst>
          </p:cNvPr>
          <p:cNvCxnSpPr>
            <a:cxnSpLocks/>
            <a:stCxn id="85" idx="3"/>
            <a:endCxn id="74" idx="1"/>
          </p:cNvCxnSpPr>
          <p:nvPr/>
        </p:nvCxnSpPr>
        <p:spPr>
          <a:xfrm>
            <a:off x="4709976" y="3549442"/>
            <a:ext cx="271257" cy="25194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AutoShape 17">
            <a:extLst>
              <a:ext uri="{FF2B5EF4-FFF2-40B4-BE49-F238E27FC236}">
                <a16:creationId xmlns:a16="http://schemas.microsoft.com/office/drawing/2014/main" id="{87D46383-9AE6-4D1C-896D-1597812C8283}"/>
              </a:ext>
            </a:extLst>
          </p:cNvPr>
          <p:cNvSpPr>
            <a:spLocks noChangeArrowheads="1"/>
          </p:cNvSpPr>
          <p:nvPr/>
        </p:nvSpPr>
        <p:spPr bwMode="auto">
          <a:xfrm>
            <a:off x="5732172" y="4491160"/>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1.5</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見積依頼</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受領</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2" name="AutoShape 20">
            <a:extLst>
              <a:ext uri="{FF2B5EF4-FFF2-40B4-BE49-F238E27FC236}">
                <a16:creationId xmlns:a16="http://schemas.microsoft.com/office/drawing/2014/main" id="{C7EC13F4-6D7E-49F0-98B6-AFC97B120CBD}"/>
              </a:ext>
            </a:extLst>
          </p:cNvPr>
          <p:cNvSpPr>
            <a:spLocks noChangeArrowheads="1"/>
          </p:cNvSpPr>
          <p:nvPr/>
        </p:nvSpPr>
        <p:spPr bwMode="auto">
          <a:xfrm rot="16200000">
            <a:off x="6666715" y="4576027"/>
            <a:ext cx="203929" cy="300206"/>
          </a:xfrm>
          <a:prstGeom prst="flowChartOffpageConnector">
            <a:avLst/>
          </a:prstGeom>
          <a:solidFill>
            <a:schemeClr val="bg1"/>
          </a:solidFill>
          <a:ln w="3175" algn="ctr">
            <a:solidFill>
              <a:schemeClr val="bg1">
                <a:lumMod val="65000"/>
              </a:schemeClr>
            </a:solidFill>
            <a:miter lim="800000"/>
            <a:headEnd/>
            <a:tailEnd/>
          </a:ln>
          <a:effectLst/>
        </p:spPr>
        <p:txBody>
          <a:bodyPr vert="eaVert" wrap="none" lIns="0" tIns="36000" rIns="0" bIns="36000" anchor="ctr"/>
          <a:lstStyle/>
          <a:p>
            <a:pPr algn="ctr">
              <a:defRPr/>
            </a:pPr>
            <a:r>
              <a:rPr lang="ja-JP" altLang="en-US" sz="900" dirty="0">
                <a:latin typeface="Meiryo UI" panose="020B0604030504040204" pitchFamily="50" charset="-128"/>
                <a:ea typeface="Meiryo UI" panose="020B0604030504040204" pitchFamily="50" charset="-128"/>
                <a:cs typeface="Meiryo UI" panose="020B0604030504040204" pitchFamily="50" charset="-128"/>
              </a:rPr>
              <a:t>見積</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900" dirty="0">
                <a:latin typeface="Meiryo UI" panose="020B0604030504040204" pitchFamily="50" charset="-128"/>
                <a:ea typeface="Meiryo UI" panose="020B0604030504040204" pitchFamily="50" charset="-128"/>
                <a:cs typeface="Meiryo UI" panose="020B0604030504040204" pitchFamily="50" charset="-128"/>
              </a:rPr>
              <a:t>回答</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3" name="直線矢印コネクタ 92">
            <a:extLst>
              <a:ext uri="{FF2B5EF4-FFF2-40B4-BE49-F238E27FC236}">
                <a16:creationId xmlns:a16="http://schemas.microsoft.com/office/drawing/2014/main" id="{7036F312-B1EB-4A0B-BF92-391A46A1776D}"/>
              </a:ext>
            </a:extLst>
          </p:cNvPr>
          <p:cNvCxnSpPr>
            <a:cxnSpLocks/>
            <a:stCxn id="84" idx="3"/>
            <a:endCxn id="92" idx="0"/>
          </p:cNvCxnSpPr>
          <p:nvPr/>
        </p:nvCxnSpPr>
        <p:spPr>
          <a:xfrm flipV="1">
            <a:off x="6468397" y="4726130"/>
            <a:ext cx="150180" cy="18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コネクタ: カギ線 96">
            <a:extLst>
              <a:ext uri="{FF2B5EF4-FFF2-40B4-BE49-F238E27FC236}">
                <a16:creationId xmlns:a16="http://schemas.microsoft.com/office/drawing/2014/main" id="{ADC886D1-F758-41E1-8676-24ABB3ADEC43}"/>
              </a:ext>
            </a:extLst>
          </p:cNvPr>
          <p:cNvCxnSpPr>
            <a:cxnSpLocks/>
            <a:stCxn id="92" idx="2"/>
            <a:endCxn id="73" idx="1"/>
          </p:cNvCxnSpPr>
          <p:nvPr/>
        </p:nvCxnSpPr>
        <p:spPr>
          <a:xfrm flipV="1">
            <a:off x="6918783" y="3220069"/>
            <a:ext cx="275424" cy="150606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AutoShape 17">
            <a:extLst>
              <a:ext uri="{FF2B5EF4-FFF2-40B4-BE49-F238E27FC236}">
                <a16:creationId xmlns:a16="http://schemas.microsoft.com/office/drawing/2014/main" id="{2CB1CA26-E9A2-494D-AA9D-C293F386CC25}"/>
              </a:ext>
            </a:extLst>
          </p:cNvPr>
          <p:cNvSpPr>
            <a:spLocks noChangeArrowheads="1"/>
          </p:cNvSpPr>
          <p:nvPr/>
        </p:nvSpPr>
        <p:spPr bwMode="auto">
          <a:xfrm>
            <a:off x="7862999" y="4491160"/>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1.7</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注文受領</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3" name="コネクタ: カギ線 102">
            <a:extLst>
              <a:ext uri="{FF2B5EF4-FFF2-40B4-BE49-F238E27FC236}">
                <a16:creationId xmlns:a16="http://schemas.microsoft.com/office/drawing/2014/main" id="{CE68CB21-60AB-469B-B034-E6D9E963BD65}"/>
              </a:ext>
            </a:extLst>
          </p:cNvPr>
          <p:cNvCxnSpPr>
            <a:cxnSpLocks/>
            <a:stCxn id="140" idx="4"/>
            <a:endCxn id="100" idx="2"/>
          </p:cNvCxnSpPr>
          <p:nvPr/>
        </p:nvCxnSpPr>
        <p:spPr>
          <a:xfrm flipV="1">
            <a:off x="7930432" y="4964756"/>
            <a:ext cx="300680" cy="10314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正方形/長方形 105">
            <a:extLst>
              <a:ext uri="{FF2B5EF4-FFF2-40B4-BE49-F238E27FC236}">
                <a16:creationId xmlns:a16="http://schemas.microsoft.com/office/drawing/2014/main" id="{6BF582F0-8B5A-4A46-B04B-4025FE4BCD6C}"/>
              </a:ext>
            </a:extLst>
          </p:cNvPr>
          <p:cNvSpPr/>
          <p:nvPr/>
        </p:nvSpPr>
        <p:spPr>
          <a:xfrm>
            <a:off x="1563963" y="6002670"/>
            <a:ext cx="595035" cy="338554"/>
          </a:xfrm>
          <a:prstGeom prst="rect">
            <a:avLst/>
          </a:prstGeom>
        </p:spPr>
        <p:txBody>
          <a:bodyPr wrap="none">
            <a:spAutoFit/>
          </a:bodyPr>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調達依頼</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800" dirty="0">
                <a:latin typeface="Meiryo UI" panose="020B0604030504040204" pitchFamily="50" charset="-128"/>
                <a:ea typeface="Meiryo UI" panose="020B0604030504040204" pitchFamily="50" charset="-128"/>
                <a:cs typeface="Meiryo UI" panose="020B0604030504040204" pitchFamily="50" charset="-128"/>
              </a:rPr>
              <a:t>自動送信</a:t>
            </a:r>
          </a:p>
        </p:txBody>
      </p:sp>
      <p:sp>
        <p:nvSpPr>
          <p:cNvPr id="108" name="フローチャート : 磁気ディスク 44">
            <a:extLst>
              <a:ext uri="{FF2B5EF4-FFF2-40B4-BE49-F238E27FC236}">
                <a16:creationId xmlns:a16="http://schemas.microsoft.com/office/drawing/2014/main" id="{AF912683-3A32-4EDD-BED0-B802F872B1D4}"/>
              </a:ext>
            </a:extLst>
          </p:cNvPr>
          <p:cNvSpPr/>
          <p:nvPr/>
        </p:nvSpPr>
        <p:spPr>
          <a:xfrm>
            <a:off x="4985678" y="5752243"/>
            <a:ext cx="736976" cy="487841"/>
          </a:xfrm>
          <a:prstGeom prst="flowChartMagneticDisk">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kumimoji="1" lang="ja-JP" altLang="en-US" sz="1050" dirty="0">
                <a:latin typeface="Meiryo UI" panose="020B0604030504040204" pitchFamily="50" charset="-128"/>
                <a:ea typeface="Meiryo UI" panose="020B0604030504040204" pitchFamily="50" charset="-128"/>
                <a:cs typeface="Meiryo UI" panose="020B0604030504040204" pitchFamily="50" charset="-128"/>
              </a:rPr>
              <a:t>調達ヘッダ</a:t>
            </a:r>
            <a:endParaRPr kumimoji="1"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050" dirty="0">
                <a:latin typeface="Meiryo UI" panose="020B0604030504040204" pitchFamily="50" charset="-128"/>
                <a:ea typeface="Meiryo UI" panose="020B0604030504040204" pitchFamily="50" charset="-128"/>
                <a:cs typeface="Meiryo UI" panose="020B0604030504040204" pitchFamily="50" charset="-128"/>
              </a:rPr>
              <a:t>・明細</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9" name="コネクタ: カギ線 128">
            <a:extLst>
              <a:ext uri="{FF2B5EF4-FFF2-40B4-BE49-F238E27FC236}">
                <a16:creationId xmlns:a16="http://schemas.microsoft.com/office/drawing/2014/main" id="{7FE0EDB1-916C-4CD4-9C1E-8D831E256402}"/>
              </a:ext>
            </a:extLst>
          </p:cNvPr>
          <p:cNvCxnSpPr>
            <a:cxnSpLocks/>
            <a:stCxn id="108" idx="4"/>
            <a:endCxn id="84" idx="2"/>
          </p:cNvCxnSpPr>
          <p:nvPr/>
        </p:nvCxnSpPr>
        <p:spPr>
          <a:xfrm flipV="1">
            <a:off x="5722654" y="4964756"/>
            <a:ext cx="377631" cy="10314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a:extLst>
              <a:ext uri="{FF2B5EF4-FFF2-40B4-BE49-F238E27FC236}">
                <a16:creationId xmlns:a16="http://schemas.microsoft.com/office/drawing/2014/main" id="{F2A13852-4A61-4B63-816F-C05F11EFC399}"/>
              </a:ext>
            </a:extLst>
          </p:cNvPr>
          <p:cNvCxnSpPr>
            <a:cxnSpLocks/>
            <a:stCxn id="74" idx="2"/>
            <a:endCxn id="108" idx="1"/>
          </p:cNvCxnSpPr>
          <p:nvPr/>
        </p:nvCxnSpPr>
        <p:spPr>
          <a:xfrm>
            <a:off x="5349346" y="4038187"/>
            <a:ext cx="4820" cy="171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フローチャート : 磁気ディスク 44">
            <a:extLst>
              <a:ext uri="{FF2B5EF4-FFF2-40B4-BE49-F238E27FC236}">
                <a16:creationId xmlns:a16="http://schemas.microsoft.com/office/drawing/2014/main" id="{289324B2-0FCE-4048-988A-B4BFF165CEAF}"/>
              </a:ext>
            </a:extLst>
          </p:cNvPr>
          <p:cNvSpPr/>
          <p:nvPr/>
        </p:nvSpPr>
        <p:spPr>
          <a:xfrm>
            <a:off x="7193456" y="5752243"/>
            <a:ext cx="736976" cy="487841"/>
          </a:xfrm>
          <a:prstGeom prst="flowChartMagneticDisk">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kumimoji="1" lang="ja-JP" altLang="en-US" sz="1050" dirty="0">
                <a:latin typeface="Meiryo UI" panose="020B0604030504040204" pitchFamily="50" charset="-128"/>
                <a:ea typeface="Meiryo UI" panose="020B0604030504040204" pitchFamily="50" charset="-128"/>
                <a:cs typeface="Meiryo UI" panose="020B0604030504040204" pitchFamily="50" charset="-128"/>
              </a:rPr>
              <a:t>調達ヘッダ</a:t>
            </a:r>
            <a:endParaRPr kumimoji="1"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050" dirty="0">
                <a:latin typeface="Meiryo UI" panose="020B0604030504040204" pitchFamily="50" charset="-128"/>
                <a:ea typeface="Meiryo UI" panose="020B0604030504040204" pitchFamily="50" charset="-128"/>
                <a:cs typeface="Meiryo UI" panose="020B0604030504040204" pitchFamily="50" charset="-128"/>
              </a:rPr>
              <a:t>・明細</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44" name="直線矢印コネクタ 143">
            <a:extLst>
              <a:ext uri="{FF2B5EF4-FFF2-40B4-BE49-F238E27FC236}">
                <a16:creationId xmlns:a16="http://schemas.microsoft.com/office/drawing/2014/main" id="{225041F8-AA65-4A7A-95CB-2D8059ECE983}"/>
              </a:ext>
            </a:extLst>
          </p:cNvPr>
          <p:cNvCxnSpPr>
            <a:cxnSpLocks/>
            <a:stCxn id="73" idx="2"/>
            <a:endCxn id="140" idx="1"/>
          </p:cNvCxnSpPr>
          <p:nvPr/>
        </p:nvCxnSpPr>
        <p:spPr>
          <a:xfrm flipH="1">
            <a:off x="7561944" y="3456867"/>
            <a:ext cx="376" cy="22953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A54F064E-6109-4321-850A-1797AB54B323}"/>
              </a:ext>
            </a:extLst>
          </p:cNvPr>
          <p:cNvSpPr/>
          <p:nvPr/>
        </p:nvSpPr>
        <p:spPr>
          <a:xfrm>
            <a:off x="5641867" y="6002670"/>
            <a:ext cx="595035" cy="338554"/>
          </a:xfrm>
          <a:prstGeom prst="rect">
            <a:avLst/>
          </a:prstGeom>
        </p:spPr>
        <p:txBody>
          <a:bodyPr wrap="none">
            <a:spAutoFit/>
          </a:bodyPr>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見積依頼</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800" dirty="0">
                <a:latin typeface="Meiryo UI" panose="020B0604030504040204" pitchFamily="50" charset="-128"/>
                <a:ea typeface="Meiryo UI" panose="020B0604030504040204" pitchFamily="50" charset="-128"/>
                <a:cs typeface="Meiryo UI" panose="020B0604030504040204" pitchFamily="50" charset="-128"/>
              </a:rPr>
              <a:t>自動送信</a:t>
            </a:r>
          </a:p>
        </p:txBody>
      </p:sp>
      <p:sp>
        <p:nvSpPr>
          <p:cNvPr id="152" name="正方形/長方形 151">
            <a:extLst>
              <a:ext uri="{FF2B5EF4-FFF2-40B4-BE49-F238E27FC236}">
                <a16:creationId xmlns:a16="http://schemas.microsoft.com/office/drawing/2014/main" id="{DC592BE1-9122-4086-9E8C-E8A7987F77E4}"/>
              </a:ext>
            </a:extLst>
          </p:cNvPr>
          <p:cNvSpPr/>
          <p:nvPr/>
        </p:nvSpPr>
        <p:spPr>
          <a:xfrm>
            <a:off x="7868537" y="6002670"/>
            <a:ext cx="595035" cy="338554"/>
          </a:xfrm>
          <a:prstGeom prst="rect">
            <a:avLst/>
          </a:prstGeom>
        </p:spPr>
        <p:txBody>
          <a:bodyPr wrap="none">
            <a:spAutoFit/>
          </a:bodyPr>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注文情報</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800" dirty="0">
                <a:latin typeface="Meiryo UI" panose="020B0604030504040204" pitchFamily="50" charset="-128"/>
                <a:ea typeface="Meiryo UI" panose="020B0604030504040204" pitchFamily="50" charset="-128"/>
                <a:cs typeface="Meiryo UI" panose="020B0604030504040204" pitchFamily="50" charset="-128"/>
              </a:rPr>
              <a:t>自動送信</a:t>
            </a:r>
          </a:p>
        </p:txBody>
      </p:sp>
      <p:sp>
        <p:nvSpPr>
          <p:cNvPr id="153" name="テキスト ボックス 152">
            <a:extLst>
              <a:ext uri="{FF2B5EF4-FFF2-40B4-BE49-F238E27FC236}">
                <a16:creationId xmlns:a16="http://schemas.microsoft.com/office/drawing/2014/main" id="{C177B5EF-9DFC-4DA2-BDE4-FB7DC26E340E}"/>
              </a:ext>
            </a:extLst>
          </p:cNvPr>
          <p:cNvSpPr txBox="1"/>
          <p:nvPr/>
        </p:nvSpPr>
        <p:spPr>
          <a:xfrm>
            <a:off x="6086088" y="4958584"/>
            <a:ext cx="830677" cy="200055"/>
          </a:xfrm>
          <a:prstGeom prst="rect">
            <a:avLst/>
          </a:prstGeom>
          <a:noFill/>
        </p:spPr>
        <p:txBody>
          <a:bodyPr wrap="none" rtlCol="0">
            <a:spAutoFit/>
          </a:bodyPr>
          <a:lstStyle/>
          <a:p>
            <a:r>
              <a:rPr kumimoji="1" lang="en-US" altLang="ja-JP" sz="700" dirty="0">
                <a:latin typeface="Meiryo UI" panose="020B0604030504040204" pitchFamily="50" charset="-128"/>
                <a:ea typeface="Meiryo UI" panose="020B0604030504040204" pitchFamily="50" charset="-128"/>
              </a:rPr>
              <a:t>Chatter or Mail</a:t>
            </a:r>
            <a:endParaRPr kumimoji="1" lang="ja-JP" altLang="en-US" sz="700" dirty="0">
              <a:latin typeface="Meiryo UI" panose="020B0604030504040204" pitchFamily="50" charset="-128"/>
              <a:ea typeface="Meiryo UI" panose="020B0604030504040204" pitchFamily="50" charset="-128"/>
            </a:endParaRPr>
          </a:p>
        </p:txBody>
      </p:sp>
      <p:sp>
        <p:nvSpPr>
          <p:cNvPr id="154" name="テキスト ボックス 153">
            <a:extLst>
              <a:ext uri="{FF2B5EF4-FFF2-40B4-BE49-F238E27FC236}">
                <a16:creationId xmlns:a16="http://schemas.microsoft.com/office/drawing/2014/main" id="{74DA1FC3-592F-4559-B149-3CFADEBBC366}"/>
              </a:ext>
            </a:extLst>
          </p:cNvPr>
          <p:cNvSpPr txBox="1"/>
          <p:nvPr/>
        </p:nvSpPr>
        <p:spPr>
          <a:xfrm>
            <a:off x="8210039" y="4973284"/>
            <a:ext cx="830677" cy="200055"/>
          </a:xfrm>
          <a:prstGeom prst="rect">
            <a:avLst/>
          </a:prstGeom>
          <a:noFill/>
        </p:spPr>
        <p:txBody>
          <a:bodyPr wrap="none" rtlCol="0">
            <a:spAutoFit/>
          </a:bodyPr>
          <a:lstStyle/>
          <a:p>
            <a:r>
              <a:rPr kumimoji="1" lang="en-US" altLang="ja-JP" sz="700" dirty="0">
                <a:latin typeface="Meiryo UI" panose="020B0604030504040204" pitchFamily="50" charset="-128"/>
                <a:ea typeface="Meiryo UI" panose="020B0604030504040204" pitchFamily="50" charset="-128"/>
              </a:rPr>
              <a:t>Chatter or Mail</a:t>
            </a:r>
            <a:endParaRPr kumimoji="1" lang="ja-JP" altLang="en-US" sz="700"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02757D12-5058-41E8-A622-F3219EDD67D5}"/>
              </a:ext>
            </a:extLst>
          </p:cNvPr>
          <p:cNvSpPr txBox="1"/>
          <p:nvPr/>
        </p:nvSpPr>
        <p:spPr>
          <a:xfrm>
            <a:off x="118767" y="930327"/>
            <a:ext cx="8592417" cy="523220"/>
          </a:xfrm>
          <a:prstGeom prst="rect">
            <a:avLst/>
          </a:prstGeom>
          <a:noFill/>
        </p:spPr>
        <p:txBody>
          <a:bodyPr wrap="none" rtlCol="0">
            <a:spAutoFit/>
          </a:bodyPr>
          <a:lstStyle/>
          <a:p>
            <a:r>
              <a:rPr lang="ja-JP" altLang="en-US" sz="1400" b="1" dirty="0">
                <a:latin typeface="Meiryo UI" panose="020B0604030504040204" pitchFamily="50" charset="-128"/>
                <a:ea typeface="Meiryo UI" panose="020B0604030504040204" pitchFamily="50" charset="-128"/>
              </a:rPr>
              <a:t>業務フローに対して取引ステータス：「調達依頼」「決裁者確認中」「承認」「却下」「注文」「注文</a:t>
            </a:r>
            <a:r>
              <a:rPr lang="en-US" altLang="ja-JP" sz="1400" b="1" dirty="0">
                <a:latin typeface="Meiryo UI" panose="020B0604030504040204" pitchFamily="50" charset="-128"/>
                <a:ea typeface="Meiryo UI" panose="020B0604030504040204" pitchFamily="50" charset="-128"/>
              </a:rPr>
              <a:t>(</a:t>
            </a:r>
            <a:r>
              <a:rPr lang="ja-JP" altLang="en-US" sz="1400" b="1" dirty="0">
                <a:latin typeface="Meiryo UI" panose="020B0604030504040204" pitchFamily="50" charset="-128"/>
                <a:ea typeface="Meiryo UI" panose="020B0604030504040204" pitchFamily="50" charset="-128"/>
              </a:rPr>
              <a:t>請</a:t>
            </a:r>
            <a:r>
              <a:rPr lang="en-US" altLang="ja-JP" sz="1400" b="1" dirty="0">
                <a:latin typeface="Meiryo UI" panose="020B0604030504040204" pitchFamily="50" charset="-128"/>
                <a:ea typeface="Meiryo UI" panose="020B0604030504040204" pitchFamily="50" charset="-128"/>
              </a:rPr>
              <a:t>)</a:t>
            </a:r>
            <a:r>
              <a:rPr lang="ja-JP" altLang="en-US" sz="1400" b="1" dirty="0">
                <a:latin typeface="Meiryo UI" panose="020B0604030504040204" pitchFamily="50" charset="-128"/>
                <a:ea typeface="Meiryo UI" panose="020B0604030504040204" pitchFamily="50" charset="-128"/>
              </a:rPr>
              <a:t>」「全数検品済」</a:t>
            </a:r>
            <a:endParaRPr lang="en-US" altLang="ja-JP" sz="1400" b="1" dirty="0">
              <a:latin typeface="Meiryo UI" panose="020B0604030504040204" pitchFamily="50" charset="-128"/>
              <a:ea typeface="Meiryo UI" panose="020B0604030504040204" pitchFamily="50" charset="-128"/>
            </a:endParaRPr>
          </a:p>
          <a:p>
            <a:r>
              <a:rPr kumimoji="1" lang="ja-JP" altLang="en-US" sz="1400" b="1" dirty="0">
                <a:latin typeface="Meiryo UI" panose="020B0604030504040204" pitchFamily="50" charset="-128"/>
                <a:ea typeface="Meiryo UI" panose="020B0604030504040204" pitchFamily="50" charset="-128"/>
              </a:rPr>
              <a:t>がどのように変遷していくかの確認</a:t>
            </a:r>
            <a:endParaRPr kumimoji="1" lang="ja-JP" altLang="en-US" sz="1400" b="1" dirty="0"/>
          </a:p>
        </p:txBody>
      </p:sp>
      <p:sp>
        <p:nvSpPr>
          <p:cNvPr id="18" name="正方形/長方形 17">
            <a:extLst>
              <a:ext uri="{FF2B5EF4-FFF2-40B4-BE49-F238E27FC236}">
                <a16:creationId xmlns:a16="http://schemas.microsoft.com/office/drawing/2014/main" id="{37287EE0-5BD6-4E69-80CA-3DE0C566E943}"/>
              </a:ext>
            </a:extLst>
          </p:cNvPr>
          <p:cNvSpPr/>
          <p:nvPr/>
        </p:nvSpPr>
        <p:spPr>
          <a:xfrm>
            <a:off x="1145082" y="2629414"/>
            <a:ext cx="889987" cy="261610"/>
          </a:xfrm>
          <a:prstGeom prst="rect">
            <a:avLst/>
          </a:prstGeom>
        </p:spPr>
        <p:txBody>
          <a:bodyPr wrap="none">
            <a:spAutoFit/>
          </a:bodyPr>
          <a:lstStyle/>
          <a:p>
            <a:r>
              <a:rPr lang="ja-JP" altLang="en-US" sz="1100" b="1" dirty="0">
                <a:solidFill>
                  <a:srgbClr val="FF0000"/>
                </a:solidFill>
                <a:latin typeface="Meiryo UI" panose="020B0604030504040204" pitchFamily="50" charset="-128"/>
                <a:ea typeface="Meiryo UI" panose="020B0604030504040204" pitchFamily="50" charset="-128"/>
              </a:rPr>
              <a:t>「調達依頼」</a:t>
            </a:r>
            <a:endParaRPr lang="ja-JP" altLang="en-US" sz="1100" dirty="0">
              <a:solidFill>
                <a:srgbClr val="FF0000"/>
              </a:solidFill>
            </a:endParaRPr>
          </a:p>
        </p:txBody>
      </p:sp>
      <p:sp>
        <p:nvSpPr>
          <p:cNvPr id="59" name="正方形/長方形 58">
            <a:extLst>
              <a:ext uri="{FF2B5EF4-FFF2-40B4-BE49-F238E27FC236}">
                <a16:creationId xmlns:a16="http://schemas.microsoft.com/office/drawing/2014/main" id="{61E3D20B-9BAC-45B4-A4CF-BA7CC52A84AD}"/>
              </a:ext>
            </a:extLst>
          </p:cNvPr>
          <p:cNvSpPr/>
          <p:nvPr/>
        </p:nvSpPr>
        <p:spPr>
          <a:xfrm>
            <a:off x="899592" y="3815462"/>
            <a:ext cx="1172116" cy="261610"/>
          </a:xfrm>
          <a:prstGeom prst="rect">
            <a:avLst/>
          </a:prstGeom>
        </p:spPr>
        <p:txBody>
          <a:bodyPr wrap="none">
            <a:spAutoFit/>
          </a:bodyPr>
          <a:lstStyle/>
          <a:p>
            <a:r>
              <a:rPr lang="ja-JP" altLang="en-US" sz="1100" b="1" dirty="0">
                <a:solidFill>
                  <a:srgbClr val="FF0000"/>
                </a:solidFill>
                <a:latin typeface="Meiryo UI" panose="020B0604030504040204" pitchFamily="50" charset="-128"/>
                <a:ea typeface="Meiryo UI" panose="020B0604030504040204" pitchFamily="50" charset="-128"/>
              </a:rPr>
              <a:t>「決裁者確認中」</a:t>
            </a:r>
            <a:endParaRPr lang="ja-JP" altLang="en-US" sz="1100" dirty="0">
              <a:solidFill>
                <a:srgbClr val="FF0000"/>
              </a:solidFill>
            </a:endParaRPr>
          </a:p>
        </p:txBody>
      </p:sp>
      <p:sp>
        <p:nvSpPr>
          <p:cNvPr id="60" name="正方形/長方形 59">
            <a:extLst>
              <a:ext uri="{FF2B5EF4-FFF2-40B4-BE49-F238E27FC236}">
                <a16:creationId xmlns:a16="http://schemas.microsoft.com/office/drawing/2014/main" id="{61437F9B-4AC3-4AD1-99D6-7F519C98394A}"/>
              </a:ext>
            </a:extLst>
          </p:cNvPr>
          <p:cNvSpPr/>
          <p:nvPr/>
        </p:nvSpPr>
        <p:spPr>
          <a:xfrm>
            <a:off x="2647128" y="3788824"/>
            <a:ext cx="1188146" cy="261610"/>
          </a:xfrm>
          <a:prstGeom prst="rect">
            <a:avLst/>
          </a:prstGeom>
        </p:spPr>
        <p:txBody>
          <a:bodyPr wrap="none">
            <a:spAutoFit/>
          </a:bodyPr>
          <a:lstStyle/>
          <a:p>
            <a:r>
              <a:rPr lang="ja-JP" altLang="en-US" sz="1100" b="1" dirty="0">
                <a:solidFill>
                  <a:srgbClr val="FF0000"/>
                </a:solidFill>
                <a:latin typeface="Meiryo UI" panose="020B0604030504040204" pitchFamily="50" charset="-128"/>
                <a:ea typeface="Meiryo UI" panose="020B0604030504040204" pitchFamily="50" charset="-128"/>
              </a:rPr>
              <a:t>「承認」</a:t>
            </a:r>
            <a:r>
              <a:rPr lang="en-US" altLang="ja-JP" sz="1100" b="1" dirty="0">
                <a:solidFill>
                  <a:srgbClr val="FF0000"/>
                </a:solidFill>
                <a:latin typeface="Meiryo UI" panose="020B0604030504040204" pitchFamily="50" charset="-128"/>
                <a:ea typeface="Meiryo UI" panose="020B0604030504040204" pitchFamily="50" charset="-128"/>
              </a:rPr>
              <a:t>or</a:t>
            </a:r>
            <a:r>
              <a:rPr lang="ja-JP" altLang="en-US" sz="1100" b="1" dirty="0">
                <a:solidFill>
                  <a:srgbClr val="FF0000"/>
                </a:solidFill>
                <a:latin typeface="Meiryo UI" panose="020B0604030504040204" pitchFamily="50" charset="-128"/>
                <a:ea typeface="Meiryo UI" panose="020B0604030504040204" pitchFamily="50" charset="-128"/>
              </a:rPr>
              <a:t>「却下」</a:t>
            </a:r>
            <a:endParaRPr lang="ja-JP" altLang="en-US" sz="1100" dirty="0">
              <a:solidFill>
                <a:srgbClr val="FF0000"/>
              </a:solidFill>
            </a:endParaRPr>
          </a:p>
        </p:txBody>
      </p:sp>
      <p:sp>
        <p:nvSpPr>
          <p:cNvPr id="61" name="正方形/長方形 60">
            <a:extLst>
              <a:ext uri="{FF2B5EF4-FFF2-40B4-BE49-F238E27FC236}">
                <a16:creationId xmlns:a16="http://schemas.microsoft.com/office/drawing/2014/main" id="{95629686-65B5-4802-A01A-AEB318498DB7}"/>
              </a:ext>
            </a:extLst>
          </p:cNvPr>
          <p:cNvSpPr/>
          <p:nvPr/>
        </p:nvSpPr>
        <p:spPr>
          <a:xfrm>
            <a:off x="5317396" y="4125131"/>
            <a:ext cx="1265090" cy="430887"/>
          </a:xfrm>
          <a:prstGeom prst="rect">
            <a:avLst/>
          </a:prstGeom>
        </p:spPr>
        <p:txBody>
          <a:bodyPr wrap="none">
            <a:spAutoFit/>
          </a:bodyPr>
          <a:lstStyle/>
          <a:p>
            <a:r>
              <a:rPr lang="ja-JP" altLang="en-US" sz="1100" b="1" dirty="0">
                <a:solidFill>
                  <a:srgbClr val="FF0000"/>
                </a:solidFill>
                <a:latin typeface="Meiryo UI" panose="020B0604030504040204" pitchFamily="50" charset="-128"/>
                <a:ea typeface="Meiryo UI" panose="020B0604030504040204" pitchFamily="50" charset="-128"/>
              </a:rPr>
              <a:t>「承認」</a:t>
            </a:r>
            <a:endParaRPr lang="en-US" altLang="ja-JP" sz="1100" b="1" dirty="0">
              <a:solidFill>
                <a:srgbClr val="FF0000"/>
              </a:solidFill>
              <a:latin typeface="Meiryo UI" panose="020B0604030504040204" pitchFamily="50" charset="-128"/>
              <a:ea typeface="Meiryo UI" panose="020B0604030504040204" pitchFamily="50" charset="-128"/>
            </a:endParaRPr>
          </a:p>
          <a:p>
            <a:r>
              <a:rPr lang="ja-JP" altLang="en-US" sz="1100" b="1" dirty="0">
                <a:solidFill>
                  <a:srgbClr val="FF0000"/>
                </a:solidFill>
                <a:latin typeface="Meiryo UI" panose="020B0604030504040204" pitchFamily="50" charset="-128"/>
                <a:ea typeface="Meiryo UI" panose="020B0604030504040204" pitchFamily="50" charset="-128"/>
              </a:rPr>
              <a:t>　⇒「見積依頼中」</a:t>
            </a:r>
            <a:endParaRPr lang="ja-JP" altLang="en-US" sz="1100" dirty="0">
              <a:solidFill>
                <a:srgbClr val="FF0000"/>
              </a:solidFill>
            </a:endParaRPr>
          </a:p>
        </p:txBody>
      </p:sp>
      <p:sp>
        <p:nvSpPr>
          <p:cNvPr id="62" name="正方形/長方形 61">
            <a:extLst>
              <a:ext uri="{FF2B5EF4-FFF2-40B4-BE49-F238E27FC236}">
                <a16:creationId xmlns:a16="http://schemas.microsoft.com/office/drawing/2014/main" id="{DBC3D074-E1C8-4FF0-8B53-E50D5FBA07E8}"/>
              </a:ext>
            </a:extLst>
          </p:cNvPr>
          <p:cNvSpPr/>
          <p:nvPr/>
        </p:nvSpPr>
        <p:spPr>
          <a:xfrm>
            <a:off x="6109803" y="4776918"/>
            <a:ext cx="607859" cy="261610"/>
          </a:xfrm>
          <a:prstGeom prst="rect">
            <a:avLst/>
          </a:prstGeom>
        </p:spPr>
        <p:txBody>
          <a:bodyPr wrap="none">
            <a:spAutoFit/>
          </a:bodyPr>
          <a:lstStyle/>
          <a:p>
            <a:r>
              <a:rPr lang="ja-JP" altLang="en-US" sz="1100" b="1" dirty="0">
                <a:solidFill>
                  <a:srgbClr val="FF0000"/>
                </a:solidFill>
                <a:latin typeface="Meiryo UI" panose="020B0604030504040204" pitchFamily="50" charset="-128"/>
                <a:ea typeface="Meiryo UI" panose="020B0604030504040204" pitchFamily="50" charset="-128"/>
              </a:rPr>
              <a:t>「承認」</a:t>
            </a:r>
            <a:endParaRPr lang="ja-JP" altLang="en-US" sz="1100" dirty="0">
              <a:solidFill>
                <a:srgbClr val="FF0000"/>
              </a:solidFill>
            </a:endParaRPr>
          </a:p>
        </p:txBody>
      </p:sp>
      <p:sp>
        <p:nvSpPr>
          <p:cNvPr id="63" name="正方形/長方形 62">
            <a:extLst>
              <a:ext uri="{FF2B5EF4-FFF2-40B4-BE49-F238E27FC236}">
                <a16:creationId xmlns:a16="http://schemas.microsoft.com/office/drawing/2014/main" id="{EE072EF5-E60B-4768-900E-5018C51F4804}"/>
              </a:ext>
            </a:extLst>
          </p:cNvPr>
          <p:cNvSpPr/>
          <p:nvPr/>
        </p:nvSpPr>
        <p:spPr>
          <a:xfrm>
            <a:off x="7544951" y="3433786"/>
            <a:ext cx="607859" cy="261610"/>
          </a:xfrm>
          <a:prstGeom prst="rect">
            <a:avLst/>
          </a:prstGeom>
        </p:spPr>
        <p:txBody>
          <a:bodyPr wrap="none">
            <a:spAutoFit/>
          </a:bodyPr>
          <a:lstStyle/>
          <a:p>
            <a:r>
              <a:rPr lang="ja-JP" altLang="en-US" sz="1100" b="1" dirty="0">
                <a:solidFill>
                  <a:srgbClr val="FF0000"/>
                </a:solidFill>
                <a:latin typeface="Meiryo UI" panose="020B0604030504040204" pitchFamily="50" charset="-128"/>
                <a:ea typeface="Meiryo UI" panose="020B0604030504040204" pitchFamily="50" charset="-128"/>
              </a:rPr>
              <a:t>「注文」</a:t>
            </a:r>
            <a:endParaRPr lang="ja-JP" altLang="en-US" sz="1100" dirty="0">
              <a:solidFill>
                <a:srgbClr val="FF0000"/>
              </a:solidFill>
            </a:endParaRPr>
          </a:p>
        </p:txBody>
      </p:sp>
      <p:sp>
        <p:nvSpPr>
          <p:cNvPr id="65" name="正方形/長方形 64">
            <a:extLst>
              <a:ext uri="{FF2B5EF4-FFF2-40B4-BE49-F238E27FC236}">
                <a16:creationId xmlns:a16="http://schemas.microsoft.com/office/drawing/2014/main" id="{24D1815B-1F91-49D8-A69C-C069B7673B9E}"/>
              </a:ext>
            </a:extLst>
          </p:cNvPr>
          <p:cNvSpPr/>
          <p:nvPr/>
        </p:nvSpPr>
        <p:spPr>
          <a:xfrm>
            <a:off x="8181106" y="5099194"/>
            <a:ext cx="886781" cy="261610"/>
          </a:xfrm>
          <a:prstGeom prst="rect">
            <a:avLst/>
          </a:prstGeom>
        </p:spPr>
        <p:txBody>
          <a:bodyPr wrap="none">
            <a:spAutoFit/>
          </a:bodyPr>
          <a:lstStyle/>
          <a:p>
            <a:r>
              <a:rPr lang="ja-JP" altLang="en-US" sz="1100" b="1" dirty="0">
                <a:solidFill>
                  <a:srgbClr val="FF0000"/>
                </a:solidFill>
                <a:latin typeface="Meiryo UI" panose="020B0604030504040204" pitchFamily="50" charset="-128"/>
                <a:ea typeface="Meiryo UI" panose="020B0604030504040204" pitchFamily="50" charset="-128"/>
              </a:rPr>
              <a:t>「注文</a:t>
            </a:r>
            <a:r>
              <a:rPr lang="en-US" altLang="ja-JP" sz="1100" b="1" dirty="0">
                <a:solidFill>
                  <a:srgbClr val="FF0000"/>
                </a:solidFill>
                <a:latin typeface="Meiryo UI" panose="020B0604030504040204" pitchFamily="50" charset="-128"/>
                <a:ea typeface="Meiryo UI" panose="020B0604030504040204" pitchFamily="50" charset="-128"/>
              </a:rPr>
              <a:t>(</a:t>
            </a:r>
            <a:r>
              <a:rPr lang="ja-JP" altLang="en-US" sz="1100" b="1" dirty="0">
                <a:solidFill>
                  <a:srgbClr val="FF0000"/>
                </a:solidFill>
                <a:latin typeface="Meiryo UI" panose="020B0604030504040204" pitchFamily="50" charset="-128"/>
                <a:ea typeface="Meiryo UI" panose="020B0604030504040204" pitchFamily="50" charset="-128"/>
              </a:rPr>
              <a:t>請</a:t>
            </a:r>
            <a:r>
              <a:rPr lang="en-US" altLang="ja-JP" sz="1100" b="1" dirty="0">
                <a:solidFill>
                  <a:srgbClr val="FF0000"/>
                </a:solidFill>
                <a:latin typeface="Meiryo UI" panose="020B0604030504040204" pitchFamily="50" charset="-128"/>
                <a:ea typeface="Meiryo UI" panose="020B0604030504040204" pitchFamily="50" charset="-128"/>
              </a:rPr>
              <a:t>)</a:t>
            </a:r>
            <a:r>
              <a:rPr lang="ja-JP" altLang="en-US" sz="1100" b="1" dirty="0">
                <a:solidFill>
                  <a:srgbClr val="FF0000"/>
                </a:solidFill>
                <a:latin typeface="Meiryo UI" panose="020B0604030504040204" pitchFamily="50" charset="-128"/>
                <a:ea typeface="Meiryo UI" panose="020B0604030504040204" pitchFamily="50" charset="-128"/>
              </a:rPr>
              <a:t>」</a:t>
            </a:r>
            <a:endParaRPr lang="ja-JP" altLang="en-US" sz="1100" dirty="0">
              <a:solidFill>
                <a:srgbClr val="FF0000"/>
              </a:solidFill>
            </a:endParaRPr>
          </a:p>
        </p:txBody>
      </p:sp>
      <p:sp>
        <p:nvSpPr>
          <p:cNvPr id="66" name="正方形/長方形 65">
            <a:extLst>
              <a:ext uri="{FF2B5EF4-FFF2-40B4-BE49-F238E27FC236}">
                <a16:creationId xmlns:a16="http://schemas.microsoft.com/office/drawing/2014/main" id="{C20DADEC-184F-4EC4-BD2A-A419D381954F}"/>
              </a:ext>
            </a:extLst>
          </p:cNvPr>
          <p:cNvSpPr/>
          <p:nvPr/>
        </p:nvSpPr>
        <p:spPr>
          <a:xfrm>
            <a:off x="4598792" y="3047629"/>
            <a:ext cx="1045479" cy="215444"/>
          </a:xfrm>
          <a:prstGeom prst="rect">
            <a:avLst/>
          </a:prstGeom>
        </p:spPr>
        <p:txBody>
          <a:bodyPr wrap="none">
            <a:spAutoFit/>
          </a:bodyPr>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材又は</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B</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材</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小口</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正方形/長方形 66">
            <a:extLst>
              <a:ext uri="{FF2B5EF4-FFF2-40B4-BE49-F238E27FC236}">
                <a16:creationId xmlns:a16="http://schemas.microsoft.com/office/drawing/2014/main" id="{13A10CF2-FED4-49AC-8B5F-5F94107873CD}"/>
              </a:ext>
            </a:extLst>
          </p:cNvPr>
          <p:cNvSpPr/>
          <p:nvPr/>
        </p:nvSpPr>
        <p:spPr>
          <a:xfrm>
            <a:off x="4414422" y="3782640"/>
            <a:ext cx="651140" cy="215444"/>
          </a:xfrm>
          <a:prstGeom prst="rect">
            <a:avLst/>
          </a:prstGeom>
        </p:spPr>
        <p:txBody>
          <a:bodyPr wrap="none">
            <a:spAutoFit/>
          </a:bodyPr>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B</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材</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大口</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正方形/長方形 67">
            <a:extLst>
              <a:ext uri="{FF2B5EF4-FFF2-40B4-BE49-F238E27FC236}">
                <a16:creationId xmlns:a16="http://schemas.microsoft.com/office/drawing/2014/main" id="{1BE56184-A4FF-4B0F-B383-E3FD0A4E1D25}"/>
              </a:ext>
            </a:extLst>
          </p:cNvPr>
          <p:cNvSpPr/>
          <p:nvPr/>
        </p:nvSpPr>
        <p:spPr>
          <a:xfrm>
            <a:off x="6397371" y="3926058"/>
            <a:ext cx="1385316" cy="430887"/>
          </a:xfrm>
          <a:prstGeom prst="rect">
            <a:avLst/>
          </a:prstGeom>
        </p:spPr>
        <p:txBody>
          <a:bodyPr wrap="none">
            <a:spAutoFit/>
          </a:bodyPr>
          <a:lstStyle/>
          <a:p>
            <a:r>
              <a:rPr lang="ja-JP" altLang="en-US" sz="1100" b="1" dirty="0">
                <a:solidFill>
                  <a:srgbClr val="FF0000"/>
                </a:solidFill>
                <a:latin typeface="Meiryo UI" panose="020B0604030504040204" pitchFamily="50" charset="-128"/>
                <a:ea typeface="Meiryo UI" panose="020B0604030504040204" pitchFamily="50" charset="-128"/>
              </a:rPr>
              <a:t>「見積依頼中」</a:t>
            </a:r>
            <a:endParaRPr lang="en-US" altLang="ja-JP" sz="1100" b="1" dirty="0">
              <a:solidFill>
                <a:srgbClr val="FF0000"/>
              </a:solidFill>
              <a:latin typeface="Meiryo UI" panose="020B0604030504040204" pitchFamily="50" charset="-128"/>
              <a:ea typeface="Meiryo UI" panose="020B0604030504040204" pitchFamily="50" charset="-128"/>
            </a:endParaRPr>
          </a:p>
          <a:p>
            <a:r>
              <a:rPr lang="ja-JP" altLang="en-US" sz="1100" b="1" dirty="0">
                <a:solidFill>
                  <a:srgbClr val="FF0000"/>
                </a:solidFill>
                <a:latin typeface="Meiryo UI" panose="020B0604030504040204" pitchFamily="50" charset="-128"/>
                <a:ea typeface="Meiryo UI" panose="020B0604030504040204" pitchFamily="50" charset="-128"/>
              </a:rPr>
              <a:t>　⇒「見積回答済み」</a:t>
            </a:r>
            <a:endParaRPr lang="ja-JP" altLang="en-US" sz="1100" dirty="0">
              <a:solidFill>
                <a:srgbClr val="FF0000"/>
              </a:solidFill>
            </a:endParaRPr>
          </a:p>
        </p:txBody>
      </p:sp>
      <p:sp>
        <p:nvSpPr>
          <p:cNvPr id="69" name="テキスト ボックス 68">
            <a:extLst>
              <a:ext uri="{FF2B5EF4-FFF2-40B4-BE49-F238E27FC236}">
                <a16:creationId xmlns:a16="http://schemas.microsoft.com/office/drawing/2014/main" id="{FB3DDBF8-6B0C-4232-8FCD-9A44F087E9E3}"/>
              </a:ext>
            </a:extLst>
          </p:cNvPr>
          <p:cNvSpPr txBox="1"/>
          <p:nvPr/>
        </p:nvSpPr>
        <p:spPr>
          <a:xfrm>
            <a:off x="3618779" y="4198044"/>
            <a:ext cx="1864128" cy="461665"/>
          </a:xfrm>
          <a:prstGeom prst="rect">
            <a:avLst/>
          </a:prstGeom>
          <a:no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【2018/11/12】</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ステータスを変更</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
        <p:nvSpPr>
          <p:cNvPr id="70" name="テキスト ボックス 69">
            <a:extLst>
              <a:ext uri="{FF2B5EF4-FFF2-40B4-BE49-F238E27FC236}">
                <a16:creationId xmlns:a16="http://schemas.microsoft.com/office/drawing/2014/main" id="{3A006E1A-F597-4142-8091-F70940412A6F}"/>
              </a:ext>
            </a:extLst>
          </p:cNvPr>
          <p:cNvSpPr txBox="1"/>
          <p:nvPr/>
        </p:nvSpPr>
        <p:spPr>
          <a:xfrm>
            <a:off x="5733690" y="3377852"/>
            <a:ext cx="1864128" cy="646331"/>
          </a:xfrm>
          <a:prstGeom prst="rect">
            <a:avLst/>
          </a:prstGeom>
          <a:no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【2018/11/12】</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見積回答が済み次第、</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ステータスを変更</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
        <p:nvSpPr>
          <p:cNvPr id="71" name="テキスト ボックス 70">
            <a:extLst>
              <a:ext uri="{FF2B5EF4-FFF2-40B4-BE49-F238E27FC236}">
                <a16:creationId xmlns:a16="http://schemas.microsoft.com/office/drawing/2014/main" id="{C7783BDC-15E8-49BF-97AD-F139E813BF24}"/>
              </a:ext>
            </a:extLst>
          </p:cNvPr>
          <p:cNvSpPr txBox="1"/>
          <p:nvPr/>
        </p:nvSpPr>
        <p:spPr>
          <a:xfrm>
            <a:off x="6797890" y="2259401"/>
            <a:ext cx="1754098" cy="646331"/>
          </a:xfrm>
          <a:prstGeom prst="rect">
            <a:avLst/>
          </a:prstGeom>
          <a:no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【2018/11/9】</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仕入先決定する前に、数量調整のステップを追加</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12546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7715A16-EACA-4AE5-A04C-2489BFBF42B3}"/>
              </a:ext>
            </a:extLst>
          </p:cNvPr>
          <p:cNvSpPr>
            <a:spLocks noGrp="1"/>
          </p:cNvSpPr>
          <p:nvPr>
            <p:ph type="title"/>
          </p:nvPr>
        </p:nvSpPr>
        <p:spPr>
          <a:xfrm>
            <a:off x="214313" y="131763"/>
            <a:ext cx="8229600" cy="725487"/>
          </a:xfrm>
        </p:spPr>
        <p:txBody>
          <a:bodyPr/>
          <a:lstStyle/>
          <a:p>
            <a:pPr eaLnBrk="1" hangingPunct="1"/>
            <a:r>
              <a:rPr lang="ja-JP" altLang="en-US" dirty="0"/>
              <a:t>項目変更可否タイミング</a:t>
            </a:r>
            <a:r>
              <a:rPr lang="en-US" altLang="ja-JP" dirty="0"/>
              <a:t>(</a:t>
            </a:r>
            <a:r>
              <a:rPr lang="ja-JP" altLang="en-US" dirty="0"/>
              <a:t>ヘッダ</a:t>
            </a:r>
            <a:r>
              <a:rPr lang="en-US" altLang="ja-JP" dirty="0"/>
              <a:t>)</a:t>
            </a:r>
            <a:endParaRPr lang="ja-JP" altLang="en-US" dirty="0"/>
          </a:p>
        </p:txBody>
      </p:sp>
      <p:sp>
        <p:nvSpPr>
          <p:cNvPr id="2" name="テキスト ボックス 1">
            <a:extLst>
              <a:ext uri="{FF2B5EF4-FFF2-40B4-BE49-F238E27FC236}">
                <a16:creationId xmlns:a16="http://schemas.microsoft.com/office/drawing/2014/main" id="{02757D12-5058-41E8-A622-F3219EDD67D5}"/>
              </a:ext>
            </a:extLst>
          </p:cNvPr>
          <p:cNvSpPr txBox="1"/>
          <p:nvPr/>
        </p:nvSpPr>
        <p:spPr>
          <a:xfrm>
            <a:off x="118767" y="930327"/>
            <a:ext cx="8440131" cy="523220"/>
          </a:xfrm>
          <a:prstGeom prst="rect">
            <a:avLst/>
          </a:prstGeom>
          <a:noFill/>
        </p:spPr>
        <p:txBody>
          <a:bodyPr wrap="none" rtlCol="0">
            <a:spAutoFit/>
          </a:bodyPr>
          <a:lstStyle/>
          <a:p>
            <a:r>
              <a:rPr kumimoji="1" lang="ja-JP" altLang="en-US" sz="1400" b="1" dirty="0">
                <a:latin typeface="Meiryo UI" panose="020B0604030504040204" pitchFamily="50" charset="-128"/>
                <a:ea typeface="Meiryo UI" panose="020B0604030504040204" pitchFamily="50" charset="-128"/>
              </a:rPr>
              <a:t>仕入先への注文後、</a:t>
            </a:r>
            <a:r>
              <a:rPr kumimoji="1" lang="en-US" altLang="ja-JP" sz="1400" b="1" dirty="0">
                <a:latin typeface="Meiryo UI" panose="020B0604030504040204" pitchFamily="50" charset="-128"/>
                <a:ea typeface="Meiryo UI" panose="020B0604030504040204" pitchFamily="50" charset="-128"/>
              </a:rPr>
              <a:t>AST</a:t>
            </a:r>
            <a:r>
              <a:rPr kumimoji="1" lang="ja-JP" altLang="en-US" sz="1400" b="1" dirty="0">
                <a:latin typeface="Meiryo UI" panose="020B0604030504040204" pitchFamily="50" charset="-128"/>
                <a:ea typeface="Meiryo UI" panose="020B0604030504040204" pitchFamily="50" charset="-128"/>
              </a:rPr>
              <a:t>が注文情報の変更が出来てしまうと、ゆくゆくトラブルになるリスクがあるため、</a:t>
            </a:r>
            <a:endParaRPr kumimoji="1" lang="en-US" altLang="ja-JP" sz="1400" b="1" dirty="0">
              <a:latin typeface="Meiryo UI" panose="020B0604030504040204" pitchFamily="50" charset="-128"/>
              <a:ea typeface="Meiryo UI" panose="020B0604030504040204" pitchFamily="50" charset="-128"/>
            </a:endParaRPr>
          </a:p>
          <a:p>
            <a:r>
              <a:rPr lang="ja-JP" altLang="en-US" sz="1400" b="1" dirty="0">
                <a:latin typeface="Meiryo UI" panose="020B0604030504040204" pitchFamily="50" charset="-128"/>
                <a:ea typeface="Meiryo UI" panose="020B0604030504040204" pitchFamily="50" charset="-128"/>
              </a:rPr>
              <a:t>ステータス毎に変更可否を制御する必要がある。 「調達依頼」「決裁者確認中」「承認」「却下」「注文」「注文</a:t>
            </a:r>
            <a:r>
              <a:rPr lang="en-US" altLang="ja-JP" sz="1400" b="1" dirty="0">
                <a:latin typeface="Meiryo UI" panose="020B0604030504040204" pitchFamily="50" charset="-128"/>
                <a:ea typeface="Meiryo UI" panose="020B0604030504040204" pitchFamily="50" charset="-128"/>
              </a:rPr>
              <a:t>(</a:t>
            </a:r>
            <a:r>
              <a:rPr lang="ja-JP" altLang="en-US" sz="1400" b="1" dirty="0">
                <a:latin typeface="Meiryo UI" panose="020B0604030504040204" pitchFamily="50" charset="-128"/>
                <a:ea typeface="Meiryo UI" panose="020B0604030504040204" pitchFamily="50" charset="-128"/>
              </a:rPr>
              <a:t>請</a:t>
            </a:r>
            <a:r>
              <a:rPr lang="en-US" altLang="ja-JP" sz="1400" b="1" dirty="0">
                <a:latin typeface="Meiryo UI" panose="020B0604030504040204" pitchFamily="50" charset="-128"/>
                <a:ea typeface="Meiryo UI" panose="020B0604030504040204" pitchFamily="50" charset="-128"/>
              </a:rPr>
              <a:t>)</a:t>
            </a:r>
            <a:r>
              <a:rPr lang="ja-JP" altLang="en-US" sz="1400" b="1" dirty="0">
                <a:latin typeface="Meiryo UI" panose="020B0604030504040204" pitchFamily="50" charset="-128"/>
                <a:ea typeface="Meiryo UI" panose="020B0604030504040204" pitchFamily="50" charset="-128"/>
              </a:rPr>
              <a:t>」</a:t>
            </a:r>
            <a:endParaRPr kumimoji="1" lang="ja-JP" altLang="en-US" sz="1400" b="1" dirty="0"/>
          </a:p>
        </p:txBody>
      </p:sp>
      <p:graphicFrame>
        <p:nvGraphicFramePr>
          <p:cNvPr id="66" name="表 65">
            <a:extLst>
              <a:ext uri="{FF2B5EF4-FFF2-40B4-BE49-F238E27FC236}">
                <a16:creationId xmlns:a16="http://schemas.microsoft.com/office/drawing/2014/main" id="{4CBCD3BE-E544-426C-9834-5BAE4F2C2B5F}"/>
              </a:ext>
            </a:extLst>
          </p:cNvPr>
          <p:cNvGraphicFramePr>
            <a:graphicFrameLocks noGrp="1"/>
          </p:cNvGraphicFramePr>
          <p:nvPr>
            <p:extLst>
              <p:ext uri="{D42A27DB-BD31-4B8C-83A1-F6EECF244321}">
                <p14:modId xmlns:p14="http://schemas.microsoft.com/office/powerpoint/2010/main" val="2360745570"/>
              </p:ext>
            </p:extLst>
          </p:nvPr>
        </p:nvGraphicFramePr>
        <p:xfrm>
          <a:off x="214313" y="1526624"/>
          <a:ext cx="8750171" cy="4777740"/>
        </p:xfrm>
        <a:graphic>
          <a:graphicData uri="http://schemas.openxmlformats.org/drawingml/2006/table">
            <a:tbl>
              <a:tblPr firstRow="1" bandRow="1">
                <a:tableStyleId>{F5AB1C69-6EDB-4FF4-983F-18BD219EF322}</a:tableStyleId>
              </a:tblPr>
              <a:tblGrid>
                <a:gridCol w="1981423">
                  <a:extLst>
                    <a:ext uri="{9D8B030D-6E8A-4147-A177-3AD203B41FA5}">
                      <a16:colId xmlns:a16="http://schemas.microsoft.com/office/drawing/2014/main" val="2899305052"/>
                    </a:ext>
                  </a:extLst>
                </a:gridCol>
                <a:gridCol w="1152128">
                  <a:extLst>
                    <a:ext uri="{9D8B030D-6E8A-4147-A177-3AD203B41FA5}">
                      <a16:colId xmlns:a16="http://schemas.microsoft.com/office/drawing/2014/main" val="334295533"/>
                    </a:ext>
                  </a:extLst>
                </a:gridCol>
                <a:gridCol w="1152128">
                  <a:extLst>
                    <a:ext uri="{9D8B030D-6E8A-4147-A177-3AD203B41FA5}">
                      <a16:colId xmlns:a16="http://schemas.microsoft.com/office/drawing/2014/main" val="756346314"/>
                    </a:ext>
                  </a:extLst>
                </a:gridCol>
                <a:gridCol w="1093215">
                  <a:extLst>
                    <a:ext uri="{9D8B030D-6E8A-4147-A177-3AD203B41FA5}">
                      <a16:colId xmlns:a16="http://schemas.microsoft.com/office/drawing/2014/main" val="3742278067"/>
                    </a:ext>
                  </a:extLst>
                </a:gridCol>
                <a:gridCol w="1123759">
                  <a:extLst>
                    <a:ext uri="{9D8B030D-6E8A-4147-A177-3AD203B41FA5}">
                      <a16:colId xmlns:a16="http://schemas.microsoft.com/office/drawing/2014/main" val="1151778967"/>
                    </a:ext>
                  </a:extLst>
                </a:gridCol>
                <a:gridCol w="1123759">
                  <a:extLst>
                    <a:ext uri="{9D8B030D-6E8A-4147-A177-3AD203B41FA5}">
                      <a16:colId xmlns:a16="http://schemas.microsoft.com/office/drawing/2014/main" val="314183096"/>
                    </a:ext>
                  </a:extLst>
                </a:gridCol>
                <a:gridCol w="1123759">
                  <a:extLst>
                    <a:ext uri="{9D8B030D-6E8A-4147-A177-3AD203B41FA5}">
                      <a16:colId xmlns:a16="http://schemas.microsoft.com/office/drawing/2014/main" val="716940910"/>
                    </a:ext>
                  </a:extLst>
                </a:gridCol>
              </a:tblGrid>
              <a:tr h="216024">
                <a:tc>
                  <a:txBody>
                    <a:bodyPr/>
                    <a:lstStyle/>
                    <a:p>
                      <a:r>
                        <a:rPr kumimoji="1" lang="ja-JP" altLang="en-US" sz="1050" dirty="0">
                          <a:latin typeface="Meiryo UI" panose="020B0604030504040204" pitchFamily="50" charset="-128"/>
                          <a:ea typeface="Meiryo UI" panose="020B0604030504040204" pitchFamily="50" charset="-128"/>
                        </a:rPr>
                        <a:t>項目名</a:t>
                      </a:r>
                    </a:p>
                  </a:txBody>
                  <a:tcPr/>
                </a:tc>
                <a:tc>
                  <a:txBody>
                    <a:bodyPr/>
                    <a:lstStyle/>
                    <a:p>
                      <a:r>
                        <a:rPr kumimoji="1" lang="ja-JP" altLang="en-US" sz="1050" dirty="0">
                          <a:latin typeface="Meiryo UI" panose="020B0604030504040204" pitchFamily="50" charset="-128"/>
                          <a:ea typeface="Meiryo UI" panose="020B0604030504040204" pitchFamily="50" charset="-128"/>
                        </a:rPr>
                        <a:t>調達依頼</a:t>
                      </a:r>
                    </a:p>
                  </a:txBody>
                  <a:tcPr/>
                </a:tc>
                <a:tc>
                  <a:txBody>
                    <a:bodyPr/>
                    <a:lstStyle/>
                    <a:p>
                      <a:r>
                        <a:rPr kumimoji="1" lang="ja-JP" altLang="en-US" sz="1050" dirty="0">
                          <a:latin typeface="Meiryo UI" panose="020B0604030504040204" pitchFamily="50" charset="-128"/>
                          <a:ea typeface="Meiryo UI" panose="020B0604030504040204" pitchFamily="50" charset="-128"/>
                        </a:rPr>
                        <a:t>決裁者確認中</a:t>
                      </a:r>
                    </a:p>
                  </a:txBody>
                  <a:tcPr/>
                </a:tc>
                <a:tc>
                  <a:txBody>
                    <a:bodyPr/>
                    <a:lstStyle/>
                    <a:p>
                      <a:r>
                        <a:rPr kumimoji="1" lang="ja-JP" altLang="en-US" sz="1050" dirty="0">
                          <a:latin typeface="Meiryo UI" panose="020B0604030504040204" pitchFamily="50" charset="-128"/>
                          <a:ea typeface="Meiryo UI" panose="020B0604030504040204" pitchFamily="50" charset="-128"/>
                        </a:rPr>
                        <a:t>承認</a:t>
                      </a:r>
                    </a:p>
                  </a:txBody>
                  <a:tcPr/>
                </a:tc>
                <a:tc>
                  <a:txBody>
                    <a:bodyPr/>
                    <a:lstStyle/>
                    <a:p>
                      <a:r>
                        <a:rPr kumimoji="1" lang="ja-JP" altLang="en-US" sz="1050" dirty="0">
                          <a:latin typeface="Meiryo UI" panose="020B0604030504040204" pitchFamily="50" charset="-128"/>
                          <a:ea typeface="Meiryo UI" panose="020B0604030504040204" pitchFamily="50" charset="-128"/>
                        </a:rPr>
                        <a:t>却下</a:t>
                      </a:r>
                    </a:p>
                  </a:txBody>
                  <a:tcPr/>
                </a:tc>
                <a:tc>
                  <a:txBody>
                    <a:bodyPr/>
                    <a:lstStyle/>
                    <a:p>
                      <a:r>
                        <a:rPr kumimoji="1" lang="ja-JP" altLang="en-US" sz="1050" dirty="0">
                          <a:latin typeface="Meiryo UI" panose="020B0604030504040204" pitchFamily="50" charset="-128"/>
                          <a:ea typeface="Meiryo UI" panose="020B0604030504040204" pitchFamily="50" charset="-128"/>
                        </a:rPr>
                        <a:t>注文</a:t>
                      </a:r>
                    </a:p>
                  </a:txBody>
                  <a:tcPr/>
                </a:tc>
                <a:tc>
                  <a:txBody>
                    <a:bodyPr/>
                    <a:lstStyle/>
                    <a:p>
                      <a:r>
                        <a:rPr kumimoji="1" lang="ja-JP" altLang="en-US" sz="1050" dirty="0">
                          <a:latin typeface="Meiryo UI" panose="020B0604030504040204" pitchFamily="50" charset="-128"/>
                          <a:ea typeface="Meiryo UI" panose="020B0604030504040204" pitchFamily="50" charset="-128"/>
                        </a:rPr>
                        <a:t>注文</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請</a:t>
                      </a:r>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08976993"/>
                  </a:ext>
                </a:extLst>
              </a:tr>
              <a:tr h="216024">
                <a:tc>
                  <a:txBody>
                    <a:bodyPr/>
                    <a:lstStyle/>
                    <a:p>
                      <a:r>
                        <a:rPr kumimoji="1" lang="ja-JP" altLang="en-US" sz="1050" dirty="0">
                          <a:solidFill>
                            <a:srgbClr val="FF0000"/>
                          </a:solidFill>
                          <a:latin typeface="Meiryo UI" panose="020B0604030504040204" pitchFamily="50" charset="-128"/>
                          <a:ea typeface="Meiryo UI" panose="020B0604030504040204" pitchFamily="50" charset="-128"/>
                        </a:rPr>
                        <a:t>工事番号</a:t>
                      </a:r>
                    </a:p>
                  </a:txBody>
                  <a:tcPr/>
                </a:tc>
                <a:tc>
                  <a:txBody>
                    <a:bodyPr/>
                    <a:lstStyle/>
                    <a:p>
                      <a:r>
                        <a:rPr kumimoji="1" lang="ja-JP" altLang="en-US" sz="1050" dirty="0">
                          <a:solidFill>
                            <a:srgbClr val="FF0000"/>
                          </a:solidFill>
                          <a:latin typeface="Meiryo UI" panose="020B0604030504040204" pitchFamily="50" charset="-128"/>
                          <a:ea typeface="Meiryo UI" panose="020B0604030504040204" pitchFamily="50" charset="-128"/>
                        </a:rPr>
                        <a:t>〇</a:t>
                      </a:r>
                      <a:endParaRPr kumimoji="1" lang="en-US" altLang="ja-JP" sz="105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en-US" altLang="ja-JP" sz="1050" dirty="0">
                          <a:solidFill>
                            <a:srgbClr val="FF0000"/>
                          </a:solidFill>
                          <a:latin typeface="Meiryo UI" panose="020B0604030504040204" pitchFamily="50" charset="-128"/>
                          <a:ea typeface="Meiryo UI" panose="020B0604030504040204" pitchFamily="50" charset="-128"/>
                        </a:rPr>
                        <a:t>×</a:t>
                      </a:r>
                      <a:endParaRPr kumimoji="1" lang="ja-JP" altLang="en-US" sz="105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en-US" altLang="ja-JP" sz="1050" dirty="0">
                          <a:solidFill>
                            <a:srgbClr val="FF0000"/>
                          </a:solidFill>
                          <a:latin typeface="Meiryo UI" panose="020B0604030504040204" pitchFamily="50" charset="-128"/>
                          <a:ea typeface="Meiryo UI" panose="020B0604030504040204" pitchFamily="50" charset="-128"/>
                        </a:rPr>
                        <a:t>×</a:t>
                      </a:r>
                      <a:endParaRPr kumimoji="1" lang="ja-JP" altLang="en-US" sz="105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en-US" altLang="ja-JP" sz="1050" dirty="0">
                          <a:solidFill>
                            <a:srgbClr val="FF0000"/>
                          </a:solidFill>
                          <a:latin typeface="Meiryo UI" panose="020B0604030504040204" pitchFamily="50" charset="-128"/>
                          <a:ea typeface="Meiryo UI" panose="020B0604030504040204" pitchFamily="50" charset="-128"/>
                        </a:rPr>
                        <a:t>×</a:t>
                      </a:r>
                      <a:endParaRPr kumimoji="1" lang="ja-JP" altLang="en-US" sz="105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en-US" altLang="ja-JP" sz="1050" dirty="0">
                          <a:solidFill>
                            <a:srgbClr val="FF0000"/>
                          </a:solidFill>
                          <a:latin typeface="Meiryo UI" panose="020B0604030504040204" pitchFamily="50" charset="-128"/>
                          <a:ea typeface="Meiryo UI" panose="020B0604030504040204" pitchFamily="50" charset="-128"/>
                        </a:rPr>
                        <a:t>×</a:t>
                      </a:r>
                      <a:endParaRPr kumimoji="1" lang="ja-JP" altLang="en-US" sz="105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en-US" altLang="ja-JP" sz="1050" dirty="0">
                          <a:solidFill>
                            <a:srgbClr val="FF0000"/>
                          </a:solidFill>
                          <a:latin typeface="Meiryo UI" panose="020B0604030504040204" pitchFamily="50" charset="-128"/>
                          <a:ea typeface="Meiryo UI" panose="020B0604030504040204" pitchFamily="50" charset="-128"/>
                        </a:rPr>
                        <a:t>×</a:t>
                      </a:r>
                      <a:endParaRPr kumimoji="1" lang="ja-JP" altLang="en-US" sz="105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67660217"/>
                  </a:ext>
                </a:extLst>
              </a:tr>
              <a:tr h="216024">
                <a:tc>
                  <a:txBody>
                    <a:bodyPr/>
                    <a:lstStyle/>
                    <a:p>
                      <a:r>
                        <a:rPr kumimoji="1" lang="ja-JP" altLang="en-US" sz="1050" dirty="0">
                          <a:latin typeface="Meiryo UI" panose="020B0604030504040204" pitchFamily="50" charset="-128"/>
                          <a:ea typeface="Meiryo UI" panose="020B0604030504040204" pitchFamily="50" charset="-128"/>
                        </a:rPr>
                        <a:t>調達番号</a:t>
                      </a:r>
                    </a:p>
                  </a:txBody>
                  <a:tcPr/>
                </a:tc>
                <a:tc>
                  <a:txBody>
                    <a:bodyPr/>
                    <a:lstStyle/>
                    <a:p>
                      <a:r>
                        <a:rPr kumimoji="1" lang="en-US" altLang="ja-JP" sz="1050" dirty="0">
                          <a:solidFill>
                            <a:schemeClr val="accent2">
                              <a:lumMod val="75000"/>
                            </a:schemeClr>
                          </a:solidFill>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230900"/>
                  </a:ext>
                </a:extLst>
              </a:tr>
              <a:tr h="216024">
                <a:tc>
                  <a:txBody>
                    <a:bodyPr/>
                    <a:lstStyle/>
                    <a:p>
                      <a:r>
                        <a:rPr kumimoji="1" lang="ja-JP" altLang="en-US" sz="1050" dirty="0">
                          <a:latin typeface="Meiryo UI" panose="020B0604030504040204" pitchFamily="50" charset="-128"/>
                          <a:ea typeface="Meiryo UI" panose="020B0604030504040204" pitchFamily="50" charset="-128"/>
                        </a:rPr>
                        <a:t>区分</a:t>
                      </a:r>
                    </a:p>
                  </a:txBody>
                  <a:tcPr/>
                </a:tc>
                <a:tc>
                  <a:txBody>
                    <a:bodyPr/>
                    <a:lstStyle/>
                    <a:p>
                      <a:r>
                        <a:rPr kumimoji="1" lang="ja-JP" altLang="en-US" sz="1050" dirty="0">
                          <a:latin typeface="Meiryo UI" panose="020B0604030504040204" pitchFamily="50" charset="-128"/>
                          <a:ea typeface="Meiryo UI" panose="020B0604030504040204" pitchFamily="50" charset="-128"/>
                        </a:rPr>
                        <a:t>〇</a:t>
                      </a:r>
                    </a:p>
                  </a:txBody>
                  <a:tcPr/>
                </a:tc>
                <a:tc>
                  <a:txBody>
                    <a:bodyPr/>
                    <a:lstStyle/>
                    <a:p>
                      <a:r>
                        <a:rPr kumimoji="1" lang="ja-JP" altLang="en-US" sz="1050" dirty="0">
                          <a:latin typeface="Meiryo UI" panose="020B0604030504040204" pitchFamily="50" charset="-128"/>
                          <a:ea typeface="Meiryo UI" panose="020B0604030504040204" pitchFamily="50" charset="-128"/>
                        </a:rPr>
                        <a:t>〇</a:t>
                      </a: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54718081"/>
                  </a:ext>
                </a:extLst>
              </a:tr>
              <a:tr h="216024">
                <a:tc>
                  <a:txBody>
                    <a:bodyPr/>
                    <a:lstStyle/>
                    <a:p>
                      <a:r>
                        <a:rPr kumimoji="1" lang="ja-JP" altLang="en-US" sz="1050" dirty="0">
                          <a:latin typeface="Meiryo UI" panose="020B0604030504040204" pitchFamily="50" charset="-128"/>
                          <a:ea typeface="Meiryo UI" panose="020B0604030504040204" pitchFamily="50" charset="-128"/>
                        </a:rPr>
                        <a:t>仕入先</a:t>
                      </a: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p>
                  </a:txBody>
                  <a:tcPr/>
                </a:tc>
                <a:tc>
                  <a:txBody>
                    <a:bodyPr/>
                    <a:lstStyle/>
                    <a:p>
                      <a:r>
                        <a:rPr kumimoji="1" lang="ja-JP" altLang="en-US" sz="1050" dirty="0">
                          <a:latin typeface="Meiryo UI" panose="020B0604030504040204" pitchFamily="50" charset="-128"/>
                          <a:ea typeface="Meiryo UI" panose="020B0604030504040204" pitchFamily="50" charset="-128"/>
                        </a:rPr>
                        <a:t>〇</a:t>
                      </a:r>
                    </a:p>
                  </a:txBody>
                  <a:tcPr/>
                </a:tc>
                <a:tc>
                  <a:txBody>
                    <a:bodyPr/>
                    <a:lstStyle/>
                    <a:p>
                      <a:r>
                        <a:rPr kumimoji="1" lang="ja-JP" altLang="en-US" sz="1050" dirty="0">
                          <a:latin typeface="Meiryo UI" panose="020B0604030504040204" pitchFamily="50" charset="-128"/>
                          <a:ea typeface="Meiryo UI" panose="020B0604030504040204" pitchFamily="50" charset="-128"/>
                        </a:rPr>
                        <a:t>〇</a:t>
                      </a: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48161667"/>
                  </a:ext>
                </a:extLst>
              </a:tr>
              <a:tr h="216024">
                <a:tc>
                  <a:txBody>
                    <a:bodyPr/>
                    <a:lstStyle/>
                    <a:p>
                      <a:r>
                        <a:rPr kumimoji="1" lang="ja-JP" altLang="en-US" sz="1050" dirty="0">
                          <a:latin typeface="Meiryo UI" panose="020B0604030504040204" pitchFamily="50" charset="-128"/>
                          <a:ea typeface="Meiryo UI" panose="020B0604030504040204" pitchFamily="50" charset="-128"/>
                        </a:rPr>
                        <a:t>仕入先担当者</a:t>
                      </a: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ja-JP" altLang="en-US" sz="1050" dirty="0">
                        <a:solidFill>
                          <a:schemeClr val="bg1">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p>
                  </a:txBody>
                  <a:tcPr/>
                </a:tc>
                <a:tc>
                  <a:txBody>
                    <a:bodyPr/>
                    <a:lstStyle/>
                    <a:p>
                      <a:r>
                        <a:rPr kumimoji="1" lang="ja-JP" altLang="en-US" sz="1050" dirty="0">
                          <a:latin typeface="Meiryo UI" panose="020B0604030504040204" pitchFamily="50" charset="-128"/>
                          <a:ea typeface="Meiryo UI" panose="020B0604030504040204" pitchFamily="50" charset="-128"/>
                        </a:rPr>
                        <a:t>〇</a:t>
                      </a:r>
                    </a:p>
                  </a:txBody>
                  <a:tcPr/>
                </a:tc>
                <a:tc>
                  <a:txBody>
                    <a:bodyPr/>
                    <a:lstStyle/>
                    <a:p>
                      <a:r>
                        <a:rPr kumimoji="1" lang="ja-JP" altLang="en-US" sz="1050" dirty="0">
                          <a:latin typeface="Meiryo UI" panose="020B0604030504040204" pitchFamily="50" charset="-128"/>
                          <a:ea typeface="Meiryo UI" panose="020B0604030504040204" pitchFamily="50" charset="-128"/>
                        </a:rPr>
                        <a:t>〇</a:t>
                      </a:r>
                    </a:p>
                  </a:txBody>
                  <a:tcPr/>
                </a:tc>
                <a:tc>
                  <a:txBody>
                    <a:bodyPr/>
                    <a:lstStyle/>
                    <a:p>
                      <a:r>
                        <a:rPr kumimoji="1" lang="ja-JP" altLang="en-US" sz="1050" dirty="0">
                          <a:latin typeface="Meiryo UI" panose="020B0604030504040204" pitchFamily="50" charset="-128"/>
                          <a:ea typeface="Meiryo UI" panose="020B0604030504040204" pitchFamily="50" charset="-128"/>
                        </a:rPr>
                        <a:t>〇</a:t>
                      </a: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87961926"/>
                  </a:ext>
                </a:extLst>
              </a:tr>
              <a:tr h="216024">
                <a:tc>
                  <a:txBody>
                    <a:bodyPr/>
                    <a:lstStyle/>
                    <a:p>
                      <a:r>
                        <a:rPr kumimoji="1" lang="ja-JP" altLang="en-US" sz="1050" dirty="0">
                          <a:latin typeface="Meiryo UI" panose="020B0604030504040204" pitchFamily="50" charset="-128"/>
                          <a:ea typeface="Meiryo UI" panose="020B0604030504040204" pitchFamily="50" charset="-128"/>
                        </a:rPr>
                        <a:t>発注日</a:t>
                      </a:r>
                    </a:p>
                  </a:txBody>
                  <a:tcPr/>
                </a:tc>
                <a:tc>
                  <a:txBody>
                    <a:bodyPr/>
                    <a:lstStyle/>
                    <a:p>
                      <a:r>
                        <a:rPr kumimoji="1" lang="ja-JP" altLang="en-US" sz="1050" dirty="0">
                          <a:solidFill>
                            <a:srgbClr val="FF0000"/>
                          </a:solidFill>
                          <a:latin typeface="Meiryo UI" panose="020B0604030504040204" pitchFamily="50" charset="-128"/>
                          <a:ea typeface="Meiryo UI" panose="020B0604030504040204" pitchFamily="50" charset="-128"/>
                        </a:rPr>
                        <a:t>〇→</a:t>
                      </a:r>
                      <a:r>
                        <a:rPr kumimoji="1" lang="en-US" altLang="ja-JP" sz="1050" dirty="0">
                          <a:solidFill>
                            <a:srgbClr val="FF0000"/>
                          </a:solidFill>
                          <a:latin typeface="Meiryo UI" panose="020B0604030504040204" pitchFamily="50" charset="-128"/>
                          <a:ea typeface="Meiryo UI" panose="020B0604030504040204" pitchFamily="50" charset="-128"/>
                        </a:rPr>
                        <a:t>-</a:t>
                      </a:r>
                      <a:endParaRPr kumimoji="1" lang="ja-JP" altLang="en-US" sz="105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ja-JP" altLang="en-US" sz="1050" dirty="0">
                          <a:solidFill>
                            <a:srgbClr val="FF0000"/>
                          </a:solidFill>
                          <a:latin typeface="Meiryo UI" panose="020B0604030504040204" pitchFamily="50" charset="-128"/>
                          <a:ea typeface="Meiryo UI" panose="020B0604030504040204" pitchFamily="50" charset="-128"/>
                        </a:rPr>
                        <a:t>〇→</a:t>
                      </a:r>
                      <a:r>
                        <a:rPr kumimoji="1" lang="en-US" altLang="ja-JP" sz="1050" dirty="0">
                          <a:solidFill>
                            <a:srgbClr val="FF0000"/>
                          </a:solidFill>
                          <a:latin typeface="Meiryo UI" panose="020B0604030504040204" pitchFamily="50" charset="-128"/>
                          <a:ea typeface="Meiryo UI" panose="020B0604030504040204" pitchFamily="50" charset="-128"/>
                        </a:rPr>
                        <a:t>-</a:t>
                      </a:r>
                    </a:p>
                  </a:txBody>
                  <a:tcPr/>
                </a:tc>
                <a:tc>
                  <a:txBody>
                    <a:bodyPr/>
                    <a:lstStyle/>
                    <a:p>
                      <a:r>
                        <a:rPr kumimoji="1" lang="ja-JP" altLang="en-US" sz="1050" dirty="0">
                          <a:solidFill>
                            <a:srgbClr val="FF0000"/>
                          </a:solidFill>
                          <a:latin typeface="Meiryo UI" panose="020B0604030504040204" pitchFamily="50" charset="-128"/>
                          <a:ea typeface="Meiryo UI" panose="020B0604030504040204" pitchFamily="50" charset="-128"/>
                        </a:rPr>
                        <a:t>〇→</a:t>
                      </a:r>
                      <a:r>
                        <a:rPr kumimoji="1" lang="en-US" altLang="ja-JP" sz="1050" dirty="0">
                          <a:solidFill>
                            <a:srgbClr val="FF0000"/>
                          </a:solidFill>
                          <a:latin typeface="Meiryo UI" panose="020B0604030504040204" pitchFamily="50" charset="-128"/>
                          <a:ea typeface="Meiryo UI" panose="020B0604030504040204" pitchFamily="50" charset="-128"/>
                        </a:rPr>
                        <a:t>-</a:t>
                      </a:r>
                    </a:p>
                  </a:txBody>
                  <a:tcPr/>
                </a:tc>
                <a:tc>
                  <a:txBody>
                    <a:bodyPr/>
                    <a:lstStyle/>
                    <a:p>
                      <a:r>
                        <a:rPr kumimoji="1" lang="ja-JP" altLang="en-US" sz="1050" dirty="0">
                          <a:solidFill>
                            <a:srgbClr val="FF0000"/>
                          </a:solidFill>
                          <a:latin typeface="Meiryo UI" panose="020B0604030504040204" pitchFamily="50" charset="-128"/>
                          <a:ea typeface="Meiryo UI" panose="020B0604030504040204" pitchFamily="50" charset="-128"/>
                        </a:rPr>
                        <a:t>〇→</a:t>
                      </a:r>
                      <a:r>
                        <a:rPr kumimoji="1" lang="en-US" altLang="ja-JP" sz="1050" dirty="0">
                          <a:solidFill>
                            <a:srgbClr val="FF0000"/>
                          </a:solidFill>
                          <a:latin typeface="Meiryo UI" panose="020B0604030504040204" pitchFamily="50" charset="-128"/>
                          <a:ea typeface="Meiryo UI" panose="020B0604030504040204" pitchFamily="50" charset="-128"/>
                        </a:rPr>
                        <a:t>-</a:t>
                      </a:r>
                      <a:endParaRPr kumimoji="1" lang="ja-JP" altLang="en-US" sz="105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en-US" altLang="ja-JP" sz="1050" dirty="0">
                          <a:solidFill>
                            <a:srgbClr val="FF0000"/>
                          </a:solidFill>
                          <a:latin typeface="Meiryo UI" panose="020B0604030504040204" pitchFamily="50" charset="-128"/>
                          <a:ea typeface="Meiryo UI" panose="020B0604030504040204" pitchFamily="50" charset="-128"/>
                        </a:rPr>
                        <a:t>×</a:t>
                      </a:r>
                      <a:r>
                        <a:rPr kumimoji="1" lang="ja-JP" altLang="en-US" sz="1050" dirty="0">
                          <a:solidFill>
                            <a:srgbClr val="FF0000"/>
                          </a:solidFill>
                          <a:latin typeface="Meiryo UI" panose="020B0604030504040204" pitchFamily="50" charset="-128"/>
                          <a:ea typeface="Meiryo UI" panose="020B0604030504040204" pitchFamily="50" charset="-128"/>
                        </a:rPr>
                        <a:t>→</a:t>
                      </a:r>
                    </a:p>
                  </a:txBody>
                  <a:tcPr/>
                </a:tc>
                <a:tc>
                  <a:txBody>
                    <a:bodyPr/>
                    <a:lstStyle/>
                    <a:p>
                      <a:r>
                        <a:rPr kumimoji="1" lang="en-US" altLang="ja-JP" sz="1050" dirty="0">
                          <a:solidFill>
                            <a:srgbClr val="FF0000"/>
                          </a:solidFill>
                          <a:latin typeface="Meiryo UI" panose="020B0604030504040204" pitchFamily="50" charset="-128"/>
                          <a:ea typeface="Meiryo UI" panose="020B0604030504040204" pitchFamily="50" charset="-128"/>
                        </a:rPr>
                        <a:t>×</a:t>
                      </a:r>
                      <a:r>
                        <a:rPr kumimoji="1" lang="ja-JP" altLang="en-US" sz="1050" dirty="0">
                          <a:solidFill>
                            <a:srgbClr val="FF0000"/>
                          </a:solidFill>
                          <a:latin typeface="Meiryo UI" panose="020B0604030504040204" pitchFamily="50" charset="-128"/>
                          <a:ea typeface="Meiryo UI" panose="020B0604030504040204" pitchFamily="50" charset="-128"/>
                        </a:rPr>
                        <a:t>→</a:t>
                      </a:r>
                      <a:r>
                        <a:rPr kumimoji="1" lang="en-US" altLang="ja-JP" sz="1050" dirty="0">
                          <a:solidFill>
                            <a:srgbClr val="FF0000"/>
                          </a:solidFill>
                          <a:latin typeface="Meiryo UI" panose="020B0604030504040204" pitchFamily="50" charset="-128"/>
                          <a:ea typeface="Meiryo UI" panose="020B0604030504040204" pitchFamily="50" charset="-128"/>
                        </a:rPr>
                        <a:t>-</a:t>
                      </a:r>
                      <a:endParaRPr kumimoji="1" lang="ja-JP" altLang="en-US" sz="105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38941787"/>
                  </a:ext>
                </a:extLst>
              </a:tr>
              <a:tr h="216024">
                <a:tc>
                  <a:txBody>
                    <a:bodyPr/>
                    <a:lstStyle/>
                    <a:p>
                      <a:r>
                        <a:rPr kumimoji="1" lang="ja-JP" altLang="en-US" sz="1050" dirty="0">
                          <a:latin typeface="Meiryo UI" panose="020B0604030504040204" pitchFamily="50" charset="-128"/>
                          <a:ea typeface="Meiryo UI" panose="020B0604030504040204" pitchFamily="50" charset="-128"/>
                        </a:rPr>
                        <a:t>納品先</a:t>
                      </a: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ja-JP" altLang="en-US" sz="1050" dirty="0">
                        <a:solidFill>
                          <a:schemeClr val="bg1">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1797511620"/>
                  </a:ext>
                </a:extLst>
              </a:tr>
              <a:tr h="216024">
                <a:tc>
                  <a:txBody>
                    <a:bodyPr/>
                    <a:lstStyle/>
                    <a:p>
                      <a:r>
                        <a:rPr kumimoji="1" lang="ja-JP" altLang="en-US" sz="1050" dirty="0">
                          <a:latin typeface="Meiryo UI" panose="020B0604030504040204" pitchFamily="50" charset="-128"/>
                          <a:ea typeface="Meiryo UI" panose="020B0604030504040204" pitchFamily="50" charset="-128"/>
                        </a:rPr>
                        <a:t>希望納期</a:t>
                      </a: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p>
                  </a:txBody>
                  <a:tcPr/>
                </a:tc>
                <a:tc>
                  <a:txBody>
                    <a:bodyPr/>
                    <a:lstStyle/>
                    <a:p>
                      <a:r>
                        <a:rPr kumimoji="1" lang="ja-JP" altLang="en-US" sz="1050" dirty="0">
                          <a:latin typeface="Meiryo UI" panose="020B0604030504040204" pitchFamily="50" charset="-128"/>
                          <a:ea typeface="Meiryo UI" panose="020B0604030504040204" pitchFamily="50" charset="-128"/>
                        </a:rPr>
                        <a:t>〇</a:t>
                      </a: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35485048"/>
                  </a:ext>
                </a:extLst>
              </a:tr>
              <a:tr h="216024">
                <a:tc>
                  <a:txBody>
                    <a:bodyPr/>
                    <a:lstStyle/>
                    <a:p>
                      <a:r>
                        <a:rPr kumimoji="1" lang="ja-JP" altLang="en-US" sz="1050" dirty="0">
                          <a:latin typeface="Meiryo UI" panose="020B0604030504040204" pitchFamily="50" charset="-128"/>
                          <a:ea typeface="Meiryo UI" panose="020B0604030504040204" pitchFamily="50" charset="-128"/>
                        </a:rPr>
                        <a:t>取引ステータス</a:t>
                      </a:r>
                    </a:p>
                  </a:txBody>
                  <a:tcPr/>
                </a:tc>
                <a:tc>
                  <a:txBody>
                    <a:bodyPr/>
                    <a:lstStyle/>
                    <a:p>
                      <a:r>
                        <a:rPr kumimoji="1" lang="ja-JP" altLang="en-US" sz="1050" dirty="0">
                          <a:solidFill>
                            <a:srgbClr val="FF0000"/>
                          </a:solidFill>
                          <a:latin typeface="Meiryo UI" panose="020B0604030504040204" pitchFamily="50" charset="-128"/>
                          <a:ea typeface="Meiryo UI" panose="020B0604030504040204" pitchFamily="50" charset="-128"/>
                        </a:rPr>
                        <a:t>〇→</a:t>
                      </a:r>
                      <a:r>
                        <a:rPr kumimoji="1" lang="en-US" altLang="ja-JP" sz="1050" dirty="0">
                          <a:solidFill>
                            <a:srgbClr val="FF0000"/>
                          </a:solidFill>
                          <a:latin typeface="Meiryo UI" panose="020B0604030504040204" pitchFamily="50" charset="-128"/>
                          <a:ea typeface="Meiryo UI" panose="020B0604030504040204" pitchFamily="50" charset="-128"/>
                        </a:rPr>
                        <a:t>-</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solidFill>
                            <a:srgbClr val="FF0000"/>
                          </a:solidFill>
                          <a:latin typeface="Meiryo UI" panose="020B0604030504040204" pitchFamily="50" charset="-128"/>
                          <a:ea typeface="Meiryo UI" panose="020B0604030504040204" pitchFamily="50" charset="-128"/>
                        </a:rPr>
                        <a:t>〇→</a:t>
                      </a:r>
                      <a:r>
                        <a:rPr kumimoji="1" lang="en-US" altLang="ja-JP" sz="1050" dirty="0">
                          <a:solidFill>
                            <a:srgbClr val="FF0000"/>
                          </a:solidFill>
                          <a:latin typeface="Meiryo UI" panose="020B0604030504040204" pitchFamily="50" charset="-128"/>
                          <a:ea typeface="Meiryo UI" panose="020B0604030504040204" pitchFamily="50" charset="-128"/>
                        </a:rPr>
                        <a:t>-</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solidFill>
                            <a:srgbClr val="FF0000"/>
                          </a:solidFill>
                          <a:latin typeface="Meiryo UI" panose="020B0604030504040204" pitchFamily="50" charset="-128"/>
                          <a:ea typeface="Meiryo UI" panose="020B0604030504040204" pitchFamily="50" charset="-128"/>
                        </a:rPr>
                        <a:t>〇→</a:t>
                      </a:r>
                      <a:r>
                        <a:rPr kumimoji="1" lang="en-US" altLang="ja-JP" sz="1050" dirty="0">
                          <a:solidFill>
                            <a:srgbClr val="FF0000"/>
                          </a:solidFill>
                          <a:latin typeface="Meiryo UI" panose="020B0604030504040204" pitchFamily="50" charset="-128"/>
                          <a:ea typeface="Meiryo UI" panose="020B0604030504040204" pitchFamily="50" charset="-128"/>
                        </a:rPr>
                        <a:t>-</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solidFill>
                            <a:srgbClr val="FF0000"/>
                          </a:solidFill>
                          <a:latin typeface="Meiryo UI" panose="020B0604030504040204" pitchFamily="50" charset="-128"/>
                          <a:ea typeface="Meiryo UI" panose="020B0604030504040204" pitchFamily="50" charset="-128"/>
                        </a:rPr>
                        <a:t>〇→</a:t>
                      </a:r>
                      <a:r>
                        <a:rPr kumimoji="1" lang="en-US" altLang="ja-JP" sz="1050" dirty="0">
                          <a:solidFill>
                            <a:srgbClr val="FF0000"/>
                          </a:solidFill>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solidFill>
                            <a:srgbClr val="FF0000"/>
                          </a:solidFill>
                          <a:latin typeface="Meiryo UI" panose="020B0604030504040204" pitchFamily="50" charset="-128"/>
                          <a:ea typeface="Meiryo UI" panose="020B0604030504040204" pitchFamily="50" charset="-128"/>
                        </a:rPr>
                        <a:t>〇→</a:t>
                      </a:r>
                      <a:r>
                        <a:rPr kumimoji="1" lang="en-US" altLang="ja-JP" sz="1050" dirty="0">
                          <a:solidFill>
                            <a:srgbClr val="FF0000"/>
                          </a:solidFill>
                          <a:latin typeface="Meiryo UI" panose="020B0604030504040204" pitchFamily="50" charset="-128"/>
                          <a:ea typeface="Meiryo UI" panose="020B0604030504040204" pitchFamily="50" charset="-128"/>
                        </a:rPr>
                        <a:t>-</a:t>
                      </a:r>
                      <a:endParaRPr kumimoji="1" lang="ja-JP" altLang="en-US" sz="105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ja-JP" altLang="en-US" sz="1050" dirty="0">
                          <a:solidFill>
                            <a:srgbClr val="FF0000"/>
                          </a:solidFill>
                          <a:latin typeface="Meiryo UI" panose="020B0604030504040204" pitchFamily="50" charset="-128"/>
                          <a:ea typeface="Meiryo UI" panose="020B0604030504040204" pitchFamily="50" charset="-128"/>
                        </a:rPr>
                        <a:t>〇→</a:t>
                      </a:r>
                      <a:r>
                        <a:rPr kumimoji="1" lang="en-US" altLang="ja-JP" sz="1050" dirty="0">
                          <a:solidFill>
                            <a:srgbClr val="FF0000"/>
                          </a:solidFill>
                          <a:latin typeface="Meiryo UI" panose="020B0604030504040204" pitchFamily="50" charset="-128"/>
                          <a:ea typeface="Meiryo UI" panose="020B0604030504040204" pitchFamily="50" charset="-128"/>
                        </a:rPr>
                        <a:t>-</a:t>
                      </a:r>
                      <a:endParaRPr kumimoji="1" lang="ja-JP" altLang="en-US" sz="105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91177591"/>
                  </a:ext>
                </a:extLst>
              </a:tr>
              <a:tr h="216024">
                <a:tc>
                  <a:txBody>
                    <a:bodyPr/>
                    <a:lstStyle/>
                    <a:p>
                      <a:r>
                        <a:rPr kumimoji="1" lang="en-US" altLang="ja-JP" sz="1050" dirty="0">
                          <a:latin typeface="Meiryo UI" panose="020B0604030504040204" pitchFamily="50" charset="-128"/>
                          <a:ea typeface="Meiryo UI" panose="020B0604030504040204" pitchFamily="50" charset="-128"/>
                        </a:rPr>
                        <a:t>AST</a:t>
                      </a:r>
                      <a:r>
                        <a:rPr kumimoji="1" lang="ja-JP" altLang="en-US" sz="1050" dirty="0">
                          <a:latin typeface="Meiryo UI" panose="020B0604030504040204" pitchFamily="50" charset="-128"/>
                          <a:ea typeface="Meiryo UI" panose="020B0604030504040204" pitchFamily="50" charset="-128"/>
                        </a:rPr>
                        <a:t>担当者</a:t>
                      </a: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p>
                  </a:txBody>
                  <a:tcPr/>
                </a:tc>
                <a:tc>
                  <a:txBody>
                    <a:bodyPr/>
                    <a:lstStyle/>
                    <a:p>
                      <a:r>
                        <a:rPr kumimoji="1" lang="ja-JP" altLang="en-US" sz="1050" dirty="0">
                          <a:latin typeface="Meiryo UI" panose="020B0604030504040204" pitchFamily="50" charset="-128"/>
                          <a:ea typeface="Meiryo UI" panose="020B0604030504040204" pitchFamily="50" charset="-128"/>
                        </a:rPr>
                        <a:t>〇</a:t>
                      </a: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74207786"/>
                  </a:ext>
                </a:extLst>
              </a:tr>
              <a:tr h="216024">
                <a:tc>
                  <a:txBody>
                    <a:bodyPr/>
                    <a:lstStyle/>
                    <a:p>
                      <a:r>
                        <a:rPr kumimoji="1" lang="en-US" altLang="ja-JP" sz="1050" dirty="0">
                          <a:latin typeface="Meiryo UI" panose="020B0604030504040204" pitchFamily="50" charset="-128"/>
                          <a:ea typeface="Meiryo UI" panose="020B0604030504040204" pitchFamily="50" charset="-128"/>
                        </a:rPr>
                        <a:t>AST</a:t>
                      </a:r>
                      <a:r>
                        <a:rPr kumimoji="1" lang="ja-JP" altLang="en-US" sz="1050" dirty="0">
                          <a:latin typeface="Meiryo UI" panose="020B0604030504040204" pitchFamily="50" charset="-128"/>
                          <a:ea typeface="Meiryo UI" panose="020B0604030504040204" pitchFamily="50" charset="-128"/>
                        </a:rPr>
                        <a:t>決裁者</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〇</a:t>
                      </a:r>
                      <a:endParaRPr kumimoji="1" lang="en-US" altLang="ja-JP" sz="1050" dirty="0">
                        <a:solidFill>
                          <a:schemeClr val="accent2">
                            <a:lumMod val="75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64936726"/>
                  </a:ext>
                </a:extLst>
              </a:tr>
              <a:tr h="216024">
                <a:tc>
                  <a:txBody>
                    <a:bodyPr/>
                    <a:lstStyle/>
                    <a:p>
                      <a:r>
                        <a:rPr kumimoji="1" lang="ja-JP" altLang="en-US" sz="1050" dirty="0">
                          <a:latin typeface="Meiryo UI" panose="020B0604030504040204" pitchFamily="50" charset="-128"/>
                          <a:ea typeface="Meiryo UI" panose="020B0604030504040204" pitchFamily="50" charset="-128"/>
                        </a:rPr>
                        <a:t>社内備考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〇</a:t>
                      </a:r>
                      <a:endParaRPr kumimoji="1" lang="en-US" altLang="ja-JP" sz="105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95841487"/>
                  </a:ext>
                </a:extLst>
              </a:tr>
              <a:tr h="216024">
                <a:tc>
                  <a:txBody>
                    <a:bodyPr/>
                    <a:lstStyle/>
                    <a:p>
                      <a:r>
                        <a:rPr kumimoji="1" lang="ja-JP" altLang="en-US" sz="1050" dirty="0">
                          <a:latin typeface="Meiryo UI" panose="020B0604030504040204" pitchFamily="50" charset="-128"/>
                          <a:ea typeface="Meiryo UI" panose="020B0604030504040204" pitchFamily="50" charset="-128"/>
                        </a:rPr>
                        <a:t>備考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〇</a:t>
                      </a:r>
                      <a:endParaRPr kumimoji="1" lang="en-US" altLang="ja-JP" sz="105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62334447"/>
                  </a:ext>
                </a:extLst>
              </a:tr>
              <a:tr h="216024">
                <a:tc>
                  <a:txBody>
                    <a:bodyPr/>
                    <a:lstStyle/>
                    <a:p>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ログ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承認依頼日</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solidFill>
                            <a:schemeClr val="tx1"/>
                          </a:solidFill>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5479203"/>
                  </a:ext>
                </a:extLst>
              </a:tr>
              <a:tr h="216024">
                <a:tc>
                  <a:txBody>
                    <a:bodyPr/>
                    <a:lstStyle/>
                    <a:p>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ログ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調達日</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solidFill>
                            <a:schemeClr val="tx1"/>
                          </a:solidFill>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8428618"/>
                  </a:ext>
                </a:extLst>
              </a:tr>
              <a:tr h="216024">
                <a:tc>
                  <a:txBody>
                    <a:bodyPr/>
                    <a:lstStyle/>
                    <a:p>
                      <a:r>
                        <a:rPr kumimoji="1" lang="ja-JP" altLang="en-US" sz="1050" dirty="0">
                          <a:latin typeface="Meiryo UI" panose="020B0604030504040204" pitchFamily="50" charset="-128"/>
                          <a:ea typeface="Meiryo UI" panose="020B0604030504040204" pitchFamily="50" charset="-128"/>
                        </a:rPr>
                        <a:t>伝票税抜金額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solidFill>
                            <a:schemeClr val="tx1"/>
                          </a:solidFill>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57296206"/>
                  </a:ext>
                </a:extLst>
              </a:tr>
              <a:tr h="216024">
                <a:tc>
                  <a:txBody>
                    <a:bodyPr/>
                    <a:lstStyle/>
                    <a:p>
                      <a:r>
                        <a:rPr kumimoji="1" lang="ja-JP" altLang="en-US" sz="1050" dirty="0">
                          <a:latin typeface="Meiryo UI" panose="020B0604030504040204" pitchFamily="50" charset="-128"/>
                          <a:ea typeface="Meiryo UI" panose="020B0604030504040204" pitchFamily="50" charset="-128"/>
                        </a:rPr>
                        <a:t>伝票税額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solidFill>
                            <a:schemeClr val="tx1"/>
                          </a:solidFill>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24206409"/>
                  </a:ext>
                </a:extLst>
              </a:tr>
              <a:tr h="216024">
                <a:tc>
                  <a:txBody>
                    <a:bodyPr/>
                    <a:lstStyle/>
                    <a:p>
                      <a:r>
                        <a:rPr kumimoji="1" lang="ja-JP" altLang="en-US" sz="1050" dirty="0">
                          <a:latin typeface="Meiryo UI" panose="020B0604030504040204" pitchFamily="50" charset="-128"/>
                          <a:ea typeface="Meiryo UI" panose="020B0604030504040204" pitchFamily="50" charset="-128"/>
                        </a:rPr>
                        <a:t>伝票税込金額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solidFill>
                            <a:schemeClr val="tx1"/>
                          </a:solidFill>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4784926"/>
                  </a:ext>
                </a:extLst>
              </a:tr>
            </a:tbl>
          </a:graphicData>
        </a:graphic>
      </p:graphicFrame>
      <p:cxnSp>
        <p:nvCxnSpPr>
          <p:cNvPr id="5" name="直線コネクタ 4">
            <a:extLst>
              <a:ext uri="{FF2B5EF4-FFF2-40B4-BE49-F238E27FC236}">
                <a16:creationId xmlns:a16="http://schemas.microsoft.com/office/drawing/2014/main" id="{AB8A741B-53AA-4BFD-A455-E7D10127AFE6}"/>
              </a:ext>
            </a:extLst>
          </p:cNvPr>
          <p:cNvCxnSpPr>
            <a:cxnSpLocks/>
          </p:cNvCxnSpPr>
          <p:nvPr/>
        </p:nvCxnSpPr>
        <p:spPr>
          <a:xfrm>
            <a:off x="271717" y="4437112"/>
            <a:ext cx="86207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9E216DAD-36B2-42FA-ACBE-83B135EA7B4D}"/>
              </a:ext>
            </a:extLst>
          </p:cNvPr>
          <p:cNvSpPr txBox="1"/>
          <p:nvPr/>
        </p:nvSpPr>
        <p:spPr>
          <a:xfrm>
            <a:off x="2394616" y="1998051"/>
            <a:ext cx="1944216" cy="830997"/>
          </a:xfrm>
          <a:prstGeom prst="rect">
            <a:avLst/>
          </a:prstGeom>
          <a:no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【2018/11/9】</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工事番号を追加し、未決定の場合は、ダミー番号を設定することを決定した</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2074CCF3-EF3C-480E-B5C4-5902F214B739}"/>
              </a:ext>
            </a:extLst>
          </p:cNvPr>
          <p:cNvSpPr txBox="1"/>
          <p:nvPr/>
        </p:nvSpPr>
        <p:spPr>
          <a:xfrm>
            <a:off x="1331640" y="3269163"/>
            <a:ext cx="1800200" cy="646331"/>
          </a:xfrm>
          <a:prstGeom prst="rect">
            <a:avLst/>
          </a:prstGeom>
          <a:no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【2018/11/9】</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自動設定するため、変更可否は不要</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BF264274-E246-4F73-857E-C8147214886A}"/>
              </a:ext>
            </a:extLst>
          </p:cNvPr>
          <p:cNvSpPr txBox="1"/>
          <p:nvPr/>
        </p:nvSpPr>
        <p:spPr>
          <a:xfrm>
            <a:off x="4427984" y="5047573"/>
            <a:ext cx="1944216" cy="646331"/>
          </a:xfrm>
          <a:prstGeom prst="rect">
            <a:avLst/>
          </a:prstGeom>
          <a:no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【2018/11/14】</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承認後の変更は、決裁者のみができる</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26153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7715A16-EACA-4AE5-A04C-2489BFBF42B3}"/>
              </a:ext>
            </a:extLst>
          </p:cNvPr>
          <p:cNvSpPr>
            <a:spLocks noGrp="1"/>
          </p:cNvSpPr>
          <p:nvPr>
            <p:ph type="title"/>
          </p:nvPr>
        </p:nvSpPr>
        <p:spPr>
          <a:xfrm>
            <a:off x="214313" y="131763"/>
            <a:ext cx="8229600" cy="725487"/>
          </a:xfrm>
        </p:spPr>
        <p:txBody>
          <a:bodyPr/>
          <a:lstStyle/>
          <a:p>
            <a:pPr eaLnBrk="1" hangingPunct="1"/>
            <a:r>
              <a:rPr lang="ja-JP" altLang="en-US" dirty="0"/>
              <a:t>項目変更可否タイミング</a:t>
            </a:r>
            <a:r>
              <a:rPr lang="en-US" altLang="ja-JP" dirty="0"/>
              <a:t>(</a:t>
            </a:r>
            <a:r>
              <a:rPr lang="ja-JP" altLang="en-US" dirty="0"/>
              <a:t>明細</a:t>
            </a:r>
            <a:r>
              <a:rPr lang="en-US" altLang="ja-JP" dirty="0"/>
              <a:t>)</a:t>
            </a:r>
            <a:endParaRPr lang="ja-JP" altLang="en-US" dirty="0"/>
          </a:p>
        </p:txBody>
      </p:sp>
      <p:sp>
        <p:nvSpPr>
          <p:cNvPr id="2" name="テキスト ボックス 1">
            <a:extLst>
              <a:ext uri="{FF2B5EF4-FFF2-40B4-BE49-F238E27FC236}">
                <a16:creationId xmlns:a16="http://schemas.microsoft.com/office/drawing/2014/main" id="{02757D12-5058-41E8-A622-F3219EDD67D5}"/>
              </a:ext>
            </a:extLst>
          </p:cNvPr>
          <p:cNvSpPr txBox="1"/>
          <p:nvPr/>
        </p:nvSpPr>
        <p:spPr>
          <a:xfrm>
            <a:off x="118767" y="930327"/>
            <a:ext cx="8440131" cy="523220"/>
          </a:xfrm>
          <a:prstGeom prst="rect">
            <a:avLst/>
          </a:prstGeom>
          <a:noFill/>
        </p:spPr>
        <p:txBody>
          <a:bodyPr wrap="none" rtlCol="0">
            <a:spAutoFit/>
          </a:bodyPr>
          <a:lstStyle/>
          <a:p>
            <a:r>
              <a:rPr kumimoji="1" lang="ja-JP" altLang="en-US" sz="1400" b="1" dirty="0">
                <a:latin typeface="Meiryo UI" panose="020B0604030504040204" pitchFamily="50" charset="-128"/>
                <a:ea typeface="Meiryo UI" panose="020B0604030504040204" pitchFamily="50" charset="-128"/>
              </a:rPr>
              <a:t>仕入先への注文後、</a:t>
            </a:r>
            <a:r>
              <a:rPr kumimoji="1" lang="en-US" altLang="ja-JP" sz="1400" b="1" dirty="0">
                <a:latin typeface="Meiryo UI" panose="020B0604030504040204" pitchFamily="50" charset="-128"/>
                <a:ea typeface="Meiryo UI" panose="020B0604030504040204" pitchFamily="50" charset="-128"/>
              </a:rPr>
              <a:t>AST</a:t>
            </a:r>
            <a:r>
              <a:rPr kumimoji="1" lang="ja-JP" altLang="en-US" sz="1400" b="1" dirty="0">
                <a:latin typeface="Meiryo UI" panose="020B0604030504040204" pitchFamily="50" charset="-128"/>
                <a:ea typeface="Meiryo UI" panose="020B0604030504040204" pitchFamily="50" charset="-128"/>
              </a:rPr>
              <a:t>が注文情報の変更が出来てしまうと、ゆくゆくトラブルになるリスクがあるため、</a:t>
            </a:r>
            <a:endParaRPr kumimoji="1" lang="en-US" altLang="ja-JP" sz="1400" b="1" dirty="0">
              <a:latin typeface="Meiryo UI" panose="020B0604030504040204" pitchFamily="50" charset="-128"/>
              <a:ea typeface="Meiryo UI" panose="020B0604030504040204" pitchFamily="50" charset="-128"/>
            </a:endParaRPr>
          </a:p>
          <a:p>
            <a:r>
              <a:rPr lang="ja-JP" altLang="en-US" sz="1400" b="1" dirty="0">
                <a:latin typeface="Meiryo UI" panose="020B0604030504040204" pitchFamily="50" charset="-128"/>
                <a:ea typeface="Meiryo UI" panose="020B0604030504040204" pitchFamily="50" charset="-128"/>
              </a:rPr>
              <a:t>ステータス毎に変更可否を制御する必要がある。 「調達依頼」「決裁者確認中」「承認」「却下」「注文」「注文</a:t>
            </a:r>
            <a:r>
              <a:rPr lang="en-US" altLang="ja-JP" sz="1400" b="1" dirty="0">
                <a:latin typeface="Meiryo UI" panose="020B0604030504040204" pitchFamily="50" charset="-128"/>
                <a:ea typeface="Meiryo UI" panose="020B0604030504040204" pitchFamily="50" charset="-128"/>
              </a:rPr>
              <a:t>(</a:t>
            </a:r>
            <a:r>
              <a:rPr lang="ja-JP" altLang="en-US" sz="1400" b="1" dirty="0">
                <a:latin typeface="Meiryo UI" panose="020B0604030504040204" pitchFamily="50" charset="-128"/>
                <a:ea typeface="Meiryo UI" panose="020B0604030504040204" pitchFamily="50" charset="-128"/>
              </a:rPr>
              <a:t>請</a:t>
            </a:r>
            <a:r>
              <a:rPr lang="en-US" altLang="ja-JP" sz="1400" b="1" dirty="0">
                <a:latin typeface="Meiryo UI" panose="020B0604030504040204" pitchFamily="50" charset="-128"/>
                <a:ea typeface="Meiryo UI" panose="020B0604030504040204" pitchFamily="50" charset="-128"/>
              </a:rPr>
              <a:t>)</a:t>
            </a:r>
            <a:r>
              <a:rPr lang="ja-JP" altLang="en-US" sz="1400" b="1" dirty="0">
                <a:latin typeface="Meiryo UI" panose="020B0604030504040204" pitchFamily="50" charset="-128"/>
                <a:ea typeface="Meiryo UI" panose="020B0604030504040204" pitchFamily="50" charset="-128"/>
              </a:rPr>
              <a:t>」</a:t>
            </a:r>
            <a:endParaRPr kumimoji="1" lang="ja-JP" altLang="en-US" sz="1400" b="1" dirty="0"/>
          </a:p>
        </p:txBody>
      </p:sp>
      <p:graphicFrame>
        <p:nvGraphicFramePr>
          <p:cNvPr id="66" name="表 65">
            <a:extLst>
              <a:ext uri="{FF2B5EF4-FFF2-40B4-BE49-F238E27FC236}">
                <a16:creationId xmlns:a16="http://schemas.microsoft.com/office/drawing/2014/main" id="{4CBCD3BE-E544-426C-9834-5BAE4F2C2B5F}"/>
              </a:ext>
            </a:extLst>
          </p:cNvPr>
          <p:cNvGraphicFramePr>
            <a:graphicFrameLocks noGrp="1"/>
          </p:cNvGraphicFramePr>
          <p:nvPr>
            <p:extLst>
              <p:ext uri="{D42A27DB-BD31-4B8C-83A1-F6EECF244321}">
                <p14:modId xmlns:p14="http://schemas.microsoft.com/office/powerpoint/2010/main" val="3027970311"/>
              </p:ext>
            </p:extLst>
          </p:nvPr>
        </p:nvGraphicFramePr>
        <p:xfrm>
          <a:off x="214313" y="1526624"/>
          <a:ext cx="8750171" cy="4137660"/>
        </p:xfrm>
        <a:graphic>
          <a:graphicData uri="http://schemas.openxmlformats.org/drawingml/2006/table">
            <a:tbl>
              <a:tblPr firstRow="1" bandRow="1">
                <a:tableStyleId>{F5AB1C69-6EDB-4FF4-983F-18BD219EF322}</a:tableStyleId>
              </a:tblPr>
              <a:tblGrid>
                <a:gridCol w="1981423">
                  <a:extLst>
                    <a:ext uri="{9D8B030D-6E8A-4147-A177-3AD203B41FA5}">
                      <a16:colId xmlns:a16="http://schemas.microsoft.com/office/drawing/2014/main" val="2899305052"/>
                    </a:ext>
                  </a:extLst>
                </a:gridCol>
                <a:gridCol w="1152128">
                  <a:extLst>
                    <a:ext uri="{9D8B030D-6E8A-4147-A177-3AD203B41FA5}">
                      <a16:colId xmlns:a16="http://schemas.microsoft.com/office/drawing/2014/main" val="334295533"/>
                    </a:ext>
                  </a:extLst>
                </a:gridCol>
                <a:gridCol w="1152128">
                  <a:extLst>
                    <a:ext uri="{9D8B030D-6E8A-4147-A177-3AD203B41FA5}">
                      <a16:colId xmlns:a16="http://schemas.microsoft.com/office/drawing/2014/main" val="756346314"/>
                    </a:ext>
                  </a:extLst>
                </a:gridCol>
                <a:gridCol w="1093215">
                  <a:extLst>
                    <a:ext uri="{9D8B030D-6E8A-4147-A177-3AD203B41FA5}">
                      <a16:colId xmlns:a16="http://schemas.microsoft.com/office/drawing/2014/main" val="3742278067"/>
                    </a:ext>
                  </a:extLst>
                </a:gridCol>
                <a:gridCol w="1123759">
                  <a:extLst>
                    <a:ext uri="{9D8B030D-6E8A-4147-A177-3AD203B41FA5}">
                      <a16:colId xmlns:a16="http://schemas.microsoft.com/office/drawing/2014/main" val="1151778967"/>
                    </a:ext>
                  </a:extLst>
                </a:gridCol>
                <a:gridCol w="1123759">
                  <a:extLst>
                    <a:ext uri="{9D8B030D-6E8A-4147-A177-3AD203B41FA5}">
                      <a16:colId xmlns:a16="http://schemas.microsoft.com/office/drawing/2014/main" val="314183096"/>
                    </a:ext>
                  </a:extLst>
                </a:gridCol>
                <a:gridCol w="1123759">
                  <a:extLst>
                    <a:ext uri="{9D8B030D-6E8A-4147-A177-3AD203B41FA5}">
                      <a16:colId xmlns:a16="http://schemas.microsoft.com/office/drawing/2014/main" val="716940910"/>
                    </a:ext>
                  </a:extLst>
                </a:gridCol>
              </a:tblGrid>
              <a:tr h="216024">
                <a:tc>
                  <a:txBody>
                    <a:bodyPr/>
                    <a:lstStyle/>
                    <a:p>
                      <a:r>
                        <a:rPr kumimoji="1" lang="ja-JP" altLang="en-US" sz="1050" dirty="0">
                          <a:latin typeface="Meiryo UI" panose="020B0604030504040204" pitchFamily="50" charset="-128"/>
                          <a:ea typeface="Meiryo UI" panose="020B0604030504040204" pitchFamily="50" charset="-128"/>
                        </a:rPr>
                        <a:t>項目名</a:t>
                      </a:r>
                    </a:p>
                  </a:txBody>
                  <a:tcPr/>
                </a:tc>
                <a:tc>
                  <a:txBody>
                    <a:bodyPr/>
                    <a:lstStyle/>
                    <a:p>
                      <a:r>
                        <a:rPr kumimoji="1" lang="ja-JP" altLang="en-US" sz="1050" dirty="0">
                          <a:latin typeface="Meiryo UI" panose="020B0604030504040204" pitchFamily="50" charset="-128"/>
                          <a:ea typeface="Meiryo UI" panose="020B0604030504040204" pitchFamily="50" charset="-128"/>
                        </a:rPr>
                        <a:t>調達依頼</a:t>
                      </a:r>
                    </a:p>
                  </a:txBody>
                  <a:tcPr/>
                </a:tc>
                <a:tc>
                  <a:txBody>
                    <a:bodyPr/>
                    <a:lstStyle/>
                    <a:p>
                      <a:r>
                        <a:rPr kumimoji="1" lang="ja-JP" altLang="en-US" sz="1050" dirty="0">
                          <a:latin typeface="Meiryo UI" panose="020B0604030504040204" pitchFamily="50" charset="-128"/>
                          <a:ea typeface="Meiryo UI" panose="020B0604030504040204" pitchFamily="50" charset="-128"/>
                        </a:rPr>
                        <a:t>決裁者承認中</a:t>
                      </a:r>
                    </a:p>
                  </a:txBody>
                  <a:tcPr/>
                </a:tc>
                <a:tc>
                  <a:txBody>
                    <a:bodyPr/>
                    <a:lstStyle/>
                    <a:p>
                      <a:r>
                        <a:rPr kumimoji="1" lang="ja-JP" altLang="en-US" sz="1050" dirty="0">
                          <a:latin typeface="Meiryo UI" panose="020B0604030504040204" pitchFamily="50" charset="-128"/>
                          <a:ea typeface="Meiryo UI" panose="020B0604030504040204" pitchFamily="50" charset="-128"/>
                        </a:rPr>
                        <a:t>承認</a:t>
                      </a:r>
                    </a:p>
                  </a:txBody>
                  <a:tcPr/>
                </a:tc>
                <a:tc>
                  <a:txBody>
                    <a:bodyPr/>
                    <a:lstStyle/>
                    <a:p>
                      <a:r>
                        <a:rPr kumimoji="1" lang="ja-JP" altLang="en-US" sz="1050" dirty="0">
                          <a:latin typeface="Meiryo UI" panose="020B0604030504040204" pitchFamily="50" charset="-128"/>
                          <a:ea typeface="Meiryo UI" panose="020B0604030504040204" pitchFamily="50" charset="-128"/>
                        </a:rPr>
                        <a:t>却下</a:t>
                      </a:r>
                    </a:p>
                  </a:txBody>
                  <a:tcPr/>
                </a:tc>
                <a:tc>
                  <a:txBody>
                    <a:bodyPr/>
                    <a:lstStyle/>
                    <a:p>
                      <a:r>
                        <a:rPr kumimoji="1" lang="ja-JP" altLang="en-US" sz="1050" dirty="0">
                          <a:latin typeface="Meiryo UI" panose="020B0604030504040204" pitchFamily="50" charset="-128"/>
                          <a:ea typeface="Meiryo UI" panose="020B0604030504040204" pitchFamily="50" charset="-128"/>
                        </a:rPr>
                        <a:t>注文</a:t>
                      </a:r>
                    </a:p>
                  </a:txBody>
                  <a:tcPr/>
                </a:tc>
                <a:tc>
                  <a:txBody>
                    <a:bodyPr/>
                    <a:lstStyle/>
                    <a:p>
                      <a:r>
                        <a:rPr kumimoji="1" lang="ja-JP" altLang="en-US" sz="1050" dirty="0">
                          <a:latin typeface="Meiryo UI" panose="020B0604030504040204" pitchFamily="50" charset="-128"/>
                          <a:ea typeface="Meiryo UI" panose="020B0604030504040204" pitchFamily="50" charset="-128"/>
                        </a:rPr>
                        <a:t>注文</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請</a:t>
                      </a:r>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08976993"/>
                  </a:ext>
                </a:extLst>
              </a:tr>
              <a:tr h="216024">
                <a:tc>
                  <a:txBody>
                    <a:bodyPr/>
                    <a:lstStyle/>
                    <a:p>
                      <a:r>
                        <a:rPr kumimoji="1" lang="ja-JP" altLang="en-US" sz="1100" dirty="0">
                          <a:latin typeface="Meiryo UI" panose="020B0604030504040204" pitchFamily="50" charset="-128"/>
                          <a:ea typeface="Meiryo UI" panose="020B0604030504040204" pitchFamily="50" charset="-128"/>
                        </a:rPr>
                        <a:t>調達番号</a:t>
                      </a:r>
                    </a:p>
                  </a:txBody>
                  <a:tcPr/>
                </a:tc>
                <a:tc>
                  <a:txBody>
                    <a:bodyPr/>
                    <a:lstStyle/>
                    <a:p>
                      <a:r>
                        <a:rPr kumimoji="1" lang="en-US" altLang="ja-JP" sz="1050" dirty="0">
                          <a:solidFill>
                            <a:schemeClr val="accent2">
                              <a:lumMod val="75000"/>
                            </a:schemeClr>
                          </a:solidFill>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230900"/>
                  </a:ext>
                </a:extLst>
              </a:tr>
              <a:tr h="216024">
                <a:tc>
                  <a:txBody>
                    <a:bodyPr/>
                    <a:lstStyle/>
                    <a:p>
                      <a:r>
                        <a:rPr kumimoji="1" lang="ja-JP" altLang="en-US" sz="1100" dirty="0">
                          <a:latin typeface="Meiryo UI" panose="020B0604030504040204" pitchFamily="50" charset="-128"/>
                          <a:ea typeface="Meiryo UI" panose="020B0604030504040204" pitchFamily="50" charset="-128"/>
                        </a:rPr>
                        <a:t>明細番号</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solidFill>
                            <a:schemeClr val="tx1"/>
                          </a:solidFill>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54718081"/>
                  </a:ext>
                </a:extLst>
              </a:tr>
              <a:tr h="216024">
                <a:tc>
                  <a:txBody>
                    <a:bodyPr/>
                    <a:lstStyle/>
                    <a:p>
                      <a:r>
                        <a:rPr kumimoji="1" lang="ja-JP" altLang="en-US" sz="1100" dirty="0">
                          <a:latin typeface="Meiryo UI" panose="020B0604030504040204" pitchFamily="50" charset="-128"/>
                          <a:ea typeface="Meiryo UI" panose="020B0604030504040204" pitchFamily="50" charset="-128"/>
                        </a:rPr>
                        <a:t>資材コード</a:t>
                      </a: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p>
                  </a:txBody>
                  <a:tcPr/>
                </a:tc>
                <a:tc>
                  <a:txBody>
                    <a:bodyPr/>
                    <a:lstStyle/>
                    <a:p>
                      <a:r>
                        <a:rPr kumimoji="1" lang="ja-JP" altLang="en-US" sz="1050" dirty="0">
                          <a:latin typeface="Meiryo UI" panose="020B0604030504040204" pitchFamily="50" charset="-128"/>
                          <a:ea typeface="Meiryo UI" panose="020B0604030504040204" pitchFamily="50" charset="-128"/>
                        </a:rPr>
                        <a:t>〇</a:t>
                      </a:r>
                    </a:p>
                  </a:txBody>
                  <a:tcPr/>
                </a:tc>
                <a:tc>
                  <a:txBody>
                    <a:bodyPr/>
                    <a:lstStyle/>
                    <a:p>
                      <a:r>
                        <a:rPr kumimoji="1" lang="ja-JP" altLang="en-US" sz="1050" dirty="0">
                          <a:latin typeface="Meiryo UI" panose="020B0604030504040204" pitchFamily="50" charset="-128"/>
                          <a:ea typeface="Meiryo UI" panose="020B0604030504040204" pitchFamily="50" charset="-128"/>
                        </a:rPr>
                        <a:t>〇</a:t>
                      </a: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48161667"/>
                  </a:ext>
                </a:extLst>
              </a:tr>
              <a:tr h="216024">
                <a:tc>
                  <a:txBody>
                    <a:bodyPr/>
                    <a:lstStyle/>
                    <a:p>
                      <a:r>
                        <a:rPr kumimoji="1" lang="ja-JP" altLang="en-US" sz="1100" dirty="0">
                          <a:latin typeface="Meiryo UI" panose="020B0604030504040204" pitchFamily="50" charset="-128"/>
                          <a:ea typeface="Meiryo UI" panose="020B0604030504040204" pitchFamily="50" charset="-128"/>
                        </a:rPr>
                        <a:t>資材名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solidFill>
                            <a:schemeClr val="tx1"/>
                          </a:solidFill>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87961926"/>
                  </a:ext>
                </a:extLst>
              </a:tr>
              <a:tr h="216024">
                <a:tc>
                  <a:txBody>
                    <a:bodyPr/>
                    <a:lstStyle/>
                    <a:p>
                      <a:r>
                        <a:rPr kumimoji="1" lang="ja-JP" altLang="en-US" sz="1100" dirty="0">
                          <a:latin typeface="Meiryo UI" panose="020B0604030504040204" pitchFamily="50" charset="-128"/>
                          <a:ea typeface="Meiryo UI" panose="020B0604030504040204" pitchFamily="50" charset="-128"/>
                        </a:rPr>
                        <a:t>数量</a:t>
                      </a: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ja-JP" altLang="en-US" sz="1050" dirty="0">
                        <a:solidFill>
                          <a:schemeClr val="bg1">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38941787"/>
                  </a:ext>
                </a:extLst>
              </a:tr>
              <a:tr h="216024">
                <a:tc>
                  <a:txBody>
                    <a:bodyPr/>
                    <a:lstStyle/>
                    <a:p>
                      <a:r>
                        <a:rPr kumimoji="1" lang="ja-JP" altLang="en-US" sz="1100" dirty="0">
                          <a:latin typeface="Meiryo UI" panose="020B0604030504040204" pitchFamily="50" charset="-128"/>
                          <a:ea typeface="Meiryo UI" panose="020B0604030504040204" pitchFamily="50" charset="-128"/>
                        </a:rPr>
                        <a:t>数量単位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solidFill>
                            <a:schemeClr val="tx1"/>
                          </a:solidFill>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97511620"/>
                  </a:ext>
                </a:extLst>
              </a:tr>
              <a:tr h="216024">
                <a:tc>
                  <a:txBody>
                    <a:bodyPr/>
                    <a:lstStyle/>
                    <a:p>
                      <a:r>
                        <a:rPr kumimoji="1" lang="ja-JP" altLang="en-US" sz="1100" dirty="0">
                          <a:latin typeface="Meiryo UI" panose="020B0604030504040204" pitchFamily="50" charset="-128"/>
                          <a:ea typeface="Meiryo UI" panose="020B0604030504040204" pitchFamily="50" charset="-128"/>
                        </a:rPr>
                        <a:t>単価</a:t>
                      </a: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〇</a:t>
                      </a:r>
                    </a:p>
                  </a:txBody>
                  <a:tcPr/>
                </a:tc>
                <a:tc>
                  <a:txBody>
                    <a:bodyPr/>
                    <a:lstStyle/>
                    <a:p>
                      <a:r>
                        <a:rPr kumimoji="1" lang="ja-JP" altLang="en-US" sz="1050" dirty="0">
                          <a:latin typeface="Meiryo UI" panose="020B0604030504040204" pitchFamily="50" charset="-128"/>
                          <a:ea typeface="Meiryo UI" panose="020B0604030504040204" pitchFamily="50" charset="-128"/>
                        </a:rPr>
                        <a:t>〇</a:t>
                      </a:r>
                    </a:p>
                  </a:txBody>
                  <a:tcPr/>
                </a:tc>
                <a:tc>
                  <a:txBody>
                    <a:bodyPr/>
                    <a:lstStyle/>
                    <a:p>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35485048"/>
                  </a:ext>
                </a:extLst>
              </a:tr>
              <a:tr h="216024">
                <a:tc>
                  <a:txBody>
                    <a:bodyPr/>
                    <a:lstStyle/>
                    <a:p>
                      <a:r>
                        <a:rPr kumimoji="1" lang="ja-JP" altLang="en-US" sz="1100" dirty="0">
                          <a:latin typeface="Meiryo UI" panose="020B0604030504040204" pitchFamily="50" charset="-128"/>
                          <a:ea typeface="Meiryo UI" panose="020B0604030504040204" pitchFamily="50" charset="-128"/>
                        </a:rPr>
                        <a:t>税抜金額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solidFill>
                            <a:schemeClr val="tx1"/>
                          </a:solidFill>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91177591"/>
                  </a:ext>
                </a:extLst>
              </a:tr>
              <a:tr h="216024">
                <a:tc>
                  <a:txBody>
                    <a:bodyPr/>
                    <a:lstStyle/>
                    <a:p>
                      <a:r>
                        <a:rPr kumimoji="1" lang="ja-JP" altLang="en-US" sz="1100" dirty="0">
                          <a:latin typeface="Meiryo UI" panose="020B0604030504040204" pitchFamily="50" charset="-128"/>
                          <a:ea typeface="Meiryo UI" panose="020B0604030504040204" pitchFamily="50" charset="-128"/>
                        </a:rPr>
                        <a:t>税額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solidFill>
                            <a:schemeClr val="tx1"/>
                          </a:solidFill>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74207786"/>
                  </a:ext>
                </a:extLst>
              </a:tr>
              <a:tr h="216024">
                <a:tc>
                  <a:txBody>
                    <a:bodyPr/>
                    <a:lstStyle/>
                    <a:p>
                      <a:r>
                        <a:rPr kumimoji="1" lang="ja-JP" altLang="en-US" sz="1100" dirty="0">
                          <a:latin typeface="Meiryo UI" panose="020B0604030504040204" pitchFamily="50" charset="-128"/>
                          <a:ea typeface="Meiryo UI" panose="020B0604030504040204" pitchFamily="50" charset="-128"/>
                        </a:rPr>
                        <a:t>税込金額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solidFill>
                            <a:schemeClr val="tx1"/>
                          </a:solidFill>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64936726"/>
                  </a:ext>
                </a:extLst>
              </a:tr>
              <a:tr h="216024">
                <a:tc>
                  <a:txBody>
                    <a:bodyPr/>
                    <a:lstStyle/>
                    <a:p>
                      <a:r>
                        <a:rPr kumimoji="1" lang="ja-JP" altLang="en-US" sz="1100" dirty="0">
                          <a:latin typeface="Meiryo UI" panose="020B0604030504040204" pitchFamily="50" charset="-128"/>
                          <a:ea typeface="Meiryo UI" panose="020B0604030504040204" pitchFamily="50" charset="-128"/>
                        </a:rPr>
                        <a:t>明細ステータス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solidFill>
                            <a:schemeClr val="tx1"/>
                          </a:solidFill>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95841487"/>
                  </a:ext>
                </a:extLst>
              </a:tr>
              <a:tr h="216024">
                <a:tc>
                  <a:txBody>
                    <a:bodyPr/>
                    <a:lstStyle/>
                    <a:p>
                      <a:r>
                        <a:rPr kumimoji="1" lang="ja-JP" altLang="en-US" sz="1100" dirty="0">
                          <a:latin typeface="Meiryo UI" panose="020B0604030504040204" pitchFamily="50" charset="-128"/>
                          <a:ea typeface="Meiryo UI" panose="020B0604030504040204" pitchFamily="50" charset="-128"/>
                        </a:rPr>
                        <a:t>納入済数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solidFill>
                            <a:schemeClr val="tx1"/>
                          </a:solidFill>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r>
                        <a:rPr kumimoji="1" lang="en-US" altLang="ja-JP" sz="1050" dirty="0">
                          <a:latin typeface="Meiryo UI" panose="020B0604030504040204" pitchFamily="50" charset="-128"/>
                          <a:ea typeface="Meiryo UI" panose="020B0604030504040204" pitchFamily="50" charset="-128"/>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50" charset="-128"/>
                          <a:ea typeface="Meiryo UI" panose="020B0604030504040204" pitchFamily="50" charset="-128"/>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62334447"/>
                  </a:ext>
                </a:extLst>
              </a:tr>
              <a:tr h="216024">
                <a:tc>
                  <a:txBody>
                    <a:bodyPr/>
                    <a:lstStyle/>
                    <a:p>
                      <a:r>
                        <a:rPr kumimoji="1" lang="ja-JP" altLang="en-US" sz="1100" dirty="0">
                          <a:latin typeface="Meiryo UI" panose="020B0604030504040204" pitchFamily="50" charset="-128"/>
                          <a:ea typeface="Meiryo UI" panose="020B0604030504040204" pitchFamily="50" charset="-128"/>
                        </a:rPr>
                        <a:t>納入済フラグ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en-US" altLang="ja-JP" sz="105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5479203"/>
                  </a:ext>
                </a:extLst>
              </a:tr>
              <a:tr h="216024">
                <a:tc>
                  <a:txBody>
                    <a:bodyPr/>
                    <a:lstStyle/>
                    <a:p>
                      <a:r>
                        <a:rPr kumimoji="1" lang="ja-JP" altLang="en-US" sz="1100" dirty="0">
                          <a:latin typeface="Meiryo UI" panose="020B0604030504040204" pitchFamily="50" charset="-128"/>
                          <a:ea typeface="Meiryo UI" panose="020B0604030504040204" pitchFamily="50" charset="-128"/>
                        </a:rPr>
                        <a:t>社内備考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en-US" altLang="ja-JP" sz="105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8428618"/>
                  </a:ext>
                </a:extLst>
              </a:tr>
              <a:tr h="216024">
                <a:tc>
                  <a:txBody>
                    <a:bodyPr/>
                    <a:lstStyle/>
                    <a:p>
                      <a:r>
                        <a:rPr kumimoji="1" lang="ja-JP" altLang="en-US" sz="1100" dirty="0">
                          <a:latin typeface="Meiryo UI" panose="020B0604030504040204" pitchFamily="50" charset="-128"/>
                          <a:ea typeface="Meiryo UI" panose="020B0604030504040204" pitchFamily="50" charset="-128"/>
                        </a:rPr>
                        <a:t>備考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en-US" altLang="ja-JP" sz="105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57296206"/>
                  </a:ext>
                </a:extLst>
              </a:tr>
            </a:tbl>
          </a:graphicData>
        </a:graphic>
      </p:graphicFrame>
      <p:cxnSp>
        <p:nvCxnSpPr>
          <p:cNvPr id="5" name="直線コネクタ 4">
            <a:extLst>
              <a:ext uri="{FF2B5EF4-FFF2-40B4-BE49-F238E27FC236}">
                <a16:creationId xmlns:a16="http://schemas.microsoft.com/office/drawing/2014/main" id="{3FFA9137-AB1C-4F17-A967-DE76CE40E21B}"/>
              </a:ext>
            </a:extLst>
          </p:cNvPr>
          <p:cNvCxnSpPr>
            <a:cxnSpLocks/>
          </p:cNvCxnSpPr>
          <p:nvPr/>
        </p:nvCxnSpPr>
        <p:spPr>
          <a:xfrm>
            <a:off x="261618" y="5013176"/>
            <a:ext cx="86207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953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7715A16-EACA-4AE5-A04C-2489BFBF42B3}"/>
              </a:ext>
            </a:extLst>
          </p:cNvPr>
          <p:cNvSpPr>
            <a:spLocks noGrp="1"/>
          </p:cNvSpPr>
          <p:nvPr>
            <p:ph type="title"/>
          </p:nvPr>
        </p:nvSpPr>
        <p:spPr>
          <a:xfrm>
            <a:off x="214313" y="131763"/>
            <a:ext cx="8229600" cy="725487"/>
          </a:xfrm>
        </p:spPr>
        <p:txBody>
          <a:bodyPr/>
          <a:lstStyle/>
          <a:p>
            <a:pPr eaLnBrk="1" hangingPunct="1"/>
            <a:r>
              <a:rPr lang="ja-JP" altLang="en-US" dirty="0"/>
              <a:t>エラーチェック一覧</a:t>
            </a:r>
          </a:p>
        </p:txBody>
      </p:sp>
      <p:graphicFrame>
        <p:nvGraphicFramePr>
          <p:cNvPr id="3" name="表 2">
            <a:extLst>
              <a:ext uri="{FF2B5EF4-FFF2-40B4-BE49-F238E27FC236}">
                <a16:creationId xmlns:a16="http://schemas.microsoft.com/office/drawing/2014/main" id="{E21E1C00-0109-4E2C-BADD-418B15B66904}"/>
              </a:ext>
            </a:extLst>
          </p:cNvPr>
          <p:cNvGraphicFramePr>
            <a:graphicFrameLocks noGrp="1"/>
          </p:cNvGraphicFramePr>
          <p:nvPr>
            <p:extLst>
              <p:ext uri="{D42A27DB-BD31-4B8C-83A1-F6EECF244321}">
                <p14:modId xmlns:p14="http://schemas.microsoft.com/office/powerpoint/2010/main" val="1813689315"/>
              </p:ext>
            </p:extLst>
          </p:nvPr>
        </p:nvGraphicFramePr>
        <p:xfrm>
          <a:off x="323528" y="1196752"/>
          <a:ext cx="8640960" cy="2286000"/>
        </p:xfrm>
        <a:graphic>
          <a:graphicData uri="http://schemas.openxmlformats.org/drawingml/2006/table">
            <a:tbl>
              <a:tblPr firstRow="1" bandRow="1">
                <a:tableStyleId>{5C22544A-7EE6-4342-B048-85BDC9FD1C3A}</a:tableStyleId>
              </a:tblPr>
              <a:tblGrid>
                <a:gridCol w="4896544">
                  <a:extLst>
                    <a:ext uri="{9D8B030D-6E8A-4147-A177-3AD203B41FA5}">
                      <a16:colId xmlns:a16="http://schemas.microsoft.com/office/drawing/2014/main" val="241960911"/>
                    </a:ext>
                  </a:extLst>
                </a:gridCol>
                <a:gridCol w="3744416">
                  <a:extLst>
                    <a:ext uri="{9D8B030D-6E8A-4147-A177-3AD203B41FA5}">
                      <a16:colId xmlns:a16="http://schemas.microsoft.com/office/drawing/2014/main" val="824858507"/>
                    </a:ext>
                  </a:extLst>
                </a:gridCol>
              </a:tblGrid>
              <a:tr h="189021">
                <a:tc>
                  <a:txBody>
                    <a:bodyPr/>
                    <a:lstStyle/>
                    <a:p>
                      <a:r>
                        <a:rPr kumimoji="1" lang="ja-JP" altLang="en-US" sz="1600" dirty="0">
                          <a:latin typeface="Meiryo UI" panose="020B0604030504040204" pitchFamily="50" charset="-128"/>
                          <a:ea typeface="Meiryo UI" panose="020B0604030504040204" pitchFamily="50" charset="-128"/>
                        </a:rPr>
                        <a:t>エラーチェック内容</a:t>
                      </a:r>
                    </a:p>
                  </a:txBody>
                  <a:tcPr/>
                </a:tc>
                <a:tc>
                  <a:txBody>
                    <a:bodyPr/>
                    <a:lstStyle/>
                    <a:p>
                      <a:r>
                        <a:rPr kumimoji="1" lang="ja-JP" altLang="en-US" sz="1600" dirty="0">
                          <a:latin typeface="Meiryo UI" panose="020B0604030504040204" pitchFamily="50" charset="-128"/>
                          <a:ea typeface="Meiryo UI" panose="020B0604030504040204" pitchFamily="50" charset="-128"/>
                        </a:rPr>
                        <a:t>用途や理由</a:t>
                      </a:r>
                    </a:p>
                  </a:txBody>
                  <a:tcPr/>
                </a:tc>
                <a:extLst>
                  <a:ext uri="{0D108BD9-81ED-4DB2-BD59-A6C34878D82A}">
                    <a16:rowId xmlns:a16="http://schemas.microsoft.com/office/drawing/2014/main" val="2978056749"/>
                  </a:ext>
                </a:extLst>
              </a:tr>
              <a:tr h="189021">
                <a:tc>
                  <a:txBody>
                    <a:bodyPr/>
                    <a:lstStyle/>
                    <a:p>
                      <a:r>
                        <a:rPr kumimoji="1" lang="ja-JP" altLang="en-US" sz="1400" dirty="0">
                          <a:latin typeface="Meiryo UI" panose="020B0604030504040204" pitchFamily="50" charset="-128"/>
                          <a:ea typeface="Meiryo UI" panose="020B0604030504040204" pitchFamily="50" charset="-128"/>
                        </a:rPr>
                        <a:t>希望納期を過去日で登録</a:t>
                      </a:r>
                    </a:p>
                  </a:txBody>
                  <a:tcPr/>
                </a:tc>
                <a:tc>
                  <a:txBody>
                    <a:bodyPr/>
                    <a:lstStyle/>
                    <a:p>
                      <a:r>
                        <a:rPr kumimoji="1" lang="ja-JP" altLang="en-US" sz="1400" dirty="0">
                          <a:latin typeface="Meiryo UI" panose="020B0604030504040204" pitchFamily="50" charset="-128"/>
                          <a:ea typeface="Meiryo UI" panose="020B0604030504040204" pitchFamily="50" charset="-128"/>
                        </a:rPr>
                        <a:t>入力ミスすると取引先に迷惑掛ける</a:t>
                      </a:r>
                    </a:p>
                  </a:txBody>
                  <a:tcPr/>
                </a:tc>
                <a:extLst>
                  <a:ext uri="{0D108BD9-81ED-4DB2-BD59-A6C34878D82A}">
                    <a16:rowId xmlns:a16="http://schemas.microsoft.com/office/drawing/2014/main" val="2104667160"/>
                  </a:ext>
                </a:extLst>
              </a:tr>
              <a:tr h="189021">
                <a:tc>
                  <a:txBody>
                    <a:bodyPr/>
                    <a:lstStyle/>
                    <a:p>
                      <a:r>
                        <a:rPr kumimoji="1" lang="ja-JP" altLang="en-US" sz="1400" dirty="0">
                          <a:latin typeface="Meiryo UI" panose="020B0604030504040204" pitchFamily="50" charset="-128"/>
                          <a:ea typeface="Meiryo UI" panose="020B0604030504040204" pitchFamily="50" charset="-128"/>
                        </a:rPr>
                        <a:t>発注日を過去日で登録</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入力ミスすると取引先に迷惑掛ける</a:t>
                      </a:r>
                    </a:p>
                  </a:txBody>
                  <a:tcPr/>
                </a:tc>
                <a:extLst>
                  <a:ext uri="{0D108BD9-81ED-4DB2-BD59-A6C34878D82A}">
                    <a16:rowId xmlns:a16="http://schemas.microsoft.com/office/drawing/2014/main" val="864632443"/>
                  </a:ext>
                </a:extLst>
              </a:tr>
              <a:tr h="189021">
                <a:tc>
                  <a:txBody>
                    <a:bodyPr/>
                    <a:lstStyle/>
                    <a:p>
                      <a:r>
                        <a:rPr kumimoji="1" lang="ja-JP" altLang="en-US" sz="1400" dirty="0">
                          <a:latin typeface="Meiryo UI" panose="020B0604030504040204" pitchFamily="50" charset="-128"/>
                          <a:ea typeface="Meiryo UI" panose="020B0604030504040204" pitchFamily="50" charset="-128"/>
                        </a:rPr>
                        <a:t>数量をマイナス入力</a:t>
                      </a:r>
                    </a:p>
                  </a:txBody>
                  <a:tcPr/>
                </a:tc>
                <a:tc>
                  <a:txBody>
                    <a:bodyPr/>
                    <a:lstStyle/>
                    <a:p>
                      <a:r>
                        <a:rPr kumimoji="1" lang="ja-JP" altLang="en-US" sz="1400" dirty="0">
                          <a:latin typeface="Meiryo UI" panose="020B0604030504040204" pitchFamily="50" charset="-128"/>
                          <a:ea typeface="Meiryo UI" panose="020B0604030504040204" pitchFamily="50" charset="-128"/>
                        </a:rPr>
                        <a:t>取引上ありえない</a:t>
                      </a:r>
                    </a:p>
                  </a:txBody>
                  <a:tcPr/>
                </a:tc>
                <a:extLst>
                  <a:ext uri="{0D108BD9-81ED-4DB2-BD59-A6C34878D82A}">
                    <a16:rowId xmlns:a16="http://schemas.microsoft.com/office/drawing/2014/main" val="912318081"/>
                  </a:ext>
                </a:extLst>
              </a:tr>
              <a:tr h="189021">
                <a:tc>
                  <a:txBody>
                    <a:bodyPr/>
                    <a:lstStyle/>
                    <a:p>
                      <a:r>
                        <a:rPr kumimoji="1" lang="ja-JP" altLang="en-US" sz="1400" dirty="0">
                          <a:latin typeface="Meiryo UI" panose="020B0604030504040204" pitchFamily="50" charset="-128"/>
                          <a:ea typeface="Meiryo UI" panose="020B0604030504040204" pitchFamily="50" charset="-128"/>
                        </a:rPr>
                        <a:t>単価をマイナス入力</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取引上ありえない</a:t>
                      </a:r>
                    </a:p>
                  </a:txBody>
                  <a:tcPr/>
                </a:tc>
                <a:extLst>
                  <a:ext uri="{0D108BD9-81ED-4DB2-BD59-A6C34878D82A}">
                    <a16:rowId xmlns:a16="http://schemas.microsoft.com/office/drawing/2014/main" val="3921433263"/>
                  </a:ext>
                </a:extLst>
              </a:tr>
              <a:tr h="189021">
                <a:tc>
                  <a:txBody>
                    <a:bodyPr/>
                    <a:lstStyle/>
                    <a:p>
                      <a:r>
                        <a:rPr kumimoji="1" lang="ja-JP" altLang="en-US" sz="1400" dirty="0">
                          <a:latin typeface="Meiryo UI" panose="020B0604030504040204" pitchFamily="50" charset="-128"/>
                          <a:ea typeface="Meiryo UI" panose="020B0604030504040204" pitchFamily="50" charset="-128"/>
                        </a:rPr>
                        <a:t>取引ステータスが「注文</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請</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」以外のときに納入済フラグ設定</a:t>
                      </a:r>
                    </a:p>
                  </a:txBody>
                  <a:tcPr/>
                </a:tc>
                <a:tc>
                  <a:txBody>
                    <a:bodyPr/>
                    <a:lstStyle/>
                    <a:p>
                      <a:r>
                        <a:rPr kumimoji="1" lang="ja-JP" altLang="en-US" sz="1400" dirty="0">
                          <a:latin typeface="Meiryo UI" panose="020B0604030504040204" pitchFamily="50" charset="-128"/>
                          <a:ea typeface="Meiryo UI" panose="020B0604030504040204" pitchFamily="50" charset="-128"/>
                        </a:rPr>
                        <a:t>入力ミスにより取引ステータスが「注文</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請</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」になったタイミングで納入済が設定されている可能性があるため。</a:t>
                      </a:r>
                    </a:p>
                  </a:txBody>
                  <a:tcPr/>
                </a:tc>
                <a:extLst>
                  <a:ext uri="{0D108BD9-81ED-4DB2-BD59-A6C34878D82A}">
                    <a16:rowId xmlns:a16="http://schemas.microsoft.com/office/drawing/2014/main" val="1304961288"/>
                  </a:ext>
                </a:extLst>
              </a:tr>
            </a:tbl>
          </a:graphicData>
        </a:graphic>
      </p:graphicFrame>
    </p:spTree>
    <p:extLst>
      <p:ext uri="{BB962C8B-B14F-4D97-AF65-F5344CB8AC3E}">
        <p14:creationId xmlns:p14="http://schemas.microsoft.com/office/powerpoint/2010/main" val="1918205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2F7299-5492-4A79-A0FC-C25D68EE5BFC}"/>
              </a:ext>
            </a:extLst>
          </p:cNvPr>
          <p:cNvSpPr>
            <a:spLocks noGrp="1"/>
          </p:cNvSpPr>
          <p:nvPr>
            <p:ph type="title"/>
          </p:nvPr>
        </p:nvSpPr>
        <p:spPr>
          <a:xfrm>
            <a:off x="214313" y="131763"/>
            <a:ext cx="8229600" cy="725487"/>
          </a:xfrm>
        </p:spPr>
        <p:txBody>
          <a:bodyPr/>
          <a:lstStyle/>
          <a:p>
            <a:r>
              <a:rPr kumimoji="1" lang="ja-JP" altLang="en-US" dirty="0"/>
              <a:t>携帯端末画面イメージ（</a:t>
            </a:r>
            <a:r>
              <a:rPr lang="ja-JP" altLang="en-US" dirty="0"/>
              <a:t>ホーム</a:t>
            </a:r>
            <a:r>
              <a:rPr kumimoji="1" lang="ja-JP" altLang="en-US" dirty="0"/>
              <a:t>）</a:t>
            </a:r>
          </a:p>
        </p:txBody>
      </p:sp>
      <p:sp>
        <p:nvSpPr>
          <p:cNvPr id="74" name="矢印: 右 73">
            <a:extLst>
              <a:ext uri="{FF2B5EF4-FFF2-40B4-BE49-F238E27FC236}">
                <a16:creationId xmlns:a16="http://schemas.microsoft.com/office/drawing/2014/main" id="{EFA87350-D4CF-4148-BACD-26B044576594}"/>
              </a:ext>
            </a:extLst>
          </p:cNvPr>
          <p:cNvSpPr/>
          <p:nvPr/>
        </p:nvSpPr>
        <p:spPr>
          <a:xfrm>
            <a:off x="6327394" y="2009791"/>
            <a:ext cx="755965" cy="64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画面遷移</a:t>
            </a:r>
          </a:p>
        </p:txBody>
      </p:sp>
      <p:sp>
        <p:nvSpPr>
          <p:cNvPr id="79" name="タイトル 1">
            <a:extLst>
              <a:ext uri="{FF2B5EF4-FFF2-40B4-BE49-F238E27FC236}">
                <a16:creationId xmlns:a16="http://schemas.microsoft.com/office/drawing/2014/main" id="{EBE0D2A2-C881-480D-9530-87763FEBF736}"/>
              </a:ext>
            </a:extLst>
          </p:cNvPr>
          <p:cNvSpPr txBox="1">
            <a:spLocks/>
          </p:cNvSpPr>
          <p:nvPr/>
        </p:nvSpPr>
        <p:spPr bwMode="auto">
          <a:xfrm>
            <a:off x="7236297" y="2108236"/>
            <a:ext cx="1872208" cy="36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800" dirty="0">
                <a:latin typeface="Meiryo UI" panose="020B0604030504040204" pitchFamily="50" charset="-128"/>
                <a:ea typeface="Meiryo UI" panose="020B0604030504040204" pitchFamily="50" charset="-128"/>
              </a:rPr>
              <a:t>資材選択①画面</a:t>
            </a:r>
          </a:p>
        </p:txBody>
      </p:sp>
      <p:grpSp>
        <p:nvGrpSpPr>
          <p:cNvPr id="18" name="グループ化 17">
            <a:extLst>
              <a:ext uri="{FF2B5EF4-FFF2-40B4-BE49-F238E27FC236}">
                <a16:creationId xmlns:a16="http://schemas.microsoft.com/office/drawing/2014/main" id="{680ECD34-5FDD-4340-8CED-AD98AF30E74D}"/>
              </a:ext>
            </a:extLst>
          </p:cNvPr>
          <p:cNvGrpSpPr/>
          <p:nvPr/>
        </p:nvGrpSpPr>
        <p:grpSpPr>
          <a:xfrm>
            <a:off x="2555776" y="980728"/>
            <a:ext cx="3528392" cy="5544616"/>
            <a:chOff x="179512" y="980728"/>
            <a:chExt cx="3528392" cy="5544616"/>
          </a:xfrm>
        </p:grpSpPr>
        <p:sp>
          <p:nvSpPr>
            <p:cNvPr id="4" name="四角形: 角を丸くする 3">
              <a:extLst>
                <a:ext uri="{FF2B5EF4-FFF2-40B4-BE49-F238E27FC236}">
                  <a16:creationId xmlns:a16="http://schemas.microsoft.com/office/drawing/2014/main" id="{122EE94F-CE48-45E7-804A-5447B42EB577}"/>
                </a:ext>
              </a:extLst>
            </p:cNvPr>
            <p:cNvSpPr/>
            <p:nvPr/>
          </p:nvSpPr>
          <p:spPr>
            <a:xfrm>
              <a:off x="179512" y="980728"/>
              <a:ext cx="3528392" cy="554461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結合子 4">
              <a:extLst>
                <a:ext uri="{FF2B5EF4-FFF2-40B4-BE49-F238E27FC236}">
                  <a16:creationId xmlns:a16="http://schemas.microsoft.com/office/drawing/2014/main" id="{8CE7FC46-00F4-4CF6-B0EC-E58A08B8AA56}"/>
                </a:ext>
              </a:extLst>
            </p:cNvPr>
            <p:cNvSpPr/>
            <p:nvPr/>
          </p:nvSpPr>
          <p:spPr>
            <a:xfrm>
              <a:off x="1813185" y="6077319"/>
              <a:ext cx="265521" cy="262775"/>
            </a:xfrm>
            <a:prstGeom prst="flowChartConnector">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四角形: 角を丸くする 74">
              <a:extLst>
                <a:ext uri="{FF2B5EF4-FFF2-40B4-BE49-F238E27FC236}">
                  <a16:creationId xmlns:a16="http://schemas.microsoft.com/office/drawing/2014/main" id="{E83EA0EF-9548-4438-A809-CB03CB9B9415}"/>
                </a:ext>
              </a:extLst>
            </p:cNvPr>
            <p:cNvSpPr/>
            <p:nvPr/>
          </p:nvSpPr>
          <p:spPr>
            <a:xfrm>
              <a:off x="359304" y="2040310"/>
              <a:ext cx="3142308" cy="542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latin typeface="Meiryo UI" panose="020B0604030504040204" pitchFamily="50" charset="-128"/>
                  <a:ea typeface="Meiryo UI" panose="020B0604030504040204" pitchFamily="50" charset="-128"/>
                </a:rPr>
                <a:t>注文をする</a:t>
              </a:r>
              <a:endParaRPr kumimoji="1" lang="ja-JP" altLang="en-US" sz="2800" dirty="0">
                <a:solidFill>
                  <a:schemeClr val="bg1"/>
                </a:solidFill>
                <a:latin typeface="Meiryo UI" panose="020B0604030504040204" pitchFamily="50" charset="-128"/>
                <a:ea typeface="Meiryo UI" panose="020B0604030504040204" pitchFamily="50" charset="-128"/>
              </a:endParaRPr>
            </a:p>
          </p:txBody>
        </p:sp>
        <p:sp>
          <p:nvSpPr>
            <p:cNvPr id="76" name="四角形: 角を丸くする 75">
              <a:extLst>
                <a:ext uri="{FF2B5EF4-FFF2-40B4-BE49-F238E27FC236}">
                  <a16:creationId xmlns:a16="http://schemas.microsoft.com/office/drawing/2014/main" id="{B3042ECD-507A-4060-8BE1-6153F0DEB0CC}"/>
                </a:ext>
              </a:extLst>
            </p:cNvPr>
            <p:cNvSpPr/>
            <p:nvPr/>
          </p:nvSpPr>
          <p:spPr>
            <a:xfrm>
              <a:off x="364944" y="2926578"/>
              <a:ext cx="3142308" cy="533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latin typeface="Meiryo UI" panose="020B0604030504040204" pitchFamily="50" charset="-128"/>
                  <a:ea typeface="Meiryo UI" panose="020B0604030504040204" pitchFamily="50" charset="-128"/>
                </a:rPr>
                <a:t>メニュー</a:t>
              </a:r>
              <a:r>
                <a:rPr kumimoji="1" lang="en-US" altLang="ja-JP" sz="2000" dirty="0">
                  <a:solidFill>
                    <a:schemeClr val="bg1"/>
                  </a:solidFill>
                  <a:latin typeface="Meiryo UI" panose="020B0604030504040204" pitchFamily="50" charset="-128"/>
                  <a:ea typeface="Meiryo UI" panose="020B0604030504040204" pitchFamily="50" charset="-128"/>
                </a:rPr>
                <a:t>1</a:t>
              </a:r>
              <a:endParaRPr kumimoji="1" lang="ja-JP" altLang="en-US" sz="2000" dirty="0">
                <a:solidFill>
                  <a:schemeClr val="bg1"/>
                </a:solidFill>
                <a:latin typeface="Meiryo UI" panose="020B0604030504040204" pitchFamily="50" charset="-128"/>
                <a:ea typeface="Meiryo UI" panose="020B0604030504040204" pitchFamily="50" charset="-128"/>
              </a:endParaRPr>
            </a:p>
          </p:txBody>
        </p:sp>
        <p:sp>
          <p:nvSpPr>
            <p:cNvPr id="77" name="四角形: 角を丸くする 76">
              <a:extLst>
                <a:ext uri="{FF2B5EF4-FFF2-40B4-BE49-F238E27FC236}">
                  <a16:creationId xmlns:a16="http://schemas.microsoft.com/office/drawing/2014/main" id="{946BE253-93BB-4620-B9BB-25D1699866E2}"/>
                </a:ext>
              </a:extLst>
            </p:cNvPr>
            <p:cNvSpPr/>
            <p:nvPr/>
          </p:nvSpPr>
          <p:spPr>
            <a:xfrm>
              <a:off x="365048" y="3804444"/>
              <a:ext cx="3142308" cy="533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bg1"/>
                  </a:solidFill>
                  <a:latin typeface="Meiryo UI" panose="020B0604030504040204" pitchFamily="50" charset="-128"/>
                  <a:ea typeface="Meiryo UI" panose="020B0604030504040204" pitchFamily="50" charset="-128"/>
                </a:rPr>
                <a:t>メニュー</a:t>
              </a:r>
              <a:r>
                <a:rPr lang="en-US" altLang="ja-JP" sz="2000" dirty="0">
                  <a:solidFill>
                    <a:schemeClr val="bg1"/>
                  </a:solidFill>
                  <a:latin typeface="Meiryo UI" panose="020B0604030504040204" pitchFamily="50" charset="-128"/>
                  <a:ea typeface="Meiryo UI" panose="020B0604030504040204" pitchFamily="50" charset="-128"/>
                </a:rPr>
                <a:t>2</a:t>
              </a:r>
              <a:endParaRPr kumimoji="1" lang="ja-JP" altLang="en-US" sz="2000" dirty="0">
                <a:solidFill>
                  <a:schemeClr val="bg1"/>
                </a:solidFill>
                <a:latin typeface="Meiryo UI" panose="020B0604030504040204" pitchFamily="50" charset="-128"/>
                <a:ea typeface="Meiryo UI" panose="020B0604030504040204" pitchFamily="50" charset="-128"/>
              </a:endParaRPr>
            </a:p>
          </p:txBody>
        </p:sp>
        <p:sp>
          <p:nvSpPr>
            <p:cNvPr id="78" name="四角形: 角を丸くする 77">
              <a:extLst>
                <a:ext uri="{FF2B5EF4-FFF2-40B4-BE49-F238E27FC236}">
                  <a16:creationId xmlns:a16="http://schemas.microsoft.com/office/drawing/2014/main" id="{4625B0A2-FC69-493B-B261-2BDD0B6B4F8E}"/>
                </a:ext>
              </a:extLst>
            </p:cNvPr>
            <p:cNvSpPr/>
            <p:nvPr/>
          </p:nvSpPr>
          <p:spPr>
            <a:xfrm>
              <a:off x="364943" y="4682310"/>
              <a:ext cx="3142308" cy="533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bg1"/>
                  </a:solidFill>
                  <a:latin typeface="Meiryo UI" panose="020B0604030504040204" pitchFamily="50" charset="-128"/>
                  <a:ea typeface="Meiryo UI" panose="020B0604030504040204" pitchFamily="50" charset="-128"/>
                </a:rPr>
                <a:t>メニュー</a:t>
              </a:r>
              <a:r>
                <a:rPr lang="en-US" altLang="ja-JP" sz="2000" dirty="0">
                  <a:solidFill>
                    <a:schemeClr val="bg1"/>
                  </a:solidFill>
                  <a:latin typeface="Meiryo UI" panose="020B0604030504040204" pitchFamily="50" charset="-128"/>
                  <a:ea typeface="Meiryo UI" panose="020B0604030504040204" pitchFamily="50" charset="-128"/>
                </a:rPr>
                <a:t>3</a:t>
              </a:r>
              <a:endParaRPr kumimoji="1" lang="ja-JP" altLang="en-US" sz="2000" dirty="0">
                <a:solidFill>
                  <a:schemeClr val="bg1"/>
                </a:solidFill>
                <a:latin typeface="Meiryo UI" panose="020B0604030504040204" pitchFamily="50" charset="-128"/>
                <a:ea typeface="Meiryo UI" panose="020B0604030504040204" pitchFamily="50" charset="-128"/>
              </a:endParaRPr>
            </a:p>
          </p:txBody>
        </p:sp>
        <p:cxnSp>
          <p:nvCxnSpPr>
            <p:cNvPr id="81" name="直線コネクタ 80">
              <a:extLst>
                <a:ext uri="{FF2B5EF4-FFF2-40B4-BE49-F238E27FC236}">
                  <a16:creationId xmlns:a16="http://schemas.microsoft.com/office/drawing/2014/main" id="{5EE7DF20-E1AE-42F5-BA57-5C1C14606B1C}"/>
                </a:ext>
              </a:extLst>
            </p:cNvPr>
            <p:cNvCxnSpPr>
              <a:cxnSpLocks/>
            </p:cNvCxnSpPr>
            <p:nvPr/>
          </p:nvCxnSpPr>
          <p:spPr>
            <a:xfrm>
              <a:off x="179512" y="5949280"/>
              <a:ext cx="352839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4" name="正方形/長方形 83">
              <a:extLst>
                <a:ext uri="{FF2B5EF4-FFF2-40B4-BE49-F238E27FC236}">
                  <a16:creationId xmlns:a16="http://schemas.microsoft.com/office/drawing/2014/main" id="{3F7ABDC8-74EC-4DC7-8D34-1349A7EFDE35}"/>
                </a:ext>
              </a:extLst>
            </p:cNvPr>
            <p:cNvSpPr/>
            <p:nvPr/>
          </p:nvSpPr>
          <p:spPr>
            <a:xfrm>
              <a:off x="395536" y="1268760"/>
              <a:ext cx="3096344" cy="3600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eiryo UI" panose="020B0604030504040204" pitchFamily="50" charset="-128"/>
                  <a:ea typeface="Meiryo UI" panose="020B0604030504040204" pitchFamily="50" charset="-128"/>
                </a:rPr>
                <a:t>ホーム</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3" name="二等辺三角形 2">
              <a:extLst>
                <a:ext uri="{FF2B5EF4-FFF2-40B4-BE49-F238E27FC236}">
                  <a16:creationId xmlns:a16="http://schemas.microsoft.com/office/drawing/2014/main" id="{86879399-F744-4AED-BB81-06D3FA6D86B7}"/>
                </a:ext>
              </a:extLst>
            </p:cNvPr>
            <p:cNvSpPr/>
            <p:nvPr/>
          </p:nvSpPr>
          <p:spPr>
            <a:xfrm rot="16200000">
              <a:off x="837193" y="6071281"/>
              <a:ext cx="288032" cy="268813"/>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BA185FE-5C73-4A2B-B121-928D7ABD9571}"/>
                </a:ext>
              </a:extLst>
            </p:cNvPr>
            <p:cNvSpPr/>
            <p:nvPr/>
          </p:nvSpPr>
          <p:spPr>
            <a:xfrm>
              <a:off x="2771800" y="6097675"/>
              <a:ext cx="216024" cy="21602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36747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2F7299-5492-4A79-A0FC-C25D68EE5BFC}"/>
              </a:ext>
            </a:extLst>
          </p:cNvPr>
          <p:cNvSpPr>
            <a:spLocks noGrp="1"/>
          </p:cNvSpPr>
          <p:nvPr>
            <p:ph type="title"/>
          </p:nvPr>
        </p:nvSpPr>
        <p:spPr>
          <a:xfrm>
            <a:off x="214313" y="131763"/>
            <a:ext cx="8229600" cy="725487"/>
          </a:xfrm>
        </p:spPr>
        <p:txBody>
          <a:bodyPr/>
          <a:lstStyle/>
          <a:p>
            <a:r>
              <a:rPr kumimoji="1" lang="ja-JP" altLang="en-US" dirty="0"/>
              <a:t>携帯端末画面イメージ（資材選択①）</a:t>
            </a:r>
          </a:p>
        </p:txBody>
      </p:sp>
      <p:sp>
        <p:nvSpPr>
          <p:cNvPr id="79" name="タイトル 1">
            <a:extLst>
              <a:ext uri="{FF2B5EF4-FFF2-40B4-BE49-F238E27FC236}">
                <a16:creationId xmlns:a16="http://schemas.microsoft.com/office/drawing/2014/main" id="{EBE0D2A2-C881-480D-9530-87763FEBF736}"/>
              </a:ext>
            </a:extLst>
          </p:cNvPr>
          <p:cNvSpPr txBox="1">
            <a:spLocks/>
          </p:cNvSpPr>
          <p:nvPr/>
        </p:nvSpPr>
        <p:spPr bwMode="auto">
          <a:xfrm>
            <a:off x="7028703" y="3726646"/>
            <a:ext cx="1863777" cy="36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800" dirty="0">
                <a:latin typeface="Meiryo UI" panose="020B0604030504040204" pitchFamily="50" charset="-128"/>
                <a:ea typeface="Meiryo UI" panose="020B0604030504040204" pitchFamily="50" charset="-128"/>
              </a:rPr>
              <a:t>資材選択②画面</a:t>
            </a:r>
          </a:p>
        </p:txBody>
      </p:sp>
      <p:grpSp>
        <p:nvGrpSpPr>
          <p:cNvPr id="16" name="グループ化 15">
            <a:extLst>
              <a:ext uri="{FF2B5EF4-FFF2-40B4-BE49-F238E27FC236}">
                <a16:creationId xmlns:a16="http://schemas.microsoft.com/office/drawing/2014/main" id="{2318C00E-B1FB-47DA-9893-35D5E65E40A8}"/>
              </a:ext>
            </a:extLst>
          </p:cNvPr>
          <p:cNvGrpSpPr/>
          <p:nvPr/>
        </p:nvGrpSpPr>
        <p:grpSpPr>
          <a:xfrm>
            <a:off x="6185659" y="1551447"/>
            <a:ext cx="2354209" cy="1543389"/>
            <a:chOff x="3838151" y="3672698"/>
            <a:chExt cx="2354209" cy="1543389"/>
          </a:xfrm>
        </p:grpSpPr>
        <p:sp>
          <p:nvSpPr>
            <p:cNvPr id="33" name="吹き出し: 四角形 32">
              <a:extLst>
                <a:ext uri="{FF2B5EF4-FFF2-40B4-BE49-F238E27FC236}">
                  <a16:creationId xmlns:a16="http://schemas.microsoft.com/office/drawing/2014/main" id="{FED75F14-0B22-403A-8D79-10C9E6B7D29A}"/>
                </a:ext>
              </a:extLst>
            </p:cNvPr>
            <p:cNvSpPr/>
            <p:nvPr/>
          </p:nvSpPr>
          <p:spPr>
            <a:xfrm>
              <a:off x="3893335" y="3672698"/>
              <a:ext cx="2299025" cy="1543389"/>
            </a:xfrm>
            <a:prstGeom prst="wedgeRectCallout">
              <a:avLst>
                <a:gd name="adj1" fmla="val -116700"/>
                <a:gd name="adj2" fmla="val -21223"/>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39" name="四角形: 角を丸くする 38">
              <a:extLst>
                <a:ext uri="{FF2B5EF4-FFF2-40B4-BE49-F238E27FC236}">
                  <a16:creationId xmlns:a16="http://schemas.microsoft.com/office/drawing/2014/main" id="{CA0AEA94-09BC-4560-A466-ADBC4959DB61}"/>
                </a:ext>
              </a:extLst>
            </p:cNvPr>
            <p:cNvSpPr/>
            <p:nvPr/>
          </p:nvSpPr>
          <p:spPr>
            <a:xfrm>
              <a:off x="4736062" y="4075641"/>
              <a:ext cx="1301566" cy="2484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latin typeface="Meiryo UI" panose="020B0604030504040204" pitchFamily="50" charset="-128"/>
                  <a:ea typeface="Meiryo UI" panose="020B0604030504040204" pitchFamily="50" charset="-128"/>
                </a:rPr>
                <a:t>1234567890</a:t>
              </a:r>
              <a:endParaRPr lang="ja-JP" altLang="en-US" sz="1100" dirty="0">
                <a:solidFill>
                  <a:schemeClr val="tx1"/>
                </a:solidFill>
                <a:latin typeface="Meiryo UI" panose="020B0604030504040204" pitchFamily="50" charset="-128"/>
                <a:ea typeface="Meiryo UI" panose="020B0604030504040204" pitchFamily="50" charset="-128"/>
              </a:endParaRPr>
            </a:p>
          </p:txBody>
        </p:sp>
        <p:sp>
          <p:nvSpPr>
            <p:cNvPr id="40" name="タイトル 1">
              <a:extLst>
                <a:ext uri="{FF2B5EF4-FFF2-40B4-BE49-F238E27FC236}">
                  <a16:creationId xmlns:a16="http://schemas.microsoft.com/office/drawing/2014/main" id="{1DD56039-A044-46D0-ADE5-BC743821EAE9}"/>
                </a:ext>
              </a:extLst>
            </p:cNvPr>
            <p:cNvSpPr txBox="1">
              <a:spLocks/>
            </p:cNvSpPr>
            <p:nvPr/>
          </p:nvSpPr>
          <p:spPr bwMode="auto">
            <a:xfrm>
              <a:off x="3838151" y="4061836"/>
              <a:ext cx="976805" cy="303268"/>
            </a:xfrm>
            <a:prstGeom prst="rect">
              <a:avLst/>
            </a:prstGeom>
            <a:noFill/>
            <a:ln>
              <a:noFill/>
            </a:ln>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ctr"/>
              <a:r>
                <a:rPr lang="ja-JP" altLang="en-US" sz="1400" dirty="0">
                  <a:latin typeface="Meiryo UI" panose="020B0604030504040204" pitchFamily="50" charset="-128"/>
                  <a:ea typeface="Meiryo UI" panose="020B0604030504040204" pitchFamily="50" charset="-128"/>
                </a:rPr>
                <a:t>工事番号</a:t>
              </a:r>
              <a:endParaRPr lang="ja-JP" altLang="en-US" sz="2800" dirty="0">
                <a:latin typeface="Meiryo UI" panose="020B0604030504040204" pitchFamily="50" charset="-128"/>
                <a:ea typeface="Meiryo UI" panose="020B0604030504040204" pitchFamily="50" charset="-128"/>
              </a:endParaRPr>
            </a:p>
          </p:txBody>
        </p:sp>
        <p:sp>
          <p:nvSpPr>
            <p:cNvPr id="41" name="二等辺三角形 40">
              <a:extLst>
                <a:ext uri="{FF2B5EF4-FFF2-40B4-BE49-F238E27FC236}">
                  <a16:creationId xmlns:a16="http://schemas.microsoft.com/office/drawing/2014/main" id="{31C68EE3-9733-4C88-AA65-F2895FFC9DF4}"/>
                </a:ext>
              </a:extLst>
            </p:cNvPr>
            <p:cNvSpPr/>
            <p:nvPr/>
          </p:nvSpPr>
          <p:spPr>
            <a:xfrm rot="10800000">
              <a:off x="5803775" y="4149080"/>
              <a:ext cx="131100" cy="104929"/>
            </a:xfrm>
            <a:prstGeom prst="triangle">
              <a:avLst/>
            </a:prstGeom>
            <a:solidFill>
              <a:schemeClr val="bg1">
                <a:lumMod val="8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タイトル 1">
              <a:extLst>
                <a:ext uri="{FF2B5EF4-FFF2-40B4-BE49-F238E27FC236}">
                  <a16:creationId xmlns:a16="http://schemas.microsoft.com/office/drawing/2014/main" id="{46B056EB-6D0F-4E68-984B-F212FC3ADF08}"/>
                </a:ext>
              </a:extLst>
            </p:cNvPr>
            <p:cNvSpPr txBox="1">
              <a:spLocks/>
            </p:cNvSpPr>
            <p:nvPr/>
          </p:nvSpPr>
          <p:spPr bwMode="auto">
            <a:xfrm>
              <a:off x="3897247" y="3717309"/>
              <a:ext cx="2095911" cy="36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200" dirty="0">
                  <a:latin typeface="Meiryo UI" panose="020B0604030504040204" pitchFamily="50" charset="-128"/>
                  <a:ea typeface="Meiryo UI" panose="020B0604030504040204" pitchFamily="50" charset="-128"/>
                </a:rPr>
                <a:t>・コンボボックスで表示する</a:t>
              </a:r>
            </a:p>
          </p:txBody>
        </p:sp>
        <p:grpSp>
          <p:nvGrpSpPr>
            <p:cNvPr id="15" name="グループ化 14">
              <a:extLst>
                <a:ext uri="{FF2B5EF4-FFF2-40B4-BE49-F238E27FC236}">
                  <a16:creationId xmlns:a16="http://schemas.microsoft.com/office/drawing/2014/main" id="{B84CCC1A-142E-4EE3-8CB4-21C2602B9A35}"/>
                </a:ext>
              </a:extLst>
            </p:cNvPr>
            <p:cNvGrpSpPr/>
            <p:nvPr/>
          </p:nvGrpSpPr>
          <p:grpSpPr>
            <a:xfrm>
              <a:off x="4736427" y="4324130"/>
              <a:ext cx="1304388" cy="578252"/>
              <a:chOff x="4733846" y="5612790"/>
              <a:chExt cx="1304388" cy="578252"/>
            </a:xfrm>
          </p:grpSpPr>
          <p:sp>
            <p:nvSpPr>
              <p:cNvPr id="14" name="正方形/長方形 13">
                <a:extLst>
                  <a:ext uri="{FF2B5EF4-FFF2-40B4-BE49-F238E27FC236}">
                    <a16:creationId xmlns:a16="http://schemas.microsoft.com/office/drawing/2014/main" id="{76B1E952-7D1D-45C0-A148-693FAE25DB51}"/>
                  </a:ext>
                </a:extLst>
              </p:cNvPr>
              <p:cNvSpPr/>
              <p:nvPr/>
            </p:nvSpPr>
            <p:spPr>
              <a:xfrm>
                <a:off x="4733846" y="5612790"/>
                <a:ext cx="1303782" cy="1924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latin typeface="Meiryo UI" panose="020B0604030504040204" pitchFamily="50" charset="-128"/>
                    <a:ea typeface="Meiryo UI" panose="020B0604030504040204" pitchFamily="50" charset="-128"/>
                  </a:rPr>
                  <a:t>1234567890</a:t>
                </a:r>
                <a:endParaRPr kumimoji="1" lang="ja-JP" altLang="en-US" sz="1100" dirty="0">
                  <a:solidFill>
                    <a:schemeClr val="tx1"/>
                  </a:solidFill>
                  <a:latin typeface="Meiryo UI" panose="020B0604030504040204" pitchFamily="50" charset="-128"/>
                  <a:ea typeface="Meiryo UI" panose="020B0604030504040204" pitchFamily="50" charset="-128"/>
                </a:endParaRPr>
              </a:p>
            </p:txBody>
          </p:sp>
          <p:sp>
            <p:nvSpPr>
              <p:cNvPr id="47" name="正方形/長方形 46">
                <a:extLst>
                  <a:ext uri="{FF2B5EF4-FFF2-40B4-BE49-F238E27FC236}">
                    <a16:creationId xmlns:a16="http://schemas.microsoft.com/office/drawing/2014/main" id="{1774064B-CF02-4BFC-936C-B97F7CFEB80D}"/>
                  </a:ext>
                </a:extLst>
              </p:cNvPr>
              <p:cNvSpPr/>
              <p:nvPr/>
            </p:nvSpPr>
            <p:spPr>
              <a:xfrm>
                <a:off x="4733846" y="5805264"/>
                <a:ext cx="1303782" cy="1924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100" dirty="0">
                    <a:solidFill>
                      <a:schemeClr val="tx1"/>
                    </a:solidFill>
                    <a:latin typeface="Meiryo UI" panose="020B0604030504040204" pitchFamily="50" charset="-128"/>
                    <a:ea typeface="Meiryo UI" panose="020B0604030504040204" pitchFamily="50" charset="-128"/>
                  </a:rPr>
                  <a:t>1122334455</a:t>
                </a:r>
                <a:endParaRPr kumimoji="1" lang="ja-JP" altLang="en-US" sz="1100" dirty="0">
                  <a:solidFill>
                    <a:schemeClr val="tx1"/>
                  </a:solidFill>
                  <a:latin typeface="Meiryo UI" panose="020B0604030504040204" pitchFamily="50" charset="-128"/>
                  <a:ea typeface="Meiryo UI" panose="020B0604030504040204" pitchFamily="50" charset="-128"/>
                </a:endParaRPr>
              </a:p>
            </p:txBody>
          </p:sp>
          <p:sp>
            <p:nvSpPr>
              <p:cNvPr id="48" name="正方形/長方形 47">
                <a:extLst>
                  <a:ext uri="{FF2B5EF4-FFF2-40B4-BE49-F238E27FC236}">
                    <a16:creationId xmlns:a16="http://schemas.microsoft.com/office/drawing/2014/main" id="{61487927-4C21-498A-95E3-CDABCEB0C148}"/>
                  </a:ext>
                </a:extLst>
              </p:cNvPr>
              <p:cNvSpPr/>
              <p:nvPr/>
            </p:nvSpPr>
            <p:spPr>
              <a:xfrm>
                <a:off x="4734452" y="5998568"/>
                <a:ext cx="1303782" cy="1924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100" dirty="0">
                    <a:solidFill>
                      <a:schemeClr val="tx1"/>
                    </a:solidFill>
                    <a:latin typeface="Meiryo UI" panose="020B0604030504040204" pitchFamily="50" charset="-128"/>
                    <a:ea typeface="Meiryo UI" panose="020B0604030504040204" pitchFamily="50" charset="-128"/>
                  </a:rPr>
                  <a:t>0987654321</a:t>
                </a:r>
                <a:endParaRPr kumimoji="1" lang="ja-JP" altLang="en-US" sz="1100" dirty="0">
                  <a:solidFill>
                    <a:schemeClr val="tx1"/>
                  </a:solidFill>
                  <a:latin typeface="Meiryo UI" panose="020B0604030504040204" pitchFamily="50" charset="-128"/>
                  <a:ea typeface="Meiryo UI" panose="020B0604030504040204" pitchFamily="50" charset="-128"/>
                </a:endParaRPr>
              </a:p>
            </p:txBody>
          </p:sp>
        </p:grpSp>
      </p:grpSp>
      <p:sp>
        <p:nvSpPr>
          <p:cNvPr id="45" name="タイトル 1">
            <a:extLst>
              <a:ext uri="{FF2B5EF4-FFF2-40B4-BE49-F238E27FC236}">
                <a16:creationId xmlns:a16="http://schemas.microsoft.com/office/drawing/2014/main" id="{B4F91C3D-6B9D-4EE6-8904-0CFB663643B8}"/>
              </a:ext>
            </a:extLst>
          </p:cNvPr>
          <p:cNvSpPr txBox="1">
            <a:spLocks/>
          </p:cNvSpPr>
          <p:nvPr/>
        </p:nvSpPr>
        <p:spPr bwMode="auto">
          <a:xfrm>
            <a:off x="437869" y="5318427"/>
            <a:ext cx="851041" cy="36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800" dirty="0">
                <a:latin typeface="Meiryo UI" panose="020B0604030504040204" pitchFamily="50" charset="-128"/>
                <a:ea typeface="Meiryo UI" panose="020B0604030504040204" pitchFamily="50" charset="-128"/>
              </a:rPr>
              <a:t>ホーム</a:t>
            </a:r>
          </a:p>
        </p:txBody>
      </p:sp>
      <p:sp>
        <p:nvSpPr>
          <p:cNvPr id="46" name="矢印: 右 45">
            <a:extLst>
              <a:ext uri="{FF2B5EF4-FFF2-40B4-BE49-F238E27FC236}">
                <a16:creationId xmlns:a16="http://schemas.microsoft.com/office/drawing/2014/main" id="{E5EF78E3-CC04-4F44-863E-056394527463}"/>
              </a:ext>
            </a:extLst>
          </p:cNvPr>
          <p:cNvSpPr/>
          <p:nvPr/>
        </p:nvSpPr>
        <p:spPr>
          <a:xfrm>
            <a:off x="6144893" y="3660645"/>
            <a:ext cx="755965" cy="64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画面遷移</a:t>
            </a:r>
          </a:p>
        </p:txBody>
      </p:sp>
      <p:grpSp>
        <p:nvGrpSpPr>
          <p:cNvPr id="12" name="グループ化 11">
            <a:extLst>
              <a:ext uri="{FF2B5EF4-FFF2-40B4-BE49-F238E27FC236}">
                <a16:creationId xmlns:a16="http://schemas.microsoft.com/office/drawing/2014/main" id="{4BB77614-E2C4-4E18-A992-655CA929BA1A}"/>
              </a:ext>
            </a:extLst>
          </p:cNvPr>
          <p:cNvGrpSpPr/>
          <p:nvPr/>
        </p:nvGrpSpPr>
        <p:grpSpPr>
          <a:xfrm>
            <a:off x="1504934" y="5135943"/>
            <a:ext cx="755965" cy="644909"/>
            <a:chOff x="1504934" y="5135943"/>
            <a:chExt cx="755965" cy="644909"/>
          </a:xfrm>
        </p:grpSpPr>
        <p:sp>
          <p:nvSpPr>
            <p:cNvPr id="44" name="矢印: 右 43">
              <a:extLst>
                <a:ext uri="{FF2B5EF4-FFF2-40B4-BE49-F238E27FC236}">
                  <a16:creationId xmlns:a16="http://schemas.microsoft.com/office/drawing/2014/main" id="{4627B3D7-3C28-48D3-9810-B7BCA639D79F}"/>
                </a:ext>
              </a:extLst>
            </p:cNvPr>
            <p:cNvSpPr/>
            <p:nvPr/>
          </p:nvSpPr>
          <p:spPr>
            <a:xfrm rot="10800000">
              <a:off x="1504934" y="5135943"/>
              <a:ext cx="755965" cy="64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A4806304-7DF5-45C9-845E-57723FD22967}"/>
                </a:ext>
              </a:extLst>
            </p:cNvPr>
            <p:cNvSpPr txBox="1"/>
            <p:nvPr/>
          </p:nvSpPr>
          <p:spPr>
            <a:xfrm>
              <a:off x="1643892" y="5350675"/>
              <a:ext cx="617007" cy="215444"/>
            </a:xfrm>
            <a:prstGeom prst="rect">
              <a:avLst/>
            </a:prstGeom>
            <a:noFill/>
          </p:spPr>
          <p:txBody>
            <a:bodyPr wrap="square" rtlCol="0">
              <a:spAutoFit/>
            </a:bodyPr>
            <a:lstStyle/>
            <a:p>
              <a:r>
                <a:rPr kumimoji="1" lang="ja-JP" altLang="en-US" sz="800" dirty="0">
                  <a:solidFill>
                    <a:schemeClr val="bg1"/>
                  </a:solidFill>
                  <a:latin typeface="Meiryo UI" panose="020B0604030504040204" pitchFamily="50" charset="-128"/>
                  <a:ea typeface="Meiryo UI" panose="020B0604030504040204" pitchFamily="50" charset="-128"/>
                </a:rPr>
                <a:t>画面遷移</a:t>
              </a:r>
            </a:p>
          </p:txBody>
        </p:sp>
      </p:grpSp>
      <p:sp>
        <p:nvSpPr>
          <p:cNvPr id="60" name="矢印: 右 59">
            <a:extLst>
              <a:ext uri="{FF2B5EF4-FFF2-40B4-BE49-F238E27FC236}">
                <a16:creationId xmlns:a16="http://schemas.microsoft.com/office/drawing/2014/main" id="{36582DAB-0A78-452F-B4D0-CACD4592C1C1}"/>
              </a:ext>
            </a:extLst>
          </p:cNvPr>
          <p:cNvSpPr/>
          <p:nvPr/>
        </p:nvSpPr>
        <p:spPr>
          <a:xfrm>
            <a:off x="6156176" y="4440275"/>
            <a:ext cx="755965" cy="64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画面遷移</a:t>
            </a:r>
          </a:p>
        </p:txBody>
      </p:sp>
      <p:sp>
        <p:nvSpPr>
          <p:cNvPr id="61" name="タイトル 1">
            <a:extLst>
              <a:ext uri="{FF2B5EF4-FFF2-40B4-BE49-F238E27FC236}">
                <a16:creationId xmlns:a16="http://schemas.microsoft.com/office/drawing/2014/main" id="{C0972C5A-75B3-4564-9673-578A985AB080}"/>
              </a:ext>
            </a:extLst>
          </p:cNvPr>
          <p:cNvSpPr txBox="1">
            <a:spLocks/>
          </p:cNvSpPr>
          <p:nvPr/>
        </p:nvSpPr>
        <p:spPr bwMode="auto">
          <a:xfrm>
            <a:off x="7033283" y="4582194"/>
            <a:ext cx="1859198" cy="36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800" dirty="0">
                <a:latin typeface="Meiryo UI" panose="020B0604030504040204" pitchFamily="50" charset="-128"/>
                <a:ea typeface="Meiryo UI" panose="020B0604030504040204" pitchFamily="50" charset="-128"/>
              </a:rPr>
              <a:t>資材一覧①画面</a:t>
            </a:r>
          </a:p>
        </p:txBody>
      </p:sp>
      <p:grpSp>
        <p:nvGrpSpPr>
          <p:cNvPr id="17" name="グループ化 16">
            <a:extLst>
              <a:ext uri="{FF2B5EF4-FFF2-40B4-BE49-F238E27FC236}">
                <a16:creationId xmlns:a16="http://schemas.microsoft.com/office/drawing/2014/main" id="{DE277738-2A37-4EC6-BA78-F15CE976E790}"/>
              </a:ext>
            </a:extLst>
          </p:cNvPr>
          <p:cNvGrpSpPr/>
          <p:nvPr/>
        </p:nvGrpSpPr>
        <p:grpSpPr>
          <a:xfrm>
            <a:off x="2411760" y="980728"/>
            <a:ext cx="3557875" cy="5544616"/>
            <a:chOff x="2411760" y="980728"/>
            <a:chExt cx="3557875" cy="5544616"/>
          </a:xfrm>
        </p:grpSpPr>
        <p:sp>
          <p:nvSpPr>
            <p:cNvPr id="19" name="四角形: 角を丸くする 18">
              <a:extLst>
                <a:ext uri="{FF2B5EF4-FFF2-40B4-BE49-F238E27FC236}">
                  <a16:creationId xmlns:a16="http://schemas.microsoft.com/office/drawing/2014/main" id="{1495815E-2C1F-430D-800B-11916B2B1BDB}"/>
                </a:ext>
              </a:extLst>
            </p:cNvPr>
            <p:cNvSpPr/>
            <p:nvPr/>
          </p:nvSpPr>
          <p:spPr>
            <a:xfrm>
              <a:off x="2616501" y="2473757"/>
              <a:ext cx="3137110" cy="3600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rPr>
                <a:t>B</a:t>
              </a:r>
              <a:r>
                <a:rPr lang="ja-JP" altLang="en-US" dirty="0">
                  <a:solidFill>
                    <a:schemeClr val="bg1"/>
                  </a:solidFill>
                  <a:latin typeface="Meiryo UI" panose="020B0604030504040204" pitchFamily="50" charset="-128"/>
                  <a:ea typeface="Meiryo UI" panose="020B0604030504040204" pitchFamily="50" charset="-128"/>
                </a:rPr>
                <a:t>材（小口）</a:t>
              </a:r>
              <a:endParaRPr kumimoji="1" lang="ja-JP" altLang="en-US" sz="2400" dirty="0">
                <a:solidFill>
                  <a:schemeClr val="bg1"/>
                </a:solidFill>
                <a:latin typeface="Meiryo UI" panose="020B0604030504040204" pitchFamily="50" charset="-128"/>
                <a:ea typeface="Meiryo UI" panose="020B0604030504040204" pitchFamily="50" charset="-128"/>
              </a:endParaRPr>
            </a:p>
          </p:txBody>
        </p:sp>
        <p:sp>
          <p:nvSpPr>
            <p:cNvPr id="26" name="四角形: 角を丸くする 25">
              <a:extLst>
                <a:ext uri="{FF2B5EF4-FFF2-40B4-BE49-F238E27FC236}">
                  <a16:creationId xmlns:a16="http://schemas.microsoft.com/office/drawing/2014/main" id="{EC978205-52B3-4831-8EC3-D128EB6312CF}"/>
                </a:ext>
              </a:extLst>
            </p:cNvPr>
            <p:cNvSpPr/>
            <p:nvPr/>
          </p:nvSpPr>
          <p:spPr>
            <a:xfrm>
              <a:off x="2657267" y="5277864"/>
              <a:ext cx="773173" cy="43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戻る</a:t>
              </a:r>
              <a:endParaRPr kumimoji="1" lang="ja-JP" altLang="en-US" sz="3200" dirty="0">
                <a:latin typeface="Meiryo UI" panose="020B0604030504040204" pitchFamily="50" charset="-128"/>
                <a:ea typeface="Meiryo UI" panose="020B0604030504040204" pitchFamily="50" charset="-128"/>
              </a:endParaRPr>
            </a:p>
          </p:txBody>
        </p:sp>
        <p:sp>
          <p:nvSpPr>
            <p:cNvPr id="30" name="四角形: 角を丸くする 29">
              <a:extLst>
                <a:ext uri="{FF2B5EF4-FFF2-40B4-BE49-F238E27FC236}">
                  <a16:creationId xmlns:a16="http://schemas.microsoft.com/office/drawing/2014/main" id="{24F4C94E-2BE9-4044-B696-270BE4239D9D}"/>
                </a:ext>
              </a:extLst>
            </p:cNvPr>
            <p:cNvSpPr/>
            <p:nvPr/>
          </p:nvSpPr>
          <p:spPr>
            <a:xfrm>
              <a:off x="3309671" y="1858629"/>
              <a:ext cx="1301566" cy="2484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latin typeface="Meiryo UI" panose="020B0604030504040204" pitchFamily="50" charset="-128"/>
                  <a:ea typeface="Meiryo UI" panose="020B0604030504040204" pitchFamily="50" charset="-128"/>
                </a:rPr>
                <a:t>1234567890</a:t>
              </a:r>
              <a:endParaRPr lang="ja-JP" altLang="en-US" sz="1100" dirty="0">
                <a:solidFill>
                  <a:schemeClr val="tx1"/>
                </a:solidFill>
                <a:latin typeface="Meiryo UI" panose="020B0604030504040204" pitchFamily="50" charset="-128"/>
                <a:ea typeface="Meiryo UI" panose="020B0604030504040204" pitchFamily="50" charset="-128"/>
              </a:endParaRPr>
            </a:p>
          </p:txBody>
        </p:sp>
        <p:sp>
          <p:nvSpPr>
            <p:cNvPr id="32" name="タイトル 1">
              <a:extLst>
                <a:ext uri="{FF2B5EF4-FFF2-40B4-BE49-F238E27FC236}">
                  <a16:creationId xmlns:a16="http://schemas.microsoft.com/office/drawing/2014/main" id="{F53DDEF3-EB45-402B-A431-6AB59E66C0AF}"/>
                </a:ext>
              </a:extLst>
            </p:cNvPr>
            <p:cNvSpPr txBox="1">
              <a:spLocks/>
            </p:cNvSpPr>
            <p:nvPr/>
          </p:nvSpPr>
          <p:spPr bwMode="auto">
            <a:xfrm>
              <a:off x="2411760" y="1844824"/>
              <a:ext cx="976805" cy="303268"/>
            </a:xfrm>
            <a:prstGeom prst="rect">
              <a:avLst/>
            </a:prstGeom>
            <a:noFill/>
            <a:ln>
              <a:noFill/>
            </a:ln>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ctr"/>
              <a:r>
                <a:rPr lang="ja-JP" altLang="en-US" sz="1400" dirty="0">
                  <a:latin typeface="Meiryo UI" panose="020B0604030504040204" pitchFamily="50" charset="-128"/>
                  <a:ea typeface="Meiryo UI" panose="020B0604030504040204" pitchFamily="50" charset="-128"/>
                </a:rPr>
                <a:t>工事番号</a:t>
              </a:r>
              <a:endParaRPr lang="ja-JP" altLang="en-US" sz="2800" dirty="0">
                <a:latin typeface="Meiryo UI" panose="020B0604030504040204" pitchFamily="50" charset="-128"/>
                <a:ea typeface="Meiryo UI" panose="020B0604030504040204" pitchFamily="50" charset="-128"/>
              </a:endParaRPr>
            </a:p>
          </p:txBody>
        </p:sp>
        <p:sp>
          <p:nvSpPr>
            <p:cNvPr id="9" name="二等辺三角形 8">
              <a:extLst>
                <a:ext uri="{FF2B5EF4-FFF2-40B4-BE49-F238E27FC236}">
                  <a16:creationId xmlns:a16="http://schemas.microsoft.com/office/drawing/2014/main" id="{DE766764-395C-4A9C-AAC9-BB077FABE41E}"/>
                </a:ext>
              </a:extLst>
            </p:cNvPr>
            <p:cNvSpPr/>
            <p:nvPr/>
          </p:nvSpPr>
          <p:spPr>
            <a:xfrm rot="10800000">
              <a:off x="4377384" y="1943993"/>
              <a:ext cx="131100" cy="104929"/>
            </a:xfrm>
            <a:prstGeom prst="triangle">
              <a:avLst/>
            </a:prstGeom>
            <a:solidFill>
              <a:schemeClr val="bg1">
                <a:lumMod val="8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四角形: 角を丸くする 51">
              <a:extLst>
                <a:ext uri="{FF2B5EF4-FFF2-40B4-BE49-F238E27FC236}">
                  <a16:creationId xmlns:a16="http://schemas.microsoft.com/office/drawing/2014/main" id="{0B1F4A50-FC20-408A-834B-EFB6C538BCF9}"/>
                </a:ext>
              </a:extLst>
            </p:cNvPr>
            <p:cNvSpPr/>
            <p:nvPr/>
          </p:nvSpPr>
          <p:spPr>
            <a:xfrm>
              <a:off x="2441243" y="980728"/>
              <a:ext cx="3528392" cy="554461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ローチャート: 結合子 52">
              <a:extLst>
                <a:ext uri="{FF2B5EF4-FFF2-40B4-BE49-F238E27FC236}">
                  <a16:creationId xmlns:a16="http://schemas.microsoft.com/office/drawing/2014/main" id="{D5183431-7633-4B76-980F-3918CBF3B74D}"/>
                </a:ext>
              </a:extLst>
            </p:cNvPr>
            <p:cNvSpPr/>
            <p:nvPr/>
          </p:nvSpPr>
          <p:spPr>
            <a:xfrm>
              <a:off x="4074916" y="6077319"/>
              <a:ext cx="265521" cy="262775"/>
            </a:xfrm>
            <a:prstGeom prst="flowChartConnector">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B6049052-D69C-4B11-B283-01602E6B44E2}"/>
                </a:ext>
              </a:extLst>
            </p:cNvPr>
            <p:cNvCxnSpPr>
              <a:cxnSpLocks/>
            </p:cNvCxnSpPr>
            <p:nvPr/>
          </p:nvCxnSpPr>
          <p:spPr>
            <a:xfrm>
              <a:off x="2441243" y="5949280"/>
              <a:ext cx="352839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B6C0089D-57FF-499F-8CFF-1C1F20CC6A7E}"/>
                </a:ext>
              </a:extLst>
            </p:cNvPr>
            <p:cNvSpPr/>
            <p:nvPr/>
          </p:nvSpPr>
          <p:spPr>
            <a:xfrm>
              <a:off x="2657267" y="1268760"/>
              <a:ext cx="3096344" cy="3600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資材選択</a:t>
              </a:r>
            </a:p>
          </p:txBody>
        </p:sp>
        <p:sp>
          <p:nvSpPr>
            <p:cNvPr id="50" name="四角形: 角を丸くする 49">
              <a:extLst>
                <a:ext uri="{FF2B5EF4-FFF2-40B4-BE49-F238E27FC236}">
                  <a16:creationId xmlns:a16="http://schemas.microsoft.com/office/drawing/2014/main" id="{D0FBAC48-A203-43A0-BCF4-6E25ADE2C5E7}"/>
                </a:ext>
              </a:extLst>
            </p:cNvPr>
            <p:cNvSpPr/>
            <p:nvPr/>
          </p:nvSpPr>
          <p:spPr>
            <a:xfrm>
              <a:off x="2616501" y="3913916"/>
              <a:ext cx="3137110" cy="3600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rPr>
                <a:t>B</a:t>
              </a:r>
              <a:r>
                <a:rPr lang="ja-JP" altLang="en-US" dirty="0">
                  <a:solidFill>
                    <a:schemeClr val="bg1"/>
                  </a:solidFill>
                  <a:latin typeface="Meiryo UI" panose="020B0604030504040204" pitchFamily="50" charset="-128"/>
                  <a:ea typeface="Meiryo UI" panose="020B0604030504040204" pitchFamily="50" charset="-128"/>
                </a:rPr>
                <a:t>材（大口）</a:t>
              </a:r>
              <a:endParaRPr kumimoji="1" lang="ja-JP" altLang="en-US" sz="2400" dirty="0">
                <a:solidFill>
                  <a:schemeClr val="bg1"/>
                </a:solidFill>
                <a:latin typeface="Meiryo UI" panose="020B0604030504040204" pitchFamily="50" charset="-128"/>
                <a:ea typeface="Meiryo UI" panose="020B0604030504040204" pitchFamily="50" charset="-128"/>
              </a:endParaRPr>
            </a:p>
          </p:txBody>
        </p:sp>
        <p:sp>
          <p:nvSpPr>
            <p:cNvPr id="56" name="タイトル 1">
              <a:extLst>
                <a:ext uri="{FF2B5EF4-FFF2-40B4-BE49-F238E27FC236}">
                  <a16:creationId xmlns:a16="http://schemas.microsoft.com/office/drawing/2014/main" id="{D79067DF-14AC-4EB4-8F47-E859B17D20DA}"/>
                </a:ext>
              </a:extLst>
            </p:cNvPr>
            <p:cNvSpPr txBox="1">
              <a:spLocks/>
            </p:cNvSpPr>
            <p:nvPr/>
          </p:nvSpPr>
          <p:spPr bwMode="auto">
            <a:xfrm>
              <a:off x="2571202" y="2986537"/>
              <a:ext cx="3137110" cy="36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800" u="sng" dirty="0">
                  <a:solidFill>
                    <a:srgbClr val="0070C0"/>
                  </a:solidFill>
                  <a:latin typeface="Meiryo UI" panose="020B0604030504040204" pitchFamily="50" charset="-128"/>
                  <a:ea typeface="Meiryo UI" panose="020B0604030504040204" pitchFamily="50" charset="-128"/>
                </a:rPr>
                <a:t>注文入力中（</a:t>
              </a:r>
              <a:r>
                <a:rPr lang="en-US" altLang="ja-JP" sz="1800" u="sng" dirty="0">
                  <a:solidFill>
                    <a:srgbClr val="0070C0"/>
                  </a:solidFill>
                  <a:latin typeface="Meiryo UI" panose="020B0604030504040204" pitchFamily="50" charset="-128"/>
                  <a:ea typeface="Meiryo UI" panose="020B0604030504040204" pitchFamily="50" charset="-128"/>
                </a:rPr>
                <a:t>B</a:t>
              </a:r>
              <a:r>
                <a:rPr lang="ja-JP" altLang="en-US" sz="1800" u="sng" dirty="0">
                  <a:solidFill>
                    <a:srgbClr val="0070C0"/>
                  </a:solidFill>
                  <a:latin typeface="Meiryo UI" panose="020B0604030504040204" pitchFamily="50" charset="-128"/>
                  <a:ea typeface="Meiryo UI" panose="020B0604030504040204" pitchFamily="50" charset="-128"/>
                </a:rPr>
                <a:t>材（小口））</a:t>
              </a:r>
            </a:p>
          </p:txBody>
        </p:sp>
        <p:sp>
          <p:nvSpPr>
            <p:cNvPr id="57" name="タイトル 1">
              <a:extLst>
                <a:ext uri="{FF2B5EF4-FFF2-40B4-BE49-F238E27FC236}">
                  <a16:creationId xmlns:a16="http://schemas.microsoft.com/office/drawing/2014/main" id="{CE242C94-AB83-4859-8EA3-168B7D439E28}"/>
                </a:ext>
              </a:extLst>
            </p:cNvPr>
            <p:cNvSpPr txBox="1">
              <a:spLocks/>
            </p:cNvSpPr>
            <p:nvPr/>
          </p:nvSpPr>
          <p:spPr bwMode="auto">
            <a:xfrm>
              <a:off x="2571202" y="4508091"/>
              <a:ext cx="3137110" cy="36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800" u="sng" dirty="0">
                  <a:solidFill>
                    <a:srgbClr val="0070C0"/>
                  </a:solidFill>
                  <a:latin typeface="Meiryo UI" panose="020B0604030504040204" pitchFamily="50" charset="-128"/>
                  <a:ea typeface="Meiryo UI" panose="020B0604030504040204" pitchFamily="50" charset="-128"/>
                </a:rPr>
                <a:t>注文入力中（</a:t>
              </a:r>
              <a:r>
                <a:rPr lang="en-US" altLang="ja-JP" sz="1800" u="sng" dirty="0">
                  <a:solidFill>
                    <a:srgbClr val="0070C0"/>
                  </a:solidFill>
                  <a:latin typeface="Meiryo UI" panose="020B0604030504040204" pitchFamily="50" charset="-128"/>
                  <a:ea typeface="Meiryo UI" panose="020B0604030504040204" pitchFamily="50" charset="-128"/>
                </a:rPr>
                <a:t>B</a:t>
              </a:r>
              <a:r>
                <a:rPr lang="ja-JP" altLang="en-US" sz="1800" u="sng" dirty="0">
                  <a:solidFill>
                    <a:srgbClr val="0070C0"/>
                  </a:solidFill>
                  <a:latin typeface="Meiryo UI" panose="020B0604030504040204" pitchFamily="50" charset="-128"/>
                  <a:ea typeface="Meiryo UI" panose="020B0604030504040204" pitchFamily="50" charset="-128"/>
                </a:rPr>
                <a:t>材（大口））</a:t>
              </a:r>
            </a:p>
          </p:txBody>
        </p:sp>
        <p:sp>
          <p:nvSpPr>
            <p:cNvPr id="68" name="二等辺三角形 67">
              <a:extLst>
                <a:ext uri="{FF2B5EF4-FFF2-40B4-BE49-F238E27FC236}">
                  <a16:creationId xmlns:a16="http://schemas.microsoft.com/office/drawing/2014/main" id="{680B98E0-EF9D-4553-AA76-18232267C557}"/>
                </a:ext>
              </a:extLst>
            </p:cNvPr>
            <p:cNvSpPr/>
            <p:nvPr/>
          </p:nvSpPr>
          <p:spPr>
            <a:xfrm rot="16200000">
              <a:off x="3141449" y="6071281"/>
              <a:ext cx="288032" cy="268813"/>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2E7CF34D-A176-4206-B5E9-38A508CA12A2}"/>
                </a:ext>
              </a:extLst>
            </p:cNvPr>
            <p:cNvSpPr/>
            <p:nvPr/>
          </p:nvSpPr>
          <p:spPr>
            <a:xfrm>
              <a:off x="5076056" y="6097675"/>
              <a:ext cx="216024" cy="21602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69756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a:extLst>
              <a:ext uri="{FF2B5EF4-FFF2-40B4-BE49-F238E27FC236}">
                <a16:creationId xmlns:a16="http://schemas.microsoft.com/office/drawing/2014/main" id="{F5C3E275-E1D2-4608-9807-A848E5288D5E}"/>
              </a:ext>
            </a:extLst>
          </p:cNvPr>
          <p:cNvSpPr>
            <a:spLocks noGrp="1"/>
          </p:cNvSpPr>
          <p:nvPr>
            <p:ph type="title"/>
          </p:nvPr>
        </p:nvSpPr>
        <p:spPr/>
        <p:txBody>
          <a:bodyPr/>
          <a:lstStyle/>
          <a:p>
            <a:pPr eaLnBrk="1" hangingPunct="1"/>
            <a:r>
              <a:rPr lang="ja-JP" altLang="en-US" dirty="0"/>
              <a:t>プロジェクトスコープの確認</a:t>
            </a:r>
          </a:p>
        </p:txBody>
      </p:sp>
      <p:grpSp>
        <p:nvGrpSpPr>
          <p:cNvPr id="3" name="グループ化 2">
            <a:extLst>
              <a:ext uri="{FF2B5EF4-FFF2-40B4-BE49-F238E27FC236}">
                <a16:creationId xmlns:a16="http://schemas.microsoft.com/office/drawing/2014/main" id="{350C462C-467B-4D78-A4A5-4BA23ACB2A6F}"/>
              </a:ext>
            </a:extLst>
          </p:cNvPr>
          <p:cNvGrpSpPr/>
          <p:nvPr/>
        </p:nvGrpSpPr>
        <p:grpSpPr>
          <a:xfrm>
            <a:off x="341784" y="1124744"/>
            <a:ext cx="8460432" cy="5235569"/>
            <a:chOff x="341784" y="1124744"/>
            <a:chExt cx="8460432" cy="5235569"/>
          </a:xfrm>
        </p:grpSpPr>
        <p:pic>
          <p:nvPicPr>
            <p:cNvPr id="4" name="図 3">
              <a:extLst>
                <a:ext uri="{FF2B5EF4-FFF2-40B4-BE49-F238E27FC236}">
                  <a16:creationId xmlns:a16="http://schemas.microsoft.com/office/drawing/2014/main" id="{48755B06-AE07-4FD1-BE66-2519B886531D}"/>
                </a:ext>
              </a:extLst>
            </p:cNvPr>
            <p:cNvPicPr>
              <a:picLocks noChangeAspect="1"/>
            </p:cNvPicPr>
            <p:nvPr/>
          </p:nvPicPr>
          <p:blipFill>
            <a:blip r:embed="rId2"/>
            <a:stretch>
              <a:fillRect/>
            </a:stretch>
          </p:blipFill>
          <p:spPr>
            <a:xfrm>
              <a:off x="341784" y="1124744"/>
              <a:ext cx="8460432" cy="5235569"/>
            </a:xfrm>
            <a:prstGeom prst="rect">
              <a:avLst/>
            </a:prstGeom>
          </p:spPr>
        </p:pic>
        <p:sp>
          <p:nvSpPr>
            <p:cNvPr id="5" name="正方形/長方形 4">
              <a:extLst>
                <a:ext uri="{FF2B5EF4-FFF2-40B4-BE49-F238E27FC236}">
                  <a16:creationId xmlns:a16="http://schemas.microsoft.com/office/drawing/2014/main" id="{3BE508A5-AE12-4DEA-BC5B-D7960066F787}"/>
                </a:ext>
              </a:extLst>
            </p:cNvPr>
            <p:cNvSpPr/>
            <p:nvPr/>
          </p:nvSpPr>
          <p:spPr>
            <a:xfrm>
              <a:off x="7020272" y="6165304"/>
              <a:ext cx="1781944" cy="1950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 name="直線コネクタ 10">
            <a:extLst>
              <a:ext uri="{FF2B5EF4-FFF2-40B4-BE49-F238E27FC236}">
                <a16:creationId xmlns:a16="http://schemas.microsoft.com/office/drawing/2014/main" id="{3311DDBB-E5F5-4088-997A-EB66E3FE91F3}"/>
              </a:ext>
            </a:extLst>
          </p:cNvPr>
          <p:cNvCxnSpPr/>
          <p:nvPr/>
        </p:nvCxnSpPr>
        <p:spPr>
          <a:xfrm>
            <a:off x="6488508" y="5400924"/>
            <a:ext cx="172819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2F7299-5492-4A79-A0FC-C25D68EE5BFC}"/>
              </a:ext>
            </a:extLst>
          </p:cNvPr>
          <p:cNvSpPr>
            <a:spLocks noGrp="1"/>
          </p:cNvSpPr>
          <p:nvPr>
            <p:ph type="title"/>
          </p:nvPr>
        </p:nvSpPr>
        <p:spPr>
          <a:xfrm>
            <a:off x="214313" y="131763"/>
            <a:ext cx="8229600" cy="725487"/>
          </a:xfrm>
        </p:spPr>
        <p:txBody>
          <a:bodyPr/>
          <a:lstStyle/>
          <a:p>
            <a:r>
              <a:rPr kumimoji="1" lang="ja-JP" altLang="en-US" dirty="0"/>
              <a:t>携帯端末画面イメージ（資材選択②）</a:t>
            </a:r>
          </a:p>
        </p:txBody>
      </p:sp>
      <p:graphicFrame>
        <p:nvGraphicFramePr>
          <p:cNvPr id="11" name="表 10">
            <a:extLst>
              <a:ext uri="{FF2B5EF4-FFF2-40B4-BE49-F238E27FC236}">
                <a16:creationId xmlns:a16="http://schemas.microsoft.com/office/drawing/2014/main" id="{C58606A4-FC31-43A6-802B-762A6915C0C9}"/>
              </a:ext>
            </a:extLst>
          </p:cNvPr>
          <p:cNvGraphicFramePr>
            <a:graphicFrameLocks noGrp="1"/>
          </p:cNvGraphicFramePr>
          <p:nvPr>
            <p:extLst>
              <p:ext uri="{D42A27DB-BD31-4B8C-83A1-F6EECF244321}">
                <p14:modId xmlns:p14="http://schemas.microsoft.com/office/powerpoint/2010/main" val="1654926086"/>
              </p:ext>
            </p:extLst>
          </p:nvPr>
        </p:nvGraphicFramePr>
        <p:xfrm>
          <a:off x="2804302" y="2155363"/>
          <a:ext cx="3165564" cy="2940651"/>
        </p:xfrm>
        <a:graphic>
          <a:graphicData uri="http://schemas.openxmlformats.org/drawingml/2006/table">
            <a:tbl>
              <a:tblPr firstRow="1" bandRow="1">
                <a:tableStyleId>{D7AC3CCA-C797-4891-BE02-D94E43425B78}</a:tableStyleId>
              </a:tblPr>
              <a:tblGrid>
                <a:gridCol w="1055188">
                  <a:extLst>
                    <a:ext uri="{9D8B030D-6E8A-4147-A177-3AD203B41FA5}">
                      <a16:colId xmlns:a16="http://schemas.microsoft.com/office/drawing/2014/main" val="3368870060"/>
                    </a:ext>
                  </a:extLst>
                </a:gridCol>
                <a:gridCol w="1055188">
                  <a:extLst>
                    <a:ext uri="{9D8B030D-6E8A-4147-A177-3AD203B41FA5}">
                      <a16:colId xmlns:a16="http://schemas.microsoft.com/office/drawing/2014/main" val="2109665054"/>
                    </a:ext>
                  </a:extLst>
                </a:gridCol>
                <a:gridCol w="1055188">
                  <a:extLst>
                    <a:ext uri="{9D8B030D-6E8A-4147-A177-3AD203B41FA5}">
                      <a16:colId xmlns:a16="http://schemas.microsoft.com/office/drawing/2014/main" val="3564547778"/>
                    </a:ext>
                  </a:extLst>
                </a:gridCol>
              </a:tblGrid>
              <a:tr h="383592">
                <a:tc gridSpan="3">
                  <a:txBody>
                    <a:bodyPr/>
                    <a:lstStyle/>
                    <a:p>
                      <a:pPr algn="ctr"/>
                      <a:r>
                        <a:rPr kumimoji="1" lang="ja-JP" altLang="en-US" b="0" dirty="0">
                          <a:solidFill>
                            <a:schemeClr val="bg1"/>
                          </a:solidFill>
                          <a:latin typeface="Meiryo UI" panose="020B0604030504040204" pitchFamily="50" charset="-128"/>
                          <a:ea typeface="Meiryo UI" panose="020B0604030504040204" pitchFamily="50" charset="-128"/>
                        </a:rPr>
                        <a:t>フランジ</a:t>
                      </a:r>
                    </a:p>
                  </a:txBody>
                  <a:tcPr>
                    <a:solidFill>
                      <a:schemeClr val="accent1"/>
                    </a:solidFill>
                  </a:tcPr>
                </a:tc>
                <a:tc hMerge="1">
                  <a:txBody>
                    <a:bodyPr/>
                    <a:lstStyle/>
                    <a:p>
                      <a:endParaRPr kumimoji="1" lang="ja-JP" altLang="en-US" dirty="0"/>
                    </a:p>
                  </a:txBody>
                  <a:tcPr>
                    <a:solidFill>
                      <a:schemeClr val="accent1">
                        <a:lumMod val="20000"/>
                        <a:lumOff val="80000"/>
                      </a:schemeClr>
                    </a:solidFill>
                  </a:tcPr>
                </a:tc>
                <a:tc hMerge="1">
                  <a:txBody>
                    <a:bodyPr/>
                    <a:lstStyle/>
                    <a:p>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2946348663"/>
                  </a:ext>
                </a:extLst>
              </a:tr>
              <a:tr h="596625">
                <a:tc>
                  <a:txBody>
                    <a:bodyPr/>
                    <a:lstStyle/>
                    <a:p>
                      <a:pPr algn="ctr"/>
                      <a:r>
                        <a:rPr kumimoji="1" lang="en-US" altLang="ja-JP" sz="1400" dirty="0">
                          <a:latin typeface="Meiryo UI" panose="020B0604030504040204" pitchFamily="50" charset="-128"/>
                          <a:ea typeface="Meiryo UI" panose="020B0604030504040204" pitchFamily="50" charset="-128"/>
                        </a:rPr>
                        <a:t>5K</a:t>
                      </a:r>
                    </a:p>
                    <a:p>
                      <a:pPr algn="ctr"/>
                      <a:r>
                        <a:rPr kumimoji="1" lang="ja-JP" altLang="en-US" sz="1400" dirty="0">
                          <a:latin typeface="Meiryo UI" panose="020B0604030504040204" pitchFamily="50" charset="-128"/>
                          <a:ea typeface="Meiryo UI" panose="020B0604030504040204" pitchFamily="50" charset="-128"/>
                        </a:rPr>
                        <a:t>フランジ</a:t>
                      </a:r>
                      <a:endParaRPr kumimoji="1" lang="en-US" altLang="ja-JP" sz="1400" dirty="0">
                        <a:latin typeface="Meiryo UI" panose="020B0604030504040204" pitchFamily="50" charset="-128"/>
                        <a:ea typeface="Meiryo UI" panose="020B0604030504040204" pitchFamily="50" charset="-128"/>
                      </a:endParaRPr>
                    </a:p>
                  </a:txBody>
                  <a:tcPr anchor="ctr">
                    <a:solidFill>
                      <a:srgbClr val="CCECFF">
                        <a:alpha val="0"/>
                      </a:srgbClr>
                    </a:solidFill>
                  </a:tcPr>
                </a:tc>
                <a:tc>
                  <a:txBody>
                    <a:bodyPr/>
                    <a:lstStyle/>
                    <a:p>
                      <a:pPr algn="ctr"/>
                      <a:r>
                        <a:rPr kumimoji="1" lang="en-US" altLang="ja-JP" sz="1400" dirty="0">
                          <a:latin typeface="Meiryo UI" panose="020B0604030504040204" pitchFamily="50" charset="-128"/>
                          <a:ea typeface="Meiryo UI" panose="020B0604030504040204" pitchFamily="50" charset="-128"/>
                        </a:rPr>
                        <a:t>10K</a:t>
                      </a:r>
                    </a:p>
                    <a:p>
                      <a:pPr algn="ctr"/>
                      <a:r>
                        <a:rPr kumimoji="1" lang="ja-JP" altLang="en-US" sz="1400" dirty="0">
                          <a:latin typeface="Meiryo UI" panose="020B0604030504040204" pitchFamily="50" charset="-128"/>
                          <a:ea typeface="Meiryo UI" panose="020B0604030504040204" pitchFamily="50" charset="-128"/>
                        </a:rPr>
                        <a:t>フランジ</a:t>
                      </a:r>
                      <a:endParaRPr kumimoji="1" lang="en-US" altLang="ja-JP" sz="1400" dirty="0">
                        <a:latin typeface="Meiryo UI" panose="020B0604030504040204" pitchFamily="50" charset="-128"/>
                        <a:ea typeface="Meiryo UI" panose="020B0604030504040204" pitchFamily="50" charset="-128"/>
                      </a:endParaRPr>
                    </a:p>
                  </a:txBody>
                  <a:tcPr anchor="ctr">
                    <a:solidFill>
                      <a:srgbClr val="CCECFF">
                        <a:alpha val="0"/>
                      </a:srgbClr>
                    </a:solidFill>
                  </a:tcPr>
                </a:tc>
                <a:tc>
                  <a:txBody>
                    <a:bodyPr/>
                    <a:lstStyle/>
                    <a:p>
                      <a:pPr algn="ctr"/>
                      <a:r>
                        <a:rPr kumimoji="1" lang="en-US" altLang="ja-JP" sz="1400" dirty="0">
                          <a:latin typeface="Meiryo UI" panose="020B0604030504040204" pitchFamily="50" charset="-128"/>
                          <a:ea typeface="Meiryo UI" panose="020B0604030504040204" pitchFamily="50" charset="-128"/>
                        </a:rPr>
                        <a:t>16K</a:t>
                      </a:r>
                    </a:p>
                    <a:p>
                      <a:pPr algn="ctr"/>
                      <a:r>
                        <a:rPr kumimoji="1" lang="ja-JP" altLang="en-US" sz="1400" dirty="0">
                          <a:latin typeface="Meiryo UI" panose="020B0604030504040204" pitchFamily="50" charset="-128"/>
                          <a:ea typeface="Meiryo UI" panose="020B0604030504040204" pitchFamily="50" charset="-128"/>
                        </a:rPr>
                        <a:t>フランジ</a:t>
                      </a:r>
                    </a:p>
                  </a:txBody>
                  <a:tcPr anchor="ctr">
                    <a:solidFill>
                      <a:srgbClr val="CCECFF">
                        <a:alpha val="0"/>
                      </a:srgbClr>
                    </a:solidFill>
                  </a:tcPr>
                </a:tc>
                <a:extLst>
                  <a:ext uri="{0D108BD9-81ED-4DB2-BD59-A6C34878D82A}">
                    <a16:rowId xmlns:a16="http://schemas.microsoft.com/office/drawing/2014/main" val="779381646"/>
                  </a:ext>
                </a:extLst>
              </a:tr>
              <a:tr h="596625">
                <a:tc>
                  <a:txBody>
                    <a:bodyPr/>
                    <a:lstStyle/>
                    <a:p>
                      <a:pPr algn="ctr"/>
                      <a:r>
                        <a:rPr kumimoji="1" lang="en-US" altLang="ja-JP" sz="1400" dirty="0">
                          <a:latin typeface="Meiryo UI" panose="020B0604030504040204" pitchFamily="50" charset="-128"/>
                          <a:ea typeface="Meiryo UI" panose="020B0604030504040204" pitchFamily="50" charset="-128"/>
                        </a:rPr>
                        <a:t>20K</a:t>
                      </a:r>
                    </a:p>
                    <a:p>
                      <a:pPr algn="ctr"/>
                      <a:r>
                        <a:rPr kumimoji="1" lang="ja-JP" altLang="en-US" sz="1400" dirty="0">
                          <a:latin typeface="Meiryo UI" panose="020B0604030504040204" pitchFamily="50" charset="-128"/>
                          <a:ea typeface="Meiryo UI" panose="020B0604030504040204" pitchFamily="50" charset="-128"/>
                        </a:rPr>
                        <a:t>フランジ</a:t>
                      </a:r>
                    </a:p>
                  </a:txBody>
                  <a:tcPr anchor="ctr">
                    <a:solidFill>
                      <a:srgbClr val="CCECFF">
                        <a:alpha val="0"/>
                      </a:srgbClr>
                    </a:solidFill>
                  </a:tcPr>
                </a:tc>
                <a:tc>
                  <a:txBody>
                    <a:bodyPr/>
                    <a:lstStyle/>
                    <a:p>
                      <a:pPr algn="ctr"/>
                      <a:r>
                        <a:rPr kumimoji="1" lang="en-US" altLang="ja-JP" sz="1400" dirty="0">
                          <a:latin typeface="Meiryo UI" panose="020B0604030504040204" pitchFamily="50" charset="-128"/>
                          <a:ea typeface="Meiryo UI" panose="020B0604030504040204" pitchFamily="50" charset="-128"/>
                        </a:rPr>
                        <a:t>30K</a:t>
                      </a:r>
                    </a:p>
                    <a:p>
                      <a:pPr algn="ctr"/>
                      <a:r>
                        <a:rPr kumimoji="1" lang="ja-JP" altLang="en-US" sz="1400" dirty="0">
                          <a:latin typeface="Meiryo UI" panose="020B0604030504040204" pitchFamily="50" charset="-128"/>
                          <a:ea typeface="Meiryo UI" panose="020B0604030504040204" pitchFamily="50" charset="-128"/>
                        </a:rPr>
                        <a:t>フランジ</a:t>
                      </a:r>
                    </a:p>
                  </a:txBody>
                  <a:tcPr anchor="ctr">
                    <a:solidFill>
                      <a:srgbClr val="CCECFF">
                        <a:alpha val="0"/>
                      </a:srgbClr>
                    </a:solidFill>
                  </a:tcPr>
                </a:tc>
                <a:tc>
                  <a:txBody>
                    <a:bodyPr/>
                    <a:lstStyle/>
                    <a:p>
                      <a:pPr algn="ctr"/>
                      <a:r>
                        <a:rPr kumimoji="1" lang="en-US" altLang="ja-JP" sz="1400" dirty="0">
                          <a:latin typeface="Meiryo UI" panose="020B0604030504040204" pitchFamily="50" charset="-128"/>
                          <a:ea typeface="Meiryo UI" panose="020B0604030504040204" pitchFamily="50" charset="-128"/>
                        </a:rPr>
                        <a:t>40K</a:t>
                      </a:r>
                    </a:p>
                    <a:p>
                      <a:pPr algn="ctr"/>
                      <a:r>
                        <a:rPr kumimoji="1" lang="ja-JP" altLang="en-US" sz="1400" dirty="0">
                          <a:latin typeface="Meiryo UI" panose="020B0604030504040204" pitchFamily="50" charset="-128"/>
                          <a:ea typeface="Meiryo UI" panose="020B0604030504040204" pitchFamily="50" charset="-128"/>
                        </a:rPr>
                        <a:t>フランジ</a:t>
                      </a:r>
                    </a:p>
                  </a:txBody>
                  <a:tcPr anchor="ctr">
                    <a:solidFill>
                      <a:srgbClr val="CCECFF">
                        <a:alpha val="0"/>
                      </a:srgbClr>
                    </a:solidFill>
                  </a:tcPr>
                </a:tc>
                <a:extLst>
                  <a:ext uri="{0D108BD9-81ED-4DB2-BD59-A6C34878D82A}">
                    <a16:rowId xmlns:a16="http://schemas.microsoft.com/office/drawing/2014/main" val="3446064569"/>
                  </a:ext>
                </a:extLst>
              </a:tr>
              <a:tr h="596625">
                <a:tc>
                  <a:txBody>
                    <a:bodyPr/>
                    <a:lstStyle/>
                    <a:p>
                      <a:pPr algn="ctr"/>
                      <a:r>
                        <a:rPr kumimoji="1" lang="en-US" altLang="ja-JP" sz="1400" dirty="0">
                          <a:latin typeface="Meiryo UI" panose="020B0604030504040204" pitchFamily="50" charset="-128"/>
                          <a:ea typeface="Meiryo UI" panose="020B0604030504040204" pitchFamily="50" charset="-128"/>
                        </a:rPr>
                        <a:t>63K</a:t>
                      </a:r>
                    </a:p>
                    <a:p>
                      <a:pPr algn="ctr"/>
                      <a:r>
                        <a:rPr kumimoji="1" lang="ja-JP" altLang="en-US" sz="1400" dirty="0">
                          <a:latin typeface="Meiryo UI" panose="020B0604030504040204" pitchFamily="50" charset="-128"/>
                          <a:ea typeface="Meiryo UI" panose="020B0604030504040204" pitchFamily="50" charset="-128"/>
                        </a:rPr>
                        <a:t>フランジ</a:t>
                      </a:r>
                    </a:p>
                  </a:txBody>
                  <a:tcPr anchor="ctr">
                    <a:solidFill>
                      <a:srgbClr val="CCECFF">
                        <a:alpha val="0"/>
                      </a:srgbClr>
                    </a:solidFill>
                  </a:tcPr>
                </a:tc>
                <a:tc>
                  <a:txBody>
                    <a:bodyPr/>
                    <a:lstStyle/>
                    <a:p>
                      <a:pPr algn="ctr"/>
                      <a:r>
                        <a:rPr kumimoji="1" lang="en-US" altLang="ja-JP" sz="1400" dirty="0">
                          <a:latin typeface="Meiryo UI" panose="020B0604030504040204" pitchFamily="50" charset="-128"/>
                          <a:ea typeface="Meiryo UI" panose="020B0604030504040204" pitchFamily="50" charset="-128"/>
                        </a:rPr>
                        <a:t>10K</a:t>
                      </a:r>
                      <a:r>
                        <a:rPr kumimoji="1" lang="ja-JP" altLang="en-US" sz="1400" dirty="0">
                          <a:latin typeface="Meiryo UI" panose="020B0604030504040204" pitchFamily="50" charset="-128"/>
                          <a:ea typeface="Meiryo UI" panose="020B0604030504040204" pitchFamily="50" charset="-128"/>
                        </a:rPr>
                        <a:t>薄形</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フランジ</a:t>
                      </a:r>
                    </a:p>
                  </a:txBody>
                  <a:tcPr anchor="ctr">
                    <a:solidFill>
                      <a:srgbClr val="CCECFF">
                        <a:alpha val="0"/>
                      </a:srgbClr>
                    </a:solidFill>
                  </a:tcPr>
                </a:tc>
                <a:tc>
                  <a:txBody>
                    <a:bodyPr/>
                    <a:lstStyle/>
                    <a:p>
                      <a:pPr algn="ctr"/>
                      <a:r>
                        <a:rPr kumimoji="1" lang="en-US" altLang="ja-JP" sz="1400" dirty="0">
                          <a:latin typeface="Meiryo UI" panose="020B0604030504040204" pitchFamily="50" charset="-128"/>
                          <a:ea typeface="Meiryo UI" panose="020B0604030504040204" pitchFamily="50" charset="-128"/>
                        </a:rPr>
                        <a:t>2K</a:t>
                      </a:r>
                    </a:p>
                    <a:p>
                      <a:pPr algn="ctr"/>
                      <a:r>
                        <a:rPr kumimoji="1" lang="ja-JP" altLang="en-US" sz="1400" dirty="0">
                          <a:latin typeface="Meiryo UI" panose="020B0604030504040204" pitchFamily="50" charset="-128"/>
                          <a:ea typeface="Meiryo UI" panose="020B0604030504040204" pitchFamily="50" charset="-128"/>
                        </a:rPr>
                        <a:t>フランジ</a:t>
                      </a:r>
                    </a:p>
                  </a:txBody>
                  <a:tcPr anchor="ctr">
                    <a:solidFill>
                      <a:srgbClr val="CCECFF">
                        <a:alpha val="0"/>
                      </a:srgbClr>
                    </a:solidFill>
                  </a:tcPr>
                </a:tc>
                <a:extLst>
                  <a:ext uri="{0D108BD9-81ED-4DB2-BD59-A6C34878D82A}">
                    <a16:rowId xmlns:a16="http://schemas.microsoft.com/office/drawing/2014/main" val="1567096654"/>
                  </a:ext>
                </a:extLst>
              </a:tr>
              <a:tr h="383592">
                <a:tc gridSpan="3">
                  <a:txBody>
                    <a:bodyPr/>
                    <a:lstStyle/>
                    <a:p>
                      <a:pPr algn="ctr"/>
                      <a:r>
                        <a:rPr kumimoji="1" lang="ja-JP" altLang="en-US" sz="1800" dirty="0">
                          <a:solidFill>
                            <a:schemeClr val="bg1"/>
                          </a:solidFill>
                          <a:latin typeface="Meiryo UI" panose="020B0604030504040204" pitchFamily="50" charset="-128"/>
                          <a:ea typeface="Meiryo UI" panose="020B0604030504040204" pitchFamily="50" charset="-128"/>
                        </a:rPr>
                        <a:t>ボルト</a:t>
                      </a:r>
                    </a:p>
                  </a:txBody>
                  <a:tcPr anchor="ctr">
                    <a:solidFill>
                      <a:schemeClr val="accent1"/>
                    </a:solidFill>
                  </a:tcPr>
                </a:tc>
                <a:tc hMerge="1">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solidFill>
                      <a:schemeClr val="accent1"/>
                    </a:solidFill>
                  </a:tcPr>
                </a:tc>
                <a:tc hMerge="1">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solidFill>
                      <a:schemeClr val="accent1"/>
                    </a:solidFill>
                  </a:tcPr>
                </a:tc>
                <a:extLst>
                  <a:ext uri="{0D108BD9-81ED-4DB2-BD59-A6C34878D82A}">
                    <a16:rowId xmlns:a16="http://schemas.microsoft.com/office/drawing/2014/main" val="3019400082"/>
                  </a:ext>
                </a:extLst>
              </a:tr>
              <a:tr h="383592">
                <a:tc gridSpan="3">
                  <a:txBody>
                    <a:bodyPr/>
                    <a:lstStyle/>
                    <a:p>
                      <a:pPr algn="ctr"/>
                      <a:r>
                        <a:rPr kumimoji="1" lang="ja-JP" altLang="en-US" sz="1800" dirty="0">
                          <a:solidFill>
                            <a:schemeClr val="bg1"/>
                          </a:solidFill>
                          <a:latin typeface="Meiryo UI" panose="020B0604030504040204" pitchFamily="50" charset="-128"/>
                          <a:ea typeface="Meiryo UI" panose="020B0604030504040204" pitchFamily="50" charset="-128"/>
                        </a:rPr>
                        <a:t>ネジ</a:t>
                      </a:r>
                    </a:p>
                  </a:txBody>
                  <a:tcPr anchor="ctr">
                    <a:solidFill>
                      <a:schemeClr val="accent1"/>
                    </a:solidFill>
                  </a:tcPr>
                </a:tc>
                <a:tc hMerge="1">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solidFill>
                      <a:schemeClr val="accent1"/>
                    </a:solidFill>
                  </a:tcPr>
                </a:tc>
                <a:tc hMerge="1">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solidFill>
                      <a:schemeClr val="accent1"/>
                    </a:solidFill>
                  </a:tcPr>
                </a:tc>
                <a:extLst>
                  <a:ext uri="{0D108BD9-81ED-4DB2-BD59-A6C34878D82A}">
                    <a16:rowId xmlns:a16="http://schemas.microsoft.com/office/drawing/2014/main" val="3745155243"/>
                  </a:ext>
                </a:extLst>
              </a:tr>
            </a:tbl>
          </a:graphicData>
        </a:graphic>
      </p:graphicFrame>
      <p:sp>
        <p:nvSpPr>
          <p:cNvPr id="17" name="吹き出し: 四角形 16">
            <a:extLst>
              <a:ext uri="{FF2B5EF4-FFF2-40B4-BE49-F238E27FC236}">
                <a16:creationId xmlns:a16="http://schemas.microsoft.com/office/drawing/2014/main" id="{7B883DC3-23BB-45C1-A233-5BC3FF5ECAD2}"/>
              </a:ext>
            </a:extLst>
          </p:cNvPr>
          <p:cNvSpPr/>
          <p:nvPr/>
        </p:nvSpPr>
        <p:spPr>
          <a:xfrm>
            <a:off x="6242606" y="4813827"/>
            <a:ext cx="2573373" cy="389144"/>
          </a:xfrm>
          <a:prstGeom prst="wedgeRectCallout">
            <a:avLst>
              <a:gd name="adj1" fmla="val -59411"/>
              <a:gd name="adj2" fmla="val 30931"/>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Meiryo UI" panose="020B0604030504040204" pitchFamily="50" charset="-128"/>
                <a:ea typeface="Meiryo UI" panose="020B0604030504040204" pitchFamily="50" charset="-128"/>
              </a:rPr>
              <a:t>画面は下へスクロール移動となる</a:t>
            </a: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13" name="吹き出し: 四角形 12">
            <a:extLst>
              <a:ext uri="{FF2B5EF4-FFF2-40B4-BE49-F238E27FC236}">
                <a16:creationId xmlns:a16="http://schemas.microsoft.com/office/drawing/2014/main" id="{2B6A106C-B0CF-44F3-BC77-9358DE681003}"/>
              </a:ext>
            </a:extLst>
          </p:cNvPr>
          <p:cNvSpPr/>
          <p:nvPr/>
        </p:nvSpPr>
        <p:spPr>
          <a:xfrm>
            <a:off x="6087342" y="3959176"/>
            <a:ext cx="2213333" cy="497486"/>
          </a:xfrm>
          <a:prstGeom prst="wedgeRectCallout">
            <a:avLst>
              <a:gd name="adj1" fmla="val -59411"/>
              <a:gd name="adj2" fmla="val 30931"/>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Meiryo UI" panose="020B0604030504040204" pitchFamily="50" charset="-128"/>
                <a:ea typeface="Meiryo UI" panose="020B0604030504040204" pitchFamily="50" charset="-128"/>
              </a:rPr>
              <a:t>資材区分のタップで、</a:t>
            </a:r>
            <a:endParaRPr kumimoji="1" lang="en-US" altLang="ja-JP" sz="1400" dirty="0">
              <a:solidFill>
                <a:schemeClr val="tx1"/>
              </a:solidFill>
              <a:latin typeface="Meiryo UI" panose="020B0604030504040204" pitchFamily="50" charset="-128"/>
              <a:ea typeface="Meiryo UI" panose="020B0604030504040204" pitchFamily="50" charset="-128"/>
            </a:endParaRPr>
          </a:p>
          <a:p>
            <a:r>
              <a:rPr kumimoji="1" lang="ja-JP" altLang="en-US" sz="1400" dirty="0">
                <a:solidFill>
                  <a:schemeClr val="tx1"/>
                </a:solidFill>
                <a:latin typeface="Meiryo UI" panose="020B0604030504040204" pitchFamily="50" charset="-128"/>
                <a:ea typeface="Meiryo UI" panose="020B0604030504040204" pitchFamily="50" charset="-128"/>
              </a:rPr>
              <a:t>一覧が表示</a:t>
            </a:r>
            <a:r>
              <a:rPr kumimoji="1" lang="en-US" altLang="ja-JP" sz="1400" dirty="0">
                <a:solidFill>
                  <a:schemeClr val="tx1"/>
                </a:solidFill>
                <a:latin typeface="Meiryo UI" panose="020B0604030504040204" pitchFamily="50" charset="-128"/>
                <a:ea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rPr>
              <a:t>非表示がされる</a:t>
            </a: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20" name="タイトル 1">
            <a:extLst>
              <a:ext uri="{FF2B5EF4-FFF2-40B4-BE49-F238E27FC236}">
                <a16:creationId xmlns:a16="http://schemas.microsoft.com/office/drawing/2014/main" id="{6179A574-9E37-486B-A032-C2085AE625ED}"/>
              </a:ext>
            </a:extLst>
          </p:cNvPr>
          <p:cNvSpPr txBox="1">
            <a:spLocks/>
          </p:cNvSpPr>
          <p:nvPr/>
        </p:nvSpPr>
        <p:spPr bwMode="auto">
          <a:xfrm>
            <a:off x="7233834" y="2579715"/>
            <a:ext cx="1802662" cy="443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800" dirty="0">
                <a:latin typeface="Meiryo UI" panose="020B0604030504040204" pitchFamily="50" charset="-128"/>
                <a:ea typeface="Meiryo UI" panose="020B0604030504040204" pitchFamily="50" charset="-128"/>
              </a:rPr>
              <a:t>資材選択③画面</a:t>
            </a:r>
          </a:p>
        </p:txBody>
      </p:sp>
      <p:sp>
        <p:nvSpPr>
          <p:cNvPr id="23" name="タイトル 1">
            <a:extLst>
              <a:ext uri="{FF2B5EF4-FFF2-40B4-BE49-F238E27FC236}">
                <a16:creationId xmlns:a16="http://schemas.microsoft.com/office/drawing/2014/main" id="{B918E862-13B0-4651-A0C2-475D2D0813E9}"/>
              </a:ext>
            </a:extLst>
          </p:cNvPr>
          <p:cNvSpPr txBox="1">
            <a:spLocks/>
          </p:cNvSpPr>
          <p:nvPr/>
        </p:nvSpPr>
        <p:spPr bwMode="auto">
          <a:xfrm>
            <a:off x="7233834" y="5506162"/>
            <a:ext cx="1802662" cy="389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800" dirty="0">
                <a:latin typeface="Meiryo UI" panose="020B0604030504040204" pitchFamily="50" charset="-128"/>
                <a:ea typeface="Meiryo UI" panose="020B0604030504040204" pitchFamily="50" charset="-128"/>
              </a:rPr>
              <a:t>資材一覧①画面</a:t>
            </a:r>
          </a:p>
        </p:txBody>
      </p:sp>
      <p:sp>
        <p:nvSpPr>
          <p:cNvPr id="25" name="吹き出し: 四角形 24">
            <a:extLst>
              <a:ext uri="{FF2B5EF4-FFF2-40B4-BE49-F238E27FC236}">
                <a16:creationId xmlns:a16="http://schemas.microsoft.com/office/drawing/2014/main" id="{EF481197-E936-4827-A7E1-A22B70C869EF}"/>
              </a:ext>
            </a:extLst>
          </p:cNvPr>
          <p:cNvSpPr/>
          <p:nvPr/>
        </p:nvSpPr>
        <p:spPr>
          <a:xfrm>
            <a:off x="6335746" y="876001"/>
            <a:ext cx="1351844" cy="497486"/>
          </a:xfrm>
          <a:prstGeom prst="wedgeRectCallout">
            <a:avLst>
              <a:gd name="adj1" fmla="val -59411"/>
              <a:gd name="adj2" fmla="val 30931"/>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Meiryo UI" panose="020B0604030504040204" pitchFamily="50" charset="-128"/>
                <a:ea typeface="Meiryo UI" panose="020B0604030504040204" pitchFamily="50" charset="-128"/>
              </a:rPr>
              <a:t>ヘッダー部固定</a:t>
            </a: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27" name="矢印: 右 26">
            <a:extLst>
              <a:ext uri="{FF2B5EF4-FFF2-40B4-BE49-F238E27FC236}">
                <a16:creationId xmlns:a16="http://schemas.microsoft.com/office/drawing/2014/main" id="{7CD9DF28-3733-4D8F-87E6-40B7C88E4A44}"/>
              </a:ext>
            </a:extLst>
          </p:cNvPr>
          <p:cNvSpPr/>
          <p:nvPr/>
        </p:nvSpPr>
        <p:spPr>
          <a:xfrm>
            <a:off x="6360392" y="5373216"/>
            <a:ext cx="755965" cy="64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画面遷移</a:t>
            </a:r>
          </a:p>
        </p:txBody>
      </p:sp>
      <p:sp>
        <p:nvSpPr>
          <p:cNvPr id="28" name="矢印: 右 27">
            <a:extLst>
              <a:ext uri="{FF2B5EF4-FFF2-40B4-BE49-F238E27FC236}">
                <a16:creationId xmlns:a16="http://schemas.microsoft.com/office/drawing/2014/main" id="{BA5DA639-1FD7-47B6-A3B7-F2D4DC5AC680}"/>
              </a:ext>
            </a:extLst>
          </p:cNvPr>
          <p:cNvSpPr/>
          <p:nvPr/>
        </p:nvSpPr>
        <p:spPr>
          <a:xfrm>
            <a:off x="6360393" y="2461176"/>
            <a:ext cx="755965" cy="64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画面遷移</a:t>
            </a:r>
          </a:p>
        </p:txBody>
      </p:sp>
      <p:grpSp>
        <p:nvGrpSpPr>
          <p:cNvPr id="10" name="グループ化 9">
            <a:extLst>
              <a:ext uri="{FF2B5EF4-FFF2-40B4-BE49-F238E27FC236}">
                <a16:creationId xmlns:a16="http://schemas.microsoft.com/office/drawing/2014/main" id="{4F9E9464-A614-41DB-8FCE-54DEEE793410}"/>
              </a:ext>
            </a:extLst>
          </p:cNvPr>
          <p:cNvGrpSpPr/>
          <p:nvPr/>
        </p:nvGrpSpPr>
        <p:grpSpPr>
          <a:xfrm>
            <a:off x="2580825" y="980728"/>
            <a:ext cx="3661781" cy="5544616"/>
            <a:chOff x="2580825" y="980728"/>
            <a:chExt cx="3661781" cy="5544616"/>
          </a:xfrm>
        </p:grpSpPr>
        <p:sp>
          <p:nvSpPr>
            <p:cNvPr id="4" name="四角形: 角を丸くする 3">
              <a:extLst>
                <a:ext uri="{FF2B5EF4-FFF2-40B4-BE49-F238E27FC236}">
                  <a16:creationId xmlns:a16="http://schemas.microsoft.com/office/drawing/2014/main" id="{122EE94F-CE48-45E7-804A-5447B42EB577}"/>
                </a:ext>
              </a:extLst>
            </p:cNvPr>
            <p:cNvSpPr/>
            <p:nvPr/>
          </p:nvSpPr>
          <p:spPr>
            <a:xfrm>
              <a:off x="2632756" y="980728"/>
              <a:ext cx="3528392" cy="554461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7" name="直線コネクタ 6">
              <a:extLst>
                <a:ext uri="{FF2B5EF4-FFF2-40B4-BE49-F238E27FC236}">
                  <a16:creationId xmlns:a16="http://schemas.microsoft.com/office/drawing/2014/main" id="{23800B58-7180-4711-9322-A2F831271B69}"/>
                </a:ext>
              </a:extLst>
            </p:cNvPr>
            <p:cNvCxnSpPr/>
            <p:nvPr/>
          </p:nvCxnSpPr>
          <p:spPr>
            <a:xfrm>
              <a:off x="2632756" y="5949280"/>
              <a:ext cx="352839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二等辺三角形 48">
              <a:extLst>
                <a:ext uri="{FF2B5EF4-FFF2-40B4-BE49-F238E27FC236}">
                  <a16:creationId xmlns:a16="http://schemas.microsoft.com/office/drawing/2014/main" id="{D359EF3E-19EA-4864-BA41-020495E42AB1}"/>
                </a:ext>
              </a:extLst>
            </p:cNvPr>
            <p:cNvSpPr/>
            <p:nvPr/>
          </p:nvSpPr>
          <p:spPr>
            <a:xfrm rot="16200000">
              <a:off x="3279207" y="6071281"/>
              <a:ext cx="288032" cy="268813"/>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50" name="正方形/長方形 49">
              <a:extLst>
                <a:ext uri="{FF2B5EF4-FFF2-40B4-BE49-F238E27FC236}">
                  <a16:creationId xmlns:a16="http://schemas.microsoft.com/office/drawing/2014/main" id="{BA9D58AE-F228-4578-BD0E-9EF10B2BCDAD}"/>
                </a:ext>
              </a:extLst>
            </p:cNvPr>
            <p:cNvSpPr/>
            <p:nvPr/>
          </p:nvSpPr>
          <p:spPr>
            <a:xfrm>
              <a:off x="5238537" y="6097675"/>
              <a:ext cx="216024" cy="21602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51" name="フローチャート: 結合子 50">
              <a:extLst>
                <a:ext uri="{FF2B5EF4-FFF2-40B4-BE49-F238E27FC236}">
                  <a16:creationId xmlns:a16="http://schemas.microsoft.com/office/drawing/2014/main" id="{8280A8A5-695F-4F9E-BF83-9C7629E7E145}"/>
                </a:ext>
              </a:extLst>
            </p:cNvPr>
            <p:cNvSpPr/>
            <p:nvPr/>
          </p:nvSpPr>
          <p:spPr>
            <a:xfrm>
              <a:off x="4266429" y="6077319"/>
              <a:ext cx="265521" cy="262775"/>
            </a:xfrm>
            <a:prstGeom prst="flowChartConnector">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C7D1ECAC-2EC9-4C5C-8361-2CEF39E5FEFC}"/>
                </a:ext>
              </a:extLst>
            </p:cNvPr>
            <p:cNvSpPr txBox="1"/>
            <p:nvPr/>
          </p:nvSpPr>
          <p:spPr>
            <a:xfrm>
              <a:off x="4196896" y="5013176"/>
              <a:ext cx="400110" cy="449698"/>
            </a:xfrm>
            <a:prstGeom prst="rect">
              <a:avLst/>
            </a:prstGeom>
            <a:noFill/>
          </p:spPr>
          <p:txBody>
            <a:bodyPr vert="eaVert" wrap="square" rtlCol="0">
              <a:spAutoFit/>
            </a:bodyPr>
            <a:lstStyle/>
            <a:p>
              <a:r>
                <a:rPr kumimoji="1" lang="ja-JP" altLang="en-US" sz="1400" dirty="0">
                  <a:latin typeface="Meiryo UI" panose="020B0604030504040204" pitchFamily="50" charset="-128"/>
                  <a:ea typeface="Meiryo UI" panose="020B0604030504040204" pitchFamily="50" charset="-128"/>
                </a:rPr>
                <a:t>・・</a:t>
              </a:r>
            </a:p>
          </p:txBody>
        </p:sp>
        <p:sp>
          <p:nvSpPr>
            <p:cNvPr id="3" name="四角形: 角を丸くする 2">
              <a:extLst>
                <a:ext uri="{FF2B5EF4-FFF2-40B4-BE49-F238E27FC236}">
                  <a16:creationId xmlns:a16="http://schemas.microsoft.com/office/drawing/2014/main" id="{7018EBCD-66A0-4769-99A6-38293B5E3146}"/>
                </a:ext>
              </a:extLst>
            </p:cNvPr>
            <p:cNvSpPr/>
            <p:nvPr/>
          </p:nvSpPr>
          <p:spPr>
            <a:xfrm>
              <a:off x="5202533" y="1196752"/>
              <a:ext cx="773173" cy="43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メニュー</a:t>
              </a:r>
              <a:endParaRPr kumimoji="1" lang="ja-JP" altLang="en-US" sz="3200" dirty="0">
                <a:latin typeface="Meiryo UI" panose="020B0604030504040204" pitchFamily="50" charset="-128"/>
                <a:ea typeface="Meiryo UI" panose="020B0604030504040204" pitchFamily="50" charset="-128"/>
              </a:endParaRPr>
            </a:p>
          </p:txBody>
        </p:sp>
        <p:sp>
          <p:nvSpPr>
            <p:cNvPr id="15" name="四角形: 角を丸くする 14">
              <a:extLst>
                <a:ext uri="{FF2B5EF4-FFF2-40B4-BE49-F238E27FC236}">
                  <a16:creationId xmlns:a16="http://schemas.microsoft.com/office/drawing/2014/main" id="{E6FF0359-9D5D-4F69-8D04-60421C0AFC33}"/>
                </a:ext>
              </a:extLst>
            </p:cNvPr>
            <p:cNvSpPr/>
            <p:nvPr/>
          </p:nvSpPr>
          <p:spPr>
            <a:xfrm>
              <a:off x="3636909" y="1138549"/>
              <a:ext cx="1301566" cy="24848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latin typeface="Meiryo UI" panose="020B0604030504040204" pitchFamily="50" charset="-128"/>
                  <a:ea typeface="Meiryo UI" panose="020B0604030504040204" pitchFamily="50" charset="-128"/>
                </a:rPr>
                <a:t>1234567890</a:t>
              </a:r>
              <a:endParaRPr lang="ja-JP" altLang="en-US" sz="1100" dirty="0">
                <a:solidFill>
                  <a:schemeClr val="tx1"/>
                </a:solidFill>
                <a:latin typeface="Meiryo UI" panose="020B0604030504040204" pitchFamily="50" charset="-128"/>
                <a:ea typeface="Meiryo UI" panose="020B0604030504040204" pitchFamily="50" charset="-128"/>
              </a:endParaRPr>
            </a:p>
          </p:txBody>
        </p:sp>
        <p:sp>
          <p:nvSpPr>
            <p:cNvPr id="16" name="タイトル 1">
              <a:extLst>
                <a:ext uri="{FF2B5EF4-FFF2-40B4-BE49-F238E27FC236}">
                  <a16:creationId xmlns:a16="http://schemas.microsoft.com/office/drawing/2014/main" id="{7B176AB3-E033-49BD-800C-4EED00EA6171}"/>
                </a:ext>
              </a:extLst>
            </p:cNvPr>
            <p:cNvSpPr txBox="1">
              <a:spLocks/>
            </p:cNvSpPr>
            <p:nvPr/>
          </p:nvSpPr>
          <p:spPr bwMode="auto">
            <a:xfrm>
              <a:off x="2738998" y="1124744"/>
              <a:ext cx="976805" cy="30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ctr"/>
              <a:r>
                <a:rPr lang="ja-JP" altLang="en-US" sz="1400" dirty="0">
                  <a:latin typeface="Meiryo UI" panose="020B0604030504040204" pitchFamily="50" charset="-128"/>
                  <a:ea typeface="Meiryo UI" panose="020B0604030504040204" pitchFamily="50" charset="-128"/>
                </a:rPr>
                <a:t>工事番号</a:t>
              </a:r>
              <a:endParaRPr lang="ja-JP" altLang="en-US" sz="2800" dirty="0">
                <a:latin typeface="Meiryo UI" panose="020B0604030504040204" pitchFamily="50" charset="-128"/>
                <a:ea typeface="Meiryo UI" panose="020B0604030504040204" pitchFamily="50" charset="-128"/>
              </a:endParaRPr>
            </a:p>
          </p:txBody>
        </p:sp>
        <p:sp>
          <p:nvSpPr>
            <p:cNvPr id="8" name="四角形: 角を丸くする 7">
              <a:extLst>
                <a:ext uri="{FF2B5EF4-FFF2-40B4-BE49-F238E27FC236}">
                  <a16:creationId xmlns:a16="http://schemas.microsoft.com/office/drawing/2014/main" id="{189F643A-C691-449F-8F2D-59F3E011B918}"/>
                </a:ext>
              </a:extLst>
            </p:cNvPr>
            <p:cNvSpPr/>
            <p:nvPr/>
          </p:nvSpPr>
          <p:spPr>
            <a:xfrm>
              <a:off x="4266428" y="5403855"/>
              <a:ext cx="1745281" cy="4330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選択済み資材一覧</a:t>
              </a:r>
            </a:p>
          </p:txBody>
        </p:sp>
        <p:sp>
          <p:nvSpPr>
            <p:cNvPr id="9" name="正方形/長方形 8">
              <a:extLst>
                <a:ext uri="{FF2B5EF4-FFF2-40B4-BE49-F238E27FC236}">
                  <a16:creationId xmlns:a16="http://schemas.microsoft.com/office/drawing/2014/main" id="{0BBCB447-82B8-42E6-AFCE-D22373374F8A}"/>
                </a:ext>
              </a:extLst>
            </p:cNvPr>
            <p:cNvSpPr/>
            <p:nvPr/>
          </p:nvSpPr>
          <p:spPr>
            <a:xfrm>
              <a:off x="2580825" y="980728"/>
              <a:ext cx="3661781" cy="725487"/>
            </a:xfrm>
            <a:prstGeom prst="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A85C177D-AFC0-4B0C-AA48-D35D13081E40}"/>
                </a:ext>
              </a:extLst>
            </p:cNvPr>
            <p:cNvSpPr/>
            <p:nvPr/>
          </p:nvSpPr>
          <p:spPr>
            <a:xfrm>
              <a:off x="3636909" y="1451669"/>
              <a:ext cx="1301566" cy="24848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100" dirty="0">
                <a:solidFill>
                  <a:schemeClr val="tx1"/>
                </a:solidFill>
                <a:latin typeface="Meiryo UI" panose="020B0604030504040204" pitchFamily="50" charset="-128"/>
                <a:ea typeface="Meiryo UI" panose="020B0604030504040204" pitchFamily="50" charset="-128"/>
              </a:endParaRPr>
            </a:p>
          </p:txBody>
        </p:sp>
        <p:sp>
          <p:nvSpPr>
            <p:cNvPr id="26" name="タイトル 1">
              <a:extLst>
                <a:ext uri="{FF2B5EF4-FFF2-40B4-BE49-F238E27FC236}">
                  <a16:creationId xmlns:a16="http://schemas.microsoft.com/office/drawing/2014/main" id="{05EBEBC2-1C5F-457F-B0B3-39CC7BFDFF37}"/>
                </a:ext>
              </a:extLst>
            </p:cNvPr>
            <p:cNvSpPr txBox="1">
              <a:spLocks/>
            </p:cNvSpPr>
            <p:nvPr/>
          </p:nvSpPr>
          <p:spPr bwMode="auto">
            <a:xfrm>
              <a:off x="2738998" y="1437864"/>
              <a:ext cx="976805" cy="30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ctr"/>
              <a:r>
                <a:rPr lang="ja-JP" altLang="en-US" sz="1400" dirty="0">
                  <a:latin typeface="Meiryo UI" panose="020B0604030504040204" pitchFamily="50" charset="-128"/>
                  <a:ea typeface="Meiryo UI" panose="020B0604030504040204" pitchFamily="50" charset="-128"/>
                </a:rPr>
                <a:t>調達番号</a:t>
              </a:r>
              <a:endParaRPr lang="ja-JP" altLang="en-US" sz="2800" dirty="0">
                <a:latin typeface="Meiryo UI" panose="020B0604030504040204" pitchFamily="50" charset="-128"/>
                <a:ea typeface="Meiryo UI" panose="020B0604030504040204" pitchFamily="50" charset="-128"/>
              </a:endParaRPr>
            </a:p>
          </p:txBody>
        </p:sp>
        <p:sp>
          <p:nvSpPr>
            <p:cNvPr id="29" name="四角形: 角を丸くする 28">
              <a:extLst>
                <a:ext uri="{FF2B5EF4-FFF2-40B4-BE49-F238E27FC236}">
                  <a16:creationId xmlns:a16="http://schemas.microsoft.com/office/drawing/2014/main" id="{771B92AF-284B-4368-BB45-8792ABD0BE1E}"/>
                </a:ext>
              </a:extLst>
            </p:cNvPr>
            <p:cNvSpPr/>
            <p:nvPr/>
          </p:nvSpPr>
          <p:spPr>
            <a:xfrm>
              <a:off x="2784457" y="5403854"/>
              <a:ext cx="773173" cy="43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戻る</a:t>
              </a:r>
              <a:endParaRPr kumimoji="1" lang="ja-JP" altLang="en-US" sz="3200" dirty="0">
                <a:latin typeface="Meiryo UI" panose="020B0604030504040204" pitchFamily="50" charset="-128"/>
                <a:ea typeface="Meiryo UI" panose="020B0604030504040204" pitchFamily="50" charset="-128"/>
              </a:endParaRPr>
            </a:p>
          </p:txBody>
        </p:sp>
      </p:grpSp>
      <p:grpSp>
        <p:nvGrpSpPr>
          <p:cNvPr id="31" name="グループ化 30">
            <a:extLst>
              <a:ext uri="{FF2B5EF4-FFF2-40B4-BE49-F238E27FC236}">
                <a16:creationId xmlns:a16="http://schemas.microsoft.com/office/drawing/2014/main" id="{421C46C7-6D05-4A1C-B382-9A85E392BD5B}"/>
              </a:ext>
            </a:extLst>
          </p:cNvPr>
          <p:cNvGrpSpPr/>
          <p:nvPr/>
        </p:nvGrpSpPr>
        <p:grpSpPr>
          <a:xfrm>
            <a:off x="1777169" y="5297917"/>
            <a:ext cx="755965" cy="644909"/>
            <a:chOff x="1504934" y="5135943"/>
            <a:chExt cx="755965" cy="644909"/>
          </a:xfrm>
        </p:grpSpPr>
        <p:sp>
          <p:nvSpPr>
            <p:cNvPr id="32" name="矢印: 右 31">
              <a:extLst>
                <a:ext uri="{FF2B5EF4-FFF2-40B4-BE49-F238E27FC236}">
                  <a16:creationId xmlns:a16="http://schemas.microsoft.com/office/drawing/2014/main" id="{7DAC1E8D-1A06-4A79-8995-3C9E99385E59}"/>
                </a:ext>
              </a:extLst>
            </p:cNvPr>
            <p:cNvSpPr/>
            <p:nvPr/>
          </p:nvSpPr>
          <p:spPr>
            <a:xfrm rot="10800000">
              <a:off x="1504934" y="5135943"/>
              <a:ext cx="755965" cy="64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latin typeface="Meiryo UI" panose="020B0604030504040204" pitchFamily="50" charset="-128"/>
                <a:ea typeface="Meiryo UI" panose="020B0604030504040204" pitchFamily="50" charset="-128"/>
              </a:endParaRPr>
            </a:p>
          </p:txBody>
        </p:sp>
        <p:sp>
          <p:nvSpPr>
            <p:cNvPr id="33" name="テキスト ボックス 32">
              <a:extLst>
                <a:ext uri="{FF2B5EF4-FFF2-40B4-BE49-F238E27FC236}">
                  <a16:creationId xmlns:a16="http://schemas.microsoft.com/office/drawing/2014/main" id="{4927B56F-8FD5-4ABF-8305-B5DD3C4DC162}"/>
                </a:ext>
              </a:extLst>
            </p:cNvPr>
            <p:cNvSpPr txBox="1"/>
            <p:nvPr/>
          </p:nvSpPr>
          <p:spPr>
            <a:xfrm>
              <a:off x="1643892" y="5350675"/>
              <a:ext cx="617007" cy="215444"/>
            </a:xfrm>
            <a:prstGeom prst="rect">
              <a:avLst/>
            </a:prstGeom>
            <a:noFill/>
          </p:spPr>
          <p:txBody>
            <a:bodyPr wrap="square" rtlCol="0">
              <a:spAutoFit/>
            </a:bodyPr>
            <a:lstStyle/>
            <a:p>
              <a:r>
                <a:rPr kumimoji="1" lang="ja-JP" altLang="en-US" sz="800" dirty="0">
                  <a:solidFill>
                    <a:schemeClr val="bg1"/>
                  </a:solidFill>
                  <a:latin typeface="Meiryo UI" panose="020B0604030504040204" pitchFamily="50" charset="-128"/>
                  <a:ea typeface="Meiryo UI" panose="020B0604030504040204" pitchFamily="50" charset="-128"/>
                </a:rPr>
                <a:t>画面遷移</a:t>
              </a:r>
            </a:p>
          </p:txBody>
        </p:sp>
      </p:grpSp>
      <p:sp>
        <p:nvSpPr>
          <p:cNvPr id="34" name="タイトル 1">
            <a:extLst>
              <a:ext uri="{FF2B5EF4-FFF2-40B4-BE49-F238E27FC236}">
                <a16:creationId xmlns:a16="http://schemas.microsoft.com/office/drawing/2014/main" id="{A870B6C2-F8D9-4086-A92F-0E75AEE6E9FD}"/>
              </a:ext>
            </a:extLst>
          </p:cNvPr>
          <p:cNvSpPr txBox="1">
            <a:spLocks/>
          </p:cNvSpPr>
          <p:nvPr/>
        </p:nvSpPr>
        <p:spPr bwMode="auto">
          <a:xfrm>
            <a:off x="-38974" y="5373216"/>
            <a:ext cx="1820712" cy="443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800" dirty="0">
                <a:latin typeface="Meiryo UI" panose="020B0604030504040204" pitchFamily="50" charset="-128"/>
                <a:ea typeface="Meiryo UI" panose="020B0604030504040204" pitchFamily="50" charset="-128"/>
              </a:rPr>
              <a:t>資材選択①画面</a:t>
            </a:r>
          </a:p>
        </p:txBody>
      </p:sp>
      <p:sp>
        <p:nvSpPr>
          <p:cNvPr id="30" name="四角形: 角を丸くする 29">
            <a:extLst>
              <a:ext uri="{FF2B5EF4-FFF2-40B4-BE49-F238E27FC236}">
                <a16:creationId xmlns:a16="http://schemas.microsoft.com/office/drawing/2014/main" id="{B58123A6-AAA1-42EF-B85E-64F0A9C5FB08}"/>
              </a:ext>
            </a:extLst>
          </p:cNvPr>
          <p:cNvSpPr/>
          <p:nvPr/>
        </p:nvSpPr>
        <p:spPr>
          <a:xfrm>
            <a:off x="2815115" y="1788577"/>
            <a:ext cx="2387417" cy="270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100" dirty="0">
              <a:solidFill>
                <a:schemeClr val="tx1"/>
              </a:solidFill>
              <a:latin typeface="Meiryo UI" panose="020B0604030504040204" pitchFamily="50" charset="-128"/>
              <a:ea typeface="Meiryo UI" panose="020B0604030504040204" pitchFamily="50" charset="-128"/>
            </a:endParaRPr>
          </a:p>
        </p:txBody>
      </p:sp>
      <p:sp>
        <p:nvSpPr>
          <p:cNvPr id="35" name="四角形: 角を丸くする 34">
            <a:extLst>
              <a:ext uri="{FF2B5EF4-FFF2-40B4-BE49-F238E27FC236}">
                <a16:creationId xmlns:a16="http://schemas.microsoft.com/office/drawing/2014/main" id="{6AC88F66-5E92-4CFC-BDC3-860B52B7D60F}"/>
              </a:ext>
            </a:extLst>
          </p:cNvPr>
          <p:cNvSpPr/>
          <p:nvPr/>
        </p:nvSpPr>
        <p:spPr>
          <a:xfrm>
            <a:off x="5311052" y="1788577"/>
            <a:ext cx="658814" cy="270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検索</a:t>
            </a:r>
            <a:endParaRPr kumimoji="1" lang="ja-JP" altLang="en-US" sz="1400" dirty="0">
              <a:latin typeface="Meiryo UI" panose="020B0604030504040204" pitchFamily="50" charset="-128"/>
              <a:ea typeface="Meiryo UI" panose="020B0604030504040204" pitchFamily="50" charset="-128"/>
            </a:endParaRPr>
          </a:p>
        </p:txBody>
      </p:sp>
      <p:sp>
        <p:nvSpPr>
          <p:cNvPr id="36" name="吹き出し: 四角形 35">
            <a:extLst>
              <a:ext uri="{FF2B5EF4-FFF2-40B4-BE49-F238E27FC236}">
                <a16:creationId xmlns:a16="http://schemas.microsoft.com/office/drawing/2014/main" id="{529B1F74-980D-4C1E-B7A3-0F733FEA9110}"/>
              </a:ext>
            </a:extLst>
          </p:cNvPr>
          <p:cNvSpPr/>
          <p:nvPr/>
        </p:nvSpPr>
        <p:spPr>
          <a:xfrm>
            <a:off x="611560" y="1133275"/>
            <a:ext cx="1705207" cy="1099218"/>
          </a:xfrm>
          <a:prstGeom prst="wedgeRectCallout">
            <a:avLst>
              <a:gd name="adj1" fmla="val 77444"/>
              <a:gd name="adj2" fmla="val 18651"/>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Meiryo UI" panose="020B0604030504040204" pitchFamily="50" charset="-128"/>
                <a:ea typeface="Meiryo UI" panose="020B0604030504040204" pitchFamily="50" charset="-128"/>
              </a:rPr>
              <a:t>音声または、テキスト入力で資材検索を可能とする</a:t>
            </a: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37" name="矢印: 右 36">
            <a:extLst>
              <a:ext uri="{FF2B5EF4-FFF2-40B4-BE49-F238E27FC236}">
                <a16:creationId xmlns:a16="http://schemas.microsoft.com/office/drawing/2014/main" id="{FD02331F-E406-4B03-8671-3A24B2E5192A}"/>
              </a:ext>
            </a:extLst>
          </p:cNvPr>
          <p:cNvSpPr/>
          <p:nvPr/>
        </p:nvSpPr>
        <p:spPr>
          <a:xfrm>
            <a:off x="6360392" y="1601495"/>
            <a:ext cx="755965" cy="64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画面遷移</a:t>
            </a:r>
          </a:p>
        </p:txBody>
      </p:sp>
      <p:sp>
        <p:nvSpPr>
          <p:cNvPr id="38" name="タイトル 1">
            <a:extLst>
              <a:ext uri="{FF2B5EF4-FFF2-40B4-BE49-F238E27FC236}">
                <a16:creationId xmlns:a16="http://schemas.microsoft.com/office/drawing/2014/main" id="{B9DE9A80-47E9-4C87-8C8C-D7A1EE07DE9B}"/>
              </a:ext>
            </a:extLst>
          </p:cNvPr>
          <p:cNvSpPr txBox="1">
            <a:spLocks/>
          </p:cNvSpPr>
          <p:nvPr/>
        </p:nvSpPr>
        <p:spPr bwMode="auto">
          <a:xfrm>
            <a:off x="7233834" y="1697063"/>
            <a:ext cx="1802662" cy="443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800" dirty="0">
                <a:latin typeface="Meiryo UI" panose="020B0604030504040204" pitchFamily="50" charset="-128"/>
                <a:ea typeface="Meiryo UI" panose="020B0604030504040204" pitchFamily="50" charset="-128"/>
              </a:rPr>
              <a:t>資材選択③画面</a:t>
            </a:r>
          </a:p>
        </p:txBody>
      </p:sp>
    </p:spTree>
    <p:extLst>
      <p:ext uri="{BB962C8B-B14F-4D97-AF65-F5344CB8AC3E}">
        <p14:creationId xmlns:p14="http://schemas.microsoft.com/office/powerpoint/2010/main" val="2528345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2F7299-5492-4A79-A0FC-C25D68EE5BFC}"/>
              </a:ext>
            </a:extLst>
          </p:cNvPr>
          <p:cNvSpPr>
            <a:spLocks noGrp="1"/>
          </p:cNvSpPr>
          <p:nvPr>
            <p:ph type="title"/>
          </p:nvPr>
        </p:nvSpPr>
        <p:spPr>
          <a:xfrm>
            <a:off x="214313" y="131763"/>
            <a:ext cx="8229600" cy="725487"/>
          </a:xfrm>
        </p:spPr>
        <p:txBody>
          <a:bodyPr/>
          <a:lstStyle/>
          <a:p>
            <a:r>
              <a:rPr kumimoji="1" lang="ja-JP" altLang="en-US" dirty="0"/>
              <a:t>携帯端末画面イメージ（資材選択③）</a:t>
            </a:r>
          </a:p>
        </p:txBody>
      </p:sp>
      <p:graphicFrame>
        <p:nvGraphicFramePr>
          <p:cNvPr id="21" name="表 20">
            <a:extLst>
              <a:ext uri="{FF2B5EF4-FFF2-40B4-BE49-F238E27FC236}">
                <a16:creationId xmlns:a16="http://schemas.microsoft.com/office/drawing/2014/main" id="{7C37C76C-A8FC-4E9C-8C90-2A0965AAE7F5}"/>
              </a:ext>
            </a:extLst>
          </p:cNvPr>
          <p:cNvGraphicFramePr>
            <a:graphicFrameLocks noGrp="1"/>
          </p:cNvGraphicFramePr>
          <p:nvPr>
            <p:extLst/>
          </p:nvPr>
        </p:nvGraphicFramePr>
        <p:xfrm>
          <a:off x="2855978" y="1925144"/>
          <a:ext cx="3229518" cy="2455840"/>
        </p:xfrm>
        <a:graphic>
          <a:graphicData uri="http://schemas.openxmlformats.org/drawingml/2006/table">
            <a:tbl>
              <a:tblPr firstRow="1" bandRow="1">
                <a:tableStyleId>{D7AC3CCA-C797-4891-BE02-D94E43425B78}</a:tableStyleId>
              </a:tblPr>
              <a:tblGrid>
                <a:gridCol w="3229518">
                  <a:extLst>
                    <a:ext uri="{9D8B030D-6E8A-4147-A177-3AD203B41FA5}">
                      <a16:colId xmlns:a16="http://schemas.microsoft.com/office/drawing/2014/main" val="3368870060"/>
                    </a:ext>
                  </a:extLst>
                </a:gridCol>
              </a:tblGrid>
              <a:tr h="300652">
                <a:tc>
                  <a:txBody>
                    <a:bodyPr/>
                    <a:lstStyle/>
                    <a:p>
                      <a:pPr algn="ctr"/>
                      <a:r>
                        <a:rPr kumimoji="1" lang="ja-JP" altLang="en-US" b="0" dirty="0">
                          <a:solidFill>
                            <a:schemeClr val="bg1"/>
                          </a:solidFill>
                          <a:latin typeface="Meiryo UI" panose="020B0604030504040204" pitchFamily="50" charset="-128"/>
                          <a:ea typeface="Meiryo UI" panose="020B0604030504040204" pitchFamily="50" charset="-128"/>
                        </a:rPr>
                        <a:t>フランジ</a:t>
                      </a:r>
                    </a:p>
                  </a:txBody>
                  <a:tcPr>
                    <a:solidFill>
                      <a:schemeClr val="accent1"/>
                    </a:solidFill>
                  </a:tcPr>
                </a:tc>
                <a:extLst>
                  <a:ext uri="{0D108BD9-81ED-4DB2-BD59-A6C34878D82A}">
                    <a16:rowId xmlns:a16="http://schemas.microsoft.com/office/drawing/2014/main" val="2946348663"/>
                  </a:ext>
                </a:extLst>
              </a:tr>
              <a:tr h="418016">
                <a:tc>
                  <a:txBody>
                    <a:bodyPr/>
                    <a:lstStyle/>
                    <a:p>
                      <a:pPr algn="l"/>
                      <a:r>
                        <a:rPr kumimoji="1" lang="en-US" altLang="ja-JP" sz="1400" dirty="0">
                          <a:latin typeface="Meiryo UI" panose="020B0604030504040204" pitchFamily="50" charset="-128"/>
                          <a:ea typeface="Meiryo UI" panose="020B0604030504040204" pitchFamily="50" charset="-128"/>
                        </a:rPr>
                        <a:t>10A</a:t>
                      </a:r>
                      <a:r>
                        <a:rPr kumimoji="1" lang="ja-JP" altLang="en-US"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txBody>
                  <a:tcPr anchor="ctr">
                    <a:solidFill>
                      <a:srgbClr val="CCECFF">
                        <a:alpha val="0"/>
                      </a:srgbClr>
                    </a:solidFill>
                  </a:tcPr>
                </a:tc>
                <a:extLst>
                  <a:ext uri="{0D108BD9-81ED-4DB2-BD59-A6C34878D82A}">
                    <a16:rowId xmlns:a16="http://schemas.microsoft.com/office/drawing/2014/main" val="779381646"/>
                  </a:ext>
                </a:extLst>
              </a:tr>
              <a:tr h="418016">
                <a:tc>
                  <a:txBody>
                    <a:bodyPr/>
                    <a:lstStyle/>
                    <a:p>
                      <a:pPr algn="l"/>
                      <a:r>
                        <a:rPr kumimoji="1" lang="en-US" altLang="ja-JP" sz="1400" dirty="0">
                          <a:latin typeface="Meiryo UI" panose="020B0604030504040204" pitchFamily="50" charset="-128"/>
                          <a:ea typeface="Meiryo UI" panose="020B0604030504040204" pitchFamily="50" charset="-128"/>
                        </a:rPr>
                        <a:t>20A</a:t>
                      </a:r>
                      <a:r>
                        <a:rPr kumimoji="1" lang="ja-JP" altLang="en-US"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txBody>
                  <a:tcPr anchor="ctr">
                    <a:solidFill>
                      <a:srgbClr val="CCECFF">
                        <a:alpha val="0"/>
                      </a:srgbClr>
                    </a:solidFill>
                  </a:tcPr>
                </a:tc>
                <a:extLst>
                  <a:ext uri="{0D108BD9-81ED-4DB2-BD59-A6C34878D82A}">
                    <a16:rowId xmlns:a16="http://schemas.microsoft.com/office/drawing/2014/main" val="1230543972"/>
                  </a:ext>
                </a:extLst>
              </a:tr>
              <a:tr h="418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30A</a:t>
                      </a:r>
                      <a:r>
                        <a:rPr kumimoji="1" lang="ja-JP" altLang="en-US"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txBody>
                  <a:tcPr anchor="ctr">
                    <a:solidFill>
                      <a:srgbClr val="CCECFF">
                        <a:alpha val="0"/>
                      </a:srgbClr>
                    </a:solidFill>
                  </a:tcPr>
                </a:tc>
                <a:extLst>
                  <a:ext uri="{0D108BD9-81ED-4DB2-BD59-A6C34878D82A}">
                    <a16:rowId xmlns:a16="http://schemas.microsoft.com/office/drawing/2014/main" val="2967676054"/>
                  </a:ext>
                </a:extLst>
              </a:tr>
              <a:tr h="418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40A</a:t>
                      </a:r>
                      <a:r>
                        <a:rPr kumimoji="1" lang="ja-JP" altLang="en-US"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txBody>
                  <a:tcPr anchor="ctr">
                    <a:solidFill>
                      <a:srgbClr val="CCECFF">
                        <a:alpha val="0"/>
                      </a:srgbClr>
                    </a:solidFill>
                  </a:tcPr>
                </a:tc>
                <a:extLst>
                  <a:ext uri="{0D108BD9-81ED-4DB2-BD59-A6C34878D82A}">
                    <a16:rowId xmlns:a16="http://schemas.microsoft.com/office/drawing/2014/main" val="3283253203"/>
                  </a:ext>
                </a:extLst>
              </a:tr>
              <a:tr h="418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50A</a:t>
                      </a:r>
                      <a:r>
                        <a:rPr kumimoji="1" lang="ja-JP" altLang="en-US"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txBody>
                  <a:tcPr anchor="ctr">
                    <a:solidFill>
                      <a:srgbClr val="CCECFF">
                        <a:alpha val="0"/>
                      </a:srgbClr>
                    </a:solidFill>
                  </a:tcPr>
                </a:tc>
                <a:extLst>
                  <a:ext uri="{0D108BD9-81ED-4DB2-BD59-A6C34878D82A}">
                    <a16:rowId xmlns:a16="http://schemas.microsoft.com/office/drawing/2014/main" val="2151029112"/>
                  </a:ext>
                </a:extLst>
              </a:tr>
            </a:tbl>
          </a:graphicData>
        </a:graphic>
      </p:graphicFrame>
      <p:sp>
        <p:nvSpPr>
          <p:cNvPr id="96" name="矢印: 右 95">
            <a:extLst>
              <a:ext uri="{FF2B5EF4-FFF2-40B4-BE49-F238E27FC236}">
                <a16:creationId xmlns:a16="http://schemas.microsoft.com/office/drawing/2014/main" id="{49C8E254-0CA7-43BC-9296-E58CEE75E23E}"/>
              </a:ext>
            </a:extLst>
          </p:cNvPr>
          <p:cNvSpPr/>
          <p:nvPr/>
        </p:nvSpPr>
        <p:spPr>
          <a:xfrm>
            <a:off x="6356351" y="3248623"/>
            <a:ext cx="755965" cy="64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画面遷移</a:t>
            </a:r>
          </a:p>
        </p:txBody>
      </p:sp>
      <p:sp>
        <p:nvSpPr>
          <p:cNvPr id="97" name="タイトル 1">
            <a:extLst>
              <a:ext uri="{FF2B5EF4-FFF2-40B4-BE49-F238E27FC236}">
                <a16:creationId xmlns:a16="http://schemas.microsoft.com/office/drawing/2014/main" id="{1075BB03-9206-41F6-99DC-EABB1DFEC233}"/>
              </a:ext>
            </a:extLst>
          </p:cNvPr>
          <p:cNvSpPr txBox="1">
            <a:spLocks/>
          </p:cNvSpPr>
          <p:nvPr/>
        </p:nvSpPr>
        <p:spPr bwMode="auto">
          <a:xfrm>
            <a:off x="7089818" y="3349352"/>
            <a:ext cx="1802662" cy="443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800" dirty="0">
                <a:latin typeface="Meiryo UI" panose="020B0604030504040204" pitchFamily="50" charset="-128"/>
                <a:ea typeface="Meiryo UI" panose="020B0604030504040204" pitchFamily="50" charset="-128"/>
              </a:rPr>
              <a:t>資材選択④画面</a:t>
            </a:r>
          </a:p>
        </p:txBody>
      </p:sp>
      <p:grpSp>
        <p:nvGrpSpPr>
          <p:cNvPr id="132" name="グループ化 131">
            <a:extLst>
              <a:ext uri="{FF2B5EF4-FFF2-40B4-BE49-F238E27FC236}">
                <a16:creationId xmlns:a16="http://schemas.microsoft.com/office/drawing/2014/main" id="{1D3DCE96-8934-496B-B2E3-121EF19FB8C7}"/>
              </a:ext>
            </a:extLst>
          </p:cNvPr>
          <p:cNvGrpSpPr/>
          <p:nvPr/>
        </p:nvGrpSpPr>
        <p:grpSpPr>
          <a:xfrm>
            <a:off x="1763594" y="5272487"/>
            <a:ext cx="755965" cy="644909"/>
            <a:chOff x="1504934" y="5135943"/>
            <a:chExt cx="755965" cy="644909"/>
          </a:xfrm>
        </p:grpSpPr>
        <p:sp>
          <p:nvSpPr>
            <p:cNvPr id="133" name="矢印: 右 132">
              <a:extLst>
                <a:ext uri="{FF2B5EF4-FFF2-40B4-BE49-F238E27FC236}">
                  <a16:creationId xmlns:a16="http://schemas.microsoft.com/office/drawing/2014/main" id="{41F3DFCE-82E2-4623-8A54-ABC5485B30C7}"/>
                </a:ext>
              </a:extLst>
            </p:cNvPr>
            <p:cNvSpPr/>
            <p:nvPr/>
          </p:nvSpPr>
          <p:spPr>
            <a:xfrm rot="10800000">
              <a:off x="1504934" y="5135943"/>
              <a:ext cx="755965" cy="64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latin typeface="Meiryo UI" panose="020B0604030504040204" pitchFamily="50" charset="-128"/>
                <a:ea typeface="Meiryo UI" panose="020B0604030504040204" pitchFamily="50" charset="-128"/>
              </a:endParaRPr>
            </a:p>
          </p:txBody>
        </p:sp>
        <p:sp>
          <p:nvSpPr>
            <p:cNvPr id="134" name="テキスト ボックス 133">
              <a:extLst>
                <a:ext uri="{FF2B5EF4-FFF2-40B4-BE49-F238E27FC236}">
                  <a16:creationId xmlns:a16="http://schemas.microsoft.com/office/drawing/2014/main" id="{B647DCC2-8520-4D63-ABCE-CCF6332BE3A8}"/>
                </a:ext>
              </a:extLst>
            </p:cNvPr>
            <p:cNvSpPr txBox="1"/>
            <p:nvPr/>
          </p:nvSpPr>
          <p:spPr>
            <a:xfrm>
              <a:off x="1643892" y="5350675"/>
              <a:ext cx="617007" cy="215444"/>
            </a:xfrm>
            <a:prstGeom prst="rect">
              <a:avLst/>
            </a:prstGeom>
            <a:noFill/>
          </p:spPr>
          <p:txBody>
            <a:bodyPr wrap="square" rtlCol="0">
              <a:spAutoFit/>
            </a:bodyPr>
            <a:lstStyle/>
            <a:p>
              <a:r>
                <a:rPr kumimoji="1" lang="ja-JP" altLang="en-US" sz="800" dirty="0">
                  <a:solidFill>
                    <a:schemeClr val="bg1"/>
                  </a:solidFill>
                  <a:latin typeface="Meiryo UI" panose="020B0604030504040204" pitchFamily="50" charset="-128"/>
                  <a:ea typeface="Meiryo UI" panose="020B0604030504040204" pitchFamily="50" charset="-128"/>
                </a:rPr>
                <a:t>画面遷移</a:t>
              </a:r>
            </a:p>
          </p:txBody>
        </p:sp>
      </p:grpSp>
      <p:sp>
        <p:nvSpPr>
          <p:cNvPr id="135" name="タイトル 1">
            <a:extLst>
              <a:ext uri="{FF2B5EF4-FFF2-40B4-BE49-F238E27FC236}">
                <a16:creationId xmlns:a16="http://schemas.microsoft.com/office/drawing/2014/main" id="{ED510C85-957E-42A9-B688-EAE279137E52}"/>
              </a:ext>
            </a:extLst>
          </p:cNvPr>
          <p:cNvSpPr txBox="1">
            <a:spLocks/>
          </p:cNvSpPr>
          <p:nvPr/>
        </p:nvSpPr>
        <p:spPr bwMode="auto">
          <a:xfrm>
            <a:off x="-38974" y="5373216"/>
            <a:ext cx="1820712" cy="443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800" dirty="0">
                <a:latin typeface="Meiryo UI" panose="020B0604030504040204" pitchFamily="50" charset="-128"/>
                <a:ea typeface="Meiryo UI" panose="020B0604030504040204" pitchFamily="50" charset="-128"/>
              </a:rPr>
              <a:t>資材選択②画面</a:t>
            </a:r>
          </a:p>
        </p:txBody>
      </p:sp>
      <p:grpSp>
        <p:nvGrpSpPr>
          <p:cNvPr id="5" name="グループ化 4">
            <a:extLst>
              <a:ext uri="{FF2B5EF4-FFF2-40B4-BE49-F238E27FC236}">
                <a16:creationId xmlns:a16="http://schemas.microsoft.com/office/drawing/2014/main" id="{CB2B7350-872C-40AD-BCE1-DFF3FBB4E957}"/>
              </a:ext>
            </a:extLst>
          </p:cNvPr>
          <p:cNvGrpSpPr/>
          <p:nvPr/>
        </p:nvGrpSpPr>
        <p:grpSpPr>
          <a:xfrm>
            <a:off x="2699792" y="980728"/>
            <a:ext cx="3528392" cy="5544616"/>
            <a:chOff x="2699792" y="980728"/>
            <a:chExt cx="3528392" cy="5544616"/>
          </a:xfrm>
        </p:grpSpPr>
        <p:sp>
          <p:nvSpPr>
            <p:cNvPr id="22" name="テキスト ボックス 21">
              <a:extLst>
                <a:ext uri="{FF2B5EF4-FFF2-40B4-BE49-F238E27FC236}">
                  <a16:creationId xmlns:a16="http://schemas.microsoft.com/office/drawing/2014/main" id="{363A6874-FAE9-48A5-8B10-144B30A6F1BA}"/>
                </a:ext>
              </a:extLst>
            </p:cNvPr>
            <p:cNvSpPr txBox="1"/>
            <p:nvPr/>
          </p:nvSpPr>
          <p:spPr>
            <a:xfrm>
              <a:off x="4263933" y="4410156"/>
              <a:ext cx="400110" cy="568740"/>
            </a:xfrm>
            <a:prstGeom prst="rect">
              <a:avLst/>
            </a:prstGeom>
            <a:noFill/>
          </p:spPr>
          <p:txBody>
            <a:bodyPr vert="eaVert" wrap="square" rtlCol="0">
              <a:spAutoFit/>
            </a:bodyPr>
            <a:lstStyle/>
            <a:p>
              <a:r>
                <a:rPr kumimoji="1" lang="ja-JP" altLang="en-US" sz="1400" dirty="0">
                  <a:latin typeface="Meiryo UI" panose="020B0604030504040204" pitchFamily="50" charset="-128"/>
                  <a:ea typeface="Meiryo UI" panose="020B0604030504040204" pitchFamily="50" charset="-128"/>
                </a:rPr>
                <a:t>・・</a:t>
              </a:r>
            </a:p>
          </p:txBody>
        </p:sp>
        <p:sp>
          <p:nvSpPr>
            <p:cNvPr id="76" name="四角形: 角を丸くする 75">
              <a:extLst>
                <a:ext uri="{FF2B5EF4-FFF2-40B4-BE49-F238E27FC236}">
                  <a16:creationId xmlns:a16="http://schemas.microsoft.com/office/drawing/2014/main" id="{924F18F0-692E-40AE-B5A9-04FE170D616F}"/>
                </a:ext>
              </a:extLst>
            </p:cNvPr>
            <p:cNvSpPr/>
            <p:nvPr/>
          </p:nvSpPr>
          <p:spPr>
            <a:xfrm>
              <a:off x="2699792" y="980728"/>
              <a:ext cx="3528392" cy="554461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77" name="直線コネクタ 76">
              <a:extLst>
                <a:ext uri="{FF2B5EF4-FFF2-40B4-BE49-F238E27FC236}">
                  <a16:creationId xmlns:a16="http://schemas.microsoft.com/office/drawing/2014/main" id="{E6F58C86-D5E9-4CA9-B62C-4AD32769E3D2}"/>
                </a:ext>
              </a:extLst>
            </p:cNvPr>
            <p:cNvCxnSpPr/>
            <p:nvPr/>
          </p:nvCxnSpPr>
          <p:spPr>
            <a:xfrm>
              <a:off x="2699792" y="5949280"/>
              <a:ext cx="352839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8" name="二等辺三角形 77">
              <a:extLst>
                <a:ext uri="{FF2B5EF4-FFF2-40B4-BE49-F238E27FC236}">
                  <a16:creationId xmlns:a16="http://schemas.microsoft.com/office/drawing/2014/main" id="{D2C6D747-24E2-4B48-BFC6-D87E8058D1A7}"/>
                </a:ext>
              </a:extLst>
            </p:cNvPr>
            <p:cNvSpPr/>
            <p:nvPr/>
          </p:nvSpPr>
          <p:spPr>
            <a:xfrm rot="16200000">
              <a:off x="3346243" y="6071281"/>
              <a:ext cx="288032" cy="268813"/>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9" name="正方形/長方形 78">
              <a:extLst>
                <a:ext uri="{FF2B5EF4-FFF2-40B4-BE49-F238E27FC236}">
                  <a16:creationId xmlns:a16="http://schemas.microsoft.com/office/drawing/2014/main" id="{AD54BBD7-1335-45B9-AA9D-3052B3B79A92}"/>
                </a:ext>
              </a:extLst>
            </p:cNvPr>
            <p:cNvSpPr/>
            <p:nvPr/>
          </p:nvSpPr>
          <p:spPr>
            <a:xfrm>
              <a:off x="5305573" y="6097675"/>
              <a:ext cx="216024" cy="21602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0" name="フローチャート: 結合子 79">
              <a:extLst>
                <a:ext uri="{FF2B5EF4-FFF2-40B4-BE49-F238E27FC236}">
                  <a16:creationId xmlns:a16="http://schemas.microsoft.com/office/drawing/2014/main" id="{0B17BB55-EEA5-458B-BD82-105350826892}"/>
                </a:ext>
              </a:extLst>
            </p:cNvPr>
            <p:cNvSpPr/>
            <p:nvPr/>
          </p:nvSpPr>
          <p:spPr>
            <a:xfrm>
              <a:off x="4333465" y="6077319"/>
              <a:ext cx="265521" cy="262775"/>
            </a:xfrm>
            <a:prstGeom prst="flowChartConnector">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1" name="四角形: 角を丸くする 80">
              <a:extLst>
                <a:ext uri="{FF2B5EF4-FFF2-40B4-BE49-F238E27FC236}">
                  <a16:creationId xmlns:a16="http://schemas.microsoft.com/office/drawing/2014/main" id="{23072337-B6DE-4FA2-8A74-FE348E060C08}"/>
                </a:ext>
              </a:extLst>
            </p:cNvPr>
            <p:cNvSpPr/>
            <p:nvPr/>
          </p:nvSpPr>
          <p:spPr>
            <a:xfrm>
              <a:off x="5246899" y="1196752"/>
              <a:ext cx="773173" cy="43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メニュー</a:t>
              </a:r>
              <a:endParaRPr kumimoji="1" lang="ja-JP" altLang="en-US" sz="3200" dirty="0">
                <a:latin typeface="Meiryo UI" panose="020B0604030504040204" pitchFamily="50" charset="-128"/>
                <a:ea typeface="Meiryo UI" panose="020B0604030504040204" pitchFamily="50" charset="-128"/>
              </a:endParaRPr>
            </a:p>
          </p:txBody>
        </p:sp>
        <p:sp>
          <p:nvSpPr>
            <p:cNvPr id="82" name="四角形: 角を丸くする 81">
              <a:extLst>
                <a:ext uri="{FF2B5EF4-FFF2-40B4-BE49-F238E27FC236}">
                  <a16:creationId xmlns:a16="http://schemas.microsoft.com/office/drawing/2014/main" id="{D436E2F8-B518-4053-954D-51B8210A64FE}"/>
                </a:ext>
              </a:extLst>
            </p:cNvPr>
            <p:cNvSpPr/>
            <p:nvPr/>
          </p:nvSpPr>
          <p:spPr>
            <a:xfrm>
              <a:off x="3703945" y="1138549"/>
              <a:ext cx="1301566" cy="24848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latin typeface="Meiryo UI" panose="020B0604030504040204" pitchFamily="50" charset="-128"/>
                  <a:ea typeface="Meiryo UI" panose="020B0604030504040204" pitchFamily="50" charset="-128"/>
                </a:rPr>
                <a:t>1234567890</a:t>
              </a:r>
              <a:endParaRPr lang="ja-JP" altLang="en-US" sz="1100" dirty="0">
                <a:solidFill>
                  <a:schemeClr val="tx1"/>
                </a:solidFill>
                <a:latin typeface="Meiryo UI" panose="020B0604030504040204" pitchFamily="50" charset="-128"/>
                <a:ea typeface="Meiryo UI" panose="020B0604030504040204" pitchFamily="50" charset="-128"/>
              </a:endParaRPr>
            </a:p>
          </p:txBody>
        </p:sp>
        <p:sp>
          <p:nvSpPr>
            <p:cNvPr id="83" name="タイトル 1">
              <a:extLst>
                <a:ext uri="{FF2B5EF4-FFF2-40B4-BE49-F238E27FC236}">
                  <a16:creationId xmlns:a16="http://schemas.microsoft.com/office/drawing/2014/main" id="{6B151406-4998-456F-A87B-BE0F8BC90E0C}"/>
                </a:ext>
              </a:extLst>
            </p:cNvPr>
            <p:cNvSpPr txBox="1">
              <a:spLocks/>
            </p:cNvSpPr>
            <p:nvPr/>
          </p:nvSpPr>
          <p:spPr bwMode="auto">
            <a:xfrm>
              <a:off x="2806034" y="1124744"/>
              <a:ext cx="976805" cy="30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ctr"/>
              <a:r>
                <a:rPr lang="ja-JP" altLang="en-US" sz="1400" dirty="0">
                  <a:latin typeface="Meiryo UI" panose="020B0604030504040204" pitchFamily="50" charset="-128"/>
                  <a:ea typeface="Meiryo UI" panose="020B0604030504040204" pitchFamily="50" charset="-128"/>
                </a:rPr>
                <a:t>工事番号</a:t>
              </a:r>
              <a:endParaRPr lang="ja-JP" altLang="en-US" sz="2800" dirty="0">
                <a:latin typeface="Meiryo UI" panose="020B0604030504040204" pitchFamily="50" charset="-128"/>
                <a:ea typeface="Meiryo UI" panose="020B0604030504040204" pitchFamily="50" charset="-128"/>
              </a:endParaRPr>
            </a:p>
          </p:txBody>
        </p:sp>
        <p:sp>
          <p:nvSpPr>
            <p:cNvPr id="84" name="四角形: 角を丸くする 83">
              <a:extLst>
                <a:ext uri="{FF2B5EF4-FFF2-40B4-BE49-F238E27FC236}">
                  <a16:creationId xmlns:a16="http://schemas.microsoft.com/office/drawing/2014/main" id="{9B06F7A0-9C84-4A77-A9AD-D411815F54F1}"/>
                </a:ext>
              </a:extLst>
            </p:cNvPr>
            <p:cNvSpPr/>
            <p:nvPr/>
          </p:nvSpPr>
          <p:spPr>
            <a:xfrm>
              <a:off x="3703945" y="1451669"/>
              <a:ext cx="1301566" cy="24848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100" dirty="0">
                <a:solidFill>
                  <a:schemeClr val="tx1"/>
                </a:solidFill>
                <a:latin typeface="Meiryo UI" panose="020B0604030504040204" pitchFamily="50" charset="-128"/>
                <a:ea typeface="Meiryo UI" panose="020B0604030504040204" pitchFamily="50" charset="-128"/>
              </a:endParaRPr>
            </a:p>
          </p:txBody>
        </p:sp>
        <p:sp>
          <p:nvSpPr>
            <p:cNvPr id="85" name="タイトル 1">
              <a:extLst>
                <a:ext uri="{FF2B5EF4-FFF2-40B4-BE49-F238E27FC236}">
                  <a16:creationId xmlns:a16="http://schemas.microsoft.com/office/drawing/2014/main" id="{27F2E156-0E1A-44F4-B6CF-FC3B1C04A2F4}"/>
                </a:ext>
              </a:extLst>
            </p:cNvPr>
            <p:cNvSpPr txBox="1">
              <a:spLocks/>
            </p:cNvSpPr>
            <p:nvPr/>
          </p:nvSpPr>
          <p:spPr bwMode="auto">
            <a:xfrm>
              <a:off x="2806034" y="1437864"/>
              <a:ext cx="976805" cy="30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ctr"/>
              <a:r>
                <a:rPr lang="ja-JP" altLang="en-US" sz="1400" dirty="0">
                  <a:latin typeface="Meiryo UI" panose="020B0604030504040204" pitchFamily="50" charset="-128"/>
                  <a:ea typeface="Meiryo UI" panose="020B0604030504040204" pitchFamily="50" charset="-128"/>
                </a:rPr>
                <a:t>調達番号</a:t>
              </a:r>
              <a:endParaRPr lang="ja-JP" altLang="en-US" sz="2800" dirty="0">
                <a:latin typeface="Meiryo UI" panose="020B0604030504040204" pitchFamily="50" charset="-128"/>
                <a:ea typeface="Meiryo UI" panose="020B0604030504040204" pitchFamily="50" charset="-128"/>
              </a:endParaRPr>
            </a:p>
          </p:txBody>
        </p:sp>
        <p:sp>
          <p:nvSpPr>
            <p:cNvPr id="136" name="四角形: 角を丸くする 135">
              <a:extLst>
                <a:ext uri="{FF2B5EF4-FFF2-40B4-BE49-F238E27FC236}">
                  <a16:creationId xmlns:a16="http://schemas.microsoft.com/office/drawing/2014/main" id="{053DBA1C-54D2-4D8C-9184-3E68958844A8}"/>
                </a:ext>
              </a:extLst>
            </p:cNvPr>
            <p:cNvSpPr/>
            <p:nvPr/>
          </p:nvSpPr>
          <p:spPr>
            <a:xfrm>
              <a:off x="2835878" y="5383633"/>
              <a:ext cx="773173" cy="43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戻る</a:t>
              </a:r>
              <a:endParaRPr kumimoji="1" lang="ja-JP" altLang="en-US" sz="3200"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3410881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2F7299-5492-4A79-A0FC-C25D68EE5BFC}"/>
              </a:ext>
            </a:extLst>
          </p:cNvPr>
          <p:cNvSpPr>
            <a:spLocks noGrp="1"/>
          </p:cNvSpPr>
          <p:nvPr>
            <p:ph type="title"/>
          </p:nvPr>
        </p:nvSpPr>
        <p:spPr>
          <a:xfrm>
            <a:off x="214313" y="131763"/>
            <a:ext cx="8229600" cy="725487"/>
          </a:xfrm>
        </p:spPr>
        <p:txBody>
          <a:bodyPr/>
          <a:lstStyle/>
          <a:p>
            <a:r>
              <a:rPr kumimoji="1" lang="ja-JP" altLang="en-US" dirty="0"/>
              <a:t>携帯端末画面イメージ（資材選択④）</a:t>
            </a:r>
          </a:p>
        </p:txBody>
      </p:sp>
      <p:grpSp>
        <p:nvGrpSpPr>
          <p:cNvPr id="40" name="グループ化 39">
            <a:extLst>
              <a:ext uri="{FF2B5EF4-FFF2-40B4-BE49-F238E27FC236}">
                <a16:creationId xmlns:a16="http://schemas.microsoft.com/office/drawing/2014/main" id="{64B68FF7-D84B-4FF1-9E51-64DD205FABBE}"/>
              </a:ext>
            </a:extLst>
          </p:cNvPr>
          <p:cNvGrpSpPr/>
          <p:nvPr/>
        </p:nvGrpSpPr>
        <p:grpSpPr>
          <a:xfrm>
            <a:off x="1763594" y="5272487"/>
            <a:ext cx="755965" cy="644909"/>
            <a:chOff x="1504934" y="5135943"/>
            <a:chExt cx="755965" cy="644909"/>
          </a:xfrm>
        </p:grpSpPr>
        <p:sp>
          <p:nvSpPr>
            <p:cNvPr id="41" name="矢印: 右 40">
              <a:extLst>
                <a:ext uri="{FF2B5EF4-FFF2-40B4-BE49-F238E27FC236}">
                  <a16:creationId xmlns:a16="http://schemas.microsoft.com/office/drawing/2014/main" id="{099C9FC7-0D8A-4E3A-9A70-4021949D8EF9}"/>
                </a:ext>
              </a:extLst>
            </p:cNvPr>
            <p:cNvSpPr/>
            <p:nvPr/>
          </p:nvSpPr>
          <p:spPr>
            <a:xfrm rot="10800000">
              <a:off x="1504934" y="5135943"/>
              <a:ext cx="755965" cy="64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latin typeface="Meiryo UI" panose="020B0604030504040204" pitchFamily="50" charset="-128"/>
                <a:ea typeface="Meiryo UI" panose="020B0604030504040204" pitchFamily="50" charset="-128"/>
              </a:endParaRPr>
            </a:p>
          </p:txBody>
        </p:sp>
        <p:sp>
          <p:nvSpPr>
            <p:cNvPr id="49" name="テキスト ボックス 48">
              <a:extLst>
                <a:ext uri="{FF2B5EF4-FFF2-40B4-BE49-F238E27FC236}">
                  <a16:creationId xmlns:a16="http://schemas.microsoft.com/office/drawing/2014/main" id="{67625A27-6121-49DC-A00A-CB7ABE75338F}"/>
                </a:ext>
              </a:extLst>
            </p:cNvPr>
            <p:cNvSpPr txBox="1"/>
            <p:nvPr/>
          </p:nvSpPr>
          <p:spPr>
            <a:xfrm>
              <a:off x="1643892" y="5350675"/>
              <a:ext cx="617007" cy="215444"/>
            </a:xfrm>
            <a:prstGeom prst="rect">
              <a:avLst/>
            </a:prstGeom>
            <a:noFill/>
          </p:spPr>
          <p:txBody>
            <a:bodyPr wrap="square" rtlCol="0">
              <a:spAutoFit/>
            </a:bodyPr>
            <a:lstStyle/>
            <a:p>
              <a:r>
                <a:rPr kumimoji="1" lang="ja-JP" altLang="en-US" sz="800" dirty="0">
                  <a:solidFill>
                    <a:schemeClr val="bg1"/>
                  </a:solidFill>
                  <a:latin typeface="Meiryo UI" panose="020B0604030504040204" pitchFamily="50" charset="-128"/>
                  <a:ea typeface="Meiryo UI" panose="020B0604030504040204" pitchFamily="50" charset="-128"/>
                </a:rPr>
                <a:t>画面遷移</a:t>
              </a:r>
            </a:p>
          </p:txBody>
        </p:sp>
      </p:grpSp>
      <p:sp>
        <p:nvSpPr>
          <p:cNvPr id="50" name="タイトル 1">
            <a:extLst>
              <a:ext uri="{FF2B5EF4-FFF2-40B4-BE49-F238E27FC236}">
                <a16:creationId xmlns:a16="http://schemas.microsoft.com/office/drawing/2014/main" id="{3373586D-DABF-4270-93AB-C2E7AF703EBE}"/>
              </a:ext>
            </a:extLst>
          </p:cNvPr>
          <p:cNvSpPr txBox="1">
            <a:spLocks/>
          </p:cNvSpPr>
          <p:nvPr/>
        </p:nvSpPr>
        <p:spPr bwMode="auto">
          <a:xfrm>
            <a:off x="-38974" y="5373216"/>
            <a:ext cx="1820712" cy="443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800" dirty="0">
                <a:latin typeface="Meiryo UI" panose="020B0604030504040204" pitchFamily="50" charset="-128"/>
                <a:ea typeface="Meiryo UI" panose="020B0604030504040204" pitchFamily="50" charset="-128"/>
              </a:rPr>
              <a:t>資材選択③画面</a:t>
            </a:r>
          </a:p>
        </p:txBody>
      </p:sp>
      <p:sp>
        <p:nvSpPr>
          <p:cNvPr id="52" name="矢印: 右 51">
            <a:extLst>
              <a:ext uri="{FF2B5EF4-FFF2-40B4-BE49-F238E27FC236}">
                <a16:creationId xmlns:a16="http://schemas.microsoft.com/office/drawing/2014/main" id="{390AC514-2228-4C69-AFFB-B81F586D815E}"/>
              </a:ext>
            </a:extLst>
          </p:cNvPr>
          <p:cNvSpPr/>
          <p:nvPr/>
        </p:nvSpPr>
        <p:spPr>
          <a:xfrm>
            <a:off x="6292098" y="5272487"/>
            <a:ext cx="755965" cy="64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画面遷移</a:t>
            </a:r>
          </a:p>
        </p:txBody>
      </p:sp>
      <p:sp>
        <p:nvSpPr>
          <p:cNvPr id="53" name="タイトル 1">
            <a:extLst>
              <a:ext uri="{FF2B5EF4-FFF2-40B4-BE49-F238E27FC236}">
                <a16:creationId xmlns:a16="http://schemas.microsoft.com/office/drawing/2014/main" id="{870AE25C-C6C7-48E2-BD8C-548244E21BC1}"/>
              </a:ext>
            </a:extLst>
          </p:cNvPr>
          <p:cNvSpPr txBox="1">
            <a:spLocks/>
          </p:cNvSpPr>
          <p:nvPr/>
        </p:nvSpPr>
        <p:spPr bwMode="auto">
          <a:xfrm>
            <a:off x="7025565" y="5373216"/>
            <a:ext cx="1802662" cy="443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800" dirty="0">
                <a:latin typeface="Meiryo UI" panose="020B0604030504040204" pitchFamily="50" charset="-128"/>
                <a:ea typeface="Meiryo UI" panose="020B0604030504040204" pitchFamily="50" charset="-128"/>
              </a:rPr>
              <a:t>資材一覧①画面</a:t>
            </a:r>
          </a:p>
        </p:txBody>
      </p:sp>
      <p:grpSp>
        <p:nvGrpSpPr>
          <p:cNvPr id="3" name="グループ化 2">
            <a:extLst>
              <a:ext uri="{FF2B5EF4-FFF2-40B4-BE49-F238E27FC236}">
                <a16:creationId xmlns:a16="http://schemas.microsoft.com/office/drawing/2014/main" id="{5F539C13-EEC7-4F84-83FA-E65C9CAAD4B8}"/>
              </a:ext>
            </a:extLst>
          </p:cNvPr>
          <p:cNvGrpSpPr/>
          <p:nvPr/>
        </p:nvGrpSpPr>
        <p:grpSpPr>
          <a:xfrm>
            <a:off x="2575396" y="980728"/>
            <a:ext cx="3622547" cy="5544616"/>
            <a:chOff x="2575396" y="980728"/>
            <a:chExt cx="3622547" cy="5544616"/>
          </a:xfrm>
        </p:grpSpPr>
        <p:sp>
          <p:nvSpPr>
            <p:cNvPr id="33" name="タイトル 1">
              <a:extLst>
                <a:ext uri="{FF2B5EF4-FFF2-40B4-BE49-F238E27FC236}">
                  <a16:creationId xmlns:a16="http://schemas.microsoft.com/office/drawing/2014/main" id="{A69EAC10-CB1F-4C5B-BC88-43A2BB71ED4F}"/>
                </a:ext>
              </a:extLst>
            </p:cNvPr>
            <p:cNvSpPr txBox="1">
              <a:spLocks/>
            </p:cNvSpPr>
            <p:nvPr/>
          </p:nvSpPr>
          <p:spPr bwMode="auto">
            <a:xfrm>
              <a:off x="2612364" y="1916832"/>
              <a:ext cx="1233289" cy="360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ctr"/>
              <a:r>
                <a:rPr lang="ja-JP" altLang="en-US" sz="1600" dirty="0">
                  <a:latin typeface="Meiryo UI" panose="020B0604030504040204" pitchFamily="50" charset="-128"/>
                  <a:ea typeface="Meiryo UI" panose="020B0604030504040204" pitchFamily="50" charset="-128"/>
                </a:rPr>
                <a:t>資材コード</a:t>
              </a:r>
              <a:endParaRPr lang="ja-JP" altLang="en-US" sz="3200" dirty="0">
                <a:latin typeface="Meiryo UI" panose="020B0604030504040204" pitchFamily="50" charset="-128"/>
                <a:ea typeface="Meiryo UI" panose="020B0604030504040204" pitchFamily="50" charset="-128"/>
              </a:endParaRPr>
            </a:p>
          </p:txBody>
        </p:sp>
        <p:sp>
          <p:nvSpPr>
            <p:cNvPr id="34" name="タイトル 1">
              <a:extLst>
                <a:ext uri="{FF2B5EF4-FFF2-40B4-BE49-F238E27FC236}">
                  <a16:creationId xmlns:a16="http://schemas.microsoft.com/office/drawing/2014/main" id="{8561876C-CDDC-4FD3-B014-BF980E7024F8}"/>
                </a:ext>
              </a:extLst>
            </p:cNvPr>
            <p:cNvSpPr txBox="1">
              <a:spLocks/>
            </p:cNvSpPr>
            <p:nvPr/>
          </p:nvSpPr>
          <p:spPr bwMode="auto">
            <a:xfrm>
              <a:off x="2657385" y="3643519"/>
              <a:ext cx="936104" cy="30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ctr"/>
              <a:r>
                <a:rPr lang="ja-JP" altLang="en-US" sz="1600" dirty="0">
                  <a:latin typeface="Meiryo UI" panose="020B0604030504040204" pitchFamily="50" charset="-128"/>
                  <a:ea typeface="Meiryo UI" panose="020B0604030504040204" pitchFamily="50" charset="-128"/>
                </a:rPr>
                <a:t>数量</a:t>
              </a:r>
              <a:endParaRPr lang="ja-JP" altLang="en-US" sz="3200" dirty="0">
                <a:latin typeface="Meiryo UI" panose="020B0604030504040204" pitchFamily="50" charset="-128"/>
                <a:ea typeface="Meiryo UI" panose="020B0604030504040204" pitchFamily="50" charset="-128"/>
              </a:endParaRPr>
            </a:p>
          </p:txBody>
        </p:sp>
        <p:sp>
          <p:nvSpPr>
            <p:cNvPr id="35" name="四角形: 角を丸くする 34">
              <a:extLst>
                <a:ext uri="{FF2B5EF4-FFF2-40B4-BE49-F238E27FC236}">
                  <a16:creationId xmlns:a16="http://schemas.microsoft.com/office/drawing/2014/main" id="{C4871D94-2E30-40DC-8A71-FA60D3A95997}"/>
                </a:ext>
              </a:extLst>
            </p:cNvPr>
            <p:cNvSpPr/>
            <p:nvPr/>
          </p:nvSpPr>
          <p:spPr>
            <a:xfrm>
              <a:off x="3413605" y="3618021"/>
              <a:ext cx="864096" cy="3600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1400" dirty="0">
                  <a:solidFill>
                    <a:schemeClr val="tx1"/>
                  </a:solidFill>
                  <a:latin typeface="Meiryo UI" panose="020B0604030504040204" pitchFamily="50" charset="-128"/>
                  <a:ea typeface="Meiryo UI" panose="020B0604030504040204" pitchFamily="50" charset="-128"/>
                </a:rPr>
                <a:t>100</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36" name="タイトル 1">
              <a:extLst>
                <a:ext uri="{FF2B5EF4-FFF2-40B4-BE49-F238E27FC236}">
                  <a16:creationId xmlns:a16="http://schemas.microsoft.com/office/drawing/2014/main" id="{D23B1DB2-E209-4BB5-BD34-97A1568BB867}"/>
                </a:ext>
              </a:extLst>
            </p:cNvPr>
            <p:cNvSpPr txBox="1">
              <a:spLocks/>
            </p:cNvSpPr>
            <p:nvPr/>
          </p:nvSpPr>
          <p:spPr bwMode="auto">
            <a:xfrm>
              <a:off x="4169417" y="3664063"/>
              <a:ext cx="936104" cy="30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ctr"/>
              <a:r>
                <a:rPr lang="ja-JP" altLang="en-US" sz="1600" dirty="0">
                  <a:latin typeface="Meiryo UI" panose="020B0604030504040204" pitchFamily="50" charset="-128"/>
                  <a:ea typeface="Meiryo UI" panose="020B0604030504040204" pitchFamily="50" charset="-128"/>
                </a:rPr>
                <a:t>単位</a:t>
              </a:r>
              <a:endParaRPr lang="ja-JP" altLang="en-US" sz="3200" dirty="0">
                <a:latin typeface="Meiryo UI" panose="020B0604030504040204" pitchFamily="50" charset="-128"/>
                <a:ea typeface="Meiryo UI" panose="020B0604030504040204" pitchFamily="50" charset="-128"/>
              </a:endParaRPr>
            </a:p>
          </p:txBody>
        </p:sp>
        <p:cxnSp>
          <p:nvCxnSpPr>
            <p:cNvPr id="37" name="直線コネクタ 36">
              <a:extLst>
                <a:ext uri="{FF2B5EF4-FFF2-40B4-BE49-F238E27FC236}">
                  <a16:creationId xmlns:a16="http://schemas.microsoft.com/office/drawing/2014/main" id="{119E2FC0-D03A-479D-AA54-2221BAEF2332}"/>
                </a:ext>
              </a:extLst>
            </p:cNvPr>
            <p:cNvCxnSpPr>
              <a:cxnSpLocks/>
            </p:cNvCxnSpPr>
            <p:nvPr/>
          </p:nvCxnSpPr>
          <p:spPr>
            <a:xfrm>
              <a:off x="4943049" y="3960420"/>
              <a:ext cx="927980" cy="0"/>
            </a:xfrm>
            <a:prstGeom prst="line">
              <a:avLst/>
            </a:prstGeom>
            <a:ln w="19050">
              <a:solidFill>
                <a:srgbClr val="385D8A"/>
              </a:solidFill>
            </a:ln>
          </p:spPr>
          <p:style>
            <a:lnRef idx="1">
              <a:schemeClr val="accent1"/>
            </a:lnRef>
            <a:fillRef idx="0">
              <a:schemeClr val="accent1"/>
            </a:fillRef>
            <a:effectRef idx="0">
              <a:schemeClr val="accent1"/>
            </a:effectRef>
            <a:fontRef idx="minor">
              <a:schemeClr val="tx1"/>
            </a:fontRef>
          </p:style>
        </p:cxnSp>
        <p:sp>
          <p:nvSpPr>
            <p:cNvPr id="38" name="タイトル 1">
              <a:extLst>
                <a:ext uri="{FF2B5EF4-FFF2-40B4-BE49-F238E27FC236}">
                  <a16:creationId xmlns:a16="http://schemas.microsoft.com/office/drawing/2014/main" id="{A9020F91-AA9C-4AB4-A22B-EB4D727384D5}"/>
                </a:ext>
              </a:extLst>
            </p:cNvPr>
            <p:cNvSpPr txBox="1">
              <a:spLocks/>
            </p:cNvSpPr>
            <p:nvPr/>
          </p:nvSpPr>
          <p:spPr bwMode="auto">
            <a:xfrm>
              <a:off x="5215603" y="3618021"/>
              <a:ext cx="382871" cy="38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600" dirty="0">
                  <a:latin typeface="Meiryo UI" panose="020B0604030504040204" pitchFamily="50" charset="-128"/>
                  <a:ea typeface="Meiryo UI" panose="020B0604030504040204" pitchFamily="50" charset="-128"/>
                </a:rPr>
                <a:t>本</a:t>
              </a:r>
            </a:p>
          </p:txBody>
        </p:sp>
        <p:sp>
          <p:nvSpPr>
            <p:cNvPr id="39" name="タイトル 1">
              <a:extLst>
                <a:ext uri="{FF2B5EF4-FFF2-40B4-BE49-F238E27FC236}">
                  <a16:creationId xmlns:a16="http://schemas.microsoft.com/office/drawing/2014/main" id="{85F979DA-3C48-49C9-9D74-18970E2FE71F}"/>
                </a:ext>
              </a:extLst>
            </p:cNvPr>
            <p:cNvSpPr txBox="1">
              <a:spLocks/>
            </p:cNvSpPr>
            <p:nvPr/>
          </p:nvSpPr>
          <p:spPr bwMode="auto">
            <a:xfrm>
              <a:off x="2621516" y="2530642"/>
              <a:ext cx="936104" cy="30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ctr"/>
              <a:r>
                <a:rPr lang="ja-JP" altLang="en-US" sz="1600" dirty="0">
                  <a:latin typeface="Meiryo UI" panose="020B0604030504040204" pitchFamily="50" charset="-128"/>
                  <a:ea typeface="Meiryo UI" panose="020B0604030504040204" pitchFamily="50" charset="-128"/>
                </a:rPr>
                <a:t>資材名</a:t>
              </a:r>
              <a:endParaRPr lang="ja-JP" altLang="en-US" sz="3200" dirty="0">
                <a:latin typeface="Meiryo UI" panose="020B0604030504040204" pitchFamily="50" charset="-128"/>
                <a:ea typeface="Meiryo UI" panose="020B0604030504040204" pitchFamily="50" charset="-128"/>
              </a:endParaRPr>
            </a:p>
          </p:txBody>
        </p:sp>
        <p:sp>
          <p:nvSpPr>
            <p:cNvPr id="42" name="四角形: 角を丸くする 41">
              <a:extLst>
                <a:ext uri="{FF2B5EF4-FFF2-40B4-BE49-F238E27FC236}">
                  <a16:creationId xmlns:a16="http://schemas.microsoft.com/office/drawing/2014/main" id="{69DC98EF-D4A2-4AF6-B6D1-3C10AD7529DE}"/>
                </a:ext>
              </a:extLst>
            </p:cNvPr>
            <p:cNvSpPr/>
            <p:nvPr/>
          </p:nvSpPr>
          <p:spPr>
            <a:xfrm>
              <a:off x="3446060" y="2492896"/>
              <a:ext cx="2611636" cy="36002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latin typeface="Meiryo UI" panose="020B0604030504040204" pitchFamily="50" charset="-128"/>
                  <a:ea typeface="Meiryo UI" panose="020B0604030504040204" pitchFamily="50" charset="-128"/>
                </a:rPr>
                <a:t>10A</a:t>
              </a:r>
              <a:r>
                <a:rPr lang="ja-JP" altLang="en-US" sz="1400" dirty="0">
                  <a:solidFill>
                    <a:schemeClr val="tx1"/>
                  </a:solidFill>
                  <a:latin typeface="Meiryo UI" panose="020B0604030504040204" pitchFamily="50" charset="-128"/>
                  <a:ea typeface="Meiryo UI" panose="020B0604030504040204" pitchFamily="50" charset="-128"/>
                </a:rPr>
                <a:t>・・・・・</a:t>
              </a:r>
            </a:p>
          </p:txBody>
        </p:sp>
        <p:sp>
          <p:nvSpPr>
            <p:cNvPr id="43" name="タイトル 1">
              <a:extLst>
                <a:ext uri="{FF2B5EF4-FFF2-40B4-BE49-F238E27FC236}">
                  <a16:creationId xmlns:a16="http://schemas.microsoft.com/office/drawing/2014/main" id="{FA9741BF-0CD0-450F-BBEC-03536E44DC61}"/>
                </a:ext>
              </a:extLst>
            </p:cNvPr>
            <p:cNvSpPr txBox="1">
              <a:spLocks/>
            </p:cNvSpPr>
            <p:nvPr/>
          </p:nvSpPr>
          <p:spPr bwMode="auto">
            <a:xfrm>
              <a:off x="2575396" y="4108930"/>
              <a:ext cx="1152128" cy="30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ctr"/>
              <a:r>
                <a:rPr lang="ja-JP" altLang="en-US" sz="1600" dirty="0">
                  <a:latin typeface="Meiryo UI" panose="020B0604030504040204" pitchFamily="50" charset="-128"/>
                  <a:ea typeface="Meiryo UI" panose="020B0604030504040204" pitchFamily="50" charset="-128"/>
                </a:rPr>
                <a:t>資材備考</a:t>
              </a:r>
              <a:endParaRPr lang="ja-JP" altLang="en-US" sz="3200" dirty="0">
                <a:latin typeface="Meiryo UI" panose="020B0604030504040204" pitchFamily="50" charset="-128"/>
                <a:ea typeface="Meiryo UI" panose="020B0604030504040204" pitchFamily="50" charset="-128"/>
              </a:endParaRPr>
            </a:p>
          </p:txBody>
        </p:sp>
        <p:sp>
          <p:nvSpPr>
            <p:cNvPr id="44" name="四角形: 角を丸くする 43">
              <a:extLst>
                <a:ext uri="{FF2B5EF4-FFF2-40B4-BE49-F238E27FC236}">
                  <a16:creationId xmlns:a16="http://schemas.microsoft.com/office/drawing/2014/main" id="{B3BA2836-2B36-47D1-850A-66087D901FCD}"/>
                </a:ext>
              </a:extLst>
            </p:cNvPr>
            <p:cNvSpPr/>
            <p:nvPr/>
          </p:nvSpPr>
          <p:spPr>
            <a:xfrm>
              <a:off x="2831344" y="4430567"/>
              <a:ext cx="3092289" cy="7986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400" dirty="0">
                  <a:solidFill>
                    <a:schemeClr val="tx1"/>
                  </a:solidFill>
                  <a:latin typeface="Meiryo UI" panose="020B0604030504040204" pitchFamily="50" charset="-128"/>
                  <a:ea typeface="Meiryo UI" panose="020B0604030504040204" pitchFamily="50" charset="-128"/>
                </a:rPr>
                <a:t>テスト備考</a:t>
              </a:r>
            </a:p>
          </p:txBody>
        </p:sp>
        <p:sp>
          <p:nvSpPr>
            <p:cNvPr id="45" name="四角形: 角を丸くする 44">
              <a:extLst>
                <a:ext uri="{FF2B5EF4-FFF2-40B4-BE49-F238E27FC236}">
                  <a16:creationId xmlns:a16="http://schemas.microsoft.com/office/drawing/2014/main" id="{CE542AFE-494F-42F2-9BCD-4A3FF0E7DF89}"/>
                </a:ext>
              </a:extLst>
            </p:cNvPr>
            <p:cNvSpPr/>
            <p:nvPr/>
          </p:nvSpPr>
          <p:spPr>
            <a:xfrm>
              <a:off x="3708633" y="1920205"/>
              <a:ext cx="2349063" cy="36002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latin typeface="Meiryo UI" panose="020B0604030504040204" pitchFamily="50" charset="-128"/>
                  <a:ea typeface="Meiryo UI" panose="020B0604030504040204" pitchFamily="50" charset="-128"/>
                </a:rPr>
                <a:t>00001</a:t>
              </a:r>
              <a:endParaRPr lang="ja-JP" altLang="en-US" sz="1400" dirty="0">
                <a:solidFill>
                  <a:schemeClr val="tx1"/>
                </a:solidFill>
                <a:latin typeface="Meiryo UI" panose="020B0604030504040204" pitchFamily="50" charset="-128"/>
                <a:ea typeface="Meiryo UI" panose="020B0604030504040204" pitchFamily="50" charset="-128"/>
              </a:endParaRPr>
            </a:p>
          </p:txBody>
        </p:sp>
        <p:sp>
          <p:nvSpPr>
            <p:cNvPr id="46" name="四角形: 角を丸くする 45">
              <a:extLst>
                <a:ext uri="{FF2B5EF4-FFF2-40B4-BE49-F238E27FC236}">
                  <a16:creationId xmlns:a16="http://schemas.microsoft.com/office/drawing/2014/main" id="{5BD17017-A407-4CEA-A6AC-CF3ABB4268D3}"/>
                </a:ext>
              </a:extLst>
            </p:cNvPr>
            <p:cNvSpPr/>
            <p:nvPr/>
          </p:nvSpPr>
          <p:spPr>
            <a:xfrm>
              <a:off x="5305010" y="5383633"/>
              <a:ext cx="773173" cy="43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latin typeface="Meiryo UI" panose="020B0604030504040204" pitchFamily="50" charset="-128"/>
                  <a:ea typeface="Meiryo UI" panose="020B0604030504040204" pitchFamily="50" charset="-128"/>
                </a:rPr>
                <a:t>OK</a:t>
              </a:r>
              <a:endParaRPr kumimoji="1" lang="ja-JP" altLang="en-US" sz="3200" dirty="0">
                <a:latin typeface="Meiryo UI" panose="020B0604030504040204" pitchFamily="50" charset="-128"/>
                <a:ea typeface="Meiryo UI" panose="020B0604030504040204" pitchFamily="50" charset="-128"/>
              </a:endParaRPr>
            </a:p>
          </p:txBody>
        </p:sp>
        <p:sp>
          <p:nvSpPr>
            <p:cNvPr id="86" name="四角形: 角を丸くする 85">
              <a:extLst>
                <a:ext uri="{FF2B5EF4-FFF2-40B4-BE49-F238E27FC236}">
                  <a16:creationId xmlns:a16="http://schemas.microsoft.com/office/drawing/2014/main" id="{FF5E3904-A902-4AC7-80A7-EE33A5E9879E}"/>
                </a:ext>
              </a:extLst>
            </p:cNvPr>
            <p:cNvSpPr/>
            <p:nvPr/>
          </p:nvSpPr>
          <p:spPr>
            <a:xfrm>
              <a:off x="2669551" y="980728"/>
              <a:ext cx="3528392" cy="554461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87" name="直線コネクタ 86">
              <a:extLst>
                <a:ext uri="{FF2B5EF4-FFF2-40B4-BE49-F238E27FC236}">
                  <a16:creationId xmlns:a16="http://schemas.microsoft.com/office/drawing/2014/main" id="{793B5427-1FF6-4850-9501-EB576AA92365}"/>
                </a:ext>
              </a:extLst>
            </p:cNvPr>
            <p:cNvCxnSpPr/>
            <p:nvPr/>
          </p:nvCxnSpPr>
          <p:spPr>
            <a:xfrm>
              <a:off x="2669551" y="5949280"/>
              <a:ext cx="352839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8" name="二等辺三角形 87">
              <a:extLst>
                <a:ext uri="{FF2B5EF4-FFF2-40B4-BE49-F238E27FC236}">
                  <a16:creationId xmlns:a16="http://schemas.microsoft.com/office/drawing/2014/main" id="{05BC619A-B754-4D53-8002-356D4BFF69A5}"/>
                </a:ext>
              </a:extLst>
            </p:cNvPr>
            <p:cNvSpPr/>
            <p:nvPr/>
          </p:nvSpPr>
          <p:spPr>
            <a:xfrm rot="16200000">
              <a:off x="3316002" y="6071281"/>
              <a:ext cx="288032" cy="268813"/>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9" name="正方形/長方形 88">
              <a:extLst>
                <a:ext uri="{FF2B5EF4-FFF2-40B4-BE49-F238E27FC236}">
                  <a16:creationId xmlns:a16="http://schemas.microsoft.com/office/drawing/2014/main" id="{945A8522-B47A-4EE2-9242-B59B1CE23E3A}"/>
                </a:ext>
              </a:extLst>
            </p:cNvPr>
            <p:cNvSpPr/>
            <p:nvPr/>
          </p:nvSpPr>
          <p:spPr>
            <a:xfrm>
              <a:off x="5275332" y="6097675"/>
              <a:ext cx="216024" cy="21602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90" name="フローチャート: 結合子 89">
              <a:extLst>
                <a:ext uri="{FF2B5EF4-FFF2-40B4-BE49-F238E27FC236}">
                  <a16:creationId xmlns:a16="http://schemas.microsoft.com/office/drawing/2014/main" id="{5FF2F399-E407-4A97-B7AE-BC7835C4CBBE}"/>
                </a:ext>
              </a:extLst>
            </p:cNvPr>
            <p:cNvSpPr/>
            <p:nvPr/>
          </p:nvSpPr>
          <p:spPr>
            <a:xfrm>
              <a:off x="4303224" y="6077319"/>
              <a:ext cx="265521" cy="262775"/>
            </a:xfrm>
            <a:prstGeom prst="flowChartConnector">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91" name="四角形: 角を丸くする 90">
              <a:extLst>
                <a:ext uri="{FF2B5EF4-FFF2-40B4-BE49-F238E27FC236}">
                  <a16:creationId xmlns:a16="http://schemas.microsoft.com/office/drawing/2014/main" id="{F33DBE79-3ED7-4AEA-8624-E2C19E2FBA56}"/>
                </a:ext>
              </a:extLst>
            </p:cNvPr>
            <p:cNvSpPr/>
            <p:nvPr/>
          </p:nvSpPr>
          <p:spPr>
            <a:xfrm>
              <a:off x="5220072" y="1196752"/>
              <a:ext cx="773173" cy="43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メニュー</a:t>
              </a:r>
              <a:endParaRPr kumimoji="1" lang="ja-JP" altLang="en-US" sz="3200" dirty="0">
                <a:latin typeface="Meiryo UI" panose="020B0604030504040204" pitchFamily="50" charset="-128"/>
                <a:ea typeface="Meiryo UI" panose="020B0604030504040204" pitchFamily="50" charset="-128"/>
              </a:endParaRPr>
            </a:p>
          </p:txBody>
        </p:sp>
        <p:sp>
          <p:nvSpPr>
            <p:cNvPr id="92" name="四角形: 角を丸くする 91">
              <a:extLst>
                <a:ext uri="{FF2B5EF4-FFF2-40B4-BE49-F238E27FC236}">
                  <a16:creationId xmlns:a16="http://schemas.microsoft.com/office/drawing/2014/main" id="{978601B3-8FD3-428C-A64D-BA5A52C876D2}"/>
                </a:ext>
              </a:extLst>
            </p:cNvPr>
            <p:cNvSpPr/>
            <p:nvPr/>
          </p:nvSpPr>
          <p:spPr>
            <a:xfrm>
              <a:off x="3673704" y="1138549"/>
              <a:ext cx="1301566" cy="24848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latin typeface="Meiryo UI" panose="020B0604030504040204" pitchFamily="50" charset="-128"/>
                  <a:ea typeface="Meiryo UI" panose="020B0604030504040204" pitchFamily="50" charset="-128"/>
                </a:rPr>
                <a:t>1234567890</a:t>
              </a:r>
              <a:endParaRPr lang="ja-JP" altLang="en-US" sz="1100" dirty="0">
                <a:solidFill>
                  <a:schemeClr val="tx1"/>
                </a:solidFill>
                <a:latin typeface="Meiryo UI" panose="020B0604030504040204" pitchFamily="50" charset="-128"/>
                <a:ea typeface="Meiryo UI" panose="020B0604030504040204" pitchFamily="50" charset="-128"/>
              </a:endParaRPr>
            </a:p>
          </p:txBody>
        </p:sp>
        <p:sp>
          <p:nvSpPr>
            <p:cNvPr id="93" name="タイトル 1">
              <a:extLst>
                <a:ext uri="{FF2B5EF4-FFF2-40B4-BE49-F238E27FC236}">
                  <a16:creationId xmlns:a16="http://schemas.microsoft.com/office/drawing/2014/main" id="{20967582-5E9D-4838-B19E-6B83FF04E59D}"/>
                </a:ext>
              </a:extLst>
            </p:cNvPr>
            <p:cNvSpPr txBox="1">
              <a:spLocks/>
            </p:cNvSpPr>
            <p:nvPr/>
          </p:nvSpPr>
          <p:spPr bwMode="auto">
            <a:xfrm>
              <a:off x="2775793" y="1124744"/>
              <a:ext cx="976805" cy="30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ctr"/>
              <a:r>
                <a:rPr lang="ja-JP" altLang="en-US" sz="1400" dirty="0">
                  <a:latin typeface="Meiryo UI" panose="020B0604030504040204" pitchFamily="50" charset="-128"/>
                  <a:ea typeface="Meiryo UI" panose="020B0604030504040204" pitchFamily="50" charset="-128"/>
                </a:rPr>
                <a:t>工事番号</a:t>
              </a:r>
              <a:endParaRPr lang="ja-JP" altLang="en-US" sz="2800" dirty="0">
                <a:latin typeface="Meiryo UI" panose="020B0604030504040204" pitchFamily="50" charset="-128"/>
                <a:ea typeface="Meiryo UI" panose="020B0604030504040204" pitchFamily="50" charset="-128"/>
              </a:endParaRPr>
            </a:p>
          </p:txBody>
        </p:sp>
        <p:sp>
          <p:nvSpPr>
            <p:cNvPr id="94" name="四角形: 角を丸くする 93">
              <a:extLst>
                <a:ext uri="{FF2B5EF4-FFF2-40B4-BE49-F238E27FC236}">
                  <a16:creationId xmlns:a16="http://schemas.microsoft.com/office/drawing/2014/main" id="{E8B5C2F3-C9CF-4F1F-A331-494B68EA3696}"/>
                </a:ext>
              </a:extLst>
            </p:cNvPr>
            <p:cNvSpPr/>
            <p:nvPr/>
          </p:nvSpPr>
          <p:spPr>
            <a:xfrm>
              <a:off x="3673704" y="1451669"/>
              <a:ext cx="1301566" cy="24848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100" dirty="0">
                <a:solidFill>
                  <a:schemeClr val="tx1"/>
                </a:solidFill>
                <a:latin typeface="Meiryo UI" panose="020B0604030504040204" pitchFamily="50" charset="-128"/>
                <a:ea typeface="Meiryo UI" panose="020B0604030504040204" pitchFamily="50" charset="-128"/>
              </a:endParaRPr>
            </a:p>
          </p:txBody>
        </p:sp>
        <p:sp>
          <p:nvSpPr>
            <p:cNvPr id="95" name="タイトル 1">
              <a:extLst>
                <a:ext uri="{FF2B5EF4-FFF2-40B4-BE49-F238E27FC236}">
                  <a16:creationId xmlns:a16="http://schemas.microsoft.com/office/drawing/2014/main" id="{9C74517E-4BE7-41F6-9C25-833FE525D8A0}"/>
                </a:ext>
              </a:extLst>
            </p:cNvPr>
            <p:cNvSpPr txBox="1">
              <a:spLocks/>
            </p:cNvSpPr>
            <p:nvPr/>
          </p:nvSpPr>
          <p:spPr bwMode="auto">
            <a:xfrm>
              <a:off x="2775793" y="1437864"/>
              <a:ext cx="976805" cy="30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ctr"/>
              <a:r>
                <a:rPr lang="ja-JP" altLang="en-US" sz="1400" dirty="0">
                  <a:latin typeface="Meiryo UI" panose="020B0604030504040204" pitchFamily="50" charset="-128"/>
                  <a:ea typeface="Meiryo UI" panose="020B0604030504040204" pitchFamily="50" charset="-128"/>
                </a:rPr>
                <a:t>調達番号</a:t>
              </a:r>
              <a:endParaRPr lang="ja-JP" altLang="en-US" sz="2800" dirty="0">
                <a:latin typeface="Meiryo UI" panose="020B0604030504040204" pitchFamily="50" charset="-128"/>
                <a:ea typeface="Meiryo UI" panose="020B0604030504040204" pitchFamily="50" charset="-128"/>
              </a:endParaRPr>
            </a:p>
          </p:txBody>
        </p:sp>
        <p:sp>
          <p:nvSpPr>
            <p:cNvPr id="51" name="四角形: 角を丸くする 50">
              <a:extLst>
                <a:ext uri="{FF2B5EF4-FFF2-40B4-BE49-F238E27FC236}">
                  <a16:creationId xmlns:a16="http://schemas.microsoft.com/office/drawing/2014/main" id="{B86C44EA-987B-4821-991B-985636A4B2F9}"/>
                </a:ext>
              </a:extLst>
            </p:cNvPr>
            <p:cNvSpPr/>
            <p:nvPr/>
          </p:nvSpPr>
          <p:spPr>
            <a:xfrm>
              <a:off x="2784824" y="5383633"/>
              <a:ext cx="773173" cy="43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戻る</a:t>
              </a:r>
              <a:endParaRPr kumimoji="1" lang="ja-JP" altLang="en-US" sz="3200" dirty="0">
                <a:latin typeface="Meiryo UI" panose="020B0604030504040204" pitchFamily="50" charset="-128"/>
                <a:ea typeface="Meiryo UI" panose="020B0604030504040204" pitchFamily="50" charset="-128"/>
              </a:endParaRPr>
            </a:p>
          </p:txBody>
        </p:sp>
        <p:sp>
          <p:nvSpPr>
            <p:cNvPr id="54" name="タイトル 1">
              <a:extLst>
                <a:ext uri="{FF2B5EF4-FFF2-40B4-BE49-F238E27FC236}">
                  <a16:creationId xmlns:a16="http://schemas.microsoft.com/office/drawing/2014/main" id="{892E7184-CDE3-450E-A859-7AEDD7D3659D}"/>
                </a:ext>
              </a:extLst>
            </p:cNvPr>
            <p:cNvSpPr txBox="1">
              <a:spLocks/>
            </p:cNvSpPr>
            <p:nvPr/>
          </p:nvSpPr>
          <p:spPr bwMode="auto">
            <a:xfrm>
              <a:off x="2657385" y="3086469"/>
              <a:ext cx="936104" cy="30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ctr"/>
              <a:r>
                <a:rPr lang="ja-JP" altLang="en-US" sz="1600" dirty="0">
                  <a:latin typeface="Meiryo UI" panose="020B0604030504040204" pitchFamily="50" charset="-128"/>
                  <a:ea typeface="Meiryo UI" panose="020B0604030504040204" pitchFamily="50" charset="-128"/>
                </a:rPr>
                <a:t>サイズ</a:t>
              </a:r>
              <a:endParaRPr lang="ja-JP" altLang="en-US" sz="3200" dirty="0">
                <a:latin typeface="Meiryo UI" panose="020B0604030504040204" pitchFamily="50" charset="-128"/>
                <a:ea typeface="Meiryo UI" panose="020B0604030504040204" pitchFamily="50" charset="-128"/>
              </a:endParaRPr>
            </a:p>
          </p:txBody>
        </p:sp>
        <p:sp>
          <p:nvSpPr>
            <p:cNvPr id="55" name="四角形: 角を丸くする 54">
              <a:extLst>
                <a:ext uri="{FF2B5EF4-FFF2-40B4-BE49-F238E27FC236}">
                  <a16:creationId xmlns:a16="http://schemas.microsoft.com/office/drawing/2014/main" id="{9348785A-2812-411E-BC17-F959D1CF95B5}"/>
                </a:ext>
              </a:extLst>
            </p:cNvPr>
            <p:cNvSpPr/>
            <p:nvPr/>
          </p:nvSpPr>
          <p:spPr>
            <a:xfrm>
              <a:off x="3413605" y="3054012"/>
              <a:ext cx="1446427" cy="3600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latin typeface="Meiryo UI" panose="020B0604030504040204" pitchFamily="50" charset="-128"/>
                  <a:ea typeface="Meiryo UI" panose="020B0604030504040204" pitchFamily="50" charset="-128"/>
                </a:rPr>
                <a:t>10×10</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924108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2F7299-5492-4A79-A0FC-C25D68EE5BFC}"/>
              </a:ext>
            </a:extLst>
          </p:cNvPr>
          <p:cNvSpPr>
            <a:spLocks noGrp="1"/>
          </p:cNvSpPr>
          <p:nvPr>
            <p:ph type="title"/>
          </p:nvPr>
        </p:nvSpPr>
        <p:spPr>
          <a:xfrm>
            <a:off x="214313" y="131763"/>
            <a:ext cx="8229600" cy="725487"/>
          </a:xfrm>
        </p:spPr>
        <p:txBody>
          <a:bodyPr/>
          <a:lstStyle/>
          <a:p>
            <a:r>
              <a:rPr kumimoji="1" lang="ja-JP" altLang="en-US" dirty="0"/>
              <a:t>携帯端末画面イメージ（</a:t>
            </a:r>
            <a:r>
              <a:rPr lang="ja-JP" altLang="en-US" dirty="0"/>
              <a:t>資材一覧①</a:t>
            </a:r>
            <a:r>
              <a:rPr kumimoji="1" lang="ja-JP" altLang="en-US" dirty="0"/>
              <a:t>）</a:t>
            </a:r>
          </a:p>
        </p:txBody>
      </p:sp>
      <p:graphicFrame>
        <p:nvGraphicFramePr>
          <p:cNvPr id="11" name="表 10">
            <a:extLst>
              <a:ext uri="{FF2B5EF4-FFF2-40B4-BE49-F238E27FC236}">
                <a16:creationId xmlns:a16="http://schemas.microsoft.com/office/drawing/2014/main" id="{C58606A4-FC31-43A6-802B-762A6915C0C9}"/>
              </a:ext>
            </a:extLst>
          </p:cNvPr>
          <p:cNvGraphicFramePr>
            <a:graphicFrameLocks noGrp="1"/>
          </p:cNvGraphicFramePr>
          <p:nvPr>
            <p:extLst/>
          </p:nvPr>
        </p:nvGraphicFramePr>
        <p:xfrm>
          <a:off x="870855" y="2332068"/>
          <a:ext cx="3229518" cy="3257172"/>
        </p:xfrm>
        <a:graphic>
          <a:graphicData uri="http://schemas.openxmlformats.org/drawingml/2006/table">
            <a:tbl>
              <a:tblPr firstRow="1" bandRow="1">
                <a:tableStyleId>{D7AC3CCA-C797-4891-BE02-D94E43425B78}</a:tableStyleId>
              </a:tblPr>
              <a:tblGrid>
                <a:gridCol w="216024">
                  <a:extLst>
                    <a:ext uri="{9D8B030D-6E8A-4147-A177-3AD203B41FA5}">
                      <a16:colId xmlns:a16="http://schemas.microsoft.com/office/drawing/2014/main" val="1947992605"/>
                    </a:ext>
                  </a:extLst>
                </a:gridCol>
                <a:gridCol w="3013494">
                  <a:extLst>
                    <a:ext uri="{9D8B030D-6E8A-4147-A177-3AD203B41FA5}">
                      <a16:colId xmlns:a16="http://schemas.microsoft.com/office/drawing/2014/main" val="3368870060"/>
                    </a:ext>
                  </a:extLst>
                </a:gridCol>
              </a:tblGrid>
              <a:tr h="275471">
                <a:tc>
                  <a:txBody>
                    <a:bodyPr/>
                    <a:lstStyle/>
                    <a:p>
                      <a:pPr algn="ctr"/>
                      <a:endParaRPr kumimoji="1" lang="ja-JP" altLang="en-US" b="0" dirty="0">
                        <a:solidFill>
                          <a:schemeClr val="bg1"/>
                        </a:solidFill>
                        <a:latin typeface="Meiryo UI" panose="020B0604030504040204" pitchFamily="50" charset="-128"/>
                        <a:ea typeface="Meiryo UI" panose="020B0604030504040204" pitchFamily="50" charset="-128"/>
                      </a:endParaRPr>
                    </a:p>
                  </a:txBody>
                  <a:tcPr>
                    <a:solidFill>
                      <a:schemeClr val="accent1"/>
                    </a:solidFill>
                  </a:tcPr>
                </a:tc>
                <a:tc>
                  <a:txBody>
                    <a:bodyPr/>
                    <a:lstStyle/>
                    <a:p>
                      <a:pPr algn="ctr"/>
                      <a:r>
                        <a:rPr kumimoji="1" lang="ja-JP" altLang="en-US" b="0" dirty="0">
                          <a:solidFill>
                            <a:schemeClr val="bg1"/>
                          </a:solidFill>
                          <a:latin typeface="Meiryo UI" panose="020B0604030504040204" pitchFamily="50" charset="-128"/>
                          <a:ea typeface="Meiryo UI" panose="020B0604030504040204" pitchFamily="50" charset="-128"/>
                        </a:rPr>
                        <a:t>資材一覧</a:t>
                      </a:r>
                    </a:p>
                  </a:txBody>
                  <a:tcPr>
                    <a:solidFill>
                      <a:schemeClr val="accent1"/>
                    </a:solidFill>
                  </a:tcPr>
                </a:tc>
                <a:extLst>
                  <a:ext uri="{0D108BD9-81ED-4DB2-BD59-A6C34878D82A}">
                    <a16:rowId xmlns:a16="http://schemas.microsoft.com/office/drawing/2014/main" val="2946348663"/>
                  </a:ext>
                </a:extLst>
              </a:tr>
              <a:tr h="1451252">
                <a:tc>
                  <a:txBody>
                    <a:bodyPr/>
                    <a:lstStyle/>
                    <a:p>
                      <a:pPr algn="l"/>
                      <a:endParaRPr kumimoji="1" lang="ja-JP" altLang="en-US" sz="1400" dirty="0">
                        <a:latin typeface="Meiryo UI" panose="020B0604030504040204" pitchFamily="50" charset="-128"/>
                        <a:ea typeface="Meiryo UI" panose="020B0604030504040204" pitchFamily="50" charset="-128"/>
                      </a:endParaRPr>
                    </a:p>
                  </a:txBody>
                  <a:tcPr>
                    <a:solidFill>
                      <a:srgbClr val="CCECFF">
                        <a:alpha val="0"/>
                      </a:srgbClr>
                    </a:solidFill>
                  </a:tcPr>
                </a:tc>
                <a:tc>
                  <a:txBody>
                    <a:bodyPr/>
                    <a:lstStyle/>
                    <a:p>
                      <a:pPr algn="l"/>
                      <a:endParaRPr kumimoji="1" lang="ja-JP" altLang="en-US" sz="1400" dirty="0">
                        <a:latin typeface="Meiryo UI" panose="020B0604030504040204" pitchFamily="50" charset="-128"/>
                        <a:ea typeface="Meiryo UI" panose="020B0604030504040204" pitchFamily="50" charset="-128"/>
                      </a:endParaRPr>
                    </a:p>
                  </a:txBody>
                  <a:tcPr>
                    <a:solidFill>
                      <a:srgbClr val="CCECFF">
                        <a:alpha val="0"/>
                      </a:srgbClr>
                    </a:solidFill>
                  </a:tcPr>
                </a:tc>
                <a:extLst>
                  <a:ext uri="{0D108BD9-81ED-4DB2-BD59-A6C34878D82A}">
                    <a16:rowId xmlns:a16="http://schemas.microsoft.com/office/drawing/2014/main" val="779381646"/>
                  </a:ext>
                </a:extLst>
              </a:tr>
              <a:tr h="1440160">
                <a:tc>
                  <a:txBody>
                    <a:bodyPr/>
                    <a:lstStyle/>
                    <a:p>
                      <a:pPr algn="l"/>
                      <a:endParaRPr kumimoji="1" lang="ja-JP" altLang="en-US" sz="1400" dirty="0">
                        <a:latin typeface="Meiryo UI" panose="020B0604030504040204" pitchFamily="50" charset="-128"/>
                        <a:ea typeface="Meiryo UI" panose="020B0604030504040204" pitchFamily="50" charset="-128"/>
                      </a:endParaRPr>
                    </a:p>
                  </a:txBody>
                  <a:tcPr>
                    <a:solidFill>
                      <a:srgbClr val="CCECFF">
                        <a:alpha val="0"/>
                      </a:srgbClr>
                    </a:solidFill>
                  </a:tcPr>
                </a:tc>
                <a:tc>
                  <a:txBody>
                    <a:bodyPr/>
                    <a:lstStyle/>
                    <a:p>
                      <a:pPr algn="l"/>
                      <a:endParaRPr kumimoji="1" lang="ja-JP" altLang="en-US" sz="1400" dirty="0">
                        <a:latin typeface="Meiryo UI" panose="020B0604030504040204" pitchFamily="50" charset="-128"/>
                        <a:ea typeface="Meiryo UI" panose="020B0604030504040204" pitchFamily="50" charset="-128"/>
                      </a:endParaRPr>
                    </a:p>
                  </a:txBody>
                  <a:tcPr>
                    <a:solidFill>
                      <a:srgbClr val="CCECFF">
                        <a:alpha val="0"/>
                      </a:srgbClr>
                    </a:solidFill>
                  </a:tcPr>
                </a:tc>
                <a:extLst>
                  <a:ext uri="{0D108BD9-81ED-4DB2-BD59-A6C34878D82A}">
                    <a16:rowId xmlns:a16="http://schemas.microsoft.com/office/drawing/2014/main" val="2282210446"/>
                  </a:ext>
                </a:extLst>
              </a:tr>
            </a:tbl>
          </a:graphicData>
        </a:graphic>
      </p:graphicFrame>
      <p:sp>
        <p:nvSpPr>
          <p:cNvPr id="57" name="タイトル 1">
            <a:extLst>
              <a:ext uri="{FF2B5EF4-FFF2-40B4-BE49-F238E27FC236}">
                <a16:creationId xmlns:a16="http://schemas.microsoft.com/office/drawing/2014/main" id="{4C471DEB-B73E-4EFC-950F-5F32AE74E949}"/>
              </a:ext>
            </a:extLst>
          </p:cNvPr>
          <p:cNvSpPr txBox="1">
            <a:spLocks/>
          </p:cNvSpPr>
          <p:nvPr/>
        </p:nvSpPr>
        <p:spPr bwMode="auto">
          <a:xfrm>
            <a:off x="5283251" y="5589240"/>
            <a:ext cx="1866381" cy="40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800" dirty="0">
                <a:latin typeface="Meiryo UI" panose="020B0604030504040204" pitchFamily="50" charset="-128"/>
                <a:ea typeface="Meiryo UI" panose="020B0604030504040204" pitchFamily="50" charset="-128"/>
              </a:rPr>
              <a:t>資材一覧②画面</a:t>
            </a:r>
          </a:p>
        </p:txBody>
      </p:sp>
      <p:sp>
        <p:nvSpPr>
          <p:cNvPr id="68" name="矢印: 右 67">
            <a:extLst>
              <a:ext uri="{FF2B5EF4-FFF2-40B4-BE49-F238E27FC236}">
                <a16:creationId xmlns:a16="http://schemas.microsoft.com/office/drawing/2014/main" id="{47F3A2D1-0492-46C8-B6D6-026A56D3A018}"/>
              </a:ext>
            </a:extLst>
          </p:cNvPr>
          <p:cNvSpPr/>
          <p:nvPr/>
        </p:nvSpPr>
        <p:spPr>
          <a:xfrm>
            <a:off x="4488693" y="1142654"/>
            <a:ext cx="1050119" cy="767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一括入力</a:t>
            </a:r>
            <a:endParaRPr kumimoji="1" lang="en-US" altLang="ja-JP" sz="800" dirty="0">
              <a:latin typeface="Meiryo UI" panose="020B0604030504040204" pitchFamily="50" charset="-128"/>
              <a:ea typeface="Meiryo UI" panose="020B0604030504040204" pitchFamily="50" charset="-128"/>
            </a:endParaRPr>
          </a:p>
          <a:p>
            <a:pPr algn="ctr"/>
            <a:r>
              <a:rPr lang="ja-JP" altLang="en-US" sz="800" dirty="0">
                <a:latin typeface="Meiryo UI" panose="020B0604030504040204" pitchFamily="50" charset="-128"/>
                <a:ea typeface="Meiryo UI" panose="020B0604030504040204" pitchFamily="50" charset="-128"/>
              </a:rPr>
              <a:t>（ポップアップ）</a:t>
            </a:r>
            <a:endParaRPr kumimoji="1" lang="ja-JP" altLang="en-US" sz="800" dirty="0">
              <a:latin typeface="Meiryo UI" panose="020B0604030504040204" pitchFamily="50" charset="-128"/>
              <a:ea typeface="Meiryo UI" panose="020B0604030504040204" pitchFamily="50" charset="-128"/>
            </a:endParaRPr>
          </a:p>
        </p:txBody>
      </p:sp>
      <p:sp>
        <p:nvSpPr>
          <p:cNvPr id="116" name="矢印: 右 115">
            <a:extLst>
              <a:ext uri="{FF2B5EF4-FFF2-40B4-BE49-F238E27FC236}">
                <a16:creationId xmlns:a16="http://schemas.microsoft.com/office/drawing/2014/main" id="{C8DC015A-3ACD-4FD1-99E2-FE675EB03550}"/>
              </a:ext>
            </a:extLst>
          </p:cNvPr>
          <p:cNvSpPr/>
          <p:nvPr/>
        </p:nvSpPr>
        <p:spPr>
          <a:xfrm>
            <a:off x="4518371" y="5435780"/>
            <a:ext cx="755965" cy="64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画面遷移</a:t>
            </a:r>
          </a:p>
        </p:txBody>
      </p:sp>
      <p:sp>
        <p:nvSpPr>
          <p:cNvPr id="119" name="矢印: 右 118">
            <a:extLst>
              <a:ext uri="{FF2B5EF4-FFF2-40B4-BE49-F238E27FC236}">
                <a16:creationId xmlns:a16="http://schemas.microsoft.com/office/drawing/2014/main" id="{89D48189-BA73-4561-9129-493A55537315}"/>
              </a:ext>
            </a:extLst>
          </p:cNvPr>
          <p:cNvSpPr/>
          <p:nvPr/>
        </p:nvSpPr>
        <p:spPr>
          <a:xfrm>
            <a:off x="4383103" y="4581128"/>
            <a:ext cx="863539" cy="64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dirty="0">
                <a:latin typeface="Meiryo UI" panose="020B0604030504040204" pitchFamily="50" charset="-128"/>
                <a:ea typeface="Meiryo UI" panose="020B0604030504040204" pitchFamily="50" charset="-128"/>
              </a:rPr>
              <a:t>資材の行をタップ</a:t>
            </a:r>
            <a:endParaRPr kumimoji="1" lang="ja-JP" altLang="en-US" sz="800" dirty="0">
              <a:latin typeface="Meiryo UI" panose="020B0604030504040204" pitchFamily="50" charset="-128"/>
              <a:ea typeface="Meiryo UI" panose="020B0604030504040204" pitchFamily="50" charset="-128"/>
            </a:endParaRPr>
          </a:p>
        </p:txBody>
      </p:sp>
      <p:sp>
        <p:nvSpPr>
          <p:cNvPr id="120" name="タイトル 1">
            <a:extLst>
              <a:ext uri="{FF2B5EF4-FFF2-40B4-BE49-F238E27FC236}">
                <a16:creationId xmlns:a16="http://schemas.microsoft.com/office/drawing/2014/main" id="{3002C49F-685F-4164-99E4-17EF594EE7DD}"/>
              </a:ext>
            </a:extLst>
          </p:cNvPr>
          <p:cNvSpPr txBox="1">
            <a:spLocks/>
          </p:cNvSpPr>
          <p:nvPr/>
        </p:nvSpPr>
        <p:spPr bwMode="auto">
          <a:xfrm>
            <a:off x="5285736" y="4669831"/>
            <a:ext cx="1800200" cy="40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800" dirty="0">
                <a:latin typeface="Meiryo UI" panose="020B0604030504040204" pitchFamily="50" charset="-128"/>
                <a:ea typeface="Meiryo UI" panose="020B0604030504040204" pitchFamily="50" charset="-128"/>
              </a:rPr>
              <a:t>資材選択④画面</a:t>
            </a:r>
          </a:p>
        </p:txBody>
      </p:sp>
      <p:sp>
        <p:nvSpPr>
          <p:cNvPr id="19" name="矢印: 折線 18">
            <a:extLst>
              <a:ext uri="{FF2B5EF4-FFF2-40B4-BE49-F238E27FC236}">
                <a16:creationId xmlns:a16="http://schemas.microsoft.com/office/drawing/2014/main" id="{A96A730A-6EB8-4389-B16D-024FBBEDD374}"/>
              </a:ext>
            </a:extLst>
          </p:cNvPr>
          <p:cNvSpPr/>
          <p:nvPr/>
        </p:nvSpPr>
        <p:spPr>
          <a:xfrm rot="5400000">
            <a:off x="4288082" y="2022039"/>
            <a:ext cx="1008759" cy="86994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3" name="タイトル 1">
            <a:extLst>
              <a:ext uri="{FF2B5EF4-FFF2-40B4-BE49-F238E27FC236}">
                <a16:creationId xmlns:a16="http://schemas.microsoft.com/office/drawing/2014/main" id="{CD6F89BC-C890-45F0-B52E-8A02DDE39DC2}"/>
              </a:ext>
            </a:extLst>
          </p:cNvPr>
          <p:cNvSpPr txBox="1">
            <a:spLocks/>
          </p:cNvSpPr>
          <p:nvPr/>
        </p:nvSpPr>
        <p:spPr bwMode="auto">
          <a:xfrm>
            <a:off x="4359734" y="3015525"/>
            <a:ext cx="1666689" cy="40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800" dirty="0">
                <a:latin typeface="Meiryo UI" panose="020B0604030504040204" pitchFamily="50" charset="-128"/>
                <a:ea typeface="Meiryo UI" panose="020B0604030504040204" pitchFamily="50" charset="-128"/>
              </a:rPr>
              <a:t>削除（</a:t>
            </a:r>
            <a:r>
              <a:rPr lang="en-US" altLang="ja-JP" sz="1800" dirty="0">
                <a:latin typeface="Meiryo UI" panose="020B0604030504040204" pitchFamily="50" charset="-128"/>
                <a:ea typeface="Meiryo UI" panose="020B0604030504040204" pitchFamily="50" charset="-128"/>
              </a:rPr>
              <a:t>P.36</a:t>
            </a:r>
            <a:r>
              <a:rPr lang="ja-JP" altLang="en-US" sz="1800" dirty="0">
                <a:latin typeface="Meiryo UI" panose="020B0604030504040204" pitchFamily="50" charset="-128"/>
                <a:ea typeface="Meiryo UI" panose="020B0604030504040204" pitchFamily="50" charset="-128"/>
              </a:rPr>
              <a:t>）</a:t>
            </a:r>
          </a:p>
        </p:txBody>
      </p:sp>
      <p:grpSp>
        <p:nvGrpSpPr>
          <p:cNvPr id="4" name="グループ化 3">
            <a:extLst>
              <a:ext uri="{FF2B5EF4-FFF2-40B4-BE49-F238E27FC236}">
                <a16:creationId xmlns:a16="http://schemas.microsoft.com/office/drawing/2014/main" id="{C91A82DC-C105-4E1D-A33D-771D51058C28}"/>
              </a:ext>
            </a:extLst>
          </p:cNvPr>
          <p:cNvGrpSpPr/>
          <p:nvPr/>
        </p:nvGrpSpPr>
        <p:grpSpPr>
          <a:xfrm>
            <a:off x="5695272" y="1034791"/>
            <a:ext cx="3262759" cy="1980734"/>
            <a:chOff x="5695272" y="1034791"/>
            <a:chExt cx="3262759" cy="1980734"/>
          </a:xfrm>
        </p:grpSpPr>
        <p:sp>
          <p:nvSpPr>
            <p:cNvPr id="73" name="四角形: 角を丸くする 72">
              <a:extLst>
                <a:ext uri="{FF2B5EF4-FFF2-40B4-BE49-F238E27FC236}">
                  <a16:creationId xmlns:a16="http://schemas.microsoft.com/office/drawing/2014/main" id="{2C8E41C9-B26E-42F2-B661-2686E5E91182}"/>
                </a:ext>
              </a:extLst>
            </p:cNvPr>
            <p:cNvSpPr/>
            <p:nvPr/>
          </p:nvSpPr>
          <p:spPr>
            <a:xfrm>
              <a:off x="5778539" y="1034791"/>
              <a:ext cx="3179492" cy="1980734"/>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8" name="四角形: 角を丸くする 77">
              <a:extLst>
                <a:ext uri="{FF2B5EF4-FFF2-40B4-BE49-F238E27FC236}">
                  <a16:creationId xmlns:a16="http://schemas.microsoft.com/office/drawing/2014/main" id="{0FAEAC8F-48E8-41FF-B456-66328FEE1C45}"/>
                </a:ext>
              </a:extLst>
            </p:cNvPr>
            <p:cNvSpPr/>
            <p:nvPr/>
          </p:nvSpPr>
          <p:spPr>
            <a:xfrm>
              <a:off x="8024323" y="2348880"/>
              <a:ext cx="773173" cy="340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latin typeface="Meiryo UI" panose="020B0604030504040204" pitchFamily="50" charset="-128"/>
                  <a:ea typeface="Meiryo UI" panose="020B0604030504040204" pitchFamily="50" charset="-128"/>
                </a:rPr>
                <a:t>OK</a:t>
              </a:r>
            </a:p>
          </p:txBody>
        </p:sp>
        <p:sp>
          <p:nvSpPr>
            <p:cNvPr id="115" name="四角形: 角を丸くする 114">
              <a:extLst>
                <a:ext uri="{FF2B5EF4-FFF2-40B4-BE49-F238E27FC236}">
                  <a16:creationId xmlns:a16="http://schemas.microsoft.com/office/drawing/2014/main" id="{F6CB5676-2F6D-4B6E-A828-3227D1D92214}"/>
                </a:ext>
              </a:extLst>
            </p:cNvPr>
            <p:cNvSpPr/>
            <p:nvPr/>
          </p:nvSpPr>
          <p:spPr>
            <a:xfrm>
              <a:off x="5967494" y="2348880"/>
              <a:ext cx="773173" cy="340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戻る</a:t>
              </a:r>
              <a:endParaRPr lang="en-US" altLang="ja-JP" sz="1400" dirty="0">
                <a:latin typeface="Meiryo UI" panose="020B0604030504040204" pitchFamily="50" charset="-128"/>
                <a:ea typeface="Meiryo UI" panose="020B0604030504040204" pitchFamily="50" charset="-128"/>
              </a:endParaRPr>
            </a:p>
          </p:txBody>
        </p:sp>
        <p:sp>
          <p:nvSpPr>
            <p:cNvPr id="59" name="四角形: 角を丸くする 58">
              <a:extLst>
                <a:ext uri="{FF2B5EF4-FFF2-40B4-BE49-F238E27FC236}">
                  <a16:creationId xmlns:a16="http://schemas.microsoft.com/office/drawing/2014/main" id="{CE96C23C-1D2D-4340-8ED2-6A4B81DA7592}"/>
                </a:ext>
              </a:extLst>
            </p:cNvPr>
            <p:cNvSpPr/>
            <p:nvPr/>
          </p:nvSpPr>
          <p:spPr>
            <a:xfrm>
              <a:off x="6923614" y="1198877"/>
              <a:ext cx="1680834" cy="3104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Meiryo UI" panose="020B0604030504040204" pitchFamily="50" charset="-128"/>
                  <a:ea typeface="Meiryo UI" panose="020B0604030504040204" pitchFamily="50" charset="-128"/>
                </a:rPr>
                <a:t>株式会社イシグロ</a:t>
              </a:r>
            </a:p>
          </p:txBody>
        </p:sp>
        <p:sp>
          <p:nvSpPr>
            <p:cNvPr id="60" name="タイトル 1">
              <a:extLst>
                <a:ext uri="{FF2B5EF4-FFF2-40B4-BE49-F238E27FC236}">
                  <a16:creationId xmlns:a16="http://schemas.microsoft.com/office/drawing/2014/main" id="{1580E51E-3D33-45C9-9EDF-3C1A0FF18D65}"/>
                </a:ext>
              </a:extLst>
            </p:cNvPr>
            <p:cNvSpPr txBox="1">
              <a:spLocks/>
            </p:cNvSpPr>
            <p:nvPr/>
          </p:nvSpPr>
          <p:spPr bwMode="auto">
            <a:xfrm>
              <a:off x="5695272" y="1198689"/>
              <a:ext cx="1320795"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r"/>
              <a:r>
                <a:rPr lang="ja-JP" altLang="en-US" sz="1600" dirty="0">
                  <a:latin typeface="Meiryo UI" panose="020B0604030504040204" pitchFamily="50" charset="-128"/>
                  <a:ea typeface="Meiryo UI" panose="020B0604030504040204" pitchFamily="50" charset="-128"/>
                </a:rPr>
                <a:t>仕入先：</a:t>
              </a:r>
              <a:endParaRPr lang="ja-JP" altLang="en-US" sz="3200" dirty="0">
                <a:latin typeface="Meiryo UI" panose="020B0604030504040204" pitchFamily="50" charset="-128"/>
                <a:ea typeface="Meiryo UI" panose="020B0604030504040204" pitchFamily="50" charset="-128"/>
              </a:endParaRPr>
            </a:p>
          </p:txBody>
        </p:sp>
        <p:sp>
          <p:nvSpPr>
            <p:cNvPr id="66" name="四角形: 角を丸くする 65">
              <a:extLst>
                <a:ext uri="{FF2B5EF4-FFF2-40B4-BE49-F238E27FC236}">
                  <a16:creationId xmlns:a16="http://schemas.microsoft.com/office/drawing/2014/main" id="{6F76437A-7006-49DD-AFEA-DD998AD2DD1C}"/>
                </a:ext>
              </a:extLst>
            </p:cNvPr>
            <p:cNvSpPr/>
            <p:nvPr/>
          </p:nvSpPr>
          <p:spPr>
            <a:xfrm>
              <a:off x="6923614" y="1556980"/>
              <a:ext cx="1393570" cy="2893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Meiryo UI" panose="020B0604030504040204" pitchFamily="50" charset="-128"/>
                  <a:ea typeface="Meiryo UI" panose="020B0604030504040204" pitchFamily="50" charset="-128"/>
                </a:rPr>
                <a:t>施工現場</a:t>
              </a:r>
              <a:r>
                <a:rPr lang="en-US" altLang="ja-JP" sz="1400" dirty="0">
                  <a:solidFill>
                    <a:schemeClr val="tx1"/>
                  </a:solidFill>
                  <a:latin typeface="Meiryo UI" panose="020B0604030504040204" pitchFamily="50" charset="-128"/>
                  <a:ea typeface="Meiryo UI" panose="020B0604030504040204" pitchFamily="50" charset="-128"/>
                </a:rPr>
                <a:t>A</a:t>
              </a:r>
              <a:endParaRPr lang="ja-JP" altLang="en-US" sz="1400" dirty="0">
                <a:solidFill>
                  <a:schemeClr val="tx1"/>
                </a:solidFill>
                <a:latin typeface="Meiryo UI" panose="020B0604030504040204" pitchFamily="50" charset="-128"/>
                <a:ea typeface="Meiryo UI" panose="020B0604030504040204" pitchFamily="50" charset="-128"/>
              </a:endParaRPr>
            </a:p>
          </p:txBody>
        </p:sp>
        <p:sp>
          <p:nvSpPr>
            <p:cNvPr id="67" name="タイトル 1">
              <a:extLst>
                <a:ext uri="{FF2B5EF4-FFF2-40B4-BE49-F238E27FC236}">
                  <a16:creationId xmlns:a16="http://schemas.microsoft.com/office/drawing/2014/main" id="{033750B4-E32D-48C6-83F3-262BEC6EB821}"/>
                </a:ext>
              </a:extLst>
            </p:cNvPr>
            <p:cNvSpPr txBox="1">
              <a:spLocks/>
            </p:cNvSpPr>
            <p:nvPr/>
          </p:nvSpPr>
          <p:spPr bwMode="auto">
            <a:xfrm>
              <a:off x="5695272" y="1556792"/>
              <a:ext cx="1320795"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r"/>
              <a:r>
                <a:rPr lang="ja-JP" altLang="en-US" sz="1600" dirty="0">
                  <a:latin typeface="Meiryo UI" panose="020B0604030504040204" pitchFamily="50" charset="-128"/>
                  <a:ea typeface="Meiryo UI" panose="020B0604030504040204" pitchFamily="50" charset="-128"/>
                </a:rPr>
                <a:t>納入先：</a:t>
              </a:r>
              <a:endParaRPr lang="ja-JP" altLang="en-US" sz="3200" dirty="0">
                <a:latin typeface="Meiryo UI" panose="020B0604030504040204" pitchFamily="50" charset="-128"/>
                <a:ea typeface="Meiryo UI" panose="020B0604030504040204" pitchFamily="50" charset="-128"/>
              </a:endParaRPr>
            </a:p>
          </p:txBody>
        </p:sp>
        <p:sp>
          <p:nvSpPr>
            <p:cNvPr id="69" name="四角形: 角を丸くする 68">
              <a:extLst>
                <a:ext uri="{FF2B5EF4-FFF2-40B4-BE49-F238E27FC236}">
                  <a16:creationId xmlns:a16="http://schemas.microsoft.com/office/drawing/2014/main" id="{3297162C-4D54-45BF-ABE1-FD573391E418}"/>
                </a:ext>
              </a:extLst>
            </p:cNvPr>
            <p:cNvSpPr/>
            <p:nvPr/>
          </p:nvSpPr>
          <p:spPr>
            <a:xfrm>
              <a:off x="6923614" y="1917020"/>
              <a:ext cx="1320794" cy="296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latin typeface="Meiryo UI" panose="020B0604030504040204" pitchFamily="50" charset="-128"/>
                  <a:ea typeface="Meiryo UI" panose="020B0604030504040204" pitchFamily="50" charset="-128"/>
                </a:rPr>
                <a:t>2018/11/30</a:t>
              </a:r>
              <a:endParaRPr lang="ja-JP" altLang="en-US" sz="1400" dirty="0">
                <a:solidFill>
                  <a:schemeClr val="tx1"/>
                </a:solidFill>
                <a:latin typeface="Meiryo UI" panose="020B0604030504040204" pitchFamily="50" charset="-128"/>
                <a:ea typeface="Meiryo UI" panose="020B0604030504040204" pitchFamily="50" charset="-128"/>
              </a:endParaRPr>
            </a:p>
          </p:txBody>
        </p:sp>
        <p:sp>
          <p:nvSpPr>
            <p:cNvPr id="70" name="タイトル 1">
              <a:extLst>
                <a:ext uri="{FF2B5EF4-FFF2-40B4-BE49-F238E27FC236}">
                  <a16:creationId xmlns:a16="http://schemas.microsoft.com/office/drawing/2014/main" id="{55E1940F-3F6A-4B09-9154-87AA5EFA82F8}"/>
                </a:ext>
              </a:extLst>
            </p:cNvPr>
            <p:cNvSpPr txBox="1">
              <a:spLocks/>
            </p:cNvSpPr>
            <p:nvPr/>
          </p:nvSpPr>
          <p:spPr bwMode="auto">
            <a:xfrm>
              <a:off x="5695272" y="1916832"/>
              <a:ext cx="1320795"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r"/>
              <a:r>
                <a:rPr lang="ja-JP" altLang="en-US" sz="1600" dirty="0">
                  <a:latin typeface="Meiryo UI" panose="020B0604030504040204" pitchFamily="50" charset="-128"/>
                  <a:ea typeface="Meiryo UI" panose="020B0604030504040204" pitchFamily="50" charset="-128"/>
                </a:rPr>
                <a:t>希望納期：</a:t>
              </a:r>
              <a:endParaRPr lang="ja-JP" altLang="en-US" sz="3200" dirty="0">
                <a:latin typeface="Meiryo UI" panose="020B0604030504040204" pitchFamily="50" charset="-128"/>
                <a:ea typeface="Meiryo UI" panose="020B0604030504040204" pitchFamily="50" charset="-128"/>
              </a:endParaRPr>
            </a:p>
          </p:txBody>
        </p:sp>
      </p:grpSp>
      <p:grpSp>
        <p:nvGrpSpPr>
          <p:cNvPr id="6" name="グループ化 5">
            <a:extLst>
              <a:ext uri="{FF2B5EF4-FFF2-40B4-BE49-F238E27FC236}">
                <a16:creationId xmlns:a16="http://schemas.microsoft.com/office/drawing/2014/main" id="{C4BFA24D-EC44-4831-8123-D66B867B2B35}"/>
              </a:ext>
            </a:extLst>
          </p:cNvPr>
          <p:cNvGrpSpPr/>
          <p:nvPr/>
        </p:nvGrpSpPr>
        <p:grpSpPr>
          <a:xfrm>
            <a:off x="0" y="1025531"/>
            <a:ext cx="4429683" cy="5544616"/>
            <a:chOff x="0" y="1025531"/>
            <a:chExt cx="4429683" cy="5544616"/>
          </a:xfrm>
        </p:grpSpPr>
        <p:sp>
          <p:nvSpPr>
            <p:cNvPr id="5" name="テキスト ボックス 4">
              <a:extLst>
                <a:ext uri="{FF2B5EF4-FFF2-40B4-BE49-F238E27FC236}">
                  <a16:creationId xmlns:a16="http://schemas.microsoft.com/office/drawing/2014/main" id="{746FB76A-F5CD-41C5-AC11-4AACFDEEB98A}"/>
                </a:ext>
              </a:extLst>
            </p:cNvPr>
            <p:cNvSpPr txBox="1"/>
            <p:nvPr/>
          </p:nvSpPr>
          <p:spPr>
            <a:xfrm>
              <a:off x="1042351" y="2717205"/>
              <a:ext cx="1873250"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ステータス：入力中　</a:t>
              </a:r>
              <a:endParaRPr lang="en-US" altLang="ja-JP" sz="1200" dirty="0">
                <a:latin typeface="Meiryo UI" panose="020B0604030504040204" pitchFamily="50" charset="-128"/>
                <a:ea typeface="Meiryo UI" panose="020B0604030504040204" pitchFamily="50" charset="-128"/>
              </a:endParaRPr>
            </a:p>
          </p:txBody>
        </p:sp>
        <p:sp>
          <p:nvSpPr>
            <p:cNvPr id="39" name="四角形: 角を丸くする 38">
              <a:extLst>
                <a:ext uri="{FF2B5EF4-FFF2-40B4-BE49-F238E27FC236}">
                  <a16:creationId xmlns:a16="http://schemas.microsoft.com/office/drawing/2014/main" id="{D0DD173B-7EE1-41F8-B181-9C869ACE65C1}"/>
                </a:ext>
              </a:extLst>
            </p:cNvPr>
            <p:cNvSpPr/>
            <p:nvPr/>
          </p:nvSpPr>
          <p:spPr>
            <a:xfrm>
              <a:off x="1783046" y="3595642"/>
              <a:ext cx="2257808" cy="2250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58" name="四角形: 角を丸くする 57">
              <a:extLst>
                <a:ext uri="{FF2B5EF4-FFF2-40B4-BE49-F238E27FC236}">
                  <a16:creationId xmlns:a16="http://schemas.microsoft.com/office/drawing/2014/main" id="{6B919FF3-5F1B-48E8-B879-D10BD74C8B58}"/>
                </a:ext>
              </a:extLst>
            </p:cNvPr>
            <p:cNvSpPr/>
            <p:nvPr/>
          </p:nvSpPr>
          <p:spPr>
            <a:xfrm>
              <a:off x="862811" y="1910065"/>
              <a:ext cx="998655" cy="2805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一括入力</a:t>
              </a:r>
              <a:endParaRPr kumimoji="1" lang="ja-JP" altLang="en-US" sz="32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C969092B-8459-445C-B9E1-31B2C6B00D8F}"/>
                </a:ext>
              </a:extLst>
            </p:cNvPr>
            <p:cNvSpPr txBox="1"/>
            <p:nvPr/>
          </p:nvSpPr>
          <p:spPr>
            <a:xfrm>
              <a:off x="814835" y="3284984"/>
              <a:ext cx="318628"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a:t>
              </a:r>
            </a:p>
          </p:txBody>
        </p:sp>
        <p:sp>
          <p:nvSpPr>
            <p:cNvPr id="65" name="テキスト ボックス 64">
              <a:extLst>
                <a:ext uri="{FF2B5EF4-FFF2-40B4-BE49-F238E27FC236}">
                  <a16:creationId xmlns:a16="http://schemas.microsoft.com/office/drawing/2014/main" id="{2625E364-45D9-4181-9B66-0934C680ADC1}"/>
                </a:ext>
              </a:extLst>
            </p:cNvPr>
            <p:cNvSpPr txBox="1"/>
            <p:nvPr/>
          </p:nvSpPr>
          <p:spPr>
            <a:xfrm>
              <a:off x="806830" y="4763935"/>
              <a:ext cx="421860"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83" name="タイトル 1">
              <a:extLst>
                <a:ext uri="{FF2B5EF4-FFF2-40B4-BE49-F238E27FC236}">
                  <a16:creationId xmlns:a16="http://schemas.microsoft.com/office/drawing/2014/main" id="{EFFAF381-B7AF-48BA-B28B-3319FF6B3FA9}"/>
                </a:ext>
              </a:extLst>
            </p:cNvPr>
            <p:cNvSpPr txBox="1">
              <a:spLocks/>
            </p:cNvSpPr>
            <p:nvPr/>
          </p:nvSpPr>
          <p:spPr bwMode="auto">
            <a:xfrm>
              <a:off x="0" y="5707542"/>
              <a:ext cx="1483426" cy="31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en-US" altLang="ja-JP" sz="1600" dirty="0">
                  <a:latin typeface="Meiryo UI" panose="020B0604030504040204" pitchFamily="50" charset="-128"/>
                  <a:ea typeface="Meiryo UI" panose="020B0604030504040204" pitchFamily="50" charset="-128"/>
                </a:rPr>
                <a:t>※100</a:t>
              </a:r>
              <a:r>
                <a:rPr lang="ja-JP" altLang="en-US" sz="1600" dirty="0">
                  <a:latin typeface="Meiryo UI" panose="020B0604030504040204" pitchFamily="50" charset="-128"/>
                  <a:ea typeface="Meiryo UI" panose="020B0604030504040204" pitchFamily="50" charset="-128"/>
                </a:rPr>
                <a:t>件まで</a:t>
              </a:r>
              <a:endParaRPr lang="ja-JP" altLang="en-US" sz="1800" dirty="0">
                <a:latin typeface="Meiryo UI" panose="020B0604030504040204" pitchFamily="50" charset="-128"/>
                <a:ea typeface="Meiryo UI" panose="020B0604030504040204" pitchFamily="50" charset="-128"/>
              </a:endParaRPr>
            </a:p>
          </p:txBody>
        </p:sp>
        <p:sp>
          <p:nvSpPr>
            <p:cNvPr id="87" name="四角形: 角を丸くする 86">
              <a:extLst>
                <a:ext uri="{FF2B5EF4-FFF2-40B4-BE49-F238E27FC236}">
                  <a16:creationId xmlns:a16="http://schemas.microsoft.com/office/drawing/2014/main" id="{30CFA548-7F38-4B99-9F01-0474A10E8E01}"/>
                </a:ext>
              </a:extLst>
            </p:cNvPr>
            <p:cNvSpPr/>
            <p:nvPr/>
          </p:nvSpPr>
          <p:spPr>
            <a:xfrm>
              <a:off x="720574" y="1025531"/>
              <a:ext cx="3528392" cy="554461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88" name="直線コネクタ 87">
              <a:extLst>
                <a:ext uri="{FF2B5EF4-FFF2-40B4-BE49-F238E27FC236}">
                  <a16:creationId xmlns:a16="http://schemas.microsoft.com/office/drawing/2014/main" id="{11CD3A3B-F6B4-42E8-BFE1-F6C2617891F4}"/>
                </a:ext>
              </a:extLst>
            </p:cNvPr>
            <p:cNvCxnSpPr/>
            <p:nvPr/>
          </p:nvCxnSpPr>
          <p:spPr>
            <a:xfrm>
              <a:off x="720574" y="5994083"/>
              <a:ext cx="352839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9" name="二等辺三角形 88">
              <a:extLst>
                <a:ext uri="{FF2B5EF4-FFF2-40B4-BE49-F238E27FC236}">
                  <a16:creationId xmlns:a16="http://schemas.microsoft.com/office/drawing/2014/main" id="{3E4AAEF0-92B6-4432-B5F3-0C8539CFC0F0}"/>
                </a:ext>
              </a:extLst>
            </p:cNvPr>
            <p:cNvSpPr/>
            <p:nvPr/>
          </p:nvSpPr>
          <p:spPr>
            <a:xfrm rot="16200000">
              <a:off x="1367025" y="6116084"/>
              <a:ext cx="288032" cy="268813"/>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90" name="正方形/長方形 89">
              <a:extLst>
                <a:ext uri="{FF2B5EF4-FFF2-40B4-BE49-F238E27FC236}">
                  <a16:creationId xmlns:a16="http://schemas.microsoft.com/office/drawing/2014/main" id="{9D222BC3-7105-422D-89C1-A29055430D2A}"/>
                </a:ext>
              </a:extLst>
            </p:cNvPr>
            <p:cNvSpPr/>
            <p:nvPr/>
          </p:nvSpPr>
          <p:spPr>
            <a:xfrm>
              <a:off x="3326355" y="6142478"/>
              <a:ext cx="216024" cy="21602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91" name="フローチャート: 結合子 90">
              <a:extLst>
                <a:ext uri="{FF2B5EF4-FFF2-40B4-BE49-F238E27FC236}">
                  <a16:creationId xmlns:a16="http://schemas.microsoft.com/office/drawing/2014/main" id="{6C5E69D7-4168-4471-A503-B8721932A049}"/>
                </a:ext>
              </a:extLst>
            </p:cNvPr>
            <p:cNvSpPr/>
            <p:nvPr/>
          </p:nvSpPr>
          <p:spPr>
            <a:xfrm>
              <a:off x="2354247" y="6122122"/>
              <a:ext cx="265521" cy="262775"/>
            </a:xfrm>
            <a:prstGeom prst="flowChartConnector">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92" name="四角形: 角を丸くする 91">
              <a:extLst>
                <a:ext uri="{FF2B5EF4-FFF2-40B4-BE49-F238E27FC236}">
                  <a16:creationId xmlns:a16="http://schemas.microsoft.com/office/drawing/2014/main" id="{6E65FA07-4F56-4A0F-82A6-87046FF77AEE}"/>
                </a:ext>
              </a:extLst>
            </p:cNvPr>
            <p:cNvSpPr/>
            <p:nvPr/>
          </p:nvSpPr>
          <p:spPr>
            <a:xfrm>
              <a:off x="3267681" y="1241555"/>
              <a:ext cx="773173" cy="43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メニュー</a:t>
              </a:r>
              <a:endParaRPr kumimoji="1" lang="ja-JP" altLang="en-US" sz="3200" dirty="0">
                <a:latin typeface="Meiryo UI" panose="020B0604030504040204" pitchFamily="50" charset="-128"/>
                <a:ea typeface="Meiryo UI" panose="020B0604030504040204" pitchFamily="50" charset="-128"/>
              </a:endParaRPr>
            </a:p>
          </p:txBody>
        </p:sp>
        <p:sp>
          <p:nvSpPr>
            <p:cNvPr id="93" name="四角形: 角を丸くする 92">
              <a:extLst>
                <a:ext uri="{FF2B5EF4-FFF2-40B4-BE49-F238E27FC236}">
                  <a16:creationId xmlns:a16="http://schemas.microsoft.com/office/drawing/2014/main" id="{A4AEA9B9-A5B4-4EDD-8560-90F745E72FA2}"/>
                </a:ext>
              </a:extLst>
            </p:cNvPr>
            <p:cNvSpPr/>
            <p:nvPr/>
          </p:nvSpPr>
          <p:spPr>
            <a:xfrm>
              <a:off x="1724727" y="1183352"/>
              <a:ext cx="1301566" cy="24848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latin typeface="Meiryo UI" panose="020B0604030504040204" pitchFamily="50" charset="-128"/>
                  <a:ea typeface="Meiryo UI" panose="020B0604030504040204" pitchFamily="50" charset="-128"/>
                </a:rPr>
                <a:t>1234567890</a:t>
              </a:r>
              <a:endParaRPr lang="ja-JP" altLang="en-US" sz="1100" dirty="0">
                <a:solidFill>
                  <a:schemeClr val="tx1"/>
                </a:solidFill>
                <a:latin typeface="Meiryo UI" panose="020B0604030504040204" pitchFamily="50" charset="-128"/>
                <a:ea typeface="Meiryo UI" panose="020B0604030504040204" pitchFamily="50" charset="-128"/>
              </a:endParaRPr>
            </a:p>
          </p:txBody>
        </p:sp>
        <p:sp>
          <p:nvSpPr>
            <p:cNvPr id="94" name="タイトル 1">
              <a:extLst>
                <a:ext uri="{FF2B5EF4-FFF2-40B4-BE49-F238E27FC236}">
                  <a16:creationId xmlns:a16="http://schemas.microsoft.com/office/drawing/2014/main" id="{9ACEAC74-FE04-40E5-8461-23ED2D3A568B}"/>
                </a:ext>
              </a:extLst>
            </p:cNvPr>
            <p:cNvSpPr txBox="1">
              <a:spLocks/>
            </p:cNvSpPr>
            <p:nvPr/>
          </p:nvSpPr>
          <p:spPr bwMode="auto">
            <a:xfrm>
              <a:off x="826816" y="1169547"/>
              <a:ext cx="976805" cy="30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ctr"/>
              <a:r>
                <a:rPr lang="ja-JP" altLang="en-US" sz="1400" dirty="0">
                  <a:latin typeface="Meiryo UI" panose="020B0604030504040204" pitchFamily="50" charset="-128"/>
                  <a:ea typeface="Meiryo UI" panose="020B0604030504040204" pitchFamily="50" charset="-128"/>
                </a:rPr>
                <a:t>工事番号</a:t>
              </a:r>
              <a:endParaRPr lang="ja-JP" altLang="en-US" sz="2800" dirty="0">
                <a:latin typeface="Meiryo UI" panose="020B0604030504040204" pitchFamily="50" charset="-128"/>
                <a:ea typeface="Meiryo UI" panose="020B0604030504040204" pitchFamily="50" charset="-128"/>
              </a:endParaRPr>
            </a:p>
          </p:txBody>
        </p:sp>
        <p:sp>
          <p:nvSpPr>
            <p:cNvPr id="95" name="四角形: 角を丸くする 94">
              <a:extLst>
                <a:ext uri="{FF2B5EF4-FFF2-40B4-BE49-F238E27FC236}">
                  <a16:creationId xmlns:a16="http://schemas.microsoft.com/office/drawing/2014/main" id="{1EECD2B1-5045-44DD-A965-19A5ECBEF70B}"/>
                </a:ext>
              </a:extLst>
            </p:cNvPr>
            <p:cNvSpPr/>
            <p:nvPr/>
          </p:nvSpPr>
          <p:spPr>
            <a:xfrm>
              <a:off x="1724727" y="1496472"/>
              <a:ext cx="1301566" cy="24848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100" dirty="0">
                <a:solidFill>
                  <a:schemeClr val="tx1"/>
                </a:solidFill>
                <a:latin typeface="Meiryo UI" panose="020B0604030504040204" pitchFamily="50" charset="-128"/>
                <a:ea typeface="Meiryo UI" panose="020B0604030504040204" pitchFamily="50" charset="-128"/>
              </a:endParaRPr>
            </a:p>
          </p:txBody>
        </p:sp>
        <p:sp>
          <p:nvSpPr>
            <p:cNvPr id="96" name="タイトル 1">
              <a:extLst>
                <a:ext uri="{FF2B5EF4-FFF2-40B4-BE49-F238E27FC236}">
                  <a16:creationId xmlns:a16="http://schemas.microsoft.com/office/drawing/2014/main" id="{8E013F57-BDE4-4EC4-862E-27A72ED360CB}"/>
                </a:ext>
              </a:extLst>
            </p:cNvPr>
            <p:cNvSpPr txBox="1">
              <a:spLocks/>
            </p:cNvSpPr>
            <p:nvPr/>
          </p:nvSpPr>
          <p:spPr bwMode="auto">
            <a:xfrm>
              <a:off x="826816" y="1482667"/>
              <a:ext cx="976805" cy="30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ctr"/>
              <a:r>
                <a:rPr lang="ja-JP" altLang="en-US" sz="1400" dirty="0">
                  <a:latin typeface="Meiryo UI" panose="020B0604030504040204" pitchFamily="50" charset="-128"/>
                  <a:ea typeface="Meiryo UI" panose="020B0604030504040204" pitchFamily="50" charset="-128"/>
                </a:rPr>
                <a:t>調達番号</a:t>
              </a:r>
              <a:endParaRPr lang="ja-JP" altLang="en-US" sz="2800" dirty="0">
                <a:latin typeface="Meiryo UI" panose="020B0604030504040204" pitchFamily="50" charset="-128"/>
                <a:ea typeface="Meiryo UI" panose="020B0604030504040204" pitchFamily="50" charset="-128"/>
              </a:endParaRPr>
            </a:p>
          </p:txBody>
        </p:sp>
        <p:sp>
          <p:nvSpPr>
            <p:cNvPr id="99" name="テキスト ボックス 98">
              <a:extLst>
                <a:ext uri="{FF2B5EF4-FFF2-40B4-BE49-F238E27FC236}">
                  <a16:creationId xmlns:a16="http://schemas.microsoft.com/office/drawing/2014/main" id="{2E799E17-5924-4E25-8F51-1E8847414302}"/>
                </a:ext>
              </a:extLst>
            </p:cNvPr>
            <p:cNvSpPr txBox="1"/>
            <p:nvPr/>
          </p:nvSpPr>
          <p:spPr>
            <a:xfrm>
              <a:off x="804731" y="2382801"/>
              <a:ext cx="421860"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01" name="吹き出し: 四角形 100">
              <a:extLst>
                <a:ext uri="{FF2B5EF4-FFF2-40B4-BE49-F238E27FC236}">
                  <a16:creationId xmlns:a16="http://schemas.microsoft.com/office/drawing/2014/main" id="{08FE210B-B40D-4F01-8B52-080DCB287050}"/>
                </a:ext>
              </a:extLst>
            </p:cNvPr>
            <p:cNvSpPr/>
            <p:nvPr/>
          </p:nvSpPr>
          <p:spPr>
            <a:xfrm>
              <a:off x="185969" y="1775009"/>
              <a:ext cx="451626" cy="725131"/>
            </a:xfrm>
            <a:prstGeom prst="wedgeRectCallout">
              <a:avLst>
                <a:gd name="adj1" fmla="val 118557"/>
                <a:gd name="adj2" fmla="val 51082"/>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Meiryo UI" panose="020B0604030504040204" pitchFamily="50" charset="-128"/>
                  <a:ea typeface="Meiryo UI" panose="020B0604030504040204" pitchFamily="50" charset="-128"/>
                </a:rPr>
                <a:t>全選択</a:t>
              </a: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102" name="テキスト ボックス 101">
              <a:extLst>
                <a:ext uri="{FF2B5EF4-FFF2-40B4-BE49-F238E27FC236}">
                  <a16:creationId xmlns:a16="http://schemas.microsoft.com/office/drawing/2014/main" id="{8984ACB6-AD81-4E8A-886E-FEFE072A32D0}"/>
                </a:ext>
              </a:extLst>
            </p:cNvPr>
            <p:cNvSpPr txBox="1"/>
            <p:nvPr/>
          </p:nvSpPr>
          <p:spPr>
            <a:xfrm>
              <a:off x="1042351" y="2962088"/>
              <a:ext cx="2956674"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資材名：</a:t>
              </a:r>
              <a:r>
                <a:rPr lang="en-US" altLang="ja-JP" sz="1200" dirty="0">
                  <a:latin typeface="Meiryo UI" panose="020B0604030504040204" pitchFamily="50" charset="-128"/>
                  <a:ea typeface="Meiryo UI" panose="020B0604030504040204" pitchFamily="50" charset="-128"/>
                </a:rPr>
                <a:t>10A</a:t>
              </a:r>
              <a:r>
                <a:rPr lang="ja-JP" altLang="en-US"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p:txBody>
        </p:sp>
        <p:sp>
          <p:nvSpPr>
            <p:cNvPr id="103" name="テキスト ボックス 102">
              <a:extLst>
                <a:ext uri="{FF2B5EF4-FFF2-40B4-BE49-F238E27FC236}">
                  <a16:creationId xmlns:a16="http://schemas.microsoft.com/office/drawing/2014/main" id="{C1FA30AA-E970-4BE2-86DB-725956A4EAC1}"/>
                </a:ext>
              </a:extLst>
            </p:cNvPr>
            <p:cNvSpPr txBox="1"/>
            <p:nvPr/>
          </p:nvSpPr>
          <p:spPr>
            <a:xfrm>
              <a:off x="2915601" y="2712847"/>
              <a:ext cx="1510381"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数量：</a:t>
              </a:r>
              <a:r>
                <a:rPr lang="en-US" altLang="ja-JP" sz="1200" dirty="0">
                  <a:latin typeface="Meiryo UI" panose="020B0604030504040204" pitchFamily="50" charset="-128"/>
                  <a:ea typeface="Meiryo UI" panose="020B0604030504040204" pitchFamily="50" charset="-128"/>
                </a:rPr>
                <a:t>100</a:t>
              </a:r>
              <a:r>
                <a:rPr lang="ja-JP" altLang="en-US" sz="1200" dirty="0">
                  <a:latin typeface="Meiryo UI" panose="020B0604030504040204" pitchFamily="50" charset="-128"/>
                  <a:ea typeface="Meiryo UI" panose="020B0604030504040204" pitchFamily="50" charset="-128"/>
                </a:rPr>
                <a:t>本　</a:t>
              </a:r>
              <a:endParaRPr lang="en-US" altLang="ja-JP" sz="1200" dirty="0">
                <a:latin typeface="Meiryo UI" panose="020B0604030504040204" pitchFamily="50" charset="-128"/>
                <a:ea typeface="Meiryo UI" panose="020B0604030504040204" pitchFamily="50" charset="-128"/>
              </a:endParaRPr>
            </a:p>
          </p:txBody>
        </p:sp>
        <p:sp>
          <p:nvSpPr>
            <p:cNvPr id="104" name="テキスト ボックス 103">
              <a:extLst>
                <a:ext uri="{FF2B5EF4-FFF2-40B4-BE49-F238E27FC236}">
                  <a16:creationId xmlns:a16="http://schemas.microsoft.com/office/drawing/2014/main" id="{16337795-F6EB-4235-8B31-62FCAFF34ABD}"/>
                </a:ext>
              </a:extLst>
            </p:cNvPr>
            <p:cNvSpPr txBox="1"/>
            <p:nvPr/>
          </p:nvSpPr>
          <p:spPr>
            <a:xfrm>
              <a:off x="1042351" y="3561418"/>
              <a:ext cx="894374"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納入先：　</a:t>
              </a:r>
              <a:endParaRPr lang="en-US" altLang="ja-JP" sz="1200" dirty="0">
                <a:latin typeface="Meiryo UI" panose="020B0604030504040204" pitchFamily="50" charset="-128"/>
                <a:ea typeface="Meiryo UI" panose="020B0604030504040204" pitchFamily="50" charset="-128"/>
              </a:endParaRPr>
            </a:p>
          </p:txBody>
        </p:sp>
        <p:sp>
          <p:nvSpPr>
            <p:cNvPr id="105" name="テキスト ボックス 104">
              <a:extLst>
                <a:ext uri="{FF2B5EF4-FFF2-40B4-BE49-F238E27FC236}">
                  <a16:creationId xmlns:a16="http://schemas.microsoft.com/office/drawing/2014/main" id="{CCE42543-649A-4109-83FF-6420B9137A07}"/>
                </a:ext>
              </a:extLst>
            </p:cNvPr>
            <p:cNvSpPr txBox="1"/>
            <p:nvPr/>
          </p:nvSpPr>
          <p:spPr>
            <a:xfrm>
              <a:off x="1046936" y="3861048"/>
              <a:ext cx="976717"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希望納期：　</a:t>
              </a:r>
              <a:endParaRPr lang="en-US" altLang="ja-JP" sz="1200" dirty="0">
                <a:latin typeface="Meiryo UI" panose="020B0604030504040204" pitchFamily="50" charset="-128"/>
                <a:ea typeface="Meiryo UI" panose="020B0604030504040204" pitchFamily="50" charset="-128"/>
              </a:endParaRPr>
            </a:p>
          </p:txBody>
        </p:sp>
        <p:sp>
          <p:nvSpPr>
            <p:cNvPr id="106" name="四角形: 角を丸くする 105">
              <a:extLst>
                <a:ext uri="{FF2B5EF4-FFF2-40B4-BE49-F238E27FC236}">
                  <a16:creationId xmlns:a16="http://schemas.microsoft.com/office/drawing/2014/main" id="{B4D976F4-6CCC-4132-817B-2855E3FD0E12}"/>
                </a:ext>
              </a:extLst>
            </p:cNvPr>
            <p:cNvSpPr/>
            <p:nvPr/>
          </p:nvSpPr>
          <p:spPr>
            <a:xfrm>
              <a:off x="1897389" y="3885049"/>
              <a:ext cx="2143465" cy="2250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17" name="テキスト ボックス 116">
              <a:extLst>
                <a:ext uri="{FF2B5EF4-FFF2-40B4-BE49-F238E27FC236}">
                  <a16:creationId xmlns:a16="http://schemas.microsoft.com/office/drawing/2014/main" id="{BDD3D414-61C3-4DCF-9959-88551B7318DF}"/>
                </a:ext>
              </a:extLst>
            </p:cNvPr>
            <p:cNvSpPr txBox="1"/>
            <p:nvPr/>
          </p:nvSpPr>
          <p:spPr>
            <a:xfrm>
              <a:off x="2256894" y="5557435"/>
              <a:ext cx="400110" cy="550067"/>
            </a:xfrm>
            <a:prstGeom prst="rect">
              <a:avLst/>
            </a:prstGeom>
            <a:noFill/>
          </p:spPr>
          <p:txBody>
            <a:bodyPr vert="eaVert" wrap="square" rtlCol="0">
              <a:spAutoFit/>
            </a:bodyPr>
            <a:lstStyle/>
            <a:p>
              <a:r>
                <a:rPr kumimoji="1" lang="ja-JP" altLang="en-US" sz="1400" dirty="0">
                  <a:latin typeface="Meiryo UI" panose="020B0604030504040204" pitchFamily="50" charset="-128"/>
                  <a:ea typeface="Meiryo UI" panose="020B0604030504040204" pitchFamily="50" charset="-128"/>
                </a:rPr>
                <a:t>・・</a:t>
              </a:r>
            </a:p>
          </p:txBody>
        </p:sp>
        <p:sp>
          <p:nvSpPr>
            <p:cNvPr id="118" name="四角形: 角を丸くする 117">
              <a:extLst>
                <a:ext uri="{FF2B5EF4-FFF2-40B4-BE49-F238E27FC236}">
                  <a16:creationId xmlns:a16="http://schemas.microsoft.com/office/drawing/2014/main" id="{482B5A20-CC03-40EA-A3AD-50FE3681B80A}"/>
                </a:ext>
              </a:extLst>
            </p:cNvPr>
            <p:cNvSpPr/>
            <p:nvPr/>
          </p:nvSpPr>
          <p:spPr>
            <a:xfrm>
              <a:off x="2817236" y="5674648"/>
              <a:ext cx="1322716" cy="230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申請内容確認</a:t>
              </a:r>
              <a:endParaRPr kumimoji="1" lang="ja-JP" altLang="en-US" sz="1400" dirty="0">
                <a:latin typeface="Meiryo UI" panose="020B0604030504040204" pitchFamily="50" charset="-128"/>
                <a:ea typeface="Meiryo UI" panose="020B0604030504040204" pitchFamily="50" charset="-128"/>
              </a:endParaRPr>
            </a:p>
          </p:txBody>
        </p:sp>
        <p:sp>
          <p:nvSpPr>
            <p:cNvPr id="121" name="四角形: 角を丸くする 120">
              <a:extLst>
                <a:ext uri="{FF2B5EF4-FFF2-40B4-BE49-F238E27FC236}">
                  <a16:creationId xmlns:a16="http://schemas.microsoft.com/office/drawing/2014/main" id="{EB8EC08D-529F-432E-83DA-B6377E5E8505}"/>
                </a:ext>
              </a:extLst>
            </p:cNvPr>
            <p:cNvSpPr/>
            <p:nvPr/>
          </p:nvSpPr>
          <p:spPr>
            <a:xfrm>
              <a:off x="3059770" y="1914218"/>
              <a:ext cx="998655" cy="2805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削除</a:t>
              </a:r>
              <a:endParaRPr kumimoji="1" lang="ja-JP" altLang="en-US" sz="3200" dirty="0">
                <a:latin typeface="Meiryo UI" panose="020B0604030504040204" pitchFamily="50" charset="-128"/>
                <a:ea typeface="Meiryo UI" panose="020B0604030504040204" pitchFamily="50" charset="-128"/>
              </a:endParaRPr>
            </a:p>
          </p:txBody>
        </p:sp>
        <p:sp>
          <p:nvSpPr>
            <p:cNvPr id="74" name="四角形: 角を丸くする 73">
              <a:extLst>
                <a:ext uri="{FF2B5EF4-FFF2-40B4-BE49-F238E27FC236}">
                  <a16:creationId xmlns:a16="http://schemas.microsoft.com/office/drawing/2014/main" id="{E56669B9-E6AB-41CD-A2CA-95806B558D4E}"/>
                </a:ext>
              </a:extLst>
            </p:cNvPr>
            <p:cNvSpPr/>
            <p:nvPr/>
          </p:nvSpPr>
          <p:spPr>
            <a:xfrm>
              <a:off x="1783046" y="3292780"/>
              <a:ext cx="2257808" cy="2250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75" name="テキスト ボックス 74">
              <a:extLst>
                <a:ext uri="{FF2B5EF4-FFF2-40B4-BE49-F238E27FC236}">
                  <a16:creationId xmlns:a16="http://schemas.microsoft.com/office/drawing/2014/main" id="{C3093482-7F91-4B8A-9E1C-8DF0F7641886}"/>
                </a:ext>
              </a:extLst>
            </p:cNvPr>
            <p:cNvSpPr txBox="1"/>
            <p:nvPr/>
          </p:nvSpPr>
          <p:spPr>
            <a:xfrm>
              <a:off x="1036424" y="3294880"/>
              <a:ext cx="894374"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仕入先：　</a:t>
              </a:r>
              <a:endParaRPr lang="en-US" altLang="ja-JP" sz="1200" dirty="0">
                <a:latin typeface="Meiryo UI" panose="020B0604030504040204" pitchFamily="50" charset="-128"/>
                <a:ea typeface="Meiryo UI" panose="020B0604030504040204" pitchFamily="50" charset="-128"/>
              </a:endParaRPr>
            </a:p>
          </p:txBody>
        </p:sp>
        <p:sp>
          <p:nvSpPr>
            <p:cNvPr id="124" name="テキスト ボックス 123">
              <a:extLst>
                <a:ext uri="{FF2B5EF4-FFF2-40B4-BE49-F238E27FC236}">
                  <a16:creationId xmlns:a16="http://schemas.microsoft.com/office/drawing/2014/main" id="{AC021D81-2558-4BE6-9A34-C9BBC26DE462}"/>
                </a:ext>
              </a:extLst>
            </p:cNvPr>
            <p:cNvSpPr txBox="1"/>
            <p:nvPr/>
          </p:nvSpPr>
          <p:spPr>
            <a:xfrm>
              <a:off x="1046052" y="4153438"/>
              <a:ext cx="1771184"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ステータス：承認依頼中　</a:t>
              </a:r>
              <a:endParaRPr lang="en-US" altLang="ja-JP" sz="1200" dirty="0">
                <a:latin typeface="Meiryo UI" panose="020B0604030504040204" pitchFamily="50" charset="-128"/>
                <a:ea typeface="Meiryo UI" panose="020B0604030504040204" pitchFamily="50" charset="-128"/>
              </a:endParaRPr>
            </a:p>
          </p:txBody>
        </p:sp>
        <p:sp>
          <p:nvSpPr>
            <p:cNvPr id="126" name="テキスト ボックス 125">
              <a:extLst>
                <a:ext uri="{FF2B5EF4-FFF2-40B4-BE49-F238E27FC236}">
                  <a16:creationId xmlns:a16="http://schemas.microsoft.com/office/drawing/2014/main" id="{C300D4EF-C5DD-4827-A07C-7848402AE67A}"/>
                </a:ext>
              </a:extLst>
            </p:cNvPr>
            <p:cNvSpPr txBox="1"/>
            <p:nvPr/>
          </p:nvSpPr>
          <p:spPr>
            <a:xfrm>
              <a:off x="1046052" y="4448145"/>
              <a:ext cx="2956674"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資材名：</a:t>
              </a:r>
              <a:r>
                <a:rPr lang="en-US" altLang="ja-JP" sz="1200" dirty="0">
                  <a:latin typeface="Meiryo UI" panose="020B0604030504040204" pitchFamily="50" charset="-128"/>
                  <a:ea typeface="Meiryo UI" panose="020B0604030504040204" pitchFamily="50" charset="-128"/>
                </a:rPr>
                <a:t>10A</a:t>
              </a:r>
              <a:r>
                <a:rPr lang="ja-JP" altLang="en-US"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p:txBody>
        </p:sp>
        <p:sp>
          <p:nvSpPr>
            <p:cNvPr id="127" name="テキスト ボックス 126">
              <a:extLst>
                <a:ext uri="{FF2B5EF4-FFF2-40B4-BE49-F238E27FC236}">
                  <a16:creationId xmlns:a16="http://schemas.microsoft.com/office/drawing/2014/main" id="{E6A683C9-A5D1-433C-9B3B-21435C5A06A5}"/>
                </a:ext>
              </a:extLst>
            </p:cNvPr>
            <p:cNvSpPr txBox="1"/>
            <p:nvPr/>
          </p:nvSpPr>
          <p:spPr>
            <a:xfrm>
              <a:off x="2919302" y="4149080"/>
              <a:ext cx="1510381"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数量：</a:t>
              </a:r>
              <a:r>
                <a:rPr lang="en-US" altLang="ja-JP" sz="1200" dirty="0">
                  <a:latin typeface="Meiryo UI" panose="020B0604030504040204" pitchFamily="50" charset="-128"/>
                  <a:ea typeface="Meiryo UI" panose="020B0604030504040204" pitchFamily="50" charset="-128"/>
                </a:rPr>
                <a:t>100</a:t>
              </a:r>
              <a:r>
                <a:rPr lang="ja-JP" altLang="en-US" sz="1200" dirty="0">
                  <a:latin typeface="Meiryo UI" panose="020B0604030504040204" pitchFamily="50" charset="-128"/>
                  <a:ea typeface="Meiryo UI" panose="020B0604030504040204" pitchFamily="50" charset="-128"/>
                </a:rPr>
                <a:t>本　</a:t>
              </a:r>
              <a:endParaRPr lang="en-US" altLang="ja-JP" sz="1200" dirty="0">
                <a:latin typeface="Meiryo UI" panose="020B0604030504040204" pitchFamily="50" charset="-128"/>
                <a:ea typeface="Meiryo UI" panose="020B0604030504040204" pitchFamily="50" charset="-128"/>
              </a:endParaRPr>
            </a:p>
          </p:txBody>
        </p:sp>
        <p:sp>
          <p:nvSpPr>
            <p:cNvPr id="128" name="テキスト ボックス 127">
              <a:extLst>
                <a:ext uri="{FF2B5EF4-FFF2-40B4-BE49-F238E27FC236}">
                  <a16:creationId xmlns:a16="http://schemas.microsoft.com/office/drawing/2014/main" id="{B7BA2ED6-F213-419B-9274-7580589E578D}"/>
                </a:ext>
              </a:extLst>
            </p:cNvPr>
            <p:cNvSpPr txBox="1"/>
            <p:nvPr/>
          </p:nvSpPr>
          <p:spPr>
            <a:xfrm>
              <a:off x="1046052" y="4997651"/>
              <a:ext cx="2699822"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納入先：施工現場</a:t>
              </a:r>
              <a:r>
                <a:rPr lang="en-US" altLang="ja-JP" sz="1200" dirty="0">
                  <a:latin typeface="Meiryo UI" panose="020B0604030504040204" pitchFamily="50" charset="-128"/>
                  <a:ea typeface="Meiryo UI" panose="020B0604030504040204" pitchFamily="50" charset="-128"/>
                </a:rPr>
                <a:t>B</a:t>
              </a:r>
              <a:r>
                <a:rPr lang="ja-JP" altLang="en-US"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p:txBody>
        </p:sp>
        <p:sp>
          <p:nvSpPr>
            <p:cNvPr id="129" name="テキスト ボックス 128">
              <a:extLst>
                <a:ext uri="{FF2B5EF4-FFF2-40B4-BE49-F238E27FC236}">
                  <a16:creationId xmlns:a16="http://schemas.microsoft.com/office/drawing/2014/main" id="{A4F35AF0-FD62-4C9C-89B0-CFA53EF83E0F}"/>
                </a:ext>
              </a:extLst>
            </p:cNvPr>
            <p:cNvSpPr txBox="1"/>
            <p:nvPr/>
          </p:nvSpPr>
          <p:spPr>
            <a:xfrm>
              <a:off x="1050637" y="5297281"/>
              <a:ext cx="2948388"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希望納期：</a:t>
              </a:r>
              <a:r>
                <a:rPr lang="en-US" altLang="ja-JP" sz="1200" dirty="0">
                  <a:latin typeface="Meiryo UI" panose="020B0604030504040204" pitchFamily="50" charset="-128"/>
                  <a:ea typeface="Meiryo UI" panose="020B0604030504040204" pitchFamily="50" charset="-128"/>
                </a:rPr>
                <a:t>2018/11/30</a:t>
              </a:r>
            </a:p>
          </p:txBody>
        </p:sp>
        <p:sp>
          <p:nvSpPr>
            <p:cNvPr id="132" name="テキスト ボックス 131">
              <a:extLst>
                <a:ext uri="{FF2B5EF4-FFF2-40B4-BE49-F238E27FC236}">
                  <a16:creationId xmlns:a16="http://schemas.microsoft.com/office/drawing/2014/main" id="{A1573827-F8BB-4590-B6C6-7D90F2F9A3DB}"/>
                </a:ext>
              </a:extLst>
            </p:cNvPr>
            <p:cNvSpPr txBox="1"/>
            <p:nvPr/>
          </p:nvSpPr>
          <p:spPr>
            <a:xfrm>
              <a:off x="1040125" y="4731113"/>
              <a:ext cx="2699822"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仕入先：株式会社　イシグロ　</a:t>
              </a:r>
              <a:endParaRPr lang="en-US" altLang="ja-JP" sz="1200" dirty="0">
                <a:latin typeface="Meiryo UI" panose="020B0604030504040204" pitchFamily="50" charset="-128"/>
                <a:ea typeface="Meiryo UI" panose="020B0604030504040204" pitchFamily="50" charset="-128"/>
              </a:endParaRPr>
            </a:p>
          </p:txBody>
        </p:sp>
      </p:grpSp>
      <p:sp>
        <p:nvSpPr>
          <p:cNvPr id="80" name="二等辺三角形 79">
            <a:extLst>
              <a:ext uri="{FF2B5EF4-FFF2-40B4-BE49-F238E27FC236}">
                <a16:creationId xmlns:a16="http://schemas.microsoft.com/office/drawing/2014/main" id="{A55A9579-692E-47AB-BDD3-8098079BB6B3}"/>
              </a:ext>
            </a:extLst>
          </p:cNvPr>
          <p:cNvSpPr/>
          <p:nvPr/>
        </p:nvSpPr>
        <p:spPr>
          <a:xfrm rot="10800000">
            <a:off x="8370011" y="1310655"/>
            <a:ext cx="131100" cy="104929"/>
          </a:xfrm>
          <a:prstGeom prst="triangle">
            <a:avLst/>
          </a:prstGeom>
          <a:solidFill>
            <a:schemeClr val="bg1">
              <a:lumMod val="8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二等辺三角形 80">
            <a:extLst>
              <a:ext uri="{FF2B5EF4-FFF2-40B4-BE49-F238E27FC236}">
                <a16:creationId xmlns:a16="http://schemas.microsoft.com/office/drawing/2014/main" id="{2BF90B40-B43A-4BE6-9772-2DF992A554F4}"/>
              </a:ext>
            </a:extLst>
          </p:cNvPr>
          <p:cNvSpPr/>
          <p:nvPr/>
        </p:nvSpPr>
        <p:spPr>
          <a:xfrm rot="10800000">
            <a:off x="8068090" y="1650494"/>
            <a:ext cx="131100" cy="104929"/>
          </a:xfrm>
          <a:prstGeom prst="triangle">
            <a:avLst/>
          </a:prstGeom>
          <a:solidFill>
            <a:schemeClr val="bg1">
              <a:lumMod val="8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吹き出し: 四角形 81">
            <a:extLst>
              <a:ext uri="{FF2B5EF4-FFF2-40B4-BE49-F238E27FC236}">
                <a16:creationId xmlns:a16="http://schemas.microsoft.com/office/drawing/2014/main" id="{C925C411-7496-42ED-88DD-2ACC1711603C}"/>
              </a:ext>
            </a:extLst>
          </p:cNvPr>
          <p:cNvSpPr/>
          <p:nvPr/>
        </p:nvSpPr>
        <p:spPr>
          <a:xfrm>
            <a:off x="185969" y="4176183"/>
            <a:ext cx="451626" cy="725131"/>
          </a:xfrm>
          <a:prstGeom prst="wedgeRectCallout">
            <a:avLst>
              <a:gd name="adj1" fmla="val 118557"/>
              <a:gd name="adj2" fmla="val 51082"/>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Meiryo UI" panose="020B0604030504040204" pitchFamily="50" charset="-128"/>
                <a:ea typeface="Meiryo UI" panose="020B0604030504040204" pitchFamily="50" charset="-128"/>
              </a:rPr>
              <a:t>非</a:t>
            </a:r>
            <a:r>
              <a:rPr kumimoji="1" lang="ja-JP" altLang="en-US" sz="1400" dirty="0">
                <a:solidFill>
                  <a:schemeClr val="tx1"/>
                </a:solidFill>
                <a:latin typeface="Meiryo UI" panose="020B0604030504040204" pitchFamily="50" charset="-128"/>
                <a:ea typeface="Meiryo UI" panose="020B0604030504040204" pitchFamily="50" charset="-128"/>
              </a:rPr>
              <a:t>活性</a:t>
            </a: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31129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2F7299-5492-4A79-A0FC-C25D68EE5BFC}"/>
              </a:ext>
            </a:extLst>
          </p:cNvPr>
          <p:cNvSpPr>
            <a:spLocks noGrp="1"/>
          </p:cNvSpPr>
          <p:nvPr>
            <p:ph type="title"/>
          </p:nvPr>
        </p:nvSpPr>
        <p:spPr>
          <a:xfrm>
            <a:off x="214313" y="131763"/>
            <a:ext cx="8229600" cy="725487"/>
          </a:xfrm>
        </p:spPr>
        <p:txBody>
          <a:bodyPr/>
          <a:lstStyle/>
          <a:p>
            <a:r>
              <a:rPr kumimoji="1" lang="ja-JP" altLang="en-US" dirty="0"/>
              <a:t>携帯端末画面イメージ（</a:t>
            </a:r>
            <a:r>
              <a:rPr lang="ja-JP" altLang="en-US" dirty="0"/>
              <a:t>資材一覧①</a:t>
            </a:r>
            <a:r>
              <a:rPr kumimoji="1" lang="ja-JP" altLang="en-US" dirty="0"/>
              <a:t>）</a:t>
            </a:r>
          </a:p>
        </p:txBody>
      </p:sp>
      <p:grpSp>
        <p:nvGrpSpPr>
          <p:cNvPr id="18" name="グループ化 17">
            <a:extLst>
              <a:ext uri="{FF2B5EF4-FFF2-40B4-BE49-F238E27FC236}">
                <a16:creationId xmlns:a16="http://schemas.microsoft.com/office/drawing/2014/main" id="{12A9DBBB-ED53-4B43-BED5-BA230264A9B4}"/>
              </a:ext>
            </a:extLst>
          </p:cNvPr>
          <p:cNvGrpSpPr/>
          <p:nvPr/>
        </p:nvGrpSpPr>
        <p:grpSpPr>
          <a:xfrm>
            <a:off x="1475656" y="3573016"/>
            <a:ext cx="3186029" cy="1855038"/>
            <a:chOff x="5346410" y="2408663"/>
            <a:chExt cx="3186029" cy="1855038"/>
          </a:xfrm>
        </p:grpSpPr>
        <p:sp>
          <p:nvSpPr>
            <p:cNvPr id="61" name="吹き出し: 四角形 60">
              <a:extLst>
                <a:ext uri="{FF2B5EF4-FFF2-40B4-BE49-F238E27FC236}">
                  <a16:creationId xmlns:a16="http://schemas.microsoft.com/office/drawing/2014/main" id="{669EF1A1-280F-4AE0-9F19-8AA40CA3DEB8}"/>
                </a:ext>
              </a:extLst>
            </p:cNvPr>
            <p:cNvSpPr/>
            <p:nvPr/>
          </p:nvSpPr>
          <p:spPr>
            <a:xfrm>
              <a:off x="5406922" y="2408663"/>
              <a:ext cx="3125517" cy="1855038"/>
            </a:xfrm>
            <a:prstGeom prst="wedgeRectCallout">
              <a:avLst>
                <a:gd name="adj1" fmla="val 43527"/>
                <a:gd name="adj2" fmla="val -110420"/>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400" dirty="0">
                <a:solidFill>
                  <a:schemeClr val="tx1"/>
                </a:solidFill>
                <a:latin typeface="Meiryo UI" panose="020B0604030504040204" pitchFamily="50" charset="-128"/>
                <a:ea typeface="Meiryo UI" panose="020B0604030504040204" pitchFamily="50" charset="-128"/>
              </a:endParaRPr>
            </a:p>
          </p:txBody>
        </p:sp>
        <p:pic>
          <p:nvPicPr>
            <p:cNvPr id="62" name="Picture 2" descr="https://blog.photoback.jp/wp-content/uploads/2018/01/calendar_2018_11.jpg">
              <a:extLst>
                <a:ext uri="{FF2B5EF4-FFF2-40B4-BE49-F238E27FC236}">
                  <a16:creationId xmlns:a16="http://schemas.microsoft.com/office/drawing/2014/main" id="{6ED68946-08F9-4177-9D1B-3ACE6EB1DA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283"/>
            <a:stretch/>
          </p:blipFill>
          <p:spPr bwMode="auto">
            <a:xfrm>
              <a:off x="6573491" y="2848896"/>
              <a:ext cx="1751079" cy="11035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
          <p:nvSpPr>
            <p:cNvPr id="63" name="四角形: 角を丸くする 62">
              <a:extLst>
                <a:ext uri="{FF2B5EF4-FFF2-40B4-BE49-F238E27FC236}">
                  <a16:creationId xmlns:a16="http://schemas.microsoft.com/office/drawing/2014/main" id="{8B791B79-EDD0-47C9-B435-FCD17B3EB9FB}"/>
                </a:ext>
              </a:extLst>
            </p:cNvPr>
            <p:cNvSpPr/>
            <p:nvPr/>
          </p:nvSpPr>
          <p:spPr>
            <a:xfrm>
              <a:off x="6465113" y="2521418"/>
              <a:ext cx="1313190" cy="2069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64" name="タイトル 1">
              <a:extLst>
                <a:ext uri="{FF2B5EF4-FFF2-40B4-BE49-F238E27FC236}">
                  <a16:creationId xmlns:a16="http://schemas.microsoft.com/office/drawing/2014/main" id="{D417524B-995E-4625-8FB7-56307AA6C1F3}"/>
                </a:ext>
              </a:extLst>
            </p:cNvPr>
            <p:cNvSpPr txBox="1">
              <a:spLocks/>
            </p:cNvSpPr>
            <p:nvPr/>
          </p:nvSpPr>
          <p:spPr bwMode="auto">
            <a:xfrm>
              <a:off x="5346410" y="2530481"/>
              <a:ext cx="1253659" cy="217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ctr"/>
              <a:r>
                <a:rPr lang="ja-JP" altLang="en-US" sz="1400" dirty="0">
                  <a:latin typeface="Meiryo UI" panose="020B0604030504040204" pitchFamily="50" charset="-128"/>
                  <a:ea typeface="Meiryo UI" panose="020B0604030504040204" pitchFamily="50" charset="-128"/>
                </a:rPr>
                <a:t>希望納期：</a:t>
              </a:r>
              <a:endParaRPr lang="ja-JP" altLang="en-US" sz="2800" dirty="0">
                <a:latin typeface="Meiryo UI" panose="020B0604030504040204" pitchFamily="50" charset="-128"/>
                <a:ea typeface="Meiryo UI" panose="020B0604030504040204" pitchFamily="50" charset="-128"/>
              </a:endParaRPr>
            </a:p>
          </p:txBody>
        </p:sp>
      </p:grpSp>
      <p:sp>
        <p:nvSpPr>
          <p:cNvPr id="66" name="タイトル 1">
            <a:extLst>
              <a:ext uri="{FF2B5EF4-FFF2-40B4-BE49-F238E27FC236}">
                <a16:creationId xmlns:a16="http://schemas.microsoft.com/office/drawing/2014/main" id="{1E3BE7A8-349C-4CB2-BD2D-42851069B97C}"/>
              </a:ext>
            </a:extLst>
          </p:cNvPr>
          <p:cNvSpPr txBox="1">
            <a:spLocks/>
          </p:cNvSpPr>
          <p:nvPr/>
        </p:nvSpPr>
        <p:spPr bwMode="auto">
          <a:xfrm>
            <a:off x="-29615" y="857985"/>
            <a:ext cx="4144997" cy="285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en-US" altLang="ja-JP" sz="1800" dirty="0">
                <a:solidFill>
                  <a:srgbClr val="FF0000"/>
                </a:solidFill>
                <a:latin typeface="Meiryo UI" panose="020B0604030504040204" pitchFamily="50" charset="-128"/>
                <a:ea typeface="Meiryo UI" panose="020B0604030504040204" pitchFamily="50" charset="-128"/>
              </a:rPr>
              <a:t>※</a:t>
            </a:r>
            <a:r>
              <a:rPr lang="ja-JP" altLang="en-US" sz="1800" dirty="0">
                <a:solidFill>
                  <a:srgbClr val="FF0000"/>
                </a:solidFill>
                <a:latin typeface="Meiryo UI" panose="020B0604030504040204" pitchFamily="50" charset="-128"/>
                <a:ea typeface="Meiryo UI" panose="020B0604030504040204" pitchFamily="50" charset="-128"/>
              </a:rPr>
              <a:t>ポップアップイメージ</a:t>
            </a:r>
            <a:endParaRPr lang="ja-JP" altLang="en-US" sz="1200" dirty="0">
              <a:solidFill>
                <a:srgbClr val="FF0000"/>
              </a:solidFill>
              <a:latin typeface="Meiryo UI" panose="020B0604030504040204" pitchFamily="50" charset="-128"/>
              <a:ea typeface="Meiryo UI" panose="020B0604030504040204" pitchFamily="50" charset="-128"/>
            </a:endParaRPr>
          </a:p>
        </p:txBody>
      </p:sp>
      <p:grpSp>
        <p:nvGrpSpPr>
          <p:cNvPr id="17" name="グループ化 16">
            <a:extLst>
              <a:ext uri="{FF2B5EF4-FFF2-40B4-BE49-F238E27FC236}">
                <a16:creationId xmlns:a16="http://schemas.microsoft.com/office/drawing/2014/main" id="{6442D6B6-4316-4887-8AE8-C9C96277B0A4}"/>
              </a:ext>
            </a:extLst>
          </p:cNvPr>
          <p:cNvGrpSpPr/>
          <p:nvPr/>
        </p:nvGrpSpPr>
        <p:grpSpPr>
          <a:xfrm>
            <a:off x="5612798" y="3388308"/>
            <a:ext cx="2280393" cy="1088302"/>
            <a:chOff x="5266220" y="1044358"/>
            <a:chExt cx="2280393" cy="1088302"/>
          </a:xfrm>
        </p:grpSpPr>
        <p:sp>
          <p:nvSpPr>
            <p:cNvPr id="122" name="吹き出し: 四角形 121">
              <a:extLst>
                <a:ext uri="{FF2B5EF4-FFF2-40B4-BE49-F238E27FC236}">
                  <a16:creationId xmlns:a16="http://schemas.microsoft.com/office/drawing/2014/main" id="{16470768-EF36-45C3-9123-261B114DB6A2}"/>
                </a:ext>
              </a:extLst>
            </p:cNvPr>
            <p:cNvSpPr/>
            <p:nvPr/>
          </p:nvSpPr>
          <p:spPr>
            <a:xfrm>
              <a:off x="5291523" y="1044358"/>
              <a:ext cx="2255090" cy="1088302"/>
            </a:xfrm>
            <a:prstGeom prst="wedgeRectCallout">
              <a:avLst>
                <a:gd name="adj1" fmla="val -78336"/>
                <a:gd name="adj2" fmla="val -173886"/>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124" name="四角形: 角を丸くする 123">
              <a:extLst>
                <a:ext uri="{FF2B5EF4-FFF2-40B4-BE49-F238E27FC236}">
                  <a16:creationId xmlns:a16="http://schemas.microsoft.com/office/drawing/2014/main" id="{803F72A8-5534-4ADD-A5B7-0DCBF17EDAD0}"/>
                </a:ext>
              </a:extLst>
            </p:cNvPr>
            <p:cNvSpPr/>
            <p:nvPr/>
          </p:nvSpPr>
          <p:spPr>
            <a:xfrm>
              <a:off x="6092804" y="1165162"/>
              <a:ext cx="1297980" cy="2288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125" name="タイトル 1">
              <a:extLst>
                <a:ext uri="{FF2B5EF4-FFF2-40B4-BE49-F238E27FC236}">
                  <a16:creationId xmlns:a16="http://schemas.microsoft.com/office/drawing/2014/main" id="{21168705-440F-46E4-8BCA-8B409B2C41B9}"/>
                </a:ext>
              </a:extLst>
            </p:cNvPr>
            <p:cNvSpPr txBox="1">
              <a:spLocks/>
            </p:cNvSpPr>
            <p:nvPr/>
          </p:nvSpPr>
          <p:spPr bwMode="auto">
            <a:xfrm>
              <a:off x="5266220" y="1182271"/>
              <a:ext cx="941439" cy="2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ctr"/>
              <a:r>
                <a:rPr lang="ja-JP" altLang="en-US" sz="1400" dirty="0">
                  <a:latin typeface="Meiryo UI" panose="020B0604030504040204" pitchFamily="50" charset="-128"/>
                  <a:ea typeface="Meiryo UI" panose="020B0604030504040204" pitchFamily="50" charset="-128"/>
                </a:rPr>
                <a:t>納入先：</a:t>
              </a:r>
              <a:endParaRPr lang="ja-JP" altLang="en-US" sz="2800" dirty="0">
                <a:latin typeface="Meiryo UI" panose="020B0604030504040204" pitchFamily="50" charset="-128"/>
                <a:ea typeface="Meiryo UI" panose="020B0604030504040204" pitchFamily="50" charset="-128"/>
              </a:endParaRPr>
            </a:p>
          </p:txBody>
        </p:sp>
        <p:sp>
          <p:nvSpPr>
            <p:cNvPr id="126" name="二等辺三角形 125">
              <a:extLst>
                <a:ext uri="{FF2B5EF4-FFF2-40B4-BE49-F238E27FC236}">
                  <a16:creationId xmlns:a16="http://schemas.microsoft.com/office/drawing/2014/main" id="{996D4173-3E22-4B7C-89C0-A24C038C2663}"/>
                </a:ext>
              </a:extLst>
            </p:cNvPr>
            <p:cNvSpPr/>
            <p:nvPr/>
          </p:nvSpPr>
          <p:spPr>
            <a:xfrm rot="10800000">
              <a:off x="7192719" y="1218632"/>
              <a:ext cx="131100" cy="104929"/>
            </a:xfrm>
            <a:prstGeom prst="triangle">
              <a:avLst/>
            </a:prstGeom>
            <a:solidFill>
              <a:schemeClr val="bg1">
                <a:lumMod val="8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B75AF06C-5149-4C49-ADA8-252FFE2CA5BB}"/>
                </a:ext>
              </a:extLst>
            </p:cNvPr>
            <p:cNvGrpSpPr/>
            <p:nvPr/>
          </p:nvGrpSpPr>
          <p:grpSpPr>
            <a:xfrm>
              <a:off x="6087002" y="1394864"/>
              <a:ext cx="1304388" cy="578252"/>
              <a:chOff x="5955349" y="1896122"/>
              <a:chExt cx="1304388" cy="578252"/>
            </a:xfrm>
          </p:grpSpPr>
          <p:sp>
            <p:nvSpPr>
              <p:cNvPr id="127" name="正方形/長方形 126">
                <a:extLst>
                  <a:ext uri="{FF2B5EF4-FFF2-40B4-BE49-F238E27FC236}">
                    <a16:creationId xmlns:a16="http://schemas.microsoft.com/office/drawing/2014/main" id="{B4FAAE3F-3C01-44C0-A53F-2587C10B471F}"/>
                  </a:ext>
                </a:extLst>
              </p:cNvPr>
              <p:cNvSpPr/>
              <p:nvPr/>
            </p:nvSpPr>
            <p:spPr>
              <a:xfrm>
                <a:off x="5955349" y="1896122"/>
                <a:ext cx="1303782" cy="1924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100" dirty="0">
                    <a:solidFill>
                      <a:schemeClr val="tx1"/>
                    </a:solidFill>
                    <a:latin typeface="Meiryo UI" panose="020B0604030504040204" pitchFamily="50" charset="-128"/>
                    <a:ea typeface="Meiryo UI" panose="020B0604030504040204" pitchFamily="50" charset="-128"/>
                  </a:rPr>
                  <a:t>施工現場</a:t>
                </a:r>
                <a:r>
                  <a:rPr kumimoji="1" lang="en-US" altLang="ja-JP" sz="1100" dirty="0">
                    <a:solidFill>
                      <a:schemeClr val="tx1"/>
                    </a:solidFill>
                    <a:latin typeface="Meiryo UI" panose="020B0604030504040204" pitchFamily="50" charset="-128"/>
                    <a:ea typeface="Meiryo UI" panose="020B0604030504040204" pitchFamily="50" charset="-128"/>
                  </a:rPr>
                  <a:t>A</a:t>
                </a:r>
                <a:endParaRPr kumimoji="1" lang="ja-JP" altLang="en-US" sz="1100" dirty="0">
                  <a:solidFill>
                    <a:schemeClr val="tx1"/>
                  </a:solidFill>
                  <a:latin typeface="Meiryo UI" panose="020B0604030504040204" pitchFamily="50" charset="-128"/>
                  <a:ea typeface="Meiryo UI" panose="020B0604030504040204" pitchFamily="50" charset="-128"/>
                </a:endParaRPr>
              </a:p>
            </p:txBody>
          </p:sp>
          <p:sp>
            <p:nvSpPr>
              <p:cNvPr id="128" name="正方形/長方形 127">
                <a:extLst>
                  <a:ext uri="{FF2B5EF4-FFF2-40B4-BE49-F238E27FC236}">
                    <a16:creationId xmlns:a16="http://schemas.microsoft.com/office/drawing/2014/main" id="{7EC5ABAC-8A05-4661-A43E-1435C7F10C4F}"/>
                  </a:ext>
                </a:extLst>
              </p:cNvPr>
              <p:cNvSpPr/>
              <p:nvPr/>
            </p:nvSpPr>
            <p:spPr>
              <a:xfrm>
                <a:off x="5955349" y="2088596"/>
                <a:ext cx="1303782" cy="1924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latin typeface="Meiryo UI" panose="020B0604030504040204" pitchFamily="50" charset="-128"/>
                    <a:ea typeface="Meiryo UI" panose="020B0604030504040204" pitchFamily="50" charset="-128"/>
                  </a:rPr>
                  <a:t>施工現場</a:t>
                </a:r>
                <a:r>
                  <a:rPr lang="en-US" altLang="ja-JP" sz="1100" dirty="0">
                    <a:solidFill>
                      <a:schemeClr val="tx1"/>
                    </a:solidFill>
                    <a:latin typeface="Meiryo UI" panose="020B0604030504040204" pitchFamily="50" charset="-128"/>
                    <a:ea typeface="Meiryo UI" panose="020B0604030504040204" pitchFamily="50" charset="-128"/>
                  </a:rPr>
                  <a:t>B</a:t>
                </a:r>
                <a:endParaRPr kumimoji="1" lang="ja-JP" altLang="en-US" sz="1100" dirty="0">
                  <a:solidFill>
                    <a:schemeClr val="tx1"/>
                  </a:solidFill>
                  <a:latin typeface="Meiryo UI" panose="020B0604030504040204" pitchFamily="50" charset="-128"/>
                  <a:ea typeface="Meiryo UI" panose="020B0604030504040204" pitchFamily="50" charset="-128"/>
                </a:endParaRPr>
              </a:p>
            </p:txBody>
          </p:sp>
          <p:sp>
            <p:nvSpPr>
              <p:cNvPr id="129" name="正方形/長方形 128">
                <a:extLst>
                  <a:ext uri="{FF2B5EF4-FFF2-40B4-BE49-F238E27FC236}">
                    <a16:creationId xmlns:a16="http://schemas.microsoft.com/office/drawing/2014/main" id="{63B76D08-66A8-4B70-8E7F-8446EEFD8C18}"/>
                  </a:ext>
                </a:extLst>
              </p:cNvPr>
              <p:cNvSpPr/>
              <p:nvPr/>
            </p:nvSpPr>
            <p:spPr>
              <a:xfrm>
                <a:off x="5955955" y="2281900"/>
                <a:ext cx="1303782" cy="1924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latin typeface="Meiryo UI" panose="020B0604030504040204" pitchFamily="50" charset="-128"/>
                    <a:ea typeface="Meiryo UI" panose="020B0604030504040204" pitchFamily="50" charset="-128"/>
                  </a:rPr>
                  <a:t>施工現場</a:t>
                </a:r>
                <a:r>
                  <a:rPr lang="en-US" altLang="ja-JP" sz="1100" dirty="0">
                    <a:solidFill>
                      <a:schemeClr val="tx1"/>
                    </a:solidFill>
                    <a:latin typeface="Meiryo UI" panose="020B0604030504040204" pitchFamily="50" charset="-128"/>
                    <a:ea typeface="Meiryo UI" panose="020B0604030504040204" pitchFamily="50" charset="-128"/>
                  </a:rPr>
                  <a:t>C</a:t>
                </a:r>
                <a:endParaRPr kumimoji="1" lang="ja-JP" altLang="en-US" sz="1100" dirty="0">
                  <a:solidFill>
                    <a:schemeClr val="tx1"/>
                  </a:solidFill>
                  <a:latin typeface="Meiryo UI" panose="020B0604030504040204" pitchFamily="50" charset="-128"/>
                  <a:ea typeface="Meiryo UI" panose="020B0604030504040204" pitchFamily="50" charset="-128"/>
                </a:endParaRPr>
              </a:p>
            </p:txBody>
          </p:sp>
        </p:grpSp>
      </p:grpSp>
      <p:grpSp>
        <p:nvGrpSpPr>
          <p:cNvPr id="65" name="グループ化 64">
            <a:extLst>
              <a:ext uri="{FF2B5EF4-FFF2-40B4-BE49-F238E27FC236}">
                <a16:creationId xmlns:a16="http://schemas.microsoft.com/office/drawing/2014/main" id="{3A57F6FE-6C60-4B7D-B1DB-9B59321ED3F5}"/>
              </a:ext>
            </a:extLst>
          </p:cNvPr>
          <p:cNvGrpSpPr/>
          <p:nvPr/>
        </p:nvGrpSpPr>
        <p:grpSpPr>
          <a:xfrm>
            <a:off x="2527382" y="1225374"/>
            <a:ext cx="3262759" cy="1980734"/>
            <a:chOff x="5695272" y="1034791"/>
            <a:chExt cx="3262759" cy="1980734"/>
          </a:xfrm>
        </p:grpSpPr>
        <p:sp>
          <p:nvSpPr>
            <p:cNvPr id="73" name="四角形: 角を丸くする 72">
              <a:extLst>
                <a:ext uri="{FF2B5EF4-FFF2-40B4-BE49-F238E27FC236}">
                  <a16:creationId xmlns:a16="http://schemas.microsoft.com/office/drawing/2014/main" id="{BDBF91CB-B9CA-42D9-88AF-5D80040E7B8B}"/>
                </a:ext>
              </a:extLst>
            </p:cNvPr>
            <p:cNvSpPr/>
            <p:nvPr/>
          </p:nvSpPr>
          <p:spPr>
            <a:xfrm>
              <a:off x="5778539" y="1034791"/>
              <a:ext cx="3179492" cy="1980734"/>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2" name="四角形: 角を丸くする 81">
              <a:extLst>
                <a:ext uri="{FF2B5EF4-FFF2-40B4-BE49-F238E27FC236}">
                  <a16:creationId xmlns:a16="http://schemas.microsoft.com/office/drawing/2014/main" id="{1EF6DAB9-1E59-446E-BE11-9CA997AC7CB1}"/>
                </a:ext>
              </a:extLst>
            </p:cNvPr>
            <p:cNvSpPr/>
            <p:nvPr/>
          </p:nvSpPr>
          <p:spPr>
            <a:xfrm>
              <a:off x="8024323" y="2348880"/>
              <a:ext cx="773173" cy="340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latin typeface="Meiryo UI" panose="020B0604030504040204" pitchFamily="50" charset="-128"/>
                  <a:ea typeface="Meiryo UI" panose="020B0604030504040204" pitchFamily="50" charset="-128"/>
                </a:rPr>
                <a:t>OK</a:t>
              </a:r>
            </a:p>
          </p:txBody>
        </p:sp>
        <p:sp>
          <p:nvSpPr>
            <p:cNvPr id="84" name="四角形: 角を丸くする 83">
              <a:extLst>
                <a:ext uri="{FF2B5EF4-FFF2-40B4-BE49-F238E27FC236}">
                  <a16:creationId xmlns:a16="http://schemas.microsoft.com/office/drawing/2014/main" id="{33E00E1F-B8B7-4458-A011-B3169E586243}"/>
                </a:ext>
              </a:extLst>
            </p:cNvPr>
            <p:cNvSpPr/>
            <p:nvPr/>
          </p:nvSpPr>
          <p:spPr>
            <a:xfrm>
              <a:off x="5967494" y="2348880"/>
              <a:ext cx="773173" cy="340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戻る</a:t>
              </a:r>
              <a:endParaRPr lang="en-US" altLang="ja-JP" sz="1400" dirty="0">
                <a:latin typeface="Meiryo UI" panose="020B0604030504040204" pitchFamily="50" charset="-128"/>
                <a:ea typeface="Meiryo UI" panose="020B0604030504040204" pitchFamily="50" charset="-128"/>
              </a:endParaRPr>
            </a:p>
          </p:txBody>
        </p:sp>
        <p:sp>
          <p:nvSpPr>
            <p:cNvPr id="85" name="四角形: 角を丸くする 84">
              <a:extLst>
                <a:ext uri="{FF2B5EF4-FFF2-40B4-BE49-F238E27FC236}">
                  <a16:creationId xmlns:a16="http://schemas.microsoft.com/office/drawing/2014/main" id="{3D4BFB77-8C52-46C3-969A-AC5817F8978D}"/>
                </a:ext>
              </a:extLst>
            </p:cNvPr>
            <p:cNvSpPr/>
            <p:nvPr/>
          </p:nvSpPr>
          <p:spPr>
            <a:xfrm>
              <a:off x="6923614" y="1198877"/>
              <a:ext cx="1680834" cy="3104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Meiryo UI" panose="020B0604030504040204" pitchFamily="50" charset="-128"/>
                  <a:ea typeface="Meiryo UI" panose="020B0604030504040204" pitchFamily="50" charset="-128"/>
                </a:rPr>
                <a:t>株式会社イシグロ</a:t>
              </a:r>
            </a:p>
          </p:txBody>
        </p:sp>
        <p:sp>
          <p:nvSpPr>
            <p:cNvPr id="97" name="タイトル 1">
              <a:extLst>
                <a:ext uri="{FF2B5EF4-FFF2-40B4-BE49-F238E27FC236}">
                  <a16:creationId xmlns:a16="http://schemas.microsoft.com/office/drawing/2014/main" id="{50DC9B9A-3015-498E-AA6B-6537F35598B0}"/>
                </a:ext>
              </a:extLst>
            </p:cNvPr>
            <p:cNvSpPr txBox="1">
              <a:spLocks/>
            </p:cNvSpPr>
            <p:nvPr/>
          </p:nvSpPr>
          <p:spPr bwMode="auto">
            <a:xfrm>
              <a:off x="5695272" y="1198689"/>
              <a:ext cx="1320795"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r"/>
              <a:r>
                <a:rPr lang="ja-JP" altLang="en-US" sz="1600" dirty="0">
                  <a:latin typeface="Meiryo UI" panose="020B0604030504040204" pitchFamily="50" charset="-128"/>
                  <a:ea typeface="Meiryo UI" panose="020B0604030504040204" pitchFamily="50" charset="-128"/>
                </a:rPr>
                <a:t>仕入先：</a:t>
              </a:r>
              <a:endParaRPr lang="ja-JP" altLang="en-US" sz="3200" dirty="0">
                <a:latin typeface="Meiryo UI" panose="020B0604030504040204" pitchFamily="50" charset="-128"/>
                <a:ea typeface="Meiryo UI" panose="020B0604030504040204" pitchFamily="50" charset="-128"/>
              </a:endParaRPr>
            </a:p>
          </p:txBody>
        </p:sp>
        <p:sp>
          <p:nvSpPr>
            <p:cNvPr id="99" name="四角形: 角を丸くする 98">
              <a:extLst>
                <a:ext uri="{FF2B5EF4-FFF2-40B4-BE49-F238E27FC236}">
                  <a16:creationId xmlns:a16="http://schemas.microsoft.com/office/drawing/2014/main" id="{6107789F-97B8-4C19-8914-2DA564C19026}"/>
                </a:ext>
              </a:extLst>
            </p:cNvPr>
            <p:cNvSpPr/>
            <p:nvPr/>
          </p:nvSpPr>
          <p:spPr>
            <a:xfrm>
              <a:off x="6923614" y="1556980"/>
              <a:ext cx="1393570" cy="2893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Meiryo UI" panose="020B0604030504040204" pitchFamily="50" charset="-128"/>
                  <a:ea typeface="Meiryo UI" panose="020B0604030504040204" pitchFamily="50" charset="-128"/>
                </a:rPr>
                <a:t>施工現場</a:t>
              </a:r>
              <a:r>
                <a:rPr lang="en-US" altLang="ja-JP" sz="1400" dirty="0">
                  <a:solidFill>
                    <a:schemeClr val="tx1"/>
                  </a:solidFill>
                  <a:latin typeface="Meiryo UI" panose="020B0604030504040204" pitchFamily="50" charset="-128"/>
                  <a:ea typeface="Meiryo UI" panose="020B0604030504040204" pitchFamily="50" charset="-128"/>
                </a:rPr>
                <a:t>A</a:t>
              </a:r>
              <a:endParaRPr lang="ja-JP" altLang="en-US" sz="1400" dirty="0">
                <a:solidFill>
                  <a:schemeClr val="tx1"/>
                </a:solidFill>
                <a:latin typeface="Meiryo UI" panose="020B0604030504040204" pitchFamily="50" charset="-128"/>
                <a:ea typeface="Meiryo UI" panose="020B0604030504040204" pitchFamily="50" charset="-128"/>
              </a:endParaRPr>
            </a:p>
          </p:txBody>
        </p:sp>
        <p:sp>
          <p:nvSpPr>
            <p:cNvPr id="102" name="タイトル 1">
              <a:extLst>
                <a:ext uri="{FF2B5EF4-FFF2-40B4-BE49-F238E27FC236}">
                  <a16:creationId xmlns:a16="http://schemas.microsoft.com/office/drawing/2014/main" id="{B1DE7B94-5553-447E-B417-764E2E076B6A}"/>
                </a:ext>
              </a:extLst>
            </p:cNvPr>
            <p:cNvSpPr txBox="1">
              <a:spLocks/>
            </p:cNvSpPr>
            <p:nvPr/>
          </p:nvSpPr>
          <p:spPr bwMode="auto">
            <a:xfrm>
              <a:off x="5695272" y="1556792"/>
              <a:ext cx="1320795"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r"/>
              <a:r>
                <a:rPr lang="ja-JP" altLang="en-US" sz="1600" dirty="0">
                  <a:latin typeface="Meiryo UI" panose="020B0604030504040204" pitchFamily="50" charset="-128"/>
                  <a:ea typeface="Meiryo UI" panose="020B0604030504040204" pitchFamily="50" charset="-128"/>
                </a:rPr>
                <a:t>納入先：</a:t>
              </a:r>
              <a:endParaRPr lang="ja-JP" altLang="en-US" sz="3200" dirty="0">
                <a:latin typeface="Meiryo UI" panose="020B0604030504040204" pitchFamily="50" charset="-128"/>
                <a:ea typeface="Meiryo UI" panose="020B0604030504040204" pitchFamily="50" charset="-128"/>
              </a:endParaRPr>
            </a:p>
          </p:txBody>
        </p:sp>
        <p:sp>
          <p:nvSpPr>
            <p:cNvPr id="103" name="四角形: 角を丸くする 102">
              <a:extLst>
                <a:ext uri="{FF2B5EF4-FFF2-40B4-BE49-F238E27FC236}">
                  <a16:creationId xmlns:a16="http://schemas.microsoft.com/office/drawing/2014/main" id="{C948720D-B0A0-4838-9D66-094C3640579A}"/>
                </a:ext>
              </a:extLst>
            </p:cNvPr>
            <p:cNvSpPr/>
            <p:nvPr/>
          </p:nvSpPr>
          <p:spPr>
            <a:xfrm>
              <a:off x="6923614" y="1917020"/>
              <a:ext cx="1320794" cy="296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latin typeface="Meiryo UI" panose="020B0604030504040204" pitchFamily="50" charset="-128"/>
                  <a:ea typeface="Meiryo UI" panose="020B0604030504040204" pitchFamily="50" charset="-128"/>
                </a:rPr>
                <a:t>2018/11/30</a:t>
              </a:r>
              <a:endParaRPr lang="ja-JP" altLang="en-US" sz="1400" dirty="0">
                <a:solidFill>
                  <a:schemeClr val="tx1"/>
                </a:solidFill>
                <a:latin typeface="Meiryo UI" panose="020B0604030504040204" pitchFamily="50" charset="-128"/>
                <a:ea typeface="Meiryo UI" panose="020B0604030504040204" pitchFamily="50" charset="-128"/>
              </a:endParaRPr>
            </a:p>
          </p:txBody>
        </p:sp>
        <p:sp>
          <p:nvSpPr>
            <p:cNvPr id="104" name="タイトル 1">
              <a:extLst>
                <a:ext uri="{FF2B5EF4-FFF2-40B4-BE49-F238E27FC236}">
                  <a16:creationId xmlns:a16="http://schemas.microsoft.com/office/drawing/2014/main" id="{EC5B379E-7231-4956-AF83-8B64C5C91B41}"/>
                </a:ext>
              </a:extLst>
            </p:cNvPr>
            <p:cNvSpPr txBox="1">
              <a:spLocks/>
            </p:cNvSpPr>
            <p:nvPr/>
          </p:nvSpPr>
          <p:spPr bwMode="auto">
            <a:xfrm>
              <a:off x="5695272" y="1916832"/>
              <a:ext cx="1320795"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r"/>
              <a:r>
                <a:rPr lang="ja-JP" altLang="en-US" sz="1600" dirty="0">
                  <a:latin typeface="Meiryo UI" panose="020B0604030504040204" pitchFamily="50" charset="-128"/>
                  <a:ea typeface="Meiryo UI" panose="020B0604030504040204" pitchFamily="50" charset="-128"/>
                </a:rPr>
                <a:t>希望納期：</a:t>
              </a:r>
              <a:endParaRPr lang="ja-JP" altLang="en-US" sz="3200" dirty="0">
                <a:latin typeface="Meiryo UI" panose="020B0604030504040204" pitchFamily="50" charset="-128"/>
                <a:ea typeface="Meiryo UI" panose="020B0604030504040204" pitchFamily="50" charset="-128"/>
              </a:endParaRPr>
            </a:p>
          </p:txBody>
        </p:sp>
      </p:grpSp>
      <p:sp>
        <p:nvSpPr>
          <p:cNvPr id="105" name="二等辺三角形 104">
            <a:extLst>
              <a:ext uri="{FF2B5EF4-FFF2-40B4-BE49-F238E27FC236}">
                <a16:creationId xmlns:a16="http://schemas.microsoft.com/office/drawing/2014/main" id="{DC715AAA-AFF9-4EB5-83B4-FE9E0C115A63}"/>
              </a:ext>
            </a:extLst>
          </p:cNvPr>
          <p:cNvSpPr/>
          <p:nvPr/>
        </p:nvSpPr>
        <p:spPr>
          <a:xfrm rot="10800000">
            <a:off x="5228824" y="1496919"/>
            <a:ext cx="131100" cy="104929"/>
          </a:xfrm>
          <a:prstGeom prst="triangle">
            <a:avLst/>
          </a:prstGeom>
          <a:solidFill>
            <a:schemeClr val="bg1">
              <a:lumMod val="8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二等辺三角形 105">
            <a:extLst>
              <a:ext uri="{FF2B5EF4-FFF2-40B4-BE49-F238E27FC236}">
                <a16:creationId xmlns:a16="http://schemas.microsoft.com/office/drawing/2014/main" id="{29AB83AC-62DA-4C81-975C-5540A943C85F}"/>
              </a:ext>
            </a:extLst>
          </p:cNvPr>
          <p:cNvSpPr/>
          <p:nvPr/>
        </p:nvSpPr>
        <p:spPr>
          <a:xfrm rot="10800000">
            <a:off x="4926903" y="1836758"/>
            <a:ext cx="131100" cy="104929"/>
          </a:xfrm>
          <a:prstGeom prst="triangle">
            <a:avLst/>
          </a:prstGeom>
          <a:solidFill>
            <a:schemeClr val="bg1">
              <a:lumMod val="8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7" name="グループ化 106">
            <a:extLst>
              <a:ext uri="{FF2B5EF4-FFF2-40B4-BE49-F238E27FC236}">
                <a16:creationId xmlns:a16="http://schemas.microsoft.com/office/drawing/2014/main" id="{837C5075-37C2-4CEF-9F48-EF5C9399DB0F}"/>
              </a:ext>
            </a:extLst>
          </p:cNvPr>
          <p:cNvGrpSpPr/>
          <p:nvPr/>
        </p:nvGrpSpPr>
        <p:grpSpPr>
          <a:xfrm>
            <a:off x="6082098" y="1638765"/>
            <a:ext cx="2771060" cy="1088302"/>
            <a:chOff x="5266220" y="1044358"/>
            <a:chExt cx="2280393" cy="1088302"/>
          </a:xfrm>
        </p:grpSpPr>
        <p:sp>
          <p:nvSpPr>
            <p:cNvPr id="108" name="吹き出し: 四角形 107">
              <a:extLst>
                <a:ext uri="{FF2B5EF4-FFF2-40B4-BE49-F238E27FC236}">
                  <a16:creationId xmlns:a16="http://schemas.microsoft.com/office/drawing/2014/main" id="{D08FAB40-FF4E-4E9F-87D4-10272ABC0520}"/>
                </a:ext>
              </a:extLst>
            </p:cNvPr>
            <p:cNvSpPr/>
            <p:nvPr/>
          </p:nvSpPr>
          <p:spPr>
            <a:xfrm>
              <a:off x="5291523" y="1044358"/>
              <a:ext cx="2255090" cy="1088302"/>
            </a:xfrm>
            <a:prstGeom prst="wedgeRectCallout">
              <a:avLst>
                <a:gd name="adj1" fmla="val -78336"/>
                <a:gd name="adj2" fmla="val -50427"/>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110" name="四角形: 角を丸くする 109">
              <a:extLst>
                <a:ext uri="{FF2B5EF4-FFF2-40B4-BE49-F238E27FC236}">
                  <a16:creationId xmlns:a16="http://schemas.microsoft.com/office/drawing/2014/main" id="{2096F417-ECB5-415F-957A-1331407E3FA5}"/>
                </a:ext>
              </a:extLst>
            </p:cNvPr>
            <p:cNvSpPr/>
            <p:nvPr/>
          </p:nvSpPr>
          <p:spPr>
            <a:xfrm>
              <a:off x="6092804" y="1165162"/>
              <a:ext cx="1297980" cy="2288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111" name="タイトル 1">
              <a:extLst>
                <a:ext uri="{FF2B5EF4-FFF2-40B4-BE49-F238E27FC236}">
                  <a16:creationId xmlns:a16="http://schemas.microsoft.com/office/drawing/2014/main" id="{336EE851-118B-4FD1-BAA4-4B7AE582CC58}"/>
                </a:ext>
              </a:extLst>
            </p:cNvPr>
            <p:cNvSpPr txBox="1">
              <a:spLocks/>
            </p:cNvSpPr>
            <p:nvPr/>
          </p:nvSpPr>
          <p:spPr bwMode="auto">
            <a:xfrm>
              <a:off x="5266220" y="1182271"/>
              <a:ext cx="941439" cy="2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ctr"/>
              <a:r>
                <a:rPr lang="ja-JP" altLang="en-US" sz="1400" dirty="0">
                  <a:latin typeface="Meiryo UI" panose="020B0604030504040204" pitchFamily="50" charset="-128"/>
                  <a:ea typeface="Meiryo UI" panose="020B0604030504040204" pitchFamily="50" charset="-128"/>
                </a:rPr>
                <a:t>仕入先：</a:t>
              </a:r>
              <a:endParaRPr lang="ja-JP" altLang="en-US" sz="2800" dirty="0">
                <a:latin typeface="Meiryo UI" panose="020B0604030504040204" pitchFamily="50" charset="-128"/>
                <a:ea typeface="Meiryo UI" panose="020B0604030504040204" pitchFamily="50" charset="-128"/>
              </a:endParaRPr>
            </a:p>
          </p:txBody>
        </p:sp>
        <p:sp>
          <p:nvSpPr>
            <p:cNvPr id="112" name="二等辺三角形 111">
              <a:extLst>
                <a:ext uri="{FF2B5EF4-FFF2-40B4-BE49-F238E27FC236}">
                  <a16:creationId xmlns:a16="http://schemas.microsoft.com/office/drawing/2014/main" id="{EF4EFC7D-0486-418C-9D6A-AF898A6D86DF}"/>
                </a:ext>
              </a:extLst>
            </p:cNvPr>
            <p:cNvSpPr/>
            <p:nvPr/>
          </p:nvSpPr>
          <p:spPr>
            <a:xfrm rot="10800000">
              <a:off x="7192719" y="1218632"/>
              <a:ext cx="131100" cy="104929"/>
            </a:xfrm>
            <a:prstGeom prst="triangle">
              <a:avLst/>
            </a:prstGeom>
            <a:solidFill>
              <a:schemeClr val="bg1">
                <a:lumMod val="8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3" name="グループ化 112">
              <a:extLst>
                <a:ext uri="{FF2B5EF4-FFF2-40B4-BE49-F238E27FC236}">
                  <a16:creationId xmlns:a16="http://schemas.microsoft.com/office/drawing/2014/main" id="{68A69E2A-4EC2-4855-81D1-A11C30E0DE46}"/>
                </a:ext>
              </a:extLst>
            </p:cNvPr>
            <p:cNvGrpSpPr/>
            <p:nvPr/>
          </p:nvGrpSpPr>
          <p:grpSpPr>
            <a:xfrm>
              <a:off x="6087002" y="1394864"/>
              <a:ext cx="1304388" cy="578252"/>
              <a:chOff x="5955349" y="1896122"/>
              <a:chExt cx="1304388" cy="578252"/>
            </a:xfrm>
          </p:grpSpPr>
          <p:sp>
            <p:nvSpPr>
              <p:cNvPr id="114" name="正方形/長方形 113">
                <a:extLst>
                  <a:ext uri="{FF2B5EF4-FFF2-40B4-BE49-F238E27FC236}">
                    <a16:creationId xmlns:a16="http://schemas.microsoft.com/office/drawing/2014/main" id="{8B9E708C-8D50-4E0B-ADC6-7666D7B0B7A5}"/>
                  </a:ext>
                </a:extLst>
              </p:cNvPr>
              <p:cNvSpPr/>
              <p:nvPr/>
            </p:nvSpPr>
            <p:spPr>
              <a:xfrm>
                <a:off x="5955349" y="1896122"/>
                <a:ext cx="1303782" cy="1924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latin typeface="Meiryo UI" panose="020B0604030504040204" pitchFamily="50" charset="-128"/>
                    <a:ea typeface="Meiryo UI" panose="020B0604030504040204" pitchFamily="50" charset="-128"/>
                  </a:rPr>
                  <a:t>株式会社　イシグロ</a:t>
                </a:r>
                <a:endParaRPr kumimoji="1" lang="ja-JP" altLang="en-US" sz="1100" dirty="0">
                  <a:solidFill>
                    <a:schemeClr val="tx1"/>
                  </a:solidFill>
                  <a:latin typeface="Meiryo UI" panose="020B0604030504040204" pitchFamily="50" charset="-128"/>
                  <a:ea typeface="Meiryo UI" panose="020B0604030504040204" pitchFamily="50" charset="-128"/>
                </a:endParaRPr>
              </a:p>
            </p:txBody>
          </p:sp>
          <p:sp>
            <p:nvSpPr>
              <p:cNvPr id="115" name="正方形/長方形 114">
                <a:extLst>
                  <a:ext uri="{FF2B5EF4-FFF2-40B4-BE49-F238E27FC236}">
                    <a16:creationId xmlns:a16="http://schemas.microsoft.com/office/drawing/2014/main" id="{5D5A65A4-D9EE-4443-B2E2-B781E238631D}"/>
                  </a:ext>
                </a:extLst>
              </p:cNvPr>
              <p:cNvSpPr/>
              <p:nvPr/>
            </p:nvSpPr>
            <p:spPr>
              <a:xfrm>
                <a:off x="5955349" y="2088596"/>
                <a:ext cx="1303782" cy="1924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100" dirty="0">
                    <a:solidFill>
                      <a:schemeClr val="tx1"/>
                    </a:solidFill>
                    <a:latin typeface="Meiryo UI" panose="020B0604030504040204" pitchFamily="50" charset="-128"/>
                    <a:ea typeface="Meiryo UI" panose="020B0604030504040204" pitchFamily="50" charset="-128"/>
                  </a:rPr>
                  <a:t>株式会社　モノタロウ</a:t>
                </a:r>
              </a:p>
            </p:txBody>
          </p:sp>
          <p:sp>
            <p:nvSpPr>
              <p:cNvPr id="121" name="正方形/長方形 120">
                <a:extLst>
                  <a:ext uri="{FF2B5EF4-FFF2-40B4-BE49-F238E27FC236}">
                    <a16:creationId xmlns:a16="http://schemas.microsoft.com/office/drawing/2014/main" id="{C8298CEE-C7D2-4692-AECA-A31FBB26CE5D}"/>
                  </a:ext>
                </a:extLst>
              </p:cNvPr>
              <p:cNvSpPr/>
              <p:nvPr/>
            </p:nvSpPr>
            <p:spPr>
              <a:xfrm>
                <a:off x="5955955" y="2281900"/>
                <a:ext cx="1303782" cy="1924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100" dirty="0">
                    <a:solidFill>
                      <a:schemeClr val="tx1"/>
                    </a:solidFill>
                    <a:latin typeface="Meiryo UI" panose="020B0604030504040204" pitchFamily="50" charset="-128"/>
                    <a:ea typeface="Meiryo UI" panose="020B0604030504040204" pitchFamily="50" charset="-128"/>
                  </a:rPr>
                  <a:t>株式会社　協和</a:t>
                </a:r>
              </a:p>
            </p:txBody>
          </p:sp>
        </p:grpSp>
      </p:grpSp>
    </p:spTree>
    <p:extLst>
      <p:ext uri="{BB962C8B-B14F-4D97-AF65-F5344CB8AC3E}">
        <p14:creationId xmlns:p14="http://schemas.microsoft.com/office/powerpoint/2010/main" val="3078891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2F7299-5492-4A79-A0FC-C25D68EE5BFC}"/>
              </a:ext>
            </a:extLst>
          </p:cNvPr>
          <p:cNvSpPr>
            <a:spLocks noGrp="1"/>
          </p:cNvSpPr>
          <p:nvPr>
            <p:ph type="title"/>
          </p:nvPr>
        </p:nvSpPr>
        <p:spPr>
          <a:xfrm>
            <a:off x="214313" y="131763"/>
            <a:ext cx="8229600" cy="725487"/>
          </a:xfrm>
        </p:spPr>
        <p:txBody>
          <a:bodyPr/>
          <a:lstStyle/>
          <a:p>
            <a:r>
              <a:rPr kumimoji="1" lang="ja-JP" altLang="en-US" dirty="0"/>
              <a:t>携帯端末画面イメージ（</a:t>
            </a:r>
            <a:r>
              <a:rPr lang="ja-JP" altLang="en-US" dirty="0"/>
              <a:t>資材一覧②</a:t>
            </a:r>
            <a:r>
              <a:rPr kumimoji="1" lang="ja-JP" altLang="en-US" dirty="0"/>
              <a:t>）</a:t>
            </a:r>
          </a:p>
        </p:txBody>
      </p:sp>
      <p:grpSp>
        <p:nvGrpSpPr>
          <p:cNvPr id="14" name="グループ化 13">
            <a:extLst>
              <a:ext uri="{FF2B5EF4-FFF2-40B4-BE49-F238E27FC236}">
                <a16:creationId xmlns:a16="http://schemas.microsoft.com/office/drawing/2014/main" id="{3746AFD7-6A40-4149-98FB-792DBC36FCFD}"/>
              </a:ext>
            </a:extLst>
          </p:cNvPr>
          <p:cNvGrpSpPr/>
          <p:nvPr/>
        </p:nvGrpSpPr>
        <p:grpSpPr>
          <a:xfrm>
            <a:off x="6229143" y="874646"/>
            <a:ext cx="2231639" cy="2575204"/>
            <a:chOff x="5364697" y="1899713"/>
            <a:chExt cx="3528392" cy="2575204"/>
          </a:xfrm>
        </p:grpSpPr>
        <p:sp>
          <p:nvSpPr>
            <p:cNvPr id="31" name="四角形: 角を丸くする 30">
              <a:extLst>
                <a:ext uri="{FF2B5EF4-FFF2-40B4-BE49-F238E27FC236}">
                  <a16:creationId xmlns:a16="http://schemas.microsoft.com/office/drawing/2014/main" id="{0BFA4BD6-D849-4478-B117-C41206388580}"/>
                </a:ext>
              </a:extLst>
            </p:cNvPr>
            <p:cNvSpPr/>
            <p:nvPr/>
          </p:nvSpPr>
          <p:spPr>
            <a:xfrm>
              <a:off x="5364697" y="1899713"/>
              <a:ext cx="3528392" cy="2575204"/>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2" name="四角形: 角を丸くする 31">
              <a:extLst>
                <a:ext uri="{FF2B5EF4-FFF2-40B4-BE49-F238E27FC236}">
                  <a16:creationId xmlns:a16="http://schemas.microsoft.com/office/drawing/2014/main" id="{A1053F9D-DB48-4BB3-A696-28CC961D6A22}"/>
                </a:ext>
              </a:extLst>
            </p:cNvPr>
            <p:cNvSpPr/>
            <p:nvPr/>
          </p:nvSpPr>
          <p:spPr>
            <a:xfrm>
              <a:off x="5557739" y="2815210"/>
              <a:ext cx="3142308" cy="542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latin typeface="Meiryo UI" panose="020B0604030504040204" pitchFamily="50" charset="-128"/>
                  <a:ea typeface="Meiryo UI" panose="020B0604030504040204" pitchFamily="50" charset="-128"/>
                </a:rPr>
                <a:t>はい</a:t>
              </a:r>
              <a:endParaRPr kumimoji="1" lang="ja-JP" altLang="en-US" sz="2800" dirty="0">
                <a:solidFill>
                  <a:schemeClr val="bg1"/>
                </a:solidFill>
                <a:latin typeface="Meiryo UI" panose="020B0604030504040204" pitchFamily="50" charset="-128"/>
                <a:ea typeface="Meiryo UI" panose="020B0604030504040204" pitchFamily="50" charset="-128"/>
              </a:endParaRPr>
            </a:p>
          </p:txBody>
        </p:sp>
        <p:sp>
          <p:nvSpPr>
            <p:cNvPr id="33" name="四角形: 角を丸くする 32">
              <a:extLst>
                <a:ext uri="{FF2B5EF4-FFF2-40B4-BE49-F238E27FC236}">
                  <a16:creationId xmlns:a16="http://schemas.microsoft.com/office/drawing/2014/main" id="{810EFBD5-008A-4B40-B3BB-722BA33FB4DA}"/>
                </a:ext>
              </a:extLst>
            </p:cNvPr>
            <p:cNvSpPr/>
            <p:nvPr/>
          </p:nvSpPr>
          <p:spPr>
            <a:xfrm>
              <a:off x="5557739" y="3629168"/>
              <a:ext cx="3142308" cy="533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bg1"/>
                  </a:solidFill>
                  <a:latin typeface="Meiryo UI" panose="020B0604030504040204" pitchFamily="50" charset="-128"/>
                  <a:ea typeface="Meiryo UI" panose="020B0604030504040204" pitchFamily="50" charset="-128"/>
                </a:rPr>
                <a:t>いいえ</a:t>
              </a:r>
              <a:endParaRPr kumimoji="1" lang="ja-JP" altLang="en-US" sz="2000" dirty="0">
                <a:solidFill>
                  <a:schemeClr val="bg1"/>
                </a:solidFill>
                <a:latin typeface="Meiryo UI" panose="020B0604030504040204" pitchFamily="50" charset="-128"/>
                <a:ea typeface="Meiryo UI" panose="020B0604030504040204" pitchFamily="50" charset="-128"/>
              </a:endParaRPr>
            </a:p>
          </p:txBody>
        </p:sp>
        <p:sp>
          <p:nvSpPr>
            <p:cNvPr id="30" name="タイトル 1">
              <a:extLst>
                <a:ext uri="{FF2B5EF4-FFF2-40B4-BE49-F238E27FC236}">
                  <a16:creationId xmlns:a16="http://schemas.microsoft.com/office/drawing/2014/main" id="{FD32A229-1A75-46B3-9CB4-BC250CE1A82C}"/>
                </a:ext>
              </a:extLst>
            </p:cNvPr>
            <p:cNvSpPr txBox="1">
              <a:spLocks/>
            </p:cNvSpPr>
            <p:nvPr/>
          </p:nvSpPr>
          <p:spPr bwMode="auto">
            <a:xfrm>
              <a:off x="5541106" y="2054824"/>
              <a:ext cx="3142307" cy="49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ctr"/>
              <a:r>
                <a:rPr lang="ja-JP" altLang="en-US" sz="1600" dirty="0">
                  <a:latin typeface="Meiryo UI" panose="020B0604030504040204" pitchFamily="50" charset="-128"/>
                  <a:ea typeface="Meiryo UI" panose="020B0604030504040204" pitchFamily="50" charset="-128"/>
                </a:rPr>
                <a:t>承認申請します。</a:t>
              </a:r>
              <a:endParaRPr lang="en-US" altLang="ja-JP" sz="1600" dirty="0">
                <a:latin typeface="Meiryo UI" panose="020B0604030504040204" pitchFamily="50" charset="-128"/>
                <a:ea typeface="Meiryo UI" panose="020B0604030504040204" pitchFamily="50" charset="-128"/>
              </a:endParaRPr>
            </a:p>
            <a:p>
              <a:pPr algn="ctr"/>
              <a:r>
                <a:rPr lang="ja-JP" altLang="en-US" sz="1600" dirty="0">
                  <a:latin typeface="Meiryo UI" panose="020B0604030504040204" pitchFamily="50" charset="-128"/>
                  <a:ea typeface="Meiryo UI" panose="020B0604030504040204" pitchFamily="50" charset="-128"/>
                </a:rPr>
                <a:t>よろしいですか？</a:t>
              </a:r>
              <a:endParaRPr lang="ja-JP" altLang="en-US" sz="3200" dirty="0">
                <a:latin typeface="Meiryo UI" panose="020B0604030504040204" pitchFamily="50" charset="-128"/>
                <a:ea typeface="Meiryo UI" panose="020B0604030504040204" pitchFamily="50" charset="-128"/>
              </a:endParaRPr>
            </a:p>
          </p:txBody>
        </p:sp>
      </p:grpSp>
      <p:grpSp>
        <p:nvGrpSpPr>
          <p:cNvPr id="99" name="グループ化 98">
            <a:extLst>
              <a:ext uri="{FF2B5EF4-FFF2-40B4-BE49-F238E27FC236}">
                <a16:creationId xmlns:a16="http://schemas.microsoft.com/office/drawing/2014/main" id="{56BB78FF-E94E-4966-B3DE-500B393DEA44}"/>
              </a:ext>
            </a:extLst>
          </p:cNvPr>
          <p:cNvGrpSpPr/>
          <p:nvPr/>
        </p:nvGrpSpPr>
        <p:grpSpPr>
          <a:xfrm>
            <a:off x="508221" y="5366495"/>
            <a:ext cx="755965" cy="644909"/>
            <a:chOff x="1504934" y="5135943"/>
            <a:chExt cx="755965" cy="644909"/>
          </a:xfrm>
        </p:grpSpPr>
        <p:sp>
          <p:nvSpPr>
            <p:cNvPr id="100" name="矢印: 右 99">
              <a:extLst>
                <a:ext uri="{FF2B5EF4-FFF2-40B4-BE49-F238E27FC236}">
                  <a16:creationId xmlns:a16="http://schemas.microsoft.com/office/drawing/2014/main" id="{FB7E430C-98BF-4E73-9C49-C3E8026A1239}"/>
                </a:ext>
              </a:extLst>
            </p:cNvPr>
            <p:cNvSpPr/>
            <p:nvPr/>
          </p:nvSpPr>
          <p:spPr>
            <a:xfrm rot="10800000">
              <a:off x="1504934" y="5135943"/>
              <a:ext cx="755965" cy="64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latin typeface="Meiryo UI" panose="020B0604030504040204" pitchFamily="50" charset="-128"/>
                <a:ea typeface="Meiryo UI" panose="020B0604030504040204" pitchFamily="50" charset="-128"/>
              </a:endParaRPr>
            </a:p>
          </p:txBody>
        </p:sp>
        <p:sp>
          <p:nvSpPr>
            <p:cNvPr id="101" name="テキスト ボックス 100">
              <a:extLst>
                <a:ext uri="{FF2B5EF4-FFF2-40B4-BE49-F238E27FC236}">
                  <a16:creationId xmlns:a16="http://schemas.microsoft.com/office/drawing/2014/main" id="{83DCD672-BD25-4334-B9E2-85F4E3B6FAA7}"/>
                </a:ext>
              </a:extLst>
            </p:cNvPr>
            <p:cNvSpPr txBox="1"/>
            <p:nvPr/>
          </p:nvSpPr>
          <p:spPr>
            <a:xfrm>
              <a:off x="1643892" y="5350675"/>
              <a:ext cx="617007" cy="215444"/>
            </a:xfrm>
            <a:prstGeom prst="rect">
              <a:avLst/>
            </a:prstGeom>
            <a:noFill/>
          </p:spPr>
          <p:txBody>
            <a:bodyPr wrap="square" rtlCol="0">
              <a:spAutoFit/>
            </a:bodyPr>
            <a:lstStyle/>
            <a:p>
              <a:r>
                <a:rPr kumimoji="1" lang="ja-JP" altLang="en-US" sz="800" dirty="0">
                  <a:solidFill>
                    <a:schemeClr val="bg1"/>
                  </a:solidFill>
                  <a:latin typeface="Meiryo UI" panose="020B0604030504040204" pitchFamily="50" charset="-128"/>
                  <a:ea typeface="Meiryo UI" panose="020B0604030504040204" pitchFamily="50" charset="-128"/>
                </a:rPr>
                <a:t>画面遷移</a:t>
              </a:r>
            </a:p>
          </p:txBody>
        </p:sp>
      </p:grpSp>
      <p:sp>
        <p:nvSpPr>
          <p:cNvPr id="102" name="タイトル 1">
            <a:extLst>
              <a:ext uri="{FF2B5EF4-FFF2-40B4-BE49-F238E27FC236}">
                <a16:creationId xmlns:a16="http://schemas.microsoft.com/office/drawing/2014/main" id="{6B030258-CEA7-4A6D-A014-0E94832BF2AE}"/>
              </a:ext>
            </a:extLst>
          </p:cNvPr>
          <p:cNvSpPr txBox="1">
            <a:spLocks/>
          </p:cNvSpPr>
          <p:nvPr/>
        </p:nvSpPr>
        <p:spPr bwMode="auto">
          <a:xfrm>
            <a:off x="-36512" y="4821111"/>
            <a:ext cx="588816" cy="1701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800" dirty="0">
                <a:latin typeface="Meiryo UI" panose="020B0604030504040204" pitchFamily="50" charset="-128"/>
                <a:ea typeface="Meiryo UI" panose="020B0604030504040204" pitchFamily="50" charset="-128"/>
              </a:rPr>
              <a:t>資材一覧①画面</a:t>
            </a:r>
          </a:p>
        </p:txBody>
      </p:sp>
      <p:grpSp>
        <p:nvGrpSpPr>
          <p:cNvPr id="20" name="グループ化 19">
            <a:extLst>
              <a:ext uri="{FF2B5EF4-FFF2-40B4-BE49-F238E27FC236}">
                <a16:creationId xmlns:a16="http://schemas.microsoft.com/office/drawing/2014/main" id="{651EA64A-770F-4F0D-8A0B-06FEA4B014F0}"/>
              </a:ext>
            </a:extLst>
          </p:cNvPr>
          <p:cNvGrpSpPr/>
          <p:nvPr/>
        </p:nvGrpSpPr>
        <p:grpSpPr>
          <a:xfrm>
            <a:off x="5080180" y="1705463"/>
            <a:ext cx="1025665" cy="4073887"/>
            <a:chOff x="5080180" y="1705463"/>
            <a:chExt cx="1025665" cy="4073887"/>
          </a:xfrm>
        </p:grpSpPr>
        <p:sp>
          <p:nvSpPr>
            <p:cNvPr id="17" name="矢印: 折線 16">
              <a:extLst>
                <a:ext uri="{FF2B5EF4-FFF2-40B4-BE49-F238E27FC236}">
                  <a16:creationId xmlns:a16="http://schemas.microsoft.com/office/drawing/2014/main" id="{7F0DEC7A-BE31-4687-9C58-962EF4477453}"/>
                </a:ext>
              </a:extLst>
            </p:cNvPr>
            <p:cNvSpPr/>
            <p:nvPr/>
          </p:nvSpPr>
          <p:spPr>
            <a:xfrm>
              <a:off x="5090717" y="1705463"/>
              <a:ext cx="1015128" cy="4073887"/>
            </a:xfrm>
            <a:prstGeom prst="bentArrow">
              <a:avLst>
                <a:gd name="adj1" fmla="val 25000"/>
                <a:gd name="adj2" fmla="val 25000"/>
                <a:gd name="adj3" fmla="val 25000"/>
                <a:gd name="adj4" fmla="val 419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3" name="タイトル 1">
              <a:extLst>
                <a:ext uri="{FF2B5EF4-FFF2-40B4-BE49-F238E27FC236}">
                  <a16:creationId xmlns:a16="http://schemas.microsoft.com/office/drawing/2014/main" id="{0BFDA426-FA73-4FE6-A57D-44980403B42A}"/>
                </a:ext>
              </a:extLst>
            </p:cNvPr>
            <p:cNvSpPr txBox="1">
              <a:spLocks/>
            </p:cNvSpPr>
            <p:nvPr/>
          </p:nvSpPr>
          <p:spPr bwMode="auto">
            <a:xfrm>
              <a:off x="5080180" y="2450203"/>
              <a:ext cx="250007" cy="807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800" dirty="0">
                  <a:solidFill>
                    <a:schemeClr val="bg1"/>
                  </a:solidFill>
                  <a:latin typeface="Meiryo UI" panose="020B0604030504040204" pitchFamily="50" charset="-128"/>
                  <a:ea typeface="Meiryo UI" panose="020B0604030504040204" pitchFamily="50" charset="-128"/>
                </a:rPr>
                <a:t>ポップアップ</a:t>
              </a:r>
            </a:p>
          </p:txBody>
        </p:sp>
      </p:grpSp>
      <p:grpSp>
        <p:nvGrpSpPr>
          <p:cNvPr id="19" name="グループ化 18">
            <a:extLst>
              <a:ext uri="{FF2B5EF4-FFF2-40B4-BE49-F238E27FC236}">
                <a16:creationId xmlns:a16="http://schemas.microsoft.com/office/drawing/2014/main" id="{5996BE25-D353-4054-82AB-8A9DEC46C175}"/>
              </a:ext>
            </a:extLst>
          </p:cNvPr>
          <p:cNvGrpSpPr/>
          <p:nvPr/>
        </p:nvGrpSpPr>
        <p:grpSpPr>
          <a:xfrm>
            <a:off x="6161372" y="3833313"/>
            <a:ext cx="644909" cy="1179862"/>
            <a:chOff x="6161372" y="3833313"/>
            <a:chExt cx="644909" cy="1179862"/>
          </a:xfrm>
        </p:grpSpPr>
        <p:sp>
          <p:nvSpPr>
            <p:cNvPr id="104" name="矢印: 右 103">
              <a:extLst>
                <a:ext uri="{FF2B5EF4-FFF2-40B4-BE49-F238E27FC236}">
                  <a16:creationId xmlns:a16="http://schemas.microsoft.com/office/drawing/2014/main" id="{3A48DCFC-1DB1-4AB2-AD8B-250D51D680DF}"/>
                </a:ext>
              </a:extLst>
            </p:cNvPr>
            <p:cNvSpPr/>
            <p:nvPr/>
          </p:nvSpPr>
          <p:spPr>
            <a:xfrm rot="5400000">
              <a:off x="5989928" y="4004757"/>
              <a:ext cx="987798" cy="64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latin typeface="Meiryo UI" panose="020B0604030504040204" pitchFamily="50" charset="-128"/>
                <a:ea typeface="Meiryo UI" panose="020B0604030504040204" pitchFamily="50" charset="-128"/>
              </a:endParaRPr>
            </a:p>
          </p:txBody>
        </p:sp>
        <p:sp>
          <p:nvSpPr>
            <p:cNvPr id="105" name="テキスト ボックス 104">
              <a:extLst>
                <a:ext uri="{FF2B5EF4-FFF2-40B4-BE49-F238E27FC236}">
                  <a16:creationId xmlns:a16="http://schemas.microsoft.com/office/drawing/2014/main" id="{2A462862-5DC9-49A9-9383-03FA49930D45}"/>
                </a:ext>
              </a:extLst>
            </p:cNvPr>
            <p:cNvSpPr txBox="1"/>
            <p:nvPr/>
          </p:nvSpPr>
          <p:spPr>
            <a:xfrm>
              <a:off x="6317616" y="3893794"/>
              <a:ext cx="307777" cy="1119381"/>
            </a:xfrm>
            <a:prstGeom prst="rect">
              <a:avLst/>
            </a:prstGeom>
            <a:noFill/>
          </p:spPr>
          <p:txBody>
            <a:bodyPr vert="eaVert" wrap="square" rtlCol="0">
              <a:spAutoFit/>
            </a:bodyPr>
            <a:lstStyle/>
            <a:p>
              <a:r>
                <a:rPr kumimoji="1" lang="ja-JP" altLang="en-US" sz="800" dirty="0">
                  <a:solidFill>
                    <a:schemeClr val="bg1"/>
                  </a:solidFill>
                  <a:latin typeface="Meiryo UI" panose="020B0604030504040204" pitchFamily="50" charset="-128"/>
                  <a:ea typeface="Meiryo UI" panose="020B0604030504040204" pitchFamily="50" charset="-128"/>
                </a:rPr>
                <a:t>画面遷移</a:t>
              </a:r>
              <a:r>
                <a:rPr kumimoji="1" lang="en-US" altLang="ja-JP" sz="800" dirty="0">
                  <a:solidFill>
                    <a:schemeClr val="bg1"/>
                  </a:solidFill>
                  <a:latin typeface="Meiryo UI" panose="020B0604030504040204" pitchFamily="50" charset="-128"/>
                  <a:ea typeface="Meiryo UI" panose="020B0604030504040204" pitchFamily="50" charset="-128"/>
                </a:rPr>
                <a:t>(</a:t>
              </a:r>
              <a:r>
                <a:rPr kumimoji="1" lang="ja-JP" altLang="en-US" sz="800" dirty="0">
                  <a:solidFill>
                    <a:schemeClr val="bg1"/>
                  </a:solidFill>
                  <a:latin typeface="Meiryo UI" panose="020B0604030504040204" pitchFamily="50" charset="-128"/>
                  <a:ea typeface="Meiryo UI" panose="020B0604030504040204" pitchFamily="50" charset="-128"/>
                </a:rPr>
                <a:t>はい</a:t>
              </a:r>
              <a:r>
                <a:rPr kumimoji="1" lang="en-US" altLang="ja-JP" sz="800" dirty="0">
                  <a:solidFill>
                    <a:schemeClr val="bg1"/>
                  </a:solidFill>
                  <a:latin typeface="Meiryo UI" panose="020B0604030504040204" pitchFamily="50" charset="-128"/>
                  <a:ea typeface="Meiryo UI" panose="020B0604030504040204" pitchFamily="50" charset="-128"/>
                </a:rPr>
                <a:t>)</a:t>
              </a:r>
              <a:endParaRPr kumimoji="1" lang="ja-JP" altLang="en-US" sz="800" dirty="0">
                <a:solidFill>
                  <a:schemeClr val="bg1"/>
                </a:solidFill>
                <a:latin typeface="Meiryo UI" panose="020B0604030504040204" pitchFamily="50" charset="-128"/>
                <a:ea typeface="Meiryo UI" panose="020B0604030504040204" pitchFamily="50" charset="-128"/>
              </a:endParaRPr>
            </a:p>
          </p:txBody>
        </p:sp>
      </p:grpSp>
      <p:grpSp>
        <p:nvGrpSpPr>
          <p:cNvPr id="110" name="グループ化 109">
            <a:extLst>
              <a:ext uri="{FF2B5EF4-FFF2-40B4-BE49-F238E27FC236}">
                <a16:creationId xmlns:a16="http://schemas.microsoft.com/office/drawing/2014/main" id="{50F27887-014D-49FC-8C70-273B8E0A70BA}"/>
              </a:ext>
            </a:extLst>
          </p:cNvPr>
          <p:cNvGrpSpPr/>
          <p:nvPr/>
        </p:nvGrpSpPr>
        <p:grpSpPr>
          <a:xfrm>
            <a:off x="7815873" y="3833313"/>
            <a:ext cx="644909" cy="1179862"/>
            <a:chOff x="6161372" y="3833313"/>
            <a:chExt cx="644909" cy="1179862"/>
          </a:xfrm>
        </p:grpSpPr>
        <p:sp>
          <p:nvSpPr>
            <p:cNvPr id="111" name="矢印: 右 110">
              <a:extLst>
                <a:ext uri="{FF2B5EF4-FFF2-40B4-BE49-F238E27FC236}">
                  <a16:creationId xmlns:a16="http://schemas.microsoft.com/office/drawing/2014/main" id="{59165F19-50AE-48F8-B85A-DE9442CF1E4B}"/>
                </a:ext>
              </a:extLst>
            </p:cNvPr>
            <p:cNvSpPr/>
            <p:nvPr/>
          </p:nvSpPr>
          <p:spPr>
            <a:xfrm rot="5400000">
              <a:off x="5989928" y="4004757"/>
              <a:ext cx="987798" cy="64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latin typeface="Meiryo UI" panose="020B0604030504040204" pitchFamily="50" charset="-128"/>
                <a:ea typeface="Meiryo UI" panose="020B0604030504040204" pitchFamily="50" charset="-128"/>
              </a:endParaRPr>
            </a:p>
          </p:txBody>
        </p:sp>
        <p:sp>
          <p:nvSpPr>
            <p:cNvPr id="112" name="テキスト ボックス 111">
              <a:extLst>
                <a:ext uri="{FF2B5EF4-FFF2-40B4-BE49-F238E27FC236}">
                  <a16:creationId xmlns:a16="http://schemas.microsoft.com/office/drawing/2014/main" id="{12207FBB-7EF5-4DC7-80AD-B80737AB6AFC}"/>
                </a:ext>
              </a:extLst>
            </p:cNvPr>
            <p:cNvSpPr txBox="1"/>
            <p:nvPr/>
          </p:nvSpPr>
          <p:spPr>
            <a:xfrm>
              <a:off x="6317616" y="3893794"/>
              <a:ext cx="307777" cy="1119381"/>
            </a:xfrm>
            <a:prstGeom prst="rect">
              <a:avLst/>
            </a:prstGeom>
            <a:noFill/>
          </p:spPr>
          <p:txBody>
            <a:bodyPr vert="eaVert" wrap="square" rtlCol="0">
              <a:spAutoFit/>
            </a:bodyPr>
            <a:lstStyle/>
            <a:p>
              <a:r>
                <a:rPr kumimoji="1" lang="ja-JP" altLang="en-US" sz="800" dirty="0">
                  <a:solidFill>
                    <a:schemeClr val="bg1"/>
                  </a:solidFill>
                  <a:latin typeface="Meiryo UI" panose="020B0604030504040204" pitchFamily="50" charset="-128"/>
                  <a:ea typeface="Meiryo UI" panose="020B0604030504040204" pitchFamily="50" charset="-128"/>
                </a:rPr>
                <a:t>画面遷移</a:t>
              </a:r>
              <a:r>
                <a:rPr kumimoji="1" lang="en-US" altLang="ja-JP" sz="800" dirty="0">
                  <a:solidFill>
                    <a:schemeClr val="bg1"/>
                  </a:solidFill>
                  <a:latin typeface="Meiryo UI" panose="020B0604030504040204" pitchFamily="50" charset="-128"/>
                  <a:ea typeface="Meiryo UI" panose="020B0604030504040204" pitchFamily="50" charset="-128"/>
                </a:rPr>
                <a:t>(</a:t>
              </a:r>
              <a:r>
                <a:rPr lang="ja-JP" altLang="en-US" sz="800" dirty="0">
                  <a:solidFill>
                    <a:schemeClr val="bg1"/>
                  </a:solidFill>
                  <a:latin typeface="Meiryo UI" panose="020B0604030504040204" pitchFamily="50" charset="-128"/>
                  <a:ea typeface="Meiryo UI" panose="020B0604030504040204" pitchFamily="50" charset="-128"/>
                </a:rPr>
                <a:t>いいえ</a:t>
              </a:r>
              <a:r>
                <a:rPr kumimoji="1" lang="en-US" altLang="ja-JP" sz="800" dirty="0">
                  <a:solidFill>
                    <a:schemeClr val="bg1"/>
                  </a:solidFill>
                  <a:latin typeface="Meiryo UI" panose="020B0604030504040204" pitchFamily="50" charset="-128"/>
                  <a:ea typeface="Meiryo UI" panose="020B0604030504040204" pitchFamily="50" charset="-128"/>
                </a:rPr>
                <a:t>)</a:t>
              </a:r>
              <a:endParaRPr kumimoji="1" lang="ja-JP" altLang="en-US" sz="800" dirty="0">
                <a:solidFill>
                  <a:schemeClr val="bg1"/>
                </a:solidFill>
                <a:latin typeface="Meiryo UI" panose="020B0604030504040204" pitchFamily="50" charset="-128"/>
                <a:ea typeface="Meiryo UI" panose="020B0604030504040204" pitchFamily="50" charset="-128"/>
              </a:endParaRPr>
            </a:p>
          </p:txBody>
        </p:sp>
      </p:grpSp>
      <p:sp>
        <p:nvSpPr>
          <p:cNvPr id="114" name="タイトル 1">
            <a:extLst>
              <a:ext uri="{FF2B5EF4-FFF2-40B4-BE49-F238E27FC236}">
                <a16:creationId xmlns:a16="http://schemas.microsoft.com/office/drawing/2014/main" id="{19E137F7-65FF-4921-A987-34241D08D9DD}"/>
              </a:ext>
            </a:extLst>
          </p:cNvPr>
          <p:cNvSpPr txBox="1">
            <a:spLocks/>
          </p:cNvSpPr>
          <p:nvPr/>
        </p:nvSpPr>
        <p:spPr bwMode="auto">
          <a:xfrm>
            <a:off x="6011357" y="4900837"/>
            <a:ext cx="944939" cy="40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800" dirty="0">
                <a:latin typeface="Meiryo UI" panose="020B0604030504040204" pitchFamily="50" charset="-128"/>
                <a:ea typeface="Meiryo UI" panose="020B0604030504040204" pitchFamily="50" charset="-128"/>
              </a:rPr>
              <a:t>ホームへ</a:t>
            </a:r>
          </a:p>
        </p:txBody>
      </p:sp>
      <p:sp>
        <p:nvSpPr>
          <p:cNvPr id="115" name="タイトル 1">
            <a:extLst>
              <a:ext uri="{FF2B5EF4-FFF2-40B4-BE49-F238E27FC236}">
                <a16:creationId xmlns:a16="http://schemas.microsoft.com/office/drawing/2014/main" id="{501E74FE-8A27-4392-889D-01F09007DC12}"/>
              </a:ext>
            </a:extLst>
          </p:cNvPr>
          <p:cNvSpPr txBox="1">
            <a:spLocks/>
          </p:cNvSpPr>
          <p:nvPr/>
        </p:nvSpPr>
        <p:spPr bwMode="auto">
          <a:xfrm>
            <a:off x="7198009" y="4900837"/>
            <a:ext cx="1880638" cy="40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800" dirty="0">
                <a:latin typeface="Meiryo UI" panose="020B0604030504040204" pitchFamily="50" charset="-128"/>
                <a:ea typeface="Meiryo UI" panose="020B0604030504040204" pitchFamily="50" charset="-128"/>
              </a:rPr>
              <a:t>資材一覧②画面</a:t>
            </a:r>
          </a:p>
        </p:txBody>
      </p:sp>
      <p:sp>
        <p:nvSpPr>
          <p:cNvPr id="48" name="吹き出し: 四角形 47">
            <a:extLst>
              <a:ext uri="{FF2B5EF4-FFF2-40B4-BE49-F238E27FC236}">
                <a16:creationId xmlns:a16="http://schemas.microsoft.com/office/drawing/2014/main" id="{AF3E10C3-535D-475E-8930-ECB9C4343591}"/>
              </a:ext>
            </a:extLst>
          </p:cNvPr>
          <p:cNvSpPr/>
          <p:nvPr/>
        </p:nvSpPr>
        <p:spPr>
          <a:xfrm>
            <a:off x="84863" y="1241784"/>
            <a:ext cx="1270971" cy="1088302"/>
          </a:xfrm>
          <a:prstGeom prst="wedgeRectCallout">
            <a:avLst>
              <a:gd name="adj1" fmla="val 73100"/>
              <a:gd name="adj2" fmla="val -14418"/>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100" dirty="0">
                <a:solidFill>
                  <a:schemeClr val="tx1"/>
                </a:solidFill>
                <a:latin typeface="Meiryo UI" panose="020B0604030504040204" pitchFamily="50" charset="-128"/>
                <a:ea typeface="Meiryo UI" panose="020B0604030504040204" pitchFamily="50" charset="-128"/>
              </a:rPr>
              <a:t>承認したタイミングで自動設定される。値の確認は、注文履歴から行う。</a:t>
            </a:r>
            <a:endParaRPr kumimoji="1" lang="en-US" altLang="ja-JP" sz="1100" dirty="0">
              <a:solidFill>
                <a:schemeClr val="tx1"/>
              </a:solidFill>
              <a:latin typeface="Meiryo UI" panose="020B0604030504040204" pitchFamily="50" charset="-128"/>
              <a:ea typeface="Meiryo UI" panose="020B0604030504040204" pitchFamily="50" charset="-128"/>
            </a:endParaRPr>
          </a:p>
        </p:txBody>
      </p:sp>
      <p:graphicFrame>
        <p:nvGraphicFramePr>
          <p:cNvPr id="59" name="表 58">
            <a:extLst>
              <a:ext uri="{FF2B5EF4-FFF2-40B4-BE49-F238E27FC236}">
                <a16:creationId xmlns:a16="http://schemas.microsoft.com/office/drawing/2014/main" id="{2E02FCFF-18F7-4661-8DF1-CB62377371B7}"/>
              </a:ext>
            </a:extLst>
          </p:cNvPr>
          <p:cNvGraphicFramePr>
            <a:graphicFrameLocks noGrp="1"/>
          </p:cNvGraphicFramePr>
          <p:nvPr>
            <p:extLst/>
          </p:nvPr>
        </p:nvGraphicFramePr>
        <p:xfrm>
          <a:off x="1635129" y="1841501"/>
          <a:ext cx="3179519" cy="3257172"/>
        </p:xfrm>
        <a:graphic>
          <a:graphicData uri="http://schemas.openxmlformats.org/drawingml/2006/table">
            <a:tbl>
              <a:tblPr firstRow="1" bandRow="1">
                <a:tableStyleId>{D7AC3CCA-C797-4891-BE02-D94E43425B78}</a:tableStyleId>
              </a:tblPr>
              <a:tblGrid>
                <a:gridCol w="3179519">
                  <a:extLst>
                    <a:ext uri="{9D8B030D-6E8A-4147-A177-3AD203B41FA5}">
                      <a16:colId xmlns:a16="http://schemas.microsoft.com/office/drawing/2014/main" val="1947992605"/>
                    </a:ext>
                  </a:extLst>
                </a:gridCol>
              </a:tblGrid>
              <a:tr h="275471">
                <a:tc>
                  <a:txBody>
                    <a:bodyPr/>
                    <a:lstStyle/>
                    <a:p>
                      <a:pPr algn="ctr"/>
                      <a:r>
                        <a:rPr kumimoji="1" lang="ja-JP" altLang="en-US" b="0" dirty="0">
                          <a:solidFill>
                            <a:schemeClr val="bg1"/>
                          </a:solidFill>
                          <a:latin typeface="Meiryo UI" panose="020B0604030504040204" pitchFamily="50" charset="-128"/>
                          <a:ea typeface="Meiryo UI" panose="020B0604030504040204" pitchFamily="50" charset="-128"/>
                        </a:rPr>
                        <a:t>資材一覧</a:t>
                      </a:r>
                    </a:p>
                  </a:txBody>
                  <a:tcPr>
                    <a:solidFill>
                      <a:schemeClr val="accent1"/>
                    </a:solidFill>
                  </a:tcPr>
                </a:tc>
                <a:extLst>
                  <a:ext uri="{0D108BD9-81ED-4DB2-BD59-A6C34878D82A}">
                    <a16:rowId xmlns:a16="http://schemas.microsoft.com/office/drawing/2014/main" val="2946348663"/>
                  </a:ext>
                </a:extLst>
              </a:tr>
              <a:tr h="1451252">
                <a:tc>
                  <a:txBody>
                    <a:bodyPr/>
                    <a:lstStyle/>
                    <a:p>
                      <a:pPr algn="l"/>
                      <a:endParaRPr kumimoji="1" lang="ja-JP" altLang="en-US" sz="1400" dirty="0">
                        <a:latin typeface="Meiryo UI" panose="020B0604030504040204" pitchFamily="50" charset="-128"/>
                        <a:ea typeface="Meiryo UI" panose="020B0604030504040204" pitchFamily="50" charset="-128"/>
                      </a:endParaRPr>
                    </a:p>
                  </a:txBody>
                  <a:tcPr>
                    <a:solidFill>
                      <a:srgbClr val="CCECFF">
                        <a:alpha val="0"/>
                      </a:srgbClr>
                    </a:solidFill>
                  </a:tcPr>
                </a:tc>
                <a:extLst>
                  <a:ext uri="{0D108BD9-81ED-4DB2-BD59-A6C34878D82A}">
                    <a16:rowId xmlns:a16="http://schemas.microsoft.com/office/drawing/2014/main" val="779381646"/>
                  </a:ext>
                </a:extLst>
              </a:tr>
              <a:tr h="1440160">
                <a:tc>
                  <a:txBody>
                    <a:bodyPr/>
                    <a:lstStyle/>
                    <a:p>
                      <a:pPr algn="l"/>
                      <a:endParaRPr kumimoji="1" lang="ja-JP" altLang="en-US" sz="1400" dirty="0">
                        <a:latin typeface="Meiryo UI" panose="020B0604030504040204" pitchFamily="50" charset="-128"/>
                        <a:ea typeface="Meiryo UI" panose="020B0604030504040204" pitchFamily="50" charset="-128"/>
                      </a:endParaRPr>
                    </a:p>
                  </a:txBody>
                  <a:tcPr>
                    <a:solidFill>
                      <a:srgbClr val="CCECFF">
                        <a:alpha val="0"/>
                      </a:srgbClr>
                    </a:solidFill>
                  </a:tcPr>
                </a:tc>
                <a:extLst>
                  <a:ext uri="{0D108BD9-81ED-4DB2-BD59-A6C34878D82A}">
                    <a16:rowId xmlns:a16="http://schemas.microsoft.com/office/drawing/2014/main" val="2282210446"/>
                  </a:ext>
                </a:extLst>
              </a:tr>
            </a:tbl>
          </a:graphicData>
        </a:graphic>
      </p:graphicFrame>
      <p:grpSp>
        <p:nvGrpSpPr>
          <p:cNvPr id="5" name="グループ化 4">
            <a:extLst>
              <a:ext uri="{FF2B5EF4-FFF2-40B4-BE49-F238E27FC236}">
                <a16:creationId xmlns:a16="http://schemas.microsoft.com/office/drawing/2014/main" id="{C15EC4AA-080B-4A96-AD92-AA9872B77922}"/>
              </a:ext>
            </a:extLst>
          </p:cNvPr>
          <p:cNvGrpSpPr/>
          <p:nvPr/>
        </p:nvGrpSpPr>
        <p:grpSpPr>
          <a:xfrm>
            <a:off x="1416592" y="1025531"/>
            <a:ext cx="3554481" cy="5544616"/>
            <a:chOff x="1416592" y="1025531"/>
            <a:chExt cx="3554481" cy="5544616"/>
          </a:xfrm>
        </p:grpSpPr>
        <p:sp>
          <p:nvSpPr>
            <p:cNvPr id="61" name="四角形: 角を丸くする 60">
              <a:extLst>
                <a:ext uri="{FF2B5EF4-FFF2-40B4-BE49-F238E27FC236}">
                  <a16:creationId xmlns:a16="http://schemas.microsoft.com/office/drawing/2014/main" id="{32CBDBEF-1A86-4659-B8F5-A2DF8E537E35}"/>
                </a:ext>
              </a:extLst>
            </p:cNvPr>
            <p:cNvSpPr/>
            <p:nvPr/>
          </p:nvSpPr>
          <p:spPr>
            <a:xfrm>
              <a:off x="3588781" y="5472432"/>
              <a:ext cx="1322716" cy="43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承認申請</a:t>
              </a:r>
            </a:p>
          </p:txBody>
        </p:sp>
        <p:sp>
          <p:nvSpPr>
            <p:cNvPr id="68" name="四角形: 角を丸くする 67">
              <a:extLst>
                <a:ext uri="{FF2B5EF4-FFF2-40B4-BE49-F238E27FC236}">
                  <a16:creationId xmlns:a16="http://schemas.microsoft.com/office/drawing/2014/main" id="{3DB618DC-65DC-4B78-819C-52A2FD53A16E}"/>
                </a:ext>
              </a:extLst>
            </p:cNvPr>
            <p:cNvSpPr/>
            <p:nvPr/>
          </p:nvSpPr>
          <p:spPr>
            <a:xfrm>
              <a:off x="1442681" y="1025531"/>
              <a:ext cx="3528392" cy="554461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69" name="直線コネクタ 68">
              <a:extLst>
                <a:ext uri="{FF2B5EF4-FFF2-40B4-BE49-F238E27FC236}">
                  <a16:creationId xmlns:a16="http://schemas.microsoft.com/office/drawing/2014/main" id="{AC7F073E-4504-4E20-83FB-84DB4518D61F}"/>
                </a:ext>
              </a:extLst>
            </p:cNvPr>
            <p:cNvCxnSpPr/>
            <p:nvPr/>
          </p:nvCxnSpPr>
          <p:spPr>
            <a:xfrm>
              <a:off x="1442681" y="5994083"/>
              <a:ext cx="352839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二等辺三角形 69">
              <a:extLst>
                <a:ext uri="{FF2B5EF4-FFF2-40B4-BE49-F238E27FC236}">
                  <a16:creationId xmlns:a16="http://schemas.microsoft.com/office/drawing/2014/main" id="{A4FC6C93-2D1B-44B0-A707-EDE239586444}"/>
                </a:ext>
              </a:extLst>
            </p:cNvPr>
            <p:cNvSpPr/>
            <p:nvPr/>
          </p:nvSpPr>
          <p:spPr>
            <a:xfrm rot="16200000">
              <a:off x="2089132" y="6116084"/>
              <a:ext cx="288032" cy="268813"/>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1" name="正方形/長方形 70">
              <a:extLst>
                <a:ext uri="{FF2B5EF4-FFF2-40B4-BE49-F238E27FC236}">
                  <a16:creationId xmlns:a16="http://schemas.microsoft.com/office/drawing/2014/main" id="{31538167-F598-458D-B70D-931CED0561CE}"/>
                </a:ext>
              </a:extLst>
            </p:cNvPr>
            <p:cNvSpPr/>
            <p:nvPr/>
          </p:nvSpPr>
          <p:spPr>
            <a:xfrm>
              <a:off x="4048462" y="6142478"/>
              <a:ext cx="216024" cy="21602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2" name="フローチャート: 結合子 71">
              <a:extLst>
                <a:ext uri="{FF2B5EF4-FFF2-40B4-BE49-F238E27FC236}">
                  <a16:creationId xmlns:a16="http://schemas.microsoft.com/office/drawing/2014/main" id="{7DCF6D8B-18D8-45DE-A78C-B874DD1C46CB}"/>
                </a:ext>
              </a:extLst>
            </p:cNvPr>
            <p:cNvSpPr/>
            <p:nvPr/>
          </p:nvSpPr>
          <p:spPr>
            <a:xfrm>
              <a:off x="3076354" y="6122122"/>
              <a:ext cx="265521" cy="262775"/>
            </a:xfrm>
            <a:prstGeom prst="flowChartConnector">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3" name="四角形: 角を丸くする 72">
              <a:extLst>
                <a:ext uri="{FF2B5EF4-FFF2-40B4-BE49-F238E27FC236}">
                  <a16:creationId xmlns:a16="http://schemas.microsoft.com/office/drawing/2014/main" id="{C472BE0F-DA2F-497B-B1FE-3C0CC32ABB3A}"/>
                </a:ext>
              </a:extLst>
            </p:cNvPr>
            <p:cNvSpPr/>
            <p:nvPr/>
          </p:nvSpPr>
          <p:spPr>
            <a:xfrm>
              <a:off x="3989788" y="1241555"/>
              <a:ext cx="773173" cy="43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メニュー</a:t>
              </a:r>
              <a:endParaRPr kumimoji="1" lang="ja-JP" altLang="en-US" sz="3200" dirty="0">
                <a:latin typeface="Meiryo UI" panose="020B0604030504040204" pitchFamily="50" charset="-128"/>
                <a:ea typeface="Meiryo UI" panose="020B0604030504040204" pitchFamily="50" charset="-128"/>
              </a:endParaRPr>
            </a:p>
          </p:txBody>
        </p:sp>
        <p:sp>
          <p:nvSpPr>
            <p:cNvPr id="74" name="四角形: 角を丸くする 73">
              <a:extLst>
                <a:ext uri="{FF2B5EF4-FFF2-40B4-BE49-F238E27FC236}">
                  <a16:creationId xmlns:a16="http://schemas.microsoft.com/office/drawing/2014/main" id="{C6094849-FDE4-4C38-ABF8-409EC5FF1C78}"/>
                </a:ext>
              </a:extLst>
            </p:cNvPr>
            <p:cNvSpPr/>
            <p:nvPr/>
          </p:nvSpPr>
          <p:spPr>
            <a:xfrm>
              <a:off x="2446834" y="1183352"/>
              <a:ext cx="1301566" cy="24848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latin typeface="Meiryo UI" panose="020B0604030504040204" pitchFamily="50" charset="-128"/>
                  <a:ea typeface="Meiryo UI" panose="020B0604030504040204" pitchFamily="50" charset="-128"/>
                </a:rPr>
                <a:t>1234567890</a:t>
              </a:r>
              <a:endParaRPr lang="ja-JP" altLang="en-US" sz="1100" dirty="0">
                <a:solidFill>
                  <a:schemeClr val="tx1"/>
                </a:solidFill>
                <a:latin typeface="Meiryo UI" panose="020B0604030504040204" pitchFamily="50" charset="-128"/>
                <a:ea typeface="Meiryo UI" panose="020B0604030504040204" pitchFamily="50" charset="-128"/>
              </a:endParaRPr>
            </a:p>
          </p:txBody>
        </p:sp>
        <p:sp>
          <p:nvSpPr>
            <p:cNvPr id="75" name="タイトル 1">
              <a:extLst>
                <a:ext uri="{FF2B5EF4-FFF2-40B4-BE49-F238E27FC236}">
                  <a16:creationId xmlns:a16="http://schemas.microsoft.com/office/drawing/2014/main" id="{FFC92E31-CF7B-4CEC-8DEC-BF4DBC1D2E00}"/>
                </a:ext>
              </a:extLst>
            </p:cNvPr>
            <p:cNvSpPr txBox="1">
              <a:spLocks/>
            </p:cNvSpPr>
            <p:nvPr/>
          </p:nvSpPr>
          <p:spPr bwMode="auto">
            <a:xfrm>
              <a:off x="1548923" y="1169547"/>
              <a:ext cx="976805" cy="30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ctr"/>
              <a:r>
                <a:rPr lang="ja-JP" altLang="en-US" sz="1400" dirty="0">
                  <a:latin typeface="Meiryo UI" panose="020B0604030504040204" pitchFamily="50" charset="-128"/>
                  <a:ea typeface="Meiryo UI" panose="020B0604030504040204" pitchFamily="50" charset="-128"/>
                </a:rPr>
                <a:t>工事番号</a:t>
              </a:r>
              <a:endParaRPr lang="ja-JP" altLang="en-US" sz="2800" dirty="0">
                <a:latin typeface="Meiryo UI" panose="020B0604030504040204" pitchFamily="50" charset="-128"/>
                <a:ea typeface="Meiryo UI" panose="020B0604030504040204" pitchFamily="50" charset="-128"/>
              </a:endParaRPr>
            </a:p>
          </p:txBody>
        </p:sp>
        <p:sp>
          <p:nvSpPr>
            <p:cNvPr id="76" name="四角形: 角を丸くする 75">
              <a:extLst>
                <a:ext uri="{FF2B5EF4-FFF2-40B4-BE49-F238E27FC236}">
                  <a16:creationId xmlns:a16="http://schemas.microsoft.com/office/drawing/2014/main" id="{5F5C48F9-DEB2-4A8A-B824-57158DBA097D}"/>
                </a:ext>
              </a:extLst>
            </p:cNvPr>
            <p:cNvSpPr/>
            <p:nvPr/>
          </p:nvSpPr>
          <p:spPr>
            <a:xfrm>
              <a:off x="2446834" y="1496472"/>
              <a:ext cx="1301566" cy="24848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100" dirty="0">
                <a:solidFill>
                  <a:schemeClr val="tx1"/>
                </a:solidFill>
                <a:latin typeface="Meiryo UI" panose="020B0604030504040204" pitchFamily="50" charset="-128"/>
                <a:ea typeface="Meiryo UI" panose="020B0604030504040204" pitchFamily="50" charset="-128"/>
              </a:endParaRPr>
            </a:p>
          </p:txBody>
        </p:sp>
        <p:sp>
          <p:nvSpPr>
            <p:cNvPr id="77" name="タイトル 1">
              <a:extLst>
                <a:ext uri="{FF2B5EF4-FFF2-40B4-BE49-F238E27FC236}">
                  <a16:creationId xmlns:a16="http://schemas.microsoft.com/office/drawing/2014/main" id="{74C4AC30-8BE3-4D6E-B337-56029E55A587}"/>
                </a:ext>
              </a:extLst>
            </p:cNvPr>
            <p:cNvSpPr txBox="1">
              <a:spLocks/>
            </p:cNvSpPr>
            <p:nvPr/>
          </p:nvSpPr>
          <p:spPr bwMode="auto">
            <a:xfrm>
              <a:off x="1548923" y="1482667"/>
              <a:ext cx="976805" cy="30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ctr"/>
              <a:r>
                <a:rPr lang="ja-JP" altLang="en-US" sz="1400" dirty="0">
                  <a:latin typeface="Meiryo UI" panose="020B0604030504040204" pitchFamily="50" charset="-128"/>
                  <a:ea typeface="Meiryo UI" panose="020B0604030504040204" pitchFamily="50" charset="-128"/>
                </a:rPr>
                <a:t>調達番号</a:t>
              </a:r>
              <a:endParaRPr lang="ja-JP" altLang="en-US" sz="2800" dirty="0">
                <a:latin typeface="Meiryo UI" panose="020B0604030504040204" pitchFamily="50" charset="-128"/>
                <a:ea typeface="Meiryo UI" panose="020B0604030504040204" pitchFamily="50" charset="-128"/>
              </a:endParaRPr>
            </a:p>
          </p:txBody>
        </p:sp>
        <p:sp>
          <p:nvSpPr>
            <p:cNvPr id="92" name="テキスト ボックス 91">
              <a:extLst>
                <a:ext uri="{FF2B5EF4-FFF2-40B4-BE49-F238E27FC236}">
                  <a16:creationId xmlns:a16="http://schemas.microsoft.com/office/drawing/2014/main" id="{07F57020-AD89-45B3-8CAC-E153C95F90A0}"/>
                </a:ext>
              </a:extLst>
            </p:cNvPr>
            <p:cNvSpPr txBox="1"/>
            <p:nvPr/>
          </p:nvSpPr>
          <p:spPr>
            <a:xfrm>
              <a:off x="2989265" y="5039173"/>
              <a:ext cx="400110" cy="550067"/>
            </a:xfrm>
            <a:prstGeom prst="rect">
              <a:avLst/>
            </a:prstGeom>
            <a:noFill/>
          </p:spPr>
          <p:txBody>
            <a:bodyPr vert="eaVert" wrap="square" rtlCol="0">
              <a:spAutoFit/>
            </a:bodyPr>
            <a:lstStyle/>
            <a:p>
              <a:r>
                <a:rPr kumimoji="1" lang="ja-JP" altLang="en-US" sz="1400" dirty="0">
                  <a:latin typeface="Meiryo UI" panose="020B0604030504040204" pitchFamily="50" charset="-128"/>
                  <a:ea typeface="Meiryo UI" panose="020B0604030504040204" pitchFamily="50" charset="-128"/>
                </a:rPr>
                <a:t>・・</a:t>
              </a:r>
            </a:p>
          </p:txBody>
        </p:sp>
        <p:sp>
          <p:nvSpPr>
            <p:cNvPr id="98" name="四角形: 角を丸くする 97">
              <a:extLst>
                <a:ext uri="{FF2B5EF4-FFF2-40B4-BE49-F238E27FC236}">
                  <a16:creationId xmlns:a16="http://schemas.microsoft.com/office/drawing/2014/main" id="{31C979A9-62CE-4AB2-85DF-95A089B2FE38}"/>
                </a:ext>
              </a:extLst>
            </p:cNvPr>
            <p:cNvSpPr/>
            <p:nvPr/>
          </p:nvSpPr>
          <p:spPr>
            <a:xfrm>
              <a:off x="1548923" y="5480747"/>
              <a:ext cx="773173" cy="43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戻る</a:t>
              </a:r>
              <a:endParaRPr kumimoji="1" lang="ja-JP" altLang="en-US" sz="3200" dirty="0">
                <a:latin typeface="Meiryo UI" panose="020B0604030504040204" pitchFamily="50" charset="-128"/>
                <a:ea typeface="Meiryo UI" panose="020B0604030504040204" pitchFamily="50" charset="-128"/>
              </a:endParaRPr>
            </a:p>
          </p:txBody>
        </p:sp>
        <p:sp>
          <p:nvSpPr>
            <p:cNvPr id="56" name="タイトル 1">
              <a:extLst>
                <a:ext uri="{FF2B5EF4-FFF2-40B4-BE49-F238E27FC236}">
                  <a16:creationId xmlns:a16="http://schemas.microsoft.com/office/drawing/2014/main" id="{83020609-CE8C-4627-950F-C2693D7098B8}"/>
                </a:ext>
              </a:extLst>
            </p:cNvPr>
            <p:cNvSpPr txBox="1">
              <a:spLocks/>
            </p:cNvSpPr>
            <p:nvPr/>
          </p:nvSpPr>
          <p:spPr bwMode="auto">
            <a:xfrm>
              <a:off x="1416592" y="5130432"/>
              <a:ext cx="1483426" cy="31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en-US" altLang="ja-JP" sz="1600" dirty="0">
                  <a:latin typeface="Meiryo UI" panose="020B0604030504040204" pitchFamily="50" charset="-128"/>
                  <a:ea typeface="Meiryo UI" panose="020B0604030504040204" pitchFamily="50" charset="-128"/>
                </a:rPr>
                <a:t>※100</a:t>
              </a:r>
              <a:r>
                <a:rPr lang="ja-JP" altLang="en-US" sz="1600" dirty="0">
                  <a:latin typeface="Meiryo UI" panose="020B0604030504040204" pitchFamily="50" charset="-128"/>
                  <a:ea typeface="Meiryo UI" panose="020B0604030504040204" pitchFamily="50" charset="-128"/>
                </a:rPr>
                <a:t>件まで</a:t>
              </a:r>
              <a:endParaRPr lang="ja-JP" altLang="en-US" sz="1800" dirty="0">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ACA423B4-938D-4C0B-B3DA-201396259F6A}"/>
                </a:ext>
              </a:extLst>
            </p:cNvPr>
            <p:cNvSpPr txBox="1"/>
            <p:nvPr/>
          </p:nvSpPr>
          <p:spPr>
            <a:xfrm>
              <a:off x="1611625" y="2225666"/>
              <a:ext cx="1510381"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ステータス：入力中　</a:t>
              </a:r>
              <a:endParaRPr lang="en-US" altLang="ja-JP" sz="1200" dirty="0">
                <a:latin typeface="Meiryo UI" panose="020B0604030504040204" pitchFamily="50" charset="-128"/>
                <a:ea typeface="Meiryo UI" panose="020B0604030504040204" pitchFamily="50" charset="-128"/>
              </a:endParaRPr>
            </a:p>
          </p:txBody>
        </p:sp>
        <p:sp>
          <p:nvSpPr>
            <p:cNvPr id="64" name="テキスト ボックス 63">
              <a:extLst>
                <a:ext uri="{FF2B5EF4-FFF2-40B4-BE49-F238E27FC236}">
                  <a16:creationId xmlns:a16="http://schemas.microsoft.com/office/drawing/2014/main" id="{5F09803B-2657-44A4-B433-B797A64C62FD}"/>
                </a:ext>
              </a:extLst>
            </p:cNvPr>
            <p:cNvSpPr txBox="1"/>
            <p:nvPr/>
          </p:nvSpPr>
          <p:spPr>
            <a:xfrm>
              <a:off x="1611625" y="2470549"/>
              <a:ext cx="2956674"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資材名：</a:t>
              </a:r>
              <a:r>
                <a:rPr lang="en-US" altLang="ja-JP" sz="1200" dirty="0">
                  <a:latin typeface="Meiryo UI" panose="020B0604030504040204" pitchFamily="50" charset="-128"/>
                  <a:ea typeface="Meiryo UI" panose="020B0604030504040204" pitchFamily="50" charset="-128"/>
                </a:rPr>
                <a:t>10A</a:t>
              </a:r>
              <a:r>
                <a:rPr lang="ja-JP" altLang="en-US"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p:txBody>
        </p:sp>
        <p:sp>
          <p:nvSpPr>
            <p:cNvPr id="65" name="テキスト ボックス 64">
              <a:extLst>
                <a:ext uri="{FF2B5EF4-FFF2-40B4-BE49-F238E27FC236}">
                  <a16:creationId xmlns:a16="http://schemas.microsoft.com/office/drawing/2014/main" id="{2D7A40C3-93FD-4FBF-9A72-935F9FFBAE4A}"/>
                </a:ext>
              </a:extLst>
            </p:cNvPr>
            <p:cNvSpPr txBox="1"/>
            <p:nvPr/>
          </p:nvSpPr>
          <p:spPr>
            <a:xfrm>
              <a:off x="1611624" y="3069880"/>
              <a:ext cx="2695377"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納入先：施工現場</a:t>
              </a:r>
              <a:r>
                <a:rPr lang="en-US" altLang="ja-JP" sz="1200" dirty="0">
                  <a:latin typeface="Meiryo UI" panose="020B0604030504040204" pitchFamily="50" charset="-128"/>
                  <a:ea typeface="Meiryo UI" panose="020B0604030504040204" pitchFamily="50" charset="-128"/>
                </a:rPr>
                <a:t>A</a:t>
              </a:r>
              <a:r>
                <a:rPr lang="ja-JP" altLang="en-US"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p:txBody>
        </p:sp>
        <p:sp>
          <p:nvSpPr>
            <p:cNvPr id="66" name="テキスト ボックス 65">
              <a:extLst>
                <a:ext uri="{FF2B5EF4-FFF2-40B4-BE49-F238E27FC236}">
                  <a16:creationId xmlns:a16="http://schemas.microsoft.com/office/drawing/2014/main" id="{02CEC0F2-7357-463B-9960-C6FCB3C2BEA2}"/>
                </a:ext>
              </a:extLst>
            </p:cNvPr>
            <p:cNvSpPr txBox="1"/>
            <p:nvPr/>
          </p:nvSpPr>
          <p:spPr>
            <a:xfrm>
              <a:off x="1616210" y="3369510"/>
              <a:ext cx="2943534"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希望納期：</a:t>
              </a:r>
              <a:r>
                <a:rPr lang="en-US" altLang="ja-JP" sz="1200" dirty="0">
                  <a:latin typeface="Meiryo UI" panose="020B0604030504040204" pitchFamily="50" charset="-128"/>
                  <a:ea typeface="Meiryo UI" panose="020B0604030504040204" pitchFamily="50" charset="-128"/>
                </a:rPr>
                <a:t>2018/11/30</a:t>
              </a:r>
              <a:r>
                <a:rPr lang="ja-JP" altLang="en-US"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p:txBody>
        </p:sp>
        <p:sp>
          <p:nvSpPr>
            <p:cNvPr id="67" name="テキスト ボックス 66">
              <a:extLst>
                <a:ext uri="{FF2B5EF4-FFF2-40B4-BE49-F238E27FC236}">
                  <a16:creationId xmlns:a16="http://schemas.microsoft.com/office/drawing/2014/main" id="{88A26BF8-37DA-400B-93D8-49F57A1A9FAD}"/>
                </a:ext>
              </a:extLst>
            </p:cNvPr>
            <p:cNvSpPr txBox="1"/>
            <p:nvPr/>
          </p:nvSpPr>
          <p:spPr>
            <a:xfrm>
              <a:off x="1605697" y="2803342"/>
              <a:ext cx="2695377"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仕入先：株式会社イシグロ　</a:t>
              </a:r>
              <a:endParaRPr lang="en-US" altLang="ja-JP" sz="1200" dirty="0">
                <a:latin typeface="Meiryo UI" panose="020B0604030504040204" pitchFamily="50" charset="-128"/>
                <a:ea typeface="Meiryo UI" panose="020B0604030504040204" pitchFamily="50" charset="-128"/>
              </a:endParaRPr>
            </a:p>
          </p:txBody>
        </p:sp>
        <p:sp>
          <p:nvSpPr>
            <p:cNvPr id="78" name="テキスト ボックス 77">
              <a:extLst>
                <a:ext uri="{FF2B5EF4-FFF2-40B4-BE49-F238E27FC236}">
                  <a16:creationId xmlns:a16="http://schemas.microsoft.com/office/drawing/2014/main" id="{1C5D309F-7797-4073-96AB-06A80FC64662}"/>
                </a:ext>
              </a:extLst>
            </p:cNvPr>
            <p:cNvSpPr txBox="1"/>
            <p:nvPr/>
          </p:nvSpPr>
          <p:spPr>
            <a:xfrm>
              <a:off x="1615326" y="3661899"/>
              <a:ext cx="1510381"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ステータス：入力中　</a:t>
              </a:r>
              <a:endParaRPr lang="en-US" altLang="ja-JP" sz="1200" dirty="0">
                <a:latin typeface="Meiryo UI" panose="020B0604030504040204" pitchFamily="50" charset="-128"/>
                <a:ea typeface="Meiryo UI" panose="020B0604030504040204" pitchFamily="50" charset="-128"/>
              </a:endParaRPr>
            </a:p>
          </p:txBody>
        </p:sp>
        <p:sp>
          <p:nvSpPr>
            <p:cNvPr id="79" name="テキスト ボックス 78">
              <a:extLst>
                <a:ext uri="{FF2B5EF4-FFF2-40B4-BE49-F238E27FC236}">
                  <a16:creationId xmlns:a16="http://schemas.microsoft.com/office/drawing/2014/main" id="{E63A8F60-255E-49CA-B162-195C5080152D}"/>
                </a:ext>
              </a:extLst>
            </p:cNvPr>
            <p:cNvSpPr txBox="1"/>
            <p:nvPr/>
          </p:nvSpPr>
          <p:spPr>
            <a:xfrm>
              <a:off x="1615326" y="3906782"/>
              <a:ext cx="2956674"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資材名：</a:t>
              </a:r>
              <a:r>
                <a:rPr lang="en-US" altLang="ja-JP" sz="1200" dirty="0">
                  <a:latin typeface="Meiryo UI" panose="020B0604030504040204" pitchFamily="50" charset="-128"/>
                  <a:ea typeface="Meiryo UI" panose="020B0604030504040204" pitchFamily="50" charset="-128"/>
                </a:rPr>
                <a:t>10A</a:t>
              </a:r>
              <a:r>
                <a:rPr lang="ja-JP" altLang="en-US"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p:txBody>
        </p:sp>
        <p:sp>
          <p:nvSpPr>
            <p:cNvPr id="84" name="テキスト ボックス 83">
              <a:extLst>
                <a:ext uri="{FF2B5EF4-FFF2-40B4-BE49-F238E27FC236}">
                  <a16:creationId xmlns:a16="http://schemas.microsoft.com/office/drawing/2014/main" id="{53F78FA7-BA88-4E14-AAE4-9F0FD0306C07}"/>
                </a:ext>
              </a:extLst>
            </p:cNvPr>
            <p:cNvSpPr txBox="1"/>
            <p:nvPr/>
          </p:nvSpPr>
          <p:spPr>
            <a:xfrm>
              <a:off x="1615325" y="4506113"/>
              <a:ext cx="2695377"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納入先：施工現場</a:t>
              </a:r>
              <a:r>
                <a:rPr lang="en-US" altLang="ja-JP" sz="1200" dirty="0">
                  <a:latin typeface="Meiryo UI" panose="020B0604030504040204" pitchFamily="50" charset="-128"/>
                  <a:ea typeface="Meiryo UI" panose="020B0604030504040204" pitchFamily="50" charset="-128"/>
                </a:rPr>
                <a:t>B</a:t>
              </a:r>
              <a:r>
                <a:rPr lang="ja-JP" altLang="en-US"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p:txBody>
        </p:sp>
        <p:sp>
          <p:nvSpPr>
            <p:cNvPr id="86" name="テキスト ボックス 85">
              <a:extLst>
                <a:ext uri="{FF2B5EF4-FFF2-40B4-BE49-F238E27FC236}">
                  <a16:creationId xmlns:a16="http://schemas.microsoft.com/office/drawing/2014/main" id="{8D6172A8-578D-46CB-896C-16BBE729F07C}"/>
                </a:ext>
              </a:extLst>
            </p:cNvPr>
            <p:cNvSpPr txBox="1"/>
            <p:nvPr/>
          </p:nvSpPr>
          <p:spPr>
            <a:xfrm>
              <a:off x="1628466" y="4805743"/>
              <a:ext cx="2943534"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希望納期：</a:t>
              </a:r>
              <a:r>
                <a:rPr lang="en-US" altLang="ja-JP" sz="1200" dirty="0">
                  <a:latin typeface="Meiryo UI" panose="020B0604030504040204" pitchFamily="50" charset="-128"/>
                  <a:ea typeface="Meiryo UI" panose="020B0604030504040204" pitchFamily="50" charset="-128"/>
                </a:rPr>
                <a:t>2018/11/30</a:t>
              </a:r>
              <a:r>
                <a:rPr lang="ja-JP" altLang="en-US"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p:txBody>
        </p:sp>
        <p:sp>
          <p:nvSpPr>
            <p:cNvPr id="91" name="テキスト ボックス 90">
              <a:extLst>
                <a:ext uri="{FF2B5EF4-FFF2-40B4-BE49-F238E27FC236}">
                  <a16:creationId xmlns:a16="http://schemas.microsoft.com/office/drawing/2014/main" id="{53AD6B0F-1EA9-44DA-9BAF-54FA3206256F}"/>
                </a:ext>
              </a:extLst>
            </p:cNvPr>
            <p:cNvSpPr txBox="1"/>
            <p:nvPr/>
          </p:nvSpPr>
          <p:spPr>
            <a:xfrm>
              <a:off x="1609398" y="4239575"/>
              <a:ext cx="2695377"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仕入先：株式会社イシグロ　</a:t>
              </a:r>
              <a:endParaRPr lang="en-US" altLang="ja-JP" sz="1200" dirty="0">
                <a:latin typeface="Meiryo UI" panose="020B0604030504040204" pitchFamily="50" charset="-128"/>
                <a:ea typeface="Meiryo UI" panose="020B0604030504040204" pitchFamily="50" charset="-128"/>
              </a:endParaRPr>
            </a:p>
          </p:txBody>
        </p:sp>
      </p:grpSp>
      <p:sp>
        <p:nvSpPr>
          <p:cNvPr id="50" name="テキスト ボックス 49">
            <a:extLst>
              <a:ext uri="{FF2B5EF4-FFF2-40B4-BE49-F238E27FC236}">
                <a16:creationId xmlns:a16="http://schemas.microsoft.com/office/drawing/2014/main" id="{B9DD92C9-15AA-4EB3-90E0-5E9A575324DF}"/>
              </a:ext>
            </a:extLst>
          </p:cNvPr>
          <p:cNvSpPr txBox="1"/>
          <p:nvPr/>
        </p:nvSpPr>
        <p:spPr>
          <a:xfrm>
            <a:off x="3639187" y="2208606"/>
            <a:ext cx="1510381"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数量：</a:t>
            </a:r>
            <a:r>
              <a:rPr lang="en-US" altLang="ja-JP" sz="1200" dirty="0">
                <a:latin typeface="Meiryo UI" panose="020B0604030504040204" pitchFamily="50" charset="-128"/>
                <a:ea typeface="Meiryo UI" panose="020B0604030504040204" pitchFamily="50" charset="-128"/>
              </a:rPr>
              <a:t>100</a:t>
            </a:r>
            <a:r>
              <a:rPr lang="ja-JP" altLang="en-US" sz="1200" dirty="0">
                <a:latin typeface="Meiryo UI" panose="020B0604030504040204" pitchFamily="50" charset="-128"/>
                <a:ea typeface="Meiryo UI" panose="020B0604030504040204" pitchFamily="50" charset="-128"/>
              </a:rPr>
              <a:t>本　</a:t>
            </a:r>
            <a:endParaRPr lang="en-US" altLang="ja-JP" sz="1200" dirty="0">
              <a:latin typeface="Meiryo UI" panose="020B0604030504040204" pitchFamily="50" charset="-128"/>
              <a:ea typeface="Meiryo UI" panose="020B0604030504040204" pitchFamily="50" charset="-128"/>
            </a:endParaRPr>
          </a:p>
        </p:txBody>
      </p:sp>
      <p:sp>
        <p:nvSpPr>
          <p:cNvPr id="52" name="テキスト ボックス 51">
            <a:extLst>
              <a:ext uri="{FF2B5EF4-FFF2-40B4-BE49-F238E27FC236}">
                <a16:creationId xmlns:a16="http://schemas.microsoft.com/office/drawing/2014/main" id="{C00564F6-C77F-4A41-900D-03DC7213FAC7}"/>
              </a:ext>
            </a:extLst>
          </p:cNvPr>
          <p:cNvSpPr txBox="1"/>
          <p:nvPr/>
        </p:nvSpPr>
        <p:spPr>
          <a:xfrm>
            <a:off x="3677173" y="3692264"/>
            <a:ext cx="1510381"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数量：</a:t>
            </a:r>
            <a:r>
              <a:rPr lang="en-US" altLang="ja-JP" sz="1200" dirty="0">
                <a:latin typeface="Meiryo UI" panose="020B0604030504040204" pitchFamily="50" charset="-128"/>
                <a:ea typeface="Meiryo UI" panose="020B0604030504040204" pitchFamily="50" charset="-128"/>
              </a:rPr>
              <a:t>100</a:t>
            </a:r>
            <a:r>
              <a:rPr lang="ja-JP" altLang="en-US" sz="1200" dirty="0">
                <a:latin typeface="Meiryo UI" panose="020B0604030504040204" pitchFamily="50" charset="-128"/>
                <a:ea typeface="Meiryo UI" panose="020B0604030504040204" pitchFamily="50" charset="-128"/>
              </a:rPr>
              <a:t>本　</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77783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2F7299-5492-4A79-A0FC-C25D68EE5BFC}"/>
              </a:ext>
            </a:extLst>
          </p:cNvPr>
          <p:cNvSpPr>
            <a:spLocks noGrp="1"/>
          </p:cNvSpPr>
          <p:nvPr>
            <p:ph type="title"/>
          </p:nvPr>
        </p:nvSpPr>
        <p:spPr>
          <a:xfrm>
            <a:off x="214313" y="131763"/>
            <a:ext cx="8229600" cy="725487"/>
          </a:xfrm>
        </p:spPr>
        <p:txBody>
          <a:bodyPr/>
          <a:lstStyle/>
          <a:p>
            <a:r>
              <a:rPr kumimoji="1" lang="ja-JP" altLang="en-US" dirty="0"/>
              <a:t>携帯端末画面イメージ（削除）</a:t>
            </a:r>
          </a:p>
        </p:txBody>
      </p:sp>
      <p:sp>
        <p:nvSpPr>
          <p:cNvPr id="100" name="四角形: 角を丸くする 99">
            <a:extLst>
              <a:ext uri="{FF2B5EF4-FFF2-40B4-BE49-F238E27FC236}">
                <a16:creationId xmlns:a16="http://schemas.microsoft.com/office/drawing/2014/main" id="{90083A29-C49D-40C7-94D5-D7F8641CA573}"/>
              </a:ext>
            </a:extLst>
          </p:cNvPr>
          <p:cNvSpPr/>
          <p:nvPr/>
        </p:nvSpPr>
        <p:spPr>
          <a:xfrm>
            <a:off x="272136" y="2424018"/>
            <a:ext cx="939340" cy="436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削除</a:t>
            </a:r>
            <a:endParaRPr kumimoji="1" lang="ja-JP" altLang="en-US" sz="3200" dirty="0">
              <a:latin typeface="Meiryo UI" panose="020B0604030504040204" pitchFamily="50" charset="-128"/>
              <a:ea typeface="Meiryo UI" panose="020B0604030504040204" pitchFamily="50" charset="-128"/>
            </a:endParaRPr>
          </a:p>
        </p:txBody>
      </p:sp>
      <p:sp>
        <p:nvSpPr>
          <p:cNvPr id="52" name="矢印: 右 51">
            <a:extLst>
              <a:ext uri="{FF2B5EF4-FFF2-40B4-BE49-F238E27FC236}">
                <a16:creationId xmlns:a16="http://schemas.microsoft.com/office/drawing/2014/main" id="{78CB90F1-BFD6-4062-B896-1126551A697B}"/>
              </a:ext>
            </a:extLst>
          </p:cNvPr>
          <p:cNvSpPr/>
          <p:nvPr/>
        </p:nvSpPr>
        <p:spPr>
          <a:xfrm>
            <a:off x="1644346" y="2319991"/>
            <a:ext cx="863539" cy="64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dirty="0">
                <a:latin typeface="Meiryo UI" panose="020B0604030504040204" pitchFamily="50" charset="-128"/>
                <a:ea typeface="Meiryo UI" panose="020B0604030504040204" pitchFamily="50" charset="-128"/>
              </a:rPr>
              <a:t>ポップアップ</a:t>
            </a:r>
            <a:endParaRPr kumimoji="1" lang="ja-JP" altLang="en-US" sz="800" dirty="0">
              <a:latin typeface="Meiryo UI" panose="020B0604030504040204" pitchFamily="50" charset="-128"/>
              <a:ea typeface="Meiryo UI" panose="020B0604030504040204" pitchFamily="50" charset="-128"/>
            </a:endParaRPr>
          </a:p>
        </p:txBody>
      </p:sp>
      <p:grpSp>
        <p:nvGrpSpPr>
          <p:cNvPr id="4" name="グループ化 3">
            <a:extLst>
              <a:ext uri="{FF2B5EF4-FFF2-40B4-BE49-F238E27FC236}">
                <a16:creationId xmlns:a16="http://schemas.microsoft.com/office/drawing/2014/main" id="{208394B7-A4FF-47A4-AB45-FB6E058F6C0B}"/>
              </a:ext>
            </a:extLst>
          </p:cNvPr>
          <p:cNvGrpSpPr/>
          <p:nvPr/>
        </p:nvGrpSpPr>
        <p:grpSpPr>
          <a:xfrm>
            <a:off x="2869294" y="1354844"/>
            <a:ext cx="2231639" cy="2575204"/>
            <a:chOff x="2311963" y="973913"/>
            <a:chExt cx="2231639" cy="2575204"/>
          </a:xfrm>
        </p:grpSpPr>
        <p:grpSp>
          <p:nvGrpSpPr>
            <p:cNvPr id="53" name="グループ化 52">
              <a:extLst>
                <a:ext uri="{FF2B5EF4-FFF2-40B4-BE49-F238E27FC236}">
                  <a16:creationId xmlns:a16="http://schemas.microsoft.com/office/drawing/2014/main" id="{FAABFE0E-81BB-4824-B721-41EBA031B961}"/>
                </a:ext>
              </a:extLst>
            </p:cNvPr>
            <p:cNvGrpSpPr/>
            <p:nvPr/>
          </p:nvGrpSpPr>
          <p:grpSpPr>
            <a:xfrm>
              <a:off x="2311963" y="973913"/>
              <a:ext cx="2231639" cy="2575204"/>
              <a:chOff x="5364697" y="1899713"/>
              <a:chExt cx="3528392" cy="2575204"/>
            </a:xfrm>
          </p:grpSpPr>
          <p:sp>
            <p:nvSpPr>
              <p:cNvPr id="57" name="四角形: 角を丸くする 56">
                <a:extLst>
                  <a:ext uri="{FF2B5EF4-FFF2-40B4-BE49-F238E27FC236}">
                    <a16:creationId xmlns:a16="http://schemas.microsoft.com/office/drawing/2014/main" id="{87CC7266-CF32-4F39-954C-B73BFC23EFAA}"/>
                  </a:ext>
                </a:extLst>
              </p:cNvPr>
              <p:cNvSpPr/>
              <p:nvPr/>
            </p:nvSpPr>
            <p:spPr>
              <a:xfrm>
                <a:off x="5364697" y="1899713"/>
                <a:ext cx="3528392" cy="2575204"/>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68" name="四角形: 角を丸くする 67">
                <a:extLst>
                  <a:ext uri="{FF2B5EF4-FFF2-40B4-BE49-F238E27FC236}">
                    <a16:creationId xmlns:a16="http://schemas.microsoft.com/office/drawing/2014/main" id="{1C4E64C9-86AD-4AC7-B9B5-37D7D32C2D38}"/>
                  </a:ext>
                </a:extLst>
              </p:cNvPr>
              <p:cNvSpPr/>
              <p:nvPr/>
            </p:nvSpPr>
            <p:spPr>
              <a:xfrm>
                <a:off x="5557739" y="2815210"/>
                <a:ext cx="3142308" cy="542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latin typeface="Meiryo UI" panose="020B0604030504040204" pitchFamily="50" charset="-128"/>
                    <a:ea typeface="Meiryo UI" panose="020B0604030504040204" pitchFamily="50" charset="-128"/>
                  </a:rPr>
                  <a:t>はい</a:t>
                </a:r>
                <a:endParaRPr kumimoji="1" lang="ja-JP" altLang="en-US" sz="2800" dirty="0">
                  <a:solidFill>
                    <a:schemeClr val="bg1"/>
                  </a:solidFill>
                  <a:latin typeface="Meiryo UI" panose="020B0604030504040204" pitchFamily="50" charset="-128"/>
                  <a:ea typeface="Meiryo UI" panose="020B0604030504040204" pitchFamily="50" charset="-128"/>
                </a:endParaRPr>
              </a:p>
            </p:txBody>
          </p:sp>
          <p:sp>
            <p:nvSpPr>
              <p:cNvPr id="70" name="四角形: 角を丸くする 69">
                <a:extLst>
                  <a:ext uri="{FF2B5EF4-FFF2-40B4-BE49-F238E27FC236}">
                    <a16:creationId xmlns:a16="http://schemas.microsoft.com/office/drawing/2014/main" id="{F0DF261E-6D83-4374-84CC-466F3CE5A0A6}"/>
                  </a:ext>
                </a:extLst>
              </p:cNvPr>
              <p:cNvSpPr/>
              <p:nvPr/>
            </p:nvSpPr>
            <p:spPr>
              <a:xfrm>
                <a:off x="5557739" y="3629168"/>
                <a:ext cx="3142308" cy="533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bg1"/>
                    </a:solidFill>
                    <a:latin typeface="Meiryo UI" panose="020B0604030504040204" pitchFamily="50" charset="-128"/>
                    <a:ea typeface="Meiryo UI" panose="020B0604030504040204" pitchFamily="50" charset="-128"/>
                  </a:rPr>
                  <a:t>いいえ</a:t>
                </a:r>
                <a:endParaRPr kumimoji="1" lang="ja-JP" altLang="en-US" sz="2000" dirty="0">
                  <a:solidFill>
                    <a:schemeClr val="bg1"/>
                  </a:solidFill>
                  <a:latin typeface="Meiryo UI" panose="020B0604030504040204" pitchFamily="50" charset="-128"/>
                  <a:ea typeface="Meiryo UI" panose="020B0604030504040204" pitchFamily="50" charset="-128"/>
                </a:endParaRPr>
              </a:p>
            </p:txBody>
          </p:sp>
        </p:grpSp>
        <p:sp>
          <p:nvSpPr>
            <p:cNvPr id="72" name="タイトル 1">
              <a:extLst>
                <a:ext uri="{FF2B5EF4-FFF2-40B4-BE49-F238E27FC236}">
                  <a16:creationId xmlns:a16="http://schemas.microsoft.com/office/drawing/2014/main" id="{1D4724A5-F5C2-44A0-8A00-35F1071E49EC}"/>
                </a:ext>
              </a:extLst>
            </p:cNvPr>
            <p:cNvSpPr txBox="1">
              <a:spLocks/>
            </p:cNvSpPr>
            <p:nvPr/>
          </p:nvSpPr>
          <p:spPr bwMode="auto">
            <a:xfrm>
              <a:off x="2508937" y="1184779"/>
              <a:ext cx="1987448" cy="49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algn="ctr"/>
              <a:r>
                <a:rPr lang="ja-JP" altLang="en-US" sz="1600" dirty="0">
                  <a:latin typeface="Meiryo UI" panose="020B0604030504040204" pitchFamily="50" charset="-128"/>
                  <a:ea typeface="Meiryo UI" panose="020B0604030504040204" pitchFamily="50" charset="-128"/>
                </a:rPr>
                <a:t>削除します。</a:t>
              </a:r>
              <a:endParaRPr lang="en-US" altLang="ja-JP" sz="1600" dirty="0">
                <a:latin typeface="Meiryo UI" panose="020B0604030504040204" pitchFamily="50" charset="-128"/>
                <a:ea typeface="Meiryo UI" panose="020B0604030504040204" pitchFamily="50" charset="-128"/>
              </a:endParaRPr>
            </a:p>
            <a:p>
              <a:pPr algn="ctr"/>
              <a:r>
                <a:rPr lang="ja-JP" altLang="en-US" sz="1600" dirty="0">
                  <a:latin typeface="Meiryo UI" panose="020B0604030504040204" pitchFamily="50" charset="-128"/>
                  <a:ea typeface="Meiryo UI" panose="020B0604030504040204" pitchFamily="50" charset="-128"/>
                </a:rPr>
                <a:t>よろしいですか？</a:t>
              </a:r>
              <a:endParaRPr lang="ja-JP" altLang="en-US" sz="3200" dirty="0">
                <a:latin typeface="Meiryo UI" panose="020B0604030504040204" pitchFamily="50" charset="-128"/>
                <a:ea typeface="Meiryo UI" panose="020B0604030504040204" pitchFamily="50" charset="-128"/>
              </a:endParaRPr>
            </a:p>
          </p:txBody>
        </p:sp>
      </p:grpSp>
      <p:grpSp>
        <p:nvGrpSpPr>
          <p:cNvPr id="73" name="グループ化 72">
            <a:extLst>
              <a:ext uri="{FF2B5EF4-FFF2-40B4-BE49-F238E27FC236}">
                <a16:creationId xmlns:a16="http://schemas.microsoft.com/office/drawing/2014/main" id="{EC3451CC-9982-41D7-B9D1-60985D4504EC}"/>
              </a:ext>
            </a:extLst>
          </p:cNvPr>
          <p:cNvGrpSpPr/>
          <p:nvPr/>
        </p:nvGrpSpPr>
        <p:grpSpPr>
          <a:xfrm rot="16200000">
            <a:off x="5567006" y="1463254"/>
            <a:ext cx="644909" cy="1179862"/>
            <a:chOff x="6161372" y="3833313"/>
            <a:chExt cx="644909" cy="1179862"/>
          </a:xfrm>
        </p:grpSpPr>
        <p:sp>
          <p:nvSpPr>
            <p:cNvPr id="74" name="矢印: 右 73">
              <a:extLst>
                <a:ext uri="{FF2B5EF4-FFF2-40B4-BE49-F238E27FC236}">
                  <a16:creationId xmlns:a16="http://schemas.microsoft.com/office/drawing/2014/main" id="{E809516E-8204-48EA-98B6-F2571A807CA1}"/>
                </a:ext>
              </a:extLst>
            </p:cNvPr>
            <p:cNvSpPr/>
            <p:nvPr/>
          </p:nvSpPr>
          <p:spPr>
            <a:xfrm rot="5400000">
              <a:off x="5989928" y="4004757"/>
              <a:ext cx="987798" cy="64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latin typeface="Meiryo UI" panose="020B0604030504040204" pitchFamily="50" charset="-128"/>
                <a:ea typeface="Meiryo UI" panose="020B0604030504040204" pitchFamily="50" charset="-128"/>
              </a:endParaRPr>
            </a:p>
          </p:txBody>
        </p:sp>
        <p:sp>
          <p:nvSpPr>
            <p:cNvPr id="75" name="テキスト ボックス 74">
              <a:extLst>
                <a:ext uri="{FF2B5EF4-FFF2-40B4-BE49-F238E27FC236}">
                  <a16:creationId xmlns:a16="http://schemas.microsoft.com/office/drawing/2014/main" id="{73509652-9E3A-4D65-9F0B-40B02D9F6BE0}"/>
                </a:ext>
              </a:extLst>
            </p:cNvPr>
            <p:cNvSpPr txBox="1"/>
            <p:nvPr/>
          </p:nvSpPr>
          <p:spPr>
            <a:xfrm>
              <a:off x="6317616" y="3893794"/>
              <a:ext cx="307777" cy="1119381"/>
            </a:xfrm>
            <a:prstGeom prst="rect">
              <a:avLst/>
            </a:prstGeom>
            <a:noFill/>
          </p:spPr>
          <p:txBody>
            <a:bodyPr vert="eaVert" wrap="square" rtlCol="0">
              <a:spAutoFit/>
            </a:bodyPr>
            <a:lstStyle/>
            <a:p>
              <a:r>
                <a:rPr kumimoji="1" lang="ja-JP" altLang="en-US" sz="800" dirty="0">
                  <a:solidFill>
                    <a:schemeClr val="bg1"/>
                  </a:solidFill>
                  <a:latin typeface="Meiryo UI" panose="020B0604030504040204" pitchFamily="50" charset="-128"/>
                  <a:ea typeface="Meiryo UI" panose="020B0604030504040204" pitchFamily="50" charset="-128"/>
                </a:rPr>
                <a:t>画面遷移</a:t>
              </a:r>
              <a:r>
                <a:rPr kumimoji="1" lang="en-US" altLang="ja-JP" sz="800" dirty="0">
                  <a:solidFill>
                    <a:schemeClr val="bg1"/>
                  </a:solidFill>
                  <a:latin typeface="Meiryo UI" panose="020B0604030504040204" pitchFamily="50" charset="-128"/>
                  <a:ea typeface="Meiryo UI" panose="020B0604030504040204" pitchFamily="50" charset="-128"/>
                </a:rPr>
                <a:t>(</a:t>
              </a:r>
              <a:r>
                <a:rPr kumimoji="1" lang="ja-JP" altLang="en-US" sz="800" dirty="0">
                  <a:solidFill>
                    <a:schemeClr val="bg1"/>
                  </a:solidFill>
                  <a:latin typeface="Meiryo UI" panose="020B0604030504040204" pitchFamily="50" charset="-128"/>
                  <a:ea typeface="Meiryo UI" panose="020B0604030504040204" pitchFamily="50" charset="-128"/>
                </a:rPr>
                <a:t>はい</a:t>
              </a:r>
              <a:r>
                <a:rPr kumimoji="1" lang="en-US" altLang="ja-JP" sz="800" dirty="0">
                  <a:solidFill>
                    <a:schemeClr val="bg1"/>
                  </a:solidFill>
                  <a:latin typeface="Meiryo UI" panose="020B0604030504040204" pitchFamily="50" charset="-128"/>
                  <a:ea typeface="Meiryo UI" panose="020B0604030504040204" pitchFamily="50" charset="-128"/>
                </a:rPr>
                <a:t>)</a:t>
              </a:r>
              <a:endParaRPr kumimoji="1" lang="ja-JP" altLang="en-US" sz="800" dirty="0">
                <a:solidFill>
                  <a:schemeClr val="bg1"/>
                </a:solidFill>
                <a:latin typeface="Meiryo UI" panose="020B0604030504040204" pitchFamily="50" charset="-128"/>
                <a:ea typeface="Meiryo UI" panose="020B0604030504040204" pitchFamily="50" charset="-128"/>
              </a:endParaRPr>
            </a:p>
          </p:txBody>
        </p:sp>
      </p:grpSp>
      <p:grpSp>
        <p:nvGrpSpPr>
          <p:cNvPr id="76" name="グループ化 75">
            <a:extLst>
              <a:ext uri="{FF2B5EF4-FFF2-40B4-BE49-F238E27FC236}">
                <a16:creationId xmlns:a16="http://schemas.microsoft.com/office/drawing/2014/main" id="{75C4621A-08C8-413A-B0E1-5E1CC8DB9380}"/>
              </a:ext>
            </a:extLst>
          </p:cNvPr>
          <p:cNvGrpSpPr/>
          <p:nvPr/>
        </p:nvGrpSpPr>
        <p:grpSpPr>
          <a:xfrm rot="16200000">
            <a:off x="5559299" y="2750856"/>
            <a:ext cx="644909" cy="1179862"/>
            <a:chOff x="6161372" y="3833313"/>
            <a:chExt cx="644909" cy="1179862"/>
          </a:xfrm>
        </p:grpSpPr>
        <p:sp>
          <p:nvSpPr>
            <p:cNvPr id="77" name="矢印: 右 76">
              <a:extLst>
                <a:ext uri="{FF2B5EF4-FFF2-40B4-BE49-F238E27FC236}">
                  <a16:creationId xmlns:a16="http://schemas.microsoft.com/office/drawing/2014/main" id="{666AB93B-3741-4F6B-96BE-2B6FAE209498}"/>
                </a:ext>
              </a:extLst>
            </p:cNvPr>
            <p:cNvSpPr/>
            <p:nvPr/>
          </p:nvSpPr>
          <p:spPr>
            <a:xfrm rot="5400000">
              <a:off x="5989928" y="4004757"/>
              <a:ext cx="987798" cy="64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latin typeface="Meiryo UI" panose="020B0604030504040204" pitchFamily="50" charset="-128"/>
                <a:ea typeface="Meiryo UI" panose="020B0604030504040204" pitchFamily="50" charset="-128"/>
              </a:endParaRPr>
            </a:p>
          </p:txBody>
        </p:sp>
        <p:sp>
          <p:nvSpPr>
            <p:cNvPr id="78" name="テキスト ボックス 77">
              <a:extLst>
                <a:ext uri="{FF2B5EF4-FFF2-40B4-BE49-F238E27FC236}">
                  <a16:creationId xmlns:a16="http://schemas.microsoft.com/office/drawing/2014/main" id="{DC45B65A-8762-4F74-9298-43DF2E85903A}"/>
                </a:ext>
              </a:extLst>
            </p:cNvPr>
            <p:cNvSpPr txBox="1"/>
            <p:nvPr/>
          </p:nvSpPr>
          <p:spPr>
            <a:xfrm>
              <a:off x="6317616" y="3893794"/>
              <a:ext cx="307777" cy="1119381"/>
            </a:xfrm>
            <a:prstGeom prst="rect">
              <a:avLst/>
            </a:prstGeom>
            <a:noFill/>
          </p:spPr>
          <p:txBody>
            <a:bodyPr vert="eaVert" wrap="square" rtlCol="0">
              <a:spAutoFit/>
            </a:bodyPr>
            <a:lstStyle/>
            <a:p>
              <a:r>
                <a:rPr kumimoji="1" lang="ja-JP" altLang="en-US" sz="800" dirty="0">
                  <a:solidFill>
                    <a:schemeClr val="bg1"/>
                  </a:solidFill>
                  <a:latin typeface="Meiryo UI" panose="020B0604030504040204" pitchFamily="50" charset="-128"/>
                  <a:ea typeface="Meiryo UI" panose="020B0604030504040204" pitchFamily="50" charset="-128"/>
                </a:rPr>
                <a:t>画面遷移</a:t>
              </a:r>
              <a:r>
                <a:rPr kumimoji="1" lang="en-US" altLang="ja-JP" sz="800" dirty="0">
                  <a:solidFill>
                    <a:schemeClr val="bg1"/>
                  </a:solidFill>
                  <a:latin typeface="Meiryo UI" panose="020B0604030504040204" pitchFamily="50" charset="-128"/>
                  <a:ea typeface="Meiryo UI" panose="020B0604030504040204" pitchFamily="50" charset="-128"/>
                </a:rPr>
                <a:t>(</a:t>
              </a:r>
              <a:r>
                <a:rPr lang="ja-JP" altLang="en-US" sz="800" dirty="0">
                  <a:solidFill>
                    <a:schemeClr val="bg1"/>
                  </a:solidFill>
                  <a:latin typeface="Meiryo UI" panose="020B0604030504040204" pitchFamily="50" charset="-128"/>
                  <a:ea typeface="Meiryo UI" panose="020B0604030504040204" pitchFamily="50" charset="-128"/>
                </a:rPr>
                <a:t>いいえ</a:t>
              </a:r>
              <a:r>
                <a:rPr kumimoji="1" lang="en-US" altLang="ja-JP" sz="800" dirty="0">
                  <a:solidFill>
                    <a:schemeClr val="bg1"/>
                  </a:solidFill>
                  <a:latin typeface="Meiryo UI" panose="020B0604030504040204" pitchFamily="50" charset="-128"/>
                  <a:ea typeface="Meiryo UI" panose="020B0604030504040204" pitchFamily="50" charset="-128"/>
                </a:rPr>
                <a:t>)</a:t>
              </a:r>
              <a:endParaRPr kumimoji="1" lang="ja-JP" altLang="en-US" sz="800" dirty="0">
                <a:solidFill>
                  <a:schemeClr val="bg1"/>
                </a:solidFill>
                <a:latin typeface="Meiryo UI" panose="020B0604030504040204" pitchFamily="50" charset="-128"/>
                <a:ea typeface="Meiryo UI" panose="020B0604030504040204" pitchFamily="50" charset="-128"/>
              </a:endParaRPr>
            </a:p>
          </p:txBody>
        </p:sp>
      </p:grpSp>
      <p:sp>
        <p:nvSpPr>
          <p:cNvPr id="79" name="タイトル 1">
            <a:extLst>
              <a:ext uri="{FF2B5EF4-FFF2-40B4-BE49-F238E27FC236}">
                <a16:creationId xmlns:a16="http://schemas.microsoft.com/office/drawing/2014/main" id="{7FD8059F-5FA9-455D-A8E7-A4DDBA16B7EF}"/>
              </a:ext>
            </a:extLst>
          </p:cNvPr>
          <p:cNvSpPr txBox="1">
            <a:spLocks/>
          </p:cNvSpPr>
          <p:nvPr/>
        </p:nvSpPr>
        <p:spPr bwMode="auto">
          <a:xfrm>
            <a:off x="6539874" y="1795871"/>
            <a:ext cx="2591388" cy="53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800" dirty="0">
                <a:latin typeface="Meiryo UI" panose="020B0604030504040204" pitchFamily="50" charset="-128"/>
                <a:ea typeface="Meiryo UI" panose="020B0604030504040204" pitchFamily="50" charset="-128"/>
              </a:rPr>
              <a:t>該当行のデータを削除し資材選択④画面</a:t>
            </a:r>
          </a:p>
        </p:txBody>
      </p:sp>
      <p:sp>
        <p:nvSpPr>
          <p:cNvPr id="80" name="タイトル 1">
            <a:extLst>
              <a:ext uri="{FF2B5EF4-FFF2-40B4-BE49-F238E27FC236}">
                <a16:creationId xmlns:a16="http://schemas.microsoft.com/office/drawing/2014/main" id="{6BB802E9-FC04-43C6-ABE5-E042960251C3}"/>
              </a:ext>
            </a:extLst>
          </p:cNvPr>
          <p:cNvSpPr txBox="1">
            <a:spLocks/>
          </p:cNvSpPr>
          <p:nvPr/>
        </p:nvSpPr>
        <p:spPr bwMode="auto">
          <a:xfrm>
            <a:off x="6479392" y="3095609"/>
            <a:ext cx="2651870" cy="53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800" dirty="0">
                <a:latin typeface="Meiryo UI" panose="020B0604030504040204" pitchFamily="50" charset="-128"/>
                <a:ea typeface="Meiryo UI" panose="020B0604030504040204" pitchFamily="50" charset="-128"/>
              </a:rPr>
              <a:t>該当行のデータを削除せず資材選択④画面</a:t>
            </a:r>
          </a:p>
        </p:txBody>
      </p:sp>
      <p:sp>
        <p:nvSpPr>
          <p:cNvPr id="130" name="吹き出し: 四角形 129">
            <a:extLst>
              <a:ext uri="{FF2B5EF4-FFF2-40B4-BE49-F238E27FC236}">
                <a16:creationId xmlns:a16="http://schemas.microsoft.com/office/drawing/2014/main" id="{44A81F13-EC15-42B2-876D-C5EE7C063932}"/>
              </a:ext>
            </a:extLst>
          </p:cNvPr>
          <p:cNvSpPr/>
          <p:nvPr/>
        </p:nvSpPr>
        <p:spPr>
          <a:xfrm>
            <a:off x="155721" y="3277419"/>
            <a:ext cx="2626004" cy="3136252"/>
          </a:xfrm>
          <a:prstGeom prst="wedgeRectCallout">
            <a:avLst>
              <a:gd name="adj1" fmla="val -23570"/>
              <a:gd name="adj2" fmla="val -61471"/>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134" name="タイトル 1">
            <a:extLst>
              <a:ext uri="{FF2B5EF4-FFF2-40B4-BE49-F238E27FC236}">
                <a16:creationId xmlns:a16="http://schemas.microsoft.com/office/drawing/2014/main" id="{0A05C46E-7E6F-4C61-B99C-9FF8D8846FBC}"/>
              </a:ext>
            </a:extLst>
          </p:cNvPr>
          <p:cNvSpPr txBox="1">
            <a:spLocks/>
          </p:cNvSpPr>
          <p:nvPr/>
        </p:nvSpPr>
        <p:spPr bwMode="auto">
          <a:xfrm>
            <a:off x="282338" y="3311522"/>
            <a:ext cx="2709051" cy="552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r>
              <a:rPr lang="ja-JP" altLang="en-US" sz="1400" dirty="0">
                <a:solidFill>
                  <a:srgbClr val="FF0000"/>
                </a:solidFill>
                <a:latin typeface="Meiryo UI" panose="020B0604030504040204" pitchFamily="50" charset="-128"/>
                <a:ea typeface="Meiryo UI" panose="020B0604030504040204" pitchFamily="50" charset="-128"/>
              </a:rPr>
              <a:t>チェックがついているものが対象</a:t>
            </a:r>
          </a:p>
        </p:txBody>
      </p:sp>
      <p:pic>
        <p:nvPicPr>
          <p:cNvPr id="7" name="図 6">
            <a:extLst>
              <a:ext uri="{FF2B5EF4-FFF2-40B4-BE49-F238E27FC236}">
                <a16:creationId xmlns:a16="http://schemas.microsoft.com/office/drawing/2014/main" id="{BF878354-C1F0-4EAE-B29F-E8F0BFE7D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96" y="3771311"/>
            <a:ext cx="2389593" cy="2393993"/>
          </a:xfrm>
          <a:prstGeom prst="rect">
            <a:avLst/>
          </a:prstGeom>
        </p:spPr>
      </p:pic>
      <p:sp>
        <p:nvSpPr>
          <p:cNvPr id="12" name="正方形/長方形 11">
            <a:extLst>
              <a:ext uri="{FF2B5EF4-FFF2-40B4-BE49-F238E27FC236}">
                <a16:creationId xmlns:a16="http://schemas.microsoft.com/office/drawing/2014/main" id="{61AB8211-2446-4D37-872E-5FC8655FC96C}"/>
              </a:ext>
            </a:extLst>
          </p:cNvPr>
          <p:cNvSpPr/>
          <p:nvPr/>
        </p:nvSpPr>
        <p:spPr>
          <a:xfrm>
            <a:off x="223620" y="3771311"/>
            <a:ext cx="423665" cy="2393993"/>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9979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48">
            <a:extLst>
              <a:ext uri="{FF2B5EF4-FFF2-40B4-BE49-F238E27FC236}">
                <a16:creationId xmlns:a16="http://schemas.microsoft.com/office/drawing/2014/main" id="{EE3F1728-7D29-457E-935E-182B8840D900}"/>
              </a:ext>
            </a:extLst>
          </p:cNvPr>
          <p:cNvSpPr txBox="1">
            <a:spLocks noChangeArrowheads="1"/>
          </p:cNvSpPr>
          <p:nvPr/>
        </p:nvSpPr>
        <p:spPr bwMode="auto">
          <a:xfrm>
            <a:off x="341313" y="1539875"/>
            <a:ext cx="1841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endParaRPr lang="en-US" altLang="ja-JP" sz="1400">
              <a:latin typeface="Meiryo UI" pitchFamily="50" charset="-128"/>
              <a:ea typeface="Meiryo UI" pitchFamily="50" charset="-128"/>
              <a:cs typeface="Meiryo UI" pitchFamily="50" charset="-128"/>
            </a:endParaRPr>
          </a:p>
          <a:p>
            <a:pPr eaLnBrk="1" hangingPunct="1"/>
            <a:endParaRPr lang="en-US" altLang="ja-JP" sz="1400">
              <a:latin typeface="Meiryo UI" pitchFamily="50" charset="-128"/>
              <a:ea typeface="Meiryo UI" pitchFamily="50" charset="-128"/>
              <a:cs typeface="Meiryo UI" pitchFamily="50" charset="-128"/>
            </a:endParaRPr>
          </a:p>
          <a:p>
            <a:pPr eaLnBrk="1" hangingPunct="1"/>
            <a:endParaRPr lang="ja-JP" altLang="en-US" sz="1400">
              <a:latin typeface="Meiryo UI" pitchFamily="50" charset="-128"/>
              <a:ea typeface="Meiryo UI" pitchFamily="50" charset="-128"/>
              <a:cs typeface="Meiryo UI" pitchFamily="50" charset="-128"/>
            </a:endParaRPr>
          </a:p>
        </p:txBody>
      </p:sp>
      <p:sp>
        <p:nvSpPr>
          <p:cNvPr id="5" name="正方形/長方形 4">
            <a:extLst>
              <a:ext uri="{FF2B5EF4-FFF2-40B4-BE49-F238E27FC236}">
                <a16:creationId xmlns:a16="http://schemas.microsoft.com/office/drawing/2014/main" id="{413E8B16-8FF9-4165-8CF0-D6E0EF4AE51B}"/>
              </a:ext>
            </a:extLst>
          </p:cNvPr>
          <p:cNvSpPr>
            <a:spLocks noChangeArrowheads="1"/>
          </p:cNvSpPr>
          <p:nvPr/>
        </p:nvSpPr>
        <p:spPr bwMode="auto">
          <a:xfrm>
            <a:off x="307975" y="1639885"/>
            <a:ext cx="8494712" cy="4523524"/>
          </a:xfrm>
          <a:prstGeom prst="rect">
            <a:avLst/>
          </a:prstGeom>
          <a:noFill/>
          <a:ln w="12700" cap="sq" algn="ctr">
            <a:solidFill>
              <a:srgbClr val="00CCFF"/>
            </a:solidFill>
            <a:round/>
            <a:headEnd type="none" w="lg" len="med"/>
            <a:tailEnd type="none" w="lg" len="me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endParaRPr lang="ja-JP" altLang="en-US"/>
          </a:p>
        </p:txBody>
      </p:sp>
      <p:pic>
        <p:nvPicPr>
          <p:cNvPr id="6" name="Picture 2" descr="C:\Users\t-arai.MIS-CORP\Desktop\salesforce_logo.jpg">
            <a:extLst>
              <a:ext uri="{FF2B5EF4-FFF2-40B4-BE49-F238E27FC236}">
                <a16:creationId xmlns:a16="http://schemas.microsoft.com/office/drawing/2014/main" id="{574C66FB-02D3-4EED-955F-BBA4E90DB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969" y="1313225"/>
            <a:ext cx="144303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フローチャート : 磁気ディスク 11">
            <a:extLst>
              <a:ext uri="{FF2B5EF4-FFF2-40B4-BE49-F238E27FC236}">
                <a16:creationId xmlns:a16="http://schemas.microsoft.com/office/drawing/2014/main" id="{8633F239-4F14-4644-AF21-F73D643DC575}"/>
              </a:ext>
            </a:extLst>
          </p:cNvPr>
          <p:cNvSpPr>
            <a:spLocks noChangeArrowheads="1"/>
          </p:cNvSpPr>
          <p:nvPr/>
        </p:nvSpPr>
        <p:spPr bwMode="auto">
          <a:xfrm>
            <a:off x="4501792" y="2855078"/>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調達</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ヘッダ</a:t>
            </a:r>
          </a:p>
        </p:txBody>
      </p:sp>
      <p:pic>
        <p:nvPicPr>
          <p:cNvPr id="8" name="Picture 3">
            <a:extLst>
              <a:ext uri="{FF2B5EF4-FFF2-40B4-BE49-F238E27FC236}">
                <a16:creationId xmlns:a16="http://schemas.microsoft.com/office/drawing/2014/main" id="{F557323B-93EE-4CD9-87E2-20850BCB90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3138" y="5101861"/>
            <a:ext cx="314099" cy="422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a:extLst>
              <a:ext uri="{FF2B5EF4-FFF2-40B4-BE49-F238E27FC236}">
                <a16:creationId xmlns:a16="http://schemas.microsoft.com/office/drawing/2014/main" id="{A24BE679-DFDD-4510-BA80-B53857E4B7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19395" y="4959572"/>
            <a:ext cx="276218" cy="295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吹き出し: 角を丸めた四角形 9">
            <a:extLst>
              <a:ext uri="{FF2B5EF4-FFF2-40B4-BE49-F238E27FC236}">
                <a16:creationId xmlns:a16="http://schemas.microsoft.com/office/drawing/2014/main" id="{9285CE5F-15E7-4C6D-A359-E9D4999BB2E9}"/>
              </a:ext>
            </a:extLst>
          </p:cNvPr>
          <p:cNvSpPr/>
          <p:nvPr/>
        </p:nvSpPr>
        <p:spPr bwMode="auto">
          <a:xfrm>
            <a:off x="3649734" y="1937246"/>
            <a:ext cx="2556562" cy="572323"/>
          </a:xfrm>
          <a:prstGeom prst="wedgeRoundRectCallout">
            <a:avLst>
              <a:gd name="adj1" fmla="val -4926"/>
              <a:gd name="adj2" fmla="val 118401"/>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調達情報全体を管理するデータベース。</a:t>
            </a:r>
            <a:endParaRPr kumimoji="1" lang="en-US" altLang="ja-JP"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050" dirty="0">
                <a:solidFill>
                  <a:schemeClr val="bg1"/>
                </a:solidFill>
                <a:latin typeface="Meiryo UI" panose="020B0604030504040204" pitchFamily="50" charset="-128"/>
                <a:ea typeface="Meiryo UI" panose="020B0604030504040204" pitchFamily="50" charset="-128"/>
              </a:rPr>
              <a:t>見積依頼先や各種日付、ステータスを管理。</a:t>
            </a:r>
            <a:endPar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11" name="フローチャート : 磁気ディスク 11">
            <a:extLst>
              <a:ext uri="{FF2B5EF4-FFF2-40B4-BE49-F238E27FC236}">
                <a16:creationId xmlns:a16="http://schemas.microsoft.com/office/drawing/2014/main" id="{079E5365-5137-43F3-B186-99C9657EA35F}"/>
              </a:ext>
            </a:extLst>
          </p:cNvPr>
          <p:cNvSpPr>
            <a:spLocks noChangeArrowheads="1"/>
          </p:cNvSpPr>
          <p:nvPr/>
        </p:nvSpPr>
        <p:spPr bwMode="auto">
          <a:xfrm>
            <a:off x="4501792" y="3780678"/>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調達</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明細</a:t>
            </a:r>
          </a:p>
        </p:txBody>
      </p:sp>
      <p:sp>
        <p:nvSpPr>
          <p:cNvPr id="12" name="フローチャート : 磁気ディスク 11">
            <a:extLst>
              <a:ext uri="{FF2B5EF4-FFF2-40B4-BE49-F238E27FC236}">
                <a16:creationId xmlns:a16="http://schemas.microsoft.com/office/drawing/2014/main" id="{262EEC92-B7CE-4253-9766-AFB6B493CB73}"/>
              </a:ext>
            </a:extLst>
          </p:cNvPr>
          <p:cNvSpPr>
            <a:spLocks noChangeArrowheads="1"/>
          </p:cNvSpPr>
          <p:nvPr/>
        </p:nvSpPr>
        <p:spPr bwMode="auto">
          <a:xfrm>
            <a:off x="5690581" y="3780678"/>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見積</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回答</a:t>
            </a:r>
          </a:p>
        </p:txBody>
      </p:sp>
      <p:cxnSp>
        <p:nvCxnSpPr>
          <p:cNvPr id="13" name="直線コネクタ 12">
            <a:extLst>
              <a:ext uri="{FF2B5EF4-FFF2-40B4-BE49-F238E27FC236}">
                <a16:creationId xmlns:a16="http://schemas.microsoft.com/office/drawing/2014/main" id="{AA2C207A-127A-4F63-B323-11E89F2B0C67}"/>
              </a:ext>
            </a:extLst>
          </p:cNvPr>
          <p:cNvCxnSpPr>
            <a:stCxn id="11" idx="4"/>
            <a:endCxn id="12" idx="2"/>
          </p:cNvCxnSpPr>
          <p:nvPr/>
        </p:nvCxnSpPr>
        <p:spPr bwMode="auto">
          <a:xfrm>
            <a:off x="5217168" y="4066840"/>
            <a:ext cx="473413" cy="0"/>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14" name="フローチャート : 磁気ディスク 11">
            <a:extLst>
              <a:ext uri="{FF2B5EF4-FFF2-40B4-BE49-F238E27FC236}">
                <a16:creationId xmlns:a16="http://schemas.microsoft.com/office/drawing/2014/main" id="{EE842D51-B63A-44DF-863B-4A7F556F6321}"/>
              </a:ext>
            </a:extLst>
          </p:cNvPr>
          <p:cNvSpPr>
            <a:spLocks noChangeArrowheads="1"/>
          </p:cNvSpPr>
          <p:nvPr/>
        </p:nvSpPr>
        <p:spPr bwMode="auto">
          <a:xfrm>
            <a:off x="2082301" y="4790449"/>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部材</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マスタ</a:t>
            </a:r>
          </a:p>
        </p:txBody>
      </p:sp>
      <p:cxnSp>
        <p:nvCxnSpPr>
          <p:cNvPr id="15" name="コネクタ: カギ線 14">
            <a:extLst>
              <a:ext uri="{FF2B5EF4-FFF2-40B4-BE49-F238E27FC236}">
                <a16:creationId xmlns:a16="http://schemas.microsoft.com/office/drawing/2014/main" id="{1B127ACF-B42A-464D-B4B1-138C80B40910}"/>
              </a:ext>
            </a:extLst>
          </p:cNvPr>
          <p:cNvCxnSpPr>
            <a:cxnSpLocks/>
            <a:stCxn id="16" idx="4"/>
            <a:endCxn id="31" idx="2"/>
          </p:cNvCxnSpPr>
          <p:nvPr/>
        </p:nvCxnSpPr>
        <p:spPr bwMode="auto">
          <a:xfrm flipV="1">
            <a:off x="2797677" y="5076409"/>
            <a:ext cx="1704115" cy="701289"/>
          </a:xfrm>
          <a:prstGeom prst="bentConnector3">
            <a:avLst>
              <a:gd name="adj1" fmla="val 50000"/>
            </a:avLst>
          </a:prstGeom>
          <a:solidFill>
            <a:schemeClr val="accent1"/>
          </a:solidFill>
          <a:ln w="12700" cap="sq" cmpd="sng" algn="ctr">
            <a:solidFill>
              <a:schemeClr val="bg1">
                <a:lumMod val="85000"/>
              </a:schemeClr>
            </a:solidFill>
            <a:prstDash val="solid"/>
            <a:round/>
            <a:headEnd type="none" w="lg" len="med"/>
            <a:tailEnd type="none"/>
          </a:ln>
          <a:effectLst/>
        </p:spPr>
      </p:cxnSp>
      <p:sp>
        <p:nvSpPr>
          <p:cNvPr id="16" name="フローチャート : 磁気ディスク 11">
            <a:extLst>
              <a:ext uri="{FF2B5EF4-FFF2-40B4-BE49-F238E27FC236}">
                <a16:creationId xmlns:a16="http://schemas.microsoft.com/office/drawing/2014/main" id="{3ACFB7AD-B30B-4789-9322-CCD5FB10AEA6}"/>
              </a:ext>
            </a:extLst>
          </p:cNvPr>
          <p:cNvSpPr>
            <a:spLocks noChangeArrowheads="1"/>
          </p:cNvSpPr>
          <p:nvPr/>
        </p:nvSpPr>
        <p:spPr bwMode="auto">
          <a:xfrm>
            <a:off x="2082301" y="5491536"/>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場所</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マスタ</a:t>
            </a:r>
          </a:p>
        </p:txBody>
      </p:sp>
      <p:cxnSp>
        <p:nvCxnSpPr>
          <p:cNvPr id="17" name="直線コネクタ 16">
            <a:extLst>
              <a:ext uri="{FF2B5EF4-FFF2-40B4-BE49-F238E27FC236}">
                <a16:creationId xmlns:a16="http://schemas.microsoft.com/office/drawing/2014/main" id="{24B4EFF2-C1B8-41B6-8A98-97A0BC5D86DF}"/>
              </a:ext>
            </a:extLst>
          </p:cNvPr>
          <p:cNvCxnSpPr>
            <a:cxnSpLocks/>
            <a:stCxn id="14" idx="4"/>
            <a:endCxn id="31" idx="2"/>
          </p:cNvCxnSpPr>
          <p:nvPr/>
        </p:nvCxnSpPr>
        <p:spPr bwMode="auto">
          <a:xfrm flipV="1">
            <a:off x="2797677" y="5076409"/>
            <a:ext cx="1704115" cy="202"/>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cxnSp>
        <p:nvCxnSpPr>
          <p:cNvPr id="18" name="直線コネクタ 17">
            <a:extLst>
              <a:ext uri="{FF2B5EF4-FFF2-40B4-BE49-F238E27FC236}">
                <a16:creationId xmlns:a16="http://schemas.microsoft.com/office/drawing/2014/main" id="{B6BD1DEA-8AB8-4826-B34B-4C8E21133EE9}"/>
              </a:ext>
            </a:extLst>
          </p:cNvPr>
          <p:cNvCxnSpPr>
            <a:cxnSpLocks/>
            <a:stCxn id="11" idx="3"/>
            <a:endCxn id="31" idx="1"/>
          </p:cNvCxnSpPr>
          <p:nvPr/>
        </p:nvCxnSpPr>
        <p:spPr bwMode="auto">
          <a:xfrm>
            <a:off x="4859480" y="4353001"/>
            <a:ext cx="0" cy="437246"/>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19" name="正方形/長方形 18">
            <a:extLst>
              <a:ext uri="{FF2B5EF4-FFF2-40B4-BE49-F238E27FC236}">
                <a16:creationId xmlns:a16="http://schemas.microsoft.com/office/drawing/2014/main" id="{69B886B1-FA33-458F-B487-FD626D2793BA}"/>
              </a:ext>
            </a:extLst>
          </p:cNvPr>
          <p:cNvSpPr/>
          <p:nvPr/>
        </p:nvSpPr>
        <p:spPr bwMode="auto">
          <a:xfrm>
            <a:off x="7017561" y="4945475"/>
            <a:ext cx="843173" cy="276999"/>
          </a:xfrm>
          <a:prstGeom prst="rect">
            <a:avLst/>
          </a:prstGeom>
          <a:solidFill>
            <a:srgbClr val="00B0F0">
              <a:alpha val="59000"/>
            </a:srgb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900" dirty="0">
                <a:solidFill>
                  <a:schemeClr val="bg1"/>
                </a:solidFill>
                <a:latin typeface="Meiryo UI" panose="020B0604030504040204" pitchFamily="50" charset="-128"/>
                <a:ea typeface="Meiryo UI" panose="020B0604030504040204" pitchFamily="50" charset="-128"/>
              </a:rPr>
              <a:t>仕入画面</a:t>
            </a:r>
            <a:endParaRPr kumimoji="1" lang="ja-JP" altLang="en-US" sz="9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703DF83A-6796-4432-830E-E2E4155EA16C}"/>
              </a:ext>
            </a:extLst>
          </p:cNvPr>
          <p:cNvSpPr/>
          <p:nvPr/>
        </p:nvSpPr>
        <p:spPr bwMode="auto">
          <a:xfrm>
            <a:off x="7017561" y="5236316"/>
            <a:ext cx="843173" cy="276999"/>
          </a:xfrm>
          <a:prstGeom prst="rect">
            <a:avLst/>
          </a:prstGeom>
          <a:solidFill>
            <a:srgbClr val="00B0F0">
              <a:alpha val="59000"/>
            </a:srgb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900" dirty="0">
                <a:solidFill>
                  <a:schemeClr val="bg1"/>
                </a:solidFill>
                <a:latin typeface="Meiryo UI" panose="020B0604030504040204" pitchFamily="50" charset="-128"/>
                <a:ea typeface="Meiryo UI" panose="020B0604030504040204" pitchFamily="50" charset="-128"/>
              </a:rPr>
              <a:t>入出庫画面</a:t>
            </a:r>
            <a:endParaRPr kumimoji="1" lang="ja-JP" altLang="en-US" sz="9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21" name="吹き出し: 四角形 20">
            <a:extLst>
              <a:ext uri="{FF2B5EF4-FFF2-40B4-BE49-F238E27FC236}">
                <a16:creationId xmlns:a16="http://schemas.microsoft.com/office/drawing/2014/main" id="{3B512EF1-6A3D-4B50-A255-7C259DF86394}"/>
              </a:ext>
            </a:extLst>
          </p:cNvPr>
          <p:cNvSpPr/>
          <p:nvPr/>
        </p:nvSpPr>
        <p:spPr bwMode="auto">
          <a:xfrm>
            <a:off x="5408116" y="2575800"/>
            <a:ext cx="1977418" cy="598283"/>
          </a:xfrm>
          <a:prstGeom prst="wedgeRectCallout">
            <a:avLst>
              <a:gd name="adj1" fmla="val -63823"/>
              <a:gd name="adj2" fmla="val 6398"/>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ヘッダ</a:t>
            </a:r>
            <a:r>
              <a:rPr kumimoji="1" lang="ja-JP" altLang="en-US" sz="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ステータスにて注文全体を管理</a:t>
            </a:r>
            <a:endParaRPr kumimoji="1" lang="en-US" altLang="ja-JP" sz="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・承認前・承認済・見積依頼中</a:t>
            </a:r>
            <a:endParaRPr lang="en-US" altLang="ja-JP" sz="800" dirty="0">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・仕入先決定・注文済・全数納入済</a:t>
            </a:r>
            <a:endParaRPr lang="en-US" altLang="ja-JP" sz="800" dirty="0">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・請求済　等・・・</a:t>
            </a:r>
            <a:endParaRPr lang="en-US" altLang="ja-JP" sz="800" dirty="0">
              <a:latin typeface="Meiryo UI" panose="020B0604030504040204" pitchFamily="50" charset="-128"/>
              <a:ea typeface="Meiryo UI" panose="020B0604030504040204" pitchFamily="50" charset="-128"/>
            </a:endParaRPr>
          </a:p>
        </p:txBody>
      </p:sp>
      <p:sp>
        <p:nvSpPr>
          <p:cNvPr id="22" name="フローチャート : 磁気ディスク 11">
            <a:extLst>
              <a:ext uri="{FF2B5EF4-FFF2-40B4-BE49-F238E27FC236}">
                <a16:creationId xmlns:a16="http://schemas.microsoft.com/office/drawing/2014/main" id="{F067B125-E4D5-4D2C-9235-C74265778881}"/>
              </a:ext>
            </a:extLst>
          </p:cNvPr>
          <p:cNvSpPr>
            <a:spLocks noChangeArrowheads="1"/>
          </p:cNvSpPr>
          <p:nvPr/>
        </p:nvSpPr>
        <p:spPr bwMode="auto">
          <a:xfrm>
            <a:off x="2082301" y="2601763"/>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取引先</a:t>
            </a:r>
            <a:endParaRPr lang="en-US" altLang="ja-JP" sz="900" dirty="0">
              <a:solidFill>
                <a:schemeClr val="bg1"/>
              </a:solidFill>
              <a:latin typeface="Meiryo UI" pitchFamily="50" charset="-128"/>
              <a:ea typeface="Meiryo UI" pitchFamily="50" charset="-128"/>
              <a:cs typeface="Meiryo UI" pitchFamily="50" charset="-128"/>
            </a:endParaRPr>
          </a:p>
        </p:txBody>
      </p:sp>
      <p:sp>
        <p:nvSpPr>
          <p:cNvPr id="23" name="フローチャート : 磁気ディスク 11">
            <a:extLst>
              <a:ext uri="{FF2B5EF4-FFF2-40B4-BE49-F238E27FC236}">
                <a16:creationId xmlns:a16="http://schemas.microsoft.com/office/drawing/2014/main" id="{302964C0-DF4C-468E-8CB3-F763666E3C08}"/>
              </a:ext>
            </a:extLst>
          </p:cNvPr>
          <p:cNvSpPr>
            <a:spLocks noChangeArrowheads="1"/>
          </p:cNvSpPr>
          <p:nvPr/>
        </p:nvSpPr>
        <p:spPr bwMode="auto">
          <a:xfrm>
            <a:off x="2082301" y="3336597"/>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取引先</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責任者</a:t>
            </a:r>
          </a:p>
        </p:txBody>
      </p:sp>
      <p:cxnSp>
        <p:nvCxnSpPr>
          <p:cNvPr id="24" name="直線コネクタ 23">
            <a:extLst>
              <a:ext uri="{FF2B5EF4-FFF2-40B4-BE49-F238E27FC236}">
                <a16:creationId xmlns:a16="http://schemas.microsoft.com/office/drawing/2014/main" id="{AD23CF1A-4011-4D7F-ACD7-EBBFD91B2274}"/>
              </a:ext>
            </a:extLst>
          </p:cNvPr>
          <p:cNvCxnSpPr>
            <a:cxnSpLocks/>
            <a:stCxn id="22" idx="3"/>
            <a:endCxn id="23" idx="1"/>
          </p:cNvCxnSpPr>
          <p:nvPr/>
        </p:nvCxnSpPr>
        <p:spPr bwMode="auto">
          <a:xfrm>
            <a:off x="2439989" y="3174086"/>
            <a:ext cx="0" cy="162511"/>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cxnSp>
        <p:nvCxnSpPr>
          <p:cNvPr id="25" name="コネクタ: カギ線 24">
            <a:extLst>
              <a:ext uri="{FF2B5EF4-FFF2-40B4-BE49-F238E27FC236}">
                <a16:creationId xmlns:a16="http://schemas.microsoft.com/office/drawing/2014/main" id="{A2B663DC-B565-4A01-BBBB-23B594CFD565}"/>
              </a:ext>
            </a:extLst>
          </p:cNvPr>
          <p:cNvCxnSpPr>
            <a:cxnSpLocks/>
            <a:stCxn id="22" idx="4"/>
            <a:endCxn id="7" idx="2"/>
          </p:cNvCxnSpPr>
          <p:nvPr/>
        </p:nvCxnSpPr>
        <p:spPr bwMode="auto">
          <a:xfrm>
            <a:off x="2797677" y="2887925"/>
            <a:ext cx="1704115" cy="253315"/>
          </a:xfrm>
          <a:prstGeom prst="bentConnector3">
            <a:avLst>
              <a:gd name="adj1" fmla="val 50000"/>
            </a:avLst>
          </a:prstGeom>
          <a:solidFill>
            <a:schemeClr val="accent1"/>
          </a:solidFill>
          <a:ln w="12700" cap="sq" cmpd="sng" algn="ctr">
            <a:solidFill>
              <a:schemeClr val="bg1">
                <a:lumMod val="85000"/>
              </a:schemeClr>
            </a:solidFill>
            <a:prstDash val="solid"/>
            <a:round/>
            <a:headEnd type="none" w="lg" len="med"/>
            <a:tailEnd type="none"/>
          </a:ln>
          <a:effectLst/>
        </p:spPr>
      </p:cxnSp>
      <p:cxnSp>
        <p:nvCxnSpPr>
          <p:cNvPr id="26" name="コネクタ: カギ線 25">
            <a:extLst>
              <a:ext uri="{FF2B5EF4-FFF2-40B4-BE49-F238E27FC236}">
                <a16:creationId xmlns:a16="http://schemas.microsoft.com/office/drawing/2014/main" id="{17B846BB-8E41-4C8A-B4ED-265FE45149FE}"/>
              </a:ext>
            </a:extLst>
          </p:cNvPr>
          <p:cNvCxnSpPr>
            <a:cxnSpLocks/>
            <a:stCxn id="23" idx="4"/>
            <a:endCxn id="7" idx="2"/>
          </p:cNvCxnSpPr>
          <p:nvPr/>
        </p:nvCxnSpPr>
        <p:spPr bwMode="auto">
          <a:xfrm flipV="1">
            <a:off x="2797677" y="3141240"/>
            <a:ext cx="1704115" cy="481519"/>
          </a:xfrm>
          <a:prstGeom prst="bentConnector3">
            <a:avLst>
              <a:gd name="adj1" fmla="val 50000"/>
            </a:avLst>
          </a:prstGeom>
          <a:solidFill>
            <a:schemeClr val="accent1"/>
          </a:solidFill>
          <a:ln w="12700" cap="sq" cmpd="sng" algn="ctr">
            <a:solidFill>
              <a:schemeClr val="bg1">
                <a:lumMod val="85000"/>
              </a:schemeClr>
            </a:solidFill>
            <a:prstDash val="solid"/>
            <a:round/>
            <a:headEnd type="none" w="lg" len="med"/>
            <a:tailEnd type="none"/>
          </a:ln>
          <a:effectLst/>
        </p:spPr>
      </p:cxnSp>
      <p:cxnSp>
        <p:nvCxnSpPr>
          <p:cNvPr id="27" name="直線コネクタ 26">
            <a:extLst>
              <a:ext uri="{FF2B5EF4-FFF2-40B4-BE49-F238E27FC236}">
                <a16:creationId xmlns:a16="http://schemas.microsoft.com/office/drawing/2014/main" id="{2CC49E68-A404-4E82-AE5F-F5844EA6E8FD}"/>
              </a:ext>
            </a:extLst>
          </p:cNvPr>
          <p:cNvCxnSpPr>
            <a:cxnSpLocks/>
            <a:stCxn id="7" idx="3"/>
            <a:endCxn id="11" idx="1"/>
          </p:cNvCxnSpPr>
          <p:nvPr/>
        </p:nvCxnSpPr>
        <p:spPr bwMode="auto">
          <a:xfrm>
            <a:off x="4859480" y="3427401"/>
            <a:ext cx="0" cy="353277"/>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28" name="フローチャート : 磁気ディスク 11">
            <a:extLst>
              <a:ext uri="{FF2B5EF4-FFF2-40B4-BE49-F238E27FC236}">
                <a16:creationId xmlns:a16="http://schemas.microsoft.com/office/drawing/2014/main" id="{3C4BE726-0A00-4AED-BE02-11B7C2773B74}"/>
              </a:ext>
            </a:extLst>
          </p:cNvPr>
          <p:cNvSpPr>
            <a:spLocks noChangeArrowheads="1"/>
          </p:cNvSpPr>
          <p:nvPr/>
        </p:nvSpPr>
        <p:spPr bwMode="auto">
          <a:xfrm>
            <a:off x="5690581" y="4790247"/>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仕入</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履歴</a:t>
            </a:r>
          </a:p>
        </p:txBody>
      </p:sp>
      <p:cxnSp>
        <p:nvCxnSpPr>
          <p:cNvPr id="29" name="直線コネクタ 28">
            <a:extLst>
              <a:ext uri="{FF2B5EF4-FFF2-40B4-BE49-F238E27FC236}">
                <a16:creationId xmlns:a16="http://schemas.microsoft.com/office/drawing/2014/main" id="{8665E44B-3247-42DC-A966-E9C517940698}"/>
              </a:ext>
            </a:extLst>
          </p:cNvPr>
          <p:cNvCxnSpPr>
            <a:cxnSpLocks/>
            <a:stCxn id="31" idx="4"/>
            <a:endCxn id="28" idx="2"/>
          </p:cNvCxnSpPr>
          <p:nvPr/>
        </p:nvCxnSpPr>
        <p:spPr bwMode="auto">
          <a:xfrm>
            <a:off x="5217168" y="5076409"/>
            <a:ext cx="473413" cy="0"/>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cxnSp>
        <p:nvCxnSpPr>
          <p:cNvPr id="30" name="コネクタ: カギ線 29">
            <a:extLst>
              <a:ext uri="{FF2B5EF4-FFF2-40B4-BE49-F238E27FC236}">
                <a16:creationId xmlns:a16="http://schemas.microsoft.com/office/drawing/2014/main" id="{7E2F1B1B-C72B-4B3B-B61E-A4713BB216EE}"/>
              </a:ext>
            </a:extLst>
          </p:cNvPr>
          <p:cNvCxnSpPr>
            <a:cxnSpLocks/>
            <a:stCxn id="11" idx="3"/>
            <a:endCxn id="28" idx="2"/>
          </p:cNvCxnSpPr>
          <p:nvPr/>
        </p:nvCxnSpPr>
        <p:spPr bwMode="auto">
          <a:xfrm rot="16200000" flipH="1">
            <a:off x="4913326" y="4299154"/>
            <a:ext cx="723408" cy="831101"/>
          </a:xfrm>
          <a:prstGeom prst="bentConnector2">
            <a:avLst/>
          </a:prstGeom>
          <a:solidFill>
            <a:schemeClr val="accent1"/>
          </a:solidFill>
          <a:ln w="12700" cap="sq" cmpd="sng" algn="ctr">
            <a:solidFill>
              <a:schemeClr val="bg1">
                <a:lumMod val="85000"/>
              </a:schemeClr>
            </a:solidFill>
            <a:prstDash val="solid"/>
            <a:round/>
            <a:headEnd type="none" w="lg" len="med"/>
            <a:tailEnd type="none"/>
          </a:ln>
          <a:effectLst/>
        </p:spPr>
      </p:cxnSp>
      <p:sp>
        <p:nvSpPr>
          <p:cNvPr id="31" name="フローチャート : 磁気ディスク 11">
            <a:extLst>
              <a:ext uri="{FF2B5EF4-FFF2-40B4-BE49-F238E27FC236}">
                <a16:creationId xmlns:a16="http://schemas.microsoft.com/office/drawing/2014/main" id="{8CCC5519-C8F3-418C-AE9F-71CA242F2C01}"/>
              </a:ext>
            </a:extLst>
          </p:cNvPr>
          <p:cNvSpPr>
            <a:spLocks noChangeArrowheads="1"/>
          </p:cNvSpPr>
          <p:nvPr/>
        </p:nvSpPr>
        <p:spPr bwMode="auto">
          <a:xfrm>
            <a:off x="4501792" y="4790247"/>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在庫</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管理</a:t>
            </a:r>
          </a:p>
        </p:txBody>
      </p:sp>
      <p:cxnSp>
        <p:nvCxnSpPr>
          <p:cNvPr id="32" name="直線コネクタ 31">
            <a:extLst>
              <a:ext uri="{FF2B5EF4-FFF2-40B4-BE49-F238E27FC236}">
                <a16:creationId xmlns:a16="http://schemas.microsoft.com/office/drawing/2014/main" id="{73EA546C-9487-43A1-A77E-6D557CC61354}"/>
              </a:ext>
            </a:extLst>
          </p:cNvPr>
          <p:cNvCxnSpPr>
            <a:cxnSpLocks/>
            <a:stCxn id="28" idx="4"/>
            <a:endCxn id="19" idx="1"/>
          </p:cNvCxnSpPr>
          <p:nvPr/>
        </p:nvCxnSpPr>
        <p:spPr bwMode="auto">
          <a:xfrm>
            <a:off x="6405957" y="5076409"/>
            <a:ext cx="611604" cy="7566"/>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33" name="吹き出し: 角を丸めた四角形 32">
            <a:extLst>
              <a:ext uri="{FF2B5EF4-FFF2-40B4-BE49-F238E27FC236}">
                <a16:creationId xmlns:a16="http://schemas.microsoft.com/office/drawing/2014/main" id="{E11C0B17-22DE-47EE-A5B4-D7A78D399AFB}"/>
              </a:ext>
            </a:extLst>
          </p:cNvPr>
          <p:cNvSpPr/>
          <p:nvPr/>
        </p:nvSpPr>
        <p:spPr bwMode="auto">
          <a:xfrm>
            <a:off x="1213857" y="2211185"/>
            <a:ext cx="2068156" cy="291980"/>
          </a:xfrm>
          <a:prstGeom prst="wedgeRoundRectCallout">
            <a:avLst>
              <a:gd name="adj1" fmla="val -4926"/>
              <a:gd name="adj2" fmla="val 118401"/>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施主・仕入先等関連企業を管理</a:t>
            </a:r>
          </a:p>
        </p:txBody>
      </p:sp>
      <p:sp>
        <p:nvSpPr>
          <p:cNvPr id="34" name="吹き出し: 角を丸めた四角形 33">
            <a:extLst>
              <a:ext uri="{FF2B5EF4-FFF2-40B4-BE49-F238E27FC236}">
                <a16:creationId xmlns:a16="http://schemas.microsoft.com/office/drawing/2014/main" id="{58A677AB-CCBA-4B17-9BC8-5E196A7D10A5}"/>
              </a:ext>
            </a:extLst>
          </p:cNvPr>
          <p:cNvSpPr/>
          <p:nvPr/>
        </p:nvSpPr>
        <p:spPr bwMode="auto">
          <a:xfrm>
            <a:off x="227380" y="3262271"/>
            <a:ext cx="1782503" cy="407361"/>
          </a:xfrm>
          <a:prstGeom prst="wedgeRoundRectCallout">
            <a:avLst>
              <a:gd name="adj1" fmla="val 57718"/>
              <a:gd name="adj2" fmla="val 41658"/>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関連企業の担当者を管理。</a:t>
            </a:r>
            <a:endParaRPr kumimoji="1" lang="en-US" altLang="ja-JP"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050" dirty="0">
                <a:solidFill>
                  <a:schemeClr val="bg1"/>
                </a:solidFill>
                <a:latin typeface="Meiryo UI" panose="020B0604030504040204" pitchFamily="50" charset="-128"/>
                <a:ea typeface="Meiryo UI" panose="020B0604030504040204" pitchFamily="50" charset="-128"/>
              </a:rPr>
              <a:t>各メール配信先となる。</a:t>
            </a:r>
            <a:endPar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35" name="吹き出し: 角を丸めた四角形 34">
            <a:extLst>
              <a:ext uri="{FF2B5EF4-FFF2-40B4-BE49-F238E27FC236}">
                <a16:creationId xmlns:a16="http://schemas.microsoft.com/office/drawing/2014/main" id="{D0398567-F961-474E-B1A9-03C3BBF05683}"/>
              </a:ext>
            </a:extLst>
          </p:cNvPr>
          <p:cNvSpPr/>
          <p:nvPr/>
        </p:nvSpPr>
        <p:spPr bwMode="auto">
          <a:xfrm>
            <a:off x="227381" y="5436960"/>
            <a:ext cx="1714480" cy="572323"/>
          </a:xfrm>
          <a:prstGeom prst="wedgeRoundRectCallout">
            <a:avLst>
              <a:gd name="adj1" fmla="val 63353"/>
              <a:gd name="adj2" fmla="val -5185"/>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050" dirty="0">
                <a:solidFill>
                  <a:schemeClr val="bg1"/>
                </a:solidFill>
                <a:latin typeface="Meiryo UI" panose="020B0604030504040204" pitchFamily="50" charset="-128"/>
                <a:ea typeface="Meiryo UI" panose="020B0604030504040204" pitchFamily="50" charset="-128"/>
              </a:rPr>
              <a:t>施工現場のマスタ</a:t>
            </a:r>
            <a:endParaRPr lang="en-US" altLang="ja-JP" sz="1050" dirty="0">
              <a:solidFill>
                <a:schemeClr val="bg1"/>
              </a:solidFill>
              <a:latin typeface="Meiryo UI" panose="020B0604030504040204" pitchFamily="50" charset="-128"/>
              <a:ea typeface="Meiryo UI" panose="020B0604030504040204"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a:t>
            </a:r>
            <a:r>
              <a:rPr lang="ja-JP" altLang="en-US" sz="1050" dirty="0">
                <a:solidFill>
                  <a:schemeClr val="bg1"/>
                </a:solidFill>
                <a:latin typeface="Meiryo UI" panose="020B0604030504040204" pitchFamily="50" charset="-128"/>
                <a:ea typeface="Meiryo UI" panose="020B0604030504040204" pitchFamily="50" charset="-128"/>
              </a:rPr>
              <a:t>要件定義時</a:t>
            </a:r>
            <a:r>
              <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不要と判断する可能性あり</a:t>
            </a:r>
          </a:p>
        </p:txBody>
      </p:sp>
      <p:sp>
        <p:nvSpPr>
          <p:cNvPr id="36" name="吹き出し: 角を丸めた四角形 35">
            <a:extLst>
              <a:ext uri="{FF2B5EF4-FFF2-40B4-BE49-F238E27FC236}">
                <a16:creationId xmlns:a16="http://schemas.microsoft.com/office/drawing/2014/main" id="{BDEED512-F1FC-4585-8893-A7DB60D0E0D8}"/>
              </a:ext>
            </a:extLst>
          </p:cNvPr>
          <p:cNvSpPr/>
          <p:nvPr/>
        </p:nvSpPr>
        <p:spPr bwMode="auto">
          <a:xfrm>
            <a:off x="2952997" y="5423620"/>
            <a:ext cx="1714480" cy="572323"/>
          </a:xfrm>
          <a:prstGeom prst="wedgeRoundRectCallout">
            <a:avLst>
              <a:gd name="adj1" fmla="val 50532"/>
              <a:gd name="adj2" fmla="val -77389"/>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050" dirty="0">
                <a:solidFill>
                  <a:schemeClr val="bg1"/>
                </a:solidFill>
                <a:latin typeface="Meiryo UI" panose="020B0604030504040204" pitchFamily="50" charset="-128"/>
                <a:ea typeface="Meiryo UI" panose="020B0604030504040204" pitchFamily="50" charset="-128"/>
              </a:rPr>
              <a:t>GPS</a:t>
            </a:r>
            <a:r>
              <a:rPr lang="ja-JP" altLang="en-US" sz="1050" dirty="0">
                <a:solidFill>
                  <a:schemeClr val="bg1"/>
                </a:solidFill>
                <a:latin typeface="Meiryo UI" panose="020B0604030504040204" pitchFamily="50" charset="-128"/>
                <a:ea typeface="Meiryo UI" panose="020B0604030504040204" pitchFamily="50" charset="-128"/>
              </a:rPr>
              <a:t>＋階数情報も付与した形で管理可能とする。</a:t>
            </a:r>
            <a:endPar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37" name="吹き出し: 四角形 36">
            <a:extLst>
              <a:ext uri="{FF2B5EF4-FFF2-40B4-BE49-F238E27FC236}">
                <a16:creationId xmlns:a16="http://schemas.microsoft.com/office/drawing/2014/main" id="{704F9472-C513-48F5-AAA7-EBD9EFAD1EEF}"/>
              </a:ext>
            </a:extLst>
          </p:cNvPr>
          <p:cNvSpPr/>
          <p:nvPr/>
        </p:nvSpPr>
        <p:spPr bwMode="auto">
          <a:xfrm>
            <a:off x="5378401" y="3174083"/>
            <a:ext cx="2007133" cy="468023"/>
          </a:xfrm>
          <a:prstGeom prst="wedgeRectCallout">
            <a:avLst>
              <a:gd name="adj1" fmla="val -65384"/>
              <a:gd name="adj2" fmla="val 93437"/>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明細</a:t>
            </a:r>
            <a:r>
              <a:rPr kumimoji="1" lang="ja-JP" altLang="en-US" sz="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ステータスにて部材別ステータスを管理</a:t>
            </a:r>
            <a:endParaRPr kumimoji="1" lang="en-US" altLang="ja-JP" sz="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・注文前・注文済・部分仕入・全数仕入</a:t>
            </a:r>
            <a:endParaRPr lang="en-US" altLang="ja-JP" sz="800" dirty="0">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等・・・</a:t>
            </a:r>
            <a:endParaRPr lang="en-US" altLang="ja-JP" sz="800" dirty="0">
              <a:latin typeface="Meiryo UI" panose="020B0604030504040204" pitchFamily="50" charset="-128"/>
              <a:ea typeface="Meiryo UI" panose="020B0604030504040204" pitchFamily="50" charset="-128"/>
            </a:endParaRPr>
          </a:p>
        </p:txBody>
      </p:sp>
      <p:cxnSp>
        <p:nvCxnSpPr>
          <p:cNvPr id="38" name="直線コネクタ 37">
            <a:extLst>
              <a:ext uri="{FF2B5EF4-FFF2-40B4-BE49-F238E27FC236}">
                <a16:creationId xmlns:a16="http://schemas.microsoft.com/office/drawing/2014/main" id="{0A344D39-98C2-4450-9A5E-9AB3985C3F03}"/>
              </a:ext>
            </a:extLst>
          </p:cNvPr>
          <p:cNvCxnSpPr>
            <a:cxnSpLocks/>
            <a:stCxn id="11" idx="3"/>
            <a:endCxn id="28" idx="2"/>
          </p:cNvCxnSpPr>
          <p:nvPr/>
        </p:nvCxnSpPr>
        <p:spPr bwMode="auto">
          <a:xfrm>
            <a:off x="4859480" y="4353001"/>
            <a:ext cx="831101" cy="723408"/>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pic>
        <p:nvPicPr>
          <p:cNvPr id="39" name="図 81" descr="MC900432621.PNG">
            <a:extLst>
              <a:ext uri="{FF2B5EF4-FFF2-40B4-BE49-F238E27FC236}">
                <a16:creationId xmlns:a16="http://schemas.microsoft.com/office/drawing/2014/main" id="{25E68F4A-C070-44B6-99C9-E72B57E83CB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flipH="1">
            <a:off x="7307333" y="3895447"/>
            <a:ext cx="404000" cy="429101"/>
          </a:xfrm>
          <a:prstGeom prst="rect">
            <a:avLst/>
          </a:prstGeom>
        </p:spPr>
      </p:pic>
      <p:grpSp>
        <p:nvGrpSpPr>
          <p:cNvPr id="40" name="図形グループ 101">
            <a:extLst>
              <a:ext uri="{FF2B5EF4-FFF2-40B4-BE49-F238E27FC236}">
                <a16:creationId xmlns:a16="http://schemas.microsoft.com/office/drawing/2014/main" id="{F108475A-4774-4A3B-B821-3AABFE181647}"/>
              </a:ext>
            </a:extLst>
          </p:cNvPr>
          <p:cNvGrpSpPr/>
          <p:nvPr/>
        </p:nvGrpSpPr>
        <p:grpSpPr>
          <a:xfrm>
            <a:off x="7584237" y="5785034"/>
            <a:ext cx="513524" cy="550082"/>
            <a:chOff x="8424744" y="2517616"/>
            <a:chExt cx="719256" cy="774746"/>
          </a:xfrm>
        </p:grpSpPr>
        <p:pic>
          <p:nvPicPr>
            <p:cNvPr id="41" name="図 46">
              <a:extLst>
                <a:ext uri="{FF2B5EF4-FFF2-40B4-BE49-F238E27FC236}">
                  <a16:creationId xmlns:a16="http://schemas.microsoft.com/office/drawing/2014/main" id="{EC7A0DF8-1B69-426F-AD7B-3F4FA5727F85}"/>
                </a:ext>
              </a:extLst>
            </p:cNvPr>
            <p:cNvPicPr>
              <a:picLocks noChangeAspect="1"/>
            </p:cNvPicPr>
            <p:nvPr/>
          </p:nvPicPr>
          <p:blipFill>
            <a:blip r:embed="rId6" cstate="print"/>
            <a:srcRect t="44277"/>
            <a:stretch>
              <a:fillRect/>
            </a:stretch>
          </p:blipFill>
          <p:spPr>
            <a:xfrm>
              <a:off x="8424744" y="2896374"/>
              <a:ext cx="719256" cy="395988"/>
            </a:xfrm>
            <a:prstGeom prst="rect">
              <a:avLst/>
            </a:prstGeom>
          </p:spPr>
        </p:pic>
        <p:pic>
          <p:nvPicPr>
            <p:cNvPr id="42" name="図 47">
              <a:extLst>
                <a:ext uri="{FF2B5EF4-FFF2-40B4-BE49-F238E27FC236}">
                  <a16:creationId xmlns:a16="http://schemas.microsoft.com/office/drawing/2014/main" id="{B9819679-A029-446E-BD98-7DDFC9C27692}"/>
                </a:ext>
              </a:extLst>
            </p:cNvPr>
            <p:cNvPicPr>
              <a:picLocks noChangeAspect="1"/>
            </p:cNvPicPr>
            <p:nvPr/>
          </p:nvPicPr>
          <p:blipFill>
            <a:blip r:embed="rId7" cstate="print"/>
            <a:srcRect b="47180"/>
            <a:stretch>
              <a:fillRect/>
            </a:stretch>
          </p:blipFill>
          <p:spPr>
            <a:xfrm>
              <a:off x="8487239" y="2517616"/>
              <a:ext cx="623338" cy="401037"/>
            </a:xfrm>
            <a:prstGeom prst="rect">
              <a:avLst/>
            </a:prstGeom>
          </p:spPr>
        </p:pic>
      </p:grpSp>
      <p:sp>
        <p:nvSpPr>
          <p:cNvPr id="43" name="テキスト ボックス 42">
            <a:extLst>
              <a:ext uri="{FF2B5EF4-FFF2-40B4-BE49-F238E27FC236}">
                <a16:creationId xmlns:a16="http://schemas.microsoft.com/office/drawing/2014/main" id="{424FF1A7-888E-4CBC-A2EE-E29787400F92}"/>
              </a:ext>
            </a:extLst>
          </p:cNvPr>
          <p:cNvSpPr txBox="1"/>
          <p:nvPr/>
        </p:nvSpPr>
        <p:spPr>
          <a:xfrm>
            <a:off x="7617024" y="4022041"/>
            <a:ext cx="646331" cy="276999"/>
          </a:xfrm>
          <a:prstGeom prst="rect">
            <a:avLst/>
          </a:prstGeom>
          <a:noFill/>
        </p:spPr>
        <p:txBody>
          <a:bodyPr wrap="none" rtlCol="0">
            <a:spAutoFit/>
          </a:bodyPr>
          <a:lstStyle/>
          <a:p>
            <a:r>
              <a:rPr kumimoji="1" lang="ja-JP" altLang="en-US" sz="1200" b="1" dirty="0">
                <a:latin typeface="Meiryo UI" panose="020B0604030504040204" pitchFamily="50" charset="-128"/>
                <a:ea typeface="Meiryo UI" panose="020B0604030504040204" pitchFamily="50" charset="-128"/>
              </a:rPr>
              <a:t>仕入先</a:t>
            </a:r>
          </a:p>
        </p:txBody>
      </p:sp>
      <p:sp>
        <p:nvSpPr>
          <p:cNvPr id="44" name="矢印: 左 43">
            <a:extLst>
              <a:ext uri="{FF2B5EF4-FFF2-40B4-BE49-F238E27FC236}">
                <a16:creationId xmlns:a16="http://schemas.microsoft.com/office/drawing/2014/main" id="{7CDD953A-9892-4376-B1BB-7A5BC4F585D7}"/>
              </a:ext>
            </a:extLst>
          </p:cNvPr>
          <p:cNvSpPr/>
          <p:nvPr/>
        </p:nvSpPr>
        <p:spPr bwMode="auto">
          <a:xfrm>
            <a:off x="6486551" y="3908920"/>
            <a:ext cx="763245" cy="325103"/>
          </a:xfrm>
          <a:prstGeom prst="leftArrow">
            <a:avLst/>
          </a:prstGeom>
          <a:solidFill>
            <a:schemeClr val="accent1">
              <a:lumMod val="20000"/>
              <a:lumOff val="80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900" dirty="0">
                <a:latin typeface="Meiryo UI" panose="020B0604030504040204" pitchFamily="50" charset="-128"/>
                <a:ea typeface="Meiryo UI" panose="020B0604030504040204" pitchFamily="50" charset="-128"/>
              </a:rPr>
              <a:t>見積入力</a:t>
            </a:r>
            <a:endParaRPr kumimoji="1" lang="ja-JP" altLang="en-US" sz="9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sp>
        <p:nvSpPr>
          <p:cNvPr id="45" name="吹き出し: 四角形 44">
            <a:extLst>
              <a:ext uri="{FF2B5EF4-FFF2-40B4-BE49-F238E27FC236}">
                <a16:creationId xmlns:a16="http://schemas.microsoft.com/office/drawing/2014/main" id="{C288747D-D482-4594-BCD6-18D118D62C02}"/>
              </a:ext>
            </a:extLst>
          </p:cNvPr>
          <p:cNvSpPr/>
          <p:nvPr/>
        </p:nvSpPr>
        <p:spPr bwMode="auto">
          <a:xfrm>
            <a:off x="6664578" y="4340764"/>
            <a:ext cx="2007133" cy="373061"/>
          </a:xfrm>
          <a:prstGeom prst="wedgeRectCallout">
            <a:avLst>
              <a:gd name="adj1" fmla="val -64069"/>
              <a:gd name="adj2" fmla="val -93570"/>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調達明細に対して見積依頼を受けた仕入先は見積回答情報を入力する。</a:t>
            </a:r>
            <a:endParaRPr lang="en-US" altLang="ja-JP" sz="800" dirty="0">
              <a:latin typeface="Meiryo UI" panose="020B0604030504040204" pitchFamily="50" charset="-128"/>
              <a:ea typeface="Meiryo UI" panose="020B0604030504040204" pitchFamily="50" charset="-128"/>
            </a:endParaRPr>
          </a:p>
        </p:txBody>
      </p:sp>
      <p:sp>
        <p:nvSpPr>
          <p:cNvPr id="46" name="テキスト ボックス 45">
            <a:extLst>
              <a:ext uri="{FF2B5EF4-FFF2-40B4-BE49-F238E27FC236}">
                <a16:creationId xmlns:a16="http://schemas.microsoft.com/office/drawing/2014/main" id="{C7036CFE-65C7-444E-A010-660DC8ED39CF}"/>
              </a:ext>
            </a:extLst>
          </p:cNvPr>
          <p:cNvSpPr txBox="1"/>
          <p:nvPr/>
        </p:nvSpPr>
        <p:spPr>
          <a:xfrm>
            <a:off x="8045009" y="5948987"/>
            <a:ext cx="800219" cy="276999"/>
          </a:xfrm>
          <a:prstGeom prst="rect">
            <a:avLst/>
          </a:prstGeom>
          <a:noFill/>
        </p:spPr>
        <p:txBody>
          <a:bodyPr wrap="none" rtlCol="0">
            <a:spAutoFit/>
          </a:bodyPr>
          <a:lstStyle/>
          <a:p>
            <a:r>
              <a:rPr kumimoji="1" lang="ja-JP" altLang="en-US" sz="1200" b="1" dirty="0">
                <a:latin typeface="Meiryo UI" panose="020B0604030504040204" pitchFamily="50" charset="-128"/>
                <a:ea typeface="Meiryo UI" panose="020B0604030504040204" pitchFamily="50" charset="-128"/>
              </a:rPr>
              <a:t>現場担当</a:t>
            </a:r>
          </a:p>
        </p:txBody>
      </p:sp>
      <p:cxnSp>
        <p:nvCxnSpPr>
          <p:cNvPr id="47" name="コネクタ: カギ線 46">
            <a:extLst>
              <a:ext uri="{FF2B5EF4-FFF2-40B4-BE49-F238E27FC236}">
                <a16:creationId xmlns:a16="http://schemas.microsoft.com/office/drawing/2014/main" id="{5E17B42B-A67E-4753-A13D-97A5A265EFA4}"/>
              </a:ext>
            </a:extLst>
          </p:cNvPr>
          <p:cNvCxnSpPr>
            <a:cxnSpLocks/>
            <a:stCxn id="31" idx="4"/>
            <a:endCxn id="20" idx="1"/>
          </p:cNvCxnSpPr>
          <p:nvPr/>
        </p:nvCxnSpPr>
        <p:spPr bwMode="auto">
          <a:xfrm>
            <a:off x="5217168" y="5076409"/>
            <a:ext cx="1800393" cy="298407"/>
          </a:xfrm>
          <a:prstGeom prst="bentConnector3">
            <a:avLst>
              <a:gd name="adj1" fmla="val 11908"/>
            </a:avLst>
          </a:prstGeom>
          <a:solidFill>
            <a:schemeClr val="accent1"/>
          </a:solidFill>
          <a:ln w="12700" cap="sq" cmpd="sng" algn="ctr">
            <a:solidFill>
              <a:schemeClr val="bg1">
                <a:lumMod val="85000"/>
              </a:schemeClr>
            </a:solidFill>
            <a:prstDash val="solid"/>
            <a:round/>
            <a:headEnd type="none" w="lg" len="med"/>
            <a:tailEnd type="none"/>
          </a:ln>
          <a:effectLst/>
        </p:spPr>
      </p:cxnSp>
      <p:sp>
        <p:nvSpPr>
          <p:cNvPr id="48" name="吹き出し: 四角形 47">
            <a:extLst>
              <a:ext uri="{FF2B5EF4-FFF2-40B4-BE49-F238E27FC236}">
                <a16:creationId xmlns:a16="http://schemas.microsoft.com/office/drawing/2014/main" id="{6AF810D2-2B9B-4228-9746-A3EEC95C1F90}"/>
              </a:ext>
            </a:extLst>
          </p:cNvPr>
          <p:cNvSpPr/>
          <p:nvPr/>
        </p:nvSpPr>
        <p:spPr bwMode="auto">
          <a:xfrm>
            <a:off x="4973451" y="5437581"/>
            <a:ext cx="2007133" cy="373061"/>
          </a:xfrm>
          <a:prstGeom prst="wedgeRectCallout">
            <a:avLst>
              <a:gd name="adj1" fmla="val 51138"/>
              <a:gd name="adj2" fmla="val -119495"/>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スキャンした調達番号から注文済部材を検索し、検品処理＋入庫処理を行う。</a:t>
            </a:r>
            <a:endParaRPr lang="en-US" altLang="ja-JP" sz="800" dirty="0">
              <a:latin typeface="Meiryo UI" panose="020B0604030504040204" pitchFamily="50" charset="-128"/>
              <a:ea typeface="Meiryo UI" panose="020B0604030504040204" pitchFamily="50" charset="-128"/>
            </a:endParaRPr>
          </a:p>
        </p:txBody>
      </p:sp>
      <p:cxnSp>
        <p:nvCxnSpPr>
          <p:cNvPr id="49" name="直線コネクタ 48">
            <a:extLst>
              <a:ext uri="{FF2B5EF4-FFF2-40B4-BE49-F238E27FC236}">
                <a16:creationId xmlns:a16="http://schemas.microsoft.com/office/drawing/2014/main" id="{AA3D07A7-C975-47D2-AC8E-8D3BC9D74B4D}"/>
              </a:ext>
            </a:extLst>
          </p:cNvPr>
          <p:cNvCxnSpPr>
            <a:cxnSpLocks/>
            <a:stCxn id="11" idx="4"/>
            <a:endCxn id="48" idx="4"/>
          </p:cNvCxnSpPr>
          <p:nvPr/>
        </p:nvCxnSpPr>
        <p:spPr bwMode="auto">
          <a:xfrm>
            <a:off x="5217168" y="4066840"/>
            <a:ext cx="1786257" cy="1111482"/>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50" name="吹き出し: 四角形 49">
            <a:extLst>
              <a:ext uri="{FF2B5EF4-FFF2-40B4-BE49-F238E27FC236}">
                <a16:creationId xmlns:a16="http://schemas.microsoft.com/office/drawing/2014/main" id="{456D1C33-45B2-4B97-9F0F-D5602AA183AA}"/>
              </a:ext>
            </a:extLst>
          </p:cNvPr>
          <p:cNvSpPr/>
          <p:nvPr/>
        </p:nvSpPr>
        <p:spPr bwMode="auto">
          <a:xfrm>
            <a:off x="4973451" y="5860918"/>
            <a:ext cx="2007133" cy="318707"/>
          </a:xfrm>
          <a:prstGeom prst="wedgeRectCallout">
            <a:avLst>
              <a:gd name="adj1" fmla="val 78298"/>
              <a:gd name="adj2" fmla="val -172180"/>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使用した場合の出庫処理や入力ミスの修正などにて使用。</a:t>
            </a:r>
            <a:endParaRPr lang="en-US" altLang="ja-JP" sz="800" dirty="0">
              <a:latin typeface="Meiryo UI" panose="020B0604030504040204" pitchFamily="50" charset="-128"/>
              <a:ea typeface="Meiryo UI" panose="020B0604030504040204" pitchFamily="50" charset="-128"/>
            </a:endParaRPr>
          </a:p>
        </p:txBody>
      </p:sp>
      <p:pic>
        <p:nvPicPr>
          <p:cNvPr id="51" name="図 81" descr="MC900432621.PNG">
            <a:extLst>
              <a:ext uri="{FF2B5EF4-FFF2-40B4-BE49-F238E27FC236}">
                <a16:creationId xmlns:a16="http://schemas.microsoft.com/office/drawing/2014/main" id="{2F368BD2-A7D9-4BE9-98CA-594EAD095AC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flipH="1">
            <a:off x="2298530" y="4201047"/>
            <a:ext cx="404000" cy="429101"/>
          </a:xfrm>
          <a:prstGeom prst="rect">
            <a:avLst/>
          </a:prstGeom>
        </p:spPr>
      </p:pic>
      <p:sp>
        <p:nvSpPr>
          <p:cNvPr id="52" name="テキスト ボックス 51">
            <a:extLst>
              <a:ext uri="{FF2B5EF4-FFF2-40B4-BE49-F238E27FC236}">
                <a16:creationId xmlns:a16="http://schemas.microsoft.com/office/drawing/2014/main" id="{F446C935-C709-4CD4-BA96-0CE509EF7D30}"/>
              </a:ext>
            </a:extLst>
          </p:cNvPr>
          <p:cNvSpPr txBox="1"/>
          <p:nvPr/>
        </p:nvSpPr>
        <p:spPr>
          <a:xfrm>
            <a:off x="2702530" y="4500427"/>
            <a:ext cx="800219" cy="276999"/>
          </a:xfrm>
          <a:prstGeom prst="rect">
            <a:avLst/>
          </a:prstGeom>
          <a:noFill/>
        </p:spPr>
        <p:txBody>
          <a:bodyPr wrap="none" rtlCol="0">
            <a:spAutoFit/>
          </a:bodyPr>
          <a:lstStyle/>
          <a:p>
            <a:r>
              <a:rPr kumimoji="1" lang="ja-JP" altLang="en-US" sz="1200" b="1" dirty="0">
                <a:latin typeface="Meiryo UI" panose="020B0604030504040204" pitchFamily="50" charset="-128"/>
                <a:ea typeface="Meiryo UI" panose="020B0604030504040204" pitchFamily="50" charset="-128"/>
              </a:rPr>
              <a:t>購買部門</a:t>
            </a:r>
          </a:p>
        </p:txBody>
      </p:sp>
      <p:sp>
        <p:nvSpPr>
          <p:cNvPr id="53" name="吹き出し: 四角形 52">
            <a:extLst>
              <a:ext uri="{FF2B5EF4-FFF2-40B4-BE49-F238E27FC236}">
                <a16:creationId xmlns:a16="http://schemas.microsoft.com/office/drawing/2014/main" id="{9B1443B9-D838-43DC-A49F-3E6BFF12373F}"/>
              </a:ext>
            </a:extLst>
          </p:cNvPr>
          <p:cNvSpPr/>
          <p:nvPr/>
        </p:nvSpPr>
        <p:spPr bwMode="auto">
          <a:xfrm>
            <a:off x="2686951" y="4043615"/>
            <a:ext cx="1628842" cy="468023"/>
          </a:xfrm>
          <a:prstGeom prst="wedgeRectCallout">
            <a:avLst>
              <a:gd name="adj1" fmla="val 67944"/>
              <a:gd name="adj2" fmla="val -41823"/>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ja-JP" sz="800" dirty="0">
                <a:latin typeface="Meiryo UI" panose="020B0604030504040204" pitchFamily="50" charset="-128"/>
                <a:ea typeface="Meiryo UI" panose="020B0604030504040204" pitchFamily="50" charset="-128"/>
              </a:rPr>
              <a:t>OCR</a:t>
            </a:r>
            <a:r>
              <a:rPr lang="ja-JP" altLang="en-US" sz="800" dirty="0">
                <a:latin typeface="Meiryo UI" panose="020B0604030504040204" pitchFamily="50" charset="-128"/>
                <a:ea typeface="Meiryo UI" panose="020B0604030504040204" pitchFamily="50" charset="-128"/>
              </a:rPr>
              <a:t>リーダーにて仕入先からの請求書を読み、支払予定金額とのチェックを行う。</a:t>
            </a:r>
            <a:endParaRPr lang="en-US" altLang="ja-JP" sz="800" dirty="0">
              <a:latin typeface="Meiryo UI" panose="020B0604030504040204" pitchFamily="50" charset="-128"/>
              <a:ea typeface="Meiryo UI" panose="020B0604030504040204" pitchFamily="50" charset="-128"/>
            </a:endParaRPr>
          </a:p>
        </p:txBody>
      </p:sp>
      <p:sp>
        <p:nvSpPr>
          <p:cNvPr id="54" name="正方形/長方形 53">
            <a:extLst>
              <a:ext uri="{FF2B5EF4-FFF2-40B4-BE49-F238E27FC236}">
                <a16:creationId xmlns:a16="http://schemas.microsoft.com/office/drawing/2014/main" id="{CD56AB13-D93C-43D3-978D-F68C661E9E01}"/>
              </a:ext>
            </a:extLst>
          </p:cNvPr>
          <p:cNvSpPr/>
          <p:nvPr/>
        </p:nvSpPr>
        <p:spPr bwMode="auto">
          <a:xfrm>
            <a:off x="3036320" y="3722769"/>
            <a:ext cx="843173" cy="276999"/>
          </a:xfrm>
          <a:prstGeom prst="rect">
            <a:avLst/>
          </a:prstGeom>
          <a:solidFill>
            <a:srgbClr val="00B0F0">
              <a:alpha val="59000"/>
            </a:srgb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900" dirty="0">
                <a:solidFill>
                  <a:schemeClr val="bg1"/>
                </a:solidFill>
                <a:latin typeface="Meiryo UI" panose="020B0604030504040204" pitchFamily="50" charset="-128"/>
                <a:ea typeface="Meiryo UI" panose="020B0604030504040204" pitchFamily="50" charset="-128"/>
              </a:rPr>
              <a:t>請求書照合画面</a:t>
            </a:r>
            <a:endParaRPr kumimoji="1" lang="ja-JP" altLang="en-US" sz="9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cxnSp>
        <p:nvCxnSpPr>
          <p:cNvPr id="55" name="直線コネクタ 54">
            <a:extLst>
              <a:ext uri="{FF2B5EF4-FFF2-40B4-BE49-F238E27FC236}">
                <a16:creationId xmlns:a16="http://schemas.microsoft.com/office/drawing/2014/main" id="{889A6890-5CF9-4C15-9C54-A20939E3705C}"/>
              </a:ext>
            </a:extLst>
          </p:cNvPr>
          <p:cNvCxnSpPr>
            <a:cxnSpLocks/>
            <a:stCxn id="54" idx="3"/>
            <a:endCxn id="11" idx="2"/>
          </p:cNvCxnSpPr>
          <p:nvPr/>
        </p:nvCxnSpPr>
        <p:spPr bwMode="auto">
          <a:xfrm>
            <a:off x="3879493" y="3861269"/>
            <a:ext cx="622299" cy="205571"/>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65" name="タイトル 1">
            <a:extLst>
              <a:ext uri="{FF2B5EF4-FFF2-40B4-BE49-F238E27FC236}">
                <a16:creationId xmlns:a16="http://schemas.microsoft.com/office/drawing/2014/main" id="{C0AE7554-09E1-4A81-84EF-2C6913E44C98}"/>
              </a:ext>
            </a:extLst>
          </p:cNvPr>
          <p:cNvSpPr>
            <a:spLocks noGrp="1"/>
          </p:cNvSpPr>
          <p:nvPr>
            <p:ph type="title"/>
          </p:nvPr>
        </p:nvSpPr>
        <p:spPr>
          <a:xfrm>
            <a:off x="214313" y="131763"/>
            <a:ext cx="8229600" cy="725487"/>
          </a:xfrm>
        </p:spPr>
        <p:txBody>
          <a:bodyPr/>
          <a:lstStyle/>
          <a:p>
            <a:pPr eaLnBrk="1" hangingPunct="1"/>
            <a:r>
              <a:rPr lang="ja-JP" altLang="en-US" dirty="0"/>
              <a:t>プロジェクトのスコープ</a:t>
            </a:r>
          </a:p>
        </p:txBody>
      </p:sp>
      <p:sp>
        <p:nvSpPr>
          <p:cNvPr id="2" name="正方形/長方形 1">
            <a:extLst>
              <a:ext uri="{FF2B5EF4-FFF2-40B4-BE49-F238E27FC236}">
                <a16:creationId xmlns:a16="http://schemas.microsoft.com/office/drawing/2014/main" id="{75963711-4F60-4D9E-91CD-5381586D730C}"/>
              </a:ext>
            </a:extLst>
          </p:cNvPr>
          <p:cNvSpPr/>
          <p:nvPr/>
        </p:nvSpPr>
        <p:spPr>
          <a:xfrm>
            <a:off x="4315793" y="2708920"/>
            <a:ext cx="1029169" cy="16956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1529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C6827F2C-9BFB-49A6-AE7F-959F6DBAC8BC}"/>
              </a:ext>
            </a:extLst>
          </p:cNvPr>
          <p:cNvSpPr>
            <a:spLocks noGrp="1"/>
          </p:cNvSpPr>
          <p:nvPr>
            <p:ph type="title"/>
          </p:nvPr>
        </p:nvSpPr>
        <p:spPr>
          <a:xfrm>
            <a:off x="214313" y="131763"/>
            <a:ext cx="8229600" cy="725487"/>
          </a:xfrm>
        </p:spPr>
        <p:txBody>
          <a:bodyPr/>
          <a:lstStyle/>
          <a:p>
            <a:pPr eaLnBrk="1" hangingPunct="1"/>
            <a:r>
              <a:rPr lang="ja-JP" altLang="en-US" dirty="0"/>
              <a:t>対象プロセス</a:t>
            </a:r>
          </a:p>
        </p:txBody>
      </p:sp>
      <p:sp>
        <p:nvSpPr>
          <p:cNvPr id="10" name="テキスト ボックス 9">
            <a:extLst>
              <a:ext uri="{FF2B5EF4-FFF2-40B4-BE49-F238E27FC236}">
                <a16:creationId xmlns:a16="http://schemas.microsoft.com/office/drawing/2014/main" id="{1FCCB275-21FD-47E2-8A50-B8E38F4F00D2}"/>
              </a:ext>
            </a:extLst>
          </p:cNvPr>
          <p:cNvSpPr txBox="1"/>
          <p:nvPr/>
        </p:nvSpPr>
        <p:spPr>
          <a:xfrm>
            <a:off x="2864966" y="2818010"/>
            <a:ext cx="647848" cy="30726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購買</a:t>
            </a: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G</a:t>
            </a:r>
          </a:p>
        </p:txBody>
      </p:sp>
      <p:pic>
        <p:nvPicPr>
          <p:cNvPr id="12" name="図 11">
            <a:extLst>
              <a:ext uri="{FF2B5EF4-FFF2-40B4-BE49-F238E27FC236}">
                <a16:creationId xmlns:a16="http://schemas.microsoft.com/office/drawing/2014/main" id="{C25B8789-C1CC-4DC3-B828-1AD3C7E0F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20" y="2287415"/>
            <a:ext cx="481526" cy="510680"/>
          </a:xfrm>
          <a:prstGeom prst="rect">
            <a:avLst/>
          </a:prstGeom>
        </p:spPr>
      </p:pic>
      <p:pic>
        <p:nvPicPr>
          <p:cNvPr id="13" name="図 12">
            <a:extLst>
              <a:ext uri="{FF2B5EF4-FFF2-40B4-BE49-F238E27FC236}">
                <a16:creationId xmlns:a16="http://schemas.microsoft.com/office/drawing/2014/main" id="{96ACA81B-D373-4D03-80AD-F38266CAD018}"/>
              </a:ext>
            </a:extLst>
          </p:cNvPr>
          <p:cNvPicPr>
            <a:picLocks noChangeAspect="1"/>
          </p:cNvPicPr>
          <p:nvPr/>
        </p:nvPicPr>
        <p:blipFill>
          <a:blip r:embed="rId3"/>
          <a:stretch>
            <a:fillRect/>
          </a:stretch>
        </p:blipFill>
        <p:spPr>
          <a:xfrm>
            <a:off x="3736656" y="2118393"/>
            <a:ext cx="319320" cy="437681"/>
          </a:xfrm>
          <a:prstGeom prst="rect">
            <a:avLst/>
          </a:prstGeom>
        </p:spPr>
      </p:pic>
      <p:sp>
        <p:nvSpPr>
          <p:cNvPr id="14" name="矢印: 下 13">
            <a:extLst>
              <a:ext uri="{FF2B5EF4-FFF2-40B4-BE49-F238E27FC236}">
                <a16:creationId xmlns:a16="http://schemas.microsoft.com/office/drawing/2014/main" id="{3641D5FF-8834-4EE8-9F33-9CF58D6E2DDC}"/>
              </a:ext>
            </a:extLst>
          </p:cNvPr>
          <p:cNvSpPr/>
          <p:nvPr/>
        </p:nvSpPr>
        <p:spPr>
          <a:xfrm rot="5400000" flipV="1">
            <a:off x="4052262" y="2207181"/>
            <a:ext cx="229609" cy="1094792"/>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pic>
        <p:nvPicPr>
          <p:cNvPr id="15" name="図 14">
            <a:extLst>
              <a:ext uri="{FF2B5EF4-FFF2-40B4-BE49-F238E27FC236}">
                <a16:creationId xmlns:a16="http://schemas.microsoft.com/office/drawing/2014/main" id="{656B3CED-71E8-4FA7-A5C0-7B082A4D78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3229" y="2512399"/>
            <a:ext cx="497770" cy="527907"/>
          </a:xfrm>
          <a:prstGeom prst="rect">
            <a:avLst/>
          </a:prstGeom>
        </p:spPr>
      </p:pic>
      <p:pic>
        <p:nvPicPr>
          <p:cNvPr id="16" name="図 15">
            <a:extLst>
              <a:ext uri="{FF2B5EF4-FFF2-40B4-BE49-F238E27FC236}">
                <a16:creationId xmlns:a16="http://schemas.microsoft.com/office/drawing/2014/main" id="{BAF0EE71-A4CA-4896-91FB-2F74222353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7395" y="2175399"/>
            <a:ext cx="582981" cy="618277"/>
          </a:xfrm>
          <a:prstGeom prst="rect">
            <a:avLst/>
          </a:prstGeom>
        </p:spPr>
      </p:pic>
      <p:pic>
        <p:nvPicPr>
          <p:cNvPr id="17" name="図 16">
            <a:extLst>
              <a:ext uri="{FF2B5EF4-FFF2-40B4-BE49-F238E27FC236}">
                <a16:creationId xmlns:a16="http://schemas.microsoft.com/office/drawing/2014/main" id="{B38C15E0-4C59-4617-BEE6-6170E403E9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65920" y="2753849"/>
            <a:ext cx="421564" cy="447088"/>
          </a:xfrm>
          <a:prstGeom prst="rect">
            <a:avLst/>
          </a:prstGeom>
        </p:spPr>
      </p:pic>
      <p:pic>
        <p:nvPicPr>
          <p:cNvPr id="18" name="図 17">
            <a:extLst>
              <a:ext uri="{FF2B5EF4-FFF2-40B4-BE49-F238E27FC236}">
                <a16:creationId xmlns:a16="http://schemas.microsoft.com/office/drawing/2014/main" id="{1E2C9326-EE02-4C0E-A7D7-9A18EA9BF54F}"/>
              </a:ext>
            </a:extLst>
          </p:cNvPr>
          <p:cNvPicPr>
            <a:picLocks noChangeAspect="1"/>
          </p:cNvPicPr>
          <p:nvPr/>
        </p:nvPicPr>
        <p:blipFill>
          <a:blip r:embed="rId7"/>
          <a:stretch>
            <a:fillRect/>
          </a:stretch>
        </p:blipFill>
        <p:spPr>
          <a:xfrm>
            <a:off x="4714463" y="2447159"/>
            <a:ext cx="534648" cy="569798"/>
          </a:xfrm>
          <a:prstGeom prst="rect">
            <a:avLst/>
          </a:prstGeom>
        </p:spPr>
      </p:pic>
      <p:sp>
        <p:nvSpPr>
          <p:cNvPr id="19" name="テキスト ボックス 18">
            <a:extLst>
              <a:ext uri="{FF2B5EF4-FFF2-40B4-BE49-F238E27FC236}">
                <a16:creationId xmlns:a16="http://schemas.microsoft.com/office/drawing/2014/main" id="{4DB006A5-FC63-499B-AE73-1B61FD153990}"/>
              </a:ext>
            </a:extLst>
          </p:cNvPr>
          <p:cNvSpPr txBox="1"/>
          <p:nvPr/>
        </p:nvSpPr>
        <p:spPr>
          <a:xfrm>
            <a:off x="4775506" y="3170016"/>
            <a:ext cx="1202393" cy="30726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資材ベンダー</a:t>
            </a:r>
          </a:p>
        </p:txBody>
      </p:sp>
      <p:sp>
        <p:nvSpPr>
          <p:cNvPr id="20" name="正方形/長方形 19">
            <a:extLst>
              <a:ext uri="{FF2B5EF4-FFF2-40B4-BE49-F238E27FC236}">
                <a16:creationId xmlns:a16="http://schemas.microsoft.com/office/drawing/2014/main" id="{0A0BFC93-255E-4585-A286-53335B38F9A1}"/>
              </a:ext>
            </a:extLst>
          </p:cNvPr>
          <p:cNvSpPr/>
          <p:nvPr/>
        </p:nvSpPr>
        <p:spPr>
          <a:xfrm>
            <a:off x="4775506" y="3494358"/>
            <a:ext cx="1016180" cy="304525"/>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注文受領</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1" name="正方形/長方形 20">
            <a:extLst>
              <a:ext uri="{FF2B5EF4-FFF2-40B4-BE49-F238E27FC236}">
                <a16:creationId xmlns:a16="http://schemas.microsoft.com/office/drawing/2014/main" id="{7EA5B610-9962-427E-A55B-9467FD680370}"/>
              </a:ext>
            </a:extLst>
          </p:cNvPr>
          <p:cNvSpPr/>
          <p:nvPr/>
        </p:nvSpPr>
        <p:spPr>
          <a:xfrm>
            <a:off x="3509066" y="3079044"/>
            <a:ext cx="1100240" cy="74128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発注</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FF0000"/>
                </a:solidFill>
                <a:effectLst/>
                <a:uLnTx/>
                <a:uFillTx/>
                <a:latin typeface="Calibri"/>
                <a:ea typeface="ＭＳ Ｐゴシック" panose="020B0600070205080204" pitchFamily="50" charset="-128"/>
                <a:cs typeface="+mn-cs"/>
              </a:rPr>
              <a:t>注文番号</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自動設定</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2" name="正方形/長方形 21">
            <a:extLst>
              <a:ext uri="{FF2B5EF4-FFF2-40B4-BE49-F238E27FC236}">
                <a16:creationId xmlns:a16="http://schemas.microsoft.com/office/drawing/2014/main" id="{F5F69172-A6DE-485C-BEA9-9D55798935E2}"/>
              </a:ext>
            </a:extLst>
          </p:cNvPr>
          <p:cNvSpPr/>
          <p:nvPr/>
        </p:nvSpPr>
        <p:spPr>
          <a:xfrm>
            <a:off x="196912" y="2011960"/>
            <a:ext cx="2474347" cy="3145231"/>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システムへ注文情報の入力</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工事番号</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品種</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数量</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600" dirty="0">
                <a:solidFill>
                  <a:srgbClr val="FF0000"/>
                </a:solidFill>
                <a:latin typeface="Calibri"/>
                <a:ea typeface="ＭＳ Ｐゴシック" panose="020B0600070205080204" pitchFamily="50" charset="-128"/>
              </a:rPr>
              <a:t>金額</a:t>
            </a:r>
            <a:endParaRPr kumimoji="1" lang="en-US" altLang="ja-JP" sz="1600" b="0" i="0" u="none" strike="noStrike" kern="1200" cap="none" spc="0" normalizeH="0" baseline="0" noProof="0" dirty="0">
              <a:ln>
                <a:noFill/>
              </a:ln>
              <a:solidFill>
                <a:srgbClr val="FF0000"/>
              </a:solidFill>
              <a:effectLst/>
              <a:uLnTx/>
              <a:uFillTx/>
              <a:latin typeface="Calibri"/>
              <a:ea typeface="ＭＳ Ｐゴシック" panose="020B0600070205080204" pitchFamily="50" charset="-128"/>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主仕様入力</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仕様書</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PDF</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添付</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希望納入日・時間</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納入場所（住所</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/GPS</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資材ベンダー選択</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600" dirty="0">
                <a:solidFill>
                  <a:srgbClr val="FF0000"/>
                </a:solidFill>
                <a:latin typeface="Calibri"/>
                <a:ea typeface="ＭＳ Ｐゴシック" panose="020B0600070205080204" pitchFamily="50" charset="-128"/>
              </a:rPr>
              <a:t>メーカー</a:t>
            </a:r>
            <a:endParaRPr lang="en-US" altLang="ja-JP" sz="1600" dirty="0">
              <a:solidFill>
                <a:srgbClr val="FF0000"/>
              </a:solidFill>
              <a:latin typeface="Calibri"/>
              <a:ea typeface="ＭＳ Ｐゴシック" panose="020B0600070205080204" pitchFamily="50" charset="-128"/>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srgbClr val="FF0000"/>
                </a:solidFill>
                <a:effectLst/>
                <a:uLnTx/>
                <a:uFillTx/>
                <a:latin typeface="Calibri"/>
                <a:ea typeface="ＭＳ Ｐゴシック" panose="020B0600070205080204" pitchFamily="50" charset="-128"/>
                <a:cs typeface="+mn-cs"/>
              </a:rPr>
              <a:t>代表形式</a:t>
            </a:r>
            <a:endParaRPr kumimoji="1" lang="en-US" altLang="ja-JP" sz="1600" b="0" i="0" u="none" strike="noStrike" kern="1200" cap="none" spc="0" normalizeH="0" baseline="0" noProof="0" dirty="0">
              <a:ln>
                <a:noFill/>
              </a:ln>
              <a:solidFill>
                <a:srgbClr val="FF0000"/>
              </a:solidFill>
              <a:effectLst/>
              <a:uLnTx/>
              <a:uFillTx/>
              <a:latin typeface="Calibri"/>
              <a:ea typeface="ＭＳ Ｐゴシック" panose="020B0600070205080204" pitchFamily="50" charset="-128"/>
              <a:cs typeface="+mn-cs"/>
            </a:endParaRPr>
          </a:p>
        </p:txBody>
      </p:sp>
      <p:sp>
        <p:nvSpPr>
          <p:cNvPr id="23" name="矢印: 下 22">
            <a:extLst>
              <a:ext uri="{FF2B5EF4-FFF2-40B4-BE49-F238E27FC236}">
                <a16:creationId xmlns:a16="http://schemas.microsoft.com/office/drawing/2014/main" id="{68D446A5-3813-476B-9A6E-809740194F89}"/>
              </a:ext>
            </a:extLst>
          </p:cNvPr>
          <p:cNvSpPr/>
          <p:nvPr/>
        </p:nvSpPr>
        <p:spPr>
          <a:xfrm>
            <a:off x="6041141" y="2348261"/>
            <a:ext cx="191490" cy="307262"/>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24" name="図 23">
            <a:extLst>
              <a:ext uri="{FF2B5EF4-FFF2-40B4-BE49-F238E27FC236}">
                <a16:creationId xmlns:a16="http://schemas.microsoft.com/office/drawing/2014/main" id="{56D89EA9-F110-486F-B027-94C18E5C0DCF}"/>
              </a:ext>
            </a:extLst>
          </p:cNvPr>
          <p:cNvPicPr>
            <a:picLocks noChangeAspect="1"/>
          </p:cNvPicPr>
          <p:nvPr/>
        </p:nvPicPr>
        <p:blipFill>
          <a:blip r:embed="rId8"/>
          <a:stretch>
            <a:fillRect/>
          </a:stretch>
        </p:blipFill>
        <p:spPr>
          <a:xfrm>
            <a:off x="5940827" y="2738525"/>
            <a:ext cx="438536" cy="603563"/>
          </a:xfrm>
          <a:prstGeom prst="rect">
            <a:avLst/>
          </a:prstGeom>
        </p:spPr>
      </p:pic>
      <p:pic>
        <p:nvPicPr>
          <p:cNvPr id="25" name="図 24">
            <a:extLst>
              <a:ext uri="{FF2B5EF4-FFF2-40B4-BE49-F238E27FC236}">
                <a16:creationId xmlns:a16="http://schemas.microsoft.com/office/drawing/2014/main" id="{802A6F5A-5DD0-4A76-BDBF-4C38AA4991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2995" y="1854439"/>
            <a:ext cx="497770" cy="527907"/>
          </a:xfrm>
          <a:prstGeom prst="rect">
            <a:avLst/>
          </a:prstGeom>
        </p:spPr>
      </p:pic>
      <p:sp>
        <p:nvSpPr>
          <p:cNvPr id="26" name="矢印: 下 25">
            <a:extLst>
              <a:ext uri="{FF2B5EF4-FFF2-40B4-BE49-F238E27FC236}">
                <a16:creationId xmlns:a16="http://schemas.microsoft.com/office/drawing/2014/main" id="{CDC64B16-E1AC-4797-8C0D-A7BCEE11C7CE}"/>
              </a:ext>
            </a:extLst>
          </p:cNvPr>
          <p:cNvSpPr/>
          <p:nvPr/>
        </p:nvSpPr>
        <p:spPr>
          <a:xfrm rot="5400000" flipV="1">
            <a:off x="6900033" y="2544802"/>
            <a:ext cx="229609" cy="1094792"/>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pic>
        <p:nvPicPr>
          <p:cNvPr id="27" name="図 26">
            <a:extLst>
              <a:ext uri="{FF2B5EF4-FFF2-40B4-BE49-F238E27FC236}">
                <a16:creationId xmlns:a16="http://schemas.microsoft.com/office/drawing/2014/main" id="{2AE2B558-9111-41D9-A365-4BA7E64FEEF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86582" y="2744160"/>
            <a:ext cx="344537" cy="365397"/>
          </a:xfrm>
          <a:prstGeom prst="rect">
            <a:avLst/>
          </a:prstGeom>
        </p:spPr>
      </p:pic>
      <p:pic>
        <p:nvPicPr>
          <p:cNvPr id="28" name="図 27">
            <a:extLst>
              <a:ext uri="{FF2B5EF4-FFF2-40B4-BE49-F238E27FC236}">
                <a16:creationId xmlns:a16="http://schemas.microsoft.com/office/drawing/2014/main" id="{0CD37A0B-76CC-4459-83DF-DB63DA16C58C}"/>
              </a:ext>
            </a:extLst>
          </p:cNvPr>
          <p:cNvPicPr>
            <a:picLocks noChangeAspect="1"/>
          </p:cNvPicPr>
          <p:nvPr/>
        </p:nvPicPr>
        <p:blipFill>
          <a:blip r:embed="rId8"/>
          <a:stretch>
            <a:fillRect/>
          </a:stretch>
        </p:blipFill>
        <p:spPr>
          <a:xfrm>
            <a:off x="6745576" y="2464371"/>
            <a:ext cx="282012" cy="388137"/>
          </a:xfrm>
          <a:prstGeom prst="rect">
            <a:avLst/>
          </a:prstGeom>
        </p:spPr>
      </p:pic>
      <p:pic>
        <p:nvPicPr>
          <p:cNvPr id="29" name="図 28">
            <a:extLst>
              <a:ext uri="{FF2B5EF4-FFF2-40B4-BE49-F238E27FC236}">
                <a16:creationId xmlns:a16="http://schemas.microsoft.com/office/drawing/2014/main" id="{BEDC4F7B-4165-4E6F-B86D-A0360B3EDE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4487" y="2175399"/>
            <a:ext cx="582981" cy="618277"/>
          </a:xfrm>
          <a:prstGeom prst="rect">
            <a:avLst/>
          </a:prstGeom>
        </p:spPr>
      </p:pic>
      <p:sp>
        <p:nvSpPr>
          <p:cNvPr id="30" name="テキスト ボックス 29">
            <a:extLst>
              <a:ext uri="{FF2B5EF4-FFF2-40B4-BE49-F238E27FC236}">
                <a16:creationId xmlns:a16="http://schemas.microsoft.com/office/drawing/2014/main" id="{A0486385-4AB3-4899-AF91-8D74082A306F}"/>
              </a:ext>
            </a:extLst>
          </p:cNvPr>
          <p:cNvSpPr txBox="1"/>
          <p:nvPr/>
        </p:nvSpPr>
        <p:spPr>
          <a:xfrm>
            <a:off x="7812597" y="3170016"/>
            <a:ext cx="1134490" cy="30726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資材メーカー</a:t>
            </a:r>
          </a:p>
        </p:txBody>
      </p:sp>
      <p:sp>
        <p:nvSpPr>
          <p:cNvPr id="31" name="正方形/長方形 30">
            <a:extLst>
              <a:ext uri="{FF2B5EF4-FFF2-40B4-BE49-F238E27FC236}">
                <a16:creationId xmlns:a16="http://schemas.microsoft.com/office/drawing/2014/main" id="{39421C4A-C85D-4FFA-ADD7-20301F22AA42}"/>
              </a:ext>
            </a:extLst>
          </p:cNvPr>
          <p:cNvSpPr/>
          <p:nvPr/>
        </p:nvSpPr>
        <p:spPr>
          <a:xfrm>
            <a:off x="7812597" y="3537230"/>
            <a:ext cx="1016180" cy="304525"/>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注文受領</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32" name="正方形/長方形 31">
            <a:extLst>
              <a:ext uri="{FF2B5EF4-FFF2-40B4-BE49-F238E27FC236}">
                <a16:creationId xmlns:a16="http://schemas.microsoft.com/office/drawing/2014/main" id="{9FD3CC31-BEE4-4983-9294-E93A360C7C43}"/>
              </a:ext>
            </a:extLst>
          </p:cNvPr>
          <p:cNvSpPr/>
          <p:nvPr/>
        </p:nvSpPr>
        <p:spPr>
          <a:xfrm>
            <a:off x="4752760" y="4077281"/>
            <a:ext cx="3567927" cy="174655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注文ライブラリーより</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QR</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コード付き納品書（出荷指示書）をプロットアウト</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srgbClr val="FF0000"/>
                </a:solidFill>
                <a:effectLst/>
                <a:uLnTx/>
                <a:uFillTx/>
                <a:latin typeface="Calibri"/>
                <a:ea typeface="ＭＳ Ｐゴシック" panose="020B0600070205080204" pitchFamily="50" charset="-128"/>
                <a:cs typeface="+mn-cs"/>
              </a:rPr>
              <a:t>工事番号</a:t>
            </a:r>
            <a:endParaRPr kumimoji="1" lang="en-US" altLang="ja-JP" sz="1600" b="0" i="0" u="none" strike="noStrike" kern="1200" cap="none" spc="0" normalizeH="0" baseline="0" noProof="0" dirty="0">
              <a:ln>
                <a:noFill/>
              </a:ln>
              <a:solidFill>
                <a:srgbClr val="FF0000"/>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品種</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数量</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希望納入日・時間</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納入場所（住所</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/GPS</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注文番号</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33" name="図 32">
            <a:extLst>
              <a:ext uri="{FF2B5EF4-FFF2-40B4-BE49-F238E27FC236}">
                <a16:creationId xmlns:a16="http://schemas.microsoft.com/office/drawing/2014/main" id="{77512C9E-7286-4F25-A81E-34F62563E782}"/>
              </a:ext>
            </a:extLst>
          </p:cNvPr>
          <p:cNvPicPr>
            <a:picLocks noChangeAspect="1"/>
          </p:cNvPicPr>
          <p:nvPr/>
        </p:nvPicPr>
        <p:blipFill>
          <a:blip r:embed="rId10"/>
          <a:stretch>
            <a:fillRect/>
          </a:stretch>
        </p:blipFill>
        <p:spPr>
          <a:xfrm>
            <a:off x="7738336" y="2447159"/>
            <a:ext cx="534511" cy="566873"/>
          </a:xfrm>
          <a:prstGeom prst="rect">
            <a:avLst/>
          </a:prstGeom>
        </p:spPr>
      </p:pic>
      <p:pic>
        <p:nvPicPr>
          <p:cNvPr id="34" name="図 33">
            <a:extLst>
              <a:ext uri="{FF2B5EF4-FFF2-40B4-BE49-F238E27FC236}">
                <a16:creationId xmlns:a16="http://schemas.microsoft.com/office/drawing/2014/main" id="{0D2C8138-4AB6-4B0D-A45B-5A004106BC3B}"/>
              </a:ext>
            </a:extLst>
          </p:cNvPr>
          <p:cNvPicPr>
            <a:picLocks noChangeAspect="1"/>
          </p:cNvPicPr>
          <p:nvPr/>
        </p:nvPicPr>
        <p:blipFill>
          <a:blip r:embed="rId11"/>
          <a:stretch>
            <a:fillRect/>
          </a:stretch>
        </p:blipFill>
        <p:spPr>
          <a:xfrm>
            <a:off x="8243737" y="2776352"/>
            <a:ext cx="463976" cy="491296"/>
          </a:xfrm>
          <a:prstGeom prst="rect">
            <a:avLst/>
          </a:prstGeom>
        </p:spPr>
      </p:pic>
      <p:sp>
        <p:nvSpPr>
          <p:cNvPr id="35" name="テキスト ボックス 34">
            <a:extLst>
              <a:ext uri="{FF2B5EF4-FFF2-40B4-BE49-F238E27FC236}">
                <a16:creationId xmlns:a16="http://schemas.microsoft.com/office/drawing/2014/main" id="{F4B08B47-E01B-4623-8D8C-2B4AC1838B3B}"/>
              </a:ext>
            </a:extLst>
          </p:cNvPr>
          <p:cNvSpPr txBox="1"/>
          <p:nvPr/>
        </p:nvSpPr>
        <p:spPr>
          <a:xfrm>
            <a:off x="196912" y="1700808"/>
            <a:ext cx="647848" cy="30726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購買</a:t>
            </a: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G</a:t>
            </a:r>
          </a:p>
        </p:txBody>
      </p:sp>
      <p:sp>
        <p:nvSpPr>
          <p:cNvPr id="36" name="テキスト ボックス 35">
            <a:extLst>
              <a:ext uri="{FF2B5EF4-FFF2-40B4-BE49-F238E27FC236}">
                <a16:creationId xmlns:a16="http://schemas.microsoft.com/office/drawing/2014/main" id="{DF1EBC23-F214-49CC-B8E5-2C584FD265CC}"/>
              </a:ext>
            </a:extLst>
          </p:cNvPr>
          <p:cNvSpPr txBox="1"/>
          <p:nvPr/>
        </p:nvSpPr>
        <p:spPr>
          <a:xfrm>
            <a:off x="5905541" y="3632250"/>
            <a:ext cx="1202393" cy="30726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資材ベンダー</a:t>
            </a:r>
          </a:p>
        </p:txBody>
      </p:sp>
      <p:sp>
        <p:nvSpPr>
          <p:cNvPr id="3" name="正方形/長方形 2">
            <a:extLst>
              <a:ext uri="{FF2B5EF4-FFF2-40B4-BE49-F238E27FC236}">
                <a16:creationId xmlns:a16="http://schemas.microsoft.com/office/drawing/2014/main" id="{3706BB68-15B0-404B-A155-4C3ABE3C3AEE}"/>
              </a:ext>
            </a:extLst>
          </p:cNvPr>
          <p:cNvSpPr/>
          <p:nvPr/>
        </p:nvSpPr>
        <p:spPr>
          <a:xfrm>
            <a:off x="196912" y="1124744"/>
            <a:ext cx="2474347" cy="43204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r>
              <a:rPr kumimoji="1" lang="ja-JP" altLang="en-US" dirty="0"/>
              <a:t>材発注プロセス</a:t>
            </a:r>
          </a:p>
        </p:txBody>
      </p:sp>
      <p:sp>
        <p:nvSpPr>
          <p:cNvPr id="4" name="テキスト ボックス 3">
            <a:extLst>
              <a:ext uri="{FF2B5EF4-FFF2-40B4-BE49-F238E27FC236}">
                <a16:creationId xmlns:a16="http://schemas.microsoft.com/office/drawing/2014/main" id="{9D599E6C-56BD-4555-96CF-5E76CB25928E}"/>
              </a:ext>
            </a:extLst>
          </p:cNvPr>
          <p:cNvSpPr txBox="1"/>
          <p:nvPr/>
        </p:nvSpPr>
        <p:spPr>
          <a:xfrm>
            <a:off x="195896" y="5248260"/>
            <a:ext cx="2474347" cy="830997"/>
          </a:xfrm>
          <a:prstGeom prst="rect">
            <a:avLst/>
          </a:prstGeom>
          <a:no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【2018/11/8】</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・金額項目を追加することを決定した</a:t>
            </a:r>
            <a:endParaRPr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a:t>
            </a:r>
            <a:r>
              <a:rPr kumimoji="1" lang="en-US" altLang="ja-JP" sz="1200" dirty="0">
                <a:solidFill>
                  <a:srgbClr val="FF0000"/>
                </a:solidFill>
                <a:latin typeface="Meiryo UI" panose="020B0604030504040204" pitchFamily="50" charset="-128"/>
                <a:ea typeface="Meiryo UI" panose="020B0604030504040204" pitchFamily="50" charset="-128"/>
              </a:rPr>
              <a:t>A</a:t>
            </a:r>
            <a:r>
              <a:rPr kumimoji="1" lang="ja-JP" altLang="en-US" sz="1200" dirty="0">
                <a:solidFill>
                  <a:srgbClr val="FF0000"/>
                </a:solidFill>
                <a:latin typeface="Meiryo UI" panose="020B0604030504040204" pitchFamily="50" charset="-128"/>
                <a:ea typeface="Meiryo UI" panose="020B0604030504040204" pitchFamily="50" charset="-128"/>
              </a:rPr>
              <a:t>材特有の項目として、メーカー、代表形式を追加することを決定した</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
        <p:nvSpPr>
          <p:cNvPr id="37" name="テキスト ボックス 36">
            <a:extLst>
              <a:ext uri="{FF2B5EF4-FFF2-40B4-BE49-F238E27FC236}">
                <a16:creationId xmlns:a16="http://schemas.microsoft.com/office/drawing/2014/main" id="{B64699C0-4C8C-4DAA-AFF7-9AA54F7FF807}"/>
              </a:ext>
            </a:extLst>
          </p:cNvPr>
          <p:cNvSpPr txBox="1"/>
          <p:nvPr/>
        </p:nvSpPr>
        <p:spPr>
          <a:xfrm>
            <a:off x="2909976" y="3870503"/>
            <a:ext cx="1830080" cy="646331"/>
          </a:xfrm>
          <a:prstGeom prst="rect">
            <a:avLst/>
          </a:prstGeom>
          <a:no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【2018/11/8】</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注文番号は連番とすることを決定した</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
        <p:nvSpPr>
          <p:cNvPr id="38" name="テキスト ボックス 37">
            <a:extLst>
              <a:ext uri="{FF2B5EF4-FFF2-40B4-BE49-F238E27FC236}">
                <a16:creationId xmlns:a16="http://schemas.microsoft.com/office/drawing/2014/main" id="{F11E039B-5F96-4228-853B-E26D089F4A63}"/>
              </a:ext>
            </a:extLst>
          </p:cNvPr>
          <p:cNvSpPr txBox="1"/>
          <p:nvPr/>
        </p:nvSpPr>
        <p:spPr>
          <a:xfrm>
            <a:off x="4667141" y="5877272"/>
            <a:ext cx="3776772" cy="646331"/>
          </a:xfrm>
          <a:prstGeom prst="rect">
            <a:avLst/>
          </a:prstGeom>
          <a:no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【2018/11/8】</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工事番号の形式は</a:t>
            </a:r>
            <a:r>
              <a:rPr kumimoji="1" lang="en-US" altLang="ja-JP" sz="1200" dirty="0">
                <a:solidFill>
                  <a:srgbClr val="FF0000"/>
                </a:solidFill>
                <a:latin typeface="Meiryo UI" panose="020B0604030504040204" pitchFamily="50" charset="-128"/>
                <a:ea typeface="Meiryo UI" panose="020B0604030504040204" pitchFamily="50" charset="-128"/>
              </a:rPr>
              <a:t>6</a:t>
            </a:r>
            <a:r>
              <a:rPr kumimoji="1" lang="ja-JP" altLang="en-US" sz="1200" dirty="0">
                <a:solidFill>
                  <a:srgbClr val="FF0000"/>
                </a:solidFill>
                <a:latin typeface="Meiryo UI" panose="020B0604030504040204" pitchFamily="50" charset="-128"/>
                <a:ea typeface="Meiryo UI" panose="020B0604030504040204" pitchFamily="50" charset="-128"/>
              </a:rPr>
              <a:t>桁として内訳は、期（</a:t>
            </a:r>
            <a:r>
              <a:rPr kumimoji="1" lang="en-US" altLang="ja-JP" sz="1200" dirty="0">
                <a:solidFill>
                  <a:srgbClr val="FF0000"/>
                </a:solidFill>
                <a:latin typeface="Meiryo UI" panose="020B0604030504040204" pitchFamily="50" charset="-128"/>
                <a:ea typeface="Meiryo UI" panose="020B0604030504040204" pitchFamily="50" charset="-128"/>
              </a:rPr>
              <a:t>2</a:t>
            </a:r>
            <a:r>
              <a:rPr kumimoji="1" lang="ja-JP" altLang="en-US" sz="1200" dirty="0">
                <a:solidFill>
                  <a:srgbClr val="FF0000"/>
                </a:solidFill>
                <a:latin typeface="Meiryo UI" panose="020B0604030504040204" pitchFamily="50" charset="-128"/>
                <a:ea typeface="Meiryo UI" panose="020B0604030504040204" pitchFamily="50" charset="-128"/>
              </a:rPr>
              <a:t>桁）、営業所コード（</a:t>
            </a:r>
            <a:r>
              <a:rPr kumimoji="1" lang="en-US" altLang="ja-JP" sz="1200" dirty="0">
                <a:solidFill>
                  <a:srgbClr val="FF0000"/>
                </a:solidFill>
                <a:latin typeface="Meiryo UI" panose="020B0604030504040204" pitchFamily="50" charset="-128"/>
                <a:ea typeface="Meiryo UI" panose="020B0604030504040204" pitchFamily="50" charset="-128"/>
              </a:rPr>
              <a:t>2</a:t>
            </a:r>
            <a:r>
              <a:rPr kumimoji="1" lang="ja-JP" altLang="en-US" sz="1200" dirty="0">
                <a:solidFill>
                  <a:srgbClr val="FF0000"/>
                </a:solidFill>
                <a:latin typeface="Meiryo UI" panose="020B0604030504040204" pitchFamily="50" charset="-128"/>
                <a:ea typeface="Meiryo UI" panose="020B0604030504040204" pitchFamily="50" charset="-128"/>
              </a:rPr>
              <a:t>桁）、連番（</a:t>
            </a:r>
            <a:r>
              <a:rPr kumimoji="1" lang="en-US" altLang="ja-JP" sz="1200" dirty="0">
                <a:solidFill>
                  <a:srgbClr val="FF0000"/>
                </a:solidFill>
                <a:latin typeface="Meiryo UI" panose="020B0604030504040204" pitchFamily="50" charset="-128"/>
                <a:ea typeface="Meiryo UI" panose="020B0604030504040204" pitchFamily="50" charset="-128"/>
              </a:rPr>
              <a:t>2</a:t>
            </a:r>
            <a:r>
              <a:rPr kumimoji="1" lang="ja-JP" altLang="en-US" sz="1200" dirty="0">
                <a:solidFill>
                  <a:srgbClr val="FF0000"/>
                </a:solidFill>
                <a:latin typeface="Meiryo UI" panose="020B0604030504040204" pitchFamily="50" charset="-128"/>
                <a:ea typeface="Meiryo UI" panose="020B0604030504040204" pitchFamily="50" charset="-128"/>
              </a:rPr>
              <a:t>桁）とすることを決定した</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
        <p:nvSpPr>
          <p:cNvPr id="39" name="テキスト ボックス 38">
            <a:extLst>
              <a:ext uri="{FF2B5EF4-FFF2-40B4-BE49-F238E27FC236}">
                <a16:creationId xmlns:a16="http://schemas.microsoft.com/office/drawing/2014/main" id="{9A4F591C-CDFB-4532-9479-28A3EC0C97E5}"/>
              </a:ext>
            </a:extLst>
          </p:cNvPr>
          <p:cNvSpPr txBox="1"/>
          <p:nvPr/>
        </p:nvSpPr>
        <p:spPr>
          <a:xfrm>
            <a:off x="4857190" y="1037757"/>
            <a:ext cx="3970278" cy="646331"/>
          </a:xfrm>
          <a:prstGeom prst="rect">
            <a:avLst/>
          </a:prstGeom>
          <a:no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【2018/11/8】</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工事番号に仕入先を紐づけて、仕入先を絞り込む機能を追加することを決定した</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6083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C6827F2C-9BFB-49A6-AE7F-959F6DBAC8BC}"/>
              </a:ext>
            </a:extLst>
          </p:cNvPr>
          <p:cNvSpPr>
            <a:spLocks noGrp="1"/>
          </p:cNvSpPr>
          <p:nvPr>
            <p:ph type="title"/>
          </p:nvPr>
        </p:nvSpPr>
        <p:spPr>
          <a:xfrm>
            <a:off x="214313" y="131763"/>
            <a:ext cx="8229600" cy="725487"/>
          </a:xfrm>
        </p:spPr>
        <p:txBody>
          <a:bodyPr/>
          <a:lstStyle/>
          <a:p>
            <a:pPr eaLnBrk="1" hangingPunct="1"/>
            <a:r>
              <a:rPr lang="ja-JP" altLang="en-US" dirty="0"/>
              <a:t>対象プロセス</a:t>
            </a:r>
          </a:p>
        </p:txBody>
      </p:sp>
      <p:sp>
        <p:nvSpPr>
          <p:cNvPr id="3" name="正方形/長方形 2">
            <a:extLst>
              <a:ext uri="{FF2B5EF4-FFF2-40B4-BE49-F238E27FC236}">
                <a16:creationId xmlns:a16="http://schemas.microsoft.com/office/drawing/2014/main" id="{3706BB68-15B0-404B-A155-4C3ABE3C3AEE}"/>
              </a:ext>
            </a:extLst>
          </p:cNvPr>
          <p:cNvSpPr/>
          <p:nvPr/>
        </p:nvSpPr>
        <p:spPr>
          <a:xfrm>
            <a:off x="196912" y="1124744"/>
            <a:ext cx="2474347" cy="43204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r>
              <a:rPr kumimoji="1" lang="ja-JP" altLang="en-US" dirty="0"/>
              <a:t>材発注プロセス</a:t>
            </a:r>
            <a:r>
              <a:rPr kumimoji="1" lang="en-US" altLang="ja-JP" dirty="0"/>
              <a:t>(</a:t>
            </a:r>
            <a:r>
              <a:rPr kumimoji="1" lang="ja-JP" altLang="en-US" dirty="0"/>
              <a:t>小口</a:t>
            </a:r>
            <a:r>
              <a:rPr kumimoji="1" lang="en-US" altLang="ja-JP" dirty="0"/>
              <a:t>)</a:t>
            </a:r>
            <a:endParaRPr kumimoji="1" lang="ja-JP" altLang="en-US" dirty="0"/>
          </a:p>
        </p:txBody>
      </p:sp>
      <p:sp>
        <p:nvSpPr>
          <p:cNvPr id="37" name="正方形/長方形 36">
            <a:extLst>
              <a:ext uri="{FF2B5EF4-FFF2-40B4-BE49-F238E27FC236}">
                <a16:creationId xmlns:a16="http://schemas.microsoft.com/office/drawing/2014/main" id="{A7BB25EE-3F61-420B-A69A-EBD10D6C13EF}"/>
              </a:ext>
            </a:extLst>
          </p:cNvPr>
          <p:cNvSpPr/>
          <p:nvPr/>
        </p:nvSpPr>
        <p:spPr>
          <a:xfrm>
            <a:off x="6268722" y="1199899"/>
            <a:ext cx="2461847" cy="160255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部品ライブラリーより選択</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工事番号</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品種</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数量</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希望納入日・時間</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納入場所（住所</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/GPS</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資材ベンダー選択</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38" name="図 37">
            <a:extLst>
              <a:ext uri="{FF2B5EF4-FFF2-40B4-BE49-F238E27FC236}">
                <a16:creationId xmlns:a16="http://schemas.microsoft.com/office/drawing/2014/main" id="{B9D0DA9C-32D6-462C-8DE8-47E4D32FD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735" y="2592981"/>
            <a:ext cx="793654" cy="793654"/>
          </a:xfrm>
          <a:prstGeom prst="rect">
            <a:avLst/>
          </a:prstGeom>
        </p:spPr>
      </p:pic>
      <p:pic>
        <p:nvPicPr>
          <p:cNvPr id="39" name="図 38">
            <a:extLst>
              <a:ext uri="{FF2B5EF4-FFF2-40B4-BE49-F238E27FC236}">
                <a16:creationId xmlns:a16="http://schemas.microsoft.com/office/drawing/2014/main" id="{89101541-6E22-4BC6-A03C-1B3EC9F6D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110" y="1343916"/>
            <a:ext cx="706957" cy="706957"/>
          </a:xfrm>
          <a:prstGeom prst="rect">
            <a:avLst/>
          </a:prstGeom>
        </p:spPr>
      </p:pic>
      <p:pic>
        <p:nvPicPr>
          <p:cNvPr id="40" name="図 39">
            <a:extLst>
              <a:ext uri="{FF2B5EF4-FFF2-40B4-BE49-F238E27FC236}">
                <a16:creationId xmlns:a16="http://schemas.microsoft.com/office/drawing/2014/main" id="{4BBEA321-522A-4505-A010-D766A0216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711" y="3955628"/>
            <a:ext cx="817984" cy="817984"/>
          </a:xfrm>
          <a:prstGeom prst="rect">
            <a:avLst/>
          </a:prstGeom>
        </p:spPr>
      </p:pic>
      <p:pic>
        <p:nvPicPr>
          <p:cNvPr id="41" name="図 40">
            <a:extLst>
              <a:ext uri="{FF2B5EF4-FFF2-40B4-BE49-F238E27FC236}">
                <a16:creationId xmlns:a16="http://schemas.microsoft.com/office/drawing/2014/main" id="{86E56871-7C49-4E09-ADD1-01F4BA833EF1}"/>
              </a:ext>
            </a:extLst>
          </p:cNvPr>
          <p:cNvPicPr>
            <a:picLocks noChangeAspect="1"/>
          </p:cNvPicPr>
          <p:nvPr/>
        </p:nvPicPr>
        <p:blipFill>
          <a:blip r:embed="rId5"/>
          <a:stretch>
            <a:fillRect/>
          </a:stretch>
        </p:blipFill>
        <p:spPr>
          <a:xfrm>
            <a:off x="5198667" y="2685666"/>
            <a:ext cx="564404" cy="613841"/>
          </a:xfrm>
          <a:prstGeom prst="rect">
            <a:avLst/>
          </a:prstGeom>
        </p:spPr>
      </p:pic>
      <p:pic>
        <p:nvPicPr>
          <p:cNvPr id="42" name="図 41">
            <a:extLst>
              <a:ext uri="{FF2B5EF4-FFF2-40B4-BE49-F238E27FC236}">
                <a16:creationId xmlns:a16="http://schemas.microsoft.com/office/drawing/2014/main" id="{14C94926-87BD-4543-95D2-D4B95B92A5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391" y="3994067"/>
            <a:ext cx="613842" cy="613842"/>
          </a:xfrm>
          <a:prstGeom prst="rect">
            <a:avLst/>
          </a:prstGeom>
        </p:spPr>
      </p:pic>
      <p:pic>
        <p:nvPicPr>
          <p:cNvPr id="43" name="図 42">
            <a:extLst>
              <a:ext uri="{FF2B5EF4-FFF2-40B4-BE49-F238E27FC236}">
                <a16:creationId xmlns:a16="http://schemas.microsoft.com/office/drawing/2014/main" id="{8AB66336-6B6B-43B9-8FFD-A52640A40A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4569" y="2285286"/>
            <a:ext cx="743175" cy="743175"/>
          </a:xfrm>
          <a:prstGeom prst="rect">
            <a:avLst/>
          </a:prstGeom>
        </p:spPr>
      </p:pic>
      <p:pic>
        <p:nvPicPr>
          <p:cNvPr id="44" name="図 43">
            <a:extLst>
              <a:ext uri="{FF2B5EF4-FFF2-40B4-BE49-F238E27FC236}">
                <a16:creationId xmlns:a16="http://schemas.microsoft.com/office/drawing/2014/main" id="{35344224-1338-4696-BE36-36DF32722D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3568" y="2276872"/>
            <a:ext cx="743175" cy="743175"/>
          </a:xfrm>
          <a:prstGeom prst="rect">
            <a:avLst/>
          </a:prstGeom>
        </p:spPr>
      </p:pic>
      <p:pic>
        <p:nvPicPr>
          <p:cNvPr id="45" name="図 44">
            <a:extLst>
              <a:ext uri="{FF2B5EF4-FFF2-40B4-BE49-F238E27FC236}">
                <a16:creationId xmlns:a16="http://schemas.microsoft.com/office/drawing/2014/main" id="{A4105E36-9320-461C-8BF6-A7733E5818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39752" y="2285286"/>
            <a:ext cx="743175" cy="743175"/>
          </a:xfrm>
          <a:prstGeom prst="rect">
            <a:avLst/>
          </a:prstGeom>
        </p:spPr>
      </p:pic>
      <p:sp>
        <p:nvSpPr>
          <p:cNvPr id="46" name="矢印: 左右 45">
            <a:extLst>
              <a:ext uri="{FF2B5EF4-FFF2-40B4-BE49-F238E27FC236}">
                <a16:creationId xmlns:a16="http://schemas.microsoft.com/office/drawing/2014/main" id="{D0E4E62F-9EC0-440B-B47D-0D85B46BDF60}"/>
              </a:ext>
            </a:extLst>
          </p:cNvPr>
          <p:cNvSpPr/>
          <p:nvPr/>
        </p:nvSpPr>
        <p:spPr>
          <a:xfrm rot="3148452">
            <a:off x="764644" y="3430463"/>
            <a:ext cx="919236" cy="235409"/>
          </a:xfrm>
          <a:prstGeom prst="lef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47" name="図 46">
            <a:extLst>
              <a:ext uri="{FF2B5EF4-FFF2-40B4-BE49-F238E27FC236}">
                <a16:creationId xmlns:a16="http://schemas.microsoft.com/office/drawing/2014/main" id="{8626B307-7994-4249-99CC-6832BFA17F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060" y="3261561"/>
            <a:ext cx="564404" cy="564404"/>
          </a:xfrm>
          <a:prstGeom prst="rect">
            <a:avLst/>
          </a:prstGeom>
        </p:spPr>
      </p:pic>
      <p:sp>
        <p:nvSpPr>
          <p:cNvPr id="48" name="矢印: 左右 47">
            <a:extLst>
              <a:ext uri="{FF2B5EF4-FFF2-40B4-BE49-F238E27FC236}">
                <a16:creationId xmlns:a16="http://schemas.microsoft.com/office/drawing/2014/main" id="{57A040AF-0A82-4569-A23E-58271B4BACAC}"/>
              </a:ext>
            </a:extLst>
          </p:cNvPr>
          <p:cNvSpPr/>
          <p:nvPr/>
        </p:nvSpPr>
        <p:spPr>
          <a:xfrm rot="8110881">
            <a:off x="1929085" y="3430463"/>
            <a:ext cx="919236" cy="235409"/>
          </a:xfrm>
          <a:prstGeom prst="lef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9" name="矢印: 左右 48">
            <a:extLst>
              <a:ext uri="{FF2B5EF4-FFF2-40B4-BE49-F238E27FC236}">
                <a16:creationId xmlns:a16="http://schemas.microsoft.com/office/drawing/2014/main" id="{4676E9F4-A3CF-4A8D-B840-86D28BAF6901}"/>
              </a:ext>
            </a:extLst>
          </p:cNvPr>
          <p:cNvSpPr/>
          <p:nvPr/>
        </p:nvSpPr>
        <p:spPr>
          <a:xfrm rot="5400000">
            <a:off x="1382536" y="3378306"/>
            <a:ext cx="814924" cy="235409"/>
          </a:xfrm>
          <a:prstGeom prst="lef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50" name="図 49">
            <a:extLst>
              <a:ext uri="{FF2B5EF4-FFF2-40B4-BE49-F238E27FC236}">
                <a16:creationId xmlns:a16="http://schemas.microsoft.com/office/drawing/2014/main" id="{96F1ECDD-0E67-4F4F-825B-83A539C35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278" y="3166182"/>
            <a:ext cx="564404" cy="564404"/>
          </a:xfrm>
          <a:prstGeom prst="rect">
            <a:avLst/>
          </a:prstGeom>
        </p:spPr>
      </p:pic>
      <p:pic>
        <p:nvPicPr>
          <p:cNvPr id="51" name="図 50">
            <a:extLst>
              <a:ext uri="{FF2B5EF4-FFF2-40B4-BE49-F238E27FC236}">
                <a16:creationId xmlns:a16="http://schemas.microsoft.com/office/drawing/2014/main" id="{2AC5F2FE-78F1-4080-86FF-9BCA02510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048" y="3261561"/>
            <a:ext cx="564404" cy="564404"/>
          </a:xfrm>
          <a:prstGeom prst="rect">
            <a:avLst/>
          </a:prstGeom>
        </p:spPr>
      </p:pic>
      <p:pic>
        <p:nvPicPr>
          <p:cNvPr id="52" name="図 51">
            <a:extLst>
              <a:ext uri="{FF2B5EF4-FFF2-40B4-BE49-F238E27FC236}">
                <a16:creationId xmlns:a16="http://schemas.microsoft.com/office/drawing/2014/main" id="{667EC49D-507D-4A46-A90C-B6BAF0F38E50}"/>
              </a:ext>
            </a:extLst>
          </p:cNvPr>
          <p:cNvPicPr>
            <a:picLocks noChangeAspect="1"/>
          </p:cNvPicPr>
          <p:nvPr/>
        </p:nvPicPr>
        <p:blipFill>
          <a:blip r:embed="rId8"/>
          <a:stretch>
            <a:fillRect/>
          </a:stretch>
        </p:blipFill>
        <p:spPr>
          <a:xfrm>
            <a:off x="3872440" y="4611855"/>
            <a:ext cx="617585" cy="617585"/>
          </a:xfrm>
          <a:prstGeom prst="rect">
            <a:avLst/>
          </a:prstGeom>
        </p:spPr>
      </p:pic>
      <p:pic>
        <p:nvPicPr>
          <p:cNvPr id="53" name="図 52">
            <a:extLst>
              <a:ext uri="{FF2B5EF4-FFF2-40B4-BE49-F238E27FC236}">
                <a16:creationId xmlns:a16="http://schemas.microsoft.com/office/drawing/2014/main" id="{E394010F-A4F9-441F-BDC6-3AAFAA72D86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6285" y="4646712"/>
            <a:ext cx="517172" cy="517172"/>
          </a:xfrm>
          <a:prstGeom prst="rect">
            <a:avLst/>
          </a:prstGeom>
        </p:spPr>
      </p:pic>
      <p:sp>
        <p:nvSpPr>
          <p:cNvPr id="54" name="矢印: 下 53">
            <a:extLst>
              <a:ext uri="{FF2B5EF4-FFF2-40B4-BE49-F238E27FC236}">
                <a16:creationId xmlns:a16="http://schemas.microsoft.com/office/drawing/2014/main" id="{62513258-04CE-47C0-8227-A127572F2654}"/>
              </a:ext>
            </a:extLst>
          </p:cNvPr>
          <p:cNvSpPr/>
          <p:nvPr/>
        </p:nvSpPr>
        <p:spPr>
          <a:xfrm>
            <a:off x="4595181" y="3317832"/>
            <a:ext cx="244109" cy="1205810"/>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55" name="図 54">
            <a:extLst>
              <a:ext uri="{FF2B5EF4-FFF2-40B4-BE49-F238E27FC236}">
                <a16:creationId xmlns:a16="http://schemas.microsoft.com/office/drawing/2014/main" id="{DED6349C-21DE-4E90-ABF7-0EE72181F44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9685" y="3786066"/>
            <a:ext cx="420292" cy="420292"/>
          </a:xfrm>
          <a:prstGeom prst="rect">
            <a:avLst/>
          </a:prstGeom>
        </p:spPr>
      </p:pic>
      <p:pic>
        <p:nvPicPr>
          <p:cNvPr id="56" name="図 55">
            <a:extLst>
              <a:ext uri="{FF2B5EF4-FFF2-40B4-BE49-F238E27FC236}">
                <a16:creationId xmlns:a16="http://schemas.microsoft.com/office/drawing/2014/main" id="{24C88297-B852-4D64-9F3F-90C9A1758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110" y="3524743"/>
            <a:ext cx="706957" cy="706957"/>
          </a:xfrm>
          <a:prstGeom prst="rect">
            <a:avLst/>
          </a:prstGeom>
        </p:spPr>
      </p:pic>
      <p:pic>
        <p:nvPicPr>
          <p:cNvPr id="57" name="図 56">
            <a:extLst>
              <a:ext uri="{FF2B5EF4-FFF2-40B4-BE49-F238E27FC236}">
                <a16:creationId xmlns:a16="http://schemas.microsoft.com/office/drawing/2014/main" id="{68D7B2EB-312D-428C-9E6E-A56E3A447A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0760" y="4357622"/>
            <a:ext cx="743175" cy="743175"/>
          </a:xfrm>
          <a:prstGeom prst="rect">
            <a:avLst/>
          </a:prstGeom>
        </p:spPr>
      </p:pic>
      <p:sp>
        <p:nvSpPr>
          <p:cNvPr id="58" name="矢印: 下 57">
            <a:extLst>
              <a:ext uri="{FF2B5EF4-FFF2-40B4-BE49-F238E27FC236}">
                <a16:creationId xmlns:a16="http://schemas.microsoft.com/office/drawing/2014/main" id="{664D88EC-0EBC-4009-B7B8-86EEFDFD823C}"/>
              </a:ext>
            </a:extLst>
          </p:cNvPr>
          <p:cNvSpPr/>
          <p:nvPr/>
        </p:nvSpPr>
        <p:spPr>
          <a:xfrm rot="16200000">
            <a:off x="5881080" y="3979498"/>
            <a:ext cx="244109" cy="1998487"/>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59" name="図 58">
            <a:extLst>
              <a:ext uri="{FF2B5EF4-FFF2-40B4-BE49-F238E27FC236}">
                <a16:creationId xmlns:a16="http://schemas.microsoft.com/office/drawing/2014/main" id="{AA3F1F49-0F12-463C-96F5-9466BBB2C51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32363" y="2027260"/>
            <a:ext cx="470563" cy="470563"/>
          </a:xfrm>
          <a:prstGeom prst="rect">
            <a:avLst/>
          </a:prstGeom>
        </p:spPr>
      </p:pic>
      <p:pic>
        <p:nvPicPr>
          <p:cNvPr id="60" name="図 59">
            <a:extLst>
              <a:ext uri="{FF2B5EF4-FFF2-40B4-BE49-F238E27FC236}">
                <a16:creationId xmlns:a16="http://schemas.microsoft.com/office/drawing/2014/main" id="{0BB1D3C2-88F6-4C7C-B608-5CE6CB97AF4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60454" y="2027260"/>
            <a:ext cx="470563" cy="470563"/>
          </a:xfrm>
          <a:prstGeom prst="rect">
            <a:avLst/>
          </a:prstGeom>
        </p:spPr>
      </p:pic>
      <p:pic>
        <p:nvPicPr>
          <p:cNvPr id="61" name="図 60">
            <a:extLst>
              <a:ext uri="{FF2B5EF4-FFF2-40B4-BE49-F238E27FC236}">
                <a16:creationId xmlns:a16="http://schemas.microsoft.com/office/drawing/2014/main" id="{A5DFFD66-9038-4EDE-9C02-EFE7CF78598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95936" y="2027260"/>
            <a:ext cx="470563" cy="470563"/>
          </a:xfrm>
          <a:prstGeom prst="rect">
            <a:avLst/>
          </a:prstGeom>
        </p:spPr>
      </p:pic>
      <p:pic>
        <p:nvPicPr>
          <p:cNvPr id="62" name="図 61">
            <a:extLst>
              <a:ext uri="{FF2B5EF4-FFF2-40B4-BE49-F238E27FC236}">
                <a16:creationId xmlns:a16="http://schemas.microsoft.com/office/drawing/2014/main" id="{49B2A605-FC31-4591-AFCA-68BBFEAFBF1F}"/>
              </a:ext>
            </a:extLst>
          </p:cNvPr>
          <p:cNvPicPr>
            <a:picLocks noChangeAspect="1"/>
          </p:cNvPicPr>
          <p:nvPr/>
        </p:nvPicPr>
        <p:blipFill>
          <a:blip r:embed="rId12"/>
          <a:stretch>
            <a:fillRect/>
          </a:stretch>
        </p:blipFill>
        <p:spPr>
          <a:xfrm>
            <a:off x="6232211" y="4389784"/>
            <a:ext cx="382512" cy="496402"/>
          </a:xfrm>
          <a:prstGeom prst="rect">
            <a:avLst/>
          </a:prstGeom>
        </p:spPr>
      </p:pic>
      <p:pic>
        <p:nvPicPr>
          <p:cNvPr id="63" name="図 62">
            <a:extLst>
              <a:ext uri="{FF2B5EF4-FFF2-40B4-BE49-F238E27FC236}">
                <a16:creationId xmlns:a16="http://schemas.microsoft.com/office/drawing/2014/main" id="{945A0634-733A-4470-9365-47C192F3ED1C}"/>
              </a:ext>
            </a:extLst>
          </p:cNvPr>
          <p:cNvPicPr>
            <a:picLocks noChangeAspect="1"/>
          </p:cNvPicPr>
          <p:nvPr/>
        </p:nvPicPr>
        <p:blipFill>
          <a:blip r:embed="rId12"/>
          <a:stretch>
            <a:fillRect/>
          </a:stretch>
        </p:blipFill>
        <p:spPr>
          <a:xfrm>
            <a:off x="5970686" y="2626551"/>
            <a:ext cx="544852" cy="707077"/>
          </a:xfrm>
          <a:prstGeom prst="rect">
            <a:avLst/>
          </a:prstGeom>
        </p:spPr>
      </p:pic>
      <p:pic>
        <p:nvPicPr>
          <p:cNvPr id="64" name="図 63">
            <a:extLst>
              <a:ext uri="{FF2B5EF4-FFF2-40B4-BE49-F238E27FC236}">
                <a16:creationId xmlns:a16="http://schemas.microsoft.com/office/drawing/2014/main" id="{CA122411-AC20-4004-A655-121667CE41EE}"/>
              </a:ext>
            </a:extLst>
          </p:cNvPr>
          <p:cNvPicPr>
            <a:picLocks noChangeAspect="1"/>
          </p:cNvPicPr>
          <p:nvPr/>
        </p:nvPicPr>
        <p:blipFill>
          <a:blip r:embed="rId12"/>
          <a:stretch>
            <a:fillRect/>
          </a:stretch>
        </p:blipFill>
        <p:spPr>
          <a:xfrm>
            <a:off x="5698488" y="2770567"/>
            <a:ext cx="544852" cy="707077"/>
          </a:xfrm>
          <a:prstGeom prst="rect">
            <a:avLst/>
          </a:prstGeom>
        </p:spPr>
      </p:pic>
      <p:pic>
        <p:nvPicPr>
          <p:cNvPr id="65" name="図 64">
            <a:extLst>
              <a:ext uri="{FF2B5EF4-FFF2-40B4-BE49-F238E27FC236}">
                <a16:creationId xmlns:a16="http://schemas.microsoft.com/office/drawing/2014/main" id="{5950FF05-BB92-4359-AE70-B7011AA517FA}"/>
              </a:ext>
            </a:extLst>
          </p:cNvPr>
          <p:cNvPicPr>
            <a:picLocks noChangeAspect="1"/>
          </p:cNvPicPr>
          <p:nvPr/>
        </p:nvPicPr>
        <p:blipFill>
          <a:blip r:embed="rId12"/>
          <a:stretch>
            <a:fillRect/>
          </a:stretch>
        </p:blipFill>
        <p:spPr>
          <a:xfrm>
            <a:off x="1606897" y="4051007"/>
            <a:ext cx="350677" cy="455088"/>
          </a:xfrm>
          <a:prstGeom prst="rect">
            <a:avLst/>
          </a:prstGeom>
        </p:spPr>
      </p:pic>
      <p:pic>
        <p:nvPicPr>
          <p:cNvPr id="66" name="図 65">
            <a:extLst>
              <a:ext uri="{FF2B5EF4-FFF2-40B4-BE49-F238E27FC236}">
                <a16:creationId xmlns:a16="http://schemas.microsoft.com/office/drawing/2014/main" id="{6D395B8F-72B2-44A8-B7F9-ADEF4ACC247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577887" y="5052924"/>
            <a:ext cx="537404" cy="537404"/>
          </a:xfrm>
          <a:prstGeom prst="rect">
            <a:avLst/>
          </a:prstGeom>
        </p:spPr>
      </p:pic>
      <p:pic>
        <p:nvPicPr>
          <p:cNvPr id="67" name="図 66">
            <a:extLst>
              <a:ext uri="{FF2B5EF4-FFF2-40B4-BE49-F238E27FC236}">
                <a16:creationId xmlns:a16="http://schemas.microsoft.com/office/drawing/2014/main" id="{95DBBE61-8D10-45CE-A522-1F9A92C7FE25}"/>
              </a:ext>
            </a:extLst>
          </p:cNvPr>
          <p:cNvPicPr>
            <a:picLocks noChangeAspect="1"/>
          </p:cNvPicPr>
          <p:nvPr/>
        </p:nvPicPr>
        <p:blipFill>
          <a:blip r:embed="rId14"/>
          <a:stretch>
            <a:fillRect/>
          </a:stretch>
        </p:blipFill>
        <p:spPr>
          <a:xfrm>
            <a:off x="7002377" y="4684279"/>
            <a:ext cx="681561" cy="684902"/>
          </a:xfrm>
          <a:prstGeom prst="rect">
            <a:avLst/>
          </a:prstGeom>
        </p:spPr>
      </p:pic>
      <p:sp>
        <p:nvSpPr>
          <p:cNvPr id="68" name="テキスト ボックス 67">
            <a:extLst>
              <a:ext uri="{FF2B5EF4-FFF2-40B4-BE49-F238E27FC236}">
                <a16:creationId xmlns:a16="http://schemas.microsoft.com/office/drawing/2014/main" id="{FCE73AE1-2547-43D2-9974-9A59E5BB1538}"/>
              </a:ext>
            </a:extLst>
          </p:cNvPr>
          <p:cNvSpPr txBox="1"/>
          <p:nvPr/>
        </p:nvSpPr>
        <p:spPr>
          <a:xfrm>
            <a:off x="916560" y="1665674"/>
            <a:ext cx="19591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資材ベンダー各社</a:t>
            </a:r>
          </a:p>
        </p:txBody>
      </p:sp>
      <p:sp>
        <p:nvSpPr>
          <p:cNvPr id="69" name="テキスト ボックス 68">
            <a:extLst>
              <a:ext uri="{FF2B5EF4-FFF2-40B4-BE49-F238E27FC236}">
                <a16:creationId xmlns:a16="http://schemas.microsoft.com/office/drawing/2014/main" id="{E1203932-7958-40DC-9641-AD5D85A5D141}"/>
              </a:ext>
            </a:extLst>
          </p:cNvPr>
          <p:cNvSpPr txBox="1"/>
          <p:nvPr/>
        </p:nvSpPr>
        <p:spPr>
          <a:xfrm>
            <a:off x="503906" y="4552804"/>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本社購買</a:t>
            </a:r>
          </a:p>
        </p:txBody>
      </p:sp>
      <p:sp>
        <p:nvSpPr>
          <p:cNvPr id="70" name="正方形/長方形 69">
            <a:extLst>
              <a:ext uri="{FF2B5EF4-FFF2-40B4-BE49-F238E27FC236}">
                <a16:creationId xmlns:a16="http://schemas.microsoft.com/office/drawing/2014/main" id="{2FB543FE-889B-4C81-BFC4-8A5F27558F3D}"/>
              </a:ext>
            </a:extLst>
          </p:cNvPr>
          <p:cNvSpPr/>
          <p:nvPr/>
        </p:nvSpPr>
        <p:spPr>
          <a:xfrm>
            <a:off x="224327" y="4922136"/>
            <a:ext cx="3008866" cy="16813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資材ベンダー及び部品ライブラリーの作成</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各部品の単価を決定する</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地域特性を決定する</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最小納入数量を決定する</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四半期毎に単価見直しする</a:t>
            </a:r>
          </a:p>
        </p:txBody>
      </p:sp>
      <p:sp>
        <p:nvSpPr>
          <p:cNvPr id="71" name="テキスト ボックス 70">
            <a:extLst>
              <a:ext uri="{FF2B5EF4-FFF2-40B4-BE49-F238E27FC236}">
                <a16:creationId xmlns:a16="http://schemas.microsoft.com/office/drawing/2014/main" id="{F2DD0EBE-04E1-4F8A-A089-3A765AABF381}"/>
              </a:ext>
            </a:extLst>
          </p:cNvPr>
          <p:cNvSpPr txBox="1"/>
          <p:nvPr/>
        </p:nvSpPr>
        <p:spPr>
          <a:xfrm>
            <a:off x="4925956" y="2256459"/>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現場担当者</a:t>
            </a:r>
          </a:p>
        </p:txBody>
      </p:sp>
      <p:sp>
        <p:nvSpPr>
          <p:cNvPr id="72" name="テキスト ボックス 71">
            <a:extLst>
              <a:ext uri="{FF2B5EF4-FFF2-40B4-BE49-F238E27FC236}">
                <a16:creationId xmlns:a16="http://schemas.microsoft.com/office/drawing/2014/main" id="{641C317E-7E25-4C6D-990F-2108621719C0}"/>
              </a:ext>
            </a:extLst>
          </p:cNvPr>
          <p:cNvSpPr txBox="1"/>
          <p:nvPr/>
        </p:nvSpPr>
        <p:spPr>
          <a:xfrm>
            <a:off x="3970297" y="5209309"/>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FF0000"/>
                </a:solidFill>
                <a:effectLst/>
                <a:uLnTx/>
                <a:uFillTx/>
                <a:latin typeface="Calibri"/>
                <a:ea typeface="ＭＳ Ｐゴシック" panose="020B0600070205080204" pitchFamily="50" charset="-128"/>
                <a:cs typeface="+mn-cs"/>
              </a:rPr>
              <a:t>決裁者</a:t>
            </a:r>
          </a:p>
        </p:txBody>
      </p:sp>
      <p:sp>
        <p:nvSpPr>
          <p:cNvPr id="73" name="正方形/長方形 72">
            <a:extLst>
              <a:ext uri="{FF2B5EF4-FFF2-40B4-BE49-F238E27FC236}">
                <a16:creationId xmlns:a16="http://schemas.microsoft.com/office/drawing/2014/main" id="{569C964F-6BD7-4D75-99AD-27963FFA9E22}"/>
              </a:ext>
            </a:extLst>
          </p:cNvPr>
          <p:cNvSpPr/>
          <p:nvPr/>
        </p:nvSpPr>
        <p:spPr>
          <a:xfrm>
            <a:off x="3762017" y="5565456"/>
            <a:ext cx="1295411" cy="36604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承認 </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or </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否認</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74" name="矢印: 下 73">
            <a:extLst>
              <a:ext uri="{FF2B5EF4-FFF2-40B4-BE49-F238E27FC236}">
                <a16:creationId xmlns:a16="http://schemas.microsoft.com/office/drawing/2014/main" id="{BF865010-EDEE-4A80-9FEF-CD5980D8AC02}"/>
              </a:ext>
            </a:extLst>
          </p:cNvPr>
          <p:cNvSpPr/>
          <p:nvPr/>
        </p:nvSpPr>
        <p:spPr>
          <a:xfrm rot="12317533">
            <a:off x="5200518" y="3323475"/>
            <a:ext cx="244109" cy="1386053"/>
          </a:xfrm>
          <a:prstGeom prst="downArrow">
            <a:avLst/>
          </a:prstGeom>
          <a:solidFill>
            <a:schemeClr val="bg1"/>
          </a:solid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5" name="テキスト ボックス 74">
            <a:extLst>
              <a:ext uri="{FF2B5EF4-FFF2-40B4-BE49-F238E27FC236}">
                <a16:creationId xmlns:a16="http://schemas.microsoft.com/office/drawing/2014/main" id="{A08DDA97-F96E-4078-86A0-7DB670ADCF46}"/>
              </a:ext>
            </a:extLst>
          </p:cNvPr>
          <p:cNvSpPr txBox="1"/>
          <p:nvPr/>
        </p:nvSpPr>
        <p:spPr>
          <a:xfrm>
            <a:off x="5034492" y="3590084"/>
            <a:ext cx="205666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否認の場合は理由及び修正点を連絡</a:t>
            </a:r>
          </a:p>
        </p:txBody>
      </p:sp>
      <p:sp>
        <p:nvSpPr>
          <p:cNvPr id="76" name="テキスト ボックス 75">
            <a:extLst>
              <a:ext uri="{FF2B5EF4-FFF2-40B4-BE49-F238E27FC236}">
                <a16:creationId xmlns:a16="http://schemas.microsoft.com/office/drawing/2014/main" id="{2121FFA2-AADA-45E9-A712-95E1C5775799}"/>
              </a:ext>
            </a:extLst>
          </p:cNvPr>
          <p:cNvSpPr txBox="1"/>
          <p:nvPr/>
        </p:nvSpPr>
        <p:spPr>
          <a:xfrm>
            <a:off x="7080193" y="5553160"/>
            <a:ext cx="153279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資材ベンダー</a:t>
            </a:r>
          </a:p>
        </p:txBody>
      </p:sp>
      <p:sp>
        <p:nvSpPr>
          <p:cNvPr id="77" name="テキスト ボックス 76">
            <a:extLst>
              <a:ext uri="{FF2B5EF4-FFF2-40B4-BE49-F238E27FC236}">
                <a16:creationId xmlns:a16="http://schemas.microsoft.com/office/drawing/2014/main" id="{5246DBDF-4AD9-40F3-952D-6478CD71664E}"/>
              </a:ext>
            </a:extLst>
          </p:cNvPr>
          <p:cNvSpPr txBox="1"/>
          <p:nvPr/>
        </p:nvSpPr>
        <p:spPr>
          <a:xfrm>
            <a:off x="6470880" y="2910364"/>
            <a:ext cx="205666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修正情報の再入力</a:t>
            </a:r>
          </a:p>
        </p:txBody>
      </p:sp>
      <p:sp>
        <p:nvSpPr>
          <p:cNvPr id="78" name="正方形/長方形 77">
            <a:extLst>
              <a:ext uri="{FF2B5EF4-FFF2-40B4-BE49-F238E27FC236}">
                <a16:creationId xmlns:a16="http://schemas.microsoft.com/office/drawing/2014/main" id="{8DCAE034-BE70-48FF-9C30-77D239405112}"/>
              </a:ext>
            </a:extLst>
          </p:cNvPr>
          <p:cNvSpPr/>
          <p:nvPr/>
        </p:nvSpPr>
        <p:spPr>
          <a:xfrm>
            <a:off x="5346193" y="5376363"/>
            <a:ext cx="1402569" cy="891028"/>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FF0000"/>
                </a:solidFill>
                <a:effectLst/>
                <a:uLnTx/>
                <a:uFillTx/>
                <a:latin typeface="Calibri"/>
                <a:ea typeface="ＭＳ Ｐゴシック" panose="020B0600070205080204" pitchFamily="50" charset="-128"/>
                <a:cs typeface="+mn-cs"/>
              </a:rPr>
              <a:t>承認＝発注</a:t>
            </a:r>
            <a:endParaRPr kumimoji="1" lang="en-US" altLang="ja-JP" sz="1600" b="0" i="0" u="none" strike="noStrike" kern="1200" cap="none" spc="0" normalizeH="0" baseline="0" noProof="0" dirty="0">
              <a:ln>
                <a:noFill/>
              </a:ln>
              <a:solidFill>
                <a:srgbClr val="FF0000"/>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FF0000"/>
                </a:solidFill>
                <a:effectLst/>
                <a:uLnTx/>
                <a:uFillTx/>
                <a:latin typeface="Calibri"/>
                <a:ea typeface="ＭＳ Ｐゴシック" panose="020B0600070205080204" pitchFamily="50" charset="-128"/>
                <a:cs typeface="+mn-cs"/>
              </a:rPr>
              <a:t>注文番号自動設定</a:t>
            </a:r>
            <a:endParaRPr kumimoji="1" lang="en-US" altLang="ja-JP" sz="1600" b="0" i="0" u="none" strike="noStrike" kern="1200" cap="none" spc="0" normalizeH="0" baseline="0" noProof="0" dirty="0">
              <a:ln>
                <a:noFill/>
              </a:ln>
              <a:solidFill>
                <a:srgbClr val="FF0000"/>
              </a:solidFill>
              <a:effectLst/>
              <a:uLnTx/>
              <a:uFillTx/>
              <a:latin typeface="Calibri"/>
              <a:ea typeface="ＭＳ Ｐゴシック" panose="020B0600070205080204" pitchFamily="50" charset="-128"/>
              <a:cs typeface="+mn-cs"/>
            </a:endParaRPr>
          </a:p>
        </p:txBody>
      </p:sp>
      <p:cxnSp>
        <p:nvCxnSpPr>
          <p:cNvPr id="79" name="直線コネクタ 78">
            <a:extLst>
              <a:ext uri="{FF2B5EF4-FFF2-40B4-BE49-F238E27FC236}">
                <a16:creationId xmlns:a16="http://schemas.microsoft.com/office/drawing/2014/main" id="{9D5337E4-51BB-4F57-8BB7-88054FEAA288}"/>
              </a:ext>
            </a:extLst>
          </p:cNvPr>
          <p:cNvCxnSpPr/>
          <p:nvPr/>
        </p:nvCxnSpPr>
        <p:spPr>
          <a:xfrm>
            <a:off x="3690008" y="1271907"/>
            <a:ext cx="0" cy="5544616"/>
          </a:xfrm>
          <a:prstGeom prst="line">
            <a:avLst/>
          </a:prstGeom>
        </p:spPr>
        <p:style>
          <a:lnRef idx="1">
            <a:schemeClr val="accent1"/>
          </a:lnRef>
          <a:fillRef idx="0">
            <a:schemeClr val="accent1"/>
          </a:fillRef>
          <a:effectRef idx="0">
            <a:schemeClr val="accent1"/>
          </a:effectRef>
          <a:fontRef idx="minor">
            <a:schemeClr val="tx1"/>
          </a:fontRef>
        </p:style>
      </p:cxnSp>
      <p:sp>
        <p:nvSpPr>
          <p:cNvPr id="80" name="矢印: 下 79">
            <a:extLst>
              <a:ext uri="{FF2B5EF4-FFF2-40B4-BE49-F238E27FC236}">
                <a16:creationId xmlns:a16="http://schemas.microsoft.com/office/drawing/2014/main" id="{B9809A24-13DE-45E4-8007-3D1726942C51}"/>
              </a:ext>
            </a:extLst>
          </p:cNvPr>
          <p:cNvSpPr/>
          <p:nvPr/>
        </p:nvSpPr>
        <p:spPr>
          <a:xfrm rot="10800000">
            <a:off x="6587235" y="3251044"/>
            <a:ext cx="244109" cy="338553"/>
          </a:xfrm>
          <a:prstGeom prst="downArrow">
            <a:avLst/>
          </a:prstGeom>
          <a:solidFill>
            <a:schemeClr val="bg1"/>
          </a:solid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1" name="テキスト ボックス 80">
            <a:extLst>
              <a:ext uri="{FF2B5EF4-FFF2-40B4-BE49-F238E27FC236}">
                <a16:creationId xmlns:a16="http://schemas.microsoft.com/office/drawing/2014/main" id="{C4A961BC-1899-40CF-A0F5-AB386EACF6F4}"/>
              </a:ext>
            </a:extLst>
          </p:cNvPr>
          <p:cNvSpPr txBox="1"/>
          <p:nvPr/>
        </p:nvSpPr>
        <p:spPr>
          <a:xfrm>
            <a:off x="3921850" y="3359422"/>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申請</a:t>
            </a:r>
          </a:p>
        </p:txBody>
      </p:sp>
      <p:sp>
        <p:nvSpPr>
          <p:cNvPr id="82" name="矢印: 下 81">
            <a:extLst>
              <a:ext uri="{FF2B5EF4-FFF2-40B4-BE49-F238E27FC236}">
                <a16:creationId xmlns:a16="http://schemas.microsoft.com/office/drawing/2014/main" id="{74975D84-B906-44FA-AA3C-765D3D94D4DC}"/>
              </a:ext>
            </a:extLst>
          </p:cNvPr>
          <p:cNvSpPr/>
          <p:nvPr/>
        </p:nvSpPr>
        <p:spPr>
          <a:xfrm>
            <a:off x="4595181" y="1882835"/>
            <a:ext cx="244109" cy="793655"/>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83" name="図 82">
            <a:extLst>
              <a:ext uri="{FF2B5EF4-FFF2-40B4-BE49-F238E27FC236}">
                <a16:creationId xmlns:a16="http://schemas.microsoft.com/office/drawing/2014/main" id="{1C23AE82-6CA3-4EFE-9498-2FBE659B6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1372" y="4611855"/>
            <a:ext cx="706957" cy="706957"/>
          </a:xfrm>
          <a:prstGeom prst="rect">
            <a:avLst/>
          </a:prstGeom>
        </p:spPr>
      </p:pic>
      <p:sp>
        <p:nvSpPr>
          <p:cNvPr id="84" name="正方形/長方形 83">
            <a:extLst>
              <a:ext uri="{FF2B5EF4-FFF2-40B4-BE49-F238E27FC236}">
                <a16:creationId xmlns:a16="http://schemas.microsoft.com/office/drawing/2014/main" id="{BBB1A715-5DFB-471D-8F67-D132C61947D2}"/>
              </a:ext>
            </a:extLst>
          </p:cNvPr>
          <p:cNvSpPr/>
          <p:nvPr/>
        </p:nvSpPr>
        <p:spPr>
          <a:xfrm>
            <a:off x="7198884" y="5923450"/>
            <a:ext cx="1295411" cy="36604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注文受領</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85" name="テキスト ボックス 84">
            <a:extLst>
              <a:ext uri="{FF2B5EF4-FFF2-40B4-BE49-F238E27FC236}">
                <a16:creationId xmlns:a16="http://schemas.microsoft.com/office/drawing/2014/main" id="{D94B3CDB-CAB5-4F41-811A-751685A3E5C7}"/>
              </a:ext>
            </a:extLst>
          </p:cNvPr>
          <p:cNvSpPr txBox="1"/>
          <p:nvPr/>
        </p:nvSpPr>
        <p:spPr>
          <a:xfrm>
            <a:off x="3614367" y="5959975"/>
            <a:ext cx="1830080" cy="646331"/>
          </a:xfrm>
          <a:prstGeom prst="rect">
            <a:avLst/>
          </a:prstGeom>
          <a:no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【2018/11/8】</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決裁者は、工事番号に紐づくことを決定した</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
        <p:nvSpPr>
          <p:cNvPr id="86" name="テキスト ボックス 85">
            <a:extLst>
              <a:ext uri="{FF2B5EF4-FFF2-40B4-BE49-F238E27FC236}">
                <a16:creationId xmlns:a16="http://schemas.microsoft.com/office/drawing/2014/main" id="{F84A07DD-5D7A-455F-8FB3-C2FA0E102187}"/>
              </a:ext>
            </a:extLst>
          </p:cNvPr>
          <p:cNvSpPr txBox="1"/>
          <p:nvPr/>
        </p:nvSpPr>
        <p:spPr>
          <a:xfrm>
            <a:off x="6903041" y="3583167"/>
            <a:ext cx="2215487" cy="830997"/>
          </a:xfrm>
          <a:prstGeom prst="rect">
            <a:avLst/>
          </a:prstGeom>
          <a:no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【2018/11/8】</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注文のタイミングは、</a:t>
            </a:r>
            <a:r>
              <a:rPr lang="en-US" altLang="ja-JP" sz="1200" dirty="0">
                <a:solidFill>
                  <a:srgbClr val="FF0000"/>
                </a:solidFill>
                <a:latin typeface="Meiryo UI" panose="020B0604030504040204" pitchFamily="50" charset="-128"/>
                <a:ea typeface="Meiryo UI" panose="020B0604030504040204" pitchFamily="50" charset="-128"/>
              </a:rPr>
              <a:t>10</a:t>
            </a:r>
            <a:r>
              <a:rPr lang="ja-JP" altLang="en-US" sz="1200" dirty="0">
                <a:solidFill>
                  <a:srgbClr val="FF0000"/>
                </a:solidFill>
                <a:latin typeface="Meiryo UI" panose="020B0604030504040204" pitchFamily="50" charset="-128"/>
                <a:ea typeface="Meiryo UI" panose="020B0604030504040204" pitchFamily="50" charset="-128"/>
              </a:rPr>
              <a:t>時、</a:t>
            </a:r>
            <a:r>
              <a:rPr lang="en-US" altLang="ja-JP" sz="1200" dirty="0">
                <a:solidFill>
                  <a:srgbClr val="FF0000"/>
                </a:solidFill>
                <a:latin typeface="Meiryo UI" panose="020B0604030504040204" pitchFamily="50" charset="-128"/>
                <a:ea typeface="Meiryo UI" panose="020B0604030504040204" pitchFamily="50" charset="-128"/>
              </a:rPr>
              <a:t>12</a:t>
            </a:r>
            <a:r>
              <a:rPr lang="ja-JP" altLang="en-US" sz="1200" dirty="0">
                <a:solidFill>
                  <a:srgbClr val="FF0000"/>
                </a:solidFill>
                <a:latin typeface="Meiryo UI" panose="020B0604030504040204" pitchFamily="50" charset="-128"/>
                <a:ea typeface="Meiryo UI" panose="020B0604030504040204" pitchFamily="50" charset="-128"/>
              </a:rPr>
              <a:t>時、</a:t>
            </a:r>
            <a:r>
              <a:rPr lang="en-US" altLang="ja-JP" sz="1200" dirty="0">
                <a:solidFill>
                  <a:srgbClr val="FF0000"/>
                </a:solidFill>
                <a:latin typeface="Meiryo UI" panose="020B0604030504040204" pitchFamily="50" charset="-128"/>
                <a:ea typeface="Meiryo UI" panose="020B0604030504040204" pitchFamily="50" charset="-128"/>
              </a:rPr>
              <a:t>15</a:t>
            </a:r>
            <a:r>
              <a:rPr lang="ja-JP" altLang="en-US" sz="1200" dirty="0">
                <a:solidFill>
                  <a:srgbClr val="FF0000"/>
                </a:solidFill>
                <a:latin typeface="Meiryo UI" panose="020B0604030504040204" pitchFamily="50" charset="-128"/>
                <a:ea typeface="Meiryo UI" panose="020B0604030504040204" pitchFamily="50" charset="-128"/>
              </a:rPr>
              <a:t>時、</a:t>
            </a:r>
            <a:r>
              <a:rPr lang="en-US" altLang="ja-JP" sz="1200" dirty="0">
                <a:solidFill>
                  <a:srgbClr val="FF0000"/>
                </a:solidFill>
                <a:latin typeface="Meiryo UI" panose="020B0604030504040204" pitchFamily="50" charset="-128"/>
                <a:ea typeface="Meiryo UI" panose="020B0604030504040204" pitchFamily="50" charset="-128"/>
              </a:rPr>
              <a:t>17</a:t>
            </a:r>
            <a:r>
              <a:rPr lang="ja-JP" altLang="en-US" sz="1200" dirty="0">
                <a:solidFill>
                  <a:srgbClr val="FF0000"/>
                </a:solidFill>
                <a:latin typeface="Meiryo UI" panose="020B0604030504040204" pitchFamily="50" charset="-128"/>
                <a:ea typeface="Meiryo UI" panose="020B0604030504040204" pitchFamily="50" charset="-128"/>
              </a:rPr>
              <a:t>時、</a:t>
            </a:r>
            <a:r>
              <a:rPr lang="en-US" altLang="ja-JP" sz="1200" dirty="0">
                <a:solidFill>
                  <a:srgbClr val="FF0000"/>
                </a:solidFill>
                <a:latin typeface="Meiryo UI" panose="020B0604030504040204" pitchFamily="50" charset="-128"/>
                <a:ea typeface="Meiryo UI" panose="020B0604030504040204" pitchFamily="50" charset="-128"/>
              </a:rPr>
              <a:t>19</a:t>
            </a:r>
            <a:r>
              <a:rPr lang="ja-JP" altLang="en-US" sz="1200" dirty="0">
                <a:solidFill>
                  <a:srgbClr val="FF0000"/>
                </a:solidFill>
                <a:latin typeface="Meiryo UI" panose="020B0604030504040204" pitchFamily="50" charset="-128"/>
                <a:ea typeface="Meiryo UI" panose="020B0604030504040204" pitchFamily="50" charset="-128"/>
              </a:rPr>
              <a:t>時とすることを決定した</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5800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C6827F2C-9BFB-49A6-AE7F-959F6DBAC8BC}"/>
              </a:ext>
            </a:extLst>
          </p:cNvPr>
          <p:cNvSpPr>
            <a:spLocks noGrp="1"/>
          </p:cNvSpPr>
          <p:nvPr>
            <p:ph type="title"/>
          </p:nvPr>
        </p:nvSpPr>
        <p:spPr>
          <a:xfrm>
            <a:off x="214313" y="131763"/>
            <a:ext cx="8229600" cy="725487"/>
          </a:xfrm>
        </p:spPr>
        <p:txBody>
          <a:bodyPr/>
          <a:lstStyle/>
          <a:p>
            <a:pPr eaLnBrk="1" hangingPunct="1"/>
            <a:r>
              <a:rPr lang="ja-JP" altLang="en-US" dirty="0"/>
              <a:t>対象プロセス</a:t>
            </a:r>
          </a:p>
        </p:txBody>
      </p:sp>
      <p:sp>
        <p:nvSpPr>
          <p:cNvPr id="3" name="正方形/長方形 2">
            <a:extLst>
              <a:ext uri="{FF2B5EF4-FFF2-40B4-BE49-F238E27FC236}">
                <a16:creationId xmlns:a16="http://schemas.microsoft.com/office/drawing/2014/main" id="{3706BB68-15B0-404B-A155-4C3ABE3C3AEE}"/>
              </a:ext>
            </a:extLst>
          </p:cNvPr>
          <p:cNvSpPr/>
          <p:nvPr/>
        </p:nvSpPr>
        <p:spPr>
          <a:xfrm>
            <a:off x="196912" y="1124744"/>
            <a:ext cx="2718904" cy="43204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r>
              <a:rPr kumimoji="1" lang="ja-JP" altLang="en-US" dirty="0"/>
              <a:t>材発注プロセス</a:t>
            </a:r>
            <a:r>
              <a:rPr kumimoji="1" lang="en-US" altLang="ja-JP" dirty="0"/>
              <a:t>(</a:t>
            </a:r>
            <a:r>
              <a:rPr kumimoji="1" lang="ja-JP" altLang="en-US" dirty="0"/>
              <a:t>大口</a:t>
            </a:r>
            <a:r>
              <a:rPr kumimoji="1" lang="en-US" altLang="ja-JP" dirty="0"/>
              <a:t>)</a:t>
            </a:r>
            <a:r>
              <a:rPr kumimoji="1" lang="ja-JP" altLang="en-US" dirty="0"/>
              <a:t>①</a:t>
            </a:r>
          </a:p>
        </p:txBody>
      </p:sp>
      <p:pic>
        <p:nvPicPr>
          <p:cNvPr id="85" name="図 84">
            <a:extLst>
              <a:ext uri="{FF2B5EF4-FFF2-40B4-BE49-F238E27FC236}">
                <a16:creationId xmlns:a16="http://schemas.microsoft.com/office/drawing/2014/main" id="{A1EE6320-DB80-4D90-84CC-A91051DDC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1599" y="4852705"/>
            <a:ext cx="798631" cy="650553"/>
          </a:xfrm>
          <a:prstGeom prst="rect">
            <a:avLst/>
          </a:prstGeom>
        </p:spPr>
      </p:pic>
      <p:pic>
        <p:nvPicPr>
          <p:cNvPr id="86" name="グラフィックス 85" descr="ドキュメント">
            <a:extLst>
              <a:ext uri="{FF2B5EF4-FFF2-40B4-BE49-F238E27FC236}">
                <a16:creationId xmlns:a16="http://schemas.microsoft.com/office/drawing/2014/main" id="{79983F87-7906-4233-B241-DE34B48906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16035" y="4949193"/>
            <a:ext cx="343382" cy="362534"/>
          </a:xfrm>
          <a:prstGeom prst="rect">
            <a:avLst/>
          </a:prstGeom>
        </p:spPr>
      </p:pic>
      <p:pic>
        <p:nvPicPr>
          <p:cNvPr id="87" name="グラフィックス 86" descr="ドキュメント">
            <a:extLst>
              <a:ext uri="{FF2B5EF4-FFF2-40B4-BE49-F238E27FC236}">
                <a16:creationId xmlns:a16="http://schemas.microsoft.com/office/drawing/2014/main" id="{C455C1B6-F4D3-42B8-A49A-BA8661C68A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15918" y="4943747"/>
            <a:ext cx="343382" cy="362534"/>
          </a:xfrm>
          <a:prstGeom prst="rect">
            <a:avLst/>
          </a:prstGeom>
        </p:spPr>
      </p:pic>
      <p:pic>
        <p:nvPicPr>
          <p:cNvPr id="88" name="グラフィックス 87" descr="ドキュメント">
            <a:extLst>
              <a:ext uri="{FF2B5EF4-FFF2-40B4-BE49-F238E27FC236}">
                <a16:creationId xmlns:a16="http://schemas.microsoft.com/office/drawing/2014/main" id="{A174FE9D-44E2-4C3D-9448-CC452D671A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06491" y="4938175"/>
            <a:ext cx="343382" cy="362534"/>
          </a:xfrm>
          <a:prstGeom prst="rect">
            <a:avLst/>
          </a:prstGeom>
        </p:spPr>
      </p:pic>
      <p:pic>
        <p:nvPicPr>
          <p:cNvPr id="89" name="図 88">
            <a:extLst>
              <a:ext uri="{FF2B5EF4-FFF2-40B4-BE49-F238E27FC236}">
                <a16:creationId xmlns:a16="http://schemas.microsoft.com/office/drawing/2014/main" id="{9D7DD672-0648-4B65-A340-EFC1DD56840C}"/>
              </a:ext>
            </a:extLst>
          </p:cNvPr>
          <p:cNvPicPr>
            <a:picLocks noChangeAspect="1"/>
          </p:cNvPicPr>
          <p:nvPr/>
        </p:nvPicPr>
        <p:blipFill>
          <a:blip r:embed="rId5"/>
          <a:stretch>
            <a:fillRect/>
          </a:stretch>
        </p:blipFill>
        <p:spPr>
          <a:xfrm>
            <a:off x="3575038" y="2699953"/>
            <a:ext cx="490749" cy="491173"/>
          </a:xfrm>
          <a:prstGeom prst="rect">
            <a:avLst/>
          </a:prstGeom>
        </p:spPr>
      </p:pic>
      <p:sp>
        <p:nvSpPr>
          <p:cNvPr id="90" name="テキスト ボックス 89">
            <a:extLst>
              <a:ext uri="{FF2B5EF4-FFF2-40B4-BE49-F238E27FC236}">
                <a16:creationId xmlns:a16="http://schemas.microsoft.com/office/drawing/2014/main" id="{08B2600E-0624-4370-9B76-862FF5F36A97}"/>
              </a:ext>
            </a:extLst>
          </p:cNvPr>
          <p:cNvSpPr txBox="1"/>
          <p:nvPr/>
        </p:nvSpPr>
        <p:spPr>
          <a:xfrm>
            <a:off x="4630769" y="3146411"/>
            <a:ext cx="660764" cy="29373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担当者</a:t>
            </a:r>
            <a:endParaRPr kumimoji="1" lang="en-US" altLang="ja-JP"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
        <p:nvSpPr>
          <p:cNvPr id="91" name="テキスト ボックス 90">
            <a:extLst>
              <a:ext uri="{FF2B5EF4-FFF2-40B4-BE49-F238E27FC236}">
                <a16:creationId xmlns:a16="http://schemas.microsoft.com/office/drawing/2014/main" id="{7275D5BC-4214-4237-8D75-3E43EA261079}"/>
              </a:ext>
            </a:extLst>
          </p:cNvPr>
          <p:cNvSpPr txBox="1"/>
          <p:nvPr/>
        </p:nvSpPr>
        <p:spPr>
          <a:xfrm>
            <a:off x="3578908" y="3158741"/>
            <a:ext cx="486879" cy="29373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上長</a:t>
            </a:r>
            <a:endParaRPr kumimoji="1" lang="en-US" altLang="ja-JP"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pic>
        <p:nvPicPr>
          <p:cNvPr id="92" name="図 91">
            <a:extLst>
              <a:ext uri="{FF2B5EF4-FFF2-40B4-BE49-F238E27FC236}">
                <a16:creationId xmlns:a16="http://schemas.microsoft.com/office/drawing/2014/main" id="{1AAABFD6-3003-4A58-B4B8-16387765EB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5453" y="2690506"/>
            <a:ext cx="462405" cy="488195"/>
          </a:xfrm>
          <a:prstGeom prst="rect">
            <a:avLst/>
          </a:prstGeom>
        </p:spPr>
      </p:pic>
      <p:sp>
        <p:nvSpPr>
          <p:cNvPr id="93" name="矢印: 左右 92">
            <a:extLst>
              <a:ext uri="{FF2B5EF4-FFF2-40B4-BE49-F238E27FC236}">
                <a16:creationId xmlns:a16="http://schemas.microsoft.com/office/drawing/2014/main" id="{921DA2C4-998D-43AD-93E2-02937A2EFAB8}"/>
              </a:ext>
            </a:extLst>
          </p:cNvPr>
          <p:cNvSpPr/>
          <p:nvPr/>
        </p:nvSpPr>
        <p:spPr>
          <a:xfrm>
            <a:off x="4123261" y="2873603"/>
            <a:ext cx="462405" cy="187224"/>
          </a:xfrm>
          <a:prstGeom prst="lef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94" name="テキスト ボックス 93">
            <a:extLst>
              <a:ext uri="{FF2B5EF4-FFF2-40B4-BE49-F238E27FC236}">
                <a16:creationId xmlns:a16="http://schemas.microsoft.com/office/drawing/2014/main" id="{63A10A10-76E8-4004-953F-59B98D2D8F43}"/>
              </a:ext>
            </a:extLst>
          </p:cNvPr>
          <p:cNvSpPr txBox="1"/>
          <p:nvPr/>
        </p:nvSpPr>
        <p:spPr>
          <a:xfrm>
            <a:off x="4824724" y="5461400"/>
            <a:ext cx="622123" cy="29373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購買</a:t>
            </a:r>
            <a:r>
              <a:rPr kumimoji="1" lang="en-US" altLang="ja-JP"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G</a:t>
            </a:r>
          </a:p>
        </p:txBody>
      </p:sp>
      <p:pic>
        <p:nvPicPr>
          <p:cNvPr id="95" name="図 94">
            <a:extLst>
              <a:ext uri="{FF2B5EF4-FFF2-40B4-BE49-F238E27FC236}">
                <a16:creationId xmlns:a16="http://schemas.microsoft.com/office/drawing/2014/main" id="{8656C60E-32D0-4A9D-9877-6EB55FAE22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90346" y="4936787"/>
            <a:ext cx="462405" cy="488196"/>
          </a:xfrm>
          <a:prstGeom prst="rect">
            <a:avLst/>
          </a:prstGeom>
        </p:spPr>
      </p:pic>
      <p:sp>
        <p:nvSpPr>
          <p:cNvPr id="96" name="矢印: 下 95">
            <a:extLst>
              <a:ext uri="{FF2B5EF4-FFF2-40B4-BE49-F238E27FC236}">
                <a16:creationId xmlns:a16="http://schemas.microsoft.com/office/drawing/2014/main" id="{31FEEA87-F9A6-4BEB-B396-041FC3C58ABB}"/>
              </a:ext>
            </a:extLst>
          </p:cNvPr>
          <p:cNvSpPr/>
          <p:nvPr/>
        </p:nvSpPr>
        <p:spPr>
          <a:xfrm rot="10800000" flipV="1">
            <a:off x="4923814" y="4216109"/>
            <a:ext cx="242871" cy="675500"/>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sp>
        <p:nvSpPr>
          <p:cNvPr id="97" name="正方形/長方形 96">
            <a:extLst>
              <a:ext uri="{FF2B5EF4-FFF2-40B4-BE49-F238E27FC236}">
                <a16:creationId xmlns:a16="http://schemas.microsoft.com/office/drawing/2014/main" id="{9B803532-457D-4925-BE8B-D5087E0E10C6}"/>
              </a:ext>
            </a:extLst>
          </p:cNvPr>
          <p:cNvSpPr/>
          <p:nvPr/>
        </p:nvSpPr>
        <p:spPr>
          <a:xfrm>
            <a:off x="206851" y="1995983"/>
            <a:ext cx="3351858" cy="140628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1</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 図面より資材集計</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2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集計資材をシステムへ入力</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3</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 集計表をプリントアウト</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4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上長と相談の上引合数量を決定</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5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集計内容の修正をシステムへ入力</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98" name="矢印: 左右 97">
            <a:extLst>
              <a:ext uri="{FF2B5EF4-FFF2-40B4-BE49-F238E27FC236}">
                <a16:creationId xmlns:a16="http://schemas.microsoft.com/office/drawing/2014/main" id="{4EA87CF4-FD75-4F02-B02D-C8FBF906851C}"/>
              </a:ext>
            </a:extLst>
          </p:cNvPr>
          <p:cNvSpPr/>
          <p:nvPr/>
        </p:nvSpPr>
        <p:spPr>
          <a:xfrm rot="19595792">
            <a:off x="5940919" y="4714392"/>
            <a:ext cx="703552" cy="218225"/>
          </a:xfrm>
          <a:prstGeom prst="lef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99" name="テキスト ボックス 98">
            <a:extLst>
              <a:ext uri="{FF2B5EF4-FFF2-40B4-BE49-F238E27FC236}">
                <a16:creationId xmlns:a16="http://schemas.microsoft.com/office/drawing/2014/main" id="{3213E5E1-BF66-4EE0-9ABC-F12436C530D8}"/>
              </a:ext>
            </a:extLst>
          </p:cNvPr>
          <p:cNvSpPr txBox="1"/>
          <p:nvPr/>
        </p:nvSpPr>
        <p:spPr>
          <a:xfrm>
            <a:off x="7090003" y="3042871"/>
            <a:ext cx="1728358"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50" charset="-128"/>
                <a:cs typeface="+mn-cs"/>
              </a:rPr>
              <a:t>各資材ベンダー</a:t>
            </a:r>
            <a:endParaRPr kumimoji="1" lang="en-US" altLang="ja-JP"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50" charset="-128"/>
              <a:cs typeface="+mn-cs"/>
            </a:endParaRPr>
          </a:p>
        </p:txBody>
      </p:sp>
      <p:sp>
        <p:nvSpPr>
          <p:cNvPr id="100" name="矢印: 左右 99">
            <a:extLst>
              <a:ext uri="{FF2B5EF4-FFF2-40B4-BE49-F238E27FC236}">
                <a16:creationId xmlns:a16="http://schemas.microsoft.com/office/drawing/2014/main" id="{36EB6B3F-F239-489F-AB76-F5B171A449F7}"/>
              </a:ext>
            </a:extLst>
          </p:cNvPr>
          <p:cNvSpPr/>
          <p:nvPr/>
        </p:nvSpPr>
        <p:spPr>
          <a:xfrm>
            <a:off x="5958297" y="5119058"/>
            <a:ext cx="901184" cy="187224"/>
          </a:xfrm>
          <a:prstGeom prst="lef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01" name="矢印: 左右 100">
            <a:extLst>
              <a:ext uri="{FF2B5EF4-FFF2-40B4-BE49-F238E27FC236}">
                <a16:creationId xmlns:a16="http://schemas.microsoft.com/office/drawing/2014/main" id="{A55307C3-9E0A-497A-B845-A0A8A9ABBC80}"/>
              </a:ext>
            </a:extLst>
          </p:cNvPr>
          <p:cNvSpPr/>
          <p:nvPr/>
        </p:nvSpPr>
        <p:spPr>
          <a:xfrm rot="1253739">
            <a:off x="5969717" y="5543927"/>
            <a:ext cx="1173299" cy="187224"/>
          </a:xfrm>
          <a:prstGeom prst="lef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02" name="正方形/長方形 101">
            <a:extLst>
              <a:ext uri="{FF2B5EF4-FFF2-40B4-BE49-F238E27FC236}">
                <a16:creationId xmlns:a16="http://schemas.microsoft.com/office/drawing/2014/main" id="{711B6500-B10E-4ABA-90B0-0AA1B8A25440}"/>
              </a:ext>
            </a:extLst>
          </p:cNvPr>
          <p:cNvSpPr/>
          <p:nvPr/>
        </p:nvSpPr>
        <p:spPr>
          <a:xfrm>
            <a:off x="177440" y="3900691"/>
            <a:ext cx="3089494" cy="825555"/>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1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ベンダー二社以上へシステムより見積依頼</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2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ネゴ交渉の実施</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3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各資材ごとに最安値のベンダーを選定</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4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ベンダーを決定し納期含めシステムへ入力</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103" name="矢印: 下 102">
            <a:extLst>
              <a:ext uri="{FF2B5EF4-FFF2-40B4-BE49-F238E27FC236}">
                <a16:creationId xmlns:a16="http://schemas.microsoft.com/office/drawing/2014/main" id="{E7DC023D-70F5-4954-A474-B99476A4DB54}"/>
              </a:ext>
            </a:extLst>
          </p:cNvPr>
          <p:cNvSpPr/>
          <p:nvPr/>
        </p:nvSpPr>
        <p:spPr>
          <a:xfrm rot="10800000" flipV="1">
            <a:off x="4202283" y="5542163"/>
            <a:ext cx="203975" cy="674716"/>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pic>
        <p:nvPicPr>
          <p:cNvPr id="104" name="グラフィックス 103" descr="ドキュメント">
            <a:extLst>
              <a:ext uri="{FF2B5EF4-FFF2-40B4-BE49-F238E27FC236}">
                <a16:creationId xmlns:a16="http://schemas.microsoft.com/office/drawing/2014/main" id="{313A1ED4-BE3E-4103-A8B3-EF079A567D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1610" y="2759229"/>
            <a:ext cx="479318" cy="506052"/>
          </a:xfrm>
          <a:prstGeom prst="rect">
            <a:avLst/>
          </a:prstGeom>
        </p:spPr>
      </p:pic>
      <p:pic>
        <p:nvPicPr>
          <p:cNvPr id="105" name="図 104">
            <a:extLst>
              <a:ext uri="{FF2B5EF4-FFF2-40B4-BE49-F238E27FC236}">
                <a16:creationId xmlns:a16="http://schemas.microsoft.com/office/drawing/2014/main" id="{8E37E607-8AEB-49BD-918D-AA1835A5A5A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0554" y="2365814"/>
            <a:ext cx="478004" cy="504665"/>
          </a:xfrm>
          <a:prstGeom prst="rect">
            <a:avLst/>
          </a:prstGeom>
        </p:spPr>
      </p:pic>
      <p:pic>
        <p:nvPicPr>
          <p:cNvPr id="106" name="図 105">
            <a:extLst>
              <a:ext uri="{FF2B5EF4-FFF2-40B4-BE49-F238E27FC236}">
                <a16:creationId xmlns:a16="http://schemas.microsoft.com/office/drawing/2014/main" id="{B91D2825-2468-4DA5-AEB8-8823C6A025D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30471" y="5741942"/>
            <a:ext cx="301939" cy="318779"/>
          </a:xfrm>
          <a:prstGeom prst="rect">
            <a:avLst/>
          </a:prstGeom>
        </p:spPr>
      </p:pic>
      <p:pic>
        <p:nvPicPr>
          <p:cNvPr id="107" name="図 106">
            <a:extLst>
              <a:ext uri="{FF2B5EF4-FFF2-40B4-BE49-F238E27FC236}">
                <a16:creationId xmlns:a16="http://schemas.microsoft.com/office/drawing/2014/main" id="{EDD12C7F-ED27-4235-99C8-CA3682FC7E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12174" y="5271713"/>
            <a:ext cx="316605" cy="334263"/>
          </a:xfrm>
          <a:prstGeom prst="rect">
            <a:avLst/>
          </a:prstGeom>
        </p:spPr>
      </p:pic>
      <p:pic>
        <p:nvPicPr>
          <p:cNvPr id="108" name="図 107">
            <a:extLst>
              <a:ext uri="{FF2B5EF4-FFF2-40B4-BE49-F238E27FC236}">
                <a16:creationId xmlns:a16="http://schemas.microsoft.com/office/drawing/2014/main" id="{CB3A54A1-5A37-4749-ABDA-D648822FDDB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51464" y="4516291"/>
            <a:ext cx="478004" cy="504665"/>
          </a:xfrm>
          <a:prstGeom prst="rect">
            <a:avLst/>
          </a:prstGeom>
        </p:spPr>
      </p:pic>
      <p:pic>
        <p:nvPicPr>
          <p:cNvPr id="109" name="図 108">
            <a:extLst>
              <a:ext uri="{FF2B5EF4-FFF2-40B4-BE49-F238E27FC236}">
                <a16:creationId xmlns:a16="http://schemas.microsoft.com/office/drawing/2014/main" id="{A36044D7-A795-429E-8F8E-6BFF588DE1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45728" y="4915608"/>
            <a:ext cx="478004" cy="504665"/>
          </a:xfrm>
          <a:prstGeom prst="rect">
            <a:avLst/>
          </a:prstGeom>
        </p:spPr>
      </p:pic>
      <p:pic>
        <p:nvPicPr>
          <p:cNvPr id="110" name="図 109">
            <a:extLst>
              <a:ext uri="{FF2B5EF4-FFF2-40B4-BE49-F238E27FC236}">
                <a16:creationId xmlns:a16="http://schemas.microsoft.com/office/drawing/2014/main" id="{C4E4250D-7BB1-47C0-9B89-6DCD7B11222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23549" y="5338185"/>
            <a:ext cx="478004" cy="504665"/>
          </a:xfrm>
          <a:prstGeom prst="rect">
            <a:avLst/>
          </a:prstGeom>
        </p:spPr>
      </p:pic>
      <p:pic>
        <p:nvPicPr>
          <p:cNvPr id="111" name="図 110">
            <a:extLst>
              <a:ext uri="{FF2B5EF4-FFF2-40B4-BE49-F238E27FC236}">
                <a16:creationId xmlns:a16="http://schemas.microsoft.com/office/drawing/2014/main" id="{D9A499BF-DA25-4F8C-BD96-DE91027F876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3898" y="5763728"/>
            <a:ext cx="316605" cy="334263"/>
          </a:xfrm>
          <a:prstGeom prst="rect">
            <a:avLst/>
          </a:prstGeom>
        </p:spPr>
      </p:pic>
      <p:pic>
        <p:nvPicPr>
          <p:cNvPr id="112" name="図 111">
            <a:extLst>
              <a:ext uri="{FF2B5EF4-FFF2-40B4-BE49-F238E27FC236}">
                <a16:creationId xmlns:a16="http://schemas.microsoft.com/office/drawing/2014/main" id="{86A3E844-98D6-4B82-BB7E-5972EF1FF3A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82865" y="4299404"/>
            <a:ext cx="316605" cy="334263"/>
          </a:xfrm>
          <a:prstGeom prst="rect">
            <a:avLst/>
          </a:prstGeom>
        </p:spPr>
      </p:pic>
      <p:pic>
        <p:nvPicPr>
          <p:cNvPr id="113" name="図 112">
            <a:extLst>
              <a:ext uri="{FF2B5EF4-FFF2-40B4-BE49-F238E27FC236}">
                <a16:creationId xmlns:a16="http://schemas.microsoft.com/office/drawing/2014/main" id="{F12455D1-9F51-4227-BC53-8014C6B133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67697" y="4168104"/>
            <a:ext cx="316605" cy="334263"/>
          </a:xfrm>
          <a:prstGeom prst="rect">
            <a:avLst/>
          </a:prstGeom>
        </p:spPr>
      </p:pic>
      <p:pic>
        <p:nvPicPr>
          <p:cNvPr id="114" name="グラフィックス 113" descr="ドキュメント">
            <a:extLst>
              <a:ext uri="{FF2B5EF4-FFF2-40B4-BE49-F238E27FC236}">
                <a16:creationId xmlns:a16="http://schemas.microsoft.com/office/drawing/2014/main" id="{3666502F-C5A2-49E6-86FC-3FB49D170F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6884" y="4839688"/>
            <a:ext cx="343382" cy="362534"/>
          </a:xfrm>
          <a:prstGeom prst="rect">
            <a:avLst/>
          </a:prstGeom>
        </p:spPr>
      </p:pic>
      <p:pic>
        <p:nvPicPr>
          <p:cNvPr id="115" name="図 114">
            <a:extLst>
              <a:ext uri="{FF2B5EF4-FFF2-40B4-BE49-F238E27FC236}">
                <a16:creationId xmlns:a16="http://schemas.microsoft.com/office/drawing/2014/main" id="{40F654E1-AE2E-46D4-B514-7C758F3FA81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41942" y="5542162"/>
            <a:ext cx="478004" cy="504665"/>
          </a:xfrm>
          <a:prstGeom prst="rect">
            <a:avLst/>
          </a:prstGeom>
        </p:spPr>
      </p:pic>
      <p:pic>
        <p:nvPicPr>
          <p:cNvPr id="116" name="図 115">
            <a:extLst>
              <a:ext uri="{FF2B5EF4-FFF2-40B4-BE49-F238E27FC236}">
                <a16:creationId xmlns:a16="http://schemas.microsoft.com/office/drawing/2014/main" id="{46437736-FFB3-4C53-AF5A-5864DE41FF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1196" y="1700808"/>
            <a:ext cx="462405" cy="488195"/>
          </a:xfrm>
          <a:prstGeom prst="rect">
            <a:avLst/>
          </a:prstGeom>
        </p:spPr>
      </p:pic>
      <p:pic>
        <p:nvPicPr>
          <p:cNvPr id="117" name="グラフィックス 116" descr="ドキュメント">
            <a:extLst>
              <a:ext uri="{FF2B5EF4-FFF2-40B4-BE49-F238E27FC236}">
                <a16:creationId xmlns:a16="http://schemas.microsoft.com/office/drawing/2014/main" id="{7B54F494-F7F1-4DA0-9D95-D90E051ABA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09428" y="3060826"/>
            <a:ext cx="479318" cy="506052"/>
          </a:xfrm>
          <a:prstGeom prst="rect">
            <a:avLst/>
          </a:prstGeom>
        </p:spPr>
      </p:pic>
      <p:sp>
        <p:nvSpPr>
          <p:cNvPr id="118" name="矢印: 下 117">
            <a:extLst>
              <a:ext uri="{FF2B5EF4-FFF2-40B4-BE49-F238E27FC236}">
                <a16:creationId xmlns:a16="http://schemas.microsoft.com/office/drawing/2014/main" id="{93085A6E-8171-46A5-B0DA-3D5BC1427592}"/>
              </a:ext>
            </a:extLst>
          </p:cNvPr>
          <p:cNvSpPr/>
          <p:nvPr/>
        </p:nvSpPr>
        <p:spPr>
          <a:xfrm rot="13797168" flipV="1">
            <a:off x="5689928" y="2741762"/>
            <a:ext cx="224719" cy="243304"/>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sp>
        <p:nvSpPr>
          <p:cNvPr id="119" name="テキスト ボックス 118">
            <a:extLst>
              <a:ext uri="{FF2B5EF4-FFF2-40B4-BE49-F238E27FC236}">
                <a16:creationId xmlns:a16="http://schemas.microsoft.com/office/drawing/2014/main" id="{EC0E328F-6E4E-4257-BC7F-572267A9F99E}"/>
              </a:ext>
            </a:extLst>
          </p:cNvPr>
          <p:cNvSpPr txBox="1"/>
          <p:nvPr/>
        </p:nvSpPr>
        <p:spPr>
          <a:xfrm>
            <a:off x="4202282" y="2107959"/>
            <a:ext cx="1049003"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担当者</a:t>
            </a:r>
            <a:endParaRPr kumimoji="1" lang="en-US" altLang="ja-JP"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
        <p:nvSpPr>
          <p:cNvPr id="120" name="矢印: 下 119">
            <a:extLst>
              <a:ext uri="{FF2B5EF4-FFF2-40B4-BE49-F238E27FC236}">
                <a16:creationId xmlns:a16="http://schemas.microsoft.com/office/drawing/2014/main" id="{966478D9-5ABC-4834-B12B-C9D01D2245BF}"/>
              </a:ext>
            </a:extLst>
          </p:cNvPr>
          <p:cNvSpPr/>
          <p:nvPr/>
        </p:nvSpPr>
        <p:spPr>
          <a:xfrm rot="7597313" flipV="1">
            <a:off x="5785453" y="2272238"/>
            <a:ext cx="224719" cy="243304"/>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pic>
        <p:nvPicPr>
          <p:cNvPr id="121" name="図 120">
            <a:extLst>
              <a:ext uri="{FF2B5EF4-FFF2-40B4-BE49-F238E27FC236}">
                <a16:creationId xmlns:a16="http://schemas.microsoft.com/office/drawing/2014/main" id="{CB212987-8F04-452D-9F39-50C662637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49462" y="4238050"/>
            <a:ext cx="478004" cy="488196"/>
          </a:xfrm>
          <a:prstGeom prst="rect">
            <a:avLst/>
          </a:prstGeom>
        </p:spPr>
      </p:pic>
      <p:sp>
        <p:nvSpPr>
          <p:cNvPr id="122" name="テキスト ボックス 121">
            <a:extLst>
              <a:ext uri="{FF2B5EF4-FFF2-40B4-BE49-F238E27FC236}">
                <a16:creationId xmlns:a16="http://schemas.microsoft.com/office/drawing/2014/main" id="{556574DE-2182-4C6B-BF46-610D50AC75E5}"/>
              </a:ext>
            </a:extLst>
          </p:cNvPr>
          <p:cNvSpPr txBox="1"/>
          <p:nvPr/>
        </p:nvSpPr>
        <p:spPr>
          <a:xfrm>
            <a:off x="4547868" y="3957194"/>
            <a:ext cx="660764" cy="29373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担当者</a:t>
            </a:r>
            <a:endParaRPr kumimoji="1" lang="en-US" altLang="ja-JP"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pic>
        <p:nvPicPr>
          <p:cNvPr id="123" name="図 122">
            <a:extLst>
              <a:ext uri="{FF2B5EF4-FFF2-40B4-BE49-F238E27FC236}">
                <a16:creationId xmlns:a16="http://schemas.microsoft.com/office/drawing/2014/main" id="{693C1773-0123-414E-BBB3-4F240DE483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8846" y="4035435"/>
            <a:ext cx="462405" cy="488195"/>
          </a:xfrm>
          <a:prstGeom prst="rect">
            <a:avLst/>
          </a:prstGeom>
        </p:spPr>
      </p:pic>
      <p:sp>
        <p:nvSpPr>
          <p:cNvPr id="124" name="矢印: 下 123">
            <a:extLst>
              <a:ext uri="{FF2B5EF4-FFF2-40B4-BE49-F238E27FC236}">
                <a16:creationId xmlns:a16="http://schemas.microsoft.com/office/drawing/2014/main" id="{14174DFE-3CE6-47C3-B886-2AFDB470168D}"/>
              </a:ext>
            </a:extLst>
          </p:cNvPr>
          <p:cNvSpPr/>
          <p:nvPr/>
        </p:nvSpPr>
        <p:spPr>
          <a:xfrm rot="10800000" flipV="1">
            <a:off x="4284540" y="3566878"/>
            <a:ext cx="159909" cy="149822"/>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sp>
        <p:nvSpPr>
          <p:cNvPr id="125" name="テキスト ボックス 124">
            <a:extLst>
              <a:ext uri="{FF2B5EF4-FFF2-40B4-BE49-F238E27FC236}">
                <a16:creationId xmlns:a16="http://schemas.microsoft.com/office/drawing/2014/main" id="{AF1AEBBF-7D1F-46EA-8D23-5E424915ECF2}"/>
              </a:ext>
            </a:extLst>
          </p:cNvPr>
          <p:cNvSpPr txBox="1"/>
          <p:nvPr/>
        </p:nvSpPr>
        <p:spPr>
          <a:xfrm>
            <a:off x="5992176" y="2027665"/>
            <a:ext cx="1052031" cy="2769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システム入力</a:t>
            </a:r>
            <a:endParaRPr kumimoji="1" lang="en-US" altLang="ja-JP"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
        <p:nvSpPr>
          <p:cNvPr id="126" name="テキスト ボックス 125">
            <a:extLst>
              <a:ext uri="{FF2B5EF4-FFF2-40B4-BE49-F238E27FC236}">
                <a16:creationId xmlns:a16="http://schemas.microsoft.com/office/drawing/2014/main" id="{E8813332-C648-4ECA-9BA3-98C024A3B772}"/>
              </a:ext>
            </a:extLst>
          </p:cNvPr>
          <p:cNvSpPr txBox="1"/>
          <p:nvPr/>
        </p:nvSpPr>
        <p:spPr>
          <a:xfrm>
            <a:off x="3680123" y="4404930"/>
            <a:ext cx="1149383" cy="2769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購買</a:t>
            </a:r>
            <a:r>
              <a:rPr kumimoji="1" lang="en-US" altLang="ja-JP"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G</a:t>
            </a:r>
            <a:r>
              <a:rPr kumimoji="1" lang="ja-JP"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へ通知</a:t>
            </a:r>
            <a:endParaRPr kumimoji="1" lang="en-US" altLang="ja-JP"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
        <p:nvSpPr>
          <p:cNvPr id="127" name="テキスト ボックス 126">
            <a:extLst>
              <a:ext uri="{FF2B5EF4-FFF2-40B4-BE49-F238E27FC236}">
                <a16:creationId xmlns:a16="http://schemas.microsoft.com/office/drawing/2014/main" id="{FEC95B9A-5642-41D8-ABA9-4E526F413836}"/>
              </a:ext>
            </a:extLst>
          </p:cNvPr>
          <p:cNvSpPr txBox="1"/>
          <p:nvPr/>
        </p:nvSpPr>
        <p:spPr>
          <a:xfrm>
            <a:off x="4121774" y="2533144"/>
            <a:ext cx="522971" cy="2769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相談</a:t>
            </a:r>
            <a:endParaRPr kumimoji="1" lang="en-US" altLang="ja-JP"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
        <p:nvSpPr>
          <p:cNvPr id="128" name="テキスト ボックス 127">
            <a:extLst>
              <a:ext uri="{FF2B5EF4-FFF2-40B4-BE49-F238E27FC236}">
                <a16:creationId xmlns:a16="http://schemas.microsoft.com/office/drawing/2014/main" id="{566837E7-BEB7-4879-AB5B-249084D06617}"/>
              </a:ext>
            </a:extLst>
          </p:cNvPr>
          <p:cNvSpPr txBox="1"/>
          <p:nvPr/>
        </p:nvSpPr>
        <p:spPr>
          <a:xfrm>
            <a:off x="2832623" y="5884556"/>
            <a:ext cx="1208881" cy="2769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担当者へ通知</a:t>
            </a:r>
            <a:endParaRPr kumimoji="1" lang="en-US" altLang="ja-JP"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pic>
        <p:nvPicPr>
          <p:cNvPr id="129" name="図 128">
            <a:extLst>
              <a:ext uri="{FF2B5EF4-FFF2-40B4-BE49-F238E27FC236}">
                <a16:creationId xmlns:a16="http://schemas.microsoft.com/office/drawing/2014/main" id="{CA128741-16A3-40E1-8D35-A1D463DC5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7981" y="4766006"/>
            <a:ext cx="558655" cy="650553"/>
          </a:xfrm>
          <a:prstGeom prst="rect">
            <a:avLst/>
          </a:prstGeom>
        </p:spPr>
      </p:pic>
      <p:sp>
        <p:nvSpPr>
          <p:cNvPr id="130" name="矢印: 下 129">
            <a:extLst>
              <a:ext uri="{FF2B5EF4-FFF2-40B4-BE49-F238E27FC236}">
                <a16:creationId xmlns:a16="http://schemas.microsoft.com/office/drawing/2014/main" id="{8292F3CB-65BE-4852-89CF-BA0B5451889B}"/>
              </a:ext>
            </a:extLst>
          </p:cNvPr>
          <p:cNvSpPr/>
          <p:nvPr/>
        </p:nvSpPr>
        <p:spPr>
          <a:xfrm rot="16200000" flipV="1">
            <a:off x="4680104" y="5052525"/>
            <a:ext cx="224719" cy="243304"/>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sp>
        <p:nvSpPr>
          <p:cNvPr id="131" name="テキスト ボックス 130">
            <a:extLst>
              <a:ext uri="{FF2B5EF4-FFF2-40B4-BE49-F238E27FC236}">
                <a16:creationId xmlns:a16="http://schemas.microsoft.com/office/drawing/2014/main" id="{3ABC0C6D-2072-4F95-BBE5-DFFDE68A0FBE}"/>
              </a:ext>
            </a:extLst>
          </p:cNvPr>
          <p:cNvSpPr txBox="1"/>
          <p:nvPr/>
        </p:nvSpPr>
        <p:spPr>
          <a:xfrm>
            <a:off x="2211524" y="5212280"/>
            <a:ext cx="1661945" cy="2769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最安値ベンダーの選定</a:t>
            </a:r>
            <a:endParaRPr kumimoji="1" lang="en-US" altLang="ja-JP"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cxnSp>
        <p:nvCxnSpPr>
          <p:cNvPr id="132" name="直線コネクタ 131">
            <a:extLst>
              <a:ext uri="{FF2B5EF4-FFF2-40B4-BE49-F238E27FC236}">
                <a16:creationId xmlns:a16="http://schemas.microsoft.com/office/drawing/2014/main" id="{CD4FA883-CD79-4AA4-9F42-DAD3A49142AC}"/>
              </a:ext>
            </a:extLst>
          </p:cNvPr>
          <p:cNvCxnSpPr>
            <a:cxnSpLocks/>
          </p:cNvCxnSpPr>
          <p:nvPr/>
        </p:nvCxnSpPr>
        <p:spPr>
          <a:xfrm>
            <a:off x="4202282" y="4992038"/>
            <a:ext cx="0" cy="160205"/>
          </a:xfrm>
          <a:prstGeom prst="line">
            <a:avLst/>
          </a:prstGeom>
          <a:ln>
            <a:solidFill>
              <a:srgbClr val="FFC000"/>
            </a:solidFill>
          </a:ln>
        </p:spPr>
        <p:style>
          <a:lnRef idx="3">
            <a:schemeClr val="accent1"/>
          </a:lnRef>
          <a:fillRef idx="0">
            <a:schemeClr val="accent1"/>
          </a:fillRef>
          <a:effectRef idx="2">
            <a:schemeClr val="accent1"/>
          </a:effectRef>
          <a:fontRef idx="minor">
            <a:schemeClr val="tx1"/>
          </a:fontRef>
        </p:style>
      </p:cxnSp>
      <p:sp>
        <p:nvSpPr>
          <p:cNvPr id="133" name="テキスト ボックス 132">
            <a:extLst>
              <a:ext uri="{FF2B5EF4-FFF2-40B4-BE49-F238E27FC236}">
                <a16:creationId xmlns:a16="http://schemas.microsoft.com/office/drawing/2014/main" id="{33CBCB51-85DC-4B72-8970-96049E75719E}"/>
              </a:ext>
            </a:extLst>
          </p:cNvPr>
          <p:cNvSpPr txBox="1"/>
          <p:nvPr/>
        </p:nvSpPr>
        <p:spPr>
          <a:xfrm>
            <a:off x="197374" y="3609476"/>
            <a:ext cx="622123" cy="29373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購買</a:t>
            </a:r>
            <a:r>
              <a:rPr kumimoji="1" lang="en-US" altLang="ja-JP"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G</a:t>
            </a:r>
          </a:p>
        </p:txBody>
      </p:sp>
      <p:sp>
        <p:nvSpPr>
          <p:cNvPr id="134" name="テキスト ボックス 133">
            <a:extLst>
              <a:ext uri="{FF2B5EF4-FFF2-40B4-BE49-F238E27FC236}">
                <a16:creationId xmlns:a16="http://schemas.microsoft.com/office/drawing/2014/main" id="{50874DB4-6C78-4EB8-BA65-5B06E78944E2}"/>
              </a:ext>
            </a:extLst>
          </p:cNvPr>
          <p:cNvSpPr txBox="1"/>
          <p:nvPr/>
        </p:nvSpPr>
        <p:spPr>
          <a:xfrm>
            <a:off x="107504" y="1677865"/>
            <a:ext cx="660764" cy="29373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担当者</a:t>
            </a:r>
            <a:endParaRPr kumimoji="1" lang="en-US" altLang="ja-JP"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
        <p:nvSpPr>
          <p:cNvPr id="135" name="正方形/長方形 134">
            <a:extLst>
              <a:ext uri="{FF2B5EF4-FFF2-40B4-BE49-F238E27FC236}">
                <a16:creationId xmlns:a16="http://schemas.microsoft.com/office/drawing/2014/main" id="{1180F87D-D85A-45FE-A2DA-F7E418F6C91B}"/>
              </a:ext>
            </a:extLst>
          </p:cNvPr>
          <p:cNvSpPr/>
          <p:nvPr/>
        </p:nvSpPr>
        <p:spPr>
          <a:xfrm>
            <a:off x="7116841" y="3295509"/>
            <a:ext cx="1993638" cy="65067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・仕切り率や掛け率の入力</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                       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まとめ値引き額の入力</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136" name="図 135">
            <a:extLst>
              <a:ext uri="{FF2B5EF4-FFF2-40B4-BE49-F238E27FC236}">
                <a16:creationId xmlns:a16="http://schemas.microsoft.com/office/drawing/2014/main" id="{31747304-665E-48C5-B571-CA9F61AC47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3179" y="4867600"/>
            <a:ext cx="462405" cy="488195"/>
          </a:xfrm>
          <a:prstGeom prst="rect">
            <a:avLst/>
          </a:prstGeom>
        </p:spPr>
      </p:pic>
      <p:pic>
        <p:nvPicPr>
          <p:cNvPr id="137" name="図 136">
            <a:extLst>
              <a:ext uri="{FF2B5EF4-FFF2-40B4-BE49-F238E27FC236}">
                <a16:creationId xmlns:a16="http://schemas.microsoft.com/office/drawing/2014/main" id="{01374A74-4A22-4861-A3EB-BA46810C70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5204" y="5633157"/>
            <a:ext cx="462405" cy="488195"/>
          </a:xfrm>
          <a:prstGeom prst="rect">
            <a:avLst/>
          </a:prstGeom>
        </p:spPr>
      </p:pic>
      <p:pic>
        <p:nvPicPr>
          <p:cNvPr id="138" name="図 137">
            <a:extLst>
              <a:ext uri="{FF2B5EF4-FFF2-40B4-BE49-F238E27FC236}">
                <a16:creationId xmlns:a16="http://schemas.microsoft.com/office/drawing/2014/main" id="{4AE3C8D6-DE07-4220-8C96-C9C7E8B2D0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1200" y="3545311"/>
            <a:ext cx="462405" cy="488195"/>
          </a:xfrm>
          <a:prstGeom prst="rect">
            <a:avLst/>
          </a:prstGeom>
        </p:spPr>
      </p:pic>
      <p:sp>
        <p:nvSpPr>
          <p:cNvPr id="139" name="テキスト ボックス 138">
            <a:extLst>
              <a:ext uri="{FF2B5EF4-FFF2-40B4-BE49-F238E27FC236}">
                <a16:creationId xmlns:a16="http://schemas.microsoft.com/office/drawing/2014/main" id="{7313FF83-36F0-4BBA-916F-EB3DAC18454B}"/>
              </a:ext>
            </a:extLst>
          </p:cNvPr>
          <p:cNvSpPr txBox="1"/>
          <p:nvPr/>
        </p:nvSpPr>
        <p:spPr>
          <a:xfrm>
            <a:off x="5787567" y="3830301"/>
            <a:ext cx="1329274"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ベンダー</a:t>
            </a:r>
            <a:r>
              <a:rPr kumimoji="1" lang="en-US" altLang="ja-JP"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A</a:t>
            </a:r>
          </a:p>
        </p:txBody>
      </p:sp>
      <p:sp>
        <p:nvSpPr>
          <p:cNvPr id="140" name="テキスト ボックス 139">
            <a:extLst>
              <a:ext uri="{FF2B5EF4-FFF2-40B4-BE49-F238E27FC236}">
                <a16:creationId xmlns:a16="http://schemas.microsoft.com/office/drawing/2014/main" id="{EAD4DD41-85F7-47ED-8EEA-0ADDDDACB41A}"/>
              </a:ext>
            </a:extLst>
          </p:cNvPr>
          <p:cNvSpPr txBox="1"/>
          <p:nvPr/>
        </p:nvSpPr>
        <p:spPr>
          <a:xfrm>
            <a:off x="6717443" y="4646513"/>
            <a:ext cx="896235" cy="29373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ベンダー</a:t>
            </a:r>
            <a:r>
              <a:rPr kumimoji="1" lang="en-US" altLang="ja-JP"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B</a:t>
            </a:r>
          </a:p>
        </p:txBody>
      </p:sp>
      <p:sp>
        <p:nvSpPr>
          <p:cNvPr id="141" name="テキスト ボックス 140">
            <a:extLst>
              <a:ext uri="{FF2B5EF4-FFF2-40B4-BE49-F238E27FC236}">
                <a16:creationId xmlns:a16="http://schemas.microsoft.com/office/drawing/2014/main" id="{6C66119B-6B0D-4896-B4C6-9C997A17F470}"/>
              </a:ext>
            </a:extLst>
          </p:cNvPr>
          <p:cNvSpPr txBox="1"/>
          <p:nvPr/>
        </p:nvSpPr>
        <p:spPr>
          <a:xfrm>
            <a:off x="7044208" y="5385558"/>
            <a:ext cx="905895" cy="29373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ベンダー</a:t>
            </a:r>
            <a:r>
              <a:rPr kumimoji="1" lang="en-US" altLang="ja-JP"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C</a:t>
            </a:r>
          </a:p>
        </p:txBody>
      </p:sp>
      <p:pic>
        <p:nvPicPr>
          <p:cNvPr id="142" name="図 141">
            <a:extLst>
              <a:ext uri="{FF2B5EF4-FFF2-40B4-BE49-F238E27FC236}">
                <a16:creationId xmlns:a16="http://schemas.microsoft.com/office/drawing/2014/main" id="{D7A7E663-8A9C-49E3-A4AA-B4CA055ABC8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70186" y="3991411"/>
            <a:ext cx="559832" cy="591056"/>
          </a:xfrm>
          <a:prstGeom prst="rect">
            <a:avLst/>
          </a:prstGeom>
        </p:spPr>
      </p:pic>
      <p:pic>
        <p:nvPicPr>
          <p:cNvPr id="143" name="図 142">
            <a:extLst>
              <a:ext uri="{FF2B5EF4-FFF2-40B4-BE49-F238E27FC236}">
                <a16:creationId xmlns:a16="http://schemas.microsoft.com/office/drawing/2014/main" id="{E7C25E27-D5EE-47B1-A070-056D97CE264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38229" y="4780831"/>
            <a:ext cx="559832" cy="591056"/>
          </a:xfrm>
          <a:prstGeom prst="rect">
            <a:avLst/>
          </a:prstGeom>
        </p:spPr>
      </p:pic>
      <p:pic>
        <p:nvPicPr>
          <p:cNvPr id="144" name="図 143">
            <a:extLst>
              <a:ext uri="{FF2B5EF4-FFF2-40B4-BE49-F238E27FC236}">
                <a16:creationId xmlns:a16="http://schemas.microsoft.com/office/drawing/2014/main" id="{D95A99DD-6A27-44D3-BB10-894DB04BE46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87931" y="5602570"/>
            <a:ext cx="559832" cy="591056"/>
          </a:xfrm>
          <a:prstGeom prst="rect">
            <a:avLst/>
          </a:prstGeom>
        </p:spPr>
      </p:pic>
      <p:cxnSp>
        <p:nvCxnSpPr>
          <p:cNvPr id="145" name="直線コネクタ 144">
            <a:extLst>
              <a:ext uri="{FF2B5EF4-FFF2-40B4-BE49-F238E27FC236}">
                <a16:creationId xmlns:a16="http://schemas.microsoft.com/office/drawing/2014/main" id="{B6ED8B45-78FD-4BF2-95C6-00D95628EC7D}"/>
              </a:ext>
            </a:extLst>
          </p:cNvPr>
          <p:cNvCxnSpPr>
            <a:cxnSpLocks/>
          </p:cNvCxnSpPr>
          <p:nvPr/>
        </p:nvCxnSpPr>
        <p:spPr>
          <a:xfrm>
            <a:off x="4001939" y="4992113"/>
            <a:ext cx="0" cy="160205"/>
          </a:xfrm>
          <a:prstGeom prst="line">
            <a:avLst/>
          </a:prstGeom>
          <a:ln>
            <a:solidFill>
              <a:srgbClr val="FFC000"/>
            </a:solidFill>
          </a:ln>
        </p:spPr>
        <p:style>
          <a:lnRef idx="3">
            <a:schemeClr val="accent1"/>
          </a:lnRef>
          <a:fillRef idx="0">
            <a:schemeClr val="accent1"/>
          </a:fillRef>
          <a:effectRef idx="2">
            <a:schemeClr val="accent1"/>
          </a:effectRef>
          <a:fontRef idx="minor">
            <a:schemeClr val="tx1"/>
          </a:fontRef>
        </p:style>
      </p:cxnSp>
      <p:cxnSp>
        <p:nvCxnSpPr>
          <p:cNvPr id="146" name="直線コネクタ 145">
            <a:extLst>
              <a:ext uri="{FF2B5EF4-FFF2-40B4-BE49-F238E27FC236}">
                <a16:creationId xmlns:a16="http://schemas.microsoft.com/office/drawing/2014/main" id="{0870A787-4DC2-4911-A96E-3B913432801F}"/>
              </a:ext>
            </a:extLst>
          </p:cNvPr>
          <p:cNvCxnSpPr>
            <a:cxnSpLocks/>
          </p:cNvCxnSpPr>
          <p:nvPr/>
        </p:nvCxnSpPr>
        <p:spPr>
          <a:xfrm>
            <a:off x="4406257" y="4992038"/>
            <a:ext cx="0" cy="160205"/>
          </a:xfrm>
          <a:prstGeom prst="line">
            <a:avLst/>
          </a:prstGeom>
          <a:ln>
            <a:solidFill>
              <a:srgbClr val="FFC000"/>
            </a:solidFill>
          </a:ln>
        </p:spPr>
        <p:style>
          <a:lnRef idx="3">
            <a:schemeClr val="accent1"/>
          </a:lnRef>
          <a:fillRef idx="0">
            <a:schemeClr val="accent1"/>
          </a:fillRef>
          <a:effectRef idx="2">
            <a:schemeClr val="accent1"/>
          </a:effectRef>
          <a:fontRef idx="minor">
            <a:schemeClr val="tx1"/>
          </a:fontRef>
        </p:style>
      </p:cxnSp>
      <p:pic>
        <p:nvPicPr>
          <p:cNvPr id="147" name="図 146">
            <a:extLst>
              <a:ext uri="{FF2B5EF4-FFF2-40B4-BE49-F238E27FC236}">
                <a16:creationId xmlns:a16="http://schemas.microsoft.com/office/drawing/2014/main" id="{08818677-B687-4C86-AAE1-E19A2D52B931}"/>
              </a:ext>
            </a:extLst>
          </p:cNvPr>
          <p:cNvPicPr>
            <a:picLocks noChangeAspect="1"/>
          </p:cNvPicPr>
          <p:nvPr/>
        </p:nvPicPr>
        <p:blipFill>
          <a:blip r:embed="rId11"/>
          <a:stretch>
            <a:fillRect/>
          </a:stretch>
        </p:blipFill>
        <p:spPr>
          <a:xfrm>
            <a:off x="5222553" y="1766671"/>
            <a:ext cx="532549" cy="562252"/>
          </a:xfrm>
          <a:prstGeom prst="rect">
            <a:avLst/>
          </a:prstGeom>
        </p:spPr>
      </p:pic>
      <p:sp>
        <p:nvSpPr>
          <p:cNvPr id="148" name="正方形/長方形 147">
            <a:extLst>
              <a:ext uri="{FF2B5EF4-FFF2-40B4-BE49-F238E27FC236}">
                <a16:creationId xmlns:a16="http://schemas.microsoft.com/office/drawing/2014/main" id="{8F62D7A1-414D-4AD5-8008-EFE7848818FE}"/>
              </a:ext>
            </a:extLst>
          </p:cNvPr>
          <p:cNvSpPr/>
          <p:nvPr/>
        </p:nvSpPr>
        <p:spPr>
          <a:xfrm>
            <a:off x="5312998" y="1856405"/>
            <a:ext cx="346650" cy="230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149" name="グラフィックス 148" descr="ドキュメント">
            <a:extLst>
              <a:ext uri="{FF2B5EF4-FFF2-40B4-BE49-F238E27FC236}">
                <a16:creationId xmlns:a16="http://schemas.microsoft.com/office/drawing/2014/main" id="{C19EB211-000E-411E-9BF7-6258C90D21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97025" y="1821610"/>
            <a:ext cx="267698" cy="282629"/>
          </a:xfrm>
          <a:prstGeom prst="rect">
            <a:avLst/>
          </a:prstGeom>
        </p:spPr>
      </p:pic>
      <p:pic>
        <p:nvPicPr>
          <p:cNvPr id="150" name="図 149">
            <a:extLst>
              <a:ext uri="{FF2B5EF4-FFF2-40B4-BE49-F238E27FC236}">
                <a16:creationId xmlns:a16="http://schemas.microsoft.com/office/drawing/2014/main" id="{0D4FD7A6-897D-472E-96F9-B1B8192F9B3C}"/>
              </a:ext>
            </a:extLst>
          </p:cNvPr>
          <p:cNvPicPr>
            <a:picLocks noChangeAspect="1"/>
          </p:cNvPicPr>
          <p:nvPr/>
        </p:nvPicPr>
        <p:blipFill>
          <a:blip r:embed="rId11"/>
          <a:stretch>
            <a:fillRect/>
          </a:stretch>
        </p:blipFill>
        <p:spPr>
          <a:xfrm>
            <a:off x="4056254" y="3724324"/>
            <a:ext cx="532549" cy="562252"/>
          </a:xfrm>
          <a:prstGeom prst="rect">
            <a:avLst/>
          </a:prstGeom>
        </p:spPr>
      </p:pic>
      <p:sp>
        <p:nvSpPr>
          <p:cNvPr id="151" name="正方形/長方形 150">
            <a:extLst>
              <a:ext uri="{FF2B5EF4-FFF2-40B4-BE49-F238E27FC236}">
                <a16:creationId xmlns:a16="http://schemas.microsoft.com/office/drawing/2014/main" id="{5998DE65-96CE-4E56-8727-84B5D1506CF5}"/>
              </a:ext>
            </a:extLst>
          </p:cNvPr>
          <p:cNvSpPr/>
          <p:nvPr/>
        </p:nvSpPr>
        <p:spPr>
          <a:xfrm>
            <a:off x="4146699" y="3814058"/>
            <a:ext cx="346650" cy="230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152" name="グラフィックス 151" descr="ドキュメント">
            <a:extLst>
              <a:ext uri="{FF2B5EF4-FFF2-40B4-BE49-F238E27FC236}">
                <a16:creationId xmlns:a16="http://schemas.microsoft.com/office/drawing/2014/main" id="{87DA4621-BF94-4319-84BF-01E3B38DCD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30726" y="3779263"/>
            <a:ext cx="267698" cy="282629"/>
          </a:xfrm>
          <a:prstGeom prst="rect">
            <a:avLst/>
          </a:prstGeom>
        </p:spPr>
      </p:pic>
      <p:pic>
        <p:nvPicPr>
          <p:cNvPr id="153" name="図 152">
            <a:extLst>
              <a:ext uri="{FF2B5EF4-FFF2-40B4-BE49-F238E27FC236}">
                <a16:creationId xmlns:a16="http://schemas.microsoft.com/office/drawing/2014/main" id="{30195249-2E29-476F-8262-A7D42FAEA69F}"/>
              </a:ext>
            </a:extLst>
          </p:cNvPr>
          <p:cNvPicPr>
            <a:picLocks noChangeAspect="1"/>
          </p:cNvPicPr>
          <p:nvPr/>
        </p:nvPicPr>
        <p:blipFill>
          <a:blip r:embed="rId11"/>
          <a:stretch>
            <a:fillRect/>
          </a:stretch>
        </p:blipFill>
        <p:spPr>
          <a:xfrm>
            <a:off x="7090003" y="4040858"/>
            <a:ext cx="532549" cy="562252"/>
          </a:xfrm>
          <a:prstGeom prst="rect">
            <a:avLst/>
          </a:prstGeom>
        </p:spPr>
      </p:pic>
      <p:sp>
        <p:nvSpPr>
          <p:cNvPr id="154" name="正方形/長方形 153">
            <a:extLst>
              <a:ext uri="{FF2B5EF4-FFF2-40B4-BE49-F238E27FC236}">
                <a16:creationId xmlns:a16="http://schemas.microsoft.com/office/drawing/2014/main" id="{5671A170-5388-4CCF-A6A3-6A981D41CF71}"/>
              </a:ext>
            </a:extLst>
          </p:cNvPr>
          <p:cNvSpPr/>
          <p:nvPr/>
        </p:nvSpPr>
        <p:spPr>
          <a:xfrm>
            <a:off x="7180448" y="4130593"/>
            <a:ext cx="346650" cy="230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155" name="グラフィックス 154" descr="ドキュメント">
            <a:extLst>
              <a:ext uri="{FF2B5EF4-FFF2-40B4-BE49-F238E27FC236}">
                <a16:creationId xmlns:a16="http://schemas.microsoft.com/office/drawing/2014/main" id="{D0AF385F-A9A8-4445-9BD7-1919468F69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64475" y="4095797"/>
            <a:ext cx="267698" cy="282629"/>
          </a:xfrm>
          <a:prstGeom prst="rect">
            <a:avLst/>
          </a:prstGeom>
        </p:spPr>
      </p:pic>
      <p:pic>
        <p:nvPicPr>
          <p:cNvPr id="156" name="図 155">
            <a:extLst>
              <a:ext uri="{FF2B5EF4-FFF2-40B4-BE49-F238E27FC236}">
                <a16:creationId xmlns:a16="http://schemas.microsoft.com/office/drawing/2014/main" id="{40E5A25B-CE5B-425A-B181-0B38CED87AE0}"/>
              </a:ext>
            </a:extLst>
          </p:cNvPr>
          <p:cNvPicPr>
            <a:picLocks noChangeAspect="1"/>
          </p:cNvPicPr>
          <p:nvPr/>
        </p:nvPicPr>
        <p:blipFill>
          <a:blip r:embed="rId11"/>
          <a:stretch>
            <a:fillRect/>
          </a:stretch>
        </p:blipFill>
        <p:spPr>
          <a:xfrm>
            <a:off x="7357597" y="4861397"/>
            <a:ext cx="532549" cy="562252"/>
          </a:xfrm>
          <a:prstGeom prst="rect">
            <a:avLst/>
          </a:prstGeom>
        </p:spPr>
      </p:pic>
      <p:sp>
        <p:nvSpPr>
          <p:cNvPr id="157" name="正方形/長方形 156">
            <a:extLst>
              <a:ext uri="{FF2B5EF4-FFF2-40B4-BE49-F238E27FC236}">
                <a16:creationId xmlns:a16="http://schemas.microsoft.com/office/drawing/2014/main" id="{CDED595E-D7C6-4BCE-B1CA-E459E7094B45}"/>
              </a:ext>
            </a:extLst>
          </p:cNvPr>
          <p:cNvSpPr/>
          <p:nvPr/>
        </p:nvSpPr>
        <p:spPr>
          <a:xfrm>
            <a:off x="7448042" y="4951132"/>
            <a:ext cx="346650" cy="230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158" name="グラフィックス 157" descr="ドキュメント">
            <a:extLst>
              <a:ext uri="{FF2B5EF4-FFF2-40B4-BE49-F238E27FC236}">
                <a16:creationId xmlns:a16="http://schemas.microsoft.com/office/drawing/2014/main" id="{906F1E64-CDC8-47B7-A705-33A1AFB7C5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32069" y="4916336"/>
            <a:ext cx="267698" cy="282629"/>
          </a:xfrm>
          <a:prstGeom prst="rect">
            <a:avLst/>
          </a:prstGeom>
        </p:spPr>
      </p:pic>
      <p:pic>
        <p:nvPicPr>
          <p:cNvPr id="159" name="図 158">
            <a:extLst>
              <a:ext uri="{FF2B5EF4-FFF2-40B4-BE49-F238E27FC236}">
                <a16:creationId xmlns:a16="http://schemas.microsoft.com/office/drawing/2014/main" id="{24B85C7C-2817-4E70-8B75-77FC9EF41808}"/>
              </a:ext>
            </a:extLst>
          </p:cNvPr>
          <p:cNvPicPr>
            <a:picLocks noChangeAspect="1"/>
          </p:cNvPicPr>
          <p:nvPr/>
        </p:nvPicPr>
        <p:blipFill>
          <a:blip r:embed="rId11"/>
          <a:stretch>
            <a:fillRect/>
          </a:stretch>
        </p:blipFill>
        <p:spPr>
          <a:xfrm>
            <a:off x="7570994" y="5607243"/>
            <a:ext cx="532549" cy="562252"/>
          </a:xfrm>
          <a:prstGeom prst="rect">
            <a:avLst/>
          </a:prstGeom>
        </p:spPr>
      </p:pic>
      <p:sp>
        <p:nvSpPr>
          <p:cNvPr id="160" name="正方形/長方形 159">
            <a:extLst>
              <a:ext uri="{FF2B5EF4-FFF2-40B4-BE49-F238E27FC236}">
                <a16:creationId xmlns:a16="http://schemas.microsoft.com/office/drawing/2014/main" id="{ADCA077E-FFCD-48AB-8B08-8D0D10AB2FF9}"/>
              </a:ext>
            </a:extLst>
          </p:cNvPr>
          <p:cNvSpPr/>
          <p:nvPr/>
        </p:nvSpPr>
        <p:spPr>
          <a:xfrm>
            <a:off x="7661439" y="5696977"/>
            <a:ext cx="346650" cy="230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161" name="グラフィックス 160" descr="ドキュメント">
            <a:extLst>
              <a:ext uri="{FF2B5EF4-FFF2-40B4-BE49-F238E27FC236}">
                <a16:creationId xmlns:a16="http://schemas.microsoft.com/office/drawing/2014/main" id="{F9901E4E-0FB6-457C-9E18-C551B818FC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45466" y="5662181"/>
            <a:ext cx="267698" cy="282629"/>
          </a:xfrm>
          <a:prstGeom prst="rect">
            <a:avLst/>
          </a:prstGeom>
        </p:spPr>
      </p:pic>
      <p:sp>
        <p:nvSpPr>
          <p:cNvPr id="81" name="テキスト ボックス 80">
            <a:extLst>
              <a:ext uri="{FF2B5EF4-FFF2-40B4-BE49-F238E27FC236}">
                <a16:creationId xmlns:a16="http://schemas.microsoft.com/office/drawing/2014/main" id="{F5AF51BC-874E-4ACC-BB5A-D7A2EB89CF9B}"/>
              </a:ext>
            </a:extLst>
          </p:cNvPr>
          <p:cNvSpPr txBox="1"/>
          <p:nvPr/>
        </p:nvSpPr>
        <p:spPr>
          <a:xfrm>
            <a:off x="7093049" y="2235702"/>
            <a:ext cx="1830080" cy="646331"/>
          </a:xfrm>
          <a:prstGeom prst="rect">
            <a:avLst/>
          </a:prstGeom>
          <a:noFill/>
        </p:spPr>
        <p:txBody>
          <a:bodyPr wrap="squar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【2018/11/8】</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変更の締め切りは、資材ベンダーが決定することとした</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2364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C6827F2C-9BFB-49A6-AE7F-959F6DBAC8BC}"/>
              </a:ext>
            </a:extLst>
          </p:cNvPr>
          <p:cNvSpPr>
            <a:spLocks noGrp="1"/>
          </p:cNvSpPr>
          <p:nvPr>
            <p:ph type="title"/>
          </p:nvPr>
        </p:nvSpPr>
        <p:spPr>
          <a:xfrm>
            <a:off x="214313" y="131763"/>
            <a:ext cx="8229600" cy="725487"/>
          </a:xfrm>
        </p:spPr>
        <p:txBody>
          <a:bodyPr/>
          <a:lstStyle/>
          <a:p>
            <a:pPr eaLnBrk="1" hangingPunct="1"/>
            <a:r>
              <a:rPr lang="ja-JP" altLang="en-US" dirty="0"/>
              <a:t>対象プロセス</a:t>
            </a:r>
          </a:p>
        </p:txBody>
      </p:sp>
      <p:sp>
        <p:nvSpPr>
          <p:cNvPr id="3" name="正方形/長方形 2">
            <a:extLst>
              <a:ext uri="{FF2B5EF4-FFF2-40B4-BE49-F238E27FC236}">
                <a16:creationId xmlns:a16="http://schemas.microsoft.com/office/drawing/2014/main" id="{3706BB68-15B0-404B-A155-4C3ABE3C3AEE}"/>
              </a:ext>
            </a:extLst>
          </p:cNvPr>
          <p:cNvSpPr/>
          <p:nvPr/>
        </p:nvSpPr>
        <p:spPr>
          <a:xfrm>
            <a:off x="196912" y="1124744"/>
            <a:ext cx="2718904" cy="43204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r>
              <a:rPr kumimoji="1" lang="ja-JP" altLang="en-US" dirty="0"/>
              <a:t>材発注プロセス</a:t>
            </a:r>
            <a:r>
              <a:rPr kumimoji="1" lang="en-US" altLang="ja-JP" dirty="0"/>
              <a:t>(</a:t>
            </a:r>
            <a:r>
              <a:rPr kumimoji="1" lang="ja-JP" altLang="en-US" dirty="0"/>
              <a:t>大口</a:t>
            </a:r>
            <a:r>
              <a:rPr kumimoji="1" lang="en-US" altLang="ja-JP" dirty="0"/>
              <a:t>)</a:t>
            </a:r>
            <a:r>
              <a:rPr kumimoji="1" lang="ja-JP" altLang="en-US" dirty="0"/>
              <a:t>②</a:t>
            </a:r>
          </a:p>
        </p:txBody>
      </p:sp>
      <p:pic>
        <p:nvPicPr>
          <p:cNvPr id="81" name="図 80">
            <a:extLst>
              <a:ext uri="{FF2B5EF4-FFF2-40B4-BE49-F238E27FC236}">
                <a16:creationId xmlns:a16="http://schemas.microsoft.com/office/drawing/2014/main" id="{151EB45A-6120-4E04-81FF-4AF420DCA3D4}"/>
              </a:ext>
            </a:extLst>
          </p:cNvPr>
          <p:cNvPicPr>
            <a:picLocks noChangeAspect="1"/>
          </p:cNvPicPr>
          <p:nvPr/>
        </p:nvPicPr>
        <p:blipFill>
          <a:blip r:embed="rId2"/>
          <a:stretch>
            <a:fillRect/>
          </a:stretch>
        </p:blipFill>
        <p:spPr>
          <a:xfrm>
            <a:off x="3565703" y="2805957"/>
            <a:ext cx="529488" cy="498563"/>
          </a:xfrm>
          <a:prstGeom prst="rect">
            <a:avLst/>
          </a:prstGeom>
        </p:spPr>
      </p:pic>
      <p:sp>
        <p:nvSpPr>
          <p:cNvPr id="82" name="テキスト ボックス 81">
            <a:extLst>
              <a:ext uri="{FF2B5EF4-FFF2-40B4-BE49-F238E27FC236}">
                <a16:creationId xmlns:a16="http://schemas.microsoft.com/office/drawing/2014/main" id="{D1B7186B-71FE-4E8A-A929-0D1FFF3E02A6}"/>
              </a:ext>
            </a:extLst>
          </p:cNvPr>
          <p:cNvSpPr txBox="1"/>
          <p:nvPr/>
        </p:nvSpPr>
        <p:spPr>
          <a:xfrm>
            <a:off x="4704772" y="3259132"/>
            <a:ext cx="712925" cy="2981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担当者</a:t>
            </a:r>
            <a:endPar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
        <p:nvSpPr>
          <p:cNvPr id="83" name="テキスト ボックス 82">
            <a:extLst>
              <a:ext uri="{FF2B5EF4-FFF2-40B4-BE49-F238E27FC236}">
                <a16:creationId xmlns:a16="http://schemas.microsoft.com/office/drawing/2014/main" id="{3B31503E-A327-4C35-9185-26607D6B3201}"/>
              </a:ext>
            </a:extLst>
          </p:cNvPr>
          <p:cNvSpPr txBox="1"/>
          <p:nvPr/>
        </p:nvSpPr>
        <p:spPr>
          <a:xfrm>
            <a:off x="3569878" y="3271648"/>
            <a:ext cx="525313" cy="2981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上長</a:t>
            </a:r>
            <a:endPar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pic>
        <p:nvPicPr>
          <p:cNvPr id="84" name="図 83">
            <a:extLst>
              <a:ext uri="{FF2B5EF4-FFF2-40B4-BE49-F238E27FC236}">
                <a16:creationId xmlns:a16="http://schemas.microsoft.com/office/drawing/2014/main" id="{791DD66E-83BE-4C0E-8CC2-457E2E7BE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7719" y="2796367"/>
            <a:ext cx="498907" cy="495541"/>
          </a:xfrm>
          <a:prstGeom prst="rect">
            <a:avLst/>
          </a:prstGeom>
        </p:spPr>
      </p:pic>
      <p:sp>
        <p:nvSpPr>
          <p:cNvPr id="162" name="矢印: 左右 161">
            <a:extLst>
              <a:ext uri="{FF2B5EF4-FFF2-40B4-BE49-F238E27FC236}">
                <a16:creationId xmlns:a16="http://schemas.microsoft.com/office/drawing/2014/main" id="{E5F3D961-C37B-4A48-B765-99C45ABE03BB}"/>
              </a:ext>
            </a:extLst>
          </p:cNvPr>
          <p:cNvSpPr/>
          <p:nvPr/>
        </p:nvSpPr>
        <p:spPr>
          <a:xfrm>
            <a:off x="4157202" y="2982219"/>
            <a:ext cx="498907" cy="190041"/>
          </a:xfrm>
          <a:prstGeom prst="lef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63" name="テキスト ボックス 162">
            <a:extLst>
              <a:ext uri="{FF2B5EF4-FFF2-40B4-BE49-F238E27FC236}">
                <a16:creationId xmlns:a16="http://schemas.microsoft.com/office/drawing/2014/main" id="{3A402BD1-9060-4208-9648-1BAEB55B1AD6}"/>
              </a:ext>
            </a:extLst>
          </p:cNvPr>
          <p:cNvSpPr txBox="1"/>
          <p:nvPr/>
        </p:nvSpPr>
        <p:spPr>
          <a:xfrm>
            <a:off x="4809785" y="5608945"/>
            <a:ext cx="671233" cy="2981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購買</a:t>
            </a: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G</a:t>
            </a:r>
          </a:p>
        </p:txBody>
      </p:sp>
      <p:pic>
        <p:nvPicPr>
          <p:cNvPr id="164" name="図 163">
            <a:extLst>
              <a:ext uri="{FF2B5EF4-FFF2-40B4-BE49-F238E27FC236}">
                <a16:creationId xmlns:a16="http://schemas.microsoft.com/office/drawing/2014/main" id="{9CA63023-F259-44FB-8F32-96B55454AF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9389" y="5164409"/>
            <a:ext cx="498907" cy="495541"/>
          </a:xfrm>
          <a:prstGeom prst="rect">
            <a:avLst/>
          </a:prstGeom>
        </p:spPr>
      </p:pic>
      <p:sp>
        <p:nvSpPr>
          <p:cNvPr id="165" name="矢印: 下 164">
            <a:extLst>
              <a:ext uri="{FF2B5EF4-FFF2-40B4-BE49-F238E27FC236}">
                <a16:creationId xmlns:a16="http://schemas.microsoft.com/office/drawing/2014/main" id="{52F526BA-2B6C-472B-A01D-961F2E9D993A}"/>
              </a:ext>
            </a:extLst>
          </p:cNvPr>
          <p:cNvSpPr/>
          <p:nvPr/>
        </p:nvSpPr>
        <p:spPr>
          <a:xfrm rot="10800000" flipV="1">
            <a:off x="4983079" y="4468238"/>
            <a:ext cx="262043" cy="685664"/>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sp>
        <p:nvSpPr>
          <p:cNvPr id="166" name="正方形/長方形 165">
            <a:extLst>
              <a:ext uri="{FF2B5EF4-FFF2-40B4-BE49-F238E27FC236}">
                <a16:creationId xmlns:a16="http://schemas.microsoft.com/office/drawing/2014/main" id="{ACECA599-14BF-4B46-BCFA-737987D40587}"/>
              </a:ext>
            </a:extLst>
          </p:cNvPr>
          <p:cNvSpPr/>
          <p:nvPr/>
        </p:nvSpPr>
        <p:spPr>
          <a:xfrm>
            <a:off x="0" y="2154819"/>
            <a:ext cx="3515476" cy="121559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1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選定ベンダー一覧を確認</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2</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 施工図面より資材を再集計</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3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集計資材をシステムへ入力</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4</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 集計表をプリントアウト</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5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上長と相談の上納入先及び実発注数量を決定</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6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決定内容をシステムへ再入力</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167" name="矢印: 左右 166">
            <a:extLst>
              <a:ext uri="{FF2B5EF4-FFF2-40B4-BE49-F238E27FC236}">
                <a16:creationId xmlns:a16="http://schemas.microsoft.com/office/drawing/2014/main" id="{3C6A4900-F68E-4610-BD57-03BAC6D32BC9}"/>
              </a:ext>
            </a:extLst>
          </p:cNvPr>
          <p:cNvSpPr/>
          <p:nvPr/>
        </p:nvSpPr>
        <p:spPr>
          <a:xfrm rot="19595792">
            <a:off x="6118345" y="4850705"/>
            <a:ext cx="759090" cy="221508"/>
          </a:xfrm>
          <a:prstGeom prst="lef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68" name="テキスト ボックス 167">
            <a:extLst>
              <a:ext uri="{FF2B5EF4-FFF2-40B4-BE49-F238E27FC236}">
                <a16:creationId xmlns:a16="http://schemas.microsoft.com/office/drawing/2014/main" id="{D37BBAAF-881D-4771-9931-3C6703CAFB4B}"/>
              </a:ext>
            </a:extLst>
          </p:cNvPr>
          <p:cNvSpPr txBox="1"/>
          <p:nvPr/>
        </p:nvSpPr>
        <p:spPr>
          <a:xfrm>
            <a:off x="7379958" y="3465809"/>
            <a:ext cx="1433407" cy="2981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各資材ベンダー</a:t>
            </a:r>
            <a:endPar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
        <p:nvSpPr>
          <p:cNvPr id="169" name="矢印: 左右 168">
            <a:extLst>
              <a:ext uri="{FF2B5EF4-FFF2-40B4-BE49-F238E27FC236}">
                <a16:creationId xmlns:a16="http://schemas.microsoft.com/office/drawing/2014/main" id="{E0D84E2D-C67C-4843-B692-16B52F0E49CE}"/>
              </a:ext>
            </a:extLst>
          </p:cNvPr>
          <p:cNvSpPr/>
          <p:nvPr/>
        </p:nvSpPr>
        <p:spPr>
          <a:xfrm>
            <a:off x="6137095" y="5261459"/>
            <a:ext cx="972324" cy="190041"/>
          </a:xfrm>
          <a:prstGeom prst="lef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70" name="矢印: 左右 169">
            <a:extLst>
              <a:ext uri="{FF2B5EF4-FFF2-40B4-BE49-F238E27FC236}">
                <a16:creationId xmlns:a16="http://schemas.microsoft.com/office/drawing/2014/main" id="{C59AF189-6917-4CFC-8B6B-A4C1A7A307BC}"/>
              </a:ext>
            </a:extLst>
          </p:cNvPr>
          <p:cNvSpPr/>
          <p:nvPr/>
        </p:nvSpPr>
        <p:spPr>
          <a:xfrm rot="1253739">
            <a:off x="6149416" y="5692721"/>
            <a:ext cx="1265918" cy="190041"/>
          </a:xfrm>
          <a:prstGeom prst="lef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71" name="正方形/長方形 170">
            <a:extLst>
              <a:ext uri="{FF2B5EF4-FFF2-40B4-BE49-F238E27FC236}">
                <a16:creationId xmlns:a16="http://schemas.microsoft.com/office/drawing/2014/main" id="{01FB0A17-C363-4A75-B54B-EE4F93257803}"/>
              </a:ext>
            </a:extLst>
          </p:cNvPr>
          <p:cNvSpPr/>
          <p:nvPr/>
        </p:nvSpPr>
        <p:spPr>
          <a:xfrm>
            <a:off x="1694420" y="5171599"/>
            <a:ext cx="2954805" cy="85230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1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納入先及び発注数量を確認</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2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各社へ発注</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3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注文番号自動発行</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4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部品ステータスを「発注済」へ入力</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172" name="図 171">
            <a:extLst>
              <a:ext uri="{FF2B5EF4-FFF2-40B4-BE49-F238E27FC236}">
                <a16:creationId xmlns:a16="http://schemas.microsoft.com/office/drawing/2014/main" id="{A4ABDB13-0F5F-4F65-BBC1-8FAB0F1BB4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2588" y="5416412"/>
            <a:ext cx="341597" cy="339293"/>
          </a:xfrm>
          <a:prstGeom prst="rect">
            <a:avLst/>
          </a:prstGeom>
        </p:spPr>
      </p:pic>
      <p:pic>
        <p:nvPicPr>
          <p:cNvPr id="173" name="図 172">
            <a:extLst>
              <a:ext uri="{FF2B5EF4-FFF2-40B4-BE49-F238E27FC236}">
                <a16:creationId xmlns:a16="http://schemas.microsoft.com/office/drawing/2014/main" id="{1B44AF03-3824-454E-AEEB-5BE126742A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7616" y="4649623"/>
            <a:ext cx="515737" cy="512258"/>
          </a:xfrm>
          <a:prstGeom prst="rect">
            <a:avLst/>
          </a:prstGeom>
        </p:spPr>
      </p:pic>
      <p:pic>
        <p:nvPicPr>
          <p:cNvPr id="174" name="図 173">
            <a:extLst>
              <a:ext uri="{FF2B5EF4-FFF2-40B4-BE49-F238E27FC236}">
                <a16:creationId xmlns:a16="http://schemas.microsoft.com/office/drawing/2014/main" id="{83E9F65E-4963-4827-B345-1FEFA1DF7C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39321" y="5054949"/>
            <a:ext cx="515737" cy="512258"/>
          </a:xfrm>
          <a:prstGeom prst="rect">
            <a:avLst/>
          </a:prstGeom>
        </p:spPr>
      </p:pic>
      <p:pic>
        <p:nvPicPr>
          <p:cNvPr id="175" name="図 174">
            <a:extLst>
              <a:ext uri="{FF2B5EF4-FFF2-40B4-BE49-F238E27FC236}">
                <a16:creationId xmlns:a16="http://schemas.microsoft.com/office/drawing/2014/main" id="{2B58409C-BFC8-4E12-80D5-8F4929E012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3285" y="5483884"/>
            <a:ext cx="515737" cy="512258"/>
          </a:xfrm>
          <a:prstGeom prst="rect">
            <a:avLst/>
          </a:prstGeom>
        </p:spPr>
      </p:pic>
      <p:pic>
        <p:nvPicPr>
          <p:cNvPr id="176" name="図 175">
            <a:extLst>
              <a:ext uri="{FF2B5EF4-FFF2-40B4-BE49-F238E27FC236}">
                <a16:creationId xmlns:a16="http://schemas.microsoft.com/office/drawing/2014/main" id="{670036F2-B86D-41DD-ABC4-34E6D35A89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1029" y="5915829"/>
            <a:ext cx="341597" cy="339293"/>
          </a:xfrm>
          <a:prstGeom prst="rect">
            <a:avLst/>
          </a:prstGeom>
        </p:spPr>
      </p:pic>
      <p:pic>
        <p:nvPicPr>
          <p:cNvPr id="177" name="図 176">
            <a:extLst>
              <a:ext uri="{FF2B5EF4-FFF2-40B4-BE49-F238E27FC236}">
                <a16:creationId xmlns:a16="http://schemas.microsoft.com/office/drawing/2014/main" id="{CEA65FC6-0433-4CA4-A302-C0C8F8DAC1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9390" y="4429473"/>
            <a:ext cx="341597" cy="339293"/>
          </a:xfrm>
          <a:prstGeom prst="rect">
            <a:avLst/>
          </a:prstGeom>
        </p:spPr>
      </p:pic>
      <p:pic>
        <p:nvPicPr>
          <p:cNvPr id="178" name="図 177">
            <a:extLst>
              <a:ext uri="{FF2B5EF4-FFF2-40B4-BE49-F238E27FC236}">
                <a16:creationId xmlns:a16="http://schemas.microsoft.com/office/drawing/2014/main" id="{9C75F5A3-447F-4443-966F-86FF0118F8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442" y="4660507"/>
            <a:ext cx="341597" cy="339293"/>
          </a:xfrm>
          <a:prstGeom prst="rect">
            <a:avLst/>
          </a:prstGeom>
        </p:spPr>
      </p:pic>
      <p:pic>
        <p:nvPicPr>
          <p:cNvPr id="179" name="グラフィックス 178" descr="ドキュメント">
            <a:extLst>
              <a:ext uri="{FF2B5EF4-FFF2-40B4-BE49-F238E27FC236}">
                <a16:creationId xmlns:a16="http://schemas.microsoft.com/office/drawing/2014/main" id="{5461421C-A3D0-44EB-856A-BACB2A84F0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63732" y="4977886"/>
            <a:ext cx="370489" cy="367989"/>
          </a:xfrm>
          <a:prstGeom prst="rect">
            <a:avLst/>
          </a:prstGeom>
        </p:spPr>
      </p:pic>
      <p:pic>
        <p:nvPicPr>
          <p:cNvPr id="180" name="図 179">
            <a:extLst>
              <a:ext uri="{FF2B5EF4-FFF2-40B4-BE49-F238E27FC236}">
                <a16:creationId xmlns:a16="http://schemas.microsoft.com/office/drawing/2014/main" id="{960F30EA-C3C1-4A74-919D-7BD7CC05D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286" y="1959906"/>
            <a:ext cx="498907" cy="495541"/>
          </a:xfrm>
          <a:prstGeom prst="rect">
            <a:avLst/>
          </a:prstGeom>
        </p:spPr>
      </p:pic>
      <p:pic>
        <p:nvPicPr>
          <p:cNvPr id="181" name="グラフィックス 180" descr="ドキュメント">
            <a:extLst>
              <a:ext uri="{FF2B5EF4-FFF2-40B4-BE49-F238E27FC236}">
                <a16:creationId xmlns:a16="http://schemas.microsoft.com/office/drawing/2014/main" id="{B8753CC4-7F97-4207-9890-54D54B11068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42277" y="3172260"/>
            <a:ext cx="517155" cy="513666"/>
          </a:xfrm>
          <a:prstGeom prst="rect">
            <a:avLst/>
          </a:prstGeom>
        </p:spPr>
      </p:pic>
      <p:sp>
        <p:nvSpPr>
          <p:cNvPr id="182" name="テキスト ボックス 181">
            <a:extLst>
              <a:ext uri="{FF2B5EF4-FFF2-40B4-BE49-F238E27FC236}">
                <a16:creationId xmlns:a16="http://schemas.microsoft.com/office/drawing/2014/main" id="{0C2FC7F3-B7CA-4DE3-8F85-840A52AB006E}"/>
              </a:ext>
            </a:extLst>
          </p:cNvPr>
          <p:cNvSpPr txBox="1"/>
          <p:nvPr/>
        </p:nvSpPr>
        <p:spPr>
          <a:xfrm>
            <a:off x="4212452" y="2373183"/>
            <a:ext cx="712925" cy="2981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担当者</a:t>
            </a:r>
            <a:endPar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pic>
        <p:nvPicPr>
          <p:cNvPr id="183" name="図 182">
            <a:extLst>
              <a:ext uri="{FF2B5EF4-FFF2-40B4-BE49-F238E27FC236}">
                <a16:creationId xmlns:a16="http://schemas.microsoft.com/office/drawing/2014/main" id="{8AE1CF4E-A77E-4FFC-95E7-94E009362C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0973" y="4478574"/>
            <a:ext cx="515737" cy="495541"/>
          </a:xfrm>
          <a:prstGeom prst="rect">
            <a:avLst/>
          </a:prstGeom>
        </p:spPr>
      </p:pic>
      <p:sp>
        <p:nvSpPr>
          <p:cNvPr id="184" name="テキスト ボックス 183">
            <a:extLst>
              <a:ext uri="{FF2B5EF4-FFF2-40B4-BE49-F238E27FC236}">
                <a16:creationId xmlns:a16="http://schemas.microsoft.com/office/drawing/2014/main" id="{D455F174-C6DF-4418-9DC2-4DF7874357C7}"/>
              </a:ext>
            </a:extLst>
          </p:cNvPr>
          <p:cNvSpPr txBox="1"/>
          <p:nvPr/>
        </p:nvSpPr>
        <p:spPr>
          <a:xfrm>
            <a:off x="4716722" y="4221672"/>
            <a:ext cx="712925" cy="2981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担当者</a:t>
            </a:r>
            <a:endPar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pic>
        <p:nvPicPr>
          <p:cNvPr id="185" name="図 184">
            <a:extLst>
              <a:ext uri="{FF2B5EF4-FFF2-40B4-BE49-F238E27FC236}">
                <a16:creationId xmlns:a16="http://schemas.microsoft.com/office/drawing/2014/main" id="{048B5F99-F843-481F-AAC7-362F36B6B1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576" y="4161533"/>
            <a:ext cx="498907" cy="495541"/>
          </a:xfrm>
          <a:prstGeom prst="rect">
            <a:avLst/>
          </a:prstGeom>
        </p:spPr>
      </p:pic>
      <p:sp>
        <p:nvSpPr>
          <p:cNvPr id="186" name="矢印: 下 185">
            <a:extLst>
              <a:ext uri="{FF2B5EF4-FFF2-40B4-BE49-F238E27FC236}">
                <a16:creationId xmlns:a16="http://schemas.microsoft.com/office/drawing/2014/main" id="{2D950C93-DD87-425D-AF59-717EFA108E6B}"/>
              </a:ext>
            </a:extLst>
          </p:cNvPr>
          <p:cNvSpPr/>
          <p:nvPr/>
        </p:nvSpPr>
        <p:spPr>
          <a:xfrm rot="10800000" flipV="1">
            <a:off x="4368931" y="4059348"/>
            <a:ext cx="172532" cy="152076"/>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sp>
        <p:nvSpPr>
          <p:cNvPr id="187" name="テキスト ボックス 186">
            <a:extLst>
              <a:ext uri="{FF2B5EF4-FFF2-40B4-BE49-F238E27FC236}">
                <a16:creationId xmlns:a16="http://schemas.microsoft.com/office/drawing/2014/main" id="{A2096906-1B5C-4145-81B7-DF284E0C54A0}"/>
              </a:ext>
            </a:extLst>
          </p:cNvPr>
          <p:cNvSpPr txBox="1"/>
          <p:nvPr/>
        </p:nvSpPr>
        <p:spPr>
          <a:xfrm>
            <a:off x="4155597" y="2708920"/>
            <a:ext cx="564254" cy="2769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相談</a:t>
            </a:r>
            <a:endParaRPr kumimoji="1" lang="en-US" altLang="ja-JP"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pic>
        <p:nvPicPr>
          <p:cNvPr id="188" name="図 187">
            <a:extLst>
              <a:ext uri="{FF2B5EF4-FFF2-40B4-BE49-F238E27FC236}">
                <a16:creationId xmlns:a16="http://schemas.microsoft.com/office/drawing/2014/main" id="{19687316-22DE-4B32-8F59-B8024305AAF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57022" y="4903095"/>
            <a:ext cx="602755" cy="660341"/>
          </a:xfrm>
          <a:prstGeom prst="rect">
            <a:avLst/>
          </a:prstGeom>
        </p:spPr>
      </p:pic>
      <p:sp>
        <p:nvSpPr>
          <p:cNvPr id="189" name="テキスト ボックス 188">
            <a:extLst>
              <a:ext uri="{FF2B5EF4-FFF2-40B4-BE49-F238E27FC236}">
                <a16:creationId xmlns:a16="http://schemas.microsoft.com/office/drawing/2014/main" id="{4C1C323C-146E-45C5-933C-F8266DF7A7E7}"/>
              </a:ext>
            </a:extLst>
          </p:cNvPr>
          <p:cNvSpPr txBox="1"/>
          <p:nvPr/>
        </p:nvSpPr>
        <p:spPr>
          <a:xfrm>
            <a:off x="5648623" y="4510485"/>
            <a:ext cx="487287" cy="27330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発注</a:t>
            </a:r>
            <a:endParaRPr kumimoji="1" lang="en-US" altLang="ja-JP"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
        <p:nvSpPr>
          <p:cNvPr id="190" name="テキスト ボックス 189">
            <a:extLst>
              <a:ext uri="{FF2B5EF4-FFF2-40B4-BE49-F238E27FC236}">
                <a16:creationId xmlns:a16="http://schemas.microsoft.com/office/drawing/2014/main" id="{24B62BF1-9F5E-4BA0-A7AB-2DC30B17849A}"/>
              </a:ext>
            </a:extLst>
          </p:cNvPr>
          <p:cNvSpPr txBox="1"/>
          <p:nvPr/>
        </p:nvSpPr>
        <p:spPr>
          <a:xfrm>
            <a:off x="1774252" y="4881512"/>
            <a:ext cx="671233" cy="2981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購買</a:t>
            </a: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G</a:t>
            </a:r>
          </a:p>
        </p:txBody>
      </p:sp>
      <p:sp>
        <p:nvSpPr>
          <p:cNvPr id="191" name="テキスト ボックス 190">
            <a:extLst>
              <a:ext uri="{FF2B5EF4-FFF2-40B4-BE49-F238E27FC236}">
                <a16:creationId xmlns:a16="http://schemas.microsoft.com/office/drawing/2014/main" id="{D0D3BF2B-1413-4F3A-8707-EB481C2E5550}"/>
              </a:ext>
            </a:extLst>
          </p:cNvPr>
          <p:cNvSpPr txBox="1"/>
          <p:nvPr/>
        </p:nvSpPr>
        <p:spPr>
          <a:xfrm>
            <a:off x="0" y="1847979"/>
            <a:ext cx="712925" cy="2981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担当者</a:t>
            </a:r>
            <a:endPar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
        <p:nvSpPr>
          <p:cNvPr id="192" name="正方形/長方形 191">
            <a:extLst>
              <a:ext uri="{FF2B5EF4-FFF2-40B4-BE49-F238E27FC236}">
                <a16:creationId xmlns:a16="http://schemas.microsoft.com/office/drawing/2014/main" id="{8016C55C-A139-4498-A933-CFA47F81DFBA}"/>
              </a:ext>
            </a:extLst>
          </p:cNvPr>
          <p:cNvSpPr/>
          <p:nvPr/>
        </p:nvSpPr>
        <p:spPr>
          <a:xfrm>
            <a:off x="7517212" y="3806122"/>
            <a:ext cx="831484" cy="24866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注文受領</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193" name="図 192">
            <a:extLst>
              <a:ext uri="{FF2B5EF4-FFF2-40B4-BE49-F238E27FC236}">
                <a16:creationId xmlns:a16="http://schemas.microsoft.com/office/drawing/2014/main" id="{2CE2DB63-5D0A-4986-BD53-879BA4E54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8144" y="5006218"/>
            <a:ext cx="498907" cy="495541"/>
          </a:xfrm>
          <a:prstGeom prst="rect">
            <a:avLst/>
          </a:prstGeom>
        </p:spPr>
      </p:pic>
      <p:pic>
        <p:nvPicPr>
          <p:cNvPr id="194" name="図 193">
            <a:extLst>
              <a:ext uri="{FF2B5EF4-FFF2-40B4-BE49-F238E27FC236}">
                <a16:creationId xmlns:a16="http://schemas.microsoft.com/office/drawing/2014/main" id="{A4E687BD-CB5E-4708-9F56-B996511C6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6117" y="5783294"/>
            <a:ext cx="498907" cy="495541"/>
          </a:xfrm>
          <a:prstGeom prst="rect">
            <a:avLst/>
          </a:prstGeom>
        </p:spPr>
      </p:pic>
      <p:pic>
        <p:nvPicPr>
          <p:cNvPr id="195" name="図 194">
            <a:extLst>
              <a:ext uri="{FF2B5EF4-FFF2-40B4-BE49-F238E27FC236}">
                <a16:creationId xmlns:a16="http://schemas.microsoft.com/office/drawing/2014/main" id="{E51AA966-9BAD-4900-A716-5071ECF93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7421" y="3803592"/>
            <a:ext cx="498907" cy="495541"/>
          </a:xfrm>
          <a:prstGeom prst="rect">
            <a:avLst/>
          </a:prstGeom>
        </p:spPr>
      </p:pic>
      <p:sp>
        <p:nvSpPr>
          <p:cNvPr id="196" name="テキスト ボックス 195">
            <a:extLst>
              <a:ext uri="{FF2B5EF4-FFF2-40B4-BE49-F238E27FC236}">
                <a16:creationId xmlns:a16="http://schemas.microsoft.com/office/drawing/2014/main" id="{CB26F390-FD68-4381-AAF9-F9239F064624}"/>
              </a:ext>
            </a:extLst>
          </p:cNvPr>
          <p:cNvSpPr txBox="1"/>
          <p:nvPr/>
        </p:nvSpPr>
        <p:spPr>
          <a:xfrm>
            <a:off x="6054283" y="3953364"/>
            <a:ext cx="1332811"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ベンダー</a:t>
            </a: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A</a:t>
            </a:r>
          </a:p>
        </p:txBody>
      </p:sp>
      <p:sp>
        <p:nvSpPr>
          <p:cNvPr id="197" name="テキスト ボックス 196">
            <a:extLst>
              <a:ext uri="{FF2B5EF4-FFF2-40B4-BE49-F238E27FC236}">
                <a16:creationId xmlns:a16="http://schemas.microsoft.com/office/drawing/2014/main" id="{A22EE76F-E653-46CD-A488-9727866E9A7F}"/>
              </a:ext>
            </a:extLst>
          </p:cNvPr>
          <p:cNvSpPr txBox="1"/>
          <p:nvPr/>
        </p:nvSpPr>
        <p:spPr>
          <a:xfrm>
            <a:off x="6956167" y="4781805"/>
            <a:ext cx="966983" cy="2981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ベンダー</a:t>
            </a: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B</a:t>
            </a:r>
          </a:p>
        </p:txBody>
      </p:sp>
      <p:sp>
        <p:nvSpPr>
          <p:cNvPr id="198" name="テキスト ボックス 197">
            <a:extLst>
              <a:ext uri="{FF2B5EF4-FFF2-40B4-BE49-F238E27FC236}">
                <a16:creationId xmlns:a16="http://schemas.microsoft.com/office/drawing/2014/main" id="{27F228A8-796F-455B-8801-87FA1914E3D0}"/>
              </a:ext>
            </a:extLst>
          </p:cNvPr>
          <p:cNvSpPr txBox="1"/>
          <p:nvPr/>
        </p:nvSpPr>
        <p:spPr>
          <a:xfrm>
            <a:off x="7308726" y="5531970"/>
            <a:ext cx="977406" cy="2981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ベンダー</a:t>
            </a: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C</a:t>
            </a:r>
          </a:p>
        </p:txBody>
      </p:sp>
      <p:pic>
        <p:nvPicPr>
          <p:cNvPr id="199" name="図 198">
            <a:extLst>
              <a:ext uri="{FF2B5EF4-FFF2-40B4-BE49-F238E27FC236}">
                <a16:creationId xmlns:a16="http://schemas.microsoft.com/office/drawing/2014/main" id="{A5187F44-FCE8-4FBD-8F9F-F673C2997A7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84119" y="4116846"/>
            <a:ext cx="604024" cy="599949"/>
          </a:xfrm>
          <a:prstGeom prst="rect">
            <a:avLst/>
          </a:prstGeom>
        </p:spPr>
      </p:pic>
      <p:pic>
        <p:nvPicPr>
          <p:cNvPr id="200" name="図 199">
            <a:extLst>
              <a:ext uri="{FF2B5EF4-FFF2-40B4-BE49-F238E27FC236}">
                <a16:creationId xmlns:a16="http://schemas.microsoft.com/office/drawing/2014/main" id="{5E83B4A4-67EA-4439-BFB5-F137330063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73321" y="4918144"/>
            <a:ext cx="604024" cy="599949"/>
          </a:xfrm>
          <a:prstGeom prst="rect">
            <a:avLst/>
          </a:prstGeom>
        </p:spPr>
      </p:pic>
      <p:pic>
        <p:nvPicPr>
          <p:cNvPr id="201" name="図 200">
            <a:extLst>
              <a:ext uri="{FF2B5EF4-FFF2-40B4-BE49-F238E27FC236}">
                <a16:creationId xmlns:a16="http://schemas.microsoft.com/office/drawing/2014/main" id="{DBAB9D82-F351-4F8E-B18C-F8A373384B1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34841" y="5752247"/>
            <a:ext cx="604024" cy="599949"/>
          </a:xfrm>
          <a:prstGeom prst="rect">
            <a:avLst/>
          </a:prstGeom>
        </p:spPr>
      </p:pic>
      <p:pic>
        <p:nvPicPr>
          <p:cNvPr id="202" name="図 201">
            <a:extLst>
              <a:ext uri="{FF2B5EF4-FFF2-40B4-BE49-F238E27FC236}">
                <a16:creationId xmlns:a16="http://schemas.microsoft.com/office/drawing/2014/main" id="{BBCABCB0-6DEF-43E0-8420-B7298E1A2E81}"/>
              </a:ext>
            </a:extLst>
          </p:cNvPr>
          <p:cNvPicPr>
            <a:picLocks noChangeAspect="1"/>
          </p:cNvPicPr>
          <p:nvPr/>
        </p:nvPicPr>
        <p:blipFill>
          <a:blip r:embed="rId11"/>
          <a:stretch>
            <a:fillRect/>
          </a:stretch>
        </p:blipFill>
        <p:spPr>
          <a:xfrm>
            <a:off x="4122625" y="3905692"/>
            <a:ext cx="574588" cy="570711"/>
          </a:xfrm>
          <a:prstGeom prst="rect">
            <a:avLst/>
          </a:prstGeom>
        </p:spPr>
      </p:pic>
      <p:sp>
        <p:nvSpPr>
          <p:cNvPr id="203" name="正方形/長方形 202">
            <a:extLst>
              <a:ext uri="{FF2B5EF4-FFF2-40B4-BE49-F238E27FC236}">
                <a16:creationId xmlns:a16="http://schemas.microsoft.com/office/drawing/2014/main" id="{95F76620-4F7E-4A82-B36D-FE9B8168B1D8}"/>
              </a:ext>
            </a:extLst>
          </p:cNvPr>
          <p:cNvSpPr/>
          <p:nvPr/>
        </p:nvSpPr>
        <p:spPr>
          <a:xfrm>
            <a:off x="4220209" y="3996776"/>
            <a:ext cx="374014" cy="233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204" name="グラフィックス 203" descr="ドキュメント">
            <a:extLst>
              <a:ext uri="{FF2B5EF4-FFF2-40B4-BE49-F238E27FC236}">
                <a16:creationId xmlns:a16="http://schemas.microsoft.com/office/drawing/2014/main" id="{203C6E8C-9B2E-4C95-B524-4E38BAD5CC9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02975" y="3961457"/>
            <a:ext cx="288830" cy="286881"/>
          </a:xfrm>
          <a:prstGeom prst="rect">
            <a:avLst/>
          </a:prstGeom>
        </p:spPr>
      </p:pic>
      <p:pic>
        <p:nvPicPr>
          <p:cNvPr id="205" name="図 204">
            <a:extLst>
              <a:ext uri="{FF2B5EF4-FFF2-40B4-BE49-F238E27FC236}">
                <a16:creationId xmlns:a16="http://schemas.microsoft.com/office/drawing/2014/main" id="{FA9C48A2-04CC-48BC-822A-FD2ACABBB0BF}"/>
              </a:ext>
            </a:extLst>
          </p:cNvPr>
          <p:cNvPicPr>
            <a:picLocks noChangeAspect="1"/>
          </p:cNvPicPr>
          <p:nvPr/>
        </p:nvPicPr>
        <p:blipFill>
          <a:blip r:embed="rId11"/>
          <a:stretch>
            <a:fillRect/>
          </a:stretch>
        </p:blipFill>
        <p:spPr>
          <a:xfrm>
            <a:off x="7358137" y="4167037"/>
            <a:ext cx="574588" cy="570711"/>
          </a:xfrm>
          <a:prstGeom prst="rect">
            <a:avLst/>
          </a:prstGeom>
        </p:spPr>
      </p:pic>
      <p:sp>
        <p:nvSpPr>
          <p:cNvPr id="206" name="正方形/長方形 205">
            <a:extLst>
              <a:ext uri="{FF2B5EF4-FFF2-40B4-BE49-F238E27FC236}">
                <a16:creationId xmlns:a16="http://schemas.microsoft.com/office/drawing/2014/main" id="{4D519293-3E06-4F70-AB3F-06E628F0F01A}"/>
              </a:ext>
            </a:extLst>
          </p:cNvPr>
          <p:cNvSpPr/>
          <p:nvPr/>
        </p:nvSpPr>
        <p:spPr>
          <a:xfrm>
            <a:off x="7455722" y="4258122"/>
            <a:ext cx="374014" cy="233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207" name="グラフィックス 206" descr="ドキュメント">
            <a:extLst>
              <a:ext uri="{FF2B5EF4-FFF2-40B4-BE49-F238E27FC236}">
                <a16:creationId xmlns:a16="http://schemas.microsoft.com/office/drawing/2014/main" id="{605FBD07-3DE2-4A2D-A03B-4C9731FA34E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38488" y="4222803"/>
            <a:ext cx="288830" cy="286881"/>
          </a:xfrm>
          <a:prstGeom prst="rect">
            <a:avLst/>
          </a:prstGeom>
        </p:spPr>
      </p:pic>
      <p:pic>
        <p:nvPicPr>
          <p:cNvPr id="208" name="図 207">
            <a:extLst>
              <a:ext uri="{FF2B5EF4-FFF2-40B4-BE49-F238E27FC236}">
                <a16:creationId xmlns:a16="http://schemas.microsoft.com/office/drawing/2014/main" id="{C72AC461-C9E2-464D-9B5B-3CAAF84EB82F}"/>
              </a:ext>
            </a:extLst>
          </p:cNvPr>
          <p:cNvPicPr>
            <a:picLocks noChangeAspect="1"/>
          </p:cNvPicPr>
          <p:nvPr/>
        </p:nvPicPr>
        <p:blipFill>
          <a:blip r:embed="rId11"/>
          <a:stretch>
            <a:fillRect/>
          </a:stretch>
        </p:blipFill>
        <p:spPr>
          <a:xfrm>
            <a:off x="7646855" y="4999922"/>
            <a:ext cx="574588" cy="570711"/>
          </a:xfrm>
          <a:prstGeom prst="rect">
            <a:avLst/>
          </a:prstGeom>
        </p:spPr>
      </p:pic>
      <p:sp>
        <p:nvSpPr>
          <p:cNvPr id="209" name="正方形/長方形 208">
            <a:extLst>
              <a:ext uri="{FF2B5EF4-FFF2-40B4-BE49-F238E27FC236}">
                <a16:creationId xmlns:a16="http://schemas.microsoft.com/office/drawing/2014/main" id="{71E3632B-6CB9-4307-B223-A2594E2DCB1B}"/>
              </a:ext>
            </a:extLst>
          </p:cNvPr>
          <p:cNvSpPr/>
          <p:nvPr/>
        </p:nvSpPr>
        <p:spPr>
          <a:xfrm>
            <a:off x="7744439" y="5091007"/>
            <a:ext cx="374014" cy="233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210" name="グラフィックス 209" descr="ドキュメント">
            <a:extLst>
              <a:ext uri="{FF2B5EF4-FFF2-40B4-BE49-F238E27FC236}">
                <a16:creationId xmlns:a16="http://schemas.microsoft.com/office/drawing/2014/main" id="{EFC4E7AF-25C1-4ED0-9E82-612128432E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27205" y="5055687"/>
            <a:ext cx="288830" cy="286881"/>
          </a:xfrm>
          <a:prstGeom prst="rect">
            <a:avLst/>
          </a:prstGeom>
        </p:spPr>
      </p:pic>
      <p:pic>
        <p:nvPicPr>
          <p:cNvPr id="211" name="図 210">
            <a:extLst>
              <a:ext uri="{FF2B5EF4-FFF2-40B4-BE49-F238E27FC236}">
                <a16:creationId xmlns:a16="http://schemas.microsoft.com/office/drawing/2014/main" id="{2FE517C2-C8BA-4BFD-8F49-20F3EC0D2321}"/>
              </a:ext>
            </a:extLst>
          </p:cNvPr>
          <p:cNvPicPr>
            <a:picLocks noChangeAspect="1"/>
          </p:cNvPicPr>
          <p:nvPr/>
        </p:nvPicPr>
        <p:blipFill>
          <a:blip r:embed="rId11"/>
          <a:stretch>
            <a:fillRect/>
          </a:stretch>
        </p:blipFill>
        <p:spPr>
          <a:xfrm>
            <a:off x="7877097" y="5756990"/>
            <a:ext cx="574588" cy="570711"/>
          </a:xfrm>
          <a:prstGeom prst="rect">
            <a:avLst/>
          </a:prstGeom>
        </p:spPr>
      </p:pic>
      <p:sp>
        <p:nvSpPr>
          <p:cNvPr id="212" name="正方形/長方形 211">
            <a:extLst>
              <a:ext uri="{FF2B5EF4-FFF2-40B4-BE49-F238E27FC236}">
                <a16:creationId xmlns:a16="http://schemas.microsoft.com/office/drawing/2014/main" id="{6AB7CC4E-BB04-4FF1-A891-E7F4E891DC08}"/>
              </a:ext>
            </a:extLst>
          </p:cNvPr>
          <p:cNvSpPr/>
          <p:nvPr/>
        </p:nvSpPr>
        <p:spPr>
          <a:xfrm>
            <a:off x="7974682" y="5848074"/>
            <a:ext cx="374014" cy="233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213" name="グラフィックス 212" descr="ドキュメント">
            <a:extLst>
              <a:ext uri="{FF2B5EF4-FFF2-40B4-BE49-F238E27FC236}">
                <a16:creationId xmlns:a16="http://schemas.microsoft.com/office/drawing/2014/main" id="{BDC8E55D-26D0-447C-9401-EF3973A1A0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57448" y="5812755"/>
            <a:ext cx="288830" cy="286881"/>
          </a:xfrm>
          <a:prstGeom prst="rect">
            <a:avLst/>
          </a:prstGeom>
        </p:spPr>
      </p:pic>
      <p:pic>
        <p:nvPicPr>
          <p:cNvPr id="214" name="図 213">
            <a:extLst>
              <a:ext uri="{FF2B5EF4-FFF2-40B4-BE49-F238E27FC236}">
                <a16:creationId xmlns:a16="http://schemas.microsoft.com/office/drawing/2014/main" id="{BC54C076-361F-444E-B006-EDFF1E8C87A5}"/>
              </a:ext>
            </a:extLst>
          </p:cNvPr>
          <p:cNvPicPr>
            <a:picLocks noChangeAspect="1"/>
          </p:cNvPicPr>
          <p:nvPr/>
        </p:nvPicPr>
        <p:blipFill>
          <a:blip r:embed="rId11"/>
          <a:stretch>
            <a:fillRect/>
          </a:stretch>
        </p:blipFill>
        <p:spPr>
          <a:xfrm>
            <a:off x="4847971" y="1878264"/>
            <a:ext cx="947736" cy="570711"/>
          </a:xfrm>
          <a:prstGeom prst="rect">
            <a:avLst/>
          </a:prstGeom>
        </p:spPr>
      </p:pic>
      <p:sp>
        <p:nvSpPr>
          <p:cNvPr id="215" name="正方形/長方形 214">
            <a:extLst>
              <a:ext uri="{FF2B5EF4-FFF2-40B4-BE49-F238E27FC236}">
                <a16:creationId xmlns:a16="http://schemas.microsoft.com/office/drawing/2014/main" id="{8A2503DC-85AF-49B8-B482-31F51BF20929}"/>
              </a:ext>
            </a:extLst>
          </p:cNvPr>
          <p:cNvSpPr/>
          <p:nvPr/>
        </p:nvSpPr>
        <p:spPr>
          <a:xfrm>
            <a:off x="4994055" y="1966610"/>
            <a:ext cx="602119" cy="239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216" name="グラフィックス 215" descr="ドキュメント">
            <a:extLst>
              <a:ext uri="{FF2B5EF4-FFF2-40B4-BE49-F238E27FC236}">
                <a16:creationId xmlns:a16="http://schemas.microsoft.com/office/drawing/2014/main" id="{C96325C4-9F6F-4063-B27E-7656193DEA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90569" y="1946356"/>
            <a:ext cx="263816" cy="262036"/>
          </a:xfrm>
          <a:prstGeom prst="rect">
            <a:avLst/>
          </a:prstGeom>
        </p:spPr>
      </p:pic>
      <p:pic>
        <p:nvPicPr>
          <p:cNvPr id="217" name="グラフィックス 216" descr="ドキュメント">
            <a:extLst>
              <a:ext uri="{FF2B5EF4-FFF2-40B4-BE49-F238E27FC236}">
                <a16:creationId xmlns:a16="http://schemas.microsoft.com/office/drawing/2014/main" id="{969D2CB6-5072-4A81-91FF-30A48CC09DF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74385" y="1951249"/>
            <a:ext cx="263816" cy="262036"/>
          </a:xfrm>
          <a:prstGeom prst="rect">
            <a:avLst/>
          </a:prstGeom>
        </p:spPr>
      </p:pic>
      <p:pic>
        <p:nvPicPr>
          <p:cNvPr id="218" name="グラフィックス 217" descr="ドキュメント">
            <a:extLst>
              <a:ext uri="{FF2B5EF4-FFF2-40B4-BE49-F238E27FC236}">
                <a16:creationId xmlns:a16="http://schemas.microsoft.com/office/drawing/2014/main" id="{0A1199AB-652B-4179-8DB9-4A240BF204B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98205" y="1946356"/>
            <a:ext cx="263816" cy="262036"/>
          </a:xfrm>
          <a:prstGeom prst="rect">
            <a:avLst/>
          </a:prstGeom>
        </p:spPr>
      </p:pic>
      <p:cxnSp>
        <p:nvCxnSpPr>
          <p:cNvPr id="219" name="直線コネクタ 218">
            <a:extLst>
              <a:ext uri="{FF2B5EF4-FFF2-40B4-BE49-F238E27FC236}">
                <a16:creationId xmlns:a16="http://schemas.microsoft.com/office/drawing/2014/main" id="{48B2E5F2-1EA1-458C-9E8A-26724427E118}"/>
              </a:ext>
            </a:extLst>
          </p:cNvPr>
          <p:cNvCxnSpPr>
            <a:cxnSpLocks/>
          </p:cNvCxnSpPr>
          <p:nvPr/>
        </p:nvCxnSpPr>
        <p:spPr>
          <a:xfrm>
            <a:off x="5069666" y="1966610"/>
            <a:ext cx="0" cy="95227"/>
          </a:xfrm>
          <a:prstGeom prst="line">
            <a:avLst/>
          </a:prstGeom>
          <a:ln>
            <a:solidFill>
              <a:srgbClr val="FFC000"/>
            </a:solidFill>
          </a:ln>
        </p:spPr>
        <p:style>
          <a:lnRef idx="3">
            <a:schemeClr val="accent1"/>
          </a:lnRef>
          <a:fillRef idx="0">
            <a:schemeClr val="accent1"/>
          </a:fillRef>
          <a:effectRef idx="2">
            <a:schemeClr val="accent1"/>
          </a:effectRef>
          <a:fontRef idx="minor">
            <a:schemeClr val="tx1"/>
          </a:fontRef>
        </p:style>
      </p:cxnSp>
      <p:cxnSp>
        <p:nvCxnSpPr>
          <p:cNvPr id="220" name="直線コネクタ 219">
            <a:extLst>
              <a:ext uri="{FF2B5EF4-FFF2-40B4-BE49-F238E27FC236}">
                <a16:creationId xmlns:a16="http://schemas.microsoft.com/office/drawing/2014/main" id="{E69A7815-D408-486C-90FA-3FAFB54C23EC}"/>
              </a:ext>
            </a:extLst>
          </p:cNvPr>
          <p:cNvCxnSpPr>
            <a:cxnSpLocks/>
          </p:cNvCxnSpPr>
          <p:nvPr/>
        </p:nvCxnSpPr>
        <p:spPr>
          <a:xfrm>
            <a:off x="5262021" y="1985916"/>
            <a:ext cx="0" cy="95227"/>
          </a:xfrm>
          <a:prstGeom prst="line">
            <a:avLst/>
          </a:prstGeom>
          <a:ln>
            <a:solidFill>
              <a:srgbClr val="FFC000"/>
            </a:solidFill>
          </a:ln>
        </p:spPr>
        <p:style>
          <a:lnRef idx="3">
            <a:schemeClr val="accent1"/>
          </a:lnRef>
          <a:fillRef idx="0">
            <a:schemeClr val="accent1"/>
          </a:fillRef>
          <a:effectRef idx="2">
            <a:schemeClr val="accent1"/>
          </a:effectRef>
          <a:fontRef idx="minor">
            <a:schemeClr val="tx1"/>
          </a:fontRef>
        </p:style>
      </p:cxnSp>
      <p:cxnSp>
        <p:nvCxnSpPr>
          <p:cNvPr id="221" name="直線コネクタ 220">
            <a:extLst>
              <a:ext uri="{FF2B5EF4-FFF2-40B4-BE49-F238E27FC236}">
                <a16:creationId xmlns:a16="http://schemas.microsoft.com/office/drawing/2014/main" id="{86C9BD4B-67F2-4E79-A84B-C9263F601A58}"/>
              </a:ext>
            </a:extLst>
          </p:cNvPr>
          <p:cNvCxnSpPr>
            <a:cxnSpLocks/>
          </p:cNvCxnSpPr>
          <p:nvPr/>
        </p:nvCxnSpPr>
        <p:spPr>
          <a:xfrm>
            <a:off x="5454385" y="1985916"/>
            <a:ext cx="0" cy="95227"/>
          </a:xfrm>
          <a:prstGeom prst="line">
            <a:avLst/>
          </a:prstGeom>
          <a:ln>
            <a:solidFill>
              <a:srgbClr val="FFC000"/>
            </a:solidFill>
          </a:ln>
        </p:spPr>
        <p:style>
          <a:lnRef idx="3">
            <a:schemeClr val="accent1"/>
          </a:lnRef>
          <a:fillRef idx="0">
            <a:schemeClr val="accent1"/>
          </a:fillRef>
          <a:effectRef idx="2">
            <a:schemeClr val="accent1"/>
          </a:effectRef>
          <a:fontRef idx="minor">
            <a:schemeClr val="tx1"/>
          </a:fontRef>
        </p:style>
      </p:cxnSp>
      <p:pic>
        <p:nvPicPr>
          <p:cNvPr id="222" name="グラフィックス 221" descr="ドキュメント">
            <a:extLst>
              <a:ext uri="{FF2B5EF4-FFF2-40B4-BE49-F238E27FC236}">
                <a16:creationId xmlns:a16="http://schemas.microsoft.com/office/drawing/2014/main" id="{5EC813A8-690B-4355-8C0B-AF7A293E99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13506" y="2762619"/>
            <a:ext cx="517155" cy="513666"/>
          </a:xfrm>
          <a:prstGeom prst="rect">
            <a:avLst/>
          </a:prstGeom>
        </p:spPr>
      </p:pic>
      <p:pic>
        <p:nvPicPr>
          <p:cNvPr id="223" name="図 222">
            <a:extLst>
              <a:ext uri="{FF2B5EF4-FFF2-40B4-BE49-F238E27FC236}">
                <a16:creationId xmlns:a16="http://schemas.microsoft.com/office/drawing/2014/main" id="{BF3F3D4C-7C0A-4A49-9EAD-04A57DFD67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5250" y="2757017"/>
            <a:ext cx="515737" cy="512258"/>
          </a:xfrm>
          <a:prstGeom prst="rect">
            <a:avLst/>
          </a:prstGeom>
        </p:spPr>
      </p:pic>
      <p:sp>
        <p:nvSpPr>
          <p:cNvPr id="224" name="矢印: 下 223">
            <a:extLst>
              <a:ext uri="{FF2B5EF4-FFF2-40B4-BE49-F238E27FC236}">
                <a16:creationId xmlns:a16="http://schemas.microsoft.com/office/drawing/2014/main" id="{0C1181C3-BFEC-456F-BA68-F69B433F0176}"/>
              </a:ext>
            </a:extLst>
          </p:cNvPr>
          <p:cNvSpPr/>
          <p:nvPr/>
        </p:nvSpPr>
        <p:spPr>
          <a:xfrm rot="16200000" flipV="1">
            <a:off x="5855287" y="2881890"/>
            <a:ext cx="228100" cy="262510"/>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sp>
        <p:nvSpPr>
          <p:cNvPr id="225" name="矢印: 下 224">
            <a:extLst>
              <a:ext uri="{FF2B5EF4-FFF2-40B4-BE49-F238E27FC236}">
                <a16:creationId xmlns:a16="http://schemas.microsoft.com/office/drawing/2014/main" id="{8752D779-AB39-4306-83EC-C159E5834AB5}"/>
              </a:ext>
            </a:extLst>
          </p:cNvPr>
          <p:cNvSpPr/>
          <p:nvPr/>
        </p:nvSpPr>
        <p:spPr>
          <a:xfrm rot="5400000" flipV="1">
            <a:off x="5847728" y="2049128"/>
            <a:ext cx="228100" cy="262510"/>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sp>
        <p:nvSpPr>
          <p:cNvPr id="226" name="テキスト ボックス 225">
            <a:extLst>
              <a:ext uri="{FF2B5EF4-FFF2-40B4-BE49-F238E27FC236}">
                <a16:creationId xmlns:a16="http://schemas.microsoft.com/office/drawing/2014/main" id="{86464DFC-0DFD-4AD4-90B3-0B816B5DC6E3}"/>
              </a:ext>
            </a:extLst>
          </p:cNvPr>
          <p:cNvSpPr txBox="1"/>
          <p:nvPr/>
        </p:nvSpPr>
        <p:spPr>
          <a:xfrm>
            <a:off x="7296494" y="2099876"/>
            <a:ext cx="660954" cy="2769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再集計</a:t>
            </a:r>
            <a:endParaRPr kumimoji="1" lang="en-US" altLang="ja-JP"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
        <p:nvSpPr>
          <p:cNvPr id="227" name="テキスト ボックス 226">
            <a:extLst>
              <a:ext uri="{FF2B5EF4-FFF2-40B4-BE49-F238E27FC236}">
                <a16:creationId xmlns:a16="http://schemas.microsoft.com/office/drawing/2014/main" id="{0DF9AEE6-CFF9-48A1-B044-AF64E12B4832}"/>
              </a:ext>
            </a:extLst>
          </p:cNvPr>
          <p:cNvSpPr txBox="1"/>
          <p:nvPr/>
        </p:nvSpPr>
        <p:spPr>
          <a:xfrm>
            <a:off x="5526477" y="3354098"/>
            <a:ext cx="1133755" cy="2769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プリントアウト</a:t>
            </a:r>
            <a:endParaRPr kumimoji="1" lang="en-US" altLang="ja-JP"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
        <p:nvSpPr>
          <p:cNvPr id="228" name="星: 5 pt 227">
            <a:extLst>
              <a:ext uri="{FF2B5EF4-FFF2-40B4-BE49-F238E27FC236}">
                <a16:creationId xmlns:a16="http://schemas.microsoft.com/office/drawing/2014/main" id="{37692E0A-AA82-49E8-917A-E64E598C660C}"/>
              </a:ext>
            </a:extLst>
          </p:cNvPr>
          <p:cNvSpPr/>
          <p:nvPr/>
        </p:nvSpPr>
        <p:spPr>
          <a:xfrm>
            <a:off x="4379849" y="3991210"/>
            <a:ext cx="108066" cy="101061"/>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229" name="星: 5 pt 228">
            <a:extLst>
              <a:ext uri="{FF2B5EF4-FFF2-40B4-BE49-F238E27FC236}">
                <a16:creationId xmlns:a16="http://schemas.microsoft.com/office/drawing/2014/main" id="{2ECEBC82-EB44-4AAF-9BCD-98CD47461BA5}"/>
              </a:ext>
            </a:extLst>
          </p:cNvPr>
          <p:cNvSpPr/>
          <p:nvPr/>
        </p:nvSpPr>
        <p:spPr>
          <a:xfrm>
            <a:off x="5762923" y="5013375"/>
            <a:ext cx="108066" cy="101061"/>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230" name="矢印: 下 229">
            <a:extLst>
              <a:ext uri="{FF2B5EF4-FFF2-40B4-BE49-F238E27FC236}">
                <a16:creationId xmlns:a16="http://schemas.microsoft.com/office/drawing/2014/main" id="{394F807E-C0D7-4CA2-9B86-E4D43874ADFE}"/>
              </a:ext>
            </a:extLst>
          </p:cNvPr>
          <p:cNvSpPr/>
          <p:nvPr/>
        </p:nvSpPr>
        <p:spPr>
          <a:xfrm rot="10800000" flipV="1">
            <a:off x="4428423" y="1700808"/>
            <a:ext cx="262043" cy="273307"/>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sp>
        <p:nvSpPr>
          <p:cNvPr id="231" name="テキスト ボックス 230">
            <a:extLst>
              <a:ext uri="{FF2B5EF4-FFF2-40B4-BE49-F238E27FC236}">
                <a16:creationId xmlns:a16="http://schemas.microsoft.com/office/drawing/2014/main" id="{91E5A5AB-B240-4FBB-A1B4-3CFFD33E8898}"/>
              </a:ext>
            </a:extLst>
          </p:cNvPr>
          <p:cNvSpPr txBox="1"/>
          <p:nvPr/>
        </p:nvSpPr>
        <p:spPr>
          <a:xfrm>
            <a:off x="2941704" y="1848108"/>
            <a:ext cx="1457868" cy="2769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ベンダー一覧確認</a:t>
            </a:r>
            <a:endParaRPr kumimoji="1" lang="en-US" altLang="ja-JP"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pic>
        <p:nvPicPr>
          <p:cNvPr id="232" name="図 231">
            <a:extLst>
              <a:ext uri="{FF2B5EF4-FFF2-40B4-BE49-F238E27FC236}">
                <a16:creationId xmlns:a16="http://schemas.microsoft.com/office/drawing/2014/main" id="{15F887DC-477D-44F6-A9EC-775BCEE01124}"/>
              </a:ext>
            </a:extLst>
          </p:cNvPr>
          <p:cNvPicPr>
            <a:picLocks noChangeAspect="1"/>
          </p:cNvPicPr>
          <p:nvPr/>
        </p:nvPicPr>
        <p:blipFill>
          <a:blip r:embed="rId11"/>
          <a:stretch>
            <a:fillRect/>
          </a:stretch>
        </p:blipFill>
        <p:spPr>
          <a:xfrm>
            <a:off x="6178765" y="1938121"/>
            <a:ext cx="574588" cy="570711"/>
          </a:xfrm>
          <a:prstGeom prst="rect">
            <a:avLst/>
          </a:prstGeom>
        </p:spPr>
      </p:pic>
      <p:sp>
        <p:nvSpPr>
          <p:cNvPr id="233" name="正方形/長方形 232">
            <a:extLst>
              <a:ext uri="{FF2B5EF4-FFF2-40B4-BE49-F238E27FC236}">
                <a16:creationId xmlns:a16="http://schemas.microsoft.com/office/drawing/2014/main" id="{EE22A781-5C30-4F2C-8785-EB6ACC95EE8F}"/>
              </a:ext>
            </a:extLst>
          </p:cNvPr>
          <p:cNvSpPr/>
          <p:nvPr/>
        </p:nvSpPr>
        <p:spPr>
          <a:xfrm>
            <a:off x="6276349" y="2029206"/>
            <a:ext cx="374014" cy="233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234" name="グラフィックス 233" descr="ドキュメント">
            <a:extLst>
              <a:ext uri="{FF2B5EF4-FFF2-40B4-BE49-F238E27FC236}">
                <a16:creationId xmlns:a16="http://schemas.microsoft.com/office/drawing/2014/main" id="{189AE781-68F5-4144-BCD1-9A701A3CC0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51069" y="1992434"/>
            <a:ext cx="288830" cy="286881"/>
          </a:xfrm>
          <a:prstGeom prst="rect">
            <a:avLst/>
          </a:prstGeom>
        </p:spPr>
      </p:pic>
      <p:pic>
        <p:nvPicPr>
          <p:cNvPr id="235" name="図 234">
            <a:extLst>
              <a:ext uri="{FF2B5EF4-FFF2-40B4-BE49-F238E27FC236}">
                <a16:creationId xmlns:a16="http://schemas.microsoft.com/office/drawing/2014/main" id="{91B44398-C793-4AC1-A87C-06C621274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437" y="1952350"/>
            <a:ext cx="498907" cy="495541"/>
          </a:xfrm>
          <a:prstGeom prst="rect">
            <a:avLst/>
          </a:prstGeom>
        </p:spPr>
      </p:pic>
      <p:sp>
        <p:nvSpPr>
          <p:cNvPr id="236" name="矢印: 下 235">
            <a:extLst>
              <a:ext uri="{FF2B5EF4-FFF2-40B4-BE49-F238E27FC236}">
                <a16:creationId xmlns:a16="http://schemas.microsoft.com/office/drawing/2014/main" id="{3D504E30-67AE-4ED4-9386-D9E54A012990}"/>
              </a:ext>
            </a:extLst>
          </p:cNvPr>
          <p:cNvSpPr/>
          <p:nvPr/>
        </p:nvSpPr>
        <p:spPr>
          <a:xfrm rot="10800000" flipV="1">
            <a:off x="6331931" y="2528872"/>
            <a:ext cx="229649" cy="260739"/>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sp>
        <p:nvSpPr>
          <p:cNvPr id="237" name="テキスト ボックス 236">
            <a:extLst>
              <a:ext uri="{FF2B5EF4-FFF2-40B4-BE49-F238E27FC236}">
                <a16:creationId xmlns:a16="http://schemas.microsoft.com/office/drawing/2014/main" id="{42D25EB4-FA56-4B49-8367-F9838627F6B5}"/>
              </a:ext>
            </a:extLst>
          </p:cNvPr>
          <p:cNvSpPr txBox="1"/>
          <p:nvPr/>
        </p:nvSpPr>
        <p:spPr>
          <a:xfrm>
            <a:off x="6812786" y="2866098"/>
            <a:ext cx="1133755" cy="2769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システム入力</a:t>
            </a:r>
            <a:endParaRPr kumimoji="1" lang="en-US" altLang="ja-JP"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
        <p:nvSpPr>
          <p:cNvPr id="238" name="テキスト ボックス 237">
            <a:extLst>
              <a:ext uri="{FF2B5EF4-FFF2-40B4-BE49-F238E27FC236}">
                <a16:creationId xmlns:a16="http://schemas.microsoft.com/office/drawing/2014/main" id="{A49CDA21-640F-4B21-BFBC-3AB633FDB9E0}"/>
              </a:ext>
            </a:extLst>
          </p:cNvPr>
          <p:cNvSpPr txBox="1"/>
          <p:nvPr/>
        </p:nvSpPr>
        <p:spPr>
          <a:xfrm>
            <a:off x="6737516" y="2402033"/>
            <a:ext cx="1278519"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担当者</a:t>
            </a:r>
            <a:endPar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
        <p:nvSpPr>
          <p:cNvPr id="239" name="矢印: 下 238">
            <a:extLst>
              <a:ext uri="{FF2B5EF4-FFF2-40B4-BE49-F238E27FC236}">
                <a16:creationId xmlns:a16="http://schemas.microsoft.com/office/drawing/2014/main" id="{99A387E0-7D55-48F4-AE95-69A7FEF6311B}"/>
              </a:ext>
            </a:extLst>
          </p:cNvPr>
          <p:cNvSpPr/>
          <p:nvPr/>
        </p:nvSpPr>
        <p:spPr>
          <a:xfrm rot="10800000" flipV="1">
            <a:off x="4275646" y="3661412"/>
            <a:ext cx="229649" cy="260739"/>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sp>
        <p:nvSpPr>
          <p:cNvPr id="240" name="テキスト ボックス 239">
            <a:extLst>
              <a:ext uri="{FF2B5EF4-FFF2-40B4-BE49-F238E27FC236}">
                <a16:creationId xmlns:a16="http://schemas.microsoft.com/office/drawing/2014/main" id="{B6C4806A-EA59-4DD7-81DD-0BF5AD0B24FB}"/>
              </a:ext>
            </a:extLst>
          </p:cNvPr>
          <p:cNvSpPr txBox="1"/>
          <p:nvPr/>
        </p:nvSpPr>
        <p:spPr>
          <a:xfrm>
            <a:off x="3360293" y="4608205"/>
            <a:ext cx="1159210" cy="2769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購買</a:t>
            </a:r>
            <a:r>
              <a:rPr kumimoji="1" lang="en-US" altLang="ja-JP"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G</a:t>
            </a:r>
            <a:r>
              <a:rPr kumimoji="1" lang="ja-JP"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へ通知</a:t>
            </a:r>
            <a:endParaRPr kumimoji="1" lang="en-US" altLang="ja-JP"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
        <p:nvSpPr>
          <p:cNvPr id="241" name="吹き出し: 四角形 240">
            <a:extLst>
              <a:ext uri="{FF2B5EF4-FFF2-40B4-BE49-F238E27FC236}">
                <a16:creationId xmlns:a16="http://schemas.microsoft.com/office/drawing/2014/main" id="{7D1BE13D-AF17-47B1-A449-46996AC25635}"/>
              </a:ext>
            </a:extLst>
          </p:cNvPr>
          <p:cNvSpPr/>
          <p:nvPr/>
        </p:nvSpPr>
        <p:spPr>
          <a:xfrm>
            <a:off x="43837" y="3490752"/>
            <a:ext cx="2966285" cy="1449732"/>
          </a:xfrm>
          <a:prstGeom prst="wedgeRectCallout">
            <a:avLst>
              <a:gd name="adj1" fmla="val 87041"/>
              <a:gd name="adj2" fmla="val -1030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システム内の以下の内容を部品ライブラリーより選択し決定内容を再入力</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工事番号</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品種</a:t>
            </a: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数量</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希望納入日・時間</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納入場所（住所</a:t>
            </a: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/GPS</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資材ベンダー選択</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42" name="星: 5 pt 241">
            <a:extLst>
              <a:ext uri="{FF2B5EF4-FFF2-40B4-BE49-F238E27FC236}">
                <a16:creationId xmlns:a16="http://schemas.microsoft.com/office/drawing/2014/main" id="{05BC524A-0636-4C45-98A6-68ED8F660FD5}"/>
              </a:ext>
            </a:extLst>
          </p:cNvPr>
          <p:cNvSpPr/>
          <p:nvPr/>
        </p:nvSpPr>
        <p:spPr>
          <a:xfrm>
            <a:off x="7588695" y="4226866"/>
            <a:ext cx="108066" cy="101061"/>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243" name="星: 5 pt 242">
            <a:extLst>
              <a:ext uri="{FF2B5EF4-FFF2-40B4-BE49-F238E27FC236}">
                <a16:creationId xmlns:a16="http://schemas.microsoft.com/office/drawing/2014/main" id="{FE00916F-2D64-4EDE-8B37-441980250F38}"/>
              </a:ext>
            </a:extLst>
          </p:cNvPr>
          <p:cNvSpPr/>
          <p:nvPr/>
        </p:nvSpPr>
        <p:spPr>
          <a:xfrm>
            <a:off x="7890647" y="5094245"/>
            <a:ext cx="108066" cy="101061"/>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244" name="星: 5 pt 243">
            <a:extLst>
              <a:ext uri="{FF2B5EF4-FFF2-40B4-BE49-F238E27FC236}">
                <a16:creationId xmlns:a16="http://schemas.microsoft.com/office/drawing/2014/main" id="{8BF01C9B-FDBB-48D9-AFA7-9F48991DE37E}"/>
              </a:ext>
            </a:extLst>
          </p:cNvPr>
          <p:cNvSpPr/>
          <p:nvPr/>
        </p:nvSpPr>
        <p:spPr>
          <a:xfrm>
            <a:off x="8107655" y="5820511"/>
            <a:ext cx="108066" cy="101061"/>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1572245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0597FAD3-8557-45DA-B782-1A91553AF3AD}"/>
              </a:ext>
            </a:extLst>
          </p:cNvPr>
          <p:cNvSpPr/>
          <p:nvPr/>
        </p:nvSpPr>
        <p:spPr>
          <a:xfrm>
            <a:off x="0" y="2492896"/>
            <a:ext cx="9108504" cy="108012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bg1"/>
                </a:solidFill>
                <a:latin typeface="Meiryo UI" panose="020B0604030504040204" pitchFamily="50" charset="-128"/>
                <a:ea typeface="Meiryo UI" panose="020B0604030504040204" pitchFamily="50" charset="-128"/>
              </a:rPr>
              <a:t>調達依頼から調達までの業務フロー</a:t>
            </a:r>
          </a:p>
        </p:txBody>
      </p:sp>
      <p:sp>
        <p:nvSpPr>
          <p:cNvPr id="6" name="テキスト ボックス 5">
            <a:extLst>
              <a:ext uri="{FF2B5EF4-FFF2-40B4-BE49-F238E27FC236}">
                <a16:creationId xmlns:a16="http://schemas.microsoft.com/office/drawing/2014/main" id="{FA57DAEC-1937-496A-806F-349E6CEC7A91}"/>
              </a:ext>
            </a:extLst>
          </p:cNvPr>
          <p:cNvSpPr txBox="1"/>
          <p:nvPr/>
        </p:nvSpPr>
        <p:spPr>
          <a:xfrm>
            <a:off x="26774" y="4149080"/>
            <a:ext cx="3378745" cy="954107"/>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rPr>
              <a:t>■要件定義のポイント</a:t>
            </a:r>
            <a:endParaRPr lang="en-US" altLang="ja-JP" sz="1400" dirty="0">
              <a:latin typeface="Meiryo UI" panose="020B0604030504040204" pitchFamily="50" charset="-128"/>
              <a:ea typeface="Meiryo UI" panose="020B0604030504040204" pitchFamily="50" charset="-128"/>
            </a:endParaRPr>
          </a:p>
          <a:p>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AST</a:t>
            </a:r>
            <a:r>
              <a:rPr kumimoji="1" lang="ja-JP" altLang="en-US" sz="1400" dirty="0">
                <a:latin typeface="Meiryo UI" panose="020B0604030504040204" pitchFamily="50" charset="-128"/>
                <a:ea typeface="Meiryo UI" panose="020B0604030504040204" pitchFamily="50" charset="-128"/>
              </a:rPr>
              <a:t>様が検討していることを事前に把握する</a:t>
            </a:r>
            <a:endParaRPr kumimoji="1"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・業務フローは限りなく単純に</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899015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1706</TotalTime>
  <Words>4988</Words>
  <Application>Microsoft Office PowerPoint</Application>
  <PresentationFormat>画面に合わせる (4:3)</PresentationFormat>
  <Paragraphs>1381</Paragraphs>
  <Slides>36</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36</vt:i4>
      </vt:variant>
    </vt:vector>
  </HeadingPairs>
  <TitlesOfParts>
    <vt:vector size="42" baseType="lpstr">
      <vt:lpstr>Meiryo UI</vt:lpstr>
      <vt:lpstr>ＭＳ Ｐゴシック</vt:lpstr>
      <vt:lpstr>游ゴシック</vt:lpstr>
      <vt:lpstr>Arial</vt:lpstr>
      <vt:lpstr>Calibri</vt:lpstr>
      <vt:lpstr>Office テーマ</vt:lpstr>
      <vt:lpstr>調達仕入システム要件定義書</vt:lpstr>
      <vt:lpstr>PowerPoint プレゼンテーション</vt:lpstr>
      <vt:lpstr>プロジェクトスコープの確認</vt:lpstr>
      <vt:lpstr>プロジェクトのスコープ</vt:lpstr>
      <vt:lpstr>対象プロセス</vt:lpstr>
      <vt:lpstr>対象プロセス</vt:lpstr>
      <vt:lpstr>対象プロセス</vt:lpstr>
      <vt:lpstr>対象プロセス</vt:lpstr>
      <vt:lpstr>PowerPoint プレゼンテーション</vt:lpstr>
      <vt:lpstr>調達までのフロー</vt:lpstr>
      <vt:lpstr>金額決定(B材(小口))</vt:lpstr>
      <vt:lpstr>PowerPoint プレゼンテーション</vt:lpstr>
      <vt:lpstr>注文番号の定義</vt:lpstr>
      <vt:lpstr>調達ヘッダ管理項目</vt:lpstr>
      <vt:lpstr>調達明細管理項目</vt:lpstr>
      <vt:lpstr>調達明細管理項目</vt:lpstr>
      <vt:lpstr>各プロセスにおける利用方法</vt:lpstr>
      <vt:lpstr>各プロセスにおける利用方法</vt:lpstr>
      <vt:lpstr>各プロセスにおける利用方法</vt:lpstr>
      <vt:lpstr>各プロセスにおける利用方法</vt:lpstr>
      <vt:lpstr>各プロセスにおける利用方法</vt:lpstr>
      <vt:lpstr>各プロセスにおける利用方法</vt:lpstr>
      <vt:lpstr>PowerPoint プレゼンテーション</vt:lpstr>
      <vt:lpstr>調達ヘッダ.取引ステータス起点</vt:lpstr>
      <vt:lpstr>項目変更可否タイミング(ヘッダ)</vt:lpstr>
      <vt:lpstr>項目変更可否タイミング(明細)</vt:lpstr>
      <vt:lpstr>エラーチェック一覧</vt:lpstr>
      <vt:lpstr>携帯端末画面イメージ（ホーム）</vt:lpstr>
      <vt:lpstr>携帯端末画面イメージ（資材選択①）</vt:lpstr>
      <vt:lpstr>携帯端末画面イメージ（資材選択②）</vt:lpstr>
      <vt:lpstr>携帯端末画面イメージ（資材選択③）</vt:lpstr>
      <vt:lpstr>携帯端末画面イメージ（資材選択④）</vt:lpstr>
      <vt:lpstr>携帯端末画面イメージ（資材一覧①）</vt:lpstr>
      <vt:lpstr>携帯端末画面イメージ（資材一覧①）</vt:lpstr>
      <vt:lpstr>携帯端末画面イメージ（資材一覧②）</vt:lpstr>
      <vt:lpstr>携帯端末画面イメージ（削除）</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増田　恵美子</dc:creator>
  <cp:lastModifiedBy>植松 大稀</cp:lastModifiedBy>
  <cp:revision>132</cp:revision>
  <cp:lastPrinted>2018-11-07T05:02:04Z</cp:lastPrinted>
  <dcterms:created xsi:type="dcterms:W3CDTF">2009-09-09T04:35:24Z</dcterms:created>
  <dcterms:modified xsi:type="dcterms:W3CDTF">2018-11-29T09:03:35Z</dcterms:modified>
</cp:coreProperties>
</file>