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91" r:id="rId4"/>
    <p:sldId id="259" r:id="rId5"/>
    <p:sldId id="288" r:id="rId6"/>
    <p:sldId id="289" r:id="rId7"/>
    <p:sldId id="261" r:id="rId8"/>
    <p:sldId id="273" r:id="rId9"/>
    <p:sldId id="274" r:id="rId10"/>
    <p:sldId id="293" r:id="rId11"/>
    <p:sldId id="287" r:id="rId12"/>
  </p:sldIdLst>
  <p:sldSz cx="9144000" cy="6858000" type="screen4x3"/>
  <p:notesSz cx="6735763" cy="9866313"/>
  <p:defaultTextStyle>
    <a:defPPr>
      <a:defRPr lang="ja-JP"/>
    </a:defPPr>
    <a:lvl1pPr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FC88"/>
    <a:srgbClr val="6DFF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p:cViewPr varScale="1">
        <p:scale>
          <a:sx n="82" d="100"/>
          <a:sy n="82" d="100"/>
        </p:scale>
        <p:origin x="1493"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4" name="Picture 2" descr="C:\Users\0416masuda\Desktop\cover_plant_02.jpg">
            <a:extLst>
              <a:ext uri="{FF2B5EF4-FFF2-40B4-BE49-F238E27FC236}">
                <a16:creationId xmlns:a16="http://schemas.microsoft.com/office/drawing/2014/main" id="{745E4D72-4402-416D-8D48-29EFC7E94F8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1"/>
          <p:cNvSpPr>
            <a:spLocks noGrp="1"/>
          </p:cNvSpPr>
          <p:nvPr>
            <p:ph type="ctrTitle"/>
          </p:nvPr>
        </p:nvSpPr>
        <p:spPr>
          <a:xfrm>
            <a:off x="214282" y="1214422"/>
            <a:ext cx="7772400" cy="1470025"/>
          </a:xfrm>
        </p:spPr>
        <p:txBody>
          <a:bodyPr/>
          <a:lstStyle>
            <a:lvl1pPr>
              <a:defRPr>
                <a:solidFill>
                  <a:schemeClr val="tx1"/>
                </a:solidFill>
              </a:defRPr>
            </a:lvl1pPr>
          </a:lstStyle>
          <a:p>
            <a:r>
              <a:rPr lang="ja-JP" altLang="en-US"/>
              <a:t>マスタ タイトルの書式設定</a:t>
            </a:r>
          </a:p>
        </p:txBody>
      </p:sp>
      <p:sp>
        <p:nvSpPr>
          <p:cNvPr id="3" name="サブタイトル 2"/>
          <p:cNvSpPr>
            <a:spLocks noGrp="1"/>
          </p:cNvSpPr>
          <p:nvPr>
            <p:ph type="subTitle" idx="1"/>
          </p:nvPr>
        </p:nvSpPr>
        <p:spPr>
          <a:xfrm>
            <a:off x="214282" y="2857496"/>
            <a:ext cx="6400800" cy="1752600"/>
          </a:xfrm>
        </p:spPr>
        <p:txBody>
          <a:bodyPr>
            <a:normAutofit/>
          </a:bodyPr>
          <a:lstStyle>
            <a:lvl1pPr marL="0" indent="0" algn="ctr">
              <a:buNone/>
              <a:defRPr sz="2800">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 サブタイトルの書式設定</a:t>
            </a:r>
          </a:p>
        </p:txBody>
      </p:sp>
      <p:sp>
        <p:nvSpPr>
          <p:cNvPr id="5" name="フッター プレースホルダ 4">
            <a:extLst>
              <a:ext uri="{FF2B5EF4-FFF2-40B4-BE49-F238E27FC236}">
                <a16:creationId xmlns:a16="http://schemas.microsoft.com/office/drawing/2014/main" id="{75084CCA-BF75-4A4F-BB73-64E0F103B6D3}"/>
              </a:ext>
            </a:extLst>
          </p:cNvPr>
          <p:cNvSpPr>
            <a:spLocks noGrp="1"/>
          </p:cNvSpPr>
          <p:nvPr>
            <p:ph type="ftr" sz="quarter" idx="10"/>
          </p:nvPr>
        </p:nvSpPr>
        <p:spPr/>
        <p:txBody>
          <a:bodyPr/>
          <a:lstStyle>
            <a:lvl1pPr>
              <a:defRPr/>
            </a:lvl1pPr>
          </a:lstStyle>
          <a:p>
            <a:pPr>
              <a:defRPr/>
            </a:pPr>
            <a:endParaRPr lang="ja-JP" altLang="en-US"/>
          </a:p>
        </p:txBody>
      </p:sp>
      <p:sp>
        <p:nvSpPr>
          <p:cNvPr id="6" name="スライド番号プレースホルダ 5">
            <a:extLst>
              <a:ext uri="{FF2B5EF4-FFF2-40B4-BE49-F238E27FC236}">
                <a16:creationId xmlns:a16="http://schemas.microsoft.com/office/drawing/2014/main" id="{33C37FCC-2109-44F1-A84B-7A0D2B5A26D4}"/>
              </a:ext>
            </a:extLst>
          </p:cNvPr>
          <p:cNvSpPr>
            <a:spLocks noGrp="1"/>
          </p:cNvSpPr>
          <p:nvPr>
            <p:ph type="sldNum" sz="quarter" idx="11"/>
          </p:nvPr>
        </p:nvSpPr>
        <p:spPr/>
        <p:txBody>
          <a:bodyPr/>
          <a:lstStyle>
            <a:lvl1pPr>
              <a:defRPr/>
            </a:lvl1pPr>
          </a:lstStyle>
          <a:p>
            <a:fld id="{7DAABE27-E62C-4AB5-898A-20DD91548AD5}" type="slidenum">
              <a:rPr lang="ja-JP" altLang="en-US"/>
              <a:pPr/>
              <a:t>‹#›</a:t>
            </a:fld>
            <a:endParaRPr lang="ja-JP" altLang="en-US"/>
          </a:p>
        </p:txBody>
      </p:sp>
      <p:sp>
        <p:nvSpPr>
          <p:cNvPr id="7" name="日付プレースホルダ 3">
            <a:extLst>
              <a:ext uri="{FF2B5EF4-FFF2-40B4-BE49-F238E27FC236}">
                <a16:creationId xmlns:a16="http://schemas.microsoft.com/office/drawing/2014/main" id="{28D966A6-8723-4FBD-8F10-1E9AEEF9A1AF}"/>
              </a:ext>
            </a:extLst>
          </p:cNvPr>
          <p:cNvSpPr>
            <a:spLocks noGrp="1"/>
          </p:cNvSpPr>
          <p:nvPr>
            <p:ph type="dt" sz="half" idx="12"/>
          </p:nvPr>
        </p:nvSpPr>
        <p:spPr/>
        <p:txBody>
          <a:bodyPr/>
          <a:lstStyle>
            <a:lvl1pPr>
              <a:defRPr/>
            </a:lvl1pPr>
          </a:lstStyle>
          <a:p>
            <a:pPr>
              <a:defRPr/>
            </a:pPr>
            <a:fld id="{05368ACA-6817-46EA-981B-8CDDB2C0D9FB}" type="datetimeFigureOut">
              <a:rPr lang="ja-JP" altLang="en-US"/>
              <a:pPr>
                <a:defRPr/>
              </a:pPr>
              <a:t>2018/11/16</a:t>
            </a:fld>
            <a:endParaRPr lang="ja-JP" altLang="en-US"/>
          </a:p>
        </p:txBody>
      </p:sp>
    </p:spTree>
    <p:extLst>
      <p:ext uri="{BB962C8B-B14F-4D97-AF65-F5344CB8AC3E}">
        <p14:creationId xmlns:p14="http://schemas.microsoft.com/office/powerpoint/2010/main" val="2228726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フッター プレースホルダ 4">
            <a:extLst>
              <a:ext uri="{FF2B5EF4-FFF2-40B4-BE49-F238E27FC236}">
                <a16:creationId xmlns:a16="http://schemas.microsoft.com/office/drawing/2014/main" id="{0531F40E-6D58-401B-8F0B-8D2B87AA029F}"/>
              </a:ext>
            </a:extLst>
          </p:cNvPr>
          <p:cNvSpPr>
            <a:spLocks noGrp="1"/>
          </p:cNvSpPr>
          <p:nvPr>
            <p:ph type="ftr" sz="quarter" idx="10"/>
          </p:nvPr>
        </p:nvSpPr>
        <p:spPr/>
        <p:txBody>
          <a:bodyPr/>
          <a:lstStyle>
            <a:lvl1pPr>
              <a:defRPr/>
            </a:lvl1pPr>
          </a:lstStyle>
          <a:p>
            <a:pPr>
              <a:defRPr/>
            </a:pPr>
            <a:endParaRPr lang="ja-JP" altLang="en-US"/>
          </a:p>
        </p:txBody>
      </p:sp>
      <p:sp>
        <p:nvSpPr>
          <p:cNvPr id="5" name="スライド番号プレースホルダ 5">
            <a:extLst>
              <a:ext uri="{FF2B5EF4-FFF2-40B4-BE49-F238E27FC236}">
                <a16:creationId xmlns:a16="http://schemas.microsoft.com/office/drawing/2014/main" id="{F2C1EA8F-744E-4929-A487-6E75BE97780B}"/>
              </a:ext>
            </a:extLst>
          </p:cNvPr>
          <p:cNvSpPr>
            <a:spLocks noGrp="1"/>
          </p:cNvSpPr>
          <p:nvPr>
            <p:ph type="sldNum" sz="quarter" idx="11"/>
          </p:nvPr>
        </p:nvSpPr>
        <p:spPr/>
        <p:txBody>
          <a:bodyPr/>
          <a:lstStyle>
            <a:lvl1pPr>
              <a:defRPr/>
            </a:lvl1pPr>
          </a:lstStyle>
          <a:p>
            <a:fld id="{DC1EC4F9-C6D7-4131-B3E7-535A66F023E9}" type="slidenum">
              <a:rPr lang="ja-JP" altLang="en-US"/>
              <a:pPr/>
              <a:t>‹#›</a:t>
            </a:fld>
            <a:endParaRPr lang="ja-JP" altLang="en-US"/>
          </a:p>
        </p:txBody>
      </p:sp>
      <p:sp>
        <p:nvSpPr>
          <p:cNvPr id="6" name="日付プレースホルダ 3">
            <a:extLst>
              <a:ext uri="{FF2B5EF4-FFF2-40B4-BE49-F238E27FC236}">
                <a16:creationId xmlns:a16="http://schemas.microsoft.com/office/drawing/2014/main" id="{72D690E6-CC98-4258-AA1D-153EA527A41A}"/>
              </a:ext>
            </a:extLst>
          </p:cNvPr>
          <p:cNvSpPr>
            <a:spLocks noGrp="1"/>
          </p:cNvSpPr>
          <p:nvPr>
            <p:ph type="dt" sz="half" idx="12"/>
          </p:nvPr>
        </p:nvSpPr>
        <p:spPr/>
        <p:txBody>
          <a:bodyPr/>
          <a:lstStyle>
            <a:lvl1pPr>
              <a:defRPr/>
            </a:lvl1pPr>
          </a:lstStyle>
          <a:p>
            <a:pPr>
              <a:defRPr/>
            </a:pPr>
            <a:fld id="{9E465528-2462-4443-AB9A-E24BA9E46DD0}" type="datetimeFigureOut">
              <a:rPr lang="ja-JP" altLang="en-US"/>
              <a:pPr>
                <a:defRPr/>
              </a:pPr>
              <a:t>2018/11/16</a:t>
            </a:fld>
            <a:endParaRPr lang="ja-JP" altLang="en-US"/>
          </a:p>
        </p:txBody>
      </p:sp>
    </p:spTree>
    <p:extLst>
      <p:ext uri="{BB962C8B-B14F-4D97-AF65-F5344CB8AC3E}">
        <p14:creationId xmlns:p14="http://schemas.microsoft.com/office/powerpoint/2010/main" val="605370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フッター プレースホルダ 4">
            <a:extLst>
              <a:ext uri="{FF2B5EF4-FFF2-40B4-BE49-F238E27FC236}">
                <a16:creationId xmlns:a16="http://schemas.microsoft.com/office/drawing/2014/main" id="{71980C40-02E6-4136-8F8B-0E9B9FB38288}"/>
              </a:ext>
            </a:extLst>
          </p:cNvPr>
          <p:cNvSpPr>
            <a:spLocks noGrp="1"/>
          </p:cNvSpPr>
          <p:nvPr>
            <p:ph type="ftr" sz="quarter" idx="10"/>
          </p:nvPr>
        </p:nvSpPr>
        <p:spPr/>
        <p:txBody>
          <a:bodyPr/>
          <a:lstStyle>
            <a:lvl1pPr>
              <a:defRPr/>
            </a:lvl1pPr>
          </a:lstStyle>
          <a:p>
            <a:pPr>
              <a:defRPr/>
            </a:pPr>
            <a:endParaRPr lang="ja-JP" altLang="en-US"/>
          </a:p>
        </p:txBody>
      </p:sp>
      <p:sp>
        <p:nvSpPr>
          <p:cNvPr id="5" name="スライド番号プレースホルダ 5">
            <a:extLst>
              <a:ext uri="{FF2B5EF4-FFF2-40B4-BE49-F238E27FC236}">
                <a16:creationId xmlns:a16="http://schemas.microsoft.com/office/drawing/2014/main" id="{D5F34BC1-CC64-45C3-8307-31ECD2C689C4}"/>
              </a:ext>
            </a:extLst>
          </p:cNvPr>
          <p:cNvSpPr>
            <a:spLocks noGrp="1"/>
          </p:cNvSpPr>
          <p:nvPr>
            <p:ph type="sldNum" sz="quarter" idx="11"/>
          </p:nvPr>
        </p:nvSpPr>
        <p:spPr/>
        <p:txBody>
          <a:bodyPr/>
          <a:lstStyle>
            <a:lvl1pPr>
              <a:defRPr/>
            </a:lvl1pPr>
          </a:lstStyle>
          <a:p>
            <a:fld id="{76C38FD5-0CC4-4CF7-93F6-16D9C7537BB9}" type="slidenum">
              <a:rPr lang="ja-JP" altLang="en-US"/>
              <a:pPr/>
              <a:t>‹#›</a:t>
            </a:fld>
            <a:endParaRPr lang="ja-JP" altLang="en-US"/>
          </a:p>
        </p:txBody>
      </p:sp>
      <p:sp>
        <p:nvSpPr>
          <p:cNvPr id="6" name="日付プレースホルダ 3">
            <a:extLst>
              <a:ext uri="{FF2B5EF4-FFF2-40B4-BE49-F238E27FC236}">
                <a16:creationId xmlns:a16="http://schemas.microsoft.com/office/drawing/2014/main" id="{71851F5F-DC38-46FA-9BD5-CD097DA439A4}"/>
              </a:ext>
            </a:extLst>
          </p:cNvPr>
          <p:cNvSpPr>
            <a:spLocks noGrp="1"/>
          </p:cNvSpPr>
          <p:nvPr>
            <p:ph type="dt" sz="half" idx="12"/>
          </p:nvPr>
        </p:nvSpPr>
        <p:spPr/>
        <p:txBody>
          <a:bodyPr/>
          <a:lstStyle>
            <a:lvl1pPr>
              <a:defRPr/>
            </a:lvl1pPr>
          </a:lstStyle>
          <a:p>
            <a:pPr>
              <a:defRPr/>
            </a:pPr>
            <a:fld id="{AB2FB533-13A0-4797-8695-937C515D24C0}" type="datetimeFigureOut">
              <a:rPr lang="ja-JP" altLang="en-US"/>
              <a:pPr>
                <a:defRPr/>
              </a:pPr>
              <a:t>2018/11/16</a:t>
            </a:fld>
            <a:endParaRPr lang="ja-JP" altLang="en-US"/>
          </a:p>
        </p:txBody>
      </p:sp>
    </p:spTree>
    <p:extLst>
      <p:ext uri="{BB962C8B-B14F-4D97-AF65-F5344CB8AC3E}">
        <p14:creationId xmlns:p14="http://schemas.microsoft.com/office/powerpoint/2010/main" val="1997030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フッター プレースホルダ 4">
            <a:extLst>
              <a:ext uri="{FF2B5EF4-FFF2-40B4-BE49-F238E27FC236}">
                <a16:creationId xmlns:a16="http://schemas.microsoft.com/office/drawing/2014/main" id="{B08FE597-0621-4208-9B0A-A2F3545C9AE7}"/>
              </a:ext>
            </a:extLst>
          </p:cNvPr>
          <p:cNvSpPr>
            <a:spLocks noGrp="1"/>
          </p:cNvSpPr>
          <p:nvPr>
            <p:ph type="ftr" sz="quarter" idx="10"/>
          </p:nvPr>
        </p:nvSpPr>
        <p:spPr/>
        <p:txBody>
          <a:bodyPr/>
          <a:lstStyle>
            <a:lvl1pPr>
              <a:defRPr/>
            </a:lvl1pPr>
          </a:lstStyle>
          <a:p>
            <a:pPr>
              <a:defRPr/>
            </a:pPr>
            <a:endParaRPr lang="ja-JP" altLang="en-US"/>
          </a:p>
        </p:txBody>
      </p:sp>
      <p:sp>
        <p:nvSpPr>
          <p:cNvPr id="5" name="スライド番号プレースホルダ 5">
            <a:extLst>
              <a:ext uri="{FF2B5EF4-FFF2-40B4-BE49-F238E27FC236}">
                <a16:creationId xmlns:a16="http://schemas.microsoft.com/office/drawing/2014/main" id="{A10EDD95-C1A8-4034-A43F-79C746D6DB58}"/>
              </a:ext>
            </a:extLst>
          </p:cNvPr>
          <p:cNvSpPr>
            <a:spLocks noGrp="1"/>
          </p:cNvSpPr>
          <p:nvPr>
            <p:ph type="sldNum" sz="quarter" idx="11"/>
          </p:nvPr>
        </p:nvSpPr>
        <p:spPr/>
        <p:txBody>
          <a:bodyPr/>
          <a:lstStyle>
            <a:lvl1pPr>
              <a:defRPr/>
            </a:lvl1pPr>
          </a:lstStyle>
          <a:p>
            <a:fld id="{73A12405-90C1-4670-AFE5-6B2C3F36CCDC}" type="slidenum">
              <a:rPr lang="ja-JP" altLang="en-US"/>
              <a:pPr/>
              <a:t>‹#›</a:t>
            </a:fld>
            <a:endParaRPr lang="ja-JP" altLang="en-US"/>
          </a:p>
        </p:txBody>
      </p:sp>
      <p:sp>
        <p:nvSpPr>
          <p:cNvPr id="6" name="日付プレースホルダ 3">
            <a:extLst>
              <a:ext uri="{FF2B5EF4-FFF2-40B4-BE49-F238E27FC236}">
                <a16:creationId xmlns:a16="http://schemas.microsoft.com/office/drawing/2014/main" id="{4F6E0593-7C6F-4474-ABAF-47CD04FBF8D6}"/>
              </a:ext>
            </a:extLst>
          </p:cNvPr>
          <p:cNvSpPr>
            <a:spLocks noGrp="1"/>
          </p:cNvSpPr>
          <p:nvPr>
            <p:ph type="dt" sz="half" idx="12"/>
          </p:nvPr>
        </p:nvSpPr>
        <p:spPr/>
        <p:txBody>
          <a:bodyPr/>
          <a:lstStyle>
            <a:lvl1pPr>
              <a:defRPr/>
            </a:lvl1pPr>
          </a:lstStyle>
          <a:p>
            <a:pPr>
              <a:defRPr/>
            </a:pPr>
            <a:fld id="{1765764E-E311-4CB1-94E9-5CF1DE72FC07}" type="datetimeFigureOut">
              <a:rPr lang="ja-JP" altLang="en-US"/>
              <a:pPr>
                <a:defRPr/>
              </a:pPr>
              <a:t>2018/11/16</a:t>
            </a:fld>
            <a:endParaRPr lang="ja-JP" altLang="en-US"/>
          </a:p>
        </p:txBody>
      </p:sp>
    </p:spTree>
    <p:extLst>
      <p:ext uri="{BB962C8B-B14F-4D97-AF65-F5344CB8AC3E}">
        <p14:creationId xmlns:p14="http://schemas.microsoft.com/office/powerpoint/2010/main" val="3929280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 テキストの書式設定</a:t>
            </a:r>
          </a:p>
        </p:txBody>
      </p:sp>
      <p:sp>
        <p:nvSpPr>
          <p:cNvPr id="4" name="フッター プレースホルダ 4">
            <a:extLst>
              <a:ext uri="{FF2B5EF4-FFF2-40B4-BE49-F238E27FC236}">
                <a16:creationId xmlns:a16="http://schemas.microsoft.com/office/drawing/2014/main" id="{E6F8E80F-39C4-4F68-B391-581EF30DD8B4}"/>
              </a:ext>
            </a:extLst>
          </p:cNvPr>
          <p:cNvSpPr>
            <a:spLocks noGrp="1"/>
          </p:cNvSpPr>
          <p:nvPr>
            <p:ph type="ftr" sz="quarter" idx="10"/>
          </p:nvPr>
        </p:nvSpPr>
        <p:spPr/>
        <p:txBody>
          <a:bodyPr/>
          <a:lstStyle>
            <a:lvl1pPr>
              <a:defRPr/>
            </a:lvl1pPr>
          </a:lstStyle>
          <a:p>
            <a:pPr>
              <a:defRPr/>
            </a:pPr>
            <a:endParaRPr lang="ja-JP" altLang="en-US"/>
          </a:p>
        </p:txBody>
      </p:sp>
      <p:sp>
        <p:nvSpPr>
          <p:cNvPr id="5" name="スライド番号プレースホルダ 5">
            <a:extLst>
              <a:ext uri="{FF2B5EF4-FFF2-40B4-BE49-F238E27FC236}">
                <a16:creationId xmlns:a16="http://schemas.microsoft.com/office/drawing/2014/main" id="{FDF12E22-E248-4535-B4D3-3C618E2412EB}"/>
              </a:ext>
            </a:extLst>
          </p:cNvPr>
          <p:cNvSpPr>
            <a:spLocks noGrp="1"/>
          </p:cNvSpPr>
          <p:nvPr>
            <p:ph type="sldNum" sz="quarter" idx="11"/>
          </p:nvPr>
        </p:nvSpPr>
        <p:spPr/>
        <p:txBody>
          <a:bodyPr/>
          <a:lstStyle>
            <a:lvl1pPr>
              <a:defRPr/>
            </a:lvl1pPr>
          </a:lstStyle>
          <a:p>
            <a:fld id="{1464763F-6A1B-42C4-A159-6411946153CF}" type="slidenum">
              <a:rPr lang="ja-JP" altLang="en-US"/>
              <a:pPr/>
              <a:t>‹#›</a:t>
            </a:fld>
            <a:endParaRPr lang="ja-JP" altLang="en-US"/>
          </a:p>
        </p:txBody>
      </p:sp>
      <p:sp>
        <p:nvSpPr>
          <p:cNvPr id="6" name="日付プレースホルダ 3">
            <a:extLst>
              <a:ext uri="{FF2B5EF4-FFF2-40B4-BE49-F238E27FC236}">
                <a16:creationId xmlns:a16="http://schemas.microsoft.com/office/drawing/2014/main" id="{96E7E89F-6967-444C-8187-99E303E3288C}"/>
              </a:ext>
            </a:extLst>
          </p:cNvPr>
          <p:cNvSpPr>
            <a:spLocks noGrp="1"/>
          </p:cNvSpPr>
          <p:nvPr>
            <p:ph type="dt" sz="half" idx="12"/>
          </p:nvPr>
        </p:nvSpPr>
        <p:spPr/>
        <p:txBody>
          <a:bodyPr/>
          <a:lstStyle>
            <a:lvl1pPr>
              <a:defRPr/>
            </a:lvl1pPr>
          </a:lstStyle>
          <a:p>
            <a:pPr>
              <a:defRPr/>
            </a:pPr>
            <a:fld id="{46ED0C7F-7AE0-4896-8AFE-3BC63694BD7F}" type="datetimeFigureOut">
              <a:rPr lang="ja-JP" altLang="en-US"/>
              <a:pPr>
                <a:defRPr/>
              </a:pPr>
              <a:t>2018/11/16</a:t>
            </a:fld>
            <a:endParaRPr lang="ja-JP" altLang="en-US"/>
          </a:p>
        </p:txBody>
      </p:sp>
    </p:spTree>
    <p:extLst>
      <p:ext uri="{BB962C8B-B14F-4D97-AF65-F5344CB8AC3E}">
        <p14:creationId xmlns:p14="http://schemas.microsoft.com/office/powerpoint/2010/main" val="1656821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フッター プレースホルダ 4">
            <a:extLst>
              <a:ext uri="{FF2B5EF4-FFF2-40B4-BE49-F238E27FC236}">
                <a16:creationId xmlns:a16="http://schemas.microsoft.com/office/drawing/2014/main" id="{9FFDF5E6-5AAC-471C-8220-1AC78C9F1C05}"/>
              </a:ext>
            </a:extLst>
          </p:cNvPr>
          <p:cNvSpPr>
            <a:spLocks noGrp="1"/>
          </p:cNvSpPr>
          <p:nvPr>
            <p:ph type="ftr" sz="quarter" idx="10"/>
          </p:nvPr>
        </p:nvSpPr>
        <p:spPr/>
        <p:txBody>
          <a:bodyPr/>
          <a:lstStyle>
            <a:lvl1pPr>
              <a:defRPr/>
            </a:lvl1pPr>
          </a:lstStyle>
          <a:p>
            <a:pPr>
              <a:defRPr/>
            </a:pPr>
            <a:endParaRPr lang="ja-JP" altLang="en-US"/>
          </a:p>
        </p:txBody>
      </p:sp>
      <p:sp>
        <p:nvSpPr>
          <p:cNvPr id="6" name="スライド番号プレースホルダ 5">
            <a:extLst>
              <a:ext uri="{FF2B5EF4-FFF2-40B4-BE49-F238E27FC236}">
                <a16:creationId xmlns:a16="http://schemas.microsoft.com/office/drawing/2014/main" id="{D3B1AD23-22E6-4189-B665-229595973626}"/>
              </a:ext>
            </a:extLst>
          </p:cNvPr>
          <p:cNvSpPr>
            <a:spLocks noGrp="1"/>
          </p:cNvSpPr>
          <p:nvPr>
            <p:ph type="sldNum" sz="quarter" idx="11"/>
          </p:nvPr>
        </p:nvSpPr>
        <p:spPr/>
        <p:txBody>
          <a:bodyPr/>
          <a:lstStyle>
            <a:lvl1pPr>
              <a:defRPr/>
            </a:lvl1pPr>
          </a:lstStyle>
          <a:p>
            <a:fld id="{98938977-A3F5-4660-A222-96ED5885E31C}" type="slidenum">
              <a:rPr lang="ja-JP" altLang="en-US"/>
              <a:pPr/>
              <a:t>‹#›</a:t>
            </a:fld>
            <a:endParaRPr lang="ja-JP" altLang="en-US"/>
          </a:p>
        </p:txBody>
      </p:sp>
      <p:sp>
        <p:nvSpPr>
          <p:cNvPr id="7" name="日付プレースホルダ 3">
            <a:extLst>
              <a:ext uri="{FF2B5EF4-FFF2-40B4-BE49-F238E27FC236}">
                <a16:creationId xmlns:a16="http://schemas.microsoft.com/office/drawing/2014/main" id="{39C25BC2-F93D-47C7-B49E-87852BC26735}"/>
              </a:ext>
            </a:extLst>
          </p:cNvPr>
          <p:cNvSpPr>
            <a:spLocks noGrp="1"/>
          </p:cNvSpPr>
          <p:nvPr>
            <p:ph type="dt" sz="half" idx="12"/>
          </p:nvPr>
        </p:nvSpPr>
        <p:spPr/>
        <p:txBody>
          <a:bodyPr/>
          <a:lstStyle>
            <a:lvl1pPr>
              <a:defRPr/>
            </a:lvl1pPr>
          </a:lstStyle>
          <a:p>
            <a:pPr>
              <a:defRPr/>
            </a:pPr>
            <a:fld id="{DA53CC9D-9F17-4820-AA19-C879CED5335B}" type="datetimeFigureOut">
              <a:rPr lang="ja-JP" altLang="en-US"/>
              <a:pPr>
                <a:defRPr/>
              </a:pPr>
              <a:t>2018/11/16</a:t>
            </a:fld>
            <a:endParaRPr lang="ja-JP" altLang="en-US"/>
          </a:p>
        </p:txBody>
      </p:sp>
    </p:spTree>
    <p:extLst>
      <p:ext uri="{BB962C8B-B14F-4D97-AF65-F5344CB8AC3E}">
        <p14:creationId xmlns:p14="http://schemas.microsoft.com/office/powerpoint/2010/main" val="4270027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a:t>マスタ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フッター プレースホルダ 4">
            <a:extLst>
              <a:ext uri="{FF2B5EF4-FFF2-40B4-BE49-F238E27FC236}">
                <a16:creationId xmlns:a16="http://schemas.microsoft.com/office/drawing/2014/main" id="{A2FCCFE8-B3A4-4144-AD74-24821C901076}"/>
              </a:ext>
            </a:extLst>
          </p:cNvPr>
          <p:cNvSpPr>
            <a:spLocks noGrp="1"/>
          </p:cNvSpPr>
          <p:nvPr>
            <p:ph type="ftr" sz="quarter" idx="10"/>
          </p:nvPr>
        </p:nvSpPr>
        <p:spPr/>
        <p:txBody>
          <a:bodyPr/>
          <a:lstStyle>
            <a:lvl1pPr>
              <a:defRPr/>
            </a:lvl1pPr>
          </a:lstStyle>
          <a:p>
            <a:pPr>
              <a:defRPr/>
            </a:pPr>
            <a:endParaRPr lang="ja-JP" altLang="en-US"/>
          </a:p>
        </p:txBody>
      </p:sp>
      <p:sp>
        <p:nvSpPr>
          <p:cNvPr id="8" name="スライド番号プレースホルダ 5">
            <a:extLst>
              <a:ext uri="{FF2B5EF4-FFF2-40B4-BE49-F238E27FC236}">
                <a16:creationId xmlns:a16="http://schemas.microsoft.com/office/drawing/2014/main" id="{9EA5BFB3-1F63-4B70-91EF-F1B6F6D54D9B}"/>
              </a:ext>
            </a:extLst>
          </p:cNvPr>
          <p:cNvSpPr>
            <a:spLocks noGrp="1"/>
          </p:cNvSpPr>
          <p:nvPr>
            <p:ph type="sldNum" sz="quarter" idx="11"/>
          </p:nvPr>
        </p:nvSpPr>
        <p:spPr/>
        <p:txBody>
          <a:bodyPr/>
          <a:lstStyle>
            <a:lvl1pPr>
              <a:defRPr/>
            </a:lvl1pPr>
          </a:lstStyle>
          <a:p>
            <a:fld id="{508B7A36-DE1C-4472-9211-D68FD0C0E836}" type="slidenum">
              <a:rPr lang="ja-JP" altLang="en-US"/>
              <a:pPr/>
              <a:t>‹#›</a:t>
            </a:fld>
            <a:endParaRPr lang="ja-JP" altLang="en-US"/>
          </a:p>
        </p:txBody>
      </p:sp>
      <p:sp>
        <p:nvSpPr>
          <p:cNvPr id="9" name="日付プレースホルダ 3">
            <a:extLst>
              <a:ext uri="{FF2B5EF4-FFF2-40B4-BE49-F238E27FC236}">
                <a16:creationId xmlns:a16="http://schemas.microsoft.com/office/drawing/2014/main" id="{E42BFCBD-4120-402A-9B9F-D041E5FAC1F8}"/>
              </a:ext>
            </a:extLst>
          </p:cNvPr>
          <p:cNvSpPr>
            <a:spLocks noGrp="1"/>
          </p:cNvSpPr>
          <p:nvPr>
            <p:ph type="dt" sz="half" idx="12"/>
          </p:nvPr>
        </p:nvSpPr>
        <p:spPr/>
        <p:txBody>
          <a:bodyPr/>
          <a:lstStyle>
            <a:lvl1pPr>
              <a:defRPr/>
            </a:lvl1pPr>
          </a:lstStyle>
          <a:p>
            <a:pPr>
              <a:defRPr/>
            </a:pPr>
            <a:fld id="{BF104FBF-7608-4FDF-AFAD-10DB302B7D7B}" type="datetimeFigureOut">
              <a:rPr lang="ja-JP" altLang="en-US"/>
              <a:pPr>
                <a:defRPr/>
              </a:pPr>
              <a:t>2018/11/16</a:t>
            </a:fld>
            <a:endParaRPr lang="ja-JP" altLang="en-US"/>
          </a:p>
        </p:txBody>
      </p:sp>
    </p:spTree>
    <p:extLst>
      <p:ext uri="{BB962C8B-B14F-4D97-AF65-F5344CB8AC3E}">
        <p14:creationId xmlns:p14="http://schemas.microsoft.com/office/powerpoint/2010/main" val="3504109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フッター プレースホルダ 4">
            <a:extLst>
              <a:ext uri="{FF2B5EF4-FFF2-40B4-BE49-F238E27FC236}">
                <a16:creationId xmlns:a16="http://schemas.microsoft.com/office/drawing/2014/main" id="{7F385D40-B103-459C-AC4F-06520EDD45A4}"/>
              </a:ext>
            </a:extLst>
          </p:cNvPr>
          <p:cNvSpPr>
            <a:spLocks noGrp="1"/>
          </p:cNvSpPr>
          <p:nvPr>
            <p:ph type="ftr" sz="quarter" idx="10"/>
          </p:nvPr>
        </p:nvSpPr>
        <p:spPr/>
        <p:txBody>
          <a:bodyPr/>
          <a:lstStyle>
            <a:lvl1pPr>
              <a:defRPr/>
            </a:lvl1pPr>
          </a:lstStyle>
          <a:p>
            <a:pPr>
              <a:defRPr/>
            </a:pPr>
            <a:endParaRPr lang="ja-JP" altLang="en-US"/>
          </a:p>
        </p:txBody>
      </p:sp>
      <p:sp>
        <p:nvSpPr>
          <p:cNvPr id="4" name="スライド番号プレースホルダ 5">
            <a:extLst>
              <a:ext uri="{FF2B5EF4-FFF2-40B4-BE49-F238E27FC236}">
                <a16:creationId xmlns:a16="http://schemas.microsoft.com/office/drawing/2014/main" id="{F453501C-19F6-438C-8196-AE757742CEFE}"/>
              </a:ext>
            </a:extLst>
          </p:cNvPr>
          <p:cNvSpPr>
            <a:spLocks noGrp="1"/>
          </p:cNvSpPr>
          <p:nvPr>
            <p:ph type="sldNum" sz="quarter" idx="11"/>
          </p:nvPr>
        </p:nvSpPr>
        <p:spPr/>
        <p:txBody>
          <a:bodyPr/>
          <a:lstStyle>
            <a:lvl1pPr>
              <a:defRPr/>
            </a:lvl1pPr>
          </a:lstStyle>
          <a:p>
            <a:fld id="{F7DE906B-82D0-4D96-81C8-995907F2054E}" type="slidenum">
              <a:rPr lang="ja-JP" altLang="en-US"/>
              <a:pPr/>
              <a:t>‹#›</a:t>
            </a:fld>
            <a:endParaRPr lang="ja-JP" altLang="en-US"/>
          </a:p>
        </p:txBody>
      </p:sp>
      <p:sp>
        <p:nvSpPr>
          <p:cNvPr id="5" name="日付プレースホルダ 3">
            <a:extLst>
              <a:ext uri="{FF2B5EF4-FFF2-40B4-BE49-F238E27FC236}">
                <a16:creationId xmlns:a16="http://schemas.microsoft.com/office/drawing/2014/main" id="{7D675047-0232-4C19-A9B3-E0B27FB3F7E7}"/>
              </a:ext>
            </a:extLst>
          </p:cNvPr>
          <p:cNvSpPr>
            <a:spLocks noGrp="1"/>
          </p:cNvSpPr>
          <p:nvPr>
            <p:ph type="dt" sz="half" idx="12"/>
          </p:nvPr>
        </p:nvSpPr>
        <p:spPr/>
        <p:txBody>
          <a:bodyPr/>
          <a:lstStyle>
            <a:lvl1pPr>
              <a:defRPr/>
            </a:lvl1pPr>
          </a:lstStyle>
          <a:p>
            <a:pPr>
              <a:defRPr/>
            </a:pPr>
            <a:fld id="{3985870F-8C8A-42C3-A5D8-E87674E3B878}" type="datetimeFigureOut">
              <a:rPr lang="ja-JP" altLang="en-US"/>
              <a:pPr>
                <a:defRPr/>
              </a:pPr>
              <a:t>2018/11/16</a:t>
            </a:fld>
            <a:endParaRPr lang="ja-JP" altLang="en-US"/>
          </a:p>
        </p:txBody>
      </p:sp>
    </p:spTree>
    <p:extLst>
      <p:ext uri="{BB962C8B-B14F-4D97-AF65-F5344CB8AC3E}">
        <p14:creationId xmlns:p14="http://schemas.microsoft.com/office/powerpoint/2010/main" val="1550952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フッター プレースホルダ 4">
            <a:extLst>
              <a:ext uri="{FF2B5EF4-FFF2-40B4-BE49-F238E27FC236}">
                <a16:creationId xmlns:a16="http://schemas.microsoft.com/office/drawing/2014/main" id="{70BB68CD-4441-472E-B3D5-C88D99EFFDF8}"/>
              </a:ext>
            </a:extLst>
          </p:cNvPr>
          <p:cNvSpPr>
            <a:spLocks noGrp="1"/>
          </p:cNvSpPr>
          <p:nvPr>
            <p:ph type="ftr" sz="quarter" idx="10"/>
          </p:nvPr>
        </p:nvSpPr>
        <p:spPr/>
        <p:txBody>
          <a:bodyPr/>
          <a:lstStyle>
            <a:lvl1pPr>
              <a:defRPr/>
            </a:lvl1pPr>
          </a:lstStyle>
          <a:p>
            <a:pPr>
              <a:defRPr/>
            </a:pPr>
            <a:endParaRPr lang="ja-JP" altLang="en-US"/>
          </a:p>
        </p:txBody>
      </p:sp>
      <p:sp>
        <p:nvSpPr>
          <p:cNvPr id="3" name="スライド番号プレースホルダ 5">
            <a:extLst>
              <a:ext uri="{FF2B5EF4-FFF2-40B4-BE49-F238E27FC236}">
                <a16:creationId xmlns:a16="http://schemas.microsoft.com/office/drawing/2014/main" id="{5C6B528E-F2B4-4127-A3DD-D5A6DFA3E059}"/>
              </a:ext>
            </a:extLst>
          </p:cNvPr>
          <p:cNvSpPr>
            <a:spLocks noGrp="1"/>
          </p:cNvSpPr>
          <p:nvPr>
            <p:ph type="sldNum" sz="quarter" idx="11"/>
          </p:nvPr>
        </p:nvSpPr>
        <p:spPr/>
        <p:txBody>
          <a:bodyPr/>
          <a:lstStyle>
            <a:lvl1pPr>
              <a:defRPr/>
            </a:lvl1pPr>
          </a:lstStyle>
          <a:p>
            <a:fld id="{FF94AA88-70D9-4329-9912-A1ABF9FA4BB9}" type="slidenum">
              <a:rPr lang="ja-JP" altLang="en-US"/>
              <a:pPr/>
              <a:t>‹#›</a:t>
            </a:fld>
            <a:endParaRPr lang="ja-JP" altLang="en-US"/>
          </a:p>
        </p:txBody>
      </p:sp>
      <p:sp>
        <p:nvSpPr>
          <p:cNvPr id="4" name="日付プレースホルダ 3">
            <a:extLst>
              <a:ext uri="{FF2B5EF4-FFF2-40B4-BE49-F238E27FC236}">
                <a16:creationId xmlns:a16="http://schemas.microsoft.com/office/drawing/2014/main" id="{58F29E5F-2BB0-4A33-B7F8-11F870FC92F2}"/>
              </a:ext>
            </a:extLst>
          </p:cNvPr>
          <p:cNvSpPr>
            <a:spLocks noGrp="1"/>
          </p:cNvSpPr>
          <p:nvPr>
            <p:ph type="dt" sz="half" idx="12"/>
          </p:nvPr>
        </p:nvSpPr>
        <p:spPr/>
        <p:txBody>
          <a:bodyPr/>
          <a:lstStyle>
            <a:lvl1pPr>
              <a:defRPr/>
            </a:lvl1pPr>
          </a:lstStyle>
          <a:p>
            <a:pPr>
              <a:defRPr/>
            </a:pPr>
            <a:fld id="{43F98BEE-CD0B-4AB4-8A9D-4967455428CE}" type="datetimeFigureOut">
              <a:rPr lang="ja-JP" altLang="en-US"/>
              <a:pPr>
                <a:defRPr/>
              </a:pPr>
              <a:t>2018/11/16</a:t>
            </a:fld>
            <a:endParaRPr lang="ja-JP" altLang="en-US"/>
          </a:p>
        </p:txBody>
      </p:sp>
    </p:spTree>
    <p:extLst>
      <p:ext uri="{BB962C8B-B14F-4D97-AF65-F5344CB8AC3E}">
        <p14:creationId xmlns:p14="http://schemas.microsoft.com/office/powerpoint/2010/main" val="3514491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5" name="フッター プレースホルダ 4">
            <a:extLst>
              <a:ext uri="{FF2B5EF4-FFF2-40B4-BE49-F238E27FC236}">
                <a16:creationId xmlns:a16="http://schemas.microsoft.com/office/drawing/2014/main" id="{7B002254-C90F-467C-AE39-D43DA633AAF6}"/>
              </a:ext>
            </a:extLst>
          </p:cNvPr>
          <p:cNvSpPr>
            <a:spLocks noGrp="1"/>
          </p:cNvSpPr>
          <p:nvPr>
            <p:ph type="ftr" sz="quarter" idx="10"/>
          </p:nvPr>
        </p:nvSpPr>
        <p:spPr/>
        <p:txBody>
          <a:bodyPr/>
          <a:lstStyle>
            <a:lvl1pPr>
              <a:defRPr/>
            </a:lvl1pPr>
          </a:lstStyle>
          <a:p>
            <a:pPr>
              <a:defRPr/>
            </a:pPr>
            <a:endParaRPr lang="ja-JP" altLang="en-US"/>
          </a:p>
        </p:txBody>
      </p:sp>
      <p:sp>
        <p:nvSpPr>
          <p:cNvPr id="6" name="スライド番号プレースホルダ 5">
            <a:extLst>
              <a:ext uri="{FF2B5EF4-FFF2-40B4-BE49-F238E27FC236}">
                <a16:creationId xmlns:a16="http://schemas.microsoft.com/office/drawing/2014/main" id="{03ECC6A2-D4CF-4BE3-935A-4406DB78E53F}"/>
              </a:ext>
            </a:extLst>
          </p:cNvPr>
          <p:cNvSpPr>
            <a:spLocks noGrp="1"/>
          </p:cNvSpPr>
          <p:nvPr>
            <p:ph type="sldNum" sz="quarter" idx="11"/>
          </p:nvPr>
        </p:nvSpPr>
        <p:spPr/>
        <p:txBody>
          <a:bodyPr/>
          <a:lstStyle>
            <a:lvl1pPr>
              <a:defRPr/>
            </a:lvl1pPr>
          </a:lstStyle>
          <a:p>
            <a:fld id="{AB0A07D9-FF2E-4185-A30B-04CAF3C2CC9E}" type="slidenum">
              <a:rPr lang="ja-JP" altLang="en-US"/>
              <a:pPr/>
              <a:t>‹#›</a:t>
            </a:fld>
            <a:endParaRPr lang="ja-JP" altLang="en-US"/>
          </a:p>
        </p:txBody>
      </p:sp>
      <p:sp>
        <p:nvSpPr>
          <p:cNvPr id="7" name="日付プレースホルダ 3">
            <a:extLst>
              <a:ext uri="{FF2B5EF4-FFF2-40B4-BE49-F238E27FC236}">
                <a16:creationId xmlns:a16="http://schemas.microsoft.com/office/drawing/2014/main" id="{0A3D1FCE-6634-455E-9075-6C89E37D181F}"/>
              </a:ext>
            </a:extLst>
          </p:cNvPr>
          <p:cNvSpPr>
            <a:spLocks noGrp="1"/>
          </p:cNvSpPr>
          <p:nvPr>
            <p:ph type="dt" sz="half" idx="12"/>
          </p:nvPr>
        </p:nvSpPr>
        <p:spPr/>
        <p:txBody>
          <a:bodyPr/>
          <a:lstStyle>
            <a:lvl1pPr>
              <a:defRPr/>
            </a:lvl1pPr>
          </a:lstStyle>
          <a:p>
            <a:pPr>
              <a:defRPr/>
            </a:pPr>
            <a:fld id="{918A1642-2077-41F4-AAD5-00B44B4D96C5}" type="datetimeFigureOut">
              <a:rPr lang="ja-JP" altLang="en-US"/>
              <a:pPr>
                <a:defRPr/>
              </a:pPr>
              <a:t>2018/11/16</a:t>
            </a:fld>
            <a:endParaRPr lang="ja-JP" altLang="en-US"/>
          </a:p>
        </p:txBody>
      </p:sp>
    </p:spTree>
    <p:extLst>
      <p:ext uri="{BB962C8B-B14F-4D97-AF65-F5344CB8AC3E}">
        <p14:creationId xmlns:p14="http://schemas.microsoft.com/office/powerpoint/2010/main" val="2183087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5" name="フッター プレースホルダ 4">
            <a:extLst>
              <a:ext uri="{FF2B5EF4-FFF2-40B4-BE49-F238E27FC236}">
                <a16:creationId xmlns:a16="http://schemas.microsoft.com/office/drawing/2014/main" id="{E1C493F7-B0CA-4326-B5E7-16B48E3AC916}"/>
              </a:ext>
            </a:extLst>
          </p:cNvPr>
          <p:cNvSpPr>
            <a:spLocks noGrp="1"/>
          </p:cNvSpPr>
          <p:nvPr>
            <p:ph type="ftr" sz="quarter" idx="10"/>
          </p:nvPr>
        </p:nvSpPr>
        <p:spPr/>
        <p:txBody>
          <a:bodyPr/>
          <a:lstStyle>
            <a:lvl1pPr>
              <a:defRPr/>
            </a:lvl1pPr>
          </a:lstStyle>
          <a:p>
            <a:pPr>
              <a:defRPr/>
            </a:pPr>
            <a:endParaRPr lang="ja-JP" altLang="en-US"/>
          </a:p>
        </p:txBody>
      </p:sp>
      <p:sp>
        <p:nvSpPr>
          <p:cNvPr id="6" name="スライド番号プレースホルダ 5">
            <a:extLst>
              <a:ext uri="{FF2B5EF4-FFF2-40B4-BE49-F238E27FC236}">
                <a16:creationId xmlns:a16="http://schemas.microsoft.com/office/drawing/2014/main" id="{1373AD7A-3FCC-4C19-9979-8F1FF56E0724}"/>
              </a:ext>
            </a:extLst>
          </p:cNvPr>
          <p:cNvSpPr>
            <a:spLocks noGrp="1"/>
          </p:cNvSpPr>
          <p:nvPr>
            <p:ph type="sldNum" sz="quarter" idx="11"/>
          </p:nvPr>
        </p:nvSpPr>
        <p:spPr/>
        <p:txBody>
          <a:bodyPr/>
          <a:lstStyle>
            <a:lvl1pPr>
              <a:defRPr/>
            </a:lvl1pPr>
          </a:lstStyle>
          <a:p>
            <a:fld id="{D0794A3C-AA79-4318-BFDA-690E4C49D5C0}" type="slidenum">
              <a:rPr lang="ja-JP" altLang="en-US"/>
              <a:pPr/>
              <a:t>‹#›</a:t>
            </a:fld>
            <a:endParaRPr lang="ja-JP" altLang="en-US"/>
          </a:p>
        </p:txBody>
      </p:sp>
      <p:sp>
        <p:nvSpPr>
          <p:cNvPr id="7" name="日付プレースホルダ 3">
            <a:extLst>
              <a:ext uri="{FF2B5EF4-FFF2-40B4-BE49-F238E27FC236}">
                <a16:creationId xmlns:a16="http://schemas.microsoft.com/office/drawing/2014/main" id="{63658DF1-E20A-4CB5-93E0-3ED2120BD819}"/>
              </a:ext>
            </a:extLst>
          </p:cNvPr>
          <p:cNvSpPr>
            <a:spLocks noGrp="1"/>
          </p:cNvSpPr>
          <p:nvPr>
            <p:ph type="dt" sz="half" idx="12"/>
          </p:nvPr>
        </p:nvSpPr>
        <p:spPr/>
        <p:txBody>
          <a:bodyPr/>
          <a:lstStyle>
            <a:lvl1pPr>
              <a:defRPr/>
            </a:lvl1pPr>
          </a:lstStyle>
          <a:p>
            <a:pPr>
              <a:defRPr/>
            </a:pPr>
            <a:fld id="{C166DB06-C7CB-41B3-9EE7-15139003289F}" type="datetimeFigureOut">
              <a:rPr lang="ja-JP" altLang="en-US"/>
              <a:pPr>
                <a:defRPr/>
              </a:pPr>
              <a:t>2018/11/16</a:t>
            </a:fld>
            <a:endParaRPr lang="ja-JP" altLang="en-US"/>
          </a:p>
        </p:txBody>
      </p:sp>
    </p:spTree>
    <p:extLst>
      <p:ext uri="{BB962C8B-B14F-4D97-AF65-F5344CB8AC3E}">
        <p14:creationId xmlns:p14="http://schemas.microsoft.com/office/powerpoint/2010/main" val="3130135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C:\Users\0416masuda\Desktop\inner_plant_01.jpg">
            <a:extLst>
              <a:ext uri="{FF2B5EF4-FFF2-40B4-BE49-F238E27FC236}">
                <a16:creationId xmlns:a16="http://schemas.microsoft.com/office/drawing/2014/main" id="{6738D1BE-2CFA-419A-9B65-9BFDA6D18824}"/>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フッター プレースホルダ 4">
            <a:extLst>
              <a:ext uri="{FF2B5EF4-FFF2-40B4-BE49-F238E27FC236}">
                <a16:creationId xmlns:a16="http://schemas.microsoft.com/office/drawing/2014/main" id="{0E6DD7CF-A268-4298-A3E6-E9F8151FB5E0}"/>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ja-JP" altLang="en-US"/>
          </a:p>
        </p:txBody>
      </p:sp>
      <p:sp>
        <p:nvSpPr>
          <p:cNvPr id="6" name="スライド番号プレースホルダ 5">
            <a:extLst>
              <a:ext uri="{FF2B5EF4-FFF2-40B4-BE49-F238E27FC236}">
                <a16:creationId xmlns:a16="http://schemas.microsoft.com/office/drawing/2014/main" id="{C8FB0D46-7CF5-4EF2-9062-593754EDB64C}"/>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9E372ABF-5BE4-42ED-8E68-891802EAD308}" type="slidenum">
              <a:rPr lang="ja-JP" altLang="en-US"/>
              <a:pPr/>
              <a:t>‹#›</a:t>
            </a:fld>
            <a:endParaRPr lang="ja-JP" altLang="en-US"/>
          </a:p>
        </p:txBody>
      </p:sp>
      <p:sp>
        <p:nvSpPr>
          <p:cNvPr id="1029" name="タイトル プレースホルダ 1">
            <a:extLst>
              <a:ext uri="{FF2B5EF4-FFF2-40B4-BE49-F238E27FC236}">
                <a16:creationId xmlns:a16="http://schemas.microsoft.com/office/drawing/2014/main" id="{7A54F63A-6711-4060-969F-9A5A9DE0CFE5}"/>
              </a:ext>
            </a:extLst>
          </p:cNvPr>
          <p:cNvSpPr>
            <a:spLocks noGrp="1"/>
          </p:cNvSpPr>
          <p:nvPr>
            <p:ph type="title"/>
          </p:nvPr>
        </p:nvSpPr>
        <p:spPr bwMode="auto">
          <a:xfrm>
            <a:off x="214313" y="131763"/>
            <a:ext cx="8229600"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1030" name="テキスト プレースホルダ 2">
            <a:extLst>
              <a:ext uri="{FF2B5EF4-FFF2-40B4-BE49-F238E27FC236}">
                <a16:creationId xmlns:a16="http://schemas.microsoft.com/office/drawing/2014/main" id="{C46A689A-8712-4086-9DB7-B00CDA45CEF7}"/>
              </a:ext>
            </a:extLst>
          </p:cNvPr>
          <p:cNvSpPr>
            <a:spLocks noGrp="1"/>
          </p:cNvSpPr>
          <p:nvPr>
            <p:ph type="body" idx="1"/>
          </p:nvPr>
        </p:nvSpPr>
        <p:spPr bwMode="auto">
          <a:xfrm>
            <a:off x="214313" y="1214438"/>
            <a:ext cx="8643937" cy="492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 3">
            <a:extLst>
              <a:ext uri="{FF2B5EF4-FFF2-40B4-BE49-F238E27FC236}">
                <a16:creationId xmlns:a16="http://schemas.microsoft.com/office/drawing/2014/main" id="{8E695035-6738-482A-B8B0-EC7BDE9DA386}"/>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F594EC2F-BB53-4B55-8299-03C7B0D2CF62}" type="datetimeFigureOut">
              <a:rPr lang="ja-JP" altLang="en-US"/>
              <a:pPr>
                <a:defRPr/>
              </a:pPr>
              <a:t>2018/11/16</a:t>
            </a:fld>
            <a:endParaRPr lang="ja-JP" altLang="en-US"/>
          </a:p>
        </p:txBody>
      </p:sp>
    </p:spTree>
  </p:cSld>
  <p:clrMap bg1="lt1" tx1="dk1" bg2="lt2" tx2="dk2" accent1="accent1" accent2="accent2" accent3="accent3" accent4="accent4" accent5="accent5" accent6="accent6" hlink="hlink" folHlink="folHlink"/>
  <p:sldLayoutIdLst>
    <p:sldLayoutId id="2147483695"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xStyles>
    <p:titleStyle>
      <a:lvl1pPr algn="l" rtl="0" eaLnBrk="0" fontAlgn="base" hangingPunct="0">
        <a:spcBef>
          <a:spcPct val="0"/>
        </a:spcBef>
        <a:spcAft>
          <a:spcPct val="0"/>
        </a:spcAft>
        <a:defRPr kumimoji="1" sz="3600" kern="1200">
          <a:solidFill>
            <a:schemeClr val="tx1"/>
          </a:solidFill>
          <a:latin typeface="+mj-lt"/>
          <a:ea typeface="+mj-ea"/>
          <a:cs typeface="+mj-cs"/>
        </a:defRPr>
      </a:lvl1pPr>
      <a:lvl2pPr algn="l" rtl="0" eaLnBrk="0" fontAlgn="base" hangingPunct="0">
        <a:spcBef>
          <a:spcPct val="0"/>
        </a:spcBef>
        <a:spcAft>
          <a:spcPct val="0"/>
        </a:spcAft>
        <a:defRPr kumimoji="1" sz="3600">
          <a:solidFill>
            <a:schemeClr val="tx1"/>
          </a:solidFill>
          <a:latin typeface="Calibri" pitchFamily="34" charset="0"/>
          <a:ea typeface="ＭＳ Ｐゴシック" charset="-128"/>
        </a:defRPr>
      </a:lvl2pPr>
      <a:lvl3pPr algn="l" rtl="0" eaLnBrk="0" fontAlgn="base" hangingPunct="0">
        <a:spcBef>
          <a:spcPct val="0"/>
        </a:spcBef>
        <a:spcAft>
          <a:spcPct val="0"/>
        </a:spcAft>
        <a:defRPr kumimoji="1" sz="3600">
          <a:solidFill>
            <a:schemeClr val="tx1"/>
          </a:solidFill>
          <a:latin typeface="Calibri" pitchFamily="34" charset="0"/>
          <a:ea typeface="ＭＳ Ｐゴシック" charset="-128"/>
        </a:defRPr>
      </a:lvl3pPr>
      <a:lvl4pPr algn="l" rtl="0" eaLnBrk="0" fontAlgn="base" hangingPunct="0">
        <a:spcBef>
          <a:spcPct val="0"/>
        </a:spcBef>
        <a:spcAft>
          <a:spcPct val="0"/>
        </a:spcAft>
        <a:defRPr kumimoji="1" sz="3600">
          <a:solidFill>
            <a:schemeClr val="tx1"/>
          </a:solidFill>
          <a:latin typeface="Calibri" pitchFamily="34" charset="0"/>
          <a:ea typeface="ＭＳ Ｐゴシック" charset="-128"/>
        </a:defRPr>
      </a:lvl4pPr>
      <a:lvl5pPr algn="l" rtl="0" eaLnBrk="0" fontAlgn="base" hangingPunct="0">
        <a:spcBef>
          <a:spcPct val="0"/>
        </a:spcBef>
        <a:spcAft>
          <a:spcPct val="0"/>
        </a:spcAft>
        <a:defRPr kumimoji="1" sz="3600">
          <a:solidFill>
            <a:schemeClr val="tx1"/>
          </a:solidFill>
          <a:latin typeface="Calibri" pitchFamily="34" charset="0"/>
          <a:ea typeface="ＭＳ Ｐゴシック" charset="-128"/>
        </a:defRPr>
      </a:lvl5pPr>
      <a:lvl6pPr marL="457200" algn="l" rtl="0" fontAlgn="base">
        <a:spcBef>
          <a:spcPct val="0"/>
        </a:spcBef>
        <a:spcAft>
          <a:spcPct val="0"/>
        </a:spcAft>
        <a:defRPr kumimoji="1" sz="3600">
          <a:solidFill>
            <a:schemeClr val="tx1"/>
          </a:solidFill>
          <a:latin typeface="Calibri" pitchFamily="34" charset="0"/>
          <a:ea typeface="ＭＳ Ｐゴシック" charset="-128"/>
        </a:defRPr>
      </a:lvl6pPr>
      <a:lvl7pPr marL="914400" algn="l" rtl="0" fontAlgn="base">
        <a:spcBef>
          <a:spcPct val="0"/>
        </a:spcBef>
        <a:spcAft>
          <a:spcPct val="0"/>
        </a:spcAft>
        <a:defRPr kumimoji="1" sz="3600">
          <a:solidFill>
            <a:schemeClr val="tx1"/>
          </a:solidFill>
          <a:latin typeface="Calibri" pitchFamily="34" charset="0"/>
          <a:ea typeface="ＭＳ Ｐゴシック" charset="-128"/>
        </a:defRPr>
      </a:lvl7pPr>
      <a:lvl8pPr marL="1371600" algn="l" rtl="0" fontAlgn="base">
        <a:spcBef>
          <a:spcPct val="0"/>
        </a:spcBef>
        <a:spcAft>
          <a:spcPct val="0"/>
        </a:spcAft>
        <a:defRPr kumimoji="1" sz="3600">
          <a:solidFill>
            <a:schemeClr val="tx1"/>
          </a:solidFill>
          <a:latin typeface="Calibri" pitchFamily="34" charset="0"/>
          <a:ea typeface="ＭＳ Ｐゴシック" charset="-128"/>
        </a:defRPr>
      </a:lvl8pPr>
      <a:lvl9pPr marL="1828800" algn="l" rtl="0" fontAlgn="base">
        <a:spcBef>
          <a:spcPct val="0"/>
        </a:spcBef>
        <a:spcAft>
          <a:spcPct val="0"/>
        </a:spcAft>
        <a:defRPr kumimoji="1" sz="3600">
          <a:solidFill>
            <a:schemeClr val="tx1"/>
          </a:solidFill>
          <a:latin typeface="Calibri" pitchFamily="34" charset="0"/>
          <a:ea typeface="ＭＳ Ｐゴシック" charset="-128"/>
        </a:defRPr>
      </a:lvl9pPr>
    </p:titleStyle>
    <p:bodyStyle>
      <a:lvl1pPr marL="342900" indent="-342900"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5.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14.png"/><Relationship Id="rId3" Type="http://schemas.openxmlformats.org/officeDocument/2006/relationships/image" Target="../media/image12.png"/><Relationship Id="rId7" Type="http://schemas.openxmlformats.org/officeDocument/2006/relationships/image" Target="../media/image13.png"/><Relationship Id="rId12" Type="http://schemas.openxmlformats.org/officeDocument/2006/relationships/image" Target="../media/image26.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25.png"/><Relationship Id="rId5" Type="http://schemas.openxmlformats.org/officeDocument/2006/relationships/image" Target="../media/image22.png"/><Relationship Id="rId10" Type="http://schemas.openxmlformats.org/officeDocument/2006/relationships/image" Target="../media/image17.png"/><Relationship Id="rId4" Type="http://schemas.openxmlformats.org/officeDocument/2006/relationships/image" Target="../media/image21.png"/><Relationship Id="rId9" Type="http://schemas.openxmlformats.org/officeDocument/2006/relationships/image" Target="../media/image24.png"/><Relationship Id="rId14" Type="http://schemas.openxmlformats.org/officeDocument/2006/relationships/image" Target="../media/image15.png"/></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7.png"/><Relationship Id="rId7" Type="http://schemas.openxmlformats.org/officeDocument/2006/relationships/image" Target="../media/image10.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13.png"/><Relationship Id="rId4" Type="http://schemas.openxmlformats.org/officeDocument/2006/relationships/image" Target="../media/image28.svg"/><Relationship Id="rId9"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a:extLst>
              <a:ext uri="{FF2B5EF4-FFF2-40B4-BE49-F238E27FC236}">
                <a16:creationId xmlns:a16="http://schemas.microsoft.com/office/drawing/2014/main" id="{36844BAB-2AD1-471C-9766-39F7A65510FF}"/>
              </a:ext>
            </a:extLst>
          </p:cNvPr>
          <p:cNvSpPr>
            <a:spLocks noGrp="1"/>
          </p:cNvSpPr>
          <p:nvPr>
            <p:ph type="ctrTitle"/>
          </p:nvPr>
        </p:nvSpPr>
        <p:spPr>
          <a:xfrm>
            <a:off x="214313" y="1214438"/>
            <a:ext cx="7772400" cy="1470025"/>
          </a:xfrm>
        </p:spPr>
        <p:txBody>
          <a:bodyPr/>
          <a:lstStyle/>
          <a:p>
            <a:pPr eaLnBrk="1" hangingPunct="1"/>
            <a:r>
              <a:rPr lang="ja-JP" altLang="en-US" dirty="0">
                <a:latin typeface="Meiryo UI" panose="020B0604030504040204" pitchFamily="50" charset="-128"/>
                <a:ea typeface="Meiryo UI" panose="020B0604030504040204" pitchFamily="50" charset="-128"/>
              </a:rPr>
              <a:t>調達仕入システム要件定義書</a:t>
            </a:r>
          </a:p>
        </p:txBody>
      </p:sp>
      <p:sp>
        <p:nvSpPr>
          <p:cNvPr id="3075" name="サブタイトル 2">
            <a:extLst>
              <a:ext uri="{FF2B5EF4-FFF2-40B4-BE49-F238E27FC236}">
                <a16:creationId xmlns:a16="http://schemas.microsoft.com/office/drawing/2014/main" id="{37394534-10A3-40E5-83C3-C1AD20E0C652}"/>
              </a:ext>
            </a:extLst>
          </p:cNvPr>
          <p:cNvSpPr>
            <a:spLocks noGrp="1"/>
          </p:cNvSpPr>
          <p:nvPr>
            <p:ph type="subTitle" idx="1"/>
          </p:nvPr>
        </p:nvSpPr>
        <p:spPr>
          <a:xfrm>
            <a:off x="214312" y="5229200"/>
            <a:ext cx="5789935" cy="576064"/>
          </a:xfrm>
        </p:spPr>
        <p:txBody>
          <a:bodyPr/>
          <a:lstStyle/>
          <a:p>
            <a:pPr algn="l" eaLnBrk="1" hangingPunct="1"/>
            <a:r>
              <a:rPr lang="ja-JP" altLang="en-US" dirty="0">
                <a:solidFill>
                  <a:schemeClr val="tx1"/>
                </a:solidFill>
                <a:latin typeface="Meiryo UI" panose="020B0604030504040204" pitchFamily="50" charset="-128"/>
                <a:ea typeface="Meiryo UI" panose="020B0604030504040204" pitchFamily="50" charset="-128"/>
              </a:rPr>
              <a:t>見積回答</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C6827F2C-9BFB-49A6-AE7F-959F6DBAC8BC}"/>
              </a:ext>
            </a:extLst>
          </p:cNvPr>
          <p:cNvSpPr>
            <a:spLocks noGrp="1"/>
          </p:cNvSpPr>
          <p:nvPr>
            <p:ph type="title"/>
          </p:nvPr>
        </p:nvSpPr>
        <p:spPr>
          <a:xfrm>
            <a:off x="214313" y="131763"/>
            <a:ext cx="8229600" cy="725487"/>
          </a:xfrm>
        </p:spPr>
        <p:txBody>
          <a:bodyPr/>
          <a:lstStyle/>
          <a:p>
            <a:pPr eaLnBrk="1" hangingPunct="1"/>
            <a:r>
              <a:rPr lang="ja-JP" altLang="en-US" dirty="0"/>
              <a:t>見積管理項目</a:t>
            </a:r>
          </a:p>
        </p:txBody>
      </p:sp>
      <p:graphicFrame>
        <p:nvGraphicFramePr>
          <p:cNvPr id="4" name="表 3">
            <a:extLst>
              <a:ext uri="{FF2B5EF4-FFF2-40B4-BE49-F238E27FC236}">
                <a16:creationId xmlns:a16="http://schemas.microsoft.com/office/drawing/2014/main" id="{9EF7D7BB-812B-46CE-B32C-0E864A295365}"/>
              </a:ext>
            </a:extLst>
          </p:cNvPr>
          <p:cNvGraphicFramePr>
            <a:graphicFrameLocks noGrp="1"/>
          </p:cNvGraphicFramePr>
          <p:nvPr>
            <p:extLst>
              <p:ext uri="{D42A27DB-BD31-4B8C-83A1-F6EECF244321}">
                <p14:modId xmlns:p14="http://schemas.microsoft.com/office/powerpoint/2010/main" val="1134344181"/>
              </p:ext>
            </p:extLst>
          </p:nvPr>
        </p:nvGraphicFramePr>
        <p:xfrm>
          <a:off x="395536" y="1268760"/>
          <a:ext cx="3364179" cy="4937760"/>
        </p:xfrm>
        <a:graphic>
          <a:graphicData uri="http://schemas.openxmlformats.org/drawingml/2006/table">
            <a:tbl>
              <a:tblPr firstRow="1" bandRow="1">
                <a:tableStyleId>{F5AB1C69-6EDB-4FF4-983F-18BD219EF322}</a:tableStyleId>
              </a:tblPr>
              <a:tblGrid>
                <a:gridCol w="2448561">
                  <a:extLst>
                    <a:ext uri="{9D8B030D-6E8A-4147-A177-3AD203B41FA5}">
                      <a16:colId xmlns:a16="http://schemas.microsoft.com/office/drawing/2014/main" val="2899305052"/>
                    </a:ext>
                  </a:extLst>
                </a:gridCol>
                <a:gridCol w="915618">
                  <a:extLst>
                    <a:ext uri="{9D8B030D-6E8A-4147-A177-3AD203B41FA5}">
                      <a16:colId xmlns:a16="http://schemas.microsoft.com/office/drawing/2014/main" val="756346314"/>
                    </a:ext>
                  </a:extLst>
                </a:gridCol>
              </a:tblGrid>
              <a:tr h="187795">
                <a:tc>
                  <a:txBody>
                    <a:bodyPr/>
                    <a:lstStyle/>
                    <a:p>
                      <a:r>
                        <a:rPr kumimoji="1" lang="ja-JP" altLang="en-US" sz="1200" dirty="0">
                          <a:latin typeface="Meiryo UI" panose="020B0604030504040204" pitchFamily="50" charset="-128"/>
                          <a:ea typeface="Meiryo UI" panose="020B0604030504040204" pitchFamily="50" charset="-128"/>
                        </a:rPr>
                        <a:t>項目名</a:t>
                      </a:r>
                    </a:p>
                  </a:txBody>
                  <a:tcPr/>
                </a:tc>
                <a:tc>
                  <a:txBody>
                    <a:bodyPr/>
                    <a:lstStyle/>
                    <a:p>
                      <a:r>
                        <a:rPr kumimoji="1" lang="ja-JP" altLang="en-US" sz="1200" dirty="0">
                          <a:latin typeface="Meiryo UI" panose="020B0604030504040204" pitchFamily="50" charset="-128"/>
                          <a:ea typeface="Meiryo UI" panose="020B0604030504040204" pitchFamily="50" charset="-128"/>
                        </a:rPr>
                        <a:t>更新区分</a:t>
                      </a:r>
                    </a:p>
                  </a:txBody>
                  <a:tcPr/>
                </a:tc>
                <a:extLst>
                  <a:ext uri="{0D108BD9-81ED-4DB2-BD59-A6C34878D82A}">
                    <a16:rowId xmlns:a16="http://schemas.microsoft.com/office/drawing/2014/main" val="3208976993"/>
                  </a:ext>
                </a:extLst>
              </a:tr>
              <a:tr h="176058">
                <a:tc>
                  <a:txBody>
                    <a:bodyPr/>
                    <a:lstStyle/>
                    <a:p>
                      <a:r>
                        <a:rPr kumimoji="1" lang="ja-JP" altLang="en-US" sz="1100" dirty="0">
                          <a:latin typeface="Meiryo UI" panose="020B0604030504040204" pitchFamily="50" charset="-128"/>
                          <a:ea typeface="Meiryo UI" panose="020B0604030504040204" pitchFamily="50" charset="-128"/>
                        </a:rPr>
                        <a:t>工事番号</a:t>
                      </a:r>
                    </a:p>
                  </a:txBody>
                  <a:tcPr/>
                </a:tc>
                <a:tc>
                  <a:txBody>
                    <a:bodyPr/>
                    <a:lstStyle/>
                    <a:p>
                      <a:r>
                        <a:rPr kumimoji="1" lang="ja-JP" altLang="en-US" sz="1100" dirty="0">
                          <a:latin typeface="Meiryo UI" panose="020B0604030504040204" pitchFamily="50" charset="-128"/>
                          <a:ea typeface="Meiryo UI" panose="020B0604030504040204" pitchFamily="50" charset="-128"/>
                        </a:rPr>
                        <a:t>非表示</a:t>
                      </a:r>
                    </a:p>
                  </a:txBody>
                  <a:tcPr/>
                </a:tc>
                <a:extLst>
                  <a:ext uri="{0D108BD9-81ED-4DB2-BD59-A6C34878D82A}">
                    <a16:rowId xmlns:a16="http://schemas.microsoft.com/office/drawing/2014/main" val="2849865197"/>
                  </a:ext>
                </a:extLst>
              </a:tr>
              <a:tr h="176058">
                <a:tc>
                  <a:txBody>
                    <a:bodyPr/>
                    <a:lstStyle/>
                    <a:p>
                      <a:r>
                        <a:rPr kumimoji="1" lang="ja-JP" altLang="en-US" sz="1100" dirty="0">
                          <a:latin typeface="Meiryo UI" panose="020B0604030504040204" pitchFamily="50" charset="-128"/>
                          <a:ea typeface="Meiryo UI" panose="020B0604030504040204" pitchFamily="50" charset="-128"/>
                        </a:rPr>
                        <a:t>調達番号</a:t>
                      </a:r>
                    </a:p>
                  </a:txBody>
                  <a:tcPr/>
                </a:tc>
                <a:tc>
                  <a:txBody>
                    <a:bodyPr/>
                    <a:lstStyle/>
                    <a:p>
                      <a:r>
                        <a:rPr kumimoji="1" lang="ja-JP" altLang="en-US" sz="1100" dirty="0">
                          <a:latin typeface="Meiryo UI" panose="020B0604030504040204" pitchFamily="50" charset="-128"/>
                          <a:ea typeface="Meiryo UI" panose="020B0604030504040204" pitchFamily="50" charset="-128"/>
                        </a:rPr>
                        <a:t>照会</a:t>
                      </a:r>
                    </a:p>
                  </a:txBody>
                  <a:tcPr/>
                </a:tc>
                <a:extLst>
                  <a:ext uri="{0D108BD9-81ED-4DB2-BD59-A6C34878D82A}">
                    <a16:rowId xmlns:a16="http://schemas.microsoft.com/office/drawing/2014/main" val="8230900"/>
                  </a:ext>
                </a:extLst>
              </a:tr>
              <a:tr h="176058">
                <a:tc>
                  <a:txBody>
                    <a:bodyPr/>
                    <a:lstStyle/>
                    <a:p>
                      <a:r>
                        <a:rPr kumimoji="1" lang="ja-JP" altLang="en-US" sz="1100" dirty="0">
                          <a:latin typeface="Meiryo UI" panose="020B0604030504040204" pitchFamily="50" charset="-128"/>
                          <a:ea typeface="Meiryo UI" panose="020B0604030504040204" pitchFamily="50" charset="-128"/>
                        </a:rPr>
                        <a:t>区分</a:t>
                      </a:r>
                    </a:p>
                  </a:txBody>
                  <a:tcPr/>
                </a:tc>
                <a:tc>
                  <a:txBody>
                    <a:bodyPr/>
                    <a:lstStyle/>
                    <a:p>
                      <a:r>
                        <a:rPr kumimoji="1" lang="ja-JP" altLang="en-US" sz="1100" dirty="0">
                          <a:latin typeface="Meiryo UI" panose="020B0604030504040204" pitchFamily="50" charset="-128"/>
                          <a:ea typeface="Meiryo UI" panose="020B0604030504040204" pitchFamily="50" charset="-128"/>
                        </a:rPr>
                        <a:t>非表示</a:t>
                      </a:r>
                    </a:p>
                  </a:txBody>
                  <a:tcPr/>
                </a:tc>
                <a:extLst>
                  <a:ext uri="{0D108BD9-81ED-4DB2-BD59-A6C34878D82A}">
                    <a16:rowId xmlns:a16="http://schemas.microsoft.com/office/drawing/2014/main" val="1354718081"/>
                  </a:ext>
                </a:extLst>
              </a:tr>
              <a:tr h="176058">
                <a:tc>
                  <a:txBody>
                    <a:bodyPr/>
                    <a:lstStyle/>
                    <a:p>
                      <a:r>
                        <a:rPr kumimoji="1" lang="ja-JP" altLang="en-US" sz="1100" dirty="0">
                          <a:latin typeface="Meiryo UI" panose="020B0604030504040204" pitchFamily="50" charset="-128"/>
                          <a:ea typeface="Meiryo UI" panose="020B0604030504040204" pitchFamily="50" charset="-128"/>
                        </a:rPr>
                        <a:t>仕入先</a:t>
                      </a:r>
                    </a:p>
                  </a:txBody>
                  <a:tcPr/>
                </a:tc>
                <a:tc>
                  <a:txBody>
                    <a:bodyPr/>
                    <a:lstStyle/>
                    <a:p>
                      <a:r>
                        <a:rPr kumimoji="1" lang="ja-JP" altLang="en-US" sz="1100" dirty="0">
                          <a:latin typeface="Meiryo UI" panose="020B0604030504040204" pitchFamily="50" charset="-128"/>
                          <a:ea typeface="Meiryo UI" panose="020B0604030504040204" pitchFamily="50" charset="-128"/>
                        </a:rPr>
                        <a:t>照会</a:t>
                      </a:r>
                    </a:p>
                  </a:txBody>
                  <a:tcPr/>
                </a:tc>
                <a:extLst>
                  <a:ext uri="{0D108BD9-81ED-4DB2-BD59-A6C34878D82A}">
                    <a16:rowId xmlns:a16="http://schemas.microsoft.com/office/drawing/2014/main" val="4148161667"/>
                  </a:ext>
                </a:extLst>
              </a:tr>
              <a:tr h="176058">
                <a:tc>
                  <a:txBody>
                    <a:bodyPr/>
                    <a:lstStyle/>
                    <a:p>
                      <a:r>
                        <a:rPr kumimoji="1" lang="ja-JP" altLang="en-US" sz="1100" dirty="0">
                          <a:latin typeface="Meiryo UI" panose="020B0604030504040204" pitchFamily="50" charset="-128"/>
                          <a:ea typeface="Meiryo UI" panose="020B0604030504040204" pitchFamily="50" charset="-128"/>
                        </a:rPr>
                        <a:t>仕入先担当者</a:t>
                      </a:r>
                    </a:p>
                  </a:txBody>
                  <a:tcPr/>
                </a:tc>
                <a:tc>
                  <a:txBody>
                    <a:bodyPr/>
                    <a:lstStyle/>
                    <a:p>
                      <a:r>
                        <a:rPr kumimoji="1" lang="ja-JP" altLang="en-US" sz="1100" dirty="0">
                          <a:latin typeface="Meiryo UI" panose="020B0604030504040204" pitchFamily="50" charset="-128"/>
                          <a:ea typeface="Meiryo UI" panose="020B0604030504040204" pitchFamily="50" charset="-128"/>
                        </a:rPr>
                        <a:t>照会</a:t>
                      </a:r>
                    </a:p>
                  </a:txBody>
                  <a:tcPr/>
                </a:tc>
                <a:extLst>
                  <a:ext uri="{0D108BD9-81ED-4DB2-BD59-A6C34878D82A}">
                    <a16:rowId xmlns:a16="http://schemas.microsoft.com/office/drawing/2014/main" val="1087961926"/>
                  </a:ext>
                </a:extLst>
              </a:tr>
              <a:tr h="176058">
                <a:tc>
                  <a:txBody>
                    <a:bodyPr/>
                    <a:lstStyle/>
                    <a:p>
                      <a:r>
                        <a:rPr kumimoji="1" lang="ja-JP" altLang="en-US" sz="1100" dirty="0">
                          <a:latin typeface="Meiryo UI" panose="020B0604030504040204" pitchFamily="50" charset="-128"/>
                          <a:ea typeface="Meiryo UI" panose="020B0604030504040204" pitchFamily="50" charset="-128"/>
                        </a:rPr>
                        <a:t>発注日</a:t>
                      </a:r>
                    </a:p>
                  </a:txBody>
                  <a:tcPr/>
                </a:tc>
                <a:tc>
                  <a:txBody>
                    <a:bodyPr/>
                    <a:lstStyle/>
                    <a:p>
                      <a:r>
                        <a:rPr kumimoji="1" lang="ja-JP" altLang="en-US" sz="1100" dirty="0">
                          <a:latin typeface="Meiryo UI" panose="020B0604030504040204" pitchFamily="50" charset="-128"/>
                          <a:ea typeface="Meiryo UI" panose="020B0604030504040204" pitchFamily="50" charset="-128"/>
                        </a:rPr>
                        <a:t>非表示</a:t>
                      </a:r>
                      <a:endParaRPr kumimoji="1" lang="en-US" altLang="ja-JP" sz="11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38941787"/>
                  </a:ext>
                </a:extLst>
              </a:tr>
              <a:tr h="176058">
                <a:tc>
                  <a:txBody>
                    <a:bodyPr/>
                    <a:lstStyle/>
                    <a:p>
                      <a:r>
                        <a:rPr kumimoji="1" lang="ja-JP" altLang="en-US" sz="1100" dirty="0">
                          <a:latin typeface="Meiryo UI" panose="020B0604030504040204" pitchFamily="50" charset="-128"/>
                          <a:ea typeface="Meiryo UI" panose="020B0604030504040204" pitchFamily="50" charset="-128"/>
                        </a:rPr>
                        <a:t>納品先</a:t>
                      </a:r>
                    </a:p>
                  </a:txBody>
                  <a:tcPr/>
                </a:tc>
                <a:tc>
                  <a:txBody>
                    <a:bodyPr/>
                    <a:lstStyle/>
                    <a:p>
                      <a:r>
                        <a:rPr kumimoji="1" lang="ja-JP" altLang="en-US" sz="1100" dirty="0">
                          <a:latin typeface="Meiryo UI" panose="020B0604030504040204" pitchFamily="50" charset="-128"/>
                          <a:ea typeface="Meiryo UI" panose="020B0604030504040204" pitchFamily="50" charset="-128"/>
                        </a:rPr>
                        <a:t>照会</a:t>
                      </a:r>
                      <a:endParaRPr kumimoji="1" lang="en-US" altLang="ja-JP" sz="11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797511620"/>
                  </a:ext>
                </a:extLst>
              </a:tr>
              <a:tr h="176058">
                <a:tc>
                  <a:txBody>
                    <a:bodyPr/>
                    <a:lstStyle/>
                    <a:p>
                      <a:r>
                        <a:rPr kumimoji="1" lang="ja-JP" altLang="en-US" sz="1100" dirty="0">
                          <a:latin typeface="Meiryo UI" panose="020B0604030504040204" pitchFamily="50" charset="-128"/>
                          <a:ea typeface="Meiryo UI" panose="020B0604030504040204" pitchFamily="50" charset="-128"/>
                        </a:rPr>
                        <a:t>希望納期</a:t>
                      </a:r>
                    </a:p>
                  </a:txBody>
                  <a:tcPr/>
                </a:tc>
                <a:tc>
                  <a:txBody>
                    <a:bodyPr/>
                    <a:lstStyle/>
                    <a:p>
                      <a:r>
                        <a:rPr kumimoji="1" lang="ja-JP" altLang="en-US" sz="1100" dirty="0">
                          <a:latin typeface="Meiryo UI" panose="020B0604030504040204" pitchFamily="50" charset="-128"/>
                          <a:ea typeface="Meiryo UI" panose="020B0604030504040204" pitchFamily="50" charset="-128"/>
                        </a:rPr>
                        <a:t>照会</a:t>
                      </a:r>
                      <a:endParaRPr kumimoji="1" lang="en-US" altLang="ja-JP" sz="11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235485048"/>
                  </a:ext>
                </a:extLst>
              </a:tr>
              <a:tr h="176058">
                <a:tc>
                  <a:txBody>
                    <a:bodyPr/>
                    <a:lstStyle/>
                    <a:p>
                      <a:r>
                        <a:rPr kumimoji="1" lang="ja-JP" altLang="en-US" sz="1100" dirty="0">
                          <a:latin typeface="Meiryo UI" panose="020B0604030504040204" pitchFamily="50" charset="-128"/>
                          <a:ea typeface="Meiryo UI" panose="020B0604030504040204" pitchFamily="50" charset="-128"/>
                        </a:rPr>
                        <a:t>取引ステータス</a:t>
                      </a:r>
                    </a:p>
                  </a:txBody>
                  <a:tcPr/>
                </a:tc>
                <a:tc>
                  <a:txBody>
                    <a:bodyPr/>
                    <a:lstStyle/>
                    <a:p>
                      <a:r>
                        <a:rPr kumimoji="1" lang="ja-JP" altLang="en-US" sz="1100" dirty="0">
                          <a:latin typeface="Meiryo UI" panose="020B0604030504040204" pitchFamily="50" charset="-128"/>
                          <a:ea typeface="Meiryo UI" panose="020B0604030504040204" pitchFamily="50" charset="-128"/>
                        </a:rPr>
                        <a:t>非表示</a:t>
                      </a:r>
                      <a:endParaRPr kumimoji="1" lang="en-US" altLang="ja-JP" sz="11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091177591"/>
                  </a:ext>
                </a:extLst>
              </a:tr>
              <a:tr h="176058">
                <a:tc>
                  <a:txBody>
                    <a:bodyPr/>
                    <a:lstStyle/>
                    <a:p>
                      <a:r>
                        <a:rPr kumimoji="1" lang="en-US" altLang="ja-JP" sz="1100" dirty="0">
                          <a:latin typeface="Meiryo UI" panose="020B0604030504040204" pitchFamily="50" charset="-128"/>
                          <a:ea typeface="Meiryo UI" panose="020B0604030504040204" pitchFamily="50" charset="-128"/>
                        </a:rPr>
                        <a:t>AST</a:t>
                      </a:r>
                      <a:r>
                        <a:rPr kumimoji="1" lang="ja-JP" altLang="en-US" sz="1100" dirty="0">
                          <a:latin typeface="Meiryo UI" panose="020B0604030504040204" pitchFamily="50" charset="-128"/>
                          <a:ea typeface="Meiryo UI" panose="020B0604030504040204" pitchFamily="50" charset="-128"/>
                        </a:rPr>
                        <a:t>担当者</a:t>
                      </a:r>
                    </a:p>
                  </a:txBody>
                  <a:tcPr/>
                </a:tc>
                <a:tc>
                  <a:txBody>
                    <a:bodyPr/>
                    <a:lstStyle/>
                    <a:p>
                      <a:r>
                        <a:rPr kumimoji="1" lang="ja-JP" altLang="en-US" sz="1100" dirty="0">
                          <a:latin typeface="Meiryo UI" panose="020B0604030504040204" pitchFamily="50" charset="-128"/>
                          <a:ea typeface="Meiryo UI" panose="020B0604030504040204" pitchFamily="50" charset="-128"/>
                        </a:rPr>
                        <a:t>照会</a:t>
                      </a:r>
                      <a:endParaRPr kumimoji="1" lang="en-US" altLang="ja-JP" sz="11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174207786"/>
                  </a:ext>
                </a:extLst>
              </a:tr>
              <a:tr h="176058">
                <a:tc>
                  <a:txBody>
                    <a:bodyPr/>
                    <a:lstStyle/>
                    <a:p>
                      <a:r>
                        <a:rPr kumimoji="1" lang="en-US" altLang="ja-JP" sz="1100" dirty="0">
                          <a:latin typeface="Meiryo UI" panose="020B0604030504040204" pitchFamily="50" charset="-128"/>
                          <a:ea typeface="Meiryo UI" panose="020B0604030504040204" pitchFamily="50" charset="-128"/>
                        </a:rPr>
                        <a:t>AST</a:t>
                      </a:r>
                      <a:r>
                        <a:rPr kumimoji="1" lang="ja-JP" altLang="en-US" sz="1100" dirty="0">
                          <a:latin typeface="Meiryo UI" panose="020B0604030504040204" pitchFamily="50" charset="-128"/>
                          <a:ea typeface="Meiryo UI" panose="020B0604030504040204" pitchFamily="50" charset="-128"/>
                        </a:rPr>
                        <a:t>決裁者</a:t>
                      </a:r>
                    </a:p>
                  </a:txBody>
                  <a:tcPr/>
                </a:tc>
                <a:tc>
                  <a:txBody>
                    <a:bodyPr/>
                    <a:lstStyle/>
                    <a:p>
                      <a:r>
                        <a:rPr kumimoji="1" lang="ja-JP" altLang="en-US" sz="1100" dirty="0">
                          <a:latin typeface="Meiryo UI" panose="020B0604030504040204" pitchFamily="50" charset="-128"/>
                          <a:ea typeface="Meiryo UI" panose="020B0604030504040204" pitchFamily="50" charset="-128"/>
                        </a:rPr>
                        <a:t>非表示</a:t>
                      </a:r>
                      <a:endParaRPr kumimoji="1" lang="en-US" altLang="ja-JP" sz="11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864936726"/>
                  </a:ext>
                </a:extLst>
              </a:tr>
              <a:tr h="176058">
                <a:tc>
                  <a:txBody>
                    <a:bodyPr/>
                    <a:lstStyle/>
                    <a:p>
                      <a:r>
                        <a:rPr kumimoji="1" lang="ja-JP" altLang="en-US" sz="1100" dirty="0">
                          <a:latin typeface="Meiryo UI" panose="020B0604030504040204" pitchFamily="50" charset="-128"/>
                          <a:ea typeface="Meiryo UI" panose="020B0604030504040204" pitchFamily="50" charset="-128"/>
                        </a:rPr>
                        <a:t>社内備考</a:t>
                      </a:r>
                    </a:p>
                  </a:txBody>
                  <a:tcPr/>
                </a:tc>
                <a:tc>
                  <a:txBody>
                    <a:bodyPr/>
                    <a:lstStyle/>
                    <a:p>
                      <a:r>
                        <a:rPr kumimoji="1" lang="ja-JP" altLang="en-US" sz="1100" dirty="0">
                          <a:latin typeface="Meiryo UI" panose="020B0604030504040204" pitchFamily="50" charset="-128"/>
                          <a:ea typeface="Meiryo UI" panose="020B0604030504040204" pitchFamily="50" charset="-128"/>
                        </a:rPr>
                        <a:t>非表示</a:t>
                      </a:r>
                      <a:endParaRPr kumimoji="1" lang="en-US" altLang="ja-JP" sz="11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495841487"/>
                  </a:ext>
                </a:extLst>
              </a:tr>
              <a:tr h="176058">
                <a:tc>
                  <a:txBody>
                    <a:bodyPr/>
                    <a:lstStyle/>
                    <a:p>
                      <a:r>
                        <a:rPr kumimoji="1" lang="ja-JP" altLang="en-US" sz="1100" dirty="0">
                          <a:latin typeface="Meiryo UI" panose="020B0604030504040204" pitchFamily="50" charset="-128"/>
                          <a:ea typeface="Meiryo UI" panose="020B0604030504040204" pitchFamily="50" charset="-128"/>
                        </a:rPr>
                        <a:t>備考</a:t>
                      </a:r>
                    </a:p>
                  </a:txBody>
                  <a:tcPr/>
                </a:tc>
                <a:tc>
                  <a:txBody>
                    <a:bodyPr/>
                    <a:lstStyle/>
                    <a:p>
                      <a:r>
                        <a:rPr kumimoji="1" lang="ja-JP" altLang="en-US" sz="1100" dirty="0">
                          <a:latin typeface="Meiryo UI" panose="020B0604030504040204" pitchFamily="50" charset="-128"/>
                          <a:ea typeface="Meiryo UI" panose="020B0604030504040204" pitchFamily="50" charset="-128"/>
                        </a:rPr>
                        <a:t>照会</a:t>
                      </a:r>
                      <a:endParaRPr kumimoji="1" lang="en-US" altLang="ja-JP" sz="11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062334447"/>
                  </a:ext>
                </a:extLst>
              </a:tr>
              <a:tr h="176058">
                <a:tc>
                  <a:txBody>
                    <a:bodyPr/>
                    <a:lstStyle/>
                    <a:p>
                      <a:r>
                        <a:rPr kumimoji="1" lang="en-US" altLang="ja-JP" sz="1100" dirty="0">
                          <a:latin typeface="Meiryo UI" panose="020B0604030504040204" pitchFamily="50" charset="-128"/>
                          <a:ea typeface="Meiryo UI" panose="020B0604030504040204" pitchFamily="50" charset="-128"/>
                        </a:rPr>
                        <a:t>【</a:t>
                      </a:r>
                      <a:r>
                        <a:rPr kumimoji="1" lang="ja-JP" altLang="en-US" sz="1100" dirty="0">
                          <a:latin typeface="Meiryo UI" panose="020B0604030504040204" pitchFamily="50" charset="-128"/>
                          <a:ea typeface="Meiryo UI" panose="020B0604030504040204" pitchFamily="50" charset="-128"/>
                        </a:rPr>
                        <a:t>ログ</a:t>
                      </a:r>
                      <a:r>
                        <a:rPr kumimoji="1" lang="en-US" altLang="ja-JP" sz="1100" dirty="0">
                          <a:latin typeface="Meiryo UI" panose="020B0604030504040204" pitchFamily="50" charset="-128"/>
                          <a:ea typeface="Meiryo UI" panose="020B0604030504040204" pitchFamily="50" charset="-128"/>
                        </a:rPr>
                        <a:t>】</a:t>
                      </a:r>
                      <a:r>
                        <a:rPr kumimoji="1" lang="ja-JP" altLang="en-US" sz="1100" dirty="0">
                          <a:latin typeface="Meiryo UI" panose="020B0604030504040204" pitchFamily="50" charset="-128"/>
                          <a:ea typeface="Meiryo UI" panose="020B0604030504040204" pitchFamily="50" charset="-128"/>
                        </a:rPr>
                        <a:t>承認依頼日</a:t>
                      </a:r>
                    </a:p>
                  </a:txBody>
                  <a:tcPr/>
                </a:tc>
                <a:tc>
                  <a:txBody>
                    <a:bodyPr/>
                    <a:lstStyle/>
                    <a:p>
                      <a:r>
                        <a:rPr kumimoji="1" lang="ja-JP" altLang="en-US" sz="1100" dirty="0">
                          <a:latin typeface="Meiryo UI" panose="020B0604030504040204" pitchFamily="50" charset="-128"/>
                          <a:ea typeface="Meiryo UI" panose="020B0604030504040204" pitchFamily="50" charset="-128"/>
                        </a:rPr>
                        <a:t>非表示</a:t>
                      </a:r>
                      <a:endParaRPr kumimoji="1" lang="en-US" altLang="ja-JP" sz="11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208245158"/>
                  </a:ext>
                </a:extLst>
              </a:tr>
              <a:tr h="176058">
                <a:tc>
                  <a:txBody>
                    <a:bodyPr/>
                    <a:lstStyle/>
                    <a:p>
                      <a:r>
                        <a:rPr kumimoji="1" lang="en-US" altLang="ja-JP" sz="1100" dirty="0">
                          <a:latin typeface="Meiryo UI" panose="020B0604030504040204" pitchFamily="50" charset="-128"/>
                          <a:ea typeface="Meiryo UI" panose="020B0604030504040204" pitchFamily="50" charset="-128"/>
                        </a:rPr>
                        <a:t>【</a:t>
                      </a:r>
                      <a:r>
                        <a:rPr kumimoji="1" lang="ja-JP" altLang="en-US" sz="1100" dirty="0">
                          <a:latin typeface="Meiryo UI" panose="020B0604030504040204" pitchFamily="50" charset="-128"/>
                          <a:ea typeface="Meiryo UI" panose="020B0604030504040204" pitchFamily="50" charset="-128"/>
                        </a:rPr>
                        <a:t>ログ</a:t>
                      </a:r>
                      <a:r>
                        <a:rPr kumimoji="1" lang="en-US" altLang="ja-JP" sz="1100" dirty="0">
                          <a:latin typeface="Meiryo UI" panose="020B0604030504040204" pitchFamily="50" charset="-128"/>
                          <a:ea typeface="Meiryo UI" panose="020B0604030504040204" pitchFamily="50" charset="-128"/>
                        </a:rPr>
                        <a:t>】</a:t>
                      </a:r>
                      <a:r>
                        <a:rPr kumimoji="1" lang="ja-JP" altLang="en-US" sz="1100" dirty="0">
                          <a:latin typeface="Meiryo UI" panose="020B0604030504040204" pitchFamily="50" charset="-128"/>
                          <a:ea typeface="Meiryo UI" panose="020B0604030504040204" pitchFamily="50" charset="-128"/>
                        </a:rPr>
                        <a:t>調達日</a:t>
                      </a:r>
                    </a:p>
                  </a:txBody>
                  <a:tcPr/>
                </a:tc>
                <a:tc>
                  <a:txBody>
                    <a:bodyPr/>
                    <a:lstStyle/>
                    <a:p>
                      <a:r>
                        <a:rPr kumimoji="1" lang="ja-JP" altLang="en-US" sz="1100" dirty="0">
                          <a:latin typeface="Meiryo UI" panose="020B0604030504040204" pitchFamily="50" charset="-128"/>
                          <a:ea typeface="Meiryo UI" panose="020B0604030504040204" pitchFamily="50" charset="-128"/>
                        </a:rPr>
                        <a:t>非表示</a:t>
                      </a:r>
                      <a:endParaRPr kumimoji="1" lang="en-US" altLang="ja-JP" sz="11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015757809"/>
                  </a:ext>
                </a:extLst>
              </a:tr>
              <a:tr h="176058">
                <a:tc>
                  <a:txBody>
                    <a:bodyPr/>
                    <a:lstStyle/>
                    <a:p>
                      <a:r>
                        <a:rPr kumimoji="1" lang="ja-JP" altLang="en-US" sz="1100" dirty="0">
                          <a:latin typeface="Meiryo UI" panose="020B0604030504040204" pitchFamily="50" charset="-128"/>
                          <a:ea typeface="Meiryo UI" panose="020B0604030504040204" pitchFamily="50" charset="-128"/>
                        </a:rPr>
                        <a:t>伝票税抜金額</a:t>
                      </a:r>
                    </a:p>
                  </a:txBody>
                  <a:tcPr/>
                </a:tc>
                <a:tc>
                  <a:txBody>
                    <a:bodyPr/>
                    <a:lstStyle/>
                    <a:p>
                      <a:r>
                        <a:rPr kumimoji="1" lang="ja-JP" altLang="en-US" sz="1100" dirty="0">
                          <a:latin typeface="Meiryo UI" panose="020B0604030504040204" pitchFamily="50" charset="-128"/>
                          <a:ea typeface="Meiryo UI" panose="020B0604030504040204" pitchFamily="50" charset="-128"/>
                        </a:rPr>
                        <a:t>非表示</a:t>
                      </a:r>
                      <a:endParaRPr kumimoji="1" lang="en-US" altLang="ja-JP" sz="11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483008586"/>
                  </a:ext>
                </a:extLst>
              </a:tr>
              <a:tr h="176058">
                <a:tc>
                  <a:txBody>
                    <a:bodyPr/>
                    <a:lstStyle/>
                    <a:p>
                      <a:r>
                        <a:rPr kumimoji="1" lang="ja-JP" altLang="en-US" sz="1100" dirty="0">
                          <a:latin typeface="Meiryo UI" panose="020B0604030504040204" pitchFamily="50" charset="-128"/>
                          <a:ea typeface="Meiryo UI" panose="020B0604030504040204" pitchFamily="50" charset="-128"/>
                        </a:rPr>
                        <a:t>伝票税額</a:t>
                      </a:r>
                    </a:p>
                  </a:txBody>
                  <a:tcPr/>
                </a:tc>
                <a:tc>
                  <a:txBody>
                    <a:bodyPr/>
                    <a:lstStyle/>
                    <a:p>
                      <a:r>
                        <a:rPr kumimoji="1" lang="ja-JP" altLang="en-US" sz="1100" dirty="0">
                          <a:latin typeface="Meiryo UI" panose="020B0604030504040204" pitchFamily="50" charset="-128"/>
                          <a:ea typeface="Meiryo UI" panose="020B0604030504040204" pitchFamily="50" charset="-128"/>
                        </a:rPr>
                        <a:t>非表示</a:t>
                      </a:r>
                      <a:endParaRPr kumimoji="1" lang="en-US" altLang="ja-JP" sz="11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340478407"/>
                  </a:ext>
                </a:extLst>
              </a:tr>
              <a:tr h="176058">
                <a:tc>
                  <a:txBody>
                    <a:bodyPr/>
                    <a:lstStyle/>
                    <a:p>
                      <a:r>
                        <a:rPr kumimoji="1" lang="ja-JP" altLang="en-US" sz="1100" dirty="0">
                          <a:latin typeface="Meiryo UI" panose="020B0604030504040204" pitchFamily="50" charset="-128"/>
                          <a:ea typeface="Meiryo UI" panose="020B0604030504040204" pitchFamily="50" charset="-128"/>
                        </a:rPr>
                        <a:t>伝票税込金額</a:t>
                      </a:r>
                    </a:p>
                  </a:txBody>
                  <a:tcPr/>
                </a:tc>
                <a:tc>
                  <a:txBody>
                    <a:bodyPr/>
                    <a:lstStyle/>
                    <a:p>
                      <a:r>
                        <a:rPr kumimoji="1" lang="ja-JP" altLang="en-US" sz="1100" dirty="0">
                          <a:latin typeface="Meiryo UI" panose="020B0604030504040204" pitchFamily="50" charset="-128"/>
                          <a:ea typeface="Meiryo UI" panose="020B0604030504040204" pitchFamily="50" charset="-128"/>
                        </a:rPr>
                        <a:t>非表示</a:t>
                      </a:r>
                      <a:endParaRPr kumimoji="1" lang="en-US" altLang="ja-JP" sz="11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436425023"/>
                  </a:ext>
                </a:extLst>
              </a:tr>
            </a:tbl>
          </a:graphicData>
        </a:graphic>
      </p:graphicFrame>
      <p:graphicFrame>
        <p:nvGraphicFramePr>
          <p:cNvPr id="5" name="表 4">
            <a:extLst>
              <a:ext uri="{FF2B5EF4-FFF2-40B4-BE49-F238E27FC236}">
                <a16:creationId xmlns:a16="http://schemas.microsoft.com/office/drawing/2014/main" id="{E2A46B6F-2C1F-4113-97E4-E3FD1D0BAD37}"/>
              </a:ext>
            </a:extLst>
          </p:cNvPr>
          <p:cNvGraphicFramePr>
            <a:graphicFrameLocks noGrp="1"/>
          </p:cNvGraphicFramePr>
          <p:nvPr>
            <p:extLst>
              <p:ext uri="{D42A27DB-BD31-4B8C-83A1-F6EECF244321}">
                <p14:modId xmlns:p14="http://schemas.microsoft.com/office/powerpoint/2010/main" val="496421110"/>
              </p:ext>
            </p:extLst>
          </p:nvPr>
        </p:nvGraphicFramePr>
        <p:xfrm>
          <a:off x="3995936" y="1268760"/>
          <a:ext cx="3888432" cy="4831080"/>
        </p:xfrm>
        <a:graphic>
          <a:graphicData uri="http://schemas.openxmlformats.org/drawingml/2006/table">
            <a:tbl>
              <a:tblPr firstRow="1" bandRow="1">
                <a:tableStyleId>{F5AB1C69-6EDB-4FF4-983F-18BD219EF322}</a:tableStyleId>
              </a:tblPr>
              <a:tblGrid>
                <a:gridCol w="2952328">
                  <a:extLst>
                    <a:ext uri="{9D8B030D-6E8A-4147-A177-3AD203B41FA5}">
                      <a16:colId xmlns:a16="http://schemas.microsoft.com/office/drawing/2014/main" val="2899305052"/>
                    </a:ext>
                  </a:extLst>
                </a:gridCol>
                <a:gridCol w="936104">
                  <a:extLst>
                    <a:ext uri="{9D8B030D-6E8A-4147-A177-3AD203B41FA5}">
                      <a16:colId xmlns:a16="http://schemas.microsoft.com/office/drawing/2014/main" val="756346314"/>
                    </a:ext>
                  </a:extLst>
                </a:gridCol>
              </a:tblGrid>
              <a:tr h="216024">
                <a:tc>
                  <a:txBody>
                    <a:bodyPr/>
                    <a:lstStyle/>
                    <a:p>
                      <a:r>
                        <a:rPr kumimoji="1" lang="ja-JP" altLang="en-US" sz="1200" dirty="0">
                          <a:latin typeface="Meiryo UI" panose="020B0604030504040204" pitchFamily="50" charset="-128"/>
                          <a:ea typeface="Meiryo UI" panose="020B0604030504040204" pitchFamily="50" charset="-128"/>
                        </a:rPr>
                        <a:t>項目名</a:t>
                      </a:r>
                    </a:p>
                  </a:txBody>
                  <a:tcPr/>
                </a:tc>
                <a:tc>
                  <a:txBody>
                    <a:bodyPr/>
                    <a:lstStyle/>
                    <a:p>
                      <a:r>
                        <a:rPr kumimoji="1" lang="ja-JP" altLang="en-US" sz="1200" dirty="0">
                          <a:latin typeface="Meiryo UI" panose="020B0604030504040204" pitchFamily="50" charset="-128"/>
                          <a:ea typeface="Meiryo UI" panose="020B0604030504040204" pitchFamily="50" charset="-128"/>
                        </a:rPr>
                        <a:t>更新区分</a:t>
                      </a:r>
                    </a:p>
                  </a:txBody>
                  <a:tcPr/>
                </a:tc>
                <a:extLst>
                  <a:ext uri="{0D108BD9-81ED-4DB2-BD59-A6C34878D82A}">
                    <a16:rowId xmlns:a16="http://schemas.microsoft.com/office/drawing/2014/main" val="3208976993"/>
                  </a:ext>
                </a:extLst>
              </a:tr>
              <a:tr h="216024">
                <a:tc>
                  <a:txBody>
                    <a:bodyPr/>
                    <a:lstStyle/>
                    <a:p>
                      <a:r>
                        <a:rPr kumimoji="1" lang="ja-JP" altLang="en-US" sz="1100" dirty="0">
                          <a:latin typeface="Meiryo UI" panose="020B0604030504040204" pitchFamily="50" charset="-128"/>
                          <a:ea typeface="Meiryo UI" panose="020B0604030504040204" pitchFamily="50" charset="-128"/>
                        </a:rPr>
                        <a:t>調達番号</a:t>
                      </a:r>
                    </a:p>
                  </a:txBody>
                  <a:tcPr/>
                </a:tc>
                <a:tc>
                  <a:txBody>
                    <a:bodyPr/>
                    <a:lstStyle/>
                    <a:p>
                      <a:r>
                        <a:rPr kumimoji="1" lang="ja-JP" altLang="en-US" sz="1100" dirty="0">
                          <a:latin typeface="Meiryo UI" panose="020B0604030504040204" pitchFamily="50" charset="-128"/>
                          <a:ea typeface="Meiryo UI" panose="020B0604030504040204" pitchFamily="50" charset="-128"/>
                        </a:rPr>
                        <a:t>照会</a:t>
                      </a:r>
                    </a:p>
                  </a:txBody>
                  <a:tcPr/>
                </a:tc>
                <a:extLst>
                  <a:ext uri="{0D108BD9-81ED-4DB2-BD59-A6C34878D82A}">
                    <a16:rowId xmlns:a16="http://schemas.microsoft.com/office/drawing/2014/main" val="8230900"/>
                  </a:ext>
                </a:extLst>
              </a:tr>
              <a:tr h="216024">
                <a:tc>
                  <a:txBody>
                    <a:bodyPr/>
                    <a:lstStyle/>
                    <a:p>
                      <a:r>
                        <a:rPr kumimoji="1" lang="ja-JP" altLang="en-US" sz="1100" dirty="0">
                          <a:latin typeface="Meiryo UI" panose="020B0604030504040204" pitchFamily="50" charset="-128"/>
                          <a:ea typeface="Meiryo UI" panose="020B0604030504040204" pitchFamily="50" charset="-128"/>
                        </a:rPr>
                        <a:t>明細番号</a:t>
                      </a:r>
                    </a:p>
                  </a:txBody>
                  <a:tcPr/>
                </a:tc>
                <a:tc>
                  <a:txBody>
                    <a:bodyPr/>
                    <a:lstStyle/>
                    <a:p>
                      <a:r>
                        <a:rPr kumimoji="1" lang="ja-JP" altLang="en-US" sz="1100" dirty="0">
                          <a:latin typeface="Meiryo UI" panose="020B0604030504040204" pitchFamily="50" charset="-128"/>
                          <a:ea typeface="Meiryo UI" panose="020B0604030504040204" pitchFamily="50" charset="-128"/>
                        </a:rPr>
                        <a:t>照会</a:t>
                      </a:r>
                    </a:p>
                  </a:txBody>
                  <a:tcPr/>
                </a:tc>
                <a:extLst>
                  <a:ext uri="{0D108BD9-81ED-4DB2-BD59-A6C34878D82A}">
                    <a16:rowId xmlns:a16="http://schemas.microsoft.com/office/drawing/2014/main" val="1354718081"/>
                  </a:ext>
                </a:extLst>
              </a:tr>
              <a:tr h="216024">
                <a:tc>
                  <a:txBody>
                    <a:bodyPr/>
                    <a:lstStyle/>
                    <a:p>
                      <a:r>
                        <a:rPr kumimoji="1" lang="ja-JP" altLang="en-US" sz="1100" dirty="0">
                          <a:latin typeface="Meiryo UI" panose="020B0604030504040204" pitchFamily="50" charset="-128"/>
                          <a:ea typeface="Meiryo UI" panose="020B0604030504040204" pitchFamily="50" charset="-128"/>
                        </a:rPr>
                        <a:t>資材コード</a:t>
                      </a:r>
                    </a:p>
                  </a:txBody>
                  <a:tcPr/>
                </a:tc>
                <a:tc>
                  <a:txBody>
                    <a:bodyPr/>
                    <a:lstStyle/>
                    <a:p>
                      <a:r>
                        <a:rPr kumimoji="1" lang="ja-JP" altLang="en-US" sz="1100" dirty="0">
                          <a:latin typeface="Meiryo UI" panose="020B0604030504040204" pitchFamily="50" charset="-128"/>
                          <a:ea typeface="Meiryo UI" panose="020B0604030504040204" pitchFamily="50" charset="-128"/>
                        </a:rPr>
                        <a:t>照会</a:t>
                      </a:r>
                    </a:p>
                  </a:txBody>
                  <a:tcPr/>
                </a:tc>
                <a:extLst>
                  <a:ext uri="{0D108BD9-81ED-4DB2-BD59-A6C34878D82A}">
                    <a16:rowId xmlns:a16="http://schemas.microsoft.com/office/drawing/2014/main" val="4148161667"/>
                  </a:ext>
                </a:extLst>
              </a:tr>
              <a:tr h="216024">
                <a:tc>
                  <a:txBody>
                    <a:bodyPr/>
                    <a:lstStyle/>
                    <a:p>
                      <a:r>
                        <a:rPr kumimoji="1" lang="ja-JP" altLang="en-US" sz="1100" dirty="0">
                          <a:latin typeface="Meiryo UI" panose="020B0604030504040204" pitchFamily="50" charset="-128"/>
                          <a:ea typeface="Meiryo UI" panose="020B0604030504040204" pitchFamily="50" charset="-128"/>
                        </a:rPr>
                        <a:t>資材名</a:t>
                      </a:r>
                    </a:p>
                  </a:txBody>
                  <a:tcPr/>
                </a:tc>
                <a:tc>
                  <a:txBody>
                    <a:bodyPr/>
                    <a:lstStyle/>
                    <a:p>
                      <a:r>
                        <a:rPr kumimoji="1" lang="ja-JP" altLang="en-US" sz="1100" dirty="0">
                          <a:latin typeface="Meiryo UI" panose="020B0604030504040204" pitchFamily="50" charset="-128"/>
                          <a:ea typeface="Meiryo UI" panose="020B0604030504040204" pitchFamily="50" charset="-128"/>
                        </a:rPr>
                        <a:t>照会</a:t>
                      </a:r>
                    </a:p>
                  </a:txBody>
                  <a:tcPr/>
                </a:tc>
                <a:extLst>
                  <a:ext uri="{0D108BD9-81ED-4DB2-BD59-A6C34878D82A}">
                    <a16:rowId xmlns:a16="http://schemas.microsoft.com/office/drawing/2014/main" val="1087961926"/>
                  </a:ext>
                </a:extLst>
              </a:tr>
              <a:tr h="216024">
                <a:tc>
                  <a:txBody>
                    <a:bodyPr/>
                    <a:lstStyle/>
                    <a:p>
                      <a:r>
                        <a:rPr kumimoji="1" lang="ja-JP" altLang="en-US" sz="1100" dirty="0">
                          <a:latin typeface="Meiryo UI" panose="020B0604030504040204" pitchFamily="50" charset="-128"/>
                          <a:ea typeface="Meiryo UI" panose="020B0604030504040204" pitchFamily="50" charset="-128"/>
                        </a:rPr>
                        <a:t>数量</a:t>
                      </a:r>
                    </a:p>
                  </a:txBody>
                  <a:tcPr/>
                </a:tc>
                <a:tc>
                  <a:txBody>
                    <a:bodyPr/>
                    <a:lstStyle/>
                    <a:p>
                      <a:r>
                        <a:rPr kumimoji="1" lang="ja-JP" altLang="en-US" sz="1100" dirty="0">
                          <a:latin typeface="Meiryo UI" panose="020B0604030504040204" pitchFamily="50" charset="-128"/>
                          <a:ea typeface="Meiryo UI" panose="020B0604030504040204" pitchFamily="50" charset="-128"/>
                        </a:rPr>
                        <a:t>照会</a:t>
                      </a:r>
                      <a:endParaRPr kumimoji="1" lang="en-US" altLang="ja-JP" sz="1100" dirty="0">
                        <a:solidFill>
                          <a:srgbClr val="FF000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38941787"/>
                  </a:ext>
                </a:extLst>
              </a:tr>
              <a:tr h="216024">
                <a:tc>
                  <a:txBody>
                    <a:bodyPr/>
                    <a:lstStyle/>
                    <a:p>
                      <a:r>
                        <a:rPr kumimoji="1" lang="ja-JP" altLang="en-US" sz="1100" dirty="0">
                          <a:latin typeface="Meiryo UI" panose="020B0604030504040204" pitchFamily="50" charset="-128"/>
                          <a:ea typeface="Meiryo UI" panose="020B0604030504040204" pitchFamily="50" charset="-128"/>
                        </a:rPr>
                        <a:t>数量単位</a:t>
                      </a:r>
                    </a:p>
                  </a:txBody>
                  <a:tcPr/>
                </a:tc>
                <a:tc>
                  <a:txBody>
                    <a:bodyPr/>
                    <a:lstStyle/>
                    <a:p>
                      <a:r>
                        <a:rPr kumimoji="1" lang="ja-JP" altLang="en-US" sz="1100" dirty="0">
                          <a:latin typeface="Meiryo UI" panose="020B0604030504040204" pitchFamily="50" charset="-128"/>
                          <a:ea typeface="Meiryo UI" panose="020B0604030504040204" pitchFamily="50" charset="-128"/>
                        </a:rPr>
                        <a:t>照会</a:t>
                      </a:r>
                      <a:endParaRPr kumimoji="1" lang="en-US" altLang="ja-JP" sz="11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797511620"/>
                  </a:ext>
                </a:extLst>
              </a:tr>
              <a:tr h="216024">
                <a:tc>
                  <a:txBody>
                    <a:bodyPr/>
                    <a:lstStyle/>
                    <a:p>
                      <a:r>
                        <a:rPr kumimoji="1" lang="ja-JP" altLang="en-US" sz="1100" dirty="0">
                          <a:latin typeface="Meiryo UI" panose="020B0604030504040204" pitchFamily="50" charset="-128"/>
                          <a:ea typeface="Meiryo UI" panose="020B0604030504040204" pitchFamily="50" charset="-128"/>
                        </a:rPr>
                        <a:t>単価</a:t>
                      </a:r>
                    </a:p>
                  </a:txBody>
                  <a:tcPr/>
                </a:tc>
                <a:tc>
                  <a:txBody>
                    <a:bodyPr/>
                    <a:lstStyle/>
                    <a:p>
                      <a:r>
                        <a:rPr kumimoji="1" lang="ja-JP" altLang="en-US" sz="1100" dirty="0">
                          <a:solidFill>
                            <a:srgbClr val="FF0000"/>
                          </a:solidFill>
                          <a:latin typeface="Meiryo UI" panose="020B0604030504040204" pitchFamily="50" charset="-128"/>
                          <a:ea typeface="Meiryo UI" panose="020B0604030504040204" pitchFamily="50" charset="-128"/>
                        </a:rPr>
                        <a:t>入力</a:t>
                      </a:r>
                      <a:endParaRPr kumimoji="1" lang="en-US" altLang="ja-JP" sz="1100" dirty="0">
                        <a:solidFill>
                          <a:srgbClr val="FF000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235485048"/>
                  </a:ext>
                </a:extLst>
              </a:tr>
              <a:tr h="216024">
                <a:tc>
                  <a:txBody>
                    <a:bodyPr/>
                    <a:lstStyle/>
                    <a:p>
                      <a:r>
                        <a:rPr kumimoji="1" lang="ja-JP" altLang="en-US" sz="1100" dirty="0">
                          <a:latin typeface="Meiryo UI" panose="020B0604030504040204" pitchFamily="50" charset="-128"/>
                          <a:ea typeface="Meiryo UI" panose="020B0604030504040204" pitchFamily="50" charset="-128"/>
                        </a:rPr>
                        <a:t>税抜金額</a:t>
                      </a:r>
                    </a:p>
                  </a:txBody>
                  <a:tcPr/>
                </a:tc>
                <a:tc>
                  <a:txBody>
                    <a:bodyPr/>
                    <a:lstStyle/>
                    <a:p>
                      <a:r>
                        <a:rPr kumimoji="1" lang="ja-JP" altLang="en-US" sz="1100" dirty="0">
                          <a:latin typeface="Meiryo UI" panose="020B0604030504040204" pitchFamily="50" charset="-128"/>
                          <a:ea typeface="Meiryo UI" panose="020B0604030504040204" pitchFamily="50" charset="-128"/>
                        </a:rPr>
                        <a:t>自動計算</a:t>
                      </a:r>
                      <a:endParaRPr kumimoji="1" lang="en-US" altLang="ja-JP" sz="11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091177591"/>
                  </a:ext>
                </a:extLst>
              </a:tr>
              <a:tr h="216024">
                <a:tc>
                  <a:txBody>
                    <a:bodyPr/>
                    <a:lstStyle/>
                    <a:p>
                      <a:r>
                        <a:rPr kumimoji="1" lang="ja-JP" altLang="en-US" sz="1100" dirty="0">
                          <a:latin typeface="Meiryo UI" panose="020B0604030504040204" pitchFamily="50" charset="-128"/>
                          <a:ea typeface="Meiryo UI" panose="020B0604030504040204" pitchFamily="50" charset="-128"/>
                        </a:rPr>
                        <a:t>税額</a:t>
                      </a:r>
                    </a:p>
                  </a:txBody>
                  <a:tcPr/>
                </a:tc>
                <a:tc>
                  <a:txBody>
                    <a:bodyPr/>
                    <a:lstStyle/>
                    <a:p>
                      <a:r>
                        <a:rPr kumimoji="1" lang="ja-JP" altLang="en-US" sz="1100" dirty="0">
                          <a:latin typeface="Meiryo UI" panose="020B0604030504040204" pitchFamily="50" charset="-128"/>
                          <a:ea typeface="Meiryo UI" panose="020B0604030504040204" pitchFamily="50" charset="-128"/>
                        </a:rPr>
                        <a:t>自動計算</a:t>
                      </a:r>
                      <a:endParaRPr kumimoji="1" lang="en-US" altLang="ja-JP" sz="11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112147779"/>
                  </a:ext>
                </a:extLst>
              </a:tr>
              <a:tr h="216024">
                <a:tc>
                  <a:txBody>
                    <a:bodyPr/>
                    <a:lstStyle/>
                    <a:p>
                      <a:r>
                        <a:rPr kumimoji="1" lang="ja-JP" altLang="en-US" sz="1100" dirty="0">
                          <a:latin typeface="Meiryo UI" panose="020B0604030504040204" pitchFamily="50" charset="-128"/>
                          <a:ea typeface="Meiryo UI" panose="020B0604030504040204" pitchFamily="50" charset="-128"/>
                        </a:rPr>
                        <a:t>税込金額</a:t>
                      </a:r>
                    </a:p>
                  </a:txBody>
                  <a:tcPr/>
                </a:tc>
                <a:tc>
                  <a:txBody>
                    <a:bodyPr/>
                    <a:lstStyle/>
                    <a:p>
                      <a:r>
                        <a:rPr kumimoji="1" lang="ja-JP" altLang="en-US" sz="1100" dirty="0">
                          <a:latin typeface="Meiryo UI" panose="020B0604030504040204" pitchFamily="50" charset="-128"/>
                          <a:ea typeface="Meiryo UI" panose="020B0604030504040204" pitchFamily="50" charset="-128"/>
                        </a:rPr>
                        <a:t>自動計算</a:t>
                      </a:r>
                      <a:endParaRPr kumimoji="1" lang="en-US" altLang="ja-JP" sz="11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070237161"/>
                  </a:ext>
                </a:extLst>
              </a:tr>
              <a:tr h="216024">
                <a:tc>
                  <a:txBody>
                    <a:bodyPr/>
                    <a:lstStyle/>
                    <a:p>
                      <a:r>
                        <a:rPr kumimoji="1" lang="ja-JP" altLang="en-US" sz="1100" dirty="0">
                          <a:latin typeface="Meiryo UI" panose="020B0604030504040204" pitchFamily="50" charset="-128"/>
                          <a:ea typeface="Meiryo UI" panose="020B0604030504040204" pitchFamily="50" charset="-128"/>
                        </a:rPr>
                        <a:t>明細ステータス</a:t>
                      </a:r>
                    </a:p>
                  </a:txBody>
                  <a:tcPr/>
                </a:tc>
                <a:tc>
                  <a:txBody>
                    <a:bodyPr/>
                    <a:lstStyle/>
                    <a:p>
                      <a:r>
                        <a:rPr kumimoji="1" lang="ja-JP" altLang="en-US" sz="1100" dirty="0">
                          <a:latin typeface="Meiryo UI" panose="020B0604030504040204" pitchFamily="50" charset="-128"/>
                          <a:ea typeface="Meiryo UI" panose="020B0604030504040204" pitchFamily="50" charset="-128"/>
                        </a:rPr>
                        <a:t>非表示</a:t>
                      </a:r>
                      <a:endParaRPr kumimoji="1" lang="en-US" altLang="ja-JP" sz="11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807979760"/>
                  </a:ext>
                </a:extLst>
              </a:tr>
              <a:tr h="216024">
                <a:tc>
                  <a:txBody>
                    <a:bodyPr/>
                    <a:lstStyle/>
                    <a:p>
                      <a:r>
                        <a:rPr kumimoji="1" lang="ja-JP" altLang="en-US" sz="1100" dirty="0">
                          <a:latin typeface="Meiryo UI" panose="020B0604030504040204" pitchFamily="50" charset="-128"/>
                          <a:ea typeface="Meiryo UI" panose="020B0604030504040204" pitchFamily="50" charset="-128"/>
                        </a:rPr>
                        <a:t>納入済数</a:t>
                      </a:r>
                    </a:p>
                  </a:txBody>
                  <a:tcPr/>
                </a:tc>
                <a:tc>
                  <a:txBody>
                    <a:bodyPr/>
                    <a:lstStyle/>
                    <a:p>
                      <a:r>
                        <a:rPr kumimoji="1" lang="ja-JP" altLang="en-US" sz="1100" dirty="0">
                          <a:latin typeface="Meiryo UI" panose="020B0604030504040204" pitchFamily="50" charset="-128"/>
                          <a:ea typeface="Meiryo UI" panose="020B0604030504040204" pitchFamily="50" charset="-128"/>
                        </a:rPr>
                        <a:t>非表示</a:t>
                      </a:r>
                      <a:endParaRPr kumimoji="1" lang="en-US" altLang="ja-JP" sz="11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491613144"/>
                  </a:ext>
                </a:extLst>
              </a:tr>
              <a:tr h="216024">
                <a:tc>
                  <a:txBody>
                    <a:bodyPr/>
                    <a:lstStyle/>
                    <a:p>
                      <a:r>
                        <a:rPr kumimoji="1" lang="ja-JP" altLang="en-US" sz="1100" dirty="0">
                          <a:latin typeface="Meiryo UI" panose="020B0604030504040204" pitchFamily="50" charset="-128"/>
                          <a:ea typeface="Meiryo UI" panose="020B0604030504040204" pitchFamily="50" charset="-128"/>
                        </a:rPr>
                        <a:t>納入済フラグ</a:t>
                      </a:r>
                    </a:p>
                  </a:txBody>
                  <a:tcPr/>
                </a:tc>
                <a:tc>
                  <a:txBody>
                    <a:bodyPr/>
                    <a:lstStyle/>
                    <a:p>
                      <a:r>
                        <a:rPr kumimoji="1" lang="ja-JP" altLang="en-US" sz="1100" dirty="0">
                          <a:latin typeface="Meiryo UI" panose="020B0604030504040204" pitchFamily="50" charset="-128"/>
                          <a:ea typeface="Meiryo UI" panose="020B0604030504040204" pitchFamily="50" charset="-128"/>
                        </a:rPr>
                        <a:t>非表示</a:t>
                      </a:r>
                      <a:endParaRPr kumimoji="1" lang="en-US" altLang="ja-JP" sz="11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690695808"/>
                  </a:ext>
                </a:extLst>
              </a:tr>
              <a:tr h="216024">
                <a:tc>
                  <a:txBody>
                    <a:bodyPr/>
                    <a:lstStyle/>
                    <a:p>
                      <a:r>
                        <a:rPr kumimoji="1" lang="ja-JP" altLang="en-US" sz="1100" dirty="0">
                          <a:latin typeface="Meiryo UI" panose="020B0604030504040204" pitchFamily="50" charset="-128"/>
                          <a:ea typeface="Meiryo UI" panose="020B0604030504040204" pitchFamily="50" charset="-128"/>
                        </a:rPr>
                        <a:t>社内備考</a:t>
                      </a:r>
                    </a:p>
                  </a:txBody>
                  <a:tcPr/>
                </a:tc>
                <a:tc>
                  <a:txBody>
                    <a:bodyPr/>
                    <a:lstStyle/>
                    <a:p>
                      <a:r>
                        <a:rPr kumimoji="1" lang="ja-JP" altLang="en-US" sz="1100" dirty="0">
                          <a:latin typeface="Meiryo UI" panose="020B0604030504040204" pitchFamily="50" charset="-128"/>
                          <a:ea typeface="Meiryo UI" panose="020B0604030504040204" pitchFamily="50" charset="-128"/>
                        </a:rPr>
                        <a:t>非表示</a:t>
                      </a:r>
                      <a:endParaRPr kumimoji="1" lang="en-US" altLang="ja-JP" sz="11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22348392"/>
                  </a:ext>
                </a:extLst>
              </a:tr>
              <a:tr h="0">
                <a:tc>
                  <a:txBody>
                    <a:bodyPr/>
                    <a:lstStyle/>
                    <a:p>
                      <a:r>
                        <a:rPr kumimoji="1" lang="ja-JP" altLang="en-US" sz="1100" dirty="0">
                          <a:latin typeface="Meiryo UI" panose="020B0604030504040204" pitchFamily="50" charset="-128"/>
                          <a:ea typeface="Meiryo UI" panose="020B0604030504040204" pitchFamily="50" charset="-128"/>
                        </a:rPr>
                        <a:t>備考</a:t>
                      </a:r>
                    </a:p>
                  </a:txBody>
                  <a:tcPr/>
                </a:tc>
                <a:tc>
                  <a:txBody>
                    <a:bodyPr/>
                    <a:lstStyle/>
                    <a:p>
                      <a:r>
                        <a:rPr kumimoji="1" lang="ja-JP" altLang="en-US" sz="1100" dirty="0">
                          <a:solidFill>
                            <a:srgbClr val="FF0000"/>
                          </a:solidFill>
                          <a:latin typeface="Meiryo UI" panose="020B0604030504040204" pitchFamily="50" charset="-128"/>
                          <a:ea typeface="Meiryo UI" panose="020B0604030504040204" pitchFamily="50" charset="-128"/>
                        </a:rPr>
                        <a:t>入力</a:t>
                      </a:r>
                      <a:endParaRPr kumimoji="1" lang="en-US" altLang="ja-JP" sz="1100" dirty="0">
                        <a:solidFill>
                          <a:srgbClr val="FF000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342777639"/>
                  </a:ext>
                </a:extLst>
              </a:tr>
              <a:tr h="0">
                <a:tc>
                  <a:txBody>
                    <a:bodyPr/>
                    <a:lstStyle/>
                    <a:p>
                      <a:r>
                        <a:rPr kumimoji="1" lang="ja-JP" altLang="en-US" sz="1100" dirty="0">
                          <a:latin typeface="Meiryo UI" panose="020B0604030504040204" pitchFamily="50" charset="-128"/>
                          <a:ea typeface="Meiryo UI" panose="020B0604030504040204" pitchFamily="50" charset="-128"/>
                        </a:rPr>
                        <a:t>見積完了フラグ</a:t>
                      </a:r>
                      <a:endParaRPr kumimoji="1" lang="en-US" altLang="ja-JP" sz="1100" dirty="0">
                        <a:latin typeface="Meiryo UI" panose="020B0604030504040204" pitchFamily="50" charset="-128"/>
                        <a:ea typeface="Meiryo UI" panose="020B0604030504040204" pitchFamily="50" charset="-128"/>
                      </a:endParaRPr>
                    </a:p>
                    <a:p>
                      <a:r>
                        <a:rPr kumimoji="1" lang="ja-JP" altLang="en-US" sz="1000" dirty="0">
                          <a:solidFill>
                            <a:schemeClr val="accent2">
                              <a:lumMod val="75000"/>
                            </a:schemeClr>
                          </a:solidFill>
                          <a:latin typeface="Meiryo UI" panose="020B0604030504040204" pitchFamily="50" charset="-128"/>
                          <a:ea typeface="Meiryo UI" panose="020B0604030504040204" pitchFamily="50" charset="-128"/>
                        </a:rPr>
                        <a:t>確認：見積完了フラグチェック後保存で</a:t>
                      </a:r>
                      <a:r>
                        <a:rPr kumimoji="1" lang="en-US" altLang="ja-JP" sz="1000" dirty="0">
                          <a:solidFill>
                            <a:schemeClr val="accent2">
                              <a:lumMod val="75000"/>
                            </a:schemeClr>
                          </a:solidFill>
                          <a:latin typeface="Meiryo UI" panose="020B0604030504040204" pitchFamily="50" charset="-128"/>
                          <a:ea typeface="Meiryo UI" panose="020B0604030504040204" pitchFamily="50" charset="-128"/>
                        </a:rPr>
                        <a:t>AST</a:t>
                      </a:r>
                      <a:r>
                        <a:rPr kumimoji="1" lang="ja-JP" altLang="en-US" sz="1000" dirty="0">
                          <a:solidFill>
                            <a:schemeClr val="accent2">
                              <a:lumMod val="75000"/>
                            </a:schemeClr>
                          </a:solidFill>
                          <a:latin typeface="Meiryo UI" panose="020B0604030504040204" pitchFamily="50" charset="-128"/>
                          <a:ea typeface="Meiryo UI" panose="020B0604030504040204" pitchFamily="50" charset="-128"/>
                        </a:rPr>
                        <a:t>担当者へ</a:t>
                      </a:r>
                    </a:p>
                  </a:txBody>
                  <a:tcPr/>
                </a:tc>
                <a:tc>
                  <a:txBody>
                    <a:bodyPr/>
                    <a:lstStyle/>
                    <a:p>
                      <a:r>
                        <a:rPr kumimoji="1" lang="ja-JP" altLang="en-US" sz="1100" dirty="0">
                          <a:solidFill>
                            <a:srgbClr val="FF0000"/>
                          </a:solidFill>
                          <a:latin typeface="Meiryo UI" panose="020B0604030504040204" pitchFamily="50" charset="-128"/>
                          <a:ea typeface="Meiryo UI" panose="020B0604030504040204" pitchFamily="50" charset="-128"/>
                        </a:rPr>
                        <a:t>入力</a:t>
                      </a:r>
                      <a:endParaRPr kumimoji="1" lang="en-US" altLang="ja-JP" sz="1100" dirty="0">
                        <a:solidFill>
                          <a:srgbClr val="FF000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750938154"/>
                  </a:ext>
                </a:extLst>
              </a:tr>
              <a:tr h="0">
                <a:tc>
                  <a:txBody>
                    <a:bodyPr/>
                    <a:lstStyle/>
                    <a:p>
                      <a:r>
                        <a:rPr kumimoji="1" lang="ja-JP" altLang="en-US" sz="1100" dirty="0">
                          <a:solidFill>
                            <a:srgbClr val="FF0000"/>
                          </a:solidFill>
                          <a:latin typeface="Meiryo UI" panose="020B0604030504040204" pitchFamily="50" charset="-128"/>
                          <a:ea typeface="Meiryo UI" panose="020B0604030504040204" pitchFamily="50" charset="-128"/>
                        </a:rPr>
                        <a:t>回答納期</a:t>
                      </a:r>
                    </a:p>
                  </a:txBody>
                  <a:tcPr/>
                </a:tc>
                <a:tc>
                  <a:txBody>
                    <a:bodyPr/>
                    <a:lstStyle/>
                    <a:p>
                      <a:r>
                        <a:rPr kumimoji="1" lang="ja-JP" altLang="en-US" sz="1100" dirty="0">
                          <a:solidFill>
                            <a:srgbClr val="FF0000"/>
                          </a:solidFill>
                          <a:latin typeface="Meiryo UI" panose="020B0604030504040204" pitchFamily="50" charset="-128"/>
                          <a:ea typeface="Meiryo UI" panose="020B0604030504040204" pitchFamily="50" charset="-128"/>
                        </a:rPr>
                        <a:t>入力</a:t>
                      </a:r>
                      <a:endParaRPr kumimoji="1" lang="en-US" altLang="ja-JP" sz="1100" dirty="0">
                        <a:solidFill>
                          <a:srgbClr val="FF000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110637640"/>
                  </a:ext>
                </a:extLst>
              </a:tr>
            </a:tbl>
          </a:graphicData>
        </a:graphic>
      </p:graphicFrame>
      <p:sp>
        <p:nvSpPr>
          <p:cNvPr id="2" name="テキスト ボックス 1">
            <a:extLst>
              <a:ext uri="{FF2B5EF4-FFF2-40B4-BE49-F238E27FC236}">
                <a16:creationId xmlns:a16="http://schemas.microsoft.com/office/drawing/2014/main" id="{3C29601B-91BE-4AD6-83A6-2F5D9BD2E8AE}"/>
              </a:ext>
            </a:extLst>
          </p:cNvPr>
          <p:cNvSpPr txBox="1"/>
          <p:nvPr/>
        </p:nvSpPr>
        <p:spPr>
          <a:xfrm>
            <a:off x="323528" y="923487"/>
            <a:ext cx="923651"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rPr>
              <a:t>調達ヘッダ</a:t>
            </a:r>
          </a:p>
        </p:txBody>
      </p:sp>
      <p:sp>
        <p:nvSpPr>
          <p:cNvPr id="7" name="テキスト ボックス 6">
            <a:extLst>
              <a:ext uri="{FF2B5EF4-FFF2-40B4-BE49-F238E27FC236}">
                <a16:creationId xmlns:a16="http://schemas.microsoft.com/office/drawing/2014/main" id="{639AA01B-FCD4-45F2-AFAD-6061FAF56EA2}"/>
              </a:ext>
            </a:extLst>
          </p:cNvPr>
          <p:cNvSpPr txBox="1"/>
          <p:nvPr/>
        </p:nvSpPr>
        <p:spPr>
          <a:xfrm>
            <a:off x="4031838" y="923487"/>
            <a:ext cx="902811" cy="307777"/>
          </a:xfrm>
          <a:prstGeom prst="rect">
            <a:avLst/>
          </a:prstGeom>
          <a:noFill/>
        </p:spPr>
        <p:txBody>
          <a:bodyPr wrap="none" rtlCol="0">
            <a:spAutoFit/>
          </a:bodyPr>
          <a:lstStyle/>
          <a:p>
            <a:r>
              <a:rPr lang="ja-JP" altLang="en-US" sz="1400" dirty="0">
                <a:latin typeface="Meiryo UI" panose="020B0604030504040204" pitchFamily="50" charset="-128"/>
                <a:ea typeface="Meiryo UI" panose="020B0604030504040204" pitchFamily="50" charset="-128"/>
              </a:rPr>
              <a:t>調達明細</a:t>
            </a:r>
            <a:endParaRPr kumimoji="1" lang="en-US" altLang="ja-JP" sz="1400" dirty="0">
              <a:latin typeface="Meiryo UI" panose="020B0604030504040204" pitchFamily="50" charset="-128"/>
              <a:ea typeface="Meiryo UI" panose="020B0604030504040204" pitchFamily="50" charset="-128"/>
            </a:endParaRPr>
          </a:p>
        </p:txBody>
      </p:sp>
      <p:sp>
        <p:nvSpPr>
          <p:cNvPr id="8" name="テキスト ボックス 85">
            <a:extLst>
              <a:ext uri="{FF2B5EF4-FFF2-40B4-BE49-F238E27FC236}">
                <a16:creationId xmlns:a16="http://schemas.microsoft.com/office/drawing/2014/main" id="{F84A07DD-5D7A-455F-8FB3-C2FA0E102187}"/>
              </a:ext>
            </a:extLst>
          </p:cNvPr>
          <p:cNvSpPr txBox="1"/>
          <p:nvPr/>
        </p:nvSpPr>
        <p:spPr>
          <a:xfrm>
            <a:off x="7336169" y="5799421"/>
            <a:ext cx="2215487" cy="461665"/>
          </a:xfrm>
          <a:prstGeom prst="rect">
            <a:avLst/>
          </a:prstGeom>
          <a:noFill/>
        </p:spPr>
        <p:txBody>
          <a:bodyPr wrap="square" rtlCol="0">
            <a:spAutoFit/>
          </a:bodyPr>
          <a:lstStyle>
            <a:defPPr>
              <a:defRPr lang="ja-JP"/>
            </a:defPPr>
            <a:lvl1pPr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a:lstStyle>
          <a:p>
            <a:r>
              <a:rPr kumimoji="1" lang="en-US" altLang="ja-JP" sz="1200" dirty="0">
                <a:solidFill>
                  <a:srgbClr val="FF0000"/>
                </a:solidFill>
                <a:latin typeface="Meiryo UI" panose="020B0604030504040204" pitchFamily="50" charset="-128"/>
                <a:ea typeface="Meiryo UI" panose="020B0604030504040204" pitchFamily="50" charset="-128"/>
              </a:rPr>
              <a:t>【2018/11/14】</a:t>
            </a:r>
            <a:r>
              <a:rPr kumimoji="1" lang="ja-JP" altLang="en-US" sz="1200" dirty="0">
                <a:solidFill>
                  <a:srgbClr val="FF0000"/>
                </a:solidFill>
                <a:latin typeface="Meiryo UI" panose="020B0604030504040204" pitchFamily="50" charset="-128"/>
                <a:ea typeface="Meiryo UI" panose="020B0604030504040204" pitchFamily="50" charset="-128"/>
              </a:rPr>
              <a:t>要件定義</a:t>
            </a:r>
            <a:endParaRPr kumimoji="1" lang="en-US" altLang="ja-JP" sz="1200" dirty="0">
              <a:solidFill>
                <a:srgbClr val="FF0000"/>
              </a:solidFill>
              <a:latin typeface="Meiryo UI" panose="020B0604030504040204" pitchFamily="50" charset="-128"/>
              <a:ea typeface="Meiryo UI" panose="020B0604030504040204" pitchFamily="50" charset="-128"/>
            </a:endParaRPr>
          </a:p>
          <a:p>
            <a:r>
              <a:rPr lang="ja-JP" altLang="en-US" sz="1200" dirty="0">
                <a:solidFill>
                  <a:srgbClr val="FF0000"/>
                </a:solidFill>
                <a:latin typeface="Meiryo UI" panose="020B0604030504040204" pitchFamily="50" charset="-128"/>
                <a:ea typeface="Meiryo UI" panose="020B0604030504040204" pitchFamily="50" charset="-128"/>
              </a:rPr>
              <a:t>項目追加</a:t>
            </a:r>
            <a:endParaRPr kumimoji="1" lang="en-US" altLang="ja-JP" sz="1200" dirty="0">
              <a:solidFill>
                <a:srgbClr val="FF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095892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C7715A16-EACA-4AE5-A04C-2489BFBF42B3}"/>
              </a:ext>
            </a:extLst>
          </p:cNvPr>
          <p:cNvSpPr>
            <a:spLocks noGrp="1"/>
          </p:cNvSpPr>
          <p:nvPr>
            <p:ph type="title"/>
          </p:nvPr>
        </p:nvSpPr>
        <p:spPr>
          <a:xfrm>
            <a:off x="214313" y="131763"/>
            <a:ext cx="8229600" cy="725487"/>
          </a:xfrm>
        </p:spPr>
        <p:txBody>
          <a:bodyPr/>
          <a:lstStyle/>
          <a:p>
            <a:pPr eaLnBrk="1" hangingPunct="1"/>
            <a:r>
              <a:rPr lang="ja-JP" altLang="en-US" dirty="0"/>
              <a:t>エラーチェック一覧</a:t>
            </a:r>
          </a:p>
        </p:txBody>
      </p:sp>
      <p:graphicFrame>
        <p:nvGraphicFramePr>
          <p:cNvPr id="3" name="表 2">
            <a:extLst>
              <a:ext uri="{FF2B5EF4-FFF2-40B4-BE49-F238E27FC236}">
                <a16:creationId xmlns:a16="http://schemas.microsoft.com/office/drawing/2014/main" id="{E21E1C00-0109-4E2C-BADD-418B15B66904}"/>
              </a:ext>
            </a:extLst>
          </p:cNvPr>
          <p:cNvGraphicFramePr>
            <a:graphicFrameLocks noGrp="1"/>
          </p:cNvGraphicFramePr>
          <p:nvPr>
            <p:extLst>
              <p:ext uri="{D42A27DB-BD31-4B8C-83A1-F6EECF244321}">
                <p14:modId xmlns:p14="http://schemas.microsoft.com/office/powerpoint/2010/main" val="177185809"/>
              </p:ext>
            </p:extLst>
          </p:nvPr>
        </p:nvGraphicFramePr>
        <p:xfrm>
          <a:off x="323528" y="1196752"/>
          <a:ext cx="8640960" cy="640080"/>
        </p:xfrm>
        <a:graphic>
          <a:graphicData uri="http://schemas.openxmlformats.org/drawingml/2006/table">
            <a:tbl>
              <a:tblPr firstRow="1" bandRow="1">
                <a:tableStyleId>{5C22544A-7EE6-4342-B048-85BDC9FD1C3A}</a:tableStyleId>
              </a:tblPr>
              <a:tblGrid>
                <a:gridCol w="4896544">
                  <a:extLst>
                    <a:ext uri="{9D8B030D-6E8A-4147-A177-3AD203B41FA5}">
                      <a16:colId xmlns:a16="http://schemas.microsoft.com/office/drawing/2014/main" val="241960911"/>
                    </a:ext>
                  </a:extLst>
                </a:gridCol>
                <a:gridCol w="3744416">
                  <a:extLst>
                    <a:ext uri="{9D8B030D-6E8A-4147-A177-3AD203B41FA5}">
                      <a16:colId xmlns:a16="http://schemas.microsoft.com/office/drawing/2014/main" val="824858507"/>
                    </a:ext>
                  </a:extLst>
                </a:gridCol>
              </a:tblGrid>
              <a:tr h="189021">
                <a:tc>
                  <a:txBody>
                    <a:bodyPr/>
                    <a:lstStyle/>
                    <a:p>
                      <a:r>
                        <a:rPr kumimoji="1" lang="ja-JP" altLang="en-US" sz="1600" dirty="0">
                          <a:latin typeface="Meiryo UI" panose="020B0604030504040204" pitchFamily="50" charset="-128"/>
                          <a:ea typeface="Meiryo UI" panose="020B0604030504040204" pitchFamily="50" charset="-128"/>
                        </a:rPr>
                        <a:t>エラーチェック内容</a:t>
                      </a:r>
                    </a:p>
                  </a:txBody>
                  <a:tcPr/>
                </a:tc>
                <a:tc>
                  <a:txBody>
                    <a:bodyPr/>
                    <a:lstStyle/>
                    <a:p>
                      <a:r>
                        <a:rPr kumimoji="1" lang="ja-JP" altLang="en-US" sz="1600" dirty="0">
                          <a:latin typeface="Meiryo UI" panose="020B0604030504040204" pitchFamily="50" charset="-128"/>
                          <a:ea typeface="Meiryo UI" panose="020B0604030504040204" pitchFamily="50" charset="-128"/>
                        </a:rPr>
                        <a:t>用途や理由</a:t>
                      </a:r>
                    </a:p>
                  </a:txBody>
                  <a:tcPr/>
                </a:tc>
                <a:extLst>
                  <a:ext uri="{0D108BD9-81ED-4DB2-BD59-A6C34878D82A}">
                    <a16:rowId xmlns:a16="http://schemas.microsoft.com/office/drawing/2014/main" val="2978056749"/>
                  </a:ext>
                </a:extLst>
              </a:tr>
              <a:tr h="189021">
                <a:tc>
                  <a:txBody>
                    <a:bodyPr/>
                    <a:lstStyle/>
                    <a:p>
                      <a:r>
                        <a:rPr kumimoji="1" lang="ja-JP" altLang="en-US" sz="1400" dirty="0">
                          <a:latin typeface="Meiryo UI" panose="020B0604030504040204" pitchFamily="50" charset="-128"/>
                          <a:ea typeface="Meiryo UI" panose="020B0604030504040204" pitchFamily="50" charset="-128"/>
                        </a:rPr>
                        <a:t>単価入力なしで見積完了フラグ設定時</a:t>
                      </a:r>
                    </a:p>
                  </a:txBody>
                  <a:tcPr/>
                </a:tc>
                <a:tc>
                  <a:txBody>
                    <a:bodyPr/>
                    <a:lstStyle/>
                    <a:p>
                      <a:r>
                        <a:rPr kumimoji="1" lang="ja-JP" altLang="en-US" sz="1400" dirty="0">
                          <a:latin typeface="Meiryo UI" panose="020B0604030504040204" pitchFamily="50" charset="-128"/>
                          <a:ea typeface="Meiryo UI" panose="020B0604030504040204" pitchFamily="50" charset="-128"/>
                        </a:rPr>
                        <a:t>見積情報として体をなしていないから</a:t>
                      </a:r>
                    </a:p>
                  </a:txBody>
                  <a:tcPr/>
                </a:tc>
                <a:extLst>
                  <a:ext uri="{0D108BD9-81ED-4DB2-BD59-A6C34878D82A}">
                    <a16:rowId xmlns:a16="http://schemas.microsoft.com/office/drawing/2014/main" val="2104667160"/>
                  </a:ext>
                </a:extLst>
              </a:tr>
            </a:tbl>
          </a:graphicData>
        </a:graphic>
      </p:graphicFrame>
    </p:spTree>
    <p:extLst>
      <p:ext uri="{BB962C8B-B14F-4D97-AF65-F5344CB8AC3E}">
        <p14:creationId xmlns:p14="http://schemas.microsoft.com/office/powerpoint/2010/main" val="1918205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a:extLst>
              <a:ext uri="{FF2B5EF4-FFF2-40B4-BE49-F238E27FC236}">
                <a16:creationId xmlns:a16="http://schemas.microsoft.com/office/drawing/2014/main" id="{F5C3E275-E1D2-4608-9807-A848E5288D5E}"/>
              </a:ext>
            </a:extLst>
          </p:cNvPr>
          <p:cNvSpPr>
            <a:spLocks noGrp="1"/>
          </p:cNvSpPr>
          <p:nvPr>
            <p:ph type="title"/>
          </p:nvPr>
        </p:nvSpPr>
        <p:spPr/>
        <p:txBody>
          <a:bodyPr/>
          <a:lstStyle/>
          <a:p>
            <a:pPr eaLnBrk="1" hangingPunct="1"/>
            <a:r>
              <a:rPr lang="ja-JP" altLang="en-US" dirty="0"/>
              <a:t>プロジェクトスコープの確認</a:t>
            </a:r>
          </a:p>
        </p:txBody>
      </p:sp>
      <p:grpSp>
        <p:nvGrpSpPr>
          <p:cNvPr id="3" name="グループ化 2">
            <a:extLst>
              <a:ext uri="{FF2B5EF4-FFF2-40B4-BE49-F238E27FC236}">
                <a16:creationId xmlns:a16="http://schemas.microsoft.com/office/drawing/2014/main" id="{350C462C-467B-4D78-A4A5-4BA23ACB2A6F}"/>
              </a:ext>
            </a:extLst>
          </p:cNvPr>
          <p:cNvGrpSpPr/>
          <p:nvPr/>
        </p:nvGrpSpPr>
        <p:grpSpPr>
          <a:xfrm>
            <a:off x="341784" y="1124744"/>
            <a:ext cx="8460432" cy="5235569"/>
            <a:chOff x="341784" y="1124744"/>
            <a:chExt cx="8460432" cy="5235569"/>
          </a:xfrm>
        </p:grpSpPr>
        <p:pic>
          <p:nvPicPr>
            <p:cNvPr id="4" name="図 3">
              <a:extLst>
                <a:ext uri="{FF2B5EF4-FFF2-40B4-BE49-F238E27FC236}">
                  <a16:creationId xmlns:a16="http://schemas.microsoft.com/office/drawing/2014/main" id="{48755B06-AE07-4FD1-BE66-2519B886531D}"/>
                </a:ext>
              </a:extLst>
            </p:cNvPr>
            <p:cNvPicPr>
              <a:picLocks noChangeAspect="1"/>
            </p:cNvPicPr>
            <p:nvPr/>
          </p:nvPicPr>
          <p:blipFill>
            <a:blip r:embed="rId2"/>
            <a:stretch>
              <a:fillRect/>
            </a:stretch>
          </p:blipFill>
          <p:spPr>
            <a:xfrm>
              <a:off x="341784" y="1124744"/>
              <a:ext cx="8460432" cy="5235569"/>
            </a:xfrm>
            <a:prstGeom prst="rect">
              <a:avLst/>
            </a:prstGeom>
          </p:spPr>
        </p:pic>
        <p:sp>
          <p:nvSpPr>
            <p:cNvPr id="5" name="正方形/長方形 4">
              <a:extLst>
                <a:ext uri="{FF2B5EF4-FFF2-40B4-BE49-F238E27FC236}">
                  <a16:creationId xmlns:a16="http://schemas.microsoft.com/office/drawing/2014/main" id="{3BE508A5-AE12-4DEA-BC5B-D7960066F787}"/>
                </a:ext>
              </a:extLst>
            </p:cNvPr>
            <p:cNvSpPr/>
            <p:nvPr/>
          </p:nvSpPr>
          <p:spPr>
            <a:xfrm>
              <a:off x="7020272" y="6165304"/>
              <a:ext cx="1781944" cy="1950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 name="直線コネクタ 10">
            <a:extLst>
              <a:ext uri="{FF2B5EF4-FFF2-40B4-BE49-F238E27FC236}">
                <a16:creationId xmlns:a16="http://schemas.microsoft.com/office/drawing/2014/main" id="{3311DDBB-E5F5-4088-997A-EB66E3FE91F3}"/>
              </a:ext>
            </a:extLst>
          </p:cNvPr>
          <p:cNvCxnSpPr>
            <a:cxnSpLocks/>
          </p:cNvCxnSpPr>
          <p:nvPr/>
        </p:nvCxnSpPr>
        <p:spPr>
          <a:xfrm>
            <a:off x="3419872" y="5403660"/>
            <a:ext cx="194421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7A7A76E0-13BE-48F5-8405-3D819E21EE91}"/>
              </a:ext>
            </a:extLst>
          </p:cNvPr>
          <p:cNvCxnSpPr>
            <a:cxnSpLocks/>
          </p:cNvCxnSpPr>
          <p:nvPr/>
        </p:nvCxnSpPr>
        <p:spPr>
          <a:xfrm>
            <a:off x="6499697" y="5403660"/>
            <a:ext cx="194421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DBC95AA9-3C7A-4B25-9707-8ADDEB824CD3}"/>
              </a:ext>
            </a:extLst>
          </p:cNvPr>
          <p:cNvCxnSpPr>
            <a:cxnSpLocks/>
          </p:cNvCxnSpPr>
          <p:nvPr/>
        </p:nvCxnSpPr>
        <p:spPr>
          <a:xfrm>
            <a:off x="3419872" y="5640466"/>
            <a:ext cx="1368152"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99FFF2A9-F7F4-4B77-9C01-F40B59CB86A1}"/>
              </a:ext>
            </a:extLst>
          </p:cNvPr>
          <p:cNvCxnSpPr>
            <a:cxnSpLocks/>
          </p:cNvCxnSpPr>
          <p:nvPr/>
        </p:nvCxnSpPr>
        <p:spPr>
          <a:xfrm>
            <a:off x="3419872" y="5877272"/>
            <a:ext cx="1368152"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76C460A9-B557-4A3B-80E5-07368859E6BD}"/>
              </a:ext>
            </a:extLst>
          </p:cNvPr>
          <p:cNvCxnSpPr>
            <a:cxnSpLocks/>
          </p:cNvCxnSpPr>
          <p:nvPr/>
        </p:nvCxnSpPr>
        <p:spPr>
          <a:xfrm>
            <a:off x="6499697" y="2636912"/>
            <a:ext cx="80860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826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48">
            <a:extLst>
              <a:ext uri="{FF2B5EF4-FFF2-40B4-BE49-F238E27FC236}">
                <a16:creationId xmlns:a16="http://schemas.microsoft.com/office/drawing/2014/main" id="{EE3F1728-7D29-457E-935E-182B8840D900}"/>
              </a:ext>
            </a:extLst>
          </p:cNvPr>
          <p:cNvSpPr txBox="1">
            <a:spLocks noChangeArrowheads="1"/>
          </p:cNvSpPr>
          <p:nvPr/>
        </p:nvSpPr>
        <p:spPr bwMode="auto">
          <a:xfrm>
            <a:off x="341313" y="1539875"/>
            <a:ext cx="18415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endParaRPr lang="en-US" altLang="ja-JP" sz="1400">
              <a:latin typeface="Meiryo UI" pitchFamily="50" charset="-128"/>
              <a:ea typeface="Meiryo UI" pitchFamily="50" charset="-128"/>
              <a:cs typeface="Meiryo UI" pitchFamily="50" charset="-128"/>
            </a:endParaRPr>
          </a:p>
          <a:p>
            <a:pPr eaLnBrk="1" hangingPunct="1"/>
            <a:endParaRPr lang="en-US" altLang="ja-JP" sz="1400">
              <a:latin typeface="Meiryo UI" pitchFamily="50" charset="-128"/>
              <a:ea typeface="Meiryo UI" pitchFamily="50" charset="-128"/>
              <a:cs typeface="Meiryo UI" pitchFamily="50" charset="-128"/>
            </a:endParaRPr>
          </a:p>
          <a:p>
            <a:pPr eaLnBrk="1" hangingPunct="1"/>
            <a:endParaRPr lang="ja-JP" altLang="en-US" sz="1400">
              <a:latin typeface="Meiryo UI" pitchFamily="50" charset="-128"/>
              <a:ea typeface="Meiryo UI" pitchFamily="50" charset="-128"/>
              <a:cs typeface="Meiryo UI" pitchFamily="50" charset="-128"/>
            </a:endParaRPr>
          </a:p>
        </p:txBody>
      </p:sp>
      <p:sp>
        <p:nvSpPr>
          <p:cNvPr id="5" name="正方形/長方形 4">
            <a:extLst>
              <a:ext uri="{FF2B5EF4-FFF2-40B4-BE49-F238E27FC236}">
                <a16:creationId xmlns:a16="http://schemas.microsoft.com/office/drawing/2014/main" id="{413E8B16-8FF9-4165-8CF0-D6E0EF4AE51B}"/>
              </a:ext>
            </a:extLst>
          </p:cNvPr>
          <p:cNvSpPr>
            <a:spLocks noChangeArrowheads="1"/>
          </p:cNvSpPr>
          <p:nvPr/>
        </p:nvSpPr>
        <p:spPr bwMode="auto">
          <a:xfrm>
            <a:off x="307975" y="1639885"/>
            <a:ext cx="8494712" cy="4523524"/>
          </a:xfrm>
          <a:prstGeom prst="rect">
            <a:avLst/>
          </a:prstGeom>
          <a:noFill/>
          <a:ln w="12700" cap="sq" algn="ctr">
            <a:solidFill>
              <a:srgbClr val="00CCFF"/>
            </a:solidFill>
            <a:round/>
            <a:headEnd type="none" w="lg" len="med"/>
            <a:tailEnd type="none" w="lg" len="me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endParaRPr lang="ja-JP" altLang="en-US"/>
          </a:p>
        </p:txBody>
      </p:sp>
      <p:pic>
        <p:nvPicPr>
          <p:cNvPr id="6" name="Picture 2" descr="C:\Users\t-arai.MIS-CORP\Desktop\salesforce_logo.jpg">
            <a:extLst>
              <a:ext uri="{FF2B5EF4-FFF2-40B4-BE49-F238E27FC236}">
                <a16:creationId xmlns:a16="http://schemas.microsoft.com/office/drawing/2014/main" id="{574C66FB-02D3-4EED-955F-BBA4E90DB5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969" y="1313225"/>
            <a:ext cx="1443037"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フローチャート : 磁気ディスク 11">
            <a:extLst>
              <a:ext uri="{FF2B5EF4-FFF2-40B4-BE49-F238E27FC236}">
                <a16:creationId xmlns:a16="http://schemas.microsoft.com/office/drawing/2014/main" id="{8633F239-4F14-4644-AF21-F73D643DC575}"/>
              </a:ext>
            </a:extLst>
          </p:cNvPr>
          <p:cNvSpPr>
            <a:spLocks noChangeArrowheads="1"/>
          </p:cNvSpPr>
          <p:nvPr/>
        </p:nvSpPr>
        <p:spPr bwMode="auto">
          <a:xfrm>
            <a:off x="4501792" y="2855078"/>
            <a:ext cx="715376" cy="572323"/>
          </a:xfrm>
          <a:prstGeom prst="flowChartMagneticDisk">
            <a:avLst/>
          </a:prstGeom>
          <a:solidFill>
            <a:srgbClr val="00CCFF"/>
          </a:solidFill>
          <a:ln w="12700" cap="sq" algn="ctr">
            <a:solidFill>
              <a:schemeClr val="bg1"/>
            </a:solidFill>
            <a:round/>
            <a:headEnd type="none" w="lg" len="med"/>
            <a:tailEnd type="none" w="lg" len="med"/>
          </a:ln>
        </p:spPr>
        <p:txBody>
          <a:bodyPr anchor="ctr" anchorCtr="0"/>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hangingPunct="1"/>
            <a:r>
              <a:rPr lang="ja-JP" altLang="en-US" sz="900" dirty="0">
                <a:solidFill>
                  <a:schemeClr val="bg1"/>
                </a:solidFill>
                <a:latin typeface="Meiryo UI" pitchFamily="50" charset="-128"/>
                <a:ea typeface="Meiryo UI" pitchFamily="50" charset="-128"/>
                <a:cs typeface="Meiryo UI" pitchFamily="50" charset="-128"/>
              </a:rPr>
              <a:t>調達</a:t>
            </a:r>
            <a:endParaRPr lang="en-US" altLang="ja-JP" sz="900" dirty="0">
              <a:solidFill>
                <a:schemeClr val="bg1"/>
              </a:solidFill>
              <a:latin typeface="Meiryo UI" pitchFamily="50" charset="-128"/>
              <a:ea typeface="Meiryo UI" pitchFamily="50" charset="-128"/>
              <a:cs typeface="Meiryo UI" pitchFamily="50" charset="-128"/>
            </a:endParaRPr>
          </a:p>
          <a:p>
            <a:pPr algn="ctr" eaLnBrk="1" hangingPunct="1"/>
            <a:r>
              <a:rPr lang="ja-JP" altLang="en-US" sz="900" dirty="0">
                <a:solidFill>
                  <a:schemeClr val="bg1"/>
                </a:solidFill>
                <a:latin typeface="Meiryo UI" pitchFamily="50" charset="-128"/>
                <a:ea typeface="Meiryo UI" pitchFamily="50" charset="-128"/>
                <a:cs typeface="Meiryo UI" pitchFamily="50" charset="-128"/>
              </a:rPr>
              <a:t>ヘッダ</a:t>
            </a:r>
          </a:p>
        </p:txBody>
      </p:sp>
      <p:pic>
        <p:nvPicPr>
          <p:cNvPr id="8" name="Picture 3">
            <a:extLst>
              <a:ext uri="{FF2B5EF4-FFF2-40B4-BE49-F238E27FC236}">
                <a16:creationId xmlns:a16="http://schemas.microsoft.com/office/drawing/2014/main" id="{F557323B-93EE-4CD9-87E2-20850BCB901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83138" y="5101861"/>
            <a:ext cx="314099" cy="4222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a:extLst>
              <a:ext uri="{FF2B5EF4-FFF2-40B4-BE49-F238E27FC236}">
                <a16:creationId xmlns:a16="http://schemas.microsoft.com/office/drawing/2014/main" id="{A24BE679-DFDD-4510-BA80-B53857E4B79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19395" y="4959572"/>
            <a:ext cx="276218" cy="2956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吹き出し: 角を丸めた四角形 9">
            <a:extLst>
              <a:ext uri="{FF2B5EF4-FFF2-40B4-BE49-F238E27FC236}">
                <a16:creationId xmlns:a16="http://schemas.microsoft.com/office/drawing/2014/main" id="{9285CE5F-15E7-4C6D-A359-E9D4999BB2E9}"/>
              </a:ext>
            </a:extLst>
          </p:cNvPr>
          <p:cNvSpPr/>
          <p:nvPr/>
        </p:nvSpPr>
        <p:spPr bwMode="auto">
          <a:xfrm>
            <a:off x="3649734" y="1937246"/>
            <a:ext cx="2556562" cy="572323"/>
          </a:xfrm>
          <a:prstGeom prst="wedgeRoundRectCallout">
            <a:avLst>
              <a:gd name="adj1" fmla="val -4926"/>
              <a:gd name="adj2" fmla="val 118401"/>
              <a:gd name="adj3" fmla="val 16667"/>
            </a:avLst>
          </a:prstGeom>
          <a:solidFill>
            <a:schemeClr val="accent5">
              <a:lumMod val="25000"/>
            </a:schemeClr>
          </a:solidFill>
          <a:ln w="12700" cap="sq" cmpd="sng" algn="ctr">
            <a:solidFill>
              <a:schemeClr val="tx1"/>
            </a:solidFill>
            <a:prstDash val="solid"/>
            <a:round/>
            <a:headEnd type="triangle" w="lg" len="med"/>
            <a:tailEnd type="triangle" w="lg"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050" b="0" i="0" u="none" strike="noStrike" cap="none" normalizeH="0" baseline="0" dirty="0">
                <a:ln>
                  <a:noFill/>
                </a:ln>
                <a:solidFill>
                  <a:schemeClr val="bg1"/>
                </a:solidFill>
                <a:effectLst/>
                <a:latin typeface="Meiryo UI" panose="020B0604030504040204" pitchFamily="50" charset="-128"/>
                <a:ea typeface="Meiryo UI" panose="020B0604030504040204" pitchFamily="50" charset="-128"/>
              </a:rPr>
              <a:t>調達情報全体を管理するデータベース。</a:t>
            </a:r>
            <a:endParaRPr kumimoji="1" lang="en-US" altLang="ja-JP" sz="1050" b="0" i="0" u="none" strike="noStrike" cap="none" normalizeH="0" baseline="0" dirty="0">
              <a:ln>
                <a:noFill/>
              </a:ln>
              <a:solidFill>
                <a:schemeClr val="bg1"/>
              </a:solidFill>
              <a:effectLst/>
              <a:latin typeface="Meiryo UI" panose="020B0604030504040204" pitchFamily="50" charset="-128"/>
              <a:ea typeface="Meiryo UI" panose="020B0604030504040204"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r>
              <a:rPr lang="ja-JP" altLang="en-US" sz="1050" dirty="0">
                <a:solidFill>
                  <a:schemeClr val="bg1"/>
                </a:solidFill>
                <a:latin typeface="Meiryo UI" panose="020B0604030504040204" pitchFamily="50" charset="-128"/>
                <a:ea typeface="Meiryo UI" panose="020B0604030504040204" pitchFamily="50" charset="-128"/>
              </a:rPr>
              <a:t>見積依頼先や各種日付、ステータスを管理。</a:t>
            </a:r>
            <a:endParaRPr kumimoji="1" lang="ja-JP" altLang="en-US" sz="1050" b="0" i="0" u="none" strike="noStrike" cap="none" normalizeH="0" baseline="0" dirty="0">
              <a:ln>
                <a:noFill/>
              </a:ln>
              <a:solidFill>
                <a:schemeClr val="bg1"/>
              </a:solidFill>
              <a:effectLst/>
              <a:latin typeface="Meiryo UI" panose="020B0604030504040204" pitchFamily="50" charset="-128"/>
              <a:ea typeface="Meiryo UI" panose="020B0604030504040204" pitchFamily="50" charset="-128"/>
            </a:endParaRPr>
          </a:p>
        </p:txBody>
      </p:sp>
      <p:sp>
        <p:nvSpPr>
          <p:cNvPr id="11" name="フローチャート : 磁気ディスク 11">
            <a:extLst>
              <a:ext uri="{FF2B5EF4-FFF2-40B4-BE49-F238E27FC236}">
                <a16:creationId xmlns:a16="http://schemas.microsoft.com/office/drawing/2014/main" id="{079E5365-5137-43F3-B186-99C9657EA35F}"/>
              </a:ext>
            </a:extLst>
          </p:cNvPr>
          <p:cNvSpPr>
            <a:spLocks noChangeArrowheads="1"/>
          </p:cNvSpPr>
          <p:nvPr/>
        </p:nvSpPr>
        <p:spPr bwMode="auto">
          <a:xfrm>
            <a:off x="4501792" y="3780678"/>
            <a:ext cx="715376" cy="572323"/>
          </a:xfrm>
          <a:prstGeom prst="flowChartMagneticDisk">
            <a:avLst/>
          </a:prstGeom>
          <a:solidFill>
            <a:srgbClr val="00CCFF"/>
          </a:solidFill>
          <a:ln w="12700" cap="sq" algn="ctr">
            <a:solidFill>
              <a:schemeClr val="bg1"/>
            </a:solidFill>
            <a:round/>
            <a:headEnd type="none" w="lg" len="med"/>
            <a:tailEnd type="none" w="lg" len="med"/>
          </a:ln>
        </p:spPr>
        <p:txBody>
          <a:bodyPr anchor="ctr" anchorCtr="0"/>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hangingPunct="1"/>
            <a:r>
              <a:rPr lang="ja-JP" altLang="en-US" sz="900" dirty="0">
                <a:solidFill>
                  <a:schemeClr val="bg1"/>
                </a:solidFill>
                <a:latin typeface="Meiryo UI" pitchFamily="50" charset="-128"/>
                <a:ea typeface="Meiryo UI" pitchFamily="50" charset="-128"/>
                <a:cs typeface="Meiryo UI" pitchFamily="50" charset="-128"/>
              </a:rPr>
              <a:t>調達</a:t>
            </a:r>
            <a:endParaRPr lang="en-US" altLang="ja-JP" sz="900" dirty="0">
              <a:solidFill>
                <a:schemeClr val="bg1"/>
              </a:solidFill>
              <a:latin typeface="Meiryo UI" pitchFamily="50" charset="-128"/>
              <a:ea typeface="Meiryo UI" pitchFamily="50" charset="-128"/>
              <a:cs typeface="Meiryo UI" pitchFamily="50" charset="-128"/>
            </a:endParaRPr>
          </a:p>
          <a:p>
            <a:pPr algn="ctr" eaLnBrk="1" hangingPunct="1"/>
            <a:r>
              <a:rPr lang="ja-JP" altLang="en-US" sz="900" dirty="0">
                <a:solidFill>
                  <a:schemeClr val="bg1"/>
                </a:solidFill>
                <a:latin typeface="Meiryo UI" pitchFamily="50" charset="-128"/>
                <a:ea typeface="Meiryo UI" pitchFamily="50" charset="-128"/>
                <a:cs typeface="Meiryo UI" pitchFamily="50" charset="-128"/>
              </a:rPr>
              <a:t>明細</a:t>
            </a:r>
          </a:p>
        </p:txBody>
      </p:sp>
      <p:sp>
        <p:nvSpPr>
          <p:cNvPr id="12" name="フローチャート : 磁気ディスク 11">
            <a:extLst>
              <a:ext uri="{FF2B5EF4-FFF2-40B4-BE49-F238E27FC236}">
                <a16:creationId xmlns:a16="http://schemas.microsoft.com/office/drawing/2014/main" id="{262EEC92-B7CE-4253-9766-AFB6B493CB73}"/>
              </a:ext>
            </a:extLst>
          </p:cNvPr>
          <p:cNvSpPr>
            <a:spLocks noChangeArrowheads="1"/>
          </p:cNvSpPr>
          <p:nvPr/>
        </p:nvSpPr>
        <p:spPr bwMode="auto">
          <a:xfrm>
            <a:off x="5690581" y="3780678"/>
            <a:ext cx="715376" cy="572323"/>
          </a:xfrm>
          <a:prstGeom prst="flowChartMagneticDisk">
            <a:avLst/>
          </a:prstGeom>
          <a:solidFill>
            <a:srgbClr val="00CCFF"/>
          </a:solidFill>
          <a:ln w="12700" cap="sq" algn="ctr">
            <a:solidFill>
              <a:schemeClr val="bg1"/>
            </a:solidFill>
            <a:round/>
            <a:headEnd type="none" w="lg" len="med"/>
            <a:tailEnd type="none" w="lg" len="med"/>
          </a:ln>
        </p:spPr>
        <p:txBody>
          <a:bodyPr anchor="ctr" anchorCtr="0"/>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hangingPunct="1"/>
            <a:r>
              <a:rPr lang="ja-JP" altLang="en-US" sz="900" dirty="0">
                <a:solidFill>
                  <a:schemeClr val="bg1"/>
                </a:solidFill>
                <a:latin typeface="Meiryo UI" pitchFamily="50" charset="-128"/>
                <a:ea typeface="Meiryo UI" pitchFamily="50" charset="-128"/>
                <a:cs typeface="Meiryo UI" pitchFamily="50" charset="-128"/>
              </a:rPr>
              <a:t>見積</a:t>
            </a:r>
            <a:endParaRPr lang="en-US" altLang="ja-JP" sz="900" dirty="0">
              <a:solidFill>
                <a:schemeClr val="bg1"/>
              </a:solidFill>
              <a:latin typeface="Meiryo UI" pitchFamily="50" charset="-128"/>
              <a:ea typeface="Meiryo UI" pitchFamily="50" charset="-128"/>
              <a:cs typeface="Meiryo UI" pitchFamily="50" charset="-128"/>
            </a:endParaRPr>
          </a:p>
          <a:p>
            <a:pPr algn="ctr" eaLnBrk="1" hangingPunct="1"/>
            <a:r>
              <a:rPr lang="ja-JP" altLang="en-US" sz="900" dirty="0">
                <a:solidFill>
                  <a:schemeClr val="bg1"/>
                </a:solidFill>
                <a:latin typeface="Meiryo UI" pitchFamily="50" charset="-128"/>
                <a:ea typeface="Meiryo UI" pitchFamily="50" charset="-128"/>
                <a:cs typeface="Meiryo UI" pitchFamily="50" charset="-128"/>
              </a:rPr>
              <a:t>回答</a:t>
            </a:r>
          </a:p>
        </p:txBody>
      </p:sp>
      <p:cxnSp>
        <p:nvCxnSpPr>
          <p:cNvPr id="13" name="直線コネクタ 12">
            <a:extLst>
              <a:ext uri="{FF2B5EF4-FFF2-40B4-BE49-F238E27FC236}">
                <a16:creationId xmlns:a16="http://schemas.microsoft.com/office/drawing/2014/main" id="{AA2C207A-127A-4F63-B323-11E89F2B0C67}"/>
              </a:ext>
            </a:extLst>
          </p:cNvPr>
          <p:cNvCxnSpPr>
            <a:stCxn id="11" idx="4"/>
            <a:endCxn id="12" idx="2"/>
          </p:cNvCxnSpPr>
          <p:nvPr/>
        </p:nvCxnSpPr>
        <p:spPr bwMode="auto">
          <a:xfrm>
            <a:off x="5217168" y="4066840"/>
            <a:ext cx="473413" cy="0"/>
          </a:xfrm>
          <a:prstGeom prst="line">
            <a:avLst/>
          </a:prstGeom>
          <a:solidFill>
            <a:schemeClr val="accent1"/>
          </a:solidFill>
          <a:ln w="12700" cap="sq" cmpd="sng" algn="ctr">
            <a:solidFill>
              <a:schemeClr val="bg1">
                <a:lumMod val="85000"/>
              </a:schemeClr>
            </a:solidFill>
            <a:prstDash val="solid"/>
            <a:round/>
            <a:headEnd type="none" w="lg" len="med"/>
            <a:tailEnd type="none" w="lg" len="med"/>
          </a:ln>
          <a:effectLst/>
        </p:spPr>
      </p:cxnSp>
      <p:sp>
        <p:nvSpPr>
          <p:cNvPr id="14" name="フローチャート : 磁気ディスク 11">
            <a:extLst>
              <a:ext uri="{FF2B5EF4-FFF2-40B4-BE49-F238E27FC236}">
                <a16:creationId xmlns:a16="http://schemas.microsoft.com/office/drawing/2014/main" id="{EE842D51-B63A-44DF-863B-4A7F556F6321}"/>
              </a:ext>
            </a:extLst>
          </p:cNvPr>
          <p:cNvSpPr>
            <a:spLocks noChangeArrowheads="1"/>
          </p:cNvSpPr>
          <p:nvPr/>
        </p:nvSpPr>
        <p:spPr bwMode="auto">
          <a:xfrm>
            <a:off x="2082301" y="4790449"/>
            <a:ext cx="715376" cy="572323"/>
          </a:xfrm>
          <a:prstGeom prst="flowChartMagneticDisk">
            <a:avLst/>
          </a:prstGeom>
          <a:solidFill>
            <a:srgbClr val="00CCFF"/>
          </a:solidFill>
          <a:ln w="12700" cap="sq" algn="ctr">
            <a:solidFill>
              <a:schemeClr val="bg1"/>
            </a:solidFill>
            <a:round/>
            <a:headEnd type="none" w="lg" len="med"/>
            <a:tailEnd type="none" w="lg" len="med"/>
          </a:ln>
        </p:spPr>
        <p:txBody>
          <a:bodyPr anchor="ctr" anchorCtr="0"/>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hangingPunct="1"/>
            <a:r>
              <a:rPr lang="ja-JP" altLang="en-US" sz="900" dirty="0">
                <a:solidFill>
                  <a:schemeClr val="bg1"/>
                </a:solidFill>
                <a:latin typeface="Meiryo UI" pitchFamily="50" charset="-128"/>
                <a:ea typeface="Meiryo UI" pitchFamily="50" charset="-128"/>
                <a:cs typeface="Meiryo UI" pitchFamily="50" charset="-128"/>
              </a:rPr>
              <a:t>部材</a:t>
            </a:r>
            <a:endParaRPr lang="en-US" altLang="ja-JP" sz="900" dirty="0">
              <a:solidFill>
                <a:schemeClr val="bg1"/>
              </a:solidFill>
              <a:latin typeface="Meiryo UI" pitchFamily="50" charset="-128"/>
              <a:ea typeface="Meiryo UI" pitchFamily="50" charset="-128"/>
              <a:cs typeface="Meiryo UI" pitchFamily="50" charset="-128"/>
            </a:endParaRPr>
          </a:p>
          <a:p>
            <a:pPr algn="ctr" eaLnBrk="1" hangingPunct="1"/>
            <a:r>
              <a:rPr lang="ja-JP" altLang="en-US" sz="900" dirty="0">
                <a:solidFill>
                  <a:schemeClr val="bg1"/>
                </a:solidFill>
                <a:latin typeface="Meiryo UI" pitchFamily="50" charset="-128"/>
                <a:ea typeface="Meiryo UI" pitchFamily="50" charset="-128"/>
                <a:cs typeface="Meiryo UI" pitchFamily="50" charset="-128"/>
              </a:rPr>
              <a:t>マスタ</a:t>
            </a:r>
          </a:p>
        </p:txBody>
      </p:sp>
      <p:cxnSp>
        <p:nvCxnSpPr>
          <p:cNvPr id="15" name="コネクタ: カギ線 14">
            <a:extLst>
              <a:ext uri="{FF2B5EF4-FFF2-40B4-BE49-F238E27FC236}">
                <a16:creationId xmlns:a16="http://schemas.microsoft.com/office/drawing/2014/main" id="{1B127ACF-B42A-464D-B4B1-138C80B40910}"/>
              </a:ext>
            </a:extLst>
          </p:cNvPr>
          <p:cNvCxnSpPr>
            <a:cxnSpLocks/>
            <a:stCxn id="16" idx="4"/>
            <a:endCxn id="31" idx="2"/>
          </p:cNvCxnSpPr>
          <p:nvPr/>
        </p:nvCxnSpPr>
        <p:spPr bwMode="auto">
          <a:xfrm flipV="1">
            <a:off x="2797677" y="5076409"/>
            <a:ext cx="1704115" cy="701289"/>
          </a:xfrm>
          <a:prstGeom prst="bentConnector3">
            <a:avLst>
              <a:gd name="adj1" fmla="val 50000"/>
            </a:avLst>
          </a:prstGeom>
          <a:solidFill>
            <a:schemeClr val="accent1"/>
          </a:solidFill>
          <a:ln w="12700" cap="sq" cmpd="sng" algn="ctr">
            <a:solidFill>
              <a:schemeClr val="bg1">
                <a:lumMod val="85000"/>
              </a:schemeClr>
            </a:solidFill>
            <a:prstDash val="solid"/>
            <a:round/>
            <a:headEnd type="none" w="lg" len="med"/>
            <a:tailEnd type="none"/>
          </a:ln>
          <a:effectLst/>
        </p:spPr>
      </p:cxnSp>
      <p:sp>
        <p:nvSpPr>
          <p:cNvPr id="16" name="フローチャート : 磁気ディスク 11">
            <a:extLst>
              <a:ext uri="{FF2B5EF4-FFF2-40B4-BE49-F238E27FC236}">
                <a16:creationId xmlns:a16="http://schemas.microsoft.com/office/drawing/2014/main" id="{3ACFB7AD-B30B-4789-9322-CCD5FB10AEA6}"/>
              </a:ext>
            </a:extLst>
          </p:cNvPr>
          <p:cNvSpPr>
            <a:spLocks noChangeArrowheads="1"/>
          </p:cNvSpPr>
          <p:nvPr/>
        </p:nvSpPr>
        <p:spPr bwMode="auto">
          <a:xfrm>
            <a:off x="2082301" y="5491536"/>
            <a:ext cx="715376" cy="572323"/>
          </a:xfrm>
          <a:prstGeom prst="flowChartMagneticDisk">
            <a:avLst/>
          </a:prstGeom>
          <a:solidFill>
            <a:srgbClr val="00CCFF"/>
          </a:solidFill>
          <a:ln w="12700" cap="sq" algn="ctr">
            <a:solidFill>
              <a:schemeClr val="bg1"/>
            </a:solidFill>
            <a:round/>
            <a:headEnd type="none" w="lg" len="med"/>
            <a:tailEnd type="none" w="lg" len="med"/>
          </a:ln>
        </p:spPr>
        <p:txBody>
          <a:bodyPr anchor="ctr" anchorCtr="0"/>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hangingPunct="1"/>
            <a:r>
              <a:rPr lang="ja-JP" altLang="en-US" sz="900" dirty="0">
                <a:solidFill>
                  <a:schemeClr val="bg1"/>
                </a:solidFill>
                <a:latin typeface="Meiryo UI" pitchFamily="50" charset="-128"/>
                <a:ea typeface="Meiryo UI" pitchFamily="50" charset="-128"/>
                <a:cs typeface="Meiryo UI" pitchFamily="50" charset="-128"/>
              </a:rPr>
              <a:t>場所</a:t>
            </a:r>
            <a:endParaRPr lang="en-US" altLang="ja-JP" sz="900" dirty="0">
              <a:solidFill>
                <a:schemeClr val="bg1"/>
              </a:solidFill>
              <a:latin typeface="Meiryo UI" pitchFamily="50" charset="-128"/>
              <a:ea typeface="Meiryo UI" pitchFamily="50" charset="-128"/>
              <a:cs typeface="Meiryo UI" pitchFamily="50" charset="-128"/>
            </a:endParaRPr>
          </a:p>
          <a:p>
            <a:pPr algn="ctr" eaLnBrk="1" hangingPunct="1"/>
            <a:r>
              <a:rPr lang="ja-JP" altLang="en-US" sz="900" dirty="0">
                <a:solidFill>
                  <a:schemeClr val="bg1"/>
                </a:solidFill>
                <a:latin typeface="Meiryo UI" pitchFamily="50" charset="-128"/>
                <a:ea typeface="Meiryo UI" pitchFamily="50" charset="-128"/>
                <a:cs typeface="Meiryo UI" pitchFamily="50" charset="-128"/>
              </a:rPr>
              <a:t>マスタ</a:t>
            </a:r>
          </a:p>
        </p:txBody>
      </p:sp>
      <p:cxnSp>
        <p:nvCxnSpPr>
          <p:cNvPr id="17" name="直線コネクタ 16">
            <a:extLst>
              <a:ext uri="{FF2B5EF4-FFF2-40B4-BE49-F238E27FC236}">
                <a16:creationId xmlns:a16="http://schemas.microsoft.com/office/drawing/2014/main" id="{24B4EFF2-C1B8-41B6-8A98-97A0BC5D86DF}"/>
              </a:ext>
            </a:extLst>
          </p:cNvPr>
          <p:cNvCxnSpPr>
            <a:cxnSpLocks/>
            <a:stCxn id="14" idx="4"/>
            <a:endCxn id="31" idx="2"/>
          </p:cNvCxnSpPr>
          <p:nvPr/>
        </p:nvCxnSpPr>
        <p:spPr bwMode="auto">
          <a:xfrm flipV="1">
            <a:off x="2797677" y="5076409"/>
            <a:ext cx="1704115" cy="202"/>
          </a:xfrm>
          <a:prstGeom prst="line">
            <a:avLst/>
          </a:prstGeom>
          <a:solidFill>
            <a:schemeClr val="accent1"/>
          </a:solidFill>
          <a:ln w="12700" cap="sq" cmpd="sng" algn="ctr">
            <a:solidFill>
              <a:schemeClr val="bg1">
                <a:lumMod val="85000"/>
              </a:schemeClr>
            </a:solidFill>
            <a:prstDash val="solid"/>
            <a:round/>
            <a:headEnd type="none" w="lg" len="med"/>
            <a:tailEnd type="none" w="lg" len="med"/>
          </a:ln>
          <a:effectLst/>
        </p:spPr>
      </p:cxnSp>
      <p:cxnSp>
        <p:nvCxnSpPr>
          <p:cNvPr id="18" name="直線コネクタ 17">
            <a:extLst>
              <a:ext uri="{FF2B5EF4-FFF2-40B4-BE49-F238E27FC236}">
                <a16:creationId xmlns:a16="http://schemas.microsoft.com/office/drawing/2014/main" id="{B6BD1DEA-8AB8-4826-B34B-4C8E21133EE9}"/>
              </a:ext>
            </a:extLst>
          </p:cNvPr>
          <p:cNvCxnSpPr>
            <a:cxnSpLocks/>
            <a:stCxn id="11" idx="3"/>
            <a:endCxn id="31" idx="1"/>
          </p:cNvCxnSpPr>
          <p:nvPr/>
        </p:nvCxnSpPr>
        <p:spPr bwMode="auto">
          <a:xfrm>
            <a:off x="4859480" y="4353001"/>
            <a:ext cx="0" cy="437246"/>
          </a:xfrm>
          <a:prstGeom prst="line">
            <a:avLst/>
          </a:prstGeom>
          <a:solidFill>
            <a:schemeClr val="accent1"/>
          </a:solidFill>
          <a:ln w="12700" cap="sq" cmpd="sng" algn="ctr">
            <a:solidFill>
              <a:schemeClr val="bg1">
                <a:lumMod val="85000"/>
              </a:schemeClr>
            </a:solidFill>
            <a:prstDash val="solid"/>
            <a:round/>
            <a:headEnd type="none" w="lg" len="med"/>
            <a:tailEnd type="none" w="lg" len="med"/>
          </a:ln>
          <a:effectLst/>
        </p:spPr>
      </p:cxnSp>
      <p:sp>
        <p:nvSpPr>
          <p:cNvPr id="19" name="正方形/長方形 18">
            <a:extLst>
              <a:ext uri="{FF2B5EF4-FFF2-40B4-BE49-F238E27FC236}">
                <a16:creationId xmlns:a16="http://schemas.microsoft.com/office/drawing/2014/main" id="{69B886B1-FA33-458F-B487-FD626D2793BA}"/>
              </a:ext>
            </a:extLst>
          </p:cNvPr>
          <p:cNvSpPr/>
          <p:nvPr/>
        </p:nvSpPr>
        <p:spPr bwMode="auto">
          <a:xfrm>
            <a:off x="7017561" y="4945475"/>
            <a:ext cx="843173" cy="276999"/>
          </a:xfrm>
          <a:prstGeom prst="rect">
            <a:avLst/>
          </a:prstGeom>
          <a:solidFill>
            <a:srgbClr val="00B0F0">
              <a:alpha val="59000"/>
            </a:srgbClr>
          </a:solidFill>
          <a:ln w="19050" cap="sq" cmpd="sng" algn="ctr">
            <a:solidFill>
              <a:schemeClr val="bg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900" dirty="0">
                <a:solidFill>
                  <a:schemeClr val="bg1"/>
                </a:solidFill>
                <a:latin typeface="Meiryo UI" panose="020B0604030504040204" pitchFamily="50" charset="-128"/>
                <a:ea typeface="Meiryo UI" panose="020B0604030504040204" pitchFamily="50" charset="-128"/>
              </a:rPr>
              <a:t>仕入画面</a:t>
            </a:r>
            <a:endParaRPr kumimoji="1" lang="ja-JP" altLang="en-US" sz="900" b="0" i="0" u="none" strike="noStrike" cap="none" normalizeH="0" baseline="0" dirty="0">
              <a:ln>
                <a:noFill/>
              </a:ln>
              <a:solidFill>
                <a:schemeClr val="bg1"/>
              </a:solidFill>
              <a:effectLst/>
              <a:latin typeface="Meiryo UI" panose="020B0604030504040204" pitchFamily="50" charset="-128"/>
              <a:ea typeface="Meiryo UI" panose="020B0604030504040204" pitchFamily="50" charset="-128"/>
            </a:endParaRPr>
          </a:p>
        </p:txBody>
      </p:sp>
      <p:sp>
        <p:nvSpPr>
          <p:cNvPr id="20" name="正方形/長方形 19">
            <a:extLst>
              <a:ext uri="{FF2B5EF4-FFF2-40B4-BE49-F238E27FC236}">
                <a16:creationId xmlns:a16="http://schemas.microsoft.com/office/drawing/2014/main" id="{703DF83A-6796-4432-830E-E2E4155EA16C}"/>
              </a:ext>
            </a:extLst>
          </p:cNvPr>
          <p:cNvSpPr/>
          <p:nvPr/>
        </p:nvSpPr>
        <p:spPr bwMode="auto">
          <a:xfrm>
            <a:off x="7017561" y="5236316"/>
            <a:ext cx="843173" cy="276999"/>
          </a:xfrm>
          <a:prstGeom prst="rect">
            <a:avLst/>
          </a:prstGeom>
          <a:solidFill>
            <a:srgbClr val="00B0F0">
              <a:alpha val="59000"/>
            </a:srgbClr>
          </a:solidFill>
          <a:ln w="19050" cap="sq" cmpd="sng" algn="ctr">
            <a:solidFill>
              <a:schemeClr val="bg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900" dirty="0">
                <a:solidFill>
                  <a:schemeClr val="bg1"/>
                </a:solidFill>
                <a:latin typeface="Meiryo UI" panose="020B0604030504040204" pitchFamily="50" charset="-128"/>
                <a:ea typeface="Meiryo UI" panose="020B0604030504040204" pitchFamily="50" charset="-128"/>
              </a:rPr>
              <a:t>入出庫画面</a:t>
            </a:r>
            <a:endParaRPr kumimoji="1" lang="ja-JP" altLang="en-US" sz="900" b="0" i="0" u="none" strike="noStrike" cap="none" normalizeH="0" baseline="0" dirty="0">
              <a:ln>
                <a:noFill/>
              </a:ln>
              <a:solidFill>
                <a:schemeClr val="bg1"/>
              </a:solidFill>
              <a:effectLst/>
              <a:latin typeface="Meiryo UI" panose="020B0604030504040204" pitchFamily="50" charset="-128"/>
              <a:ea typeface="Meiryo UI" panose="020B0604030504040204" pitchFamily="50" charset="-128"/>
            </a:endParaRPr>
          </a:p>
        </p:txBody>
      </p:sp>
      <p:sp>
        <p:nvSpPr>
          <p:cNvPr id="21" name="吹き出し: 四角形 20">
            <a:extLst>
              <a:ext uri="{FF2B5EF4-FFF2-40B4-BE49-F238E27FC236}">
                <a16:creationId xmlns:a16="http://schemas.microsoft.com/office/drawing/2014/main" id="{3B512EF1-6A3D-4B50-A255-7C259DF86394}"/>
              </a:ext>
            </a:extLst>
          </p:cNvPr>
          <p:cNvSpPr/>
          <p:nvPr/>
        </p:nvSpPr>
        <p:spPr bwMode="auto">
          <a:xfrm>
            <a:off x="5408116" y="2575800"/>
            <a:ext cx="1977418" cy="598283"/>
          </a:xfrm>
          <a:prstGeom prst="wedgeRectCallout">
            <a:avLst>
              <a:gd name="adj1" fmla="val -63823"/>
              <a:gd name="adj2" fmla="val 6398"/>
            </a:avLst>
          </a:prstGeom>
          <a:solidFill>
            <a:schemeClr val="bg1">
              <a:lumMod val="95000"/>
            </a:schemeClr>
          </a:solidFill>
          <a:ln w="19050" cap="sq" cmpd="sng" algn="ctr">
            <a:solidFill>
              <a:schemeClr val="bg1"/>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ja-JP" altLang="en-US" sz="800" dirty="0">
                <a:latin typeface="Meiryo UI" panose="020B0604030504040204" pitchFamily="50" charset="-128"/>
                <a:ea typeface="Meiryo UI" panose="020B0604030504040204" pitchFamily="50" charset="-128"/>
              </a:rPr>
              <a:t>ヘッダ</a:t>
            </a:r>
            <a:r>
              <a:rPr kumimoji="1" lang="ja-JP" altLang="en-US" sz="8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ステータスにて注文全体を管理</a:t>
            </a:r>
            <a:endParaRPr kumimoji="1" lang="en-US" altLang="ja-JP" sz="8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p>
            <a:pPr marL="0" marR="0" indent="0" defTabSz="914400" rtl="0" eaLnBrk="1" fontAlgn="base" latinLnBrk="0" hangingPunct="1">
              <a:lnSpc>
                <a:spcPct val="100000"/>
              </a:lnSpc>
              <a:spcBef>
                <a:spcPct val="0"/>
              </a:spcBef>
              <a:spcAft>
                <a:spcPct val="0"/>
              </a:spcAft>
              <a:buClrTx/>
              <a:buSzTx/>
              <a:buFontTx/>
              <a:buNone/>
              <a:tabLst/>
            </a:pPr>
            <a:r>
              <a:rPr lang="ja-JP" altLang="en-US" sz="800" dirty="0">
                <a:latin typeface="Meiryo UI" panose="020B0604030504040204" pitchFamily="50" charset="-128"/>
                <a:ea typeface="Meiryo UI" panose="020B0604030504040204" pitchFamily="50" charset="-128"/>
              </a:rPr>
              <a:t>・承認前・承認済・見積依頼中</a:t>
            </a:r>
            <a:endParaRPr lang="en-US" altLang="ja-JP" sz="800" dirty="0">
              <a:latin typeface="Meiryo UI" panose="020B0604030504040204" pitchFamily="50" charset="-128"/>
              <a:ea typeface="Meiryo UI" panose="020B0604030504040204" pitchFamily="50" charset="-128"/>
            </a:endParaRPr>
          </a:p>
          <a:p>
            <a:pPr marL="0" marR="0" indent="0" defTabSz="914400" rtl="0" eaLnBrk="1" fontAlgn="base" latinLnBrk="0" hangingPunct="1">
              <a:lnSpc>
                <a:spcPct val="100000"/>
              </a:lnSpc>
              <a:spcBef>
                <a:spcPct val="0"/>
              </a:spcBef>
              <a:spcAft>
                <a:spcPct val="0"/>
              </a:spcAft>
              <a:buClrTx/>
              <a:buSzTx/>
              <a:buFontTx/>
              <a:buNone/>
              <a:tabLst/>
            </a:pPr>
            <a:r>
              <a:rPr lang="ja-JP" altLang="en-US" sz="800" dirty="0">
                <a:latin typeface="Meiryo UI" panose="020B0604030504040204" pitchFamily="50" charset="-128"/>
                <a:ea typeface="Meiryo UI" panose="020B0604030504040204" pitchFamily="50" charset="-128"/>
              </a:rPr>
              <a:t>・仕入先決定・注文済・全数納入済</a:t>
            </a:r>
            <a:endParaRPr lang="en-US" altLang="ja-JP" sz="800" dirty="0">
              <a:latin typeface="Meiryo UI" panose="020B0604030504040204" pitchFamily="50" charset="-128"/>
              <a:ea typeface="Meiryo UI" panose="020B0604030504040204" pitchFamily="50" charset="-128"/>
            </a:endParaRPr>
          </a:p>
          <a:p>
            <a:pPr marL="0" marR="0" indent="0" defTabSz="914400" rtl="0" eaLnBrk="1" fontAlgn="base" latinLnBrk="0" hangingPunct="1">
              <a:lnSpc>
                <a:spcPct val="100000"/>
              </a:lnSpc>
              <a:spcBef>
                <a:spcPct val="0"/>
              </a:spcBef>
              <a:spcAft>
                <a:spcPct val="0"/>
              </a:spcAft>
              <a:buClrTx/>
              <a:buSzTx/>
              <a:buFontTx/>
              <a:buNone/>
              <a:tabLst/>
            </a:pPr>
            <a:r>
              <a:rPr lang="ja-JP" altLang="en-US" sz="800" dirty="0">
                <a:latin typeface="Meiryo UI" panose="020B0604030504040204" pitchFamily="50" charset="-128"/>
                <a:ea typeface="Meiryo UI" panose="020B0604030504040204" pitchFamily="50" charset="-128"/>
              </a:rPr>
              <a:t>・請求済　等・・・</a:t>
            </a:r>
            <a:endParaRPr lang="en-US" altLang="ja-JP" sz="800" dirty="0">
              <a:latin typeface="Meiryo UI" panose="020B0604030504040204" pitchFamily="50" charset="-128"/>
              <a:ea typeface="Meiryo UI" panose="020B0604030504040204" pitchFamily="50" charset="-128"/>
            </a:endParaRPr>
          </a:p>
        </p:txBody>
      </p:sp>
      <p:sp>
        <p:nvSpPr>
          <p:cNvPr id="22" name="フローチャート : 磁気ディスク 11">
            <a:extLst>
              <a:ext uri="{FF2B5EF4-FFF2-40B4-BE49-F238E27FC236}">
                <a16:creationId xmlns:a16="http://schemas.microsoft.com/office/drawing/2014/main" id="{F067B125-E4D5-4D2C-9235-C74265778881}"/>
              </a:ext>
            </a:extLst>
          </p:cNvPr>
          <p:cNvSpPr>
            <a:spLocks noChangeArrowheads="1"/>
          </p:cNvSpPr>
          <p:nvPr/>
        </p:nvSpPr>
        <p:spPr bwMode="auto">
          <a:xfrm>
            <a:off x="2082301" y="2601763"/>
            <a:ext cx="715376" cy="572323"/>
          </a:xfrm>
          <a:prstGeom prst="flowChartMagneticDisk">
            <a:avLst/>
          </a:prstGeom>
          <a:solidFill>
            <a:srgbClr val="00CCFF"/>
          </a:solidFill>
          <a:ln w="12700" cap="sq" algn="ctr">
            <a:solidFill>
              <a:schemeClr val="bg1"/>
            </a:solidFill>
            <a:round/>
            <a:headEnd type="none" w="lg" len="med"/>
            <a:tailEnd type="none" w="lg" len="med"/>
          </a:ln>
        </p:spPr>
        <p:txBody>
          <a:bodyPr anchor="ctr" anchorCtr="0"/>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hangingPunct="1"/>
            <a:r>
              <a:rPr lang="ja-JP" altLang="en-US" sz="900" dirty="0">
                <a:solidFill>
                  <a:schemeClr val="bg1"/>
                </a:solidFill>
                <a:latin typeface="Meiryo UI" pitchFamily="50" charset="-128"/>
                <a:ea typeface="Meiryo UI" pitchFamily="50" charset="-128"/>
                <a:cs typeface="Meiryo UI" pitchFamily="50" charset="-128"/>
              </a:rPr>
              <a:t>取引先</a:t>
            </a:r>
            <a:endParaRPr lang="en-US" altLang="ja-JP" sz="900" dirty="0">
              <a:solidFill>
                <a:schemeClr val="bg1"/>
              </a:solidFill>
              <a:latin typeface="Meiryo UI" pitchFamily="50" charset="-128"/>
              <a:ea typeface="Meiryo UI" pitchFamily="50" charset="-128"/>
              <a:cs typeface="Meiryo UI" pitchFamily="50" charset="-128"/>
            </a:endParaRPr>
          </a:p>
        </p:txBody>
      </p:sp>
      <p:sp>
        <p:nvSpPr>
          <p:cNvPr id="23" name="フローチャート : 磁気ディスク 11">
            <a:extLst>
              <a:ext uri="{FF2B5EF4-FFF2-40B4-BE49-F238E27FC236}">
                <a16:creationId xmlns:a16="http://schemas.microsoft.com/office/drawing/2014/main" id="{302964C0-DF4C-468E-8CB3-F763666E3C08}"/>
              </a:ext>
            </a:extLst>
          </p:cNvPr>
          <p:cNvSpPr>
            <a:spLocks noChangeArrowheads="1"/>
          </p:cNvSpPr>
          <p:nvPr/>
        </p:nvSpPr>
        <p:spPr bwMode="auto">
          <a:xfrm>
            <a:off x="2082301" y="3336597"/>
            <a:ext cx="715376" cy="572323"/>
          </a:xfrm>
          <a:prstGeom prst="flowChartMagneticDisk">
            <a:avLst/>
          </a:prstGeom>
          <a:solidFill>
            <a:srgbClr val="00CCFF"/>
          </a:solidFill>
          <a:ln w="12700" cap="sq" algn="ctr">
            <a:solidFill>
              <a:schemeClr val="bg1"/>
            </a:solidFill>
            <a:round/>
            <a:headEnd type="none" w="lg" len="med"/>
            <a:tailEnd type="none" w="lg" len="med"/>
          </a:ln>
        </p:spPr>
        <p:txBody>
          <a:bodyPr anchor="ctr" anchorCtr="0"/>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hangingPunct="1"/>
            <a:r>
              <a:rPr lang="ja-JP" altLang="en-US" sz="900" dirty="0">
                <a:solidFill>
                  <a:schemeClr val="bg1"/>
                </a:solidFill>
                <a:latin typeface="Meiryo UI" pitchFamily="50" charset="-128"/>
                <a:ea typeface="Meiryo UI" pitchFamily="50" charset="-128"/>
                <a:cs typeface="Meiryo UI" pitchFamily="50" charset="-128"/>
              </a:rPr>
              <a:t>取引先</a:t>
            </a:r>
            <a:endParaRPr lang="en-US" altLang="ja-JP" sz="900" dirty="0">
              <a:solidFill>
                <a:schemeClr val="bg1"/>
              </a:solidFill>
              <a:latin typeface="Meiryo UI" pitchFamily="50" charset="-128"/>
              <a:ea typeface="Meiryo UI" pitchFamily="50" charset="-128"/>
              <a:cs typeface="Meiryo UI" pitchFamily="50" charset="-128"/>
            </a:endParaRPr>
          </a:p>
          <a:p>
            <a:pPr algn="ctr" eaLnBrk="1" hangingPunct="1"/>
            <a:r>
              <a:rPr lang="ja-JP" altLang="en-US" sz="900" dirty="0">
                <a:solidFill>
                  <a:schemeClr val="bg1"/>
                </a:solidFill>
                <a:latin typeface="Meiryo UI" pitchFamily="50" charset="-128"/>
                <a:ea typeface="Meiryo UI" pitchFamily="50" charset="-128"/>
                <a:cs typeface="Meiryo UI" pitchFamily="50" charset="-128"/>
              </a:rPr>
              <a:t>責任者</a:t>
            </a:r>
          </a:p>
        </p:txBody>
      </p:sp>
      <p:cxnSp>
        <p:nvCxnSpPr>
          <p:cNvPr id="24" name="直線コネクタ 23">
            <a:extLst>
              <a:ext uri="{FF2B5EF4-FFF2-40B4-BE49-F238E27FC236}">
                <a16:creationId xmlns:a16="http://schemas.microsoft.com/office/drawing/2014/main" id="{AD23CF1A-4011-4D7F-ACD7-EBBFD91B2274}"/>
              </a:ext>
            </a:extLst>
          </p:cNvPr>
          <p:cNvCxnSpPr>
            <a:cxnSpLocks/>
            <a:stCxn id="22" idx="3"/>
            <a:endCxn id="23" idx="1"/>
          </p:cNvCxnSpPr>
          <p:nvPr/>
        </p:nvCxnSpPr>
        <p:spPr bwMode="auto">
          <a:xfrm>
            <a:off x="2439989" y="3174086"/>
            <a:ext cx="0" cy="162511"/>
          </a:xfrm>
          <a:prstGeom prst="line">
            <a:avLst/>
          </a:prstGeom>
          <a:solidFill>
            <a:schemeClr val="accent1"/>
          </a:solidFill>
          <a:ln w="12700" cap="sq" cmpd="sng" algn="ctr">
            <a:solidFill>
              <a:schemeClr val="bg1">
                <a:lumMod val="85000"/>
              </a:schemeClr>
            </a:solidFill>
            <a:prstDash val="solid"/>
            <a:round/>
            <a:headEnd type="none" w="lg" len="med"/>
            <a:tailEnd type="none" w="lg" len="med"/>
          </a:ln>
          <a:effectLst/>
        </p:spPr>
      </p:cxnSp>
      <p:cxnSp>
        <p:nvCxnSpPr>
          <p:cNvPr id="25" name="コネクタ: カギ線 24">
            <a:extLst>
              <a:ext uri="{FF2B5EF4-FFF2-40B4-BE49-F238E27FC236}">
                <a16:creationId xmlns:a16="http://schemas.microsoft.com/office/drawing/2014/main" id="{A2B663DC-B565-4A01-BBBB-23B594CFD565}"/>
              </a:ext>
            </a:extLst>
          </p:cNvPr>
          <p:cNvCxnSpPr>
            <a:cxnSpLocks/>
            <a:stCxn id="22" idx="4"/>
            <a:endCxn id="7" idx="2"/>
          </p:cNvCxnSpPr>
          <p:nvPr/>
        </p:nvCxnSpPr>
        <p:spPr bwMode="auto">
          <a:xfrm>
            <a:off x="2797677" y="2887925"/>
            <a:ext cx="1704115" cy="253315"/>
          </a:xfrm>
          <a:prstGeom prst="bentConnector3">
            <a:avLst>
              <a:gd name="adj1" fmla="val 50000"/>
            </a:avLst>
          </a:prstGeom>
          <a:solidFill>
            <a:schemeClr val="accent1"/>
          </a:solidFill>
          <a:ln w="12700" cap="sq" cmpd="sng" algn="ctr">
            <a:solidFill>
              <a:schemeClr val="bg1">
                <a:lumMod val="85000"/>
              </a:schemeClr>
            </a:solidFill>
            <a:prstDash val="solid"/>
            <a:round/>
            <a:headEnd type="none" w="lg" len="med"/>
            <a:tailEnd type="none"/>
          </a:ln>
          <a:effectLst/>
        </p:spPr>
      </p:cxnSp>
      <p:cxnSp>
        <p:nvCxnSpPr>
          <p:cNvPr id="26" name="コネクタ: カギ線 25">
            <a:extLst>
              <a:ext uri="{FF2B5EF4-FFF2-40B4-BE49-F238E27FC236}">
                <a16:creationId xmlns:a16="http://schemas.microsoft.com/office/drawing/2014/main" id="{17B846BB-8E41-4C8A-B4ED-265FE45149FE}"/>
              </a:ext>
            </a:extLst>
          </p:cNvPr>
          <p:cNvCxnSpPr>
            <a:cxnSpLocks/>
            <a:stCxn id="23" idx="4"/>
            <a:endCxn id="7" idx="2"/>
          </p:cNvCxnSpPr>
          <p:nvPr/>
        </p:nvCxnSpPr>
        <p:spPr bwMode="auto">
          <a:xfrm flipV="1">
            <a:off x="2797677" y="3141240"/>
            <a:ext cx="1704115" cy="481519"/>
          </a:xfrm>
          <a:prstGeom prst="bentConnector3">
            <a:avLst>
              <a:gd name="adj1" fmla="val 50000"/>
            </a:avLst>
          </a:prstGeom>
          <a:solidFill>
            <a:schemeClr val="accent1"/>
          </a:solidFill>
          <a:ln w="12700" cap="sq" cmpd="sng" algn="ctr">
            <a:solidFill>
              <a:schemeClr val="bg1">
                <a:lumMod val="85000"/>
              </a:schemeClr>
            </a:solidFill>
            <a:prstDash val="solid"/>
            <a:round/>
            <a:headEnd type="none" w="lg" len="med"/>
            <a:tailEnd type="none"/>
          </a:ln>
          <a:effectLst/>
        </p:spPr>
      </p:cxnSp>
      <p:cxnSp>
        <p:nvCxnSpPr>
          <p:cNvPr id="27" name="直線コネクタ 26">
            <a:extLst>
              <a:ext uri="{FF2B5EF4-FFF2-40B4-BE49-F238E27FC236}">
                <a16:creationId xmlns:a16="http://schemas.microsoft.com/office/drawing/2014/main" id="{2CC49E68-A404-4E82-AE5F-F5844EA6E8FD}"/>
              </a:ext>
            </a:extLst>
          </p:cNvPr>
          <p:cNvCxnSpPr>
            <a:cxnSpLocks/>
            <a:stCxn id="7" idx="3"/>
            <a:endCxn id="11" idx="1"/>
          </p:cNvCxnSpPr>
          <p:nvPr/>
        </p:nvCxnSpPr>
        <p:spPr bwMode="auto">
          <a:xfrm>
            <a:off x="4859480" y="3427401"/>
            <a:ext cx="0" cy="353277"/>
          </a:xfrm>
          <a:prstGeom prst="line">
            <a:avLst/>
          </a:prstGeom>
          <a:solidFill>
            <a:schemeClr val="accent1"/>
          </a:solidFill>
          <a:ln w="12700" cap="sq" cmpd="sng" algn="ctr">
            <a:solidFill>
              <a:schemeClr val="bg1">
                <a:lumMod val="85000"/>
              </a:schemeClr>
            </a:solidFill>
            <a:prstDash val="solid"/>
            <a:round/>
            <a:headEnd type="none" w="lg" len="med"/>
            <a:tailEnd type="none" w="lg" len="med"/>
          </a:ln>
          <a:effectLst/>
        </p:spPr>
      </p:cxnSp>
      <p:sp>
        <p:nvSpPr>
          <p:cNvPr id="28" name="フローチャート : 磁気ディスク 11">
            <a:extLst>
              <a:ext uri="{FF2B5EF4-FFF2-40B4-BE49-F238E27FC236}">
                <a16:creationId xmlns:a16="http://schemas.microsoft.com/office/drawing/2014/main" id="{3C4BE726-0A00-4AED-BE02-11B7C2773B74}"/>
              </a:ext>
            </a:extLst>
          </p:cNvPr>
          <p:cNvSpPr>
            <a:spLocks noChangeArrowheads="1"/>
          </p:cNvSpPr>
          <p:nvPr/>
        </p:nvSpPr>
        <p:spPr bwMode="auto">
          <a:xfrm>
            <a:off x="5690581" y="4790247"/>
            <a:ext cx="715376" cy="572323"/>
          </a:xfrm>
          <a:prstGeom prst="flowChartMagneticDisk">
            <a:avLst/>
          </a:prstGeom>
          <a:solidFill>
            <a:srgbClr val="00CCFF"/>
          </a:solidFill>
          <a:ln w="12700" cap="sq" algn="ctr">
            <a:solidFill>
              <a:schemeClr val="bg1"/>
            </a:solidFill>
            <a:round/>
            <a:headEnd type="none" w="lg" len="med"/>
            <a:tailEnd type="none" w="lg" len="med"/>
          </a:ln>
        </p:spPr>
        <p:txBody>
          <a:bodyPr anchor="ctr" anchorCtr="0"/>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hangingPunct="1"/>
            <a:r>
              <a:rPr lang="ja-JP" altLang="en-US" sz="900" dirty="0">
                <a:solidFill>
                  <a:schemeClr val="bg1"/>
                </a:solidFill>
                <a:latin typeface="Meiryo UI" pitchFamily="50" charset="-128"/>
                <a:ea typeface="Meiryo UI" pitchFamily="50" charset="-128"/>
                <a:cs typeface="Meiryo UI" pitchFamily="50" charset="-128"/>
              </a:rPr>
              <a:t>仕入</a:t>
            </a:r>
            <a:endParaRPr lang="en-US" altLang="ja-JP" sz="900" dirty="0">
              <a:solidFill>
                <a:schemeClr val="bg1"/>
              </a:solidFill>
              <a:latin typeface="Meiryo UI" pitchFamily="50" charset="-128"/>
              <a:ea typeface="Meiryo UI" pitchFamily="50" charset="-128"/>
              <a:cs typeface="Meiryo UI" pitchFamily="50" charset="-128"/>
            </a:endParaRPr>
          </a:p>
          <a:p>
            <a:pPr algn="ctr" eaLnBrk="1" hangingPunct="1"/>
            <a:r>
              <a:rPr lang="ja-JP" altLang="en-US" sz="900" dirty="0">
                <a:solidFill>
                  <a:schemeClr val="bg1"/>
                </a:solidFill>
                <a:latin typeface="Meiryo UI" pitchFamily="50" charset="-128"/>
                <a:ea typeface="Meiryo UI" pitchFamily="50" charset="-128"/>
                <a:cs typeface="Meiryo UI" pitchFamily="50" charset="-128"/>
              </a:rPr>
              <a:t>履歴</a:t>
            </a:r>
          </a:p>
        </p:txBody>
      </p:sp>
      <p:cxnSp>
        <p:nvCxnSpPr>
          <p:cNvPr id="29" name="直線コネクタ 28">
            <a:extLst>
              <a:ext uri="{FF2B5EF4-FFF2-40B4-BE49-F238E27FC236}">
                <a16:creationId xmlns:a16="http://schemas.microsoft.com/office/drawing/2014/main" id="{8665E44B-3247-42DC-A966-E9C517940698}"/>
              </a:ext>
            </a:extLst>
          </p:cNvPr>
          <p:cNvCxnSpPr>
            <a:cxnSpLocks/>
            <a:stCxn id="31" idx="4"/>
            <a:endCxn id="28" idx="2"/>
          </p:cNvCxnSpPr>
          <p:nvPr/>
        </p:nvCxnSpPr>
        <p:spPr bwMode="auto">
          <a:xfrm>
            <a:off x="5217168" y="5076409"/>
            <a:ext cx="473413" cy="0"/>
          </a:xfrm>
          <a:prstGeom prst="line">
            <a:avLst/>
          </a:prstGeom>
          <a:solidFill>
            <a:schemeClr val="accent1"/>
          </a:solidFill>
          <a:ln w="12700" cap="sq" cmpd="sng" algn="ctr">
            <a:solidFill>
              <a:schemeClr val="bg1">
                <a:lumMod val="85000"/>
              </a:schemeClr>
            </a:solidFill>
            <a:prstDash val="solid"/>
            <a:round/>
            <a:headEnd type="none" w="lg" len="med"/>
            <a:tailEnd type="none" w="lg" len="med"/>
          </a:ln>
          <a:effectLst/>
        </p:spPr>
      </p:cxnSp>
      <p:cxnSp>
        <p:nvCxnSpPr>
          <p:cNvPr id="30" name="コネクタ: カギ線 29">
            <a:extLst>
              <a:ext uri="{FF2B5EF4-FFF2-40B4-BE49-F238E27FC236}">
                <a16:creationId xmlns:a16="http://schemas.microsoft.com/office/drawing/2014/main" id="{7E2F1B1B-C72B-4B3B-B61E-A4713BB216EE}"/>
              </a:ext>
            </a:extLst>
          </p:cNvPr>
          <p:cNvCxnSpPr>
            <a:cxnSpLocks/>
            <a:stCxn id="11" idx="3"/>
            <a:endCxn id="28" idx="2"/>
          </p:cNvCxnSpPr>
          <p:nvPr/>
        </p:nvCxnSpPr>
        <p:spPr bwMode="auto">
          <a:xfrm rot="16200000" flipH="1">
            <a:off x="4913326" y="4299154"/>
            <a:ext cx="723408" cy="831101"/>
          </a:xfrm>
          <a:prstGeom prst="bentConnector2">
            <a:avLst/>
          </a:prstGeom>
          <a:solidFill>
            <a:schemeClr val="accent1"/>
          </a:solidFill>
          <a:ln w="12700" cap="sq" cmpd="sng" algn="ctr">
            <a:solidFill>
              <a:schemeClr val="bg1">
                <a:lumMod val="85000"/>
              </a:schemeClr>
            </a:solidFill>
            <a:prstDash val="solid"/>
            <a:round/>
            <a:headEnd type="none" w="lg" len="med"/>
            <a:tailEnd type="none"/>
          </a:ln>
          <a:effectLst/>
        </p:spPr>
      </p:cxnSp>
      <p:sp>
        <p:nvSpPr>
          <p:cNvPr id="31" name="フローチャート : 磁気ディスク 11">
            <a:extLst>
              <a:ext uri="{FF2B5EF4-FFF2-40B4-BE49-F238E27FC236}">
                <a16:creationId xmlns:a16="http://schemas.microsoft.com/office/drawing/2014/main" id="{8CCC5519-C8F3-418C-AE9F-71CA242F2C01}"/>
              </a:ext>
            </a:extLst>
          </p:cNvPr>
          <p:cNvSpPr>
            <a:spLocks noChangeArrowheads="1"/>
          </p:cNvSpPr>
          <p:nvPr/>
        </p:nvSpPr>
        <p:spPr bwMode="auto">
          <a:xfrm>
            <a:off x="4501792" y="4790247"/>
            <a:ext cx="715376" cy="572323"/>
          </a:xfrm>
          <a:prstGeom prst="flowChartMagneticDisk">
            <a:avLst/>
          </a:prstGeom>
          <a:solidFill>
            <a:srgbClr val="00CCFF"/>
          </a:solidFill>
          <a:ln w="12700" cap="sq" algn="ctr">
            <a:solidFill>
              <a:schemeClr val="bg1"/>
            </a:solidFill>
            <a:round/>
            <a:headEnd type="none" w="lg" len="med"/>
            <a:tailEnd type="none" w="lg" len="med"/>
          </a:ln>
        </p:spPr>
        <p:txBody>
          <a:bodyPr anchor="ctr" anchorCtr="0"/>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hangingPunct="1"/>
            <a:r>
              <a:rPr lang="ja-JP" altLang="en-US" sz="900" dirty="0">
                <a:solidFill>
                  <a:schemeClr val="bg1"/>
                </a:solidFill>
                <a:latin typeface="Meiryo UI" pitchFamily="50" charset="-128"/>
                <a:ea typeface="Meiryo UI" pitchFamily="50" charset="-128"/>
                <a:cs typeface="Meiryo UI" pitchFamily="50" charset="-128"/>
              </a:rPr>
              <a:t>在庫</a:t>
            </a:r>
            <a:endParaRPr lang="en-US" altLang="ja-JP" sz="900" dirty="0">
              <a:solidFill>
                <a:schemeClr val="bg1"/>
              </a:solidFill>
              <a:latin typeface="Meiryo UI" pitchFamily="50" charset="-128"/>
              <a:ea typeface="Meiryo UI" pitchFamily="50" charset="-128"/>
              <a:cs typeface="Meiryo UI" pitchFamily="50" charset="-128"/>
            </a:endParaRPr>
          </a:p>
          <a:p>
            <a:pPr algn="ctr" eaLnBrk="1" hangingPunct="1"/>
            <a:r>
              <a:rPr lang="ja-JP" altLang="en-US" sz="900" dirty="0">
                <a:solidFill>
                  <a:schemeClr val="bg1"/>
                </a:solidFill>
                <a:latin typeface="Meiryo UI" pitchFamily="50" charset="-128"/>
                <a:ea typeface="Meiryo UI" pitchFamily="50" charset="-128"/>
                <a:cs typeface="Meiryo UI" pitchFamily="50" charset="-128"/>
              </a:rPr>
              <a:t>管理</a:t>
            </a:r>
          </a:p>
        </p:txBody>
      </p:sp>
      <p:cxnSp>
        <p:nvCxnSpPr>
          <p:cNvPr id="32" name="直線コネクタ 31">
            <a:extLst>
              <a:ext uri="{FF2B5EF4-FFF2-40B4-BE49-F238E27FC236}">
                <a16:creationId xmlns:a16="http://schemas.microsoft.com/office/drawing/2014/main" id="{73EA546C-9487-43A1-A77E-6D557CC61354}"/>
              </a:ext>
            </a:extLst>
          </p:cNvPr>
          <p:cNvCxnSpPr>
            <a:cxnSpLocks/>
            <a:stCxn id="28" idx="4"/>
            <a:endCxn id="19" idx="1"/>
          </p:cNvCxnSpPr>
          <p:nvPr/>
        </p:nvCxnSpPr>
        <p:spPr bwMode="auto">
          <a:xfrm>
            <a:off x="6405957" y="5076409"/>
            <a:ext cx="611604" cy="7566"/>
          </a:xfrm>
          <a:prstGeom prst="line">
            <a:avLst/>
          </a:prstGeom>
          <a:solidFill>
            <a:schemeClr val="accent1"/>
          </a:solidFill>
          <a:ln w="12700" cap="sq" cmpd="sng" algn="ctr">
            <a:solidFill>
              <a:schemeClr val="bg1">
                <a:lumMod val="85000"/>
              </a:schemeClr>
            </a:solidFill>
            <a:prstDash val="solid"/>
            <a:round/>
            <a:headEnd type="none" w="lg" len="med"/>
            <a:tailEnd type="none" w="lg" len="med"/>
          </a:ln>
          <a:effectLst/>
        </p:spPr>
      </p:cxnSp>
      <p:sp>
        <p:nvSpPr>
          <p:cNvPr id="33" name="吹き出し: 角を丸めた四角形 32">
            <a:extLst>
              <a:ext uri="{FF2B5EF4-FFF2-40B4-BE49-F238E27FC236}">
                <a16:creationId xmlns:a16="http://schemas.microsoft.com/office/drawing/2014/main" id="{E11C0B17-22DE-47EE-A5B4-D7A78D399AFB}"/>
              </a:ext>
            </a:extLst>
          </p:cNvPr>
          <p:cNvSpPr/>
          <p:nvPr/>
        </p:nvSpPr>
        <p:spPr bwMode="auto">
          <a:xfrm>
            <a:off x="1213857" y="2211185"/>
            <a:ext cx="2068156" cy="291980"/>
          </a:xfrm>
          <a:prstGeom prst="wedgeRoundRectCallout">
            <a:avLst>
              <a:gd name="adj1" fmla="val -4926"/>
              <a:gd name="adj2" fmla="val 118401"/>
              <a:gd name="adj3" fmla="val 16667"/>
            </a:avLst>
          </a:prstGeom>
          <a:solidFill>
            <a:schemeClr val="accent5">
              <a:lumMod val="25000"/>
            </a:schemeClr>
          </a:solidFill>
          <a:ln w="12700" cap="sq" cmpd="sng" algn="ctr">
            <a:solidFill>
              <a:schemeClr val="tx1"/>
            </a:solidFill>
            <a:prstDash val="solid"/>
            <a:round/>
            <a:headEnd type="triangle" w="lg" len="med"/>
            <a:tailEnd type="triangle" w="lg"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050" b="0" i="0" u="none" strike="noStrike" cap="none" normalizeH="0" baseline="0" dirty="0">
                <a:ln>
                  <a:noFill/>
                </a:ln>
                <a:solidFill>
                  <a:schemeClr val="bg1"/>
                </a:solidFill>
                <a:effectLst/>
                <a:latin typeface="Meiryo UI" panose="020B0604030504040204" pitchFamily="50" charset="-128"/>
                <a:ea typeface="Meiryo UI" panose="020B0604030504040204" pitchFamily="50" charset="-128"/>
              </a:rPr>
              <a:t>施主・仕入先等関連企業を管理</a:t>
            </a:r>
          </a:p>
        </p:txBody>
      </p:sp>
      <p:sp>
        <p:nvSpPr>
          <p:cNvPr id="34" name="吹き出し: 角を丸めた四角形 33">
            <a:extLst>
              <a:ext uri="{FF2B5EF4-FFF2-40B4-BE49-F238E27FC236}">
                <a16:creationId xmlns:a16="http://schemas.microsoft.com/office/drawing/2014/main" id="{58A677AB-CCBA-4B17-9BC8-5E196A7D10A5}"/>
              </a:ext>
            </a:extLst>
          </p:cNvPr>
          <p:cNvSpPr/>
          <p:nvPr/>
        </p:nvSpPr>
        <p:spPr bwMode="auto">
          <a:xfrm>
            <a:off x="227380" y="3262271"/>
            <a:ext cx="1782503" cy="407361"/>
          </a:xfrm>
          <a:prstGeom prst="wedgeRoundRectCallout">
            <a:avLst>
              <a:gd name="adj1" fmla="val 57718"/>
              <a:gd name="adj2" fmla="val 41658"/>
              <a:gd name="adj3" fmla="val 16667"/>
            </a:avLst>
          </a:prstGeom>
          <a:solidFill>
            <a:schemeClr val="accent5">
              <a:lumMod val="25000"/>
            </a:schemeClr>
          </a:solidFill>
          <a:ln w="12700" cap="sq" cmpd="sng" algn="ctr">
            <a:solidFill>
              <a:schemeClr val="tx1"/>
            </a:solidFill>
            <a:prstDash val="solid"/>
            <a:round/>
            <a:headEnd type="triangle" w="lg" len="med"/>
            <a:tailEnd type="triangle" w="lg"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050" b="0" i="0" u="none" strike="noStrike" cap="none" normalizeH="0" baseline="0" dirty="0">
                <a:ln>
                  <a:noFill/>
                </a:ln>
                <a:solidFill>
                  <a:schemeClr val="bg1"/>
                </a:solidFill>
                <a:effectLst/>
                <a:latin typeface="Meiryo UI" panose="020B0604030504040204" pitchFamily="50" charset="-128"/>
                <a:ea typeface="Meiryo UI" panose="020B0604030504040204" pitchFamily="50" charset="-128"/>
              </a:rPr>
              <a:t>関連企業の担当者を管理。</a:t>
            </a:r>
            <a:endParaRPr kumimoji="1" lang="en-US" altLang="ja-JP" sz="1050" b="0" i="0" u="none" strike="noStrike" cap="none" normalizeH="0" baseline="0" dirty="0">
              <a:ln>
                <a:noFill/>
              </a:ln>
              <a:solidFill>
                <a:schemeClr val="bg1"/>
              </a:solidFill>
              <a:effectLst/>
              <a:latin typeface="Meiryo UI" panose="020B0604030504040204" pitchFamily="50" charset="-128"/>
              <a:ea typeface="Meiryo UI" panose="020B0604030504040204"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r>
              <a:rPr lang="ja-JP" altLang="en-US" sz="1050" dirty="0">
                <a:solidFill>
                  <a:schemeClr val="bg1"/>
                </a:solidFill>
                <a:latin typeface="Meiryo UI" panose="020B0604030504040204" pitchFamily="50" charset="-128"/>
                <a:ea typeface="Meiryo UI" panose="020B0604030504040204" pitchFamily="50" charset="-128"/>
              </a:rPr>
              <a:t>各メール配信先となる。</a:t>
            </a:r>
            <a:endParaRPr kumimoji="1" lang="ja-JP" altLang="en-US" sz="1050" b="0" i="0" u="none" strike="noStrike" cap="none" normalizeH="0" baseline="0" dirty="0">
              <a:ln>
                <a:noFill/>
              </a:ln>
              <a:solidFill>
                <a:schemeClr val="bg1"/>
              </a:solidFill>
              <a:effectLst/>
              <a:latin typeface="Meiryo UI" panose="020B0604030504040204" pitchFamily="50" charset="-128"/>
              <a:ea typeface="Meiryo UI" panose="020B0604030504040204" pitchFamily="50" charset="-128"/>
            </a:endParaRPr>
          </a:p>
        </p:txBody>
      </p:sp>
      <p:sp>
        <p:nvSpPr>
          <p:cNvPr id="35" name="吹き出し: 角を丸めた四角形 34">
            <a:extLst>
              <a:ext uri="{FF2B5EF4-FFF2-40B4-BE49-F238E27FC236}">
                <a16:creationId xmlns:a16="http://schemas.microsoft.com/office/drawing/2014/main" id="{D0398567-F961-474E-B1A9-03C3BBF05683}"/>
              </a:ext>
            </a:extLst>
          </p:cNvPr>
          <p:cNvSpPr/>
          <p:nvPr/>
        </p:nvSpPr>
        <p:spPr bwMode="auto">
          <a:xfrm>
            <a:off x="227381" y="5436960"/>
            <a:ext cx="1714480" cy="572323"/>
          </a:xfrm>
          <a:prstGeom prst="wedgeRoundRectCallout">
            <a:avLst>
              <a:gd name="adj1" fmla="val 63353"/>
              <a:gd name="adj2" fmla="val -5185"/>
              <a:gd name="adj3" fmla="val 16667"/>
            </a:avLst>
          </a:prstGeom>
          <a:solidFill>
            <a:schemeClr val="accent5">
              <a:lumMod val="25000"/>
            </a:schemeClr>
          </a:solidFill>
          <a:ln w="12700" cap="sq" cmpd="sng" algn="ctr">
            <a:solidFill>
              <a:schemeClr val="tx1"/>
            </a:solidFill>
            <a:prstDash val="solid"/>
            <a:round/>
            <a:headEnd type="triangle" w="lg" len="med"/>
            <a:tailEnd type="triangle" w="lg"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050" dirty="0">
                <a:solidFill>
                  <a:schemeClr val="bg1"/>
                </a:solidFill>
                <a:latin typeface="Meiryo UI" panose="020B0604030504040204" pitchFamily="50" charset="-128"/>
                <a:ea typeface="Meiryo UI" panose="020B0604030504040204" pitchFamily="50" charset="-128"/>
              </a:rPr>
              <a:t>施工現場のマスタ</a:t>
            </a:r>
            <a:endParaRPr lang="en-US" altLang="ja-JP" sz="1050" dirty="0">
              <a:solidFill>
                <a:schemeClr val="bg1"/>
              </a:solidFill>
              <a:latin typeface="Meiryo UI" panose="020B0604030504040204" pitchFamily="50" charset="-128"/>
              <a:ea typeface="Meiryo UI" panose="020B0604030504040204"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050" b="0" i="0" u="none" strike="noStrike" cap="none" normalizeH="0" baseline="0" dirty="0">
                <a:ln>
                  <a:noFill/>
                </a:ln>
                <a:solidFill>
                  <a:schemeClr val="bg1"/>
                </a:solidFill>
                <a:effectLst/>
                <a:latin typeface="Meiryo UI" panose="020B0604030504040204" pitchFamily="50" charset="-128"/>
                <a:ea typeface="Meiryo UI" panose="020B0604030504040204" pitchFamily="50" charset="-128"/>
              </a:rPr>
              <a:t>※</a:t>
            </a:r>
            <a:r>
              <a:rPr lang="ja-JP" altLang="en-US" sz="1050" dirty="0">
                <a:solidFill>
                  <a:schemeClr val="bg1"/>
                </a:solidFill>
                <a:latin typeface="Meiryo UI" panose="020B0604030504040204" pitchFamily="50" charset="-128"/>
                <a:ea typeface="Meiryo UI" panose="020B0604030504040204" pitchFamily="50" charset="-128"/>
              </a:rPr>
              <a:t>要件定義時</a:t>
            </a:r>
            <a:r>
              <a:rPr kumimoji="1" lang="ja-JP" altLang="en-US" sz="1050" b="0" i="0" u="none" strike="noStrike" cap="none" normalizeH="0" baseline="0" dirty="0">
                <a:ln>
                  <a:noFill/>
                </a:ln>
                <a:solidFill>
                  <a:schemeClr val="bg1"/>
                </a:solidFill>
                <a:effectLst/>
                <a:latin typeface="Meiryo UI" panose="020B0604030504040204" pitchFamily="50" charset="-128"/>
                <a:ea typeface="Meiryo UI" panose="020B0604030504040204" pitchFamily="50" charset="-128"/>
              </a:rPr>
              <a:t>不要と判断する可能性あり</a:t>
            </a:r>
          </a:p>
        </p:txBody>
      </p:sp>
      <p:sp>
        <p:nvSpPr>
          <p:cNvPr id="36" name="吹き出し: 角を丸めた四角形 35">
            <a:extLst>
              <a:ext uri="{FF2B5EF4-FFF2-40B4-BE49-F238E27FC236}">
                <a16:creationId xmlns:a16="http://schemas.microsoft.com/office/drawing/2014/main" id="{BDEED512-F1FC-4585-8893-A7DB60D0E0D8}"/>
              </a:ext>
            </a:extLst>
          </p:cNvPr>
          <p:cNvSpPr/>
          <p:nvPr/>
        </p:nvSpPr>
        <p:spPr bwMode="auto">
          <a:xfrm>
            <a:off x="2952997" y="5423620"/>
            <a:ext cx="1714480" cy="572323"/>
          </a:xfrm>
          <a:prstGeom prst="wedgeRoundRectCallout">
            <a:avLst>
              <a:gd name="adj1" fmla="val 50532"/>
              <a:gd name="adj2" fmla="val -77389"/>
              <a:gd name="adj3" fmla="val 16667"/>
            </a:avLst>
          </a:prstGeom>
          <a:solidFill>
            <a:schemeClr val="accent5">
              <a:lumMod val="25000"/>
            </a:schemeClr>
          </a:solidFill>
          <a:ln w="12700" cap="sq" cmpd="sng" algn="ctr">
            <a:solidFill>
              <a:schemeClr val="tx1"/>
            </a:solidFill>
            <a:prstDash val="solid"/>
            <a:round/>
            <a:headEnd type="triangle" w="lg" len="med"/>
            <a:tailEnd type="triangle" w="lg"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ja-JP" sz="1050" dirty="0">
                <a:solidFill>
                  <a:schemeClr val="bg1"/>
                </a:solidFill>
                <a:latin typeface="Meiryo UI" panose="020B0604030504040204" pitchFamily="50" charset="-128"/>
                <a:ea typeface="Meiryo UI" panose="020B0604030504040204" pitchFamily="50" charset="-128"/>
              </a:rPr>
              <a:t>GPS</a:t>
            </a:r>
            <a:r>
              <a:rPr lang="ja-JP" altLang="en-US" sz="1050" dirty="0">
                <a:solidFill>
                  <a:schemeClr val="bg1"/>
                </a:solidFill>
                <a:latin typeface="Meiryo UI" panose="020B0604030504040204" pitchFamily="50" charset="-128"/>
                <a:ea typeface="Meiryo UI" panose="020B0604030504040204" pitchFamily="50" charset="-128"/>
              </a:rPr>
              <a:t>＋階数情報も付与した形で管理可能とする。</a:t>
            </a:r>
            <a:endParaRPr kumimoji="1" lang="ja-JP" altLang="en-US" sz="1050" b="0" i="0" u="none" strike="noStrike" cap="none" normalizeH="0" baseline="0" dirty="0">
              <a:ln>
                <a:noFill/>
              </a:ln>
              <a:solidFill>
                <a:schemeClr val="bg1"/>
              </a:solidFill>
              <a:effectLst/>
              <a:latin typeface="Meiryo UI" panose="020B0604030504040204" pitchFamily="50" charset="-128"/>
              <a:ea typeface="Meiryo UI" panose="020B0604030504040204" pitchFamily="50" charset="-128"/>
            </a:endParaRPr>
          </a:p>
        </p:txBody>
      </p:sp>
      <p:sp>
        <p:nvSpPr>
          <p:cNvPr id="37" name="吹き出し: 四角形 36">
            <a:extLst>
              <a:ext uri="{FF2B5EF4-FFF2-40B4-BE49-F238E27FC236}">
                <a16:creationId xmlns:a16="http://schemas.microsoft.com/office/drawing/2014/main" id="{704F9472-C513-48F5-AAA7-EBD9EFAD1EEF}"/>
              </a:ext>
            </a:extLst>
          </p:cNvPr>
          <p:cNvSpPr/>
          <p:nvPr/>
        </p:nvSpPr>
        <p:spPr bwMode="auto">
          <a:xfrm>
            <a:off x="5378401" y="3174083"/>
            <a:ext cx="2007133" cy="468023"/>
          </a:xfrm>
          <a:prstGeom prst="wedgeRectCallout">
            <a:avLst>
              <a:gd name="adj1" fmla="val -65384"/>
              <a:gd name="adj2" fmla="val 93437"/>
            </a:avLst>
          </a:prstGeom>
          <a:solidFill>
            <a:schemeClr val="bg1">
              <a:lumMod val="95000"/>
            </a:schemeClr>
          </a:solidFill>
          <a:ln w="19050" cap="sq" cmpd="sng" algn="ctr">
            <a:solidFill>
              <a:schemeClr val="bg1"/>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ja-JP" altLang="en-US" sz="800" dirty="0">
                <a:latin typeface="Meiryo UI" panose="020B0604030504040204" pitchFamily="50" charset="-128"/>
                <a:ea typeface="Meiryo UI" panose="020B0604030504040204" pitchFamily="50" charset="-128"/>
              </a:rPr>
              <a:t>明細</a:t>
            </a:r>
            <a:r>
              <a:rPr kumimoji="1" lang="ja-JP" altLang="en-US" sz="8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ステータスにて部材別ステータスを管理</a:t>
            </a:r>
            <a:endParaRPr kumimoji="1" lang="en-US" altLang="ja-JP" sz="8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p>
            <a:pPr marL="0" marR="0" indent="0" defTabSz="914400" rtl="0" eaLnBrk="1" fontAlgn="base" latinLnBrk="0" hangingPunct="1">
              <a:lnSpc>
                <a:spcPct val="100000"/>
              </a:lnSpc>
              <a:spcBef>
                <a:spcPct val="0"/>
              </a:spcBef>
              <a:spcAft>
                <a:spcPct val="0"/>
              </a:spcAft>
              <a:buClrTx/>
              <a:buSzTx/>
              <a:buFontTx/>
              <a:buNone/>
              <a:tabLst/>
            </a:pPr>
            <a:r>
              <a:rPr lang="ja-JP" altLang="en-US" sz="800" dirty="0">
                <a:latin typeface="Meiryo UI" panose="020B0604030504040204" pitchFamily="50" charset="-128"/>
                <a:ea typeface="Meiryo UI" panose="020B0604030504040204" pitchFamily="50" charset="-128"/>
              </a:rPr>
              <a:t>・注文前・注文済・部分仕入・全数仕入</a:t>
            </a:r>
            <a:endParaRPr lang="en-US" altLang="ja-JP" sz="800" dirty="0">
              <a:latin typeface="Meiryo UI" panose="020B0604030504040204" pitchFamily="50" charset="-128"/>
              <a:ea typeface="Meiryo UI" panose="020B0604030504040204" pitchFamily="50" charset="-128"/>
            </a:endParaRPr>
          </a:p>
          <a:p>
            <a:pPr marL="0" marR="0" indent="0" defTabSz="914400" rtl="0" eaLnBrk="1" fontAlgn="base" latinLnBrk="0" hangingPunct="1">
              <a:lnSpc>
                <a:spcPct val="100000"/>
              </a:lnSpc>
              <a:spcBef>
                <a:spcPct val="0"/>
              </a:spcBef>
              <a:spcAft>
                <a:spcPct val="0"/>
              </a:spcAft>
              <a:buClrTx/>
              <a:buSzTx/>
              <a:buFontTx/>
              <a:buNone/>
              <a:tabLst/>
            </a:pPr>
            <a:r>
              <a:rPr lang="ja-JP" altLang="en-US" sz="800" dirty="0">
                <a:latin typeface="Meiryo UI" panose="020B0604030504040204" pitchFamily="50" charset="-128"/>
                <a:ea typeface="Meiryo UI" panose="020B0604030504040204" pitchFamily="50" charset="-128"/>
              </a:rPr>
              <a:t>等・・・</a:t>
            </a:r>
            <a:endParaRPr lang="en-US" altLang="ja-JP" sz="800" dirty="0">
              <a:latin typeface="Meiryo UI" panose="020B0604030504040204" pitchFamily="50" charset="-128"/>
              <a:ea typeface="Meiryo UI" panose="020B0604030504040204" pitchFamily="50" charset="-128"/>
            </a:endParaRPr>
          </a:p>
        </p:txBody>
      </p:sp>
      <p:cxnSp>
        <p:nvCxnSpPr>
          <p:cNvPr id="38" name="直線コネクタ 37">
            <a:extLst>
              <a:ext uri="{FF2B5EF4-FFF2-40B4-BE49-F238E27FC236}">
                <a16:creationId xmlns:a16="http://schemas.microsoft.com/office/drawing/2014/main" id="{0A344D39-98C2-4450-9A5E-9AB3985C3F03}"/>
              </a:ext>
            </a:extLst>
          </p:cNvPr>
          <p:cNvCxnSpPr>
            <a:cxnSpLocks/>
            <a:stCxn id="11" idx="3"/>
            <a:endCxn id="28" idx="2"/>
          </p:cNvCxnSpPr>
          <p:nvPr/>
        </p:nvCxnSpPr>
        <p:spPr bwMode="auto">
          <a:xfrm>
            <a:off x="4859480" y="4353001"/>
            <a:ext cx="831101" cy="723408"/>
          </a:xfrm>
          <a:prstGeom prst="line">
            <a:avLst/>
          </a:prstGeom>
          <a:solidFill>
            <a:schemeClr val="accent1"/>
          </a:solidFill>
          <a:ln w="12700" cap="sq" cmpd="sng" algn="ctr">
            <a:solidFill>
              <a:schemeClr val="bg1">
                <a:lumMod val="85000"/>
              </a:schemeClr>
            </a:solidFill>
            <a:prstDash val="solid"/>
            <a:round/>
            <a:headEnd type="none" w="lg" len="med"/>
            <a:tailEnd type="none" w="lg" len="med"/>
          </a:ln>
          <a:effectLst/>
        </p:spPr>
      </p:cxnSp>
      <p:pic>
        <p:nvPicPr>
          <p:cNvPr id="39" name="図 81" descr="MC900432621.PNG">
            <a:extLst>
              <a:ext uri="{FF2B5EF4-FFF2-40B4-BE49-F238E27FC236}">
                <a16:creationId xmlns:a16="http://schemas.microsoft.com/office/drawing/2014/main" id="{25E68F4A-C070-44B6-99C9-E72B57E83CB1}"/>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flipH="1">
            <a:off x="7307333" y="3895447"/>
            <a:ext cx="404000" cy="429101"/>
          </a:xfrm>
          <a:prstGeom prst="rect">
            <a:avLst/>
          </a:prstGeom>
        </p:spPr>
      </p:pic>
      <p:grpSp>
        <p:nvGrpSpPr>
          <p:cNvPr id="40" name="図形グループ 101">
            <a:extLst>
              <a:ext uri="{FF2B5EF4-FFF2-40B4-BE49-F238E27FC236}">
                <a16:creationId xmlns:a16="http://schemas.microsoft.com/office/drawing/2014/main" id="{F108475A-4774-4A3B-B821-3AABFE181647}"/>
              </a:ext>
            </a:extLst>
          </p:cNvPr>
          <p:cNvGrpSpPr/>
          <p:nvPr/>
        </p:nvGrpSpPr>
        <p:grpSpPr>
          <a:xfrm>
            <a:off x="7584237" y="5785034"/>
            <a:ext cx="513524" cy="550082"/>
            <a:chOff x="8424744" y="2517616"/>
            <a:chExt cx="719256" cy="774746"/>
          </a:xfrm>
        </p:grpSpPr>
        <p:pic>
          <p:nvPicPr>
            <p:cNvPr id="41" name="図 46">
              <a:extLst>
                <a:ext uri="{FF2B5EF4-FFF2-40B4-BE49-F238E27FC236}">
                  <a16:creationId xmlns:a16="http://schemas.microsoft.com/office/drawing/2014/main" id="{EC7A0DF8-1B69-426F-AD7B-3F4FA5727F85}"/>
                </a:ext>
              </a:extLst>
            </p:cNvPr>
            <p:cNvPicPr>
              <a:picLocks noChangeAspect="1"/>
            </p:cNvPicPr>
            <p:nvPr/>
          </p:nvPicPr>
          <p:blipFill>
            <a:blip r:embed="rId6" cstate="print"/>
            <a:srcRect t="44277"/>
            <a:stretch>
              <a:fillRect/>
            </a:stretch>
          </p:blipFill>
          <p:spPr>
            <a:xfrm>
              <a:off x="8424744" y="2896374"/>
              <a:ext cx="719256" cy="395988"/>
            </a:xfrm>
            <a:prstGeom prst="rect">
              <a:avLst/>
            </a:prstGeom>
          </p:spPr>
        </p:pic>
        <p:pic>
          <p:nvPicPr>
            <p:cNvPr id="42" name="図 47">
              <a:extLst>
                <a:ext uri="{FF2B5EF4-FFF2-40B4-BE49-F238E27FC236}">
                  <a16:creationId xmlns:a16="http://schemas.microsoft.com/office/drawing/2014/main" id="{B9819679-A029-446E-BD98-7DDFC9C27692}"/>
                </a:ext>
              </a:extLst>
            </p:cNvPr>
            <p:cNvPicPr>
              <a:picLocks noChangeAspect="1"/>
            </p:cNvPicPr>
            <p:nvPr/>
          </p:nvPicPr>
          <p:blipFill>
            <a:blip r:embed="rId7" cstate="print"/>
            <a:srcRect b="47180"/>
            <a:stretch>
              <a:fillRect/>
            </a:stretch>
          </p:blipFill>
          <p:spPr>
            <a:xfrm>
              <a:off x="8487239" y="2517616"/>
              <a:ext cx="623338" cy="401037"/>
            </a:xfrm>
            <a:prstGeom prst="rect">
              <a:avLst/>
            </a:prstGeom>
          </p:spPr>
        </p:pic>
      </p:grpSp>
      <p:sp>
        <p:nvSpPr>
          <p:cNvPr id="43" name="テキスト ボックス 42">
            <a:extLst>
              <a:ext uri="{FF2B5EF4-FFF2-40B4-BE49-F238E27FC236}">
                <a16:creationId xmlns:a16="http://schemas.microsoft.com/office/drawing/2014/main" id="{424FF1A7-888E-4CBC-A2EE-E29787400F92}"/>
              </a:ext>
            </a:extLst>
          </p:cNvPr>
          <p:cNvSpPr txBox="1"/>
          <p:nvPr/>
        </p:nvSpPr>
        <p:spPr>
          <a:xfrm>
            <a:off x="7617024" y="4022041"/>
            <a:ext cx="646331" cy="276999"/>
          </a:xfrm>
          <a:prstGeom prst="rect">
            <a:avLst/>
          </a:prstGeom>
          <a:noFill/>
        </p:spPr>
        <p:txBody>
          <a:bodyPr wrap="none" rtlCol="0">
            <a:spAutoFit/>
          </a:bodyPr>
          <a:lstStyle/>
          <a:p>
            <a:r>
              <a:rPr kumimoji="1" lang="ja-JP" altLang="en-US" sz="1200" b="1" dirty="0">
                <a:latin typeface="Meiryo UI" panose="020B0604030504040204" pitchFamily="50" charset="-128"/>
                <a:ea typeface="Meiryo UI" panose="020B0604030504040204" pitchFamily="50" charset="-128"/>
              </a:rPr>
              <a:t>仕入先</a:t>
            </a:r>
          </a:p>
        </p:txBody>
      </p:sp>
      <p:sp>
        <p:nvSpPr>
          <p:cNvPr id="44" name="矢印: 左 43">
            <a:extLst>
              <a:ext uri="{FF2B5EF4-FFF2-40B4-BE49-F238E27FC236}">
                <a16:creationId xmlns:a16="http://schemas.microsoft.com/office/drawing/2014/main" id="{7CDD953A-9892-4376-B1BB-7A5BC4F585D7}"/>
              </a:ext>
            </a:extLst>
          </p:cNvPr>
          <p:cNvSpPr/>
          <p:nvPr/>
        </p:nvSpPr>
        <p:spPr bwMode="auto">
          <a:xfrm>
            <a:off x="6486551" y="3908920"/>
            <a:ext cx="763245" cy="325103"/>
          </a:xfrm>
          <a:prstGeom prst="leftArrow">
            <a:avLst/>
          </a:prstGeom>
          <a:solidFill>
            <a:schemeClr val="accent1">
              <a:lumMod val="20000"/>
              <a:lumOff val="80000"/>
            </a:schemeClr>
          </a:solidFill>
          <a:ln w="19050" cap="sq" cmpd="sng" algn="ctr">
            <a:solidFill>
              <a:schemeClr val="bg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900" dirty="0">
                <a:latin typeface="Meiryo UI" panose="020B0604030504040204" pitchFamily="50" charset="-128"/>
                <a:ea typeface="Meiryo UI" panose="020B0604030504040204" pitchFamily="50" charset="-128"/>
              </a:rPr>
              <a:t>見積入力</a:t>
            </a:r>
            <a:endParaRPr kumimoji="1" lang="ja-JP" altLang="en-US" sz="9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p:txBody>
      </p:sp>
      <p:sp>
        <p:nvSpPr>
          <p:cNvPr id="45" name="吹き出し: 四角形 44">
            <a:extLst>
              <a:ext uri="{FF2B5EF4-FFF2-40B4-BE49-F238E27FC236}">
                <a16:creationId xmlns:a16="http://schemas.microsoft.com/office/drawing/2014/main" id="{C288747D-D482-4594-BCD6-18D118D62C02}"/>
              </a:ext>
            </a:extLst>
          </p:cNvPr>
          <p:cNvSpPr/>
          <p:nvPr/>
        </p:nvSpPr>
        <p:spPr bwMode="auto">
          <a:xfrm>
            <a:off x="6664578" y="4340764"/>
            <a:ext cx="2007133" cy="373061"/>
          </a:xfrm>
          <a:prstGeom prst="wedgeRectCallout">
            <a:avLst>
              <a:gd name="adj1" fmla="val -64069"/>
              <a:gd name="adj2" fmla="val -93570"/>
            </a:avLst>
          </a:prstGeom>
          <a:solidFill>
            <a:schemeClr val="bg1">
              <a:lumMod val="95000"/>
            </a:schemeClr>
          </a:solidFill>
          <a:ln w="19050" cap="sq" cmpd="sng" algn="ctr">
            <a:solidFill>
              <a:schemeClr val="bg1"/>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ja-JP" altLang="en-US" sz="800" dirty="0">
                <a:latin typeface="Meiryo UI" panose="020B0604030504040204" pitchFamily="50" charset="-128"/>
                <a:ea typeface="Meiryo UI" panose="020B0604030504040204" pitchFamily="50" charset="-128"/>
              </a:rPr>
              <a:t>調達明細に対して見積依頼を受けた仕入先は見積回答情報を入力する。</a:t>
            </a:r>
            <a:endParaRPr lang="en-US" altLang="ja-JP" sz="800" dirty="0">
              <a:latin typeface="Meiryo UI" panose="020B0604030504040204" pitchFamily="50" charset="-128"/>
              <a:ea typeface="Meiryo UI" panose="020B0604030504040204" pitchFamily="50" charset="-128"/>
            </a:endParaRPr>
          </a:p>
        </p:txBody>
      </p:sp>
      <p:sp>
        <p:nvSpPr>
          <p:cNvPr id="46" name="テキスト ボックス 45">
            <a:extLst>
              <a:ext uri="{FF2B5EF4-FFF2-40B4-BE49-F238E27FC236}">
                <a16:creationId xmlns:a16="http://schemas.microsoft.com/office/drawing/2014/main" id="{C7036CFE-65C7-444E-A010-660DC8ED39CF}"/>
              </a:ext>
            </a:extLst>
          </p:cNvPr>
          <p:cNvSpPr txBox="1"/>
          <p:nvPr/>
        </p:nvSpPr>
        <p:spPr>
          <a:xfrm>
            <a:off x="8045009" y="5948987"/>
            <a:ext cx="800219" cy="276999"/>
          </a:xfrm>
          <a:prstGeom prst="rect">
            <a:avLst/>
          </a:prstGeom>
          <a:noFill/>
        </p:spPr>
        <p:txBody>
          <a:bodyPr wrap="none" rtlCol="0">
            <a:spAutoFit/>
          </a:bodyPr>
          <a:lstStyle/>
          <a:p>
            <a:r>
              <a:rPr kumimoji="1" lang="ja-JP" altLang="en-US" sz="1200" b="1" dirty="0">
                <a:latin typeface="Meiryo UI" panose="020B0604030504040204" pitchFamily="50" charset="-128"/>
                <a:ea typeface="Meiryo UI" panose="020B0604030504040204" pitchFamily="50" charset="-128"/>
              </a:rPr>
              <a:t>現場担当</a:t>
            </a:r>
          </a:p>
        </p:txBody>
      </p:sp>
      <p:cxnSp>
        <p:nvCxnSpPr>
          <p:cNvPr id="47" name="コネクタ: カギ線 46">
            <a:extLst>
              <a:ext uri="{FF2B5EF4-FFF2-40B4-BE49-F238E27FC236}">
                <a16:creationId xmlns:a16="http://schemas.microsoft.com/office/drawing/2014/main" id="{5E17B42B-A67E-4753-A13D-97A5A265EFA4}"/>
              </a:ext>
            </a:extLst>
          </p:cNvPr>
          <p:cNvCxnSpPr>
            <a:cxnSpLocks/>
            <a:stCxn id="31" idx="4"/>
            <a:endCxn id="20" idx="1"/>
          </p:cNvCxnSpPr>
          <p:nvPr/>
        </p:nvCxnSpPr>
        <p:spPr bwMode="auto">
          <a:xfrm>
            <a:off x="5217168" y="5076409"/>
            <a:ext cx="1800393" cy="298407"/>
          </a:xfrm>
          <a:prstGeom prst="bentConnector3">
            <a:avLst>
              <a:gd name="adj1" fmla="val 11908"/>
            </a:avLst>
          </a:prstGeom>
          <a:solidFill>
            <a:schemeClr val="accent1"/>
          </a:solidFill>
          <a:ln w="12700" cap="sq" cmpd="sng" algn="ctr">
            <a:solidFill>
              <a:schemeClr val="bg1">
                <a:lumMod val="85000"/>
              </a:schemeClr>
            </a:solidFill>
            <a:prstDash val="solid"/>
            <a:round/>
            <a:headEnd type="none" w="lg" len="med"/>
            <a:tailEnd type="none"/>
          </a:ln>
          <a:effectLst/>
        </p:spPr>
      </p:cxnSp>
      <p:sp>
        <p:nvSpPr>
          <p:cNvPr id="48" name="吹き出し: 四角形 47">
            <a:extLst>
              <a:ext uri="{FF2B5EF4-FFF2-40B4-BE49-F238E27FC236}">
                <a16:creationId xmlns:a16="http://schemas.microsoft.com/office/drawing/2014/main" id="{6AF810D2-2B9B-4228-9746-A3EEC95C1F90}"/>
              </a:ext>
            </a:extLst>
          </p:cNvPr>
          <p:cNvSpPr/>
          <p:nvPr/>
        </p:nvSpPr>
        <p:spPr bwMode="auto">
          <a:xfrm>
            <a:off x="4973451" y="5437581"/>
            <a:ext cx="2007133" cy="373061"/>
          </a:xfrm>
          <a:prstGeom prst="wedgeRectCallout">
            <a:avLst>
              <a:gd name="adj1" fmla="val 51138"/>
              <a:gd name="adj2" fmla="val -119495"/>
            </a:avLst>
          </a:prstGeom>
          <a:solidFill>
            <a:schemeClr val="bg1">
              <a:lumMod val="95000"/>
            </a:schemeClr>
          </a:solidFill>
          <a:ln w="19050" cap="sq" cmpd="sng" algn="ctr">
            <a:solidFill>
              <a:schemeClr val="bg1"/>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ja-JP" altLang="en-US" sz="800" dirty="0">
                <a:latin typeface="Meiryo UI" panose="020B0604030504040204" pitchFamily="50" charset="-128"/>
                <a:ea typeface="Meiryo UI" panose="020B0604030504040204" pitchFamily="50" charset="-128"/>
              </a:rPr>
              <a:t>スキャンした調達番号から注文済部材を検索し、検品処理＋入庫処理を行う。</a:t>
            </a:r>
            <a:endParaRPr lang="en-US" altLang="ja-JP" sz="800" dirty="0">
              <a:latin typeface="Meiryo UI" panose="020B0604030504040204" pitchFamily="50" charset="-128"/>
              <a:ea typeface="Meiryo UI" panose="020B0604030504040204" pitchFamily="50" charset="-128"/>
            </a:endParaRPr>
          </a:p>
        </p:txBody>
      </p:sp>
      <p:cxnSp>
        <p:nvCxnSpPr>
          <p:cNvPr id="49" name="直線コネクタ 48">
            <a:extLst>
              <a:ext uri="{FF2B5EF4-FFF2-40B4-BE49-F238E27FC236}">
                <a16:creationId xmlns:a16="http://schemas.microsoft.com/office/drawing/2014/main" id="{AA3D07A7-C975-47D2-AC8E-8D3BC9D74B4D}"/>
              </a:ext>
            </a:extLst>
          </p:cNvPr>
          <p:cNvCxnSpPr>
            <a:cxnSpLocks/>
            <a:stCxn id="11" idx="4"/>
            <a:endCxn id="48" idx="4"/>
          </p:cNvCxnSpPr>
          <p:nvPr/>
        </p:nvCxnSpPr>
        <p:spPr bwMode="auto">
          <a:xfrm>
            <a:off x="5217168" y="4066840"/>
            <a:ext cx="1786257" cy="1111482"/>
          </a:xfrm>
          <a:prstGeom prst="line">
            <a:avLst/>
          </a:prstGeom>
          <a:solidFill>
            <a:schemeClr val="accent1"/>
          </a:solidFill>
          <a:ln w="12700" cap="sq" cmpd="sng" algn="ctr">
            <a:solidFill>
              <a:schemeClr val="bg1">
                <a:lumMod val="85000"/>
              </a:schemeClr>
            </a:solidFill>
            <a:prstDash val="solid"/>
            <a:round/>
            <a:headEnd type="none" w="lg" len="med"/>
            <a:tailEnd type="none" w="lg" len="med"/>
          </a:ln>
          <a:effectLst/>
        </p:spPr>
      </p:cxnSp>
      <p:sp>
        <p:nvSpPr>
          <p:cNvPr id="50" name="吹き出し: 四角形 49">
            <a:extLst>
              <a:ext uri="{FF2B5EF4-FFF2-40B4-BE49-F238E27FC236}">
                <a16:creationId xmlns:a16="http://schemas.microsoft.com/office/drawing/2014/main" id="{456D1C33-45B2-4B97-9F0F-D5602AA183AA}"/>
              </a:ext>
            </a:extLst>
          </p:cNvPr>
          <p:cNvSpPr/>
          <p:nvPr/>
        </p:nvSpPr>
        <p:spPr bwMode="auto">
          <a:xfrm>
            <a:off x="4973451" y="5860918"/>
            <a:ext cx="2007133" cy="318707"/>
          </a:xfrm>
          <a:prstGeom prst="wedgeRectCallout">
            <a:avLst>
              <a:gd name="adj1" fmla="val 78298"/>
              <a:gd name="adj2" fmla="val -172180"/>
            </a:avLst>
          </a:prstGeom>
          <a:solidFill>
            <a:schemeClr val="bg1">
              <a:lumMod val="95000"/>
            </a:schemeClr>
          </a:solidFill>
          <a:ln w="19050" cap="sq" cmpd="sng" algn="ctr">
            <a:solidFill>
              <a:schemeClr val="bg1"/>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ja-JP" altLang="en-US" sz="800" dirty="0">
                <a:latin typeface="Meiryo UI" panose="020B0604030504040204" pitchFamily="50" charset="-128"/>
                <a:ea typeface="Meiryo UI" panose="020B0604030504040204" pitchFamily="50" charset="-128"/>
              </a:rPr>
              <a:t>使用した場合の出庫処理や入力ミスの修正などにて使用。</a:t>
            </a:r>
            <a:endParaRPr lang="en-US" altLang="ja-JP" sz="800" dirty="0">
              <a:latin typeface="Meiryo UI" panose="020B0604030504040204" pitchFamily="50" charset="-128"/>
              <a:ea typeface="Meiryo UI" panose="020B0604030504040204" pitchFamily="50" charset="-128"/>
            </a:endParaRPr>
          </a:p>
        </p:txBody>
      </p:sp>
      <p:pic>
        <p:nvPicPr>
          <p:cNvPr id="51" name="図 81" descr="MC900432621.PNG">
            <a:extLst>
              <a:ext uri="{FF2B5EF4-FFF2-40B4-BE49-F238E27FC236}">
                <a16:creationId xmlns:a16="http://schemas.microsoft.com/office/drawing/2014/main" id="{2F368BD2-A7D9-4BE9-98CA-594EAD095ACB}"/>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flipH="1">
            <a:off x="2298530" y="4201047"/>
            <a:ext cx="404000" cy="429101"/>
          </a:xfrm>
          <a:prstGeom prst="rect">
            <a:avLst/>
          </a:prstGeom>
        </p:spPr>
      </p:pic>
      <p:sp>
        <p:nvSpPr>
          <p:cNvPr id="52" name="テキスト ボックス 51">
            <a:extLst>
              <a:ext uri="{FF2B5EF4-FFF2-40B4-BE49-F238E27FC236}">
                <a16:creationId xmlns:a16="http://schemas.microsoft.com/office/drawing/2014/main" id="{F446C935-C709-4CD4-BA96-0CE509EF7D30}"/>
              </a:ext>
            </a:extLst>
          </p:cNvPr>
          <p:cNvSpPr txBox="1"/>
          <p:nvPr/>
        </p:nvSpPr>
        <p:spPr>
          <a:xfrm>
            <a:off x="2702530" y="4500427"/>
            <a:ext cx="800219" cy="276999"/>
          </a:xfrm>
          <a:prstGeom prst="rect">
            <a:avLst/>
          </a:prstGeom>
          <a:noFill/>
        </p:spPr>
        <p:txBody>
          <a:bodyPr wrap="none" rtlCol="0">
            <a:spAutoFit/>
          </a:bodyPr>
          <a:lstStyle/>
          <a:p>
            <a:r>
              <a:rPr kumimoji="1" lang="ja-JP" altLang="en-US" sz="1200" b="1" dirty="0">
                <a:latin typeface="Meiryo UI" panose="020B0604030504040204" pitchFamily="50" charset="-128"/>
                <a:ea typeface="Meiryo UI" panose="020B0604030504040204" pitchFamily="50" charset="-128"/>
              </a:rPr>
              <a:t>購買部門</a:t>
            </a:r>
          </a:p>
        </p:txBody>
      </p:sp>
      <p:sp>
        <p:nvSpPr>
          <p:cNvPr id="53" name="吹き出し: 四角形 52">
            <a:extLst>
              <a:ext uri="{FF2B5EF4-FFF2-40B4-BE49-F238E27FC236}">
                <a16:creationId xmlns:a16="http://schemas.microsoft.com/office/drawing/2014/main" id="{9B1443B9-D838-43DC-A49F-3E6BFF12373F}"/>
              </a:ext>
            </a:extLst>
          </p:cNvPr>
          <p:cNvSpPr/>
          <p:nvPr/>
        </p:nvSpPr>
        <p:spPr bwMode="auto">
          <a:xfrm>
            <a:off x="2686951" y="4043615"/>
            <a:ext cx="1628842" cy="468023"/>
          </a:xfrm>
          <a:prstGeom prst="wedgeRectCallout">
            <a:avLst>
              <a:gd name="adj1" fmla="val 67944"/>
              <a:gd name="adj2" fmla="val -41823"/>
            </a:avLst>
          </a:prstGeom>
          <a:solidFill>
            <a:schemeClr val="bg1">
              <a:lumMod val="95000"/>
            </a:schemeClr>
          </a:solidFill>
          <a:ln w="19050" cap="sq" cmpd="sng" algn="ctr">
            <a:solidFill>
              <a:schemeClr val="bg1"/>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altLang="ja-JP" sz="800" dirty="0">
                <a:latin typeface="Meiryo UI" panose="020B0604030504040204" pitchFamily="50" charset="-128"/>
                <a:ea typeface="Meiryo UI" panose="020B0604030504040204" pitchFamily="50" charset="-128"/>
              </a:rPr>
              <a:t>OCR</a:t>
            </a:r>
            <a:r>
              <a:rPr lang="ja-JP" altLang="en-US" sz="800" dirty="0">
                <a:latin typeface="Meiryo UI" panose="020B0604030504040204" pitchFamily="50" charset="-128"/>
                <a:ea typeface="Meiryo UI" panose="020B0604030504040204" pitchFamily="50" charset="-128"/>
              </a:rPr>
              <a:t>リーダーにて仕入先からの請求書を読み、支払予定金額とのチェックを行う。</a:t>
            </a:r>
            <a:endParaRPr lang="en-US" altLang="ja-JP" sz="800" dirty="0">
              <a:latin typeface="Meiryo UI" panose="020B0604030504040204" pitchFamily="50" charset="-128"/>
              <a:ea typeface="Meiryo UI" panose="020B0604030504040204" pitchFamily="50" charset="-128"/>
            </a:endParaRPr>
          </a:p>
        </p:txBody>
      </p:sp>
      <p:sp>
        <p:nvSpPr>
          <p:cNvPr id="54" name="正方形/長方形 53">
            <a:extLst>
              <a:ext uri="{FF2B5EF4-FFF2-40B4-BE49-F238E27FC236}">
                <a16:creationId xmlns:a16="http://schemas.microsoft.com/office/drawing/2014/main" id="{CD56AB13-D93C-43D3-978D-F68C661E9E01}"/>
              </a:ext>
            </a:extLst>
          </p:cNvPr>
          <p:cNvSpPr/>
          <p:nvPr/>
        </p:nvSpPr>
        <p:spPr bwMode="auto">
          <a:xfrm>
            <a:off x="3036320" y="3722769"/>
            <a:ext cx="843173" cy="276999"/>
          </a:xfrm>
          <a:prstGeom prst="rect">
            <a:avLst/>
          </a:prstGeom>
          <a:solidFill>
            <a:srgbClr val="00B0F0">
              <a:alpha val="59000"/>
            </a:srgbClr>
          </a:solidFill>
          <a:ln w="19050" cap="sq" cmpd="sng" algn="ctr">
            <a:solidFill>
              <a:schemeClr val="bg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900" dirty="0">
                <a:solidFill>
                  <a:schemeClr val="bg1"/>
                </a:solidFill>
                <a:latin typeface="Meiryo UI" panose="020B0604030504040204" pitchFamily="50" charset="-128"/>
                <a:ea typeface="Meiryo UI" panose="020B0604030504040204" pitchFamily="50" charset="-128"/>
              </a:rPr>
              <a:t>請求書照合画面</a:t>
            </a:r>
            <a:endParaRPr kumimoji="1" lang="ja-JP" altLang="en-US" sz="900" b="0" i="0" u="none" strike="noStrike" cap="none" normalizeH="0" baseline="0" dirty="0">
              <a:ln>
                <a:noFill/>
              </a:ln>
              <a:solidFill>
                <a:schemeClr val="bg1"/>
              </a:solidFill>
              <a:effectLst/>
              <a:latin typeface="Meiryo UI" panose="020B0604030504040204" pitchFamily="50" charset="-128"/>
              <a:ea typeface="Meiryo UI" panose="020B0604030504040204" pitchFamily="50" charset="-128"/>
            </a:endParaRPr>
          </a:p>
        </p:txBody>
      </p:sp>
      <p:cxnSp>
        <p:nvCxnSpPr>
          <p:cNvPr id="55" name="直線コネクタ 54">
            <a:extLst>
              <a:ext uri="{FF2B5EF4-FFF2-40B4-BE49-F238E27FC236}">
                <a16:creationId xmlns:a16="http://schemas.microsoft.com/office/drawing/2014/main" id="{889A6890-5CF9-4C15-9C54-A20939E3705C}"/>
              </a:ext>
            </a:extLst>
          </p:cNvPr>
          <p:cNvCxnSpPr>
            <a:cxnSpLocks/>
            <a:stCxn id="54" idx="3"/>
            <a:endCxn id="11" idx="2"/>
          </p:cNvCxnSpPr>
          <p:nvPr/>
        </p:nvCxnSpPr>
        <p:spPr bwMode="auto">
          <a:xfrm>
            <a:off x="3879493" y="3861269"/>
            <a:ext cx="622299" cy="205571"/>
          </a:xfrm>
          <a:prstGeom prst="line">
            <a:avLst/>
          </a:prstGeom>
          <a:solidFill>
            <a:schemeClr val="accent1"/>
          </a:solidFill>
          <a:ln w="12700" cap="sq" cmpd="sng" algn="ctr">
            <a:solidFill>
              <a:schemeClr val="bg1">
                <a:lumMod val="85000"/>
              </a:schemeClr>
            </a:solidFill>
            <a:prstDash val="solid"/>
            <a:round/>
            <a:headEnd type="none" w="lg" len="med"/>
            <a:tailEnd type="none" w="lg" len="med"/>
          </a:ln>
          <a:effectLst/>
        </p:spPr>
      </p:cxnSp>
      <p:sp>
        <p:nvSpPr>
          <p:cNvPr id="65" name="タイトル 1">
            <a:extLst>
              <a:ext uri="{FF2B5EF4-FFF2-40B4-BE49-F238E27FC236}">
                <a16:creationId xmlns:a16="http://schemas.microsoft.com/office/drawing/2014/main" id="{C0AE7554-09E1-4A81-84EF-2C6913E44C98}"/>
              </a:ext>
            </a:extLst>
          </p:cNvPr>
          <p:cNvSpPr>
            <a:spLocks noGrp="1"/>
          </p:cNvSpPr>
          <p:nvPr>
            <p:ph type="title"/>
          </p:nvPr>
        </p:nvSpPr>
        <p:spPr>
          <a:xfrm>
            <a:off x="214313" y="131763"/>
            <a:ext cx="8229600" cy="725487"/>
          </a:xfrm>
        </p:spPr>
        <p:txBody>
          <a:bodyPr/>
          <a:lstStyle/>
          <a:p>
            <a:pPr eaLnBrk="1" hangingPunct="1"/>
            <a:r>
              <a:rPr lang="ja-JP" altLang="en-US" dirty="0"/>
              <a:t>プロジェクトのスコープ</a:t>
            </a:r>
          </a:p>
        </p:txBody>
      </p:sp>
      <p:sp>
        <p:nvSpPr>
          <p:cNvPr id="2" name="正方形/長方形 1">
            <a:extLst>
              <a:ext uri="{FF2B5EF4-FFF2-40B4-BE49-F238E27FC236}">
                <a16:creationId xmlns:a16="http://schemas.microsoft.com/office/drawing/2014/main" id="{75963711-4F60-4D9E-91CD-5381586D730C}"/>
              </a:ext>
            </a:extLst>
          </p:cNvPr>
          <p:cNvSpPr/>
          <p:nvPr/>
        </p:nvSpPr>
        <p:spPr>
          <a:xfrm>
            <a:off x="5521076" y="3723816"/>
            <a:ext cx="3174530" cy="103741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41529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C6827F2C-9BFB-49A6-AE7F-959F6DBAC8BC}"/>
              </a:ext>
            </a:extLst>
          </p:cNvPr>
          <p:cNvSpPr>
            <a:spLocks noGrp="1"/>
          </p:cNvSpPr>
          <p:nvPr>
            <p:ph type="title"/>
          </p:nvPr>
        </p:nvSpPr>
        <p:spPr>
          <a:xfrm>
            <a:off x="214313" y="131763"/>
            <a:ext cx="8229600" cy="725487"/>
          </a:xfrm>
        </p:spPr>
        <p:txBody>
          <a:bodyPr/>
          <a:lstStyle/>
          <a:p>
            <a:pPr eaLnBrk="1" hangingPunct="1"/>
            <a:r>
              <a:rPr lang="ja-JP" altLang="en-US" dirty="0"/>
              <a:t>対象プロセス</a:t>
            </a:r>
          </a:p>
        </p:txBody>
      </p:sp>
      <p:sp>
        <p:nvSpPr>
          <p:cNvPr id="10" name="テキスト ボックス 9">
            <a:extLst>
              <a:ext uri="{FF2B5EF4-FFF2-40B4-BE49-F238E27FC236}">
                <a16:creationId xmlns:a16="http://schemas.microsoft.com/office/drawing/2014/main" id="{1FCCB275-21FD-47E2-8A50-B8E38F4F00D2}"/>
              </a:ext>
            </a:extLst>
          </p:cNvPr>
          <p:cNvSpPr txBox="1"/>
          <p:nvPr/>
        </p:nvSpPr>
        <p:spPr>
          <a:xfrm>
            <a:off x="2864966" y="2818010"/>
            <a:ext cx="647848" cy="30726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rPr>
              <a:t>購買</a:t>
            </a:r>
            <a:r>
              <a:rPr kumimoji="1" lang="en-US" altLang="ja-JP"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rPr>
              <a:t>G</a:t>
            </a:r>
          </a:p>
        </p:txBody>
      </p:sp>
      <p:pic>
        <p:nvPicPr>
          <p:cNvPr id="12" name="図 11">
            <a:extLst>
              <a:ext uri="{FF2B5EF4-FFF2-40B4-BE49-F238E27FC236}">
                <a16:creationId xmlns:a16="http://schemas.microsoft.com/office/drawing/2014/main" id="{C25B8789-C1CC-4DC3-B828-1AD3C7E0F1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6020" y="2287415"/>
            <a:ext cx="481526" cy="510680"/>
          </a:xfrm>
          <a:prstGeom prst="rect">
            <a:avLst/>
          </a:prstGeom>
        </p:spPr>
      </p:pic>
      <p:pic>
        <p:nvPicPr>
          <p:cNvPr id="13" name="図 12">
            <a:extLst>
              <a:ext uri="{FF2B5EF4-FFF2-40B4-BE49-F238E27FC236}">
                <a16:creationId xmlns:a16="http://schemas.microsoft.com/office/drawing/2014/main" id="{96ACA81B-D373-4D03-80AD-F38266CAD018}"/>
              </a:ext>
            </a:extLst>
          </p:cNvPr>
          <p:cNvPicPr>
            <a:picLocks noChangeAspect="1"/>
          </p:cNvPicPr>
          <p:nvPr/>
        </p:nvPicPr>
        <p:blipFill>
          <a:blip r:embed="rId3"/>
          <a:stretch>
            <a:fillRect/>
          </a:stretch>
        </p:blipFill>
        <p:spPr>
          <a:xfrm>
            <a:off x="3736656" y="2118393"/>
            <a:ext cx="319320" cy="437681"/>
          </a:xfrm>
          <a:prstGeom prst="rect">
            <a:avLst/>
          </a:prstGeom>
        </p:spPr>
      </p:pic>
      <p:sp>
        <p:nvSpPr>
          <p:cNvPr id="14" name="矢印: 下 13">
            <a:extLst>
              <a:ext uri="{FF2B5EF4-FFF2-40B4-BE49-F238E27FC236}">
                <a16:creationId xmlns:a16="http://schemas.microsoft.com/office/drawing/2014/main" id="{3641D5FF-8834-4EE8-9F33-9CF58D6E2DDC}"/>
              </a:ext>
            </a:extLst>
          </p:cNvPr>
          <p:cNvSpPr/>
          <p:nvPr/>
        </p:nvSpPr>
        <p:spPr>
          <a:xfrm rot="5400000" flipV="1">
            <a:off x="4052262" y="2207181"/>
            <a:ext cx="229609" cy="1094792"/>
          </a:xfrm>
          <a:prstGeom prst="downArrow">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Calibri"/>
              <a:ea typeface="ＭＳ Ｐゴシック" panose="020B0600070205080204" pitchFamily="50" charset="-128"/>
              <a:cs typeface="+mn-cs"/>
            </a:endParaRPr>
          </a:p>
        </p:txBody>
      </p:sp>
      <p:pic>
        <p:nvPicPr>
          <p:cNvPr id="15" name="図 14">
            <a:extLst>
              <a:ext uri="{FF2B5EF4-FFF2-40B4-BE49-F238E27FC236}">
                <a16:creationId xmlns:a16="http://schemas.microsoft.com/office/drawing/2014/main" id="{656B3CED-71E8-4FA7-A5C0-7B082A4D78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3229" y="2512399"/>
            <a:ext cx="497770" cy="527907"/>
          </a:xfrm>
          <a:prstGeom prst="rect">
            <a:avLst/>
          </a:prstGeom>
        </p:spPr>
      </p:pic>
      <p:pic>
        <p:nvPicPr>
          <p:cNvPr id="16" name="図 15">
            <a:extLst>
              <a:ext uri="{FF2B5EF4-FFF2-40B4-BE49-F238E27FC236}">
                <a16:creationId xmlns:a16="http://schemas.microsoft.com/office/drawing/2014/main" id="{BAF0EE71-A4CA-4896-91FB-2F74222353A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07395" y="2175399"/>
            <a:ext cx="582981" cy="618277"/>
          </a:xfrm>
          <a:prstGeom prst="rect">
            <a:avLst/>
          </a:prstGeom>
        </p:spPr>
      </p:pic>
      <p:pic>
        <p:nvPicPr>
          <p:cNvPr id="17" name="図 16">
            <a:extLst>
              <a:ext uri="{FF2B5EF4-FFF2-40B4-BE49-F238E27FC236}">
                <a16:creationId xmlns:a16="http://schemas.microsoft.com/office/drawing/2014/main" id="{B38C15E0-4C59-4617-BEE6-6170E403E91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65920" y="2753849"/>
            <a:ext cx="421564" cy="447088"/>
          </a:xfrm>
          <a:prstGeom prst="rect">
            <a:avLst/>
          </a:prstGeom>
        </p:spPr>
      </p:pic>
      <p:pic>
        <p:nvPicPr>
          <p:cNvPr id="18" name="図 17">
            <a:extLst>
              <a:ext uri="{FF2B5EF4-FFF2-40B4-BE49-F238E27FC236}">
                <a16:creationId xmlns:a16="http://schemas.microsoft.com/office/drawing/2014/main" id="{1E2C9326-EE02-4C0E-A7D7-9A18EA9BF54F}"/>
              </a:ext>
            </a:extLst>
          </p:cNvPr>
          <p:cNvPicPr>
            <a:picLocks noChangeAspect="1"/>
          </p:cNvPicPr>
          <p:nvPr/>
        </p:nvPicPr>
        <p:blipFill>
          <a:blip r:embed="rId7"/>
          <a:stretch>
            <a:fillRect/>
          </a:stretch>
        </p:blipFill>
        <p:spPr>
          <a:xfrm>
            <a:off x="4714463" y="2447159"/>
            <a:ext cx="534648" cy="569798"/>
          </a:xfrm>
          <a:prstGeom prst="rect">
            <a:avLst/>
          </a:prstGeom>
        </p:spPr>
      </p:pic>
      <p:sp>
        <p:nvSpPr>
          <p:cNvPr id="19" name="テキスト ボックス 18">
            <a:extLst>
              <a:ext uri="{FF2B5EF4-FFF2-40B4-BE49-F238E27FC236}">
                <a16:creationId xmlns:a16="http://schemas.microsoft.com/office/drawing/2014/main" id="{4DB006A5-FC63-499B-AE73-1B61FD153990}"/>
              </a:ext>
            </a:extLst>
          </p:cNvPr>
          <p:cNvSpPr txBox="1"/>
          <p:nvPr/>
        </p:nvSpPr>
        <p:spPr>
          <a:xfrm>
            <a:off x="4775506" y="3170016"/>
            <a:ext cx="1202393" cy="30726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資材ベンダー</a:t>
            </a:r>
          </a:p>
        </p:txBody>
      </p:sp>
      <p:sp>
        <p:nvSpPr>
          <p:cNvPr id="20" name="正方形/長方形 19">
            <a:extLst>
              <a:ext uri="{FF2B5EF4-FFF2-40B4-BE49-F238E27FC236}">
                <a16:creationId xmlns:a16="http://schemas.microsoft.com/office/drawing/2014/main" id="{0A0BFC93-255E-4585-A286-53335B38F9A1}"/>
              </a:ext>
            </a:extLst>
          </p:cNvPr>
          <p:cNvSpPr/>
          <p:nvPr/>
        </p:nvSpPr>
        <p:spPr>
          <a:xfrm>
            <a:off x="4775506" y="3494358"/>
            <a:ext cx="1016180" cy="304525"/>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注文受領</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
        <p:nvSpPr>
          <p:cNvPr id="21" name="正方形/長方形 20">
            <a:extLst>
              <a:ext uri="{FF2B5EF4-FFF2-40B4-BE49-F238E27FC236}">
                <a16:creationId xmlns:a16="http://schemas.microsoft.com/office/drawing/2014/main" id="{7EA5B610-9962-427E-A55B-9467FD680370}"/>
              </a:ext>
            </a:extLst>
          </p:cNvPr>
          <p:cNvSpPr/>
          <p:nvPr/>
        </p:nvSpPr>
        <p:spPr>
          <a:xfrm>
            <a:off x="3509066" y="3079044"/>
            <a:ext cx="1100240" cy="741282"/>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発注</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注文番号自動設定</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
        <p:nvSpPr>
          <p:cNvPr id="22" name="正方形/長方形 21">
            <a:extLst>
              <a:ext uri="{FF2B5EF4-FFF2-40B4-BE49-F238E27FC236}">
                <a16:creationId xmlns:a16="http://schemas.microsoft.com/office/drawing/2014/main" id="{F5F69172-A6DE-485C-BEA9-9D55798935E2}"/>
              </a:ext>
            </a:extLst>
          </p:cNvPr>
          <p:cNvSpPr/>
          <p:nvPr/>
        </p:nvSpPr>
        <p:spPr>
          <a:xfrm>
            <a:off x="196912" y="2011961"/>
            <a:ext cx="2474347" cy="2497159"/>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システムへ注文情報の入力</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工事番号</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品種</a:t>
            </a:r>
            <a:r>
              <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a:t>
            </a: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数量</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主仕様入力</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仕様書</a:t>
            </a:r>
            <a:r>
              <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PDF</a:t>
            </a: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添付</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希望納入日・時間</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納入場所（住所</a:t>
            </a:r>
            <a:r>
              <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/GPS</a:t>
            </a: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資材ベンダー選択</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
        <p:nvSpPr>
          <p:cNvPr id="23" name="矢印: 下 22">
            <a:extLst>
              <a:ext uri="{FF2B5EF4-FFF2-40B4-BE49-F238E27FC236}">
                <a16:creationId xmlns:a16="http://schemas.microsoft.com/office/drawing/2014/main" id="{68D446A5-3813-476B-9A6E-809740194F89}"/>
              </a:ext>
            </a:extLst>
          </p:cNvPr>
          <p:cNvSpPr/>
          <p:nvPr/>
        </p:nvSpPr>
        <p:spPr>
          <a:xfrm>
            <a:off x="6041141" y="2348261"/>
            <a:ext cx="191490" cy="307262"/>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pic>
        <p:nvPicPr>
          <p:cNvPr id="24" name="図 23">
            <a:extLst>
              <a:ext uri="{FF2B5EF4-FFF2-40B4-BE49-F238E27FC236}">
                <a16:creationId xmlns:a16="http://schemas.microsoft.com/office/drawing/2014/main" id="{56D89EA9-F110-486F-B027-94C18E5C0DCF}"/>
              </a:ext>
            </a:extLst>
          </p:cNvPr>
          <p:cNvPicPr>
            <a:picLocks noChangeAspect="1"/>
          </p:cNvPicPr>
          <p:nvPr/>
        </p:nvPicPr>
        <p:blipFill>
          <a:blip r:embed="rId8"/>
          <a:stretch>
            <a:fillRect/>
          </a:stretch>
        </p:blipFill>
        <p:spPr>
          <a:xfrm>
            <a:off x="5940827" y="2738525"/>
            <a:ext cx="438536" cy="603563"/>
          </a:xfrm>
          <a:prstGeom prst="rect">
            <a:avLst/>
          </a:prstGeom>
        </p:spPr>
      </p:pic>
      <p:pic>
        <p:nvPicPr>
          <p:cNvPr id="25" name="図 24">
            <a:extLst>
              <a:ext uri="{FF2B5EF4-FFF2-40B4-BE49-F238E27FC236}">
                <a16:creationId xmlns:a16="http://schemas.microsoft.com/office/drawing/2014/main" id="{802A6F5A-5DD0-4A76-BDBF-4C38AA4991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02995" y="1854439"/>
            <a:ext cx="497770" cy="527907"/>
          </a:xfrm>
          <a:prstGeom prst="rect">
            <a:avLst/>
          </a:prstGeom>
        </p:spPr>
      </p:pic>
      <p:sp>
        <p:nvSpPr>
          <p:cNvPr id="26" name="矢印: 下 25">
            <a:extLst>
              <a:ext uri="{FF2B5EF4-FFF2-40B4-BE49-F238E27FC236}">
                <a16:creationId xmlns:a16="http://schemas.microsoft.com/office/drawing/2014/main" id="{CDC64B16-E1AC-4797-8C0D-A7BCEE11C7CE}"/>
              </a:ext>
            </a:extLst>
          </p:cNvPr>
          <p:cNvSpPr/>
          <p:nvPr/>
        </p:nvSpPr>
        <p:spPr>
          <a:xfrm rot="5400000" flipV="1">
            <a:off x="6900033" y="2544802"/>
            <a:ext cx="229609" cy="1094792"/>
          </a:xfrm>
          <a:prstGeom prst="downArrow">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Calibri"/>
              <a:ea typeface="ＭＳ Ｐゴシック" panose="020B0600070205080204" pitchFamily="50" charset="-128"/>
              <a:cs typeface="+mn-cs"/>
            </a:endParaRPr>
          </a:p>
        </p:txBody>
      </p:sp>
      <p:pic>
        <p:nvPicPr>
          <p:cNvPr id="27" name="図 26">
            <a:extLst>
              <a:ext uri="{FF2B5EF4-FFF2-40B4-BE49-F238E27FC236}">
                <a16:creationId xmlns:a16="http://schemas.microsoft.com/office/drawing/2014/main" id="{2AE2B558-9111-41D9-A365-4BA7E64FEEF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86582" y="2744160"/>
            <a:ext cx="344537" cy="365397"/>
          </a:xfrm>
          <a:prstGeom prst="rect">
            <a:avLst/>
          </a:prstGeom>
        </p:spPr>
      </p:pic>
      <p:pic>
        <p:nvPicPr>
          <p:cNvPr id="28" name="図 27">
            <a:extLst>
              <a:ext uri="{FF2B5EF4-FFF2-40B4-BE49-F238E27FC236}">
                <a16:creationId xmlns:a16="http://schemas.microsoft.com/office/drawing/2014/main" id="{0CD37A0B-76CC-4459-83DF-DB63DA16C58C}"/>
              </a:ext>
            </a:extLst>
          </p:cNvPr>
          <p:cNvPicPr>
            <a:picLocks noChangeAspect="1"/>
          </p:cNvPicPr>
          <p:nvPr/>
        </p:nvPicPr>
        <p:blipFill>
          <a:blip r:embed="rId8"/>
          <a:stretch>
            <a:fillRect/>
          </a:stretch>
        </p:blipFill>
        <p:spPr>
          <a:xfrm>
            <a:off x="6745576" y="2464371"/>
            <a:ext cx="282012" cy="388137"/>
          </a:xfrm>
          <a:prstGeom prst="rect">
            <a:avLst/>
          </a:prstGeom>
        </p:spPr>
      </p:pic>
      <p:pic>
        <p:nvPicPr>
          <p:cNvPr id="29" name="図 28">
            <a:extLst>
              <a:ext uri="{FF2B5EF4-FFF2-40B4-BE49-F238E27FC236}">
                <a16:creationId xmlns:a16="http://schemas.microsoft.com/office/drawing/2014/main" id="{BEDC4F7B-4165-4E6F-B86D-A0360B3EDEE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44487" y="2175399"/>
            <a:ext cx="582981" cy="618277"/>
          </a:xfrm>
          <a:prstGeom prst="rect">
            <a:avLst/>
          </a:prstGeom>
        </p:spPr>
      </p:pic>
      <p:sp>
        <p:nvSpPr>
          <p:cNvPr id="30" name="テキスト ボックス 29">
            <a:extLst>
              <a:ext uri="{FF2B5EF4-FFF2-40B4-BE49-F238E27FC236}">
                <a16:creationId xmlns:a16="http://schemas.microsoft.com/office/drawing/2014/main" id="{A0486385-4AB3-4899-AF91-8D74082A306F}"/>
              </a:ext>
            </a:extLst>
          </p:cNvPr>
          <p:cNvSpPr txBox="1"/>
          <p:nvPr/>
        </p:nvSpPr>
        <p:spPr>
          <a:xfrm>
            <a:off x="7812597" y="3170016"/>
            <a:ext cx="1134490" cy="30726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資材メーカー</a:t>
            </a:r>
          </a:p>
        </p:txBody>
      </p:sp>
      <p:sp>
        <p:nvSpPr>
          <p:cNvPr id="31" name="正方形/長方形 30">
            <a:extLst>
              <a:ext uri="{FF2B5EF4-FFF2-40B4-BE49-F238E27FC236}">
                <a16:creationId xmlns:a16="http://schemas.microsoft.com/office/drawing/2014/main" id="{39421C4A-C85D-4FFA-ADD7-20301F22AA42}"/>
              </a:ext>
            </a:extLst>
          </p:cNvPr>
          <p:cNvSpPr/>
          <p:nvPr/>
        </p:nvSpPr>
        <p:spPr>
          <a:xfrm>
            <a:off x="7812597" y="3537230"/>
            <a:ext cx="1016180" cy="304525"/>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注文受領</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
        <p:nvSpPr>
          <p:cNvPr id="32" name="正方形/長方形 31">
            <a:extLst>
              <a:ext uri="{FF2B5EF4-FFF2-40B4-BE49-F238E27FC236}">
                <a16:creationId xmlns:a16="http://schemas.microsoft.com/office/drawing/2014/main" id="{9FD3CC31-BEE4-4983-9294-E93A360C7C43}"/>
              </a:ext>
            </a:extLst>
          </p:cNvPr>
          <p:cNvSpPr/>
          <p:nvPr/>
        </p:nvSpPr>
        <p:spPr>
          <a:xfrm>
            <a:off x="4752760" y="4077281"/>
            <a:ext cx="3567927" cy="1746559"/>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注文ライブラリーより</a:t>
            </a:r>
            <a:r>
              <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QR</a:t>
            </a: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コード付き納品書（出荷指示書）をプロットアウト</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工事番号</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品種</a:t>
            </a:r>
            <a:r>
              <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a:t>
            </a: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数量</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希望納入日・時間</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納入場所（住所</a:t>
            </a:r>
            <a:r>
              <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/GPS</a:t>
            </a: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注文番号</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pic>
        <p:nvPicPr>
          <p:cNvPr id="33" name="図 32">
            <a:extLst>
              <a:ext uri="{FF2B5EF4-FFF2-40B4-BE49-F238E27FC236}">
                <a16:creationId xmlns:a16="http://schemas.microsoft.com/office/drawing/2014/main" id="{77512C9E-7286-4F25-A81E-34F62563E782}"/>
              </a:ext>
            </a:extLst>
          </p:cNvPr>
          <p:cNvPicPr>
            <a:picLocks noChangeAspect="1"/>
          </p:cNvPicPr>
          <p:nvPr/>
        </p:nvPicPr>
        <p:blipFill>
          <a:blip r:embed="rId10"/>
          <a:stretch>
            <a:fillRect/>
          </a:stretch>
        </p:blipFill>
        <p:spPr>
          <a:xfrm>
            <a:off x="7738336" y="2447159"/>
            <a:ext cx="534511" cy="566873"/>
          </a:xfrm>
          <a:prstGeom prst="rect">
            <a:avLst/>
          </a:prstGeom>
        </p:spPr>
      </p:pic>
      <p:pic>
        <p:nvPicPr>
          <p:cNvPr id="34" name="図 33">
            <a:extLst>
              <a:ext uri="{FF2B5EF4-FFF2-40B4-BE49-F238E27FC236}">
                <a16:creationId xmlns:a16="http://schemas.microsoft.com/office/drawing/2014/main" id="{0D2C8138-4AB6-4B0D-A45B-5A004106BC3B}"/>
              </a:ext>
            </a:extLst>
          </p:cNvPr>
          <p:cNvPicPr>
            <a:picLocks noChangeAspect="1"/>
          </p:cNvPicPr>
          <p:nvPr/>
        </p:nvPicPr>
        <p:blipFill>
          <a:blip r:embed="rId11"/>
          <a:stretch>
            <a:fillRect/>
          </a:stretch>
        </p:blipFill>
        <p:spPr>
          <a:xfrm>
            <a:off x="8243737" y="2776352"/>
            <a:ext cx="463976" cy="491296"/>
          </a:xfrm>
          <a:prstGeom prst="rect">
            <a:avLst/>
          </a:prstGeom>
        </p:spPr>
      </p:pic>
      <p:sp>
        <p:nvSpPr>
          <p:cNvPr id="35" name="テキスト ボックス 34">
            <a:extLst>
              <a:ext uri="{FF2B5EF4-FFF2-40B4-BE49-F238E27FC236}">
                <a16:creationId xmlns:a16="http://schemas.microsoft.com/office/drawing/2014/main" id="{F4B08B47-E01B-4623-8D8C-2B4AC1838B3B}"/>
              </a:ext>
            </a:extLst>
          </p:cNvPr>
          <p:cNvSpPr txBox="1"/>
          <p:nvPr/>
        </p:nvSpPr>
        <p:spPr>
          <a:xfrm>
            <a:off x="196912" y="1700808"/>
            <a:ext cx="647848" cy="30726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rPr>
              <a:t>購買</a:t>
            </a:r>
            <a:r>
              <a:rPr kumimoji="1" lang="en-US" altLang="ja-JP"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rPr>
              <a:t>G</a:t>
            </a:r>
          </a:p>
        </p:txBody>
      </p:sp>
      <p:sp>
        <p:nvSpPr>
          <p:cNvPr id="36" name="テキスト ボックス 35">
            <a:extLst>
              <a:ext uri="{FF2B5EF4-FFF2-40B4-BE49-F238E27FC236}">
                <a16:creationId xmlns:a16="http://schemas.microsoft.com/office/drawing/2014/main" id="{DF1EBC23-F214-49CC-B8E5-2C584FD265CC}"/>
              </a:ext>
            </a:extLst>
          </p:cNvPr>
          <p:cNvSpPr txBox="1"/>
          <p:nvPr/>
        </p:nvSpPr>
        <p:spPr>
          <a:xfrm>
            <a:off x="5905541" y="3632250"/>
            <a:ext cx="1202393" cy="30726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資材ベンダー</a:t>
            </a:r>
          </a:p>
        </p:txBody>
      </p:sp>
      <p:sp>
        <p:nvSpPr>
          <p:cNvPr id="3" name="正方形/長方形 2">
            <a:extLst>
              <a:ext uri="{FF2B5EF4-FFF2-40B4-BE49-F238E27FC236}">
                <a16:creationId xmlns:a16="http://schemas.microsoft.com/office/drawing/2014/main" id="{3706BB68-15B0-404B-A155-4C3ABE3C3AEE}"/>
              </a:ext>
            </a:extLst>
          </p:cNvPr>
          <p:cNvSpPr/>
          <p:nvPr/>
        </p:nvSpPr>
        <p:spPr>
          <a:xfrm>
            <a:off x="196912" y="1124744"/>
            <a:ext cx="2474347" cy="432048"/>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a:t>
            </a:r>
            <a:r>
              <a:rPr kumimoji="1" lang="ja-JP" altLang="en-US" dirty="0"/>
              <a:t>材発注プロセス</a:t>
            </a:r>
          </a:p>
        </p:txBody>
      </p:sp>
      <p:sp>
        <p:nvSpPr>
          <p:cNvPr id="2" name="テキスト ボックス 1">
            <a:extLst>
              <a:ext uri="{FF2B5EF4-FFF2-40B4-BE49-F238E27FC236}">
                <a16:creationId xmlns:a16="http://schemas.microsoft.com/office/drawing/2014/main" id="{3756E30A-2D01-4BA4-A261-B40986E99387}"/>
              </a:ext>
            </a:extLst>
          </p:cNvPr>
          <p:cNvSpPr txBox="1"/>
          <p:nvPr/>
        </p:nvSpPr>
        <p:spPr>
          <a:xfrm>
            <a:off x="2745199" y="1126551"/>
            <a:ext cx="2302233" cy="369332"/>
          </a:xfrm>
          <a:prstGeom prst="rect">
            <a:avLst/>
          </a:prstGeom>
          <a:noFill/>
          <a:ln>
            <a:solidFill>
              <a:srgbClr val="FF0000"/>
            </a:solidFill>
          </a:ln>
        </p:spPr>
        <p:txBody>
          <a:bodyPr wrap="none" rtlCol="0">
            <a:spAutoFit/>
          </a:bodyPr>
          <a:lstStyle/>
          <a:p>
            <a:r>
              <a:rPr lang="en-US" altLang="ja-JP" dirty="0">
                <a:solidFill>
                  <a:srgbClr val="FF0000"/>
                </a:solidFill>
                <a:latin typeface="Meiryo UI" panose="020B0604030504040204" pitchFamily="50" charset="-128"/>
                <a:ea typeface="Meiryo UI" panose="020B0604030504040204" pitchFamily="50" charset="-128"/>
              </a:rPr>
              <a:t>A</a:t>
            </a:r>
            <a:r>
              <a:rPr lang="ja-JP" altLang="en-US" dirty="0">
                <a:solidFill>
                  <a:srgbClr val="FF0000"/>
                </a:solidFill>
                <a:latin typeface="Meiryo UI" panose="020B0604030504040204" pitchFamily="50" charset="-128"/>
                <a:ea typeface="Meiryo UI" panose="020B0604030504040204" pitchFamily="50" charset="-128"/>
              </a:rPr>
              <a:t>材は対象プロセスなし</a:t>
            </a:r>
            <a:endParaRPr kumimoji="1" lang="ja-JP" altLang="en-US" dirty="0">
              <a:solidFill>
                <a:srgbClr val="FF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260830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C6827F2C-9BFB-49A6-AE7F-959F6DBAC8BC}"/>
              </a:ext>
            </a:extLst>
          </p:cNvPr>
          <p:cNvSpPr>
            <a:spLocks noGrp="1"/>
          </p:cNvSpPr>
          <p:nvPr>
            <p:ph type="title"/>
          </p:nvPr>
        </p:nvSpPr>
        <p:spPr>
          <a:xfrm>
            <a:off x="214313" y="131763"/>
            <a:ext cx="8229600" cy="725487"/>
          </a:xfrm>
        </p:spPr>
        <p:txBody>
          <a:bodyPr/>
          <a:lstStyle/>
          <a:p>
            <a:pPr eaLnBrk="1" hangingPunct="1"/>
            <a:r>
              <a:rPr lang="ja-JP" altLang="en-US" dirty="0"/>
              <a:t>対象プロセス</a:t>
            </a:r>
          </a:p>
        </p:txBody>
      </p:sp>
      <p:sp>
        <p:nvSpPr>
          <p:cNvPr id="3" name="正方形/長方形 2">
            <a:extLst>
              <a:ext uri="{FF2B5EF4-FFF2-40B4-BE49-F238E27FC236}">
                <a16:creationId xmlns:a16="http://schemas.microsoft.com/office/drawing/2014/main" id="{3706BB68-15B0-404B-A155-4C3ABE3C3AEE}"/>
              </a:ext>
            </a:extLst>
          </p:cNvPr>
          <p:cNvSpPr/>
          <p:nvPr/>
        </p:nvSpPr>
        <p:spPr>
          <a:xfrm>
            <a:off x="196912" y="1124744"/>
            <a:ext cx="2474347" cy="432048"/>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B</a:t>
            </a:r>
            <a:r>
              <a:rPr kumimoji="1" lang="ja-JP" altLang="en-US" dirty="0"/>
              <a:t>材発注プロセス</a:t>
            </a:r>
            <a:r>
              <a:rPr kumimoji="1" lang="en-US" altLang="ja-JP" dirty="0"/>
              <a:t>(</a:t>
            </a:r>
            <a:r>
              <a:rPr kumimoji="1" lang="ja-JP" altLang="en-US" dirty="0"/>
              <a:t>小口</a:t>
            </a:r>
            <a:r>
              <a:rPr kumimoji="1" lang="en-US" altLang="ja-JP" dirty="0"/>
              <a:t>)</a:t>
            </a:r>
            <a:endParaRPr kumimoji="1" lang="ja-JP" altLang="en-US" dirty="0"/>
          </a:p>
        </p:txBody>
      </p:sp>
      <p:sp>
        <p:nvSpPr>
          <p:cNvPr id="37" name="正方形/長方形 36">
            <a:extLst>
              <a:ext uri="{FF2B5EF4-FFF2-40B4-BE49-F238E27FC236}">
                <a16:creationId xmlns:a16="http://schemas.microsoft.com/office/drawing/2014/main" id="{A7BB25EE-3F61-420B-A69A-EBD10D6C13EF}"/>
              </a:ext>
            </a:extLst>
          </p:cNvPr>
          <p:cNvSpPr/>
          <p:nvPr/>
        </p:nvSpPr>
        <p:spPr>
          <a:xfrm>
            <a:off x="6268722" y="1199899"/>
            <a:ext cx="2461847" cy="1602554"/>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部品ライブラリーより選択</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工事番号</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品種</a:t>
            </a:r>
            <a:r>
              <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a:t>
            </a: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数量</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希望納入日・時間</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納入場所（住所</a:t>
            </a:r>
            <a:r>
              <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/GPS</a:t>
            </a: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資材ベンダー選択</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pic>
        <p:nvPicPr>
          <p:cNvPr id="38" name="図 37">
            <a:extLst>
              <a:ext uri="{FF2B5EF4-FFF2-40B4-BE49-F238E27FC236}">
                <a16:creationId xmlns:a16="http://schemas.microsoft.com/office/drawing/2014/main" id="{B9D0DA9C-32D6-462C-8DE8-47E4D32FD1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9735" y="2592981"/>
            <a:ext cx="793654" cy="793654"/>
          </a:xfrm>
          <a:prstGeom prst="rect">
            <a:avLst/>
          </a:prstGeom>
        </p:spPr>
      </p:pic>
      <p:pic>
        <p:nvPicPr>
          <p:cNvPr id="39" name="図 38">
            <a:extLst>
              <a:ext uri="{FF2B5EF4-FFF2-40B4-BE49-F238E27FC236}">
                <a16:creationId xmlns:a16="http://schemas.microsoft.com/office/drawing/2014/main" id="{89101541-6E22-4BC6-A03C-1B3EC9F6DD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8110" y="1343916"/>
            <a:ext cx="706957" cy="706957"/>
          </a:xfrm>
          <a:prstGeom prst="rect">
            <a:avLst/>
          </a:prstGeom>
        </p:spPr>
      </p:pic>
      <p:pic>
        <p:nvPicPr>
          <p:cNvPr id="40" name="図 39">
            <a:extLst>
              <a:ext uri="{FF2B5EF4-FFF2-40B4-BE49-F238E27FC236}">
                <a16:creationId xmlns:a16="http://schemas.microsoft.com/office/drawing/2014/main" id="{4BBEA321-522A-4505-A010-D766A0216F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8711" y="3955628"/>
            <a:ext cx="817984" cy="817984"/>
          </a:xfrm>
          <a:prstGeom prst="rect">
            <a:avLst/>
          </a:prstGeom>
        </p:spPr>
      </p:pic>
      <p:pic>
        <p:nvPicPr>
          <p:cNvPr id="41" name="図 40">
            <a:extLst>
              <a:ext uri="{FF2B5EF4-FFF2-40B4-BE49-F238E27FC236}">
                <a16:creationId xmlns:a16="http://schemas.microsoft.com/office/drawing/2014/main" id="{86E56871-7C49-4E09-ADD1-01F4BA833EF1}"/>
              </a:ext>
            </a:extLst>
          </p:cNvPr>
          <p:cNvPicPr>
            <a:picLocks noChangeAspect="1"/>
          </p:cNvPicPr>
          <p:nvPr/>
        </p:nvPicPr>
        <p:blipFill>
          <a:blip r:embed="rId5"/>
          <a:stretch>
            <a:fillRect/>
          </a:stretch>
        </p:blipFill>
        <p:spPr>
          <a:xfrm>
            <a:off x="5198667" y="2685666"/>
            <a:ext cx="564404" cy="613841"/>
          </a:xfrm>
          <a:prstGeom prst="rect">
            <a:avLst/>
          </a:prstGeom>
        </p:spPr>
      </p:pic>
      <p:pic>
        <p:nvPicPr>
          <p:cNvPr id="42" name="図 41">
            <a:extLst>
              <a:ext uri="{FF2B5EF4-FFF2-40B4-BE49-F238E27FC236}">
                <a16:creationId xmlns:a16="http://schemas.microsoft.com/office/drawing/2014/main" id="{14C94926-87BD-4543-95D2-D4B95B92A57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1391" y="3994067"/>
            <a:ext cx="613842" cy="613842"/>
          </a:xfrm>
          <a:prstGeom prst="rect">
            <a:avLst/>
          </a:prstGeom>
        </p:spPr>
      </p:pic>
      <p:pic>
        <p:nvPicPr>
          <p:cNvPr id="43" name="図 42">
            <a:extLst>
              <a:ext uri="{FF2B5EF4-FFF2-40B4-BE49-F238E27FC236}">
                <a16:creationId xmlns:a16="http://schemas.microsoft.com/office/drawing/2014/main" id="{8AB66336-6B6B-43B9-8FFD-A52640A40A9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24569" y="2285286"/>
            <a:ext cx="743175" cy="743175"/>
          </a:xfrm>
          <a:prstGeom prst="rect">
            <a:avLst/>
          </a:prstGeom>
        </p:spPr>
      </p:pic>
      <p:pic>
        <p:nvPicPr>
          <p:cNvPr id="44" name="図 43">
            <a:extLst>
              <a:ext uri="{FF2B5EF4-FFF2-40B4-BE49-F238E27FC236}">
                <a16:creationId xmlns:a16="http://schemas.microsoft.com/office/drawing/2014/main" id="{35344224-1338-4696-BE36-36DF32722DD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3568" y="2276872"/>
            <a:ext cx="743175" cy="743175"/>
          </a:xfrm>
          <a:prstGeom prst="rect">
            <a:avLst/>
          </a:prstGeom>
        </p:spPr>
      </p:pic>
      <p:pic>
        <p:nvPicPr>
          <p:cNvPr id="45" name="図 44">
            <a:extLst>
              <a:ext uri="{FF2B5EF4-FFF2-40B4-BE49-F238E27FC236}">
                <a16:creationId xmlns:a16="http://schemas.microsoft.com/office/drawing/2014/main" id="{A4105E36-9320-461C-8BF6-A7733E5818D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39752" y="2285286"/>
            <a:ext cx="743175" cy="743175"/>
          </a:xfrm>
          <a:prstGeom prst="rect">
            <a:avLst/>
          </a:prstGeom>
        </p:spPr>
      </p:pic>
      <p:sp>
        <p:nvSpPr>
          <p:cNvPr id="46" name="矢印: 左右 45">
            <a:extLst>
              <a:ext uri="{FF2B5EF4-FFF2-40B4-BE49-F238E27FC236}">
                <a16:creationId xmlns:a16="http://schemas.microsoft.com/office/drawing/2014/main" id="{D0E4E62F-9EC0-440B-B47D-0D85B46BDF60}"/>
              </a:ext>
            </a:extLst>
          </p:cNvPr>
          <p:cNvSpPr/>
          <p:nvPr/>
        </p:nvSpPr>
        <p:spPr>
          <a:xfrm rot="3148452">
            <a:off x="764644" y="3430463"/>
            <a:ext cx="919236" cy="235409"/>
          </a:xfrm>
          <a:prstGeom prst="leftRightArrow">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pic>
        <p:nvPicPr>
          <p:cNvPr id="47" name="図 46">
            <a:extLst>
              <a:ext uri="{FF2B5EF4-FFF2-40B4-BE49-F238E27FC236}">
                <a16:creationId xmlns:a16="http://schemas.microsoft.com/office/drawing/2014/main" id="{8626B307-7994-4249-99CC-6832BFA17F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060" y="3261561"/>
            <a:ext cx="564404" cy="564404"/>
          </a:xfrm>
          <a:prstGeom prst="rect">
            <a:avLst/>
          </a:prstGeom>
        </p:spPr>
      </p:pic>
      <p:sp>
        <p:nvSpPr>
          <p:cNvPr id="48" name="矢印: 左右 47">
            <a:extLst>
              <a:ext uri="{FF2B5EF4-FFF2-40B4-BE49-F238E27FC236}">
                <a16:creationId xmlns:a16="http://schemas.microsoft.com/office/drawing/2014/main" id="{57A040AF-0A82-4569-A23E-58271B4BACAC}"/>
              </a:ext>
            </a:extLst>
          </p:cNvPr>
          <p:cNvSpPr/>
          <p:nvPr/>
        </p:nvSpPr>
        <p:spPr>
          <a:xfrm rot="8110881">
            <a:off x="1929085" y="3430463"/>
            <a:ext cx="919236" cy="235409"/>
          </a:xfrm>
          <a:prstGeom prst="leftRightArrow">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49" name="矢印: 左右 48">
            <a:extLst>
              <a:ext uri="{FF2B5EF4-FFF2-40B4-BE49-F238E27FC236}">
                <a16:creationId xmlns:a16="http://schemas.microsoft.com/office/drawing/2014/main" id="{4676E9F4-A3CF-4A8D-B840-86D28BAF6901}"/>
              </a:ext>
            </a:extLst>
          </p:cNvPr>
          <p:cNvSpPr/>
          <p:nvPr/>
        </p:nvSpPr>
        <p:spPr>
          <a:xfrm rot="5400000">
            <a:off x="1382536" y="3378306"/>
            <a:ext cx="814924" cy="235409"/>
          </a:xfrm>
          <a:prstGeom prst="leftRightArrow">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pic>
        <p:nvPicPr>
          <p:cNvPr id="50" name="図 49">
            <a:extLst>
              <a:ext uri="{FF2B5EF4-FFF2-40B4-BE49-F238E27FC236}">
                <a16:creationId xmlns:a16="http://schemas.microsoft.com/office/drawing/2014/main" id="{96F1ECDD-0E67-4F4F-825B-83A539C35E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7278" y="3166182"/>
            <a:ext cx="564404" cy="564404"/>
          </a:xfrm>
          <a:prstGeom prst="rect">
            <a:avLst/>
          </a:prstGeom>
        </p:spPr>
      </p:pic>
      <p:pic>
        <p:nvPicPr>
          <p:cNvPr id="51" name="図 50">
            <a:extLst>
              <a:ext uri="{FF2B5EF4-FFF2-40B4-BE49-F238E27FC236}">
                <a16:creationId xmlns:a16="http://schemas.microsoft.com/office/drawing/2014/main" id="{2AC5F2FE-78F1-4080-86FF-9BCA025100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4048" y="3261561"/>
            <a:ext cx="564404" cy="564404"/>
          </a:xfrm>
          <a:prstGeom prst="rect">
            <a:avLst/>
          </a:prstGeom>
        </p:spPr>
      </p:pic>
      <p:pic>
        <p:nvPicPr>
          <p:cNvPr id="52" name="図 51">
            <a:extLst>
              <a:ext uri="{FF2B5EF4-FFF2-40B4-BE49-F238E27FC236}">
                <a16:creationId xmlns:a16="http://schemas.microsoft.com/office/drawing/2014/main" id="{667EC49D-507D-4A46-A90C-B6BAF0F38E50}"/>
              </a:ext>
            </a:extLst>
          </p:cNvPr>
          <p:cNvPicPr>
            <a:picLocks noChangeAspect="1"/>
          </p:cNvPicPr>
          <p:nvPr/>
        </p:nvPicPr>
        <p:blipFill>
          <a:blip r:embed="rId8"/>
          <a:stretch>
            <a:fillRect/>
          </a:stretch>
        </p:blipFill>
        <p:spPr>
          <a:xfrm>
            <a:off x="3872440" y="4611855"/>
            <a:ext cx="617585" cy="617585"/>
          </a:xfrm>
          <a:prstGeom prst="rect">
            <a:avLst/>
          </a:prstGeom>
        </p:spPr>
      </p:pic>
      <p:pic>
        <p:nvPicPr>
          <p:cNvPr id="53" name="図 52">
            <a:extLst>
              <a:ext uri="{FF2B5EF4-FFF2-40B4-BE49-F238E27FC236}">
                <a16:creationId xmlns:a16="http://schemas.microsoft.com/office/drawing/2014/main" id="{E394010F-A4F9-441F-BDC6-3AAFAA72D86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56285" y="4646712"/>
            <a:ext cx="517172" cy="517172"/>
          </a:xfrm>
          <a:prstGeom prst="rect">
            <a:avLst/>
          </a:prstGeom>
        </p:spPr>
      </p:pic>
      <p:sp>
        <p:nvSpPr>
          <p:cNvPr id="54" name="矢印: 下 53">
            <a:extLst>
              <a:ext uri="{FF2B5EF4-FFF2-40B4-BE49-F238E27FC236}">
                <a16:creationId xmlns:a16="http://schemas.microsoft.com/office/drawing/2014/main" id="{62513258-04CE-47C0-8227-A127572F2654}"/>
              </a:ext>
            </a:extLst>
          </p:cNvPr>
          <p:cNvSpPr/>
          <p:nvPr/>
        </p:nvSpPr>
        <p:spPr>
          <a:xfrm>
            <a:off x="4595181" y="3317832"/>
            <a:ext cx="244109" cy="1205810"/>
          </a:xfrm>
          <a:prstGeom prst="downArrow">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pic>
        <p:nvPicPr>
          <p:cNvPr id="55" name="図 54">
            <a:extLst>
              <a:ext uri="{FF2B5EF4-FFF2-40B4-BE49-F238E27FC236}">
                <a16:creationId xmlns:a16="http://schemas.microsoft.com/office/drawing/2014/main" id="{DED6349C-21DE-4E90-ABF7-0EE72181F44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79685" y="3786066"/>
            <a:ext cx="420292" cy="420292"/>
          </a:xfrm>
          <a:prstGeom prst="rect">
            <a:avLst/>
          </a:prstGeom>
        </p:spPr>
      </p:pic>
      <p:pic>
        <p:nvPicPr>
          <p:cNvPr id="56" name="図 55">
            <a:extLst>
              <a:ext uri="{FF2B5EF4-FFF2-40B4-BE49-F238E27FC236}">
                <a16:creationId xmlns:a16="http://schemas.microsoft.com/office/drawing/2014/main" id="{24C88297-B852-4D64-9F3F-90C9A17589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8110" y="3524743"/>
            <a:ext cx="706957" cy="706957"/>
          </a:xfrm>
          <a:prstGeom prst="rect">
            <a:avLst/>
          </a:prstGeom>
        </p:spPr>
      </p:pic>
      <p:pic>
        <p:nvPicPr>
          <p:cNvPr id="57" name="図 56">
            <a:extLst>
              <a:ext uri="{FF2B5EF4-FFF2-40B4-BE49-F238E27FC236}">
                <a16:creationId xmlns:a16="http://schemas.microsoft.com/office/drawing/2014/main" id="{68D7B2EB-312D-428C-9E6E-A56E3A447A1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30760" y="4357622"/>
            <a:ext cx="743175" cy="743175"/>
          </a:xfrm>
          <a:prstGeom prst="rect">
            <a:avLst/>
          </a:prstGeom>
        </p:spPr>
      </p:pic>
      <p:sp>
        <p:nvSpPr>
          <p:cNvPr id="58" name="矢印: 下 57">
            <a:extLst>
              <a:ext uri="{FF2B5EF4-FFF2-40B4-BE49-F238E27FC236}">
                <a16:creationId xmlns:a16="http://schemas.microsoft.com/office/drawing/2014/main" id="{664D88EC-0EBC-4009-B7B8-86EEFDFD823C}"/>
              </a:ext>
            </a:extLst>
          </p:cNvPr>
          <p:cNvSpPr/>
          <p:nvPr/>
        </p:nvSpPr>
        <p:spPr>
          <a:xfrm rot="16200000">
            <a:off x="5881080" y="3979498"/>
            <a:ext cx="244109" cy="1998487"/>
          </a:xfrm>
          <a:prstGeom prst="downArrow">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pic>
        <p:nvPicPr>
          <p:cNvPr id="59" name="図 58">
            <a:extLst>
              <a:ext uri="{FF2B5EF4-FFF2-40B4-BE49-F238E27FC236}">
                <a16:creationId xmlns:a16="http://schemas.microsoft.com/office/drawing/2014/main" id="{AA3F1F49-0F12-463C-96F5-9466BBB2C51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32363" y="2027260"/>
            <a:ext cx="470563" cy="470563"/>
          </a:xfrm>
          <a:prstGeom prst="rect">
            <a:avLst/>
          </a:prstGeom>
        </p:spPr>
      </p:pic>
      <p:pic>
        <p:nvPicPr>
          <p:cNvPr id="60" name="図 59">
            <a:extLst>
              <a:ext uri="{FF2B5EF4-FFF2-40B4-BE49-F238E27FC236}">
                <a16:creationId xmlns:a16="http://schemas.microsoft.com/office/drawing/2014/main" id="{0BB1D3C2-88F6-4C7C-B608-5CE6CB97AF4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960454" y="2027260"/>
            <a:ext cx="470563" cy="470563"/>
          </a:xfrm>
          <a:prstGeom prst="rect">
            <a:avLst/>
          </a:prstGeom>
        </p:spPr>
      </p:pic>
      <p:pic>
        <p:nvPicPr>
          <p:cNvPr id="61" name="図 60">
            <a:extLst>
              <a:ext uri="{FF2B5EF4-FFF2-40B4-BE49-F238E27FC236}">
                <a16:creationId xmlns:a16="http://schemas.microsoft.com/office/drawing/2014/main" id="{A5DFFD66-9038-4EDE-9C02-EFE7CF78598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795936" y="2027260"/>
            <a:ext cx="470563" cy="470563"/>
          </a:xfrm>
          <a:prstGeom prst="rect">
            <a:avLst/>
          </a:prstGeom>
        </p:spPr>
      </p:pic>
      <p:pic>
        <p:nvPicPr>
          <p:cNvPr id="62" name="図 61">
            <a:extLst>
              <a:ext uri="{FF2B5EF4-FFF2-40B4-BE49-F238E27FC236}">
                <a16:creationId xmlns:a16="http://schemas.microsoft.com/office/drawing/2014/main" id="{49B2A605-FC31-4591-AFCA-68BBFEAFBF1F}"/>
              </a:ext>
            </a:extLst>
          </p:cNvPr>
          <p:cNvPicPr>
            <a:picLocks noChangeAspect="1"/>
          </p:cNvPicPr>
          <p:nvPr/>
        </p:nvPicPr>
        <p:blipFill>
          <a:blip r:embed="rId12"/>
          <a:stretch>
            <a:fillRect/>
          </a:stretch>
        </p:blipFill>
        <p:spPr>
          <a:xfrm>
            <a:off x="6232211" y="4389784"/>
            <a:ext cx="382512" cy="496402"/>
          </a:xfrm>
          <a:prstGeom prst="rect">
            <a:avLst/>
          </a:prstGeom>
        </p:spPr>
      </p:pic>
      <p:pic>
        <p:nvPicPr>
          <p:cNvPr id="63" name="図 62">
            <a:extLst>
              <a:ext uri="{FF2B5EF4-FFF2-40B4-BE49-F238E27FC236}">
                <a16:creationId xmlns:a16="http://schemas.microsoft.com/office/drawing/2014/main" id="{945A0634-733A-4470-9365-47C192F3ED1C}"/>
              </a:ext>
            </a:extLst>
          </p:cNvPr>
          <p:cNvPicPr>
            <a:picLocks noChangeAspect="1"/>
          </p:cNvPicPr>
          <p:nvPr/>
        </p:nvPicPr>
        <p:blipFill>
          <a:blip r:embed="rId12"/>
          <a:stretch>
            <a:fillRect/>
          </a:stretch>
        </p:blipFill>
        <p:spPr>
          <a:xfrm>
            <a:off x="5970686" y="2626551"/>
            <a:ext cx="544852" cy="707077"/>
          </a:xfrm>
          <a:prstGeom prst="rect">
            <a:avLst/>
          </a:prstGeom>
        </p:spPr>
      </p:pic>
      <p:pic>
        <p:nvPicPr>
          <p:cNvPr id="64" name="図 63">
            <a:extLst>
              <a:ext uri="{FF2B5EF4-FFF2-40B4-BE49-F238E27FC236}">
                <a16:creationId xmlns:a16="http://schemas.microsoft.com/office/drawing/2014/main" id="{CA122411-AC20-4004-A655-121667CE41EE}"/>
              </a:ext>
            </a:extLst>
          </p:cNvPr>
          <p:cNvPicPr>
            <a:picLocks noChangeAspect="1"/>
          </p:cNvPicPr>
          <p:nvPr/>
        </p:nvPicPr>
        <p:blipFill>
          <a:blip r:embed="rId12"/>
          <a:stretch>
            <a:fillRect/>
          </a:stretch>
        </p:blipFill>
        <p:spPr>
          <a:xfrm>
            <a:off x="5698488" y="2770567"/>
            <a:ext cx="544852" cy="707077"/>
          </a:xfrm>
          <a:prstGeom prst="rect">
            <a:avLst/>
          </a:prstGeom>
        </p:spPr>
      </p:pic>
      <p:pic>
        <p:nvPicPr>
          <p:cNvPr id="65" name="図 64">
            <a:extLst>
              <a:ext uri="{FF2B5EF4-FFF2-40B4-BE49-F238E27FC236}">
                <a16:creationId xmlns:a16="http://schemas.microsoft.com/office/drawing/2014/main" id="{5950FF05-BB92-4359-AE70-B7011AA517FA}"/>
              </a:ext>
            </a:extLst>
          </p:cNvPr>
          <p:cNvPicPr>
            <a:picLocks noChangeAspect="1"/>
          </p:cNvPicPr>
          <p:nvPr/>
        </p:nvPicPr>
        <p:blipFill>
          <a:blip r:embed="rId12"/>
          <a:stretch>
            <a:fillRect/>
          </a:stretch>
        </p:blipFill>
        <p:spPr>
          <a:xfrm>
            <a:off x="1606897" y="4051007"/>
            <a:ext cx="350677" cy="455088"/>
          </a:xfrm>
          <a:prstGeom prst="rect">
            <a:avLst/>
          </a:prstGeom>
        </p:spPr>
      </p:pic>
      <p:pic>
        <p:nvPicPr>
          <p:cNvPr id="66" name="図 65">
            <a:extLst>
              <a:ext uri="{FF2B5EF4-FFF2-40B4-BE49-F238E27FC236}">
                <a16:creationId xmlns:a16="http://schemas.microsoft.com/office/drawing/2014/main" id="{6D395B8F-72B2-44A8-B7F9-ADEF4ACC247B}"/>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577887" y="5052924"/>
            <a:ext cx="537404" cy="537404"/>
          </a:xfrm>
          <a:prstGeom prst="rect">
            <a:avLst/>
          </a:prstGeom>
        </p:spPr>
      </p:pic>
      <p:pic>
        <p:nvPicPr>
          <p:cNvPr id="67" name="図 66">
            <a:extLst>
              <a:ext uri="{FF2B5EF4-FFF2-40B4-BE49-F238E27FC236}">
                <a16:creationId xmlns:a16="http://schemas.microsoft.com/office/drawing/2014/main" id="{95DBBE61-8D10-45CE-A522-1F9A92C7FE25}"/>
              </a:ext>
            </a:extLst>
          </p:cNvPr>
          <p:cNvPicPr>
            <a:picLocks noChangeAspect="1"/>
          </p:cNvPicPr>
          <p:nvPr/>
        </p:nvPicPr>
        <p:blipFill>
          <a:blip r:embed="rId14"/>
          <a:stretch>
            <a:fillRect/>
          </a:stretch>
        </p:blipFill>
        <p:spPr>
          <a:xfrm>
            <a:off x="7002377" y="4684279"/>
            <a:ext cx="681561" cy="684902"/>
          </a:xfrm>
          <a:prstGeom prst="rect">
            <a:avLst/>
          </a:prstGeom>
        </p:spPr>
      </p:pic>
      <p:sp>
        <p:nvSpPr>
          <p:cNvPr id="68" name="テキスト ボックス 67">
            <a:extLst>
              <a:ext uri="{FF2B5EF4-FFF2-40B4-BE49-F238E27FC236}">
                <a16:creationId xmlns:a16="http://schemas.microsoft.com/office/drawing/2014/main" id="{FCE73AE1-2547-43D2-9974-9A59E5BB1538}"/>
              </a:ext>
            </a:extLst>
          </p:cNvPr>
          <p:cNvSpPr txBox="1"/>
          <p:nvPr/>
        </p:nvSpPr>
        <p:spPr>
          <a:xfrm>
            <a:off x="916560" y="1665674"/>
            <a:ext cx="195919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資材ベンダー各社</a:t>
            </a:r>
          </a:p>
        </p:txBody>
      </p:sp>
      <p:sp>
        <p:nvSpPr>
          <p:cNvPr id="69" name="テキスト ボックス 68">
            <a:extLst>
              <a:ext uri="{FF2B5EF4-FFF2-40B4-BE49-F238E27FC236}">
                <a16:creationId xmlns:a16="http://schemas.microsoft.com/office/drawing/2014/main" id="{E1203932-7958-40DC-9641-AD5D85A5D141}"/>
              </a:ext>
            </a:extLst>
          </p:cNvPr>
          <p:cNvSpPr txBox="1"/>
          <p:nvPr/>
        </p:nvSpPr>
        <p:spPr>
          <a:xfrm>
            <a:off x="503906" y="4552804"/>
            <a:ext cx="110799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本社購買</a:t>
            </a:r>
          </a:p>
        </p:txBody>
      </p:sp>
      <p:sp>
        <p:nvSpPr>
          <p:cNvPr id="70" name="正方形/長方形 69">
            <a:extLst>
              <a:ext uri="{FF2B5EF4-FFF2-40B4-BE49-F238E27FC236}">
                <a16:creationId xmlns:a16="http://schemas.microsoft.com/office/drawing/2014/main" id="{2FB543FE-889B-4C81-BFC4-8A5F27558F3D}"/>
              </a:ext>
            </a:extLst>
          </p:cNvPr>
          <p:cNvSpPr/>
          <p:nvPr/>
        </p:nvSpPr>
        <p:spPr>
          <a:xfrm>
            <a:off x="224327" y="4922136"/>
            <a:ext cx="3008866" cy="1681300"/>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資材ベンダー及び部品ライブラリーの作成</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各部品の単価を決定する</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地域特性を決定する</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最小納入数量を決定する</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四半期毎に単価見直しする</a:t>
            </a:r>
          </a:p>
        </p:txBody>
      </p:sp>
      <p:sp>
        <p:nvSpPr>
          <p:cNvPr id="71" name="テキスト ボックス 70">
            <a:extLst>
              <a:ext uri="{FF2B5EF4-FFF2-40B4-BE49-F238E27FC236}">
                <a16:creationId xmlns:a16="http://schemas.microsoft.com/office/drawing/2014/main" id="{F2DD0EBE-04E1-4F8A-A089-3A765AABF381}"/>
              </a:ext>
            </a:extLst>
          </p:cNvPr>
          <p:cNvSpPr txBox="1"/>
          <p:nvPr/>
        </p:nvSpPr>
        <p:spPr>
          <a:xfrm>
            <a:off x="4925956" y="2256459"/>
            <a:ext cx="133882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現場担当者</a:t>
            </a:r>
          </a:p>
        </p:txBody>
      </p:sp>
      <p:sp>
        <p:nvSpPr>
          <p:cNvPr id="72" name="テキスト ボックス 71">
            <a:extLst>
              <a:ext uri="{FF2B5EF4-FFF2-40B4-BE49-F238E27FC236}">
                <a16:creationId xmlns:a16="http://schemas.microsoft.com/office/drawing/2014/main" id="{641C317E-7E25-4C6D-990F-2108621719C0}"/>
              </a:ext>
            </a:extLst>
          </p:cNvPr>
          <p:cNvSpPr txBox="1"/>
          <p:nvPr/>
        </p:nvSpPr>
        <p:spPr>
          <a:xfrm>
            <a:off x="3970297" y="5209309"/>
            <a:ext cx="87716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決裁者</a:t>
            </a:r>
          </a:p>
        </p:txBody>
      </p:sp>
      <p:sp>
        <p:nvSpPr>
          <p:cNvPr id="73" name="正方形/長方形 72">
            <a:extLst>
              <a:ext uri="{FF2B5EF4-FFF2-40B4-BE49-F238E27FC236}">
                <a16:creationId xmlns:a16="http://schemas.microsoft.com/office/drawing/2014/main" id="{569C964F-6BD7-4D75-99AD-27963FFA9E22}"/>
              </a:ext>
            </a:extLst>
          </p:cNvPr>
          <p:cNvSpPr/>
          <p:nvPr/>
        </p:nvSpPr>
        <p:spPr>
          <a:xfrm>
            <a:off x="3762017" y="5565456"/>
            <a:ext cx="1295411" cy="366042"/>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承認 </a:t>
            </a:r>
            <a:r>
              <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or </a:t>
            </a: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否認</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
        <p:nvSpPr>
          <p:cNvPr id="74" name="矢印: 下 73">
            <a:extLst>
              <a:ext uri="{FF2B5EF4-FFF2-40B4-BE49-F238E27FC236}">
                <a16:creationId xmlns:a16="http://schemas.microsoft.com/office/drawing/2014/main" id="{BF865010-EDEE-4A80-9FEF-CD5980D8AC02}"/>
              </a:ext>
            </a:extLst>
          </p:cNvPr>
          <p:cNvSpPr/>
          <p:nvPr/>
        </p:nvSpPr>
        <p:spPr>
          <a:xfrm rot="12317533">
            <a:off x="5200518" y="3323475"/>
            <a:ext cx="244109" cy="1386053"/>
          </a:xfrm>
          <a:prstGeom prst="downArrow">
            <a:avLst/>
          </a:prstGeom>
          <a:solidFill>
            <a:schemeClr val="bg1"/>
          </a:solidFill>
          <a:ln>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75" name="テキスト ボックス 74">
            <a:extLst>
              <a:ext uri="{FF2B5EF4-FFF2-40B4-BE49-F238E27FC236}">
                <a16:creationId xmlns:a16="http://schemas.microsoft.com/office/drawing/2014/main" id="{A08DDA97-F96E-4078-86A0-7DB670ADCF46}"/>
              </a:ext>
            </a:extLst>
          </p:cNvPr>
          <p:cNvSpPr txBox="1"/>
          <p:nvPr/>
        </p:nvSpPr>
        <p:spPr>
          <a:xfrm>
            <a:off x="5034492" y="3590084"/>
            <a:ext cx="205666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否認の場合は理由及び修正点を連絡</a:t>
            </a:r>
          </a:p>
        </p:txBody>
      </p:sp>
      <p:sp>
        <p:nvSpPr>
          <p:cNvPr id="76" name="テキスト ボックス 75">
            <a:extLst>
              <a:ext uri="{FF2B5EF4-FFF2-40B4-BE49-F238E27FC236}">
                <a16:creationId xmlns:a16="http://schemas.microsoft.com/office/drawing/2014/main" id="{2121FFA2-AADA-45E9-A712-95E1C5775799}"/>
              </a:ext>
            </a:extLst>
          </p:cNvPr>
          <p:cNvSpPr txBox="1"/>
          <p:nvPr/>
        </p:nvSpPr>
        <p:spPr>
          <a:xfrm>
            <a:off x="7080193" y="5553160"/>
            <a:ext cx="153279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資材ベンダー</a:t>
            </a:r>
          </a:p>
        </p:txBody>
      </p:sp>
      <p:sp>
        <p:nvSpPr>
          <p:cNvPr id="77" name="テキスト ボックス 76">
            <a:extLst>
              <a:ext uri="{FF2B5EF4-FFF2-40B4-BE49-F238E27FC236}">
                <a16:creationId xmlns:a16="http://schemas.microsoft.com/office/drawing/2014/main" id="{5246DBDF-4AD9-40F3-952D-6478CD71664E}"/>
              </a:ext>
            </a:extLst>
          </p:cNvPr>
          <p:cNvSpPr txBox="1"/>
          <p:nvPr/>
        </p:nvSpPr>
        <p:spPr>
          <a:xfrm>
            <a:off x="6470880" y="2910364"/>
            <a:ext cx="205666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修正情報の再入力</a:t>
            </a:r>
          </a:p>
        </p:txBody>
      </p:sp>
      <p:sp>
        <p:nvSpPr>
          <p:cNvPr id="78" name="正方形/長方形 77">
            <a:extLst>
              <a:ext uri="{FF2B5EF4-FFF2-40B4-BE49-F238E27FC236}">
                <a16:creationId xmlns:a16="http://schemas.microsoft.com/office/drawing/2014/main" id="{8DCAE034-BE70-48FF-9C30-77D239405112}"/>
              </a:ext>
            </a:extLst>
          </p:cNvPr>
          <p:cNvSpPr/>
          <p:nvPr/>
        </p:nvSpPr>
        <p:spPr>
          <a:xfrm>
            <a:off x="5346193" y="5376363"/>
            <a:ext cx="1402569" cy="891028"/>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承認＝発注</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注文番号自動設定</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cxnSp>
        <p:nvCxnSpPr>
          <p:cNvPr id="79" name="直線コネクタ 78">
            <a:extLst>
              <a:ext uri="{FF2B5EF4-FFF2-40B4-BE49-F238E27FC236}">
                <a16:creationId xmlns:a16="http://schemas.microsoft.com/office/drawing/2014/main" id="{9D5337E4-51BB-4F57-8BB7-88054FEAA288}"/>
              </a:ext>
            </a:extLst>
          </p:cNvPr>
          <p:cNvCxnSpPr/>
          <p:nvPr/>
        </p:nvCxnSpPr>
        <p:spPr>
          <a:xfrm>
            <a:off x="3690008" y="1271907"/>
            <a:ext cx="0" cy="5544616"/>
          </a:xfrm>
          <a:prstGeom prst="line">
            <a:avLst/>
          </a:prstGeom>
        </p:spPr>
        <p:style>
          <a:lnRef idx="1">
            <a:schemeClr val="accent1"/>
          </a:lnRef>
          <a:fillRef idx="0">
            <a:schemeClr val="accent1"/>
          </a:fillRef>
          <a:effectRef idx="0">
            <a:schemeClr val="accent1"/>
          </a:effectRef>
          <a:fontRef idx="minor">
            <a:schemeClr val="tx1"/>
          </a:fontRef>
        </p:style>
      </p:cxnSp>
      <p:sp>
        <p:nvSpPr>
          <p:cNvPr id="80" name="矢印: 下 79">
            <a:extLst>
              <a:ext uri="{FF2B5EF4-FFF2-40B4-BE49-F238E27FC236}">
                <a16:creationId xmlns:a16="http://schemas.microsoft.com/office/drawing/2014/main" id="{B9809A24-13DE-45E4-8007-3D1726942C51}"/>
              </a:ext>
            </a:extLst>
          </p:cNvPr>
          <p:cNvSpPr/>
          <p:nvPr/>
        </p:nvSpPr>
        <p:spPr>
          <a:xfrm rot="10800000">
            <a:off x="6587235" y="3251044"/>
            <a:ext cx="244109" cy="338553"/>
          </a:xfrm>
          <a:prstGeom prst="downArrow">
            <a:avLst/>
          </a:prstGeom>
          <a:solidFill>
            <a:schemeClr val="bg1"/>
          </a:solidFill>
          <a:ln>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81" name="テキスト ボックス 80">
            <a:extLst>
              <a:ext uri="{FF2B5EF4-FFF2-40B4-BE49-F238E27FC236}">
                <a16:creationId xmlns:a16="http://schemas.microsoft.com/office/drawing/2014/main" id="{C4A961BC-1899-40CF-A0F5-AB386EACF6F4}"/>
              </a:ext>
            </a:extLst>
          </p:cNvPr>
          <p:cNvSpPr txBox="1"/>
          <p:nvPr/>
        </p:nvSpPr>
        <p:spPr>
          <a:xfrm>
            <a:off x="3921850" y="3359422"/>
            <a:ext cx="6463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申請</a:t>
            </a:r>
          </a:p>
        </p:txBody>
      </p:sp>
      <p:sp>
        <p:nvSpPr>
          <p:cNvPr id="82" name="矢印: 下 81">
            <a:extLst>
              <a:ext uri="{FF2B5EF4-FFF2-40B4-BE49-F238E27FC236}">
                <a16:creationId xmlns:a16="http://schemas.microsoft.com/office/drawing/2014/main" id="{74975D84-B906-44FA-AA3C-765D3D94D4DC}"/>
              </a:ext>
            </a:extLst>
          </p:cNvPr>
          <p:cNvSpPr/>
          <p:nvPr/>
        </p:nvSpPr>
        <p:spPr>
          <a:xfrm>
            <a:off x="4595181" y="1882835"/>
            <a:ext cx="244109" cy="793655"/>
          </a:xfrm>
          <a:prstGeom prst="downArrow">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pic>
        <p:nvPicPr>
          <p:cNvPr id="83" name="図 82">
            <a:extLst>
              <a:ext uri="{FF2B5EF4-FFF2-40B4-BE49-F238E27FC236}">
                <a16:creationId xmlns:a16="http://schemas.microsoft.com/office/drawing/2014/main" id="{1C23AE82-6CA3-4EFE-9498-2FBE659B6A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1372" y="4611855"/>
            <a:ext cx="706957" cy="706957"/>
          </a:xfrm>
          <a:prstGeom prst="rect">
            <a:avLst/>
          </a:prstGeom>
        </p:spPr>
      </p:pic>
      <p:sp>
        <p:nvSpPr>
          <p:cNvPr id="84" name="正方形/長方形 83">
            <a:extLst>
              <a:ext uri="{FF2B5EF4-FFF2-40B4-BE49-F238E27FC236}">
                <a16:creationId xmlns:a16="http://schemas.microsoft.com/office/drawing/2014/main" id="{BBB1A715-5DFB-471D-8F67-D132C61947D2}"/>
              </a:ext>
            </a:extLst>
          </p:cNvPr>
          <p:cNvSpPr/>
          <p:nvPr/>
        </p:nvSpPr>
        <p:spPr>
          <a:xfrm>
            <a:off x="7198884" y="5923450"/>
            <a:ext cx="1295411" cy="366042"/>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注文受領</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
        <p:nvSpPr>
          <p:cNvPr id="85" name="テキスト ボックス 84">
            <a:extLst>
              <a:ext uri="{FF2B5EF4-FFF2-40B4-BE49-F238E27FC236}">
                <a16:creationId xmlns:a16="http://schemas.microsoft.com/office/drawing/2014/main" id="{45731A9B-CC23-40FB-9B37-52DAB457FD04}"/>
              </a:ext>
            </a:extLst>
          </p:cNvPr>
          <p:cNvSpPr txBox="1"/>
          <p:nvPr/>
        </p:nvSpPr>
        <p:spPr>
          <a:xfrm>
            <a:off x="2745199" y="1126551"/>
            <a:ext cx="3039615" cy="369332"/>
          </a:xfrm>
          <a:prstGeom prst="rect">
            <a:avLst/>
          </a:prstGeom>
          <a:noFill/>
          <a:ln>
            <a:solidFill>
              <a:srgbClr val="FF0000"/>
            </a:solidFill>
          </a:ln>
        </p:spPr>
        <p:txBody>
          <a:bodyPr wrap="none" rtlCol="0">
            <a:spAutoFit/>
          </a:bodyPr>
          <a:lstStyle/>
          <a:p>
            <a:r>
              <a:rPr lang="en-US" altLang="ja-JP" dirty="0">
                <a:solidFill>
                  <a:srgbClr val="FF0000"/>
                </a:solidFill>
                <a:latin typeface="Meiryo UI" panose="020B0604030504040204" pitchFamily="50" charset="-128"/>
                <a:ea typeface="Meiryo UI" panose="020B0604030504040204" pitchFamily="50" charset="-128"/>
              </a:rPr>
              <a:t>B</a:t>
            </a:r>
            <a:r>
              <a:rPr lang="ja-JP" altLang="en-US" dirty="0">
                <a:solidFill>
                  <a:srgbClr val="FF0000"/>
                </a:solidFill>
                <a:latin typeface="Meiryo UI" panose="020B0604030504040204" pitchFamily="50" charset="-128"/>
                <a:ea typeface="Meiryo UI" panose="020B0604030504040204" pitchFamily="50" charset="-128"/>
              </a:rPr>
              <a:t>材</a:t>
            </a:r>
            <a:r>
              <a:rPr lang="en-US" altLang="ja-JP" dirty="0">
                <a:solidFill>
                  <a:srgbClr val="FF0000"/>
                </a:solidFill>
                <a:latin typeface="Meiryo UI" panose="020B0604030504040204" pitchFamily="50" charset="-128"/>
                <a:ea typeface="Meiryo UI" panose="020B0604030504040204" pitchFamily="50" charset="-128"/>
              </a:rPr>
              <a:t>(</a:t>
            </a:r>
            <a:r>
              <a:rPr lang="ja-JP" altLang="en-US" dirty="0">
                <a:solidFill>
                  <a:srgbClr val="FF0000"/>
                </a:solidFill>
                <a:latin typeface="Meiryo UI" panose="020B0604030504040204" pitchFamily="50" charset="-128"/>
                <a:ea typeface="Meiryo UI" panose="020B0604030504040204" pitchFamily="50" charset="-128"/>
              </a:rPr>
              <a:t>小口</a:t>
            </a:r>
            <a:r>
              <a:rPr lang="en-US" altLang="ja-JP" dirty="0">
                <a:solidFill>
                  <a:srgbClr val="FF0000"/>
                </a:solidFill>
                <a:latin typeface="Meiryo UI" panose="020B0604030504040204" pitchFamily="50" charset="-128"/>
                <a:ea typeface="Meiryo UI" panose="020B0604030504040204" pitchFamily="50" charset="-128"/>
              </a:rPr>
              <a:t>)</a:t>
            </a:r>
            <a:r>
              <a:rPr lang="ja-JP" altLang="en-US" dirty="0">
                <a:solidFill>
                  <a:srgbClr val="FF0000"/>
                </a:solidFill>
                <a:latin typeface="Meiryo UI" panose="020B0604030504040204" pitchFamily="50" charset="-128"/>
                <a:ea typeface="Meiryo UI" panose="020B0604030504040204" pitchFamily="50" charset="-128"/>
              </a:rPr>
              <a:t>は対象プロセスなし</a:t>
            </a:r>
            <a:endParaRPr kumimoji="1" lang="ja-JP" altLang="en-US" dirty="0">
              <a:solidFill>
                <a:srgbClr val="FF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458004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C6827F2C-9BFB-49A6-AE7F-959F6DBAC8BC}"/>
              </a:ext>
            </a:extLst>
          </p:cNvPr>
          <p:cNvSpPr>
            <a:spLocks noGrp="1"/>
          </p:cNvSpPr>
          <p:nvPr>
            <p:ph type="title"/>
          </p:nvPr>
        </p:nvSpPr>
        <p:spPr>
          <a:xfrm>
            <a:off x="214313" y="131763"/>
            <a:ext cx="8229600" cy="725487"/>
          </a:xfrm>
        </p:spPr>
        <p:txBody>
          <a:bodyPr/>
          <a:lstStyle/>
          <a:p>
            <a:pPr eaLnBrk="1" hangingPunct="1"/>
            <a:r>
              <a:rPr lang="ja-JP" altLang="en-US" dirty="0"/>
              <a:t>対象プロセス</a:t>
            </a:r>
          </a:p>
        </p:txBody>
      </p:sp>
      <p:sp>
        <p:nvSpPr>
          <p:cNvPr id="3" name="正方形/長方形 2">
            <a:extLst>
              <a:ext uri="{FF2B5EF4-FFF2-40B4-BE49-F238E27FC236}">
                <a16:creationId xmlns:a16="http://schemas.microsoft.com/office/drawing/2014/main" id="{3706BB68-15B0-404B-A155-4C3ABE3C3AEE}"/>
              </a:ext>
            </a:extLst>
          </p:cNvPr>
          <p:cNvSpPr/>
          <p:nvPr/>
        </p:nvSpPr>
        <p:spPr>
          <a:xfrm>
            <a:off x="196912" y="1124744"/>
            <a:ext cx="2718904" cy="432048"/>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B</a:t>
            </a:r>
            <a:r>
              <a:rPr kumimoji="1" lang="ja-JP" altLang="en-US" dirty="0"/>
              <a:t>材発注プロセス</a:t>
            </a:r>
            <a:r>
              <a:rPr kumimoji="1" lang="en-US" altLang="ja-JP" dirty="0"/>
              <a:t>(</a:t>
            </a:r>
            <a:r>
              <a:rPr kumimoji="1" lang="ja-JP" altLang="en-US" dirty="0"/>
              <a:t>大口</a:t>
            </a:r>
            <a:r>
              <a:rPr kumimoji="1" lang="en-US" altLang="ja-JP" dirty="0"/>
              <a:t>)</a:t>
            </a:r>
            <a:r>
              <a:rPr kumimoji="1" lang="ja-JP" altLang="en-US" dirty="0"/>
              <a:t>①</a:t>
            </a:r>
          </a:p>
        </p:txBody>
      </p:sp>
      <p:pic>
        <p:nvPicPr>
          <p:cNvPr id="85" name="図 84">
            <a:extLst>
              <a:ext uri="{FF2B5EF4-FFF2-40B4-BE49-F238E27FC236}">
                <a16:creationId xmlns:a16="http://schemas.microsoft.com/office/drawing/2014/main" id="{A1EE6320-DB80-4D90-84CC-A91051DDCD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1599" y="4852705"/>
            <a:ext cx="798631" cy="650553"/>
          </a:xfrm>
          <a:prstGeom prst="rect">
            <a:avLst/>
          </a:prstGeom>
        </p:spPr>
      </p:pic>
      <p:pic>
        <p:nvPicPr>
          <p:cNvPr id="86" name="グラフィックス 85" descr="ドキュメント">
            <a:extLst>
              <a:ext uri="{FF2B5EF4-FFF2-40B4-BE49-F238E27FC236}">
                <a16:creationId xmlns:a16="http://schemas.microsoft.com/office/drawing/2014/main" id="{79983F87-7906-4233-B241-DE34B489060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16035" y="4949193"/>
            <a:ext cx="343382" cy="362534"/>
          </a:xfrm>
          <a:prstGeom prst="rect">
            <a:avLst/>
          </a:prstGeom>
        </p:spPr>
      </p:pic>
      <p:pic>
        <p:nvPicPr>
          <p:cNvPr id="87" name="グラフィックス 86" descr="ドキュメント">
            <a:extLst>
              <a:ext uri="{FF2B5EF4-FFF2-40B4-BE49-F238E27FC236}">
                <a16:creationId xmlns:a16="http://schemas.microsoft.com/office/drawing/2014/main" id="{C455C1B6-F4D3-42B8-A49A-BA8661C68A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15918" y="4943747"/>
            <a:ext cx="343382" cy="362534"/>
          </a:xfrm>
          <a:prstGeom prst="rect">
            <a:avLst/>
          </a:prstGeom>
        </p:spPr>
      </p:pic>
      <p:pic>
        <p:nvPicPr>
          <p:cNvPr id="88" name="グラフィックス 87" descr="ドキュメント">
            <a:extLst>
              <a:ext uri="{FF2B5EF4-FFF2-40B4-BE49-F238E27FC236}">
                <a16:creationId xmlns:a16="http://schemas.microsoft.com/office/drawing/2014/main" id="{A174FE9D-44E2-4C3D-9448-CC452D671A0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06491" y="4938175"/>
            <a:ext cx="343382" cy="362534"/>
          </a:xfrm>
          <a:prstGeom prst="rect">
            <a:avLst/>
          </a:prstGeom>
        </p:spPr>
      </p:pic>
      <p:pic>
        <p:nvPicPr>
          <p:cNvPr id="89" name="図 88">
            <a:extLst>
              <a:ext uri="{FF2B5EF4-FFF2-40B4-BE49-F238E27FC236}">
                <a16:creationId xmlns:a16="http://schemas.microsoft.com/office/drawing/2014/main" id="{9D7DD672-0648-4B65-A340-EFC1DD56840C}"/>
              </a:ext>
            </a:extLst>
          </p:cNvPr>
          <p:cNvPicPr>
            <a:picLocks noChangeAspect="1"/>
          </p:cNvPicPr>
          <p:nvPr/>
        </p:nvPicPr>
        <p:blipFill>
          <a:blip r:embed="rId5"/>
          <a:stretch>
            <a:fillRect/>
          </a:stretch>
        </p:blipFill>
        <p:spPr>
          <a:xfrm>
            <a:off x="3575038" y="2699953"/>
            <a:ext cx="490749" cy="491173"/>
          </a:xfrm>
          <a:prstGeom prst="rect">
            <a:avLst/>
          </a:prstGeom>
        </p:spPr>
      </p:pic>
      <p:sp>
        <p:nvSpPr>
          <p:cNvPr id="90" name="テキスト ボックス 89">
            <a:extLst>
              <a:ext uri="{FF2B5EF4-FFF2-40B4-BE49-F238E27FC236}">
                <a16:creationId xmlns:a16="http://schemas.microsoft.com/office/drawing/2014/main" id="{08B2600E-0624-4370-9B76-862FF5F36A97}"/>
              </a:ext>
            </a:extLst>
          </p:cNvPr>
          <p:cNvSpPr txBox="1"/>
          <p:nvPr/>
        </p:nvSpPr>
        <p:spPr>
          <a:xfrm>
            <a:off x="4630769" y="3146411"/>
            <a:ext cx="660764" cy="29373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rPr>
              <a:t>担当者</a:t>
            </a:r>
            <a:endParaRPr kumimoji="1" lang="en-US" altLang="ja-JP"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endParaRPr>
          </a:p>
        </p:txBody>
      </p:sp>
      <p:sp>
        <p:nvSpPr>
          <p:cNvPr id="91" name="テキスト ボックス 90">
            <a:extLst>
              <a:ext uri="{FF2B5EF4-FFF2-40B4-BE49-F238E27FC236}">
                <a16:creationId xmlns:a16="http://schemas.microsoft.com/office/drawing/2014/main" id="{7275D5BC-4214-4237-8D75-3E43EA261079}"/>
              </a:ext>
            </a:extLst>
          </p:cNvPr>
          <p:cNvSpPr txBox="1"/>
          <p:nvPr/>
        </p:nvSpPr>
        <p:spPr>
          <a:xfrm>
            <a:off x="3578908" y="3158741"/>
            <a:ext cx="486879" cy="29373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rPr>
              <a:t>上長</a:t>
            </a:r>
            <a:endParaRPr kumimoji="1" lang="en-US" altLang="ja-JP"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endParaRPr>
          </a:p>
        </p:txBody>
      </p:sp>
      <p:pic>
        <p:nvPicPr>
          <p:cNvPr id="92" name="図 91">
            <a:extLst>
              <a:ext uri="{FF2B5EF4-FFF2-40B4-BE49-F238E27FC236}">
                <a16:creationId xmlns:a16="http://schemas.microsoft.com/office/drawing/2014/main" id="{1AAABFD6-3003-4A58-B4B8-16387765EB8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35453" y="2690506"/>
            <a:ext cx="462405" cy="488195"/>
          </a:xfrm>
          <a:prstGeom prst="rect">
            <a:avLst/>
          </a:prstGeom>
        </p:spPr>
      </p:pic>
      <p:sp>
        <p:nvSpPr>
          <p:cNvPr id="93" name="矢印: 左右 92">
            <a:extLst>
              <a:ext uri="{FF2B5EF4-FFF2-40B4-BE49-F238E27FC236}">
                <a16:creationId xmlns:a16="http://schemas.microsoft.com/office/drawing/2014/main" id="{921DA2C4-998D-43AD-93E2-02937A2EFAB8}"/>
              </a:ext>
            </a:extLst>
          </p:cNvPr>
          <p:cNvSpPr/>
          <p:nvPr/>
        </p:nvSpPr>
        <p:spPr>
          <a:xfrm>
            <a:off x="4123261" y="2873603"/>
            <a:ext cx="462405" cy="187224"/>
          </a:xfrm>
          <a:prstGeom prst="leftRight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94" name="テキスト ボックス 93">
            <a:extLst>
              <a:ext uri="{FF2B5EF4-FFF2-40B4-BE49-F238E27FC236}">
                <a16:creationId xmlns:a16="http://schemas.microsoft.com/office/drawing/2014/main" id="{63A10A10-76E8-4004-953F-59B98D2D8F43}"/>
              </a:ext>
            </a:extLst>
          </p:cNvPr>
          <p:cNvSpPr txBox="1"/>
          <p:nvPr/>
        </p:nvSpPr>
        <p:spPr>
          <a:xfrm>
            <a:off x="4824724" y="5461400"/>
            <a:ext cx="622123" cy="29373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rPr>
              <a:t>購買</a:t>
            </a:r>
            <a:r>
              <a:rPr kumimoji="1" lang="en-US" altLang="ja-JP"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rPr>
              <a:t>G</a:t>
            </a:r>
          </a:p>
        </p:txBody>
      </p:sp>
      <p:pic>
        <p:nvPicPr>
          <p:cNvPr id="95" name="図 94">
            <a:extLst>
              <a:ext uri="{FF2B5EF4-FFF2-40B4-BE49-F238E27FC236}">
                <a16:creationId xmlns:a16="http://schemas.microsoft.com/office/drawing/2014/main" id="{8656C60E-32D0-4A9D-9877-6EB55FAE222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90346" y="4936787"/>
            <a:ext cx="462405" cy="488196"/>
          </a:xfrm>
          <a:prstGeom prst="rect">
            <a:avLst/>
          </a:prstGeom>
        </p:spPr>
      </p:pic>
      <p:sp>
        <p:nvSpPr>
          <p:cNvPr id="96" name="矢印: 下 95">
            <a:extLst>
              <a:ext uri="{FF2B5EF4-FFF2-40B4-BE49-F238E27FC236}">
                <a16:creationId xmlns:a16="http://schemas.microsoft.com/office/drawing/2014/main" id="{31FEEA87-F9A6-4BEB-B396-041FC3C58ABB}"/>
              </a:ext>
            </a:extLst>
          </p:cNvPr>
          <p:cNvSpPr/>
          <p:nvPr/>
        </p:nvSpPr>
        <p:spPr>
          <a:xfrm rot="10800000" flipV="1">
            <a:off x="4923814" y="4216109"/>
            <a:ext cx="242871" cy="675500"/>
          </a:xfrm>
          <a:prstGeom prst="downArrow">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b="0" i="0" u="none" strike="noStrike" kern="1200" cap="none" spc="0" normalizeH="0" baseline="0" noProof="0" dirty="0">
              <a:ln>
                <a:noFill/>
              </a:ln>
              <a:solidFill>
                <a:prstClr val="white"/>
              </a:solidFill>
              <a:effectLst/>
              <a:uLnTx/>
              <a:uFillTx/>
              <a:latin typeface="Calibri"/>
              <a:ea typeface="ＭＳ Ｐゴシック" panose="020B0600070205080204" pitchFamily="50" charset="-128"/>
              <a:cs typeface="+mn-cs"/>
            </a:endParaRPr>
          </a:p>
        </p:txBody>
      </p:sp>
      <p:sp>
        <p:nvSpPr>
          <p:cNvPr id="97" name="正方形/長方形 96">
            <a:extLst>
              <a:ext uri="{FF2B5EF4-FFF2-40B4-BE49-F238E27FC236}">
                <a16:creationId xmlns:a16="http://schemas.microsoft.com/office/drawing/2014/main" id="{9B803532-457D-4925-BE8B-D5087E0E10C6}"/>
              </a:ext>
            </a:extLst>
          </p:cNvPr>
          <p:cNvSpPr/>
          <p:nvPr/>
        </p:nvSpPr>
        <p:spPr>
          <a:xfrm>
            <a:off x="206851" y="1995983"/>
            <a:ext cx="3351858" cy="1406289"/>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1</a:t>
            </a:r>
            <a:r>
              <a:rPr kumimoji="1" lang="ja-JP" altLang="en-US"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 図面より資材集計</a:t>
            </a:r>
            <a:endParaRPr kumimoji="1" lang="en-US" altLang="ja-JP"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2 </a:t>
            </a:r>
            <a:r>
              <a:rPr kumimoji="1" lang="ja-JP" altLang="en-US"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集計資材をシステムへ入力</a:t>
            </a:r>
            <a:endParaRPr kumimoji="1" lang="en-US" altLang="ja-JP"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3</a:t>
            </a:r>
            <a:r>
              <a:rPr kumimoji="1" lang="ja-JP" altLang="en-US"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 集計表をプリントアウト</a:t>
            </a:r>
            <a:endParaRPr kumimoji="1" lang="en-US" altLang="ja-JP"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4 </a:t>
            </a:r>
            <a:r>
              <a:rPr kumimoji="1" lang="ja-JP" altLang="en-US"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上長と相談の上引合数量を決定</a:t>
            </a:r>
            <a:endParaRPr kumimoji="1" lang="en-US" altLang="ja-JP"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5 </a:t>
            </a:r>
            <a:r>
              <a:rPr kumimoji="1" lang="ja-JP" altLang="en-US"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集計内容の修正をシステムへ入力</a:t>
            </a:r>
            <a:endParaRPr kumimoji="1" lang="en-US" altLang="ja-JP"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
        <p:nvSpPr>
          <p:cNvPr id="98" name="矢印: 左右 97">
            <a:extLst>
              <a:ext uri="{FF2B5EF4-FFF2-40B4-BE49-F238E27FC236}">
                <a16:creationId xmlns:a16="http://schemas.microsoft.com/office/drawing/2014/main" id="{4EA87CF4-FD75-4F02-B02D-C8FBF906851C}"/>
              </a:ext>
            </a:extLst>
          </p:cNvPr>
          <p:cNvSpPr/>
          <p:nvPr/>
        </p:nvSpPr>
        <p:spPr>
          <a:xfrm rot="19595792">
            <a:off x="5940919" y="4714392"/>
            <a:ext cx="703552" cy="218225"/>
          </a:xfrm>
          <a:prstGeom prst="leftRightArrow">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99" name="テキスト ボックス 98">
            <a:extLst>
              <a:ext uri="{FF2B5EF4-FFF2-40B4-BE49-F238E27FC236}">
                <a16:creationId xmlns:a16="http://schemas.microsoft.com/office/drawing/2014/main" id="{3213E5E1-BF66-4EE0-9ABC-F12436C530D8}"/>
              </a:ext>
            </a:extLst>
          </p:cNvPr>
          <p:cNvSpPr txBox="1"/>
          <p:nvPr/>
        </p:nvSpPr>
        <p:spPr>
          <a:xfrm>
            <a:off x="7090003" y="3042871"/>
            <a:ext cx="1328533" cy="29373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rPr>
              <a:t>各資材ベンダー</a:t>
            </a:r>
            <a:endParaRPr kumimoji="1" lang="en-US" altLang="ja-JP"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endParaRPr>
          </a:p>
        </p:txBody>
      </p:sp>
      <p:sp>
        <p:nvSpPr>
          <p:cNvPr id="100" name="矢印: 左右 99">
            <a:extLst>
              <a:ext uri="{FF2B5EF4-FFF2-40B4-BE49-F238E27FC236}">
                <a16:creationId xmlns:a16="http://schemas.microsoft.com/office/drawing/2014/main" id="{36EB6B3F-F239-489F-AB76-F5B171A449F7}"/>
              </a:ext>
            </a:extLst>
          </p:cNvPr>
          <p:cNvSpPr/>
          <p:nvPr/>
        </p:nvSpPr>
        <p:spPr>
          <a:xfrm>
            <a:off x="5958297" y="5119058"/>
            <a:ext cx="901184" cy="187224"/>
          </a:xfrm>
          <a:prstGeom prst="leftRightArrow">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101" name="矢印: 左右 100">
            <a:extLst>
              <a:ext uri="{FF2B5EF4-FFF2-40B4-BE49-F238E27FC236}">
                <a16:creationId xmlns:a16="http://schemas.microsoft.com/office/drawing/2014/main" id="{A55307C3-9E0A-497A-B845-A0A8A9ABBC80}"/>
              </a:ext>
            </a:extLst>
          </p:cNvPr>
          <p:cNvSpPr/>
          <p:nvPr/>
        </p:nvSpPr>
        <p:spPr>
          <a:xfrm rot="1253739">
            <a:off x="5969717" y="5543927"/>
            <a:ext cx="1173299" cy="187224"/>
          </a:xfrm>
          <a:prstGeom prst="leftRightArrow">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102" name="正方形/長方形 101">
            <a:extLst>
              <a:ext uri="{FF2B5EF4-FFF2-40B4-BE49-F238E27FC236}">
                <a16:creationId xmlns:a16="http://schemas.microsoft.com/office/drawing/2014/main" id="{711B6500-B10E-4ABA-90B0-0AA1B8A25440}"/>
              </a:ext>
            </a:extLst>
          </p:cNvPr>
          <p:cNvSpPr/>
          <p:nvPr/>
        </p:nvSpPr>
        <p:spPr>
          <a:xfrm>
            <a:off x="177440" y="3900691"/>
            <a:ext cx="3089494" cy="825555"/>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1 </a:t>
            </a:r>
            <a:r>
              <a:rPr kumimoji="1" lang="ja-JP" altLang="en-US"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ベンダー二社以上へシステムより見積依頼</a:t>
            </a:r>
            <a:endParaRPr kumimoji="1" lang="en-US" altLang="ja-JP"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2 </a:t>
            </a:r>
            <a:r>
              <a:rPr kumimoji="1" lang="ja-JP" altLang="en-US"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ネゴ交渉の実施</a:t>
            </a:r>
            <a:endParaRPr kumimoji="1" lang="en-US" altLang="ja-JP"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3 </a:t>
            </a:r>
            <a:r>
              <a:rPr kumimoji="1" lang="ja-JP" altLang="en-US"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各資材ごとに最安値のベンダーを選定</a:t>
            </a:r>
            <a:endParaRPr kumimoji="1" lang="en-US" altLang="ja-JP"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4 </a:t>
            </a:r>
            <a:r>
              <a:rPr kumimoji="1" lang="ja-JP" altLang="en-US"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ベンダーを決定し納期含めシステムへ入力</a:t>
            </a:r>
            <a:endParaRPr kumimoji="1" lang="en-US" altLang="ja-JP"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
        <p:nvSpPr>
          <p:cNvPr id="103" name="矢印: 下 102">
            <a:extLst>
              <a:ext uri="{FF2B5EF4-FFF2-40B4-BE49-F238E27FC236}">
                <a16:creationId xmlns:a16="http://schemas.microsoft.com/office/drawing/2014/main" id="{E7DC023D-70F5-4954-A474-B99476A4DB54}"/>
              </a:ext>
            </a:extLst>
          </p:cNvPr>
          <p:cNvSpPr/>
          <p:nvPr/>
        </p:nvSpPr>
        <p:spPr>
          <a:xfrm rot="10800000" flipV="1">
            <a:off x="4202283" y="5542163"/>
            <a:ext cx="203975" cy="674716"/>
          </a:xfrm>
          <a:prstGeom prst="downArrow">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b="0" i="0" u="none" strike="noStrike" kern="1200" cap="none" spc="0" normalizeH="0" baseline="0" noProof="0" dirty="0">
              <a:ln>
                <a:noFill/>
              </a:ln>
              <a:solidFill>
                <a:prstClr val="white"/>
              </a:solidFill>
              <a:effectLst/>
              <a:uLnTx/>
              <a:uFillTx/>
              <a:latin typeface="Calibri"/>
              <a:ea typeface="ＭＳ Ｐゴシック" panose="020B0600070205080204" pitchFamily="50" charset="-128"/>
              <a:cs typeface="+mn-cs"/>
            </a:endParaRPr>
          </a:p>
        </p:txBody>
      </p:sp>
      <p:pic>
        <p:nvPicPr>
          <p:cNvPr id="104" name="グラフィックス 103" descr="ドキュメント">
            <a:extLst>
              <a:ext uri="{FF2B5EF4-FFF2-40B4-BE49-F238E27FC236}">
                <a16:creationId xmlns:a16="http://schemas.microsoft.com/office/drawing/2014/main" id="{313A1ED4-BE3E-4103-A8B3-EF079A567DF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11610" y="2759229"/>
            <a:ext cx="479318" cy="506052"/>
          </a:xfrm>
          <a:prstGeom prst="rect">
            <a:avLst/>
          </a:prstGeom>
        </p:spPr>
      </p:pic>
      <p:pic>
        <p:nvPicPr>
          <p:cNvPr id="105" name="図 104">
            <a:extLst>
              <a:ext uri="{FF2B5EF4-FFF2-40B4-BE49-F238E27FC236}">
                <a16:creationId xmlns:a16="http://schemas.microsoft.com/office/drawing/2014/main" id="{8E37E607-8AEB-49BD-918D-AA1835A5A5A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30554" y="2365814"/>
            <a:ext cx="478004" cy="504665"/>
          </a:xfrm>
          <a:prstGeom prst="rect">
            <a:avLst/>
          </a:prstGeom>
        </p:spPr>
      </p:pic>
      <p:pic>
        <p:nvPicPr>
          <p:cNvPr id="106" name="図 105">
            <a:extLst>
              <a:ext uri="{FF2B5EF4-FFF2-40B4-BE49-F238E27FC236}">
                <a16:creationId xmlns:a16="http://schemas.microsoft.com/office/drawing/2014/main" id="{B91D2825-2468-4DA5-AEB8-8823C6A025D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30471" y="5741942"/>
            <a:ext cx="301939" cy="318779"/>
          </a:xfrm>
          <a:prstGeom prst="rect">
            <a:avLst/>
          </a:prstGeom>
        </p:spPr>
      </p:pic>
      <p:pic>
        <p:nvPicPr>
          <p:cNvPr id="107" name="図 106">
            <a:extLst>
              <a:ext uri="{FF2B5EF4-FFF2-40B4-BE49-F238E27FC236}">
                <a16:creationId xmlns:a16="http://schemas.microsoft.com/office/drawing/2014/main" id="{EDD12C7F-ED27-4235-99C8-CA3682FC7E2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612174" y="5271713"/>
            <a:ext cx="316605" cy="334263"/>
          </a:xfrm>
          <a:prstGeom prst="rect">
            <a:avLst/>
          </a:prstGeom>
        </p:spPr>
      </p:pic>
      <p:pic>
        <p:nvPicPr>
          <p:cNvPr id="108" name="図 107">
            <a:extLst>
              <a:ext uri="{FF2B5EF4-FFF2-40B4-BE49-F238E27FC236}">
                <a16:creationId xmlns:a16="http://schemas.microsoft.com/office/drawing/2014/main" id="{CB3A54A1-5A37-4749-ABDA-D648822FDDB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51464" y="4516291"/>
            <a:ext cx="478004" cy="504665"/>
          </a:xfrm>
          <a:prstGeom prst="rect">
            <a:avLst/>
          </a:prstGeom>
        </p:spPr>
      </p:pic>
      <p:pic>
        <p:nvPicPr>
          <p:cNvPr id="109" name="図 108">
            <a:extLst>
              <a:ext uri="{FF2B5EF4-FFF2-40B4-BE49-F238E27FC236}">
                <a16:creationId xmlns:a16="http://schemas.microsoft.com/office/drawing/2014/main" id="{A36044D7-A795-429E-8F8E-6BFF588DE1B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45728" y="4915608"/>
            <a:ext cx="478004" cy="504665"/>
          </a:xfrm>
          <a:prstGeom prst="rect">
            <a:avLst/>
          </a:prstGeom>
        </p:spPr>
      </p:pic>
      <p:pic>
        <p:nvPicPr>
          <p:cNvPr id="110" name="図 109">
            <a:extLst>
              <a:ext uri="{FF2B5EF4-FFF2-40B4-BE49-F238E27FC236}">
                <a16:creationId xmlns:a16="http://schemas.microsoft.com/office/drawing/2014/main" id="{C4E4250D-7BB1-47C0-9B89-6DCD7B11222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23549" y="5338185"/>
            <a:ext cx="478004" cy="504665"/>
          </a:xfrm>
          <a:prstGeom prst="rect">
            <a:avLst/>
          </a:prstGeom>
        </p:spPr>
      </p:pic>
      <p:pic>
        <p:nvPicPr>
          <p:cNvPr id="111" name="図 110">
            <a:extLst>
              <a:ext uri="{FF2B5EF4-FFF2-40B4-BE49-F238E27FC236}">
                <a16:creationId xmlns:a16="http://schemas.microsoft.com/office/drawing/2014/main" id="{D9A499BF-DA25-4F8C-BD96-DE91027F876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43898" y="5763728"/>
            <a:ext cx="316605" cy="334263"/>
          </a:xfrm>
          <a:prstGeom prst="rect">
            <a:avLst/>
          </a:prstGeom>
        </p:spPr>
      </p:pic>
      <p:pic>
        <p:nvPicPr>
          <p:cNvPr id="112" name="図 111">
            <a:extLst>
              <a:ext uri="{FF2B5EF4-FFF2-40B4-BE49-F238E27FC236}">
                <a16:creationId xmlns:a16="http://schemas.microsoft.com/office/drawing/2014/main" id="{86A3E844-98D6-4B82-BB7E-5972EF1FF3A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182865" y="4299404"/>
            <a:ext cx="316605" cy="334263"/>
          </a:xfrm>
          <a:prstGeom prst="rect">
            <a:avLst/>
          </a:prstGeom>
        </p:spPr>
      </p:pic>
      <p:pic>
        <p:nvPicPr>
          <p:cNvPr id="113" name="図 112">
            <a:extLst>
              <a:ext uri="{FF2B5EF4-FFF2-40B4-BE49-F238E27FC236}">
                <a16:creationId xmlns:a16="http://schemas.microsoft.com/office/drawing/2014/main" id="{F12455D1-9F51-4227-BC53-8014C6B1332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167697" y="4168104"/>
            <a:ext cx="316605" cy="334263"/>
          </a:xfrm>
          <a:prstGeom prst="rect">
            <a:avLst/>
          </a:prstGeom>
        </p:spPr>
      </p:pic>
      <p:pic>
        <p:nvPicPr>
          <p:cNvPr id="114" name="グラフィックス 113" descr="ドキュメント">
            <a:extLst>
              <a:ext uri="{FF2B5EF4-FFF2-40B4-BE49-F238E27FC236}">
                <a16:creationId xmlns:a16="http://schemas.microsoft.com/office/drawing/2014/main" id="{3666502F-C5A2-49E6-86FC-3FB49D170F5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26884" y="4839688"/>
            <a:ext cx="343382" cy="362534"/>
          </a:xfrm>
          <a:prstGeom prst="rect">
            <a:avLst/>
          </a:prstGeom>
        </p:spPr>
      </p:pic>
      <p:pic>
        <p:nvPicPr>
          <p:cNvPr id="115" name="図 114">
            <a:extLst>
              <a:ext uri="{FF2B5EF4-FFF2-40B4-BE49-F238E27FC236}">
                <a16:creationId xmlns:a16="http://schemas.microsoft.com/office/drawing/2014/main" id="{40F654E1-AE2E-46D4-B514-7C758F3FA81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41942" y="5542162"/>
            <a:ext cx="478004" cy="504665"/>
          </a:xfrm>
          <a:prstGeom prst="rect">
            <a:avLst/>
          </a:prstGeom>
        </p:spPr>
      </p:pic>
      <p:pic>
        <p:nvPicPr>
          <p:cNvPr id="116" name="図 115">
            <a:extLst>
              <a:ext uri="{FF2B5EF4-FFF2-40B4-BE49-F238E27FC236}">
                <a16:creationId xmlns:a16="http://schemas.microsoft.com/office/drawing/2014/main" id="{46437736-FFB3-4C53-AF5A-5864DE41FF9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81196" y="1700808"/>
            <a:ext cx="462405" cy="488195"/>
          </a:xfrm>
          <a:prstGeom prst="rect">
            <a:avLst/>
          </a:prstGeom>
        </p:spPr>
      </p:pic>
      <p:pic>
        <p:nvPicPr>
          <p:cNvPr id="117" name="グラフィックス 116" descr="ドキュメント">
            <a:extLst>
              <a:ext uri="{FF2B5EF4-FFF2-40B4-BE49-F238E27FC236}">
                <a16:creationId xmlns:a16="http://schemas.microsoft.com/office/drawing/2014/main" id="{7B54F494-F7F1-4DA0-9D95-D90E051ABA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09428" y="3060826"/>
            <a:ext cx="479318" cy="506052"/>
          </a:xfrm>
          <a:prstGeom prst="rect">
            <a:avLst/>
          </a:prstGeom>
        </p:spPr>
      </p:pic>
      <p:sp>
        <p:nvSpPr>
          <p:cNvPr id="118" name="矢印: 下 117">
            <a:extLst>
              <a:ext uri="{FF2B5EF4-FFF2-40B4-BE49-F238E27FC236}">
                <a16:creationId xmlns:a16="http://schemas.microsoft.com/office/drawing/2014/main" id="{93085A6E-8171-46A5-B0DA-3D5BC1427592}"/>
              </a:ext>
            </a:extLst>
          </p:cNvPr>
          <p:cNvSpPr/>
          <p:nvPr/>
        </p:nvSpPr>
        <p:spPr>
          <a:xfrm rot="13797168" flipV="1">
            <a:off x="5689928" y="2741762"/>
            <a:ext cx="224719" cy="243304"/>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b="0" i="0" u="none" strike="noStrike" kern="1200" cap="none" spc="0" normalizeH="0" baseline="0" noProof="0" dirty="0">
              <a:ln>
                <a:noFill/>
              </a:ln>
              <a:solidFill>
                <a:prstClr val="white"/>
              </a:solidFill>
              <a:effectLst/>
              <a:uLnTx/>
              <a:uFillTx/>
              <a:latin typeface="Calibri"/>
              <a:ea typeface="ＭＳ Ｐゴシック" panose="020B0600070205080204" pitchFamily="50" charset="-128"/>
              <a:cs typeface="+mn-cs"/>
            </a:endParaRPr>
          </a:p>
        </p:txBody>
      </p:sp>
      <p:sp>
        <p:nvSpPr>
          <p:cNvPr id="119" name="テキスト ボックス 118">
            <a:extLst>
              <a:ext uri="{FF2B5EF4-FFF2-40B4-BE49-F238E27FC236}">
                <a16:creationId xmlns:a16="http://schemas.microsoft.com/office/drawing/2014/main" id="{EC0E328F-6E4E-4257-BC7F-572267A9F99E}"/>
              </a:ext>
            </a:extLst>
          </p:cNvPr>
          <p:cNvSpPr txBox="1"/>
          <p:nvPr/>
        </p:nvSpPr>
        <p:spPr>
          <a:xfrm>
            <a:off x="4590521" y="2107959"/>
            <a:ext cx="660764" cy="29373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rPr>
              <a:t>担当者</a:t>
            </a:r>
            <a:endParaRPr kumimoji="1" lang="en-US" altLang="ja-JP"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endParaRPr>
          </a:p>
        </p:txBody>
      </p:sp>
      <p:sp>
        <p:nvSpPr>
          <p:cNvPr id="120" name="矢印: 下 119">
            <a:extLst>
              <a:ext uri="{FF2B5EF4-FFF2-40B4-BE49-F238E27FC236}">
                <a16:creationId xmlns:a16="http://schemas.microsoft.com/office/drawing/2014/main" id="{966478D9-5ABC-4834-B12B-C9D01D2245BF}"/>
              </a:ext>
            </a:extLst>
          </p:cNvPr>
          <p:cNvSpPr/>
          <p:nvPr/>
        </p:nvSpPr>
        <p:spPr>
          <a:xfrm rot="7597313" flipV="1">
            <a:off x="5785453" y="2272238"/>
            <a:ext cx="224719" cy="243304"/>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b="0" i="0" u="none" strike="noStrike" kern="1200" cap="none" spc="0" normalizeH="0" baseline="0" noProof="0" dirty="0">
              <a:ln>
                <a:noFill/>
              </a:ln>
              <a:solidFill>
                <a:prstClr val="white"/>
              </a:solidFill>
              <a:effectLst/>
              <a:uLnTx/>
              <a:uFillTx/>
              <a:latin typeface="Calibri"/>
              <a:ea typeface="ＭＳ Ｐゴシック" panose="020B0600070205080204" pitchFamily="50" charset="-128"/>
              <a:cs typeface="+mn-cs"/>
            </a:endParaRPr>
          </a:p>
        </p:txBody>
      </p:sp>
      <p:pic>
        <p:nvPicPr>
          <p:cNvPr id="121" name="図 120">
            <a:extLst>
              <a:ext uri="{FF2B5EF4-FFF2-40B4-BE49-F238E27FC236}">
                <a16:creationId xmlns:a16="http://schemas.microsoft.com/office/drawing/2014/main" id="{CB212987-8F04-452D-9F39-50C662637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49462" y="4238050"/>
            <a:ext cx="478004" cy="488196"/>
          </a:xfrm>
          <a:prstGeom prst="rect">
            <a:avLst/>
          </a:prstGeom>
        </p:spPr>
      </p:pic>
      <p:sp>
        <p:nvSpPr>
          <p:cNvPr id="122" name="テキスト ボックス 121">
            <a:extLst>
              <a:ext uri="{FF2B5EF4-FFF2-40B4-BE49-F238E27FC236}">
                <a16:creationId xmlns:a16="http://schemas.microsoft.com/office/drawing/2014/main" id="{556574DE-2182-4C6B-BF46-610D50AC75E5}"/>
              </a:ext>
            </a:extLst>
          </p:cNvPr>
          <p:cNvSpPr txBox="1"/>
          <p:nvPr/>
        </p:nvSpPr>
        <p:spPr>
          <a:xfrm>
            <a:off x="4547868" y="3957194"/>
            <a:ext cx="660764" cy="29373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rPr>
              <a:t>担当者</a:t>
            </a:r>
            <a:endParaRPr kumimoji="1" lang="en-US" altLang="ja-JP"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endParaRPr>
          </a:p>
        </p:txBody>
      </p:sp>
      <p:pic>
        <p:nvPicPr>
          <p:cNvPr id="123" name="図 122">
            <a:extLst>
              <a:ext uri="{FF2B5EF4-FFF2-40B4-BE49-F238E27FC236}">
                <a16:creationId xmlns:a16="http://schemas.microsoft.com/office/drawing/2014/main" id="{693C1773-0123-414E-BBB3-4F240DE483E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28846" y="4035435"/>
            <a:ext cx="462405" cy="488195"/>
          </a:xfrm>
          <a:prstGeom prst="rect">
            <a:avLst/>
          </a:prstGeom>
        </p:spPr>
      </p:pic>
      <p:sp>
        <p:nvSpPr>
          <p:cNvPr id="124" name="矢印: 下 123">
            <a:extLst>
              <a:ext uri="{FF2B5EF4-FFF2-40B4-BE49-F238E27FC236}">
                <a16:creationId xmlns:a16="http://schemas.microsoft.com/office/drawing/2014/main" id="{14174DFE-3CE6-47C3-B886-2AFDB470168D}"/>
              </a:ext>
            </a:extLst>
          </p:cNvPr>
          <p:cNvSpPr/>
          <p:nvPr/>
        </p:nvSpPr>
        <p:spPr>
          <a:xfrm rot="10800000" flipV="1">
            <a:off x="4284540" y="3566878"/>
            <a:ext cx="159909" cy="149822"/>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b="0" i="0" u="none" strike="noStrike" kern="1200" cap="none" spc="0" normalizeH="0" baseline="0" noProof="0" dirty="0">
              <a:ln>
                <a:noFill/>
              </a:ln>
              <a:solidFill>
                <a:prstClr val="white"/>
              </a:solidFill>
              <a:effectLst/>
              <a:uLnTx/>
              <a:uFillTx/>
              <a:latin typeface="Calibri"/>
              <a:ea typeface="ＭＳ Ｐゴシック" panose="020B0600070205080204" pitchFamily="50" charset="-128"/>
              <a:cs typeface="+mn-cs"/>
            </a:endParaRPr>
          </a:p>
        </p:txBody>
      </p:sp>
      <p:sp>
        <p:nvSpPr>
          <p:cNvPr id="125" name="テキスト ボックス 124">
            <a:extLst>
              <a:ext uri="{FF2B5EF4-FFF2-40B4-BE49-F238E27FC236}">
                <a16:creationId xmlns:a16="http://schemas.microsoft.com/office/drawing/2014/main" id="{AF1AEBBF-7D1F-46EA-8D23-5E424915ECF2}"/>
              </a:ext>
            </a:extLst>
          </p:cNvPr>
          <p:cNvSpPr txBox="1"/>
          <p:nvPr/>
        </p:nvSpPr>
        <p:spPr>
          <a:xfrm>
            <a:off x="5992176" y="2027665"/>
            <a:ext cx="1052031" cy="276999"/>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rPr>
              <a:t>システム入力</a:t>
            </a:r>
            <a:endParaRPr kumimoji="1" lang="en-US" altLang="ja-JP" sz="1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endParaRPr>
          </a:p>
        </p:txBody>
      </p:sp>
      <p:sp>
        <p:nvSpPr>
          <p:cNvPr id="126" name="テキスト ボックス 125">
            <a:extLst>
              <a:ext uri="{FF2B5EF4-FFF2-40B4-BE49-F238E27FC236}">
                <a16:creationId xmlns:a16="http://schemas.microsoft.com/office/drawing/2014/main" id="{E8813332-C648-4ECA-9BA3-98C024A3B772}"/>
              </a:ext>
            </a:extLst>
          </p:cNvPr>
          <p:cNvSpPr txBox="1"/>
          <p:nvPr/>
        </p:nvSpPr>
        <p:spPr>
          <a:xfrm>
            <a:off x="3680123" y="4404930"/>
            <a:ext cx="1149383" cy="276999"/>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rPr>
              <a:t>購買</a:t>
            </a:r>
            <a:r>
              <a:rPr kumimoji="1" lang="en-US" altLang="ja-JP" sz="1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rPr>
              <a:t>G</a:t>
            </a:r>
            <a:r>
              <a:rPr kumimoji="1" lang="ja-JP" altLang="en-US" sz="1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rPr>
              <a:t>へ通知</a:t>
            </a:r>
            <a:endParaRPr kumimoji="1" lang="en-US" altLang="ja-JP" sz="1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endParaRPr>
          </a:p>
        </p:txBody>
      </p:sp>
      <p:sp>
        <p:nvSpPr>
          <p:cNvPr id="127" name="テキスト ボックス 126">
            <a:extLst>
              <a:ext uri="{FF2B5EF4-FFF2-40B4-BE49-F238E27FC236}">
                <a16:creationId xmlns:a16="http://schemas.microsoft.com/office/drawing/2014/main" id="{FEC95B9A-5642-41D8-ABA9-4E526F413836}"/>
              </a:ext>
            </a:extLst>
          </p:cNvPr>
          <p:cNvSpPr txBox="1"/>
          <p:nvPr/>
        </p:nvSpPr>
        <p:spPr>
          <a:xfrm>
            <a:off x="4121774" y="2533144"/>
            <a:ext cx="522971" cy="276999"/>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rPr>
              <a:t>相談</a:t>
            </a:r>
            <a:endParaRPr kumimoji="1" lang="en-US" altLang="ja-JP" sz="1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endParaRPr>
          </a:p>
        </p:txBody>
      </p:sp>
      <p:sp>
        <p:nvSpPr>
          <p:cNvPr id="128" name="テキスト ボックス 127">
            <a:extLst>
              <a:ext uri="{FF2B5EF4-FFF2-40B4-BE49-F238E27FC236}">
                <a16:creationId xmlns:a16="http://schemas.microsoft.com/office/drawing/2014/main" id="{566837E7-BEB7-4879-AB5B-249084D06617}"/>
              </a:ext>
            </a:extLst>
          </p:cNvPr>
          <p:cNvSpPr txBox="1"/>
          <p:nvPr/>
        </p:nvSpPr>
        <p:spPr>
          <a:xfrm>
            <a:off x="2832623" y="5884556"/>
            <a:ext cx="1208881" cy="276999"/>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rPr>
              <a:t>担当者へ通知</a:t>
            </a:r>
            <a:endParaRPr kumimoji="1" lang="en-US" altLang="ja-JP" sz="1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endParaRPr>
          </a:p>
        </p:txBody>
      </p:sp>
      <p:pic>
        <p:nvPicPr>
          <p:cNvPr id="129" name="図 128">
            <a:extLst>
              <a:ext uri="{FF2B5EF4-FFF2-40B4-BE49-F238E27FC236}">
                <a16:creationId xmlns:a16="http://schemas.microsoft.com/office/drawing/2014/main" id="{CA128741-16A3-40E1-8D35-A1D463DC5A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7981" y="4766006"/>
            <a:ext cx="558655" cy="650553"/>
          </a:xfrm>
          <a:prstGeom prst="rect">
            <a:avLst/>
          </a:prstGeom>
        </p:spPr>
      </p:pic>
      <p:sp>
        <p:nvSpPr>
          <p:cNvPr id="130" name="矢印: 下 129">
            <a:extLst>
              <a:ext uri="{FF2B5EF4-FFF2-40B4-BE49-F238E27FC236}">
                <a16:creationId xmlns:a16="http://schemas.microsoft.com/office/drawing/2014/main" id="{8292F3CB-65BE-4852-89CF-BA0B5451889B}"/>
              </a:ext>
            </a:extLst>
          </p:cNvPr>
          <p:cNvSpPr/>
          <p:nvPr/>
        </p:nvSpPr>
        <p:spPr>
          <a:xfrm rot="16200000" flipV="1">
            <a:off x="4680104" y="5052525"/>
            <a:ext cx="224719" cy="243304"/>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b="0" i="0" u="none" strike="noStrike" kern="1200" cap="none" spc="0" normalizeH="0" baseline="0" noProof="0" dirty="0">
              <a:ln>
                <a:noFill/>
              </a:ln>
              <a:solidFill>
                <a:prstClr val="white"/>
              </a:solidFill>
              <a:effectLst/>
              <a:uLnTx/>
              <a:uFillTx/>
              <a:latin typeface="Calibri"/>
              <a:ea typeface="ＭＳ Ｐゴシック" panose="020B0600070205080204" pitchFamily="50" charset="-128"/>
              <a:cs typeface="+mn-cs"/>
            </a:endParaRPr>
          </a:p>
        </p:txBody>
      </p:sp>
      <p:sp>
        <p:nvSpPr>
          <p:cNvPr id="131" name="テキスト ボックス 130">
            <a:extLst>
              <a:ext uri="{FF2B5EF4-FFF2-40B4-BE49-F238E27FC236}">
                <a16:creationId xmlns:a16="http://schemas.microsoft.com/office/drawing/2014/main" id="{3ABC0C6D-2072-4F95-BBE5-DFFDE68A0FBE}"/>
              </a:ext>
            </a:extLst>
          </p:cNvPr>
          <p:cNvSpPr txBox="1"/>
          <p:nvPr/>
        </p:nvSpPr>
        <p:spPr>
          <a:xfrm>
            <a:off x="2211524" y="5212280"/>
            <a:ext cx="1661945" cy="276999"/>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rPr>
              <a:t>最安値ベンダーの選定</a:t>
            </a:r>
            <a:endParaRPr kumimoji="1" lang="en-US" altLang="ja-JP" sz="1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endParaRPr>
          </a:p>
        </p:txBody>
      </p:sp>
      <p:cxnSp>
        <p:nvCxnSpPr>
          <p:cNvPr id="132" name="直線コネクタ 131">
            <a:extLst>
              <a:ext uri="{FF2B5EF4-FFF2-40B4-BE49-F238E27FC236}">
                <a16:creationId xmlns:a16="http://schemas.microsoft.com/office/drawing/2014/main" id="{CD4FA883-CD79-4AA4-9F42-DAD3A49142AC}"/>
              </a:ext>
            </a:extLst>
          </p:cNvPr>
          <p:cNvCxnSpPr>
            <a:cxnSpLocks/>
          </p:cNvCxnSpPr>
          <p:nvPr/>
        </p:nvCxnSpPr>
        <p:spPr>
          <a:xfrm>
            <a:off x="4202282" y="4992038"/>
            <a:ext cx="0" cy="160205"/>
          </a:xfrm>
          <a:prstGeom prst="line">
            <a:avLst/>
          </a:prstGeom>
          <a:ln>
            <a:solidFill>
              <a:srgbClr val="FFC000"/>
            </a:solidFill>
          </a:ln>
        </p:spPr>
        <p:style>
          <a:lnRef idx="3">
            <a:schemeClr val="accent1"/>
          </a:lnRef>
          <a:fillRef idx="0">
            <a:schemeClr val="accent1"/>
          </a:fillRef>
          <a:effectRef idx="2">
            <a:schemeClr val="accent1"/>
          </a:effectRef>
          <a:fontRef idx="minor">
            <a:schemeClr val="tx1"/>
          </a:fontRef>
        </p:style>
      </p:cxnSp>
      <p:sp>
        <p:nvSpPr>
          <p:cNvPr id="133" name="テキスト ボックス 132">
            <a:extLst>
              <a:ext uri="{FF2B5EF4-FFF2-40B4-BE49-F238E27FC236}">
                <a16:creationId xmlns:a16="http://schemas.microsoft.com/office/drawing/2014/main" id="{33CBCB51-85DC-4B72-8970-96049E75719E}"/>
              </a:ext>
            </a:extLst>
          </p:cNvPr>
          <p:cNvSpPr txBox="1"/>
          <p:nvPr/>
        </p:nvSpPr>
        <p:spPr>
          <a:xfrm>
            <a:off x="197374" y="3609476"/>
            <a:ext cx="622123" cy="29373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rPr>
              <a:t>購買</a:t>
            </a:r>
            <a:r>
              <a:rPr kumimoji="1" lang="en-US" altLang="ja-JP"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rPr>
              <a:t>G</a:t>
            </a:r>
          </a:p>
        </p:txBody>
      </p:sp>
      <p:sp>
        <p:nvSpPr>
          <p:cNvPr id="134" name="テキスト ボックス 133">
            <a:extLst>
              <a:ext uri="{FF2B5EF4-FFF2-40B4-BE49-F238E27FC236}">
                <a16:creationId xmlns:a16="http://schemas.microsoft.com/office/drawing/2014/main" id="{50874DB4-6C78-4EB8-BA65-5B06E78944E2}"/>
              </a:ext>
            </a:extLst>
          </p:cNvPr>
          <p:cNvSpPr txBox="1"/>
          <p:nvPr/>
        </p:nvSpPr>
        <p:spPr>
          <a:xfrm>
            <a:off x="107504" y="1677865"/>
            <a:ext cx="660764" cy="29373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rPr>
              <a:t>担当者</a:t>
            </a:r>
            <a:endParaRPr kumimoji="1" lang="en-US" altLang="ja-JP"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endParaRPr>
          </a:p>
        </p:txBody>
      </p:sp>
      <p:sp>
        <p:nvSpPr>
          <p:cNvPr id="135" name="正方形/長方形 134">
            <a:extLst>
              <a:ext uri="{FF2B5EF4-FFF2-40B4-BE49-F238E27FC236}">
                <a16:creationId xmlns:a16="http://schemas.microsoft.com/office/drawing/2014/main" id="{1180F87D-D85A-45FE-A2DA-F7E418F6C91B}"/>
              </a:ext>
            </a:extLst>
          </p:cNvPr>
          <p:cNvSpPr/>
          <p:nvPr/>
        </p:nvSpPr>
        <p:spPr>
          <a:xfrm>
            <a:off x="7080571" y="3378257"/>
            <a:ext cx="1993638" cy="650670"/>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・仕切り率や掛け率の入力</a:t>
            </a:r>
            <a:endParaRPr kumimoji="1" lang="en-US" altLang="ja-JP"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                       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a:t>
            </a:r>
            <a:r>
              <a:rPr kumimoji="1" lang="en-US" altLang="ja-JP"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 </a:t>
            </a:r>
            <a:r>
              <a:rPr kumimoji="1" lang="ja-JP" altLang="en-US"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まとめ値引き額の入力</a:t>
            </a:r>
            <a:endParaRPr kumimoji="1" lang="en-US" altLang="ja-JP"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pic>
        <p:nvPicPr>
          <p:cNvPr id="136" name="図 135">
            <a:extLst>
              <a:ext uri="{FF2B5EF4-FFF2-40B4-BE49-F238E27FC236}">
                <a16:creationId xmlns:a16="http://schemas.microsoft.com/office/drawing/2014/main" id="{31747304-665E-48C5-B571-CA9F61AC47F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23179" y="4867600"/>
            <a:ext cx="462405" cy="488195"/>
          </a:xfrm>
          <a:prstGeom prst="rect">
            <a:avLst/>
          </a:prstGeom>
        </p:spPr>
      </p:pic>
      <p:pic>
        <p:nvPicPr>
          <p:cNvPr id="137" name="図 136">
            <a:extLst>
              <a:ext uri="{FF2B5EF4-FFF2-40B4-BE49-F238E27FC236}">
                <a16:creationId xmlns:a16="http://schemas.microsoft.com/office/drawing/2014/main" id="{01374A74-4A22-4861-A3EB-BA46810C703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25204" y="5633157"/>
            <a:ext cx="462405" cy="488195"/>
          </a:xfrm>
          <a:prstGeom prst="rect">
            <a:avLst/>
          </a:prstGeom>
        </p:spPr>
      </p:pic>
      <p:pic>
        <p:nvPicPr>
          <p:cNvPr id="138" name="図 137">
            <a:extLst>
              <a:ext uri="{FF2B5EF4-FFF2-40B4-BE49-F238E27FC236}">
                <a16:creationId xmlns:a16="http://schemas.microsoft.com/office/drawing/2014/main" id="{4AE3C8D6-DE07-4220-8C96-C9C7E8B2D02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41200" y="3545311"/>
            <a:ext cx="462405" cy="488195"/>
          </a:xfrm>
          <a:prstGeom prst="rect">
            <a:avLst/>
          </a:prstGeom>
        </p:spPr>
      </p:pic>
      <p:sp>
        <p:nvSpPr>
          <p:cNvPr id="139" name="テキスト ボックス 138">
            <a:extLst>
              <a:ext uri="{FF2B5EF4-FFF2-40B4-BE49-F238E27FC236}">
                <a16:creationId xmlns:a16="http://schemas.microsoft.com/office/drawing/2014/main" id="{7313FF83-36F0-4BBA-916F-EB3DAC18454B}"/>
              </a:ext>
            </a:extLst>
          </p:cNvPr>
          <p:cNvSpPr txBox="1"/>
          <p:nvPr/>
        </p:nvSpPr>
        <p:spPr>
          <a:xfrm>
            <a:off x="6215657" y="3830352"/>
            <a:ext cx="901184" cy="29373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rPr>
              <a:t>ベンダー</a:t>
            </a:r>
            <a:r>
              <a:rPr kumimoji="1" lang="en-US" altLang="ja-JP"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rPr>
              <a:t>A</a:t>
            </a:r>
          </a:p>
        </p:txBody>
      </p:sp>
      <p:sp>
        <p:nvSpPr>
          <p:cNvPr id="140" name="テキスト ボックス 139">
            <a:extLst>
              <a:ext uri="{FF2B5EF4-FFF2-40B4-BE49-F238E27FC236}">
                <a16:creationId xmlns:a16="http://schemas.microsoft.com/office/drawing/2014/main" id="{EAD4DD41-85F7-47ED-8EEA-0ADDDDACB41A}"/>
              </a:ext>
            </a:extLst>
          </p:cNvPr>
          <p:cNvSpPr txBox="1"/>
          <p:nvPr/>
        </p:nvSpPr>
        <p:spPr>
          <a:xfrm>
            <a:off x="6717443" y="4646513"/>
            <a:ext cx="896235" cy="29373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rPr>
              <a:t>ベンダー</a:t>
            </a:r>
            <a:r>
              <a:rPr kumimoji="1" lang="en-US" altLang="ja-JP"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rPr>
              <a:t>B</a:t>
            </a:r>
          </a:p>
        </p:txBody>
      </p:sp>
      <p:sp>
        <p:nvSpPr>
          <p:cNvPr id="141" name="テキスト ボックス 140">
            <a:extLst>
              <a:ext uri="{FF2B5EF4-FFF2-40B4-BE49-F238E27FC236}">
                <a16:creationId xmlns:a16="http://schemas.microsoft.com/office/drawing/2014/main" id="{6C66119B-6B0D-4896-B4C6-9C997A17F470}"/>
              </a:ext>
            </a:extLst>
          </p:cNvPr>
          <p:cNvSpPr txBox="1"/>
          <p:nvPr/>
        </p:nvSpPr>
        <p:spPr>
          <a:xfrm>
            <a:off x="7044208" y="5385558"/>
            <a:ext cx="905895" cy="29373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rPr>
              <a:t>ベンダー</a:t>
            </a:r>
            <a:r>
              <a:rPr kumimoji="1" lang="en-US" altLang="ja-JP"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rPr>
              <a:t>C</a:t>
            </a:r>
          </a:p>
        </p:txBody>
      </p:sp>
      <p:pic>
        <p:nvPicPr>
          <p:cNvPr id="142" name="図 141">
            <a:extLst>
              <a:ext uri="{FF2B5EF4-FFF2-40B4-BE49-F238E27FC236}">
                <a16:creationId xmlns:a16="http://schemas.microsoft.com/office/drawing/2014/main" id="{D7A7E663-8A9C-49E3-A4AA-B4CA055ABC8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670186" y="3991411"/>
            <a:ext cx="559832" cy="591056"/>
          </a:xfrm>
          <a:prstGeom prst="rect">
            <a:avLst/>
          </a:prstGeom>
        </p:spPr>
      </p:pic>
      <p:pic>
        <p:nvPicPr>
          <p:cNvPr id="143" name="図 142">
            <a:extLst>
              <a:ext uri="{FF2B5EF4-FFF2-40B4-BE49-F238E27FC236}">
                <a16:creationId xmlns:a16="http://schemas.microsoft.com/office/drawing/2014/main" id="{E7C25E27-D5EE-47B1-A070-056D97CE264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938229" y="4780831"/>
            <a:ext cx="559832" cy="591056"/>
          </a:xfrm>
          <a:prstGeom prst="rect">
            <a:avLst/>
          </a:prstGeom>
        </p:spPr>
      </p:pic>
      <p:pic>
        <p:nvPicPr>
          <p:cNvPr id="144" name="図 143">
            <a:extLst>
              <a:ext uri="{FF2B5EF4-FFF2-40B4-BE49-F238E27FC236}">
                <a16:creationId xmlns:a16="http://schemas.microsoft.com/office/drawing/2014/main" id="{D95A99DD-6A27-44D3-BB10-894DB04BE46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087931" y="5602570"/>
            <a:ext cx="559832" cy="591056"/>
          </a:xfrm>
          <a:prstGeom prst="rect">
            <a:avLst/>
          </a:prstGeom>
        </p:spPr>
      </p:pic>
      <p:cxnSp>
        <p:nvCxnSpPr>
          <p:cNvPr id="145" name="直線コネクタ 144">
            <a:extLst>
              <a:ext uri="{FF2B5EF4-FFF2-40B4-BE49-F238E27FC236}">
                <a16:creationId xmlns:a16="http://schemas.microsoft.com/office/drawing/2014/main" id="{B6ED8B45-78FD-4BF2-95C6-00D95628EC7D}"/>
              </a:ext>
            </a:extLst>
          </p:cNvPr>
          <p:cNvCxnSpPr>
            <a:cxnSpLocks/>
          </p:cNvCxnSpPr>
          <p:nvPr/>
        </p:nvCxnSpPr>
        <p:spPr>
          <a:xfrm>
            <a:off x="4001939" y="4992113"/>
            <a:ext cx="0" cy="160205"/>
          </a:xfrm>
          <a:prstGeom prst="line">
            <a:avLst/>
          </a:prstGeom>
          <a:ln>
            <a:solidFill>
              <a:srgbClr val="FFC000"/>
            </a:solidFill>
          </a:ln>
        </p:spPr>
        <p:style>
          <a:lnRef idx="3">
            <a:schemeClr val="accent1"/>
          </a:lnRef>
          <a:fillRef idx="0">
            <a:schemeClr val="accent1"/>
          </a:fillRef>
          <a:effectRef idx="2">
            <a:schemeClr val="accent1"/>
          </a:effectRef>
          <a:fontRef idx="minor">
            <a:schemeClr val="tx1"/>
          </a:fontRef>
        </p:style>
      </p:cxnSp>
      <p:cxnSp>
        <p:nvCxnSpPr>
          <p:cNvPr id="146" name="直線コネクタ 145">
            <a:extLst>
              <a:ext uri="{FF2B5EF4-FFF2-40B4-BE49-F238E27FC236}">
                <a16:creationId xmlns:a16="http://schemas.microsoft.com/office/drawing/2014/main" id="{0870A787-4DC2-4911-A96E-3B913432801F}"/>
              </a:ext>
            </a:extLst>
          </p:cNvPr>
          <p:cNvCxnSpPr>
            <a:cxnSpLocks/>
          </p:cNvCxnSpPr>
          <p:nvPr/>
        </p:nvCxnSpPr>
        <p:spPr>
          <a:xfrm>
            <a:off x="4406257" y="4992038"/>
            <a:ext cx="0" cy="160205"/>
          </a:xfrm>
          <a:prstGeom prst="line">
            <a:avLst/>
          </a:prstGeom>
          <a:ln>
            <a:solidFill>
              <a:srgbClr val="FFC000"/>
            </a:solidFill>
          </a:ln>
        </p:spPr>
        <p:style>
          <a:lnRef idx="3">
            <a:schemeClr val="accent1"/>
          </a:lnRef>
          <a:fillRef idx="0">
            <a:schemeClr val="accent1"/>
          </a:fillRef>
          <a:effectRef idx="2">
            <a:schemeClr val="accent1"/>
          </a:effectRef>
          <a:fontRef idx="minor">
            <a:schemeClr val="tx1"/>
          </a:fontRef>
        </p:style>
      </p:cxnSp>
      <p:pic>
        <p:nvPicPr>
          <p:cNvPr id="147" name="図 146">
            <a:extLst>
              <a:ext uri="{FF2B5EF4-FFF2-40B4-BE49-F238E27FC236}">
                <a16:creationId xmlns:a16="http://schemas.microsoft.com/office/drawing/2014/main" id="{08818677-B687-4C86-AAE1-E19A2D52B931}"/>
              </a:ext>
            </a:extLst>
          </p:cNvPr>
          <p:cNvPicPr>
            <a:picLocks noChangeAspect="1"/>
          </p:cNvPicPr>
          <p:nvPr/>
        </p:nvPicPr>
        <p:blipFill>
          <a:blip r:embed="rId11"/>
          <a:stretch>
            <a:fillRect/>
          </a:stretch>
        </p:blipFill>
        <p:spPr>
          <a:xfrm>
            <a:off x="5222553" y="1766671"/>
            <a:ext cx="532549" cy="562252"/>
          </a:xfrm>
          <a:prstGeom prst="rect">
            <a:avLst/>
          </a:prstGeom>
        </p:spPr>
      </p:pic>
      <p:sp>
        <p:nvSpPr>
          <p:cNvPr id="148" name="正方形/長方形 147">
            <a:extLst>
              <a:ext uri="{FF2B5EF4-FFF2-40B4-BE49-F238E27FC236}">
                <a16:creationId xmlns:a16="http://schemas.microsoft.com/office/drawing/2014/main" id="{8F62D7A1-414D-4AD5-8008-EFE7848818FE}"/>
              </a:ext>
            </a:extLst>
          </p:cNvPr>
          <p:cNvSpPr/>
          <p:nvPr/>
        </p:nvSpPr>
        <p:spPr>
          <a:xfrm>
            <a:off x="5312998" y="1856405"/>
            <a:ext cx="346650" cy="2303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pic>
        <p:nvPicPr>
          <p:cNvPr id="149" name="グラフィックス 148" descr="ドキュメント">
            <a:extLst>
              <a:ext uri="{FF2B5EF4-FFF2-40B4-BE49-F238E27FC236}">
                <a16:creationId xmlns:a16="http://schemas.microsoft.com/office/drawing/2014/main" id="{C19EB211-000E-411E-9BF7-6258C90D21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97025" y="1821610"/>
            <a:ext cx="267698" cy="282629"/>
          </a:xfrm>
          <a:prstGeom prst="rect">
            <a:avLst/>
          </a:prstGeom>
        </p:spPr>
      </p:pic>
      <p:pic>
        <p:nvPicPr>
          <p:cNvPr id="150" name="図 149">
            <a:extLst>
              <a:ext uri="{FF2B5EF4-FFF2-40B4-BE49-F238E27FC236}">
                <a16:creationId xmlns:a16="http://schemas.microsoft.com/office/drawing/2014/main" id="{0D4FD7A6-897D-472E-96F9-B1B8192F9B3C}"/>
              </a:ext>
            </a:extLst>
          </p:cNvPr>
          <p:cNvPicPr>
            <a:picLocks noChangeAspect="1"/>
          </p:cNvPicPr>
          <p:nvPr/>
        </p:nvPicPr>
        <p:blipFill>
          <a:blip r:embed="rId11"/>
          <a:stretch>
            <a:fillRect/>
          </a:stretch>
        </p:blipFill>
        <p:spPr>
          <a:xfrm>
            <a:off x="4056254" y="3724324"/>
            <a:ext cx="532549" cy="562252"/>
          </a:xfrm>
          <a:prstGeom prst="rect">
            <a:avLst/>
          </a:prstGeom>
        </p:spPr>
      </p:pic>
      <p:sp>
        <p:nvSpPr>
          <p:cNvPr id="151" name="正方形/長方形 150">
            <a:extLst>
              <a:ext uri="{FF2B5EF4-FFF2-40B4-BE49-F238E27FC236}">
                <a16:creationId xmlns:a16="http://schemas.microsoft.com/office/drawing/2014/main" id="{5998DE65-96CE-4E56-8727-84B5D1506CF5}"/>
              </a:ext>
            </a:extLst>
          </p:cNvPr>
          <p:cNvSpPr/>
          <p:nvPr/>
        </p:nvSpPr>
        <p:spPr>
          <a:xfrm>
            <a:off x="4146699" y="3814058"/>
            <a:ext cx="346650" cy="2303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pic>
        <p:nvPicPr>
          <p:cNvPr id="152" name="グラフィックス 151" descr="ドキュメント">
            <a:extLst>
              <a:ext uri="{FF2B5EF4-FFF2-40B4-BE49-F238E27FC236}">
                <a16:creationId xmlns:a16="http://schemas.microsoft.com/office/drawing/2014/main" id="{87DA4621-BF94-4319-84BF-01E3B38DCD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30726" y="3779263"/>
            <a:ext cx="267698" cy="282629"/>
          </a:xfrm>
          <a:prstGeom prst="rect">
            <a:avLst/>
          </a:prstGeom>
        </p:spPr>
      </p:pic>
      <p:pic>
        <p:nvPicPr>
          <p:cNvPr id="153" name="図 152">
            <a:extLst>
              <a:ext uri="{FF2B5EF4-FFF2-40B4-BE49-F238E27FC236}">
                <a16:creationId xmlns:a16="http://schemas.microsoft.com/office/drawing/2014/main" id="{30195249-2E29-476F-8262-A7D42FAEA69F}"/>
              </a:ext>
            </a:extLst>
          </p:cNvPr>
          <p:cNvPicPr>
            <a:picLocks noChangeAspect="1"/>
          </p:cNvPicPr>
          <p:nvPr/>
        </p:nvPicPr>
        <p:blipFill>
          <a:blip r:embed="rId11"/>
          <a:stretch>
            <a:fillRect/>
          </a:stretch>
        </p:blipFill>
        <p:spPr>
          <a:xfrm>
            <a:off x="7090003" y="4040858"/>
            <a:ext cx="532549" cy="562252"/>
          </a:xfrm>
          <a:prstGeom prst="rect">
            <a:avLst/>
          </a:prstGeom>
        </p:spPr>
      </p:pic>
      <p:sp>
        <p:nvSpPr>
          <p:cNvPr id="154" name="正方形/長方形 153">
            <a:extLst>
              <a:ext uri="{FF2B5EF4-FFF2-40B4-BE49-F238E27FC236}">
                <a16:creationId xmlns:a16="http://schemas.microsoft.com/office/drawing/2014/main" id="{5671A170-5388-4CCF-A6A3-6A981D41CF71}"/>
              </a:ext>
            </a:extLst>
          </p:cNvPr>
          <p:cNvSpPr/>
          <p:nvPr/>
        </p:nvSpPr>
        <p:spPr>
          <a:xfrm>
            <a:off x="7180448" y="4130593"/>
            <a:ext cx="346650" cy="2303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pic>
        <p:nvPicPr>
          <p:cNvPr id="155" name="グラフィックス 154" descr="ドキュメント">
            <a:extLst>
              <a:ext uri="{FF2B5EF4-FFF2-40B4-BE49-F238E27FC236}">
                <a16:creationId xmlns:a16="http://schemas.microsoft.com/office/drawing/2014/main" id="{D0AF385F-A9A8-4445-9BD7-1919468F69A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64475" y="4095797"/>
            <a:ext cx="267698" cy="282629"/>
          </a:xfrm>
          <a:prstGeom prst="rect">
            <a:avLst/>
          </a:prstGeom>
        </p:spPr>
      </p:pic>
      <p:pic>
        <p:nvPicPr>
          <p:cNvPr id="156" name="図 155">
            <a:extLst>
              <a:ext uri="{FF2B5EF4-FFF2-40B4-BE49-F238E27FC236}">
                <a16:creationId xmlns:a16="http://schemas.microsoft.com/office/drawing/2014/main" id="{40E5A25B-CE5B-425A-B181-0B38CED87AE0}"/>
              </a:ext>
            </a:extLst>
          </p:cNvPr>
          <p:cNvPicPr>
            <a:picLocks noChangeAspect="1"/>
          </p:cNvPicPr>
          <p:nvPr/>
        </p:nvPicPr>
        <p:blipFill>
          <a:blip r:embed="rId11"/>
          <a:stretch>
            <a:fillRect/>
          </a:stretch>
        </p:blipFill>
        <p:spPr>
          <a:xfrm>
            <a:off x="7357597" y="4861397"/>
            <a:ext cx="532549" cy="562252"/>
          </a:xfrm>
          <a:prstGeom prst="rect">
            <a:avLst/>
          </a:prstGeom>
        </p:spPr>
      </p:pic>
      <p:sp>
        <p:nvSpPr>
          <p:cNvPr id="157" name="正方形/長方形 156">
            <a:extLst>
              <a:ext uri="{FF2B5EF4-FFF2-40B4-BE49-F238E27FC236}">
                <a16:creationId xmlns:a16="http://schemas.microsoft.com/office/drawing/2014/main" id="{CDED595E-D7C6-4BCE-B1CA-E459E7094B45}"/>
              </a:ext>
            </a:extLst>
          </p:cNvPr>
          <p:cNvSpPr/>
          <p:nvPr/>
        </p:nvSpPr>
        <p:spPr>
          <a:xfrm>
            <a:off x="7448042" y="4951132"/>
            <a:ext cx="346650" cy="2303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pic>
        <p:nvPicPr>
          <p:cNvPr id="158" name="グラフィックス 157" descr="ドキュメント">
            <a:extLst>
              <a:ext uri="{FF2B5EF4-FFF2-40B4-BE49-F238E27FC236}">
                <a16:creationId xmlns:a16="http://schemas.microsoft.com/office/drawing/2014/main" id="{906F1E64-CDC8-47B7-A705-33A1AFB7C5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32069" y="4916336"/>
            <a:ext cx="267698" cy="282629"/>
          </a:xfrm>
          <a:prstGeom prst="rect">
            <a:avLst/>
          </a:prstGeom>
        </p:spPr>
      </p:pic>
      <p:pic>
        <p:nvPicPr>
          <p:cNvPr id="159" name="図 158">
            <a:extLst>
              <a:ext uri="{FF2B5EF4-FFF2-40B4-BE49-F238E27FC236}">
                <a16:creationId xmlns:a16="http://schemas.microsoft.com/office/drawing/2014/main" id="{24B85C7C-2817-4E70-8B75-77FC9EF41808}"/>
              </a:ext>
            </a:extLst>
          </p:cNvPr>
          <p:cNvPicPr>
            <a:picLocks noChangeAspect="1"/>
          </p:cNvPicPr>
          <p:nvPr/>
        </p:nvPicPr>
        <p:blipFill>
          <a:blip r:embed="rId11"/>
          <a:stretch>
            <a:fillRect/>
          </a:stretch>
        </p:blipFill>
        <p:spPr>
          <a:xfrm>
            <a:off x="7570994" y="5607243"/>
            <a:ext cx="532549" cy="562252"/>
          </a:xfrm>
          <a:prstGeom prst="rect">
            <a:avLst/>
          </a:prstGeom>
        </p:spPr>
      </p:pic>
      <p:sp>
        <p:nvSpPr>
          <p:cNvPr id="160" name="正方形/長方形 159">
            <a:extLst>
              <a:ext uri="{FF2B5EF4-FFF2-40B4-BE49-F238E27FC236}">
                <a16:creationId xmlns:a16="http://schemas.microsoft.com/office/drawing/2014/main" id="{ADCA077E-FFCD-48AB-8B08-8D0D10AB2FF9}"/>
              </a:ext>
            </a:extLst>
          </p:cNvPr>
          <p:cNvSpPr/>
          <p:nvPr/>
        </p:nvSpPr>
        <p:spPr>
          <a:xfrm>
            <a:off x="7661439" y="5696977"/>
            <a:ext cx="346650" cy="2303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pic>
        <p:nvPicPr>
          <p:cNvPr id="161" name="グラフィックス 160" descr="ドキュメント">
            <a:extLst>
              <a:ext uri="{FF2B5EF4-FFF2-40B4-BE49-F238E27FC236}">
                <a16:creationId xmlns:a16="http://schemas.microsoft.com/office/drawing/2014/main" id="{F9901E4E-0FB6-457C-9E18-C551B818FC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45466" y="5662181"/>
            <a:ext cx="267698" cy="282629"/>
          </a:xfrm>
          <a:prstGeom prst="rect">
            <a:avLst/>
          </a:prstGeom>
        </p:spPr>
      </p:pic>
      <p:sp>
        <p:nvSpPr>
          <p:cNvPr id="2" name="正方形/長方形 1">
            <a:extLst>
              <a:ext uri="{FF2B5EF4-FFF2-40B4-BE49-F238E27FC236}">
                <a16:creationId xmlns:a16="http://schemas.microsoft.com/office/drawing/2014/main" id="{0DA21725-44E9-4CA9-AAC5-57C46F4799EC}"/>
              </a:ext>
            </a:extLst>
          </p:cNvPr>
          <p:cNvSpPr/>
          <p:nvPr/>
        </p:nvSpPr>
        <p:spPr>
          <a:xfrm>
            <a:off x="5690430" y="3027700"/>
            <a:ext cx="3453570" cy="33536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655BD66B-F635-41FE-8033-0CD92EA8B4DB}"/>
              </a:ext>
            </a:extLst>
          </p:cNvPr>
          <p:cNvSpPr txBox="1"/>
          <p:nvPr/>
        </p:nvSpPr>
        <p:spPr>
          <a:xfrm>
            <a:off x="6406717" y="2709259"/>
            <a:ext cx="2696572" cy="369332"/>
          </a:xfrm>
          <a:prstGeom prst="rect">
            <a:avLst/>
          </a:prstGeom>
          <a:noFill/>
        </p:spPr>
        <p:txBody>
          <a:bodyPr wrap="none" rtlCol="0">
            <a:spAutoFit/>
          </a:bodyPr>
          <a:lstStyle/>
          <a:p>
            <a:r>
              <a:rPr kumimoji="1" lang="ja-JP" altLang="en-US" dirty="0">
                <a:solidFill>
                  <a:srgbClr val="FF0000"/>
                </a:solidFill>
                <a:latin typeface="Meiryo UI" panose="020B0604030504040204" pitchFamily="50" charset="-128"/>
                <a:ea typeface="Meiryo UI" panose="020B0604030504040204" pitchFamily="50" charset="-128"/>
              </a:rPr>
              <a:t>本要件定義の対象プロセス</a:t>
            </a:r>
          </a:p>
        </p:txBody>
      </p:sp>
      <p:sp>
        <p:nvSpPr>
          <p:cNvPr id="83" name="テキスト ボックス 85">
            <a:extLst>
              <a:ext uri="{FF2B5EF4-FFF2-40B4-BE49-F238E27FC236}">
                <a16:creationId xmlns:a16="http://schemas.microsoft.com/office/drawing/2014/main" id="{D5DA9AFE-3EED-48F1-B097-7061C699D91D}"/>
              </a:ext>
            </a:extLst>
          </p:cNvPr>
          <p:cNvSpPr txBox="1"/>
          <p:nvPr/>
        </p:nvSpPr>
        <p:spPr>
          <a:xfrm>
            <a:off x="6995799" y="1293929"/>
            <a:ext cx="2215487" cy="1384995"/>
          </a:xfrm>
          <a:prstGeom prst="rect">
            <a:avLst/>
          </a:prstGeom>
          <a:noFill/>
        </p:spPr>
        <p:txBody>
          <a:bodyPr wrap="square" rtlCol="0">
            <a:spAutoFit/>
          </a:bodyPr>
          <a:lstStyle>
            <a:defPPr>
              <a:defRPr lang="ja-JP"/>
            </a:defPPr>
            <a:lvl1pPr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a:lstStyle>
          <a:p>
            <a:r>
              <a:rPr kumimoji="1" lang="en-US" altLang="ja-JP" sz="1200" dirty="0">
                <a:solidFill>
                  <a:srgbClr val="FF0000"/>
                </a:solidFill>
                <a:latin typeface="Meiryo UI" panose="020B0604030504040204" pitchFamily="50" charset="-128"/>
                <a:ea typeface="Meiryo UI" panose="020B0604030504040204" pitchFamily="50" charset="-128"/>
              </a:rPr>
              <a:t>【2018/11/14】</a:t>
            </a:r>
            <a:r>
              <a:rPr kumimoji="1" lang="ja-JP" altLang="en-US" sz="1200" dirty="0">
                <a:solidFill>
                  <a:srgbClr val="FF0000"/>
                </a:solidFill>
                <a:latin typeface="Meiryo UI" panose="020B0604030504040204" pitchFamily="50" charset="-128"/>
                <a:ea typeface="Meiryo UI" panose="020B0604030504040204" pitchFamily="50" charset="-128"/>
              </a:rPr>
              <a:t>要件定義</a:t>
            </a:r>
            <a:endParaRPr kumimoji="1" lang="en-US" altLang="ja-JP" sz="1200" dirty="0">
              <a:solidFill>
                <a:srgbClr val="FF0000"/>
              </a:solidFill>
              <a:latin typeface="Meiryo UI" panose="020B0604030504040204" pitchFamily="50" charset="-128"/>
              <a:ea typeface="Meiryo UI" panose="020B0604030504040204" pitchFamily="50" charset="-128"/>
            </a:endParaRPr>
          </a:p>
          <a:p>
            <a:r>
              <a:rPr kumimoji="1" lang="ja-JP" altLang="en-US" sz="1200" dirty="0">
                <a:solidFill>
                  <a:srgbClr val="FF0000"/>
                </a:solidFill>
                <a:latin typeface="Meiryo UI" panose="020B0604030504040204" pitchFamily="50" charset="-128"/>
                <a:ea typeface="Meiryo UI" panose="020B0604030504040204" pitchFamily="50" charset="-128"/>
              </a:rPr>
              <a:t>・まとめ値引きは、ヘッダの金額に対して行われる</a:t>
            </a:r>
            <a:endParaRPr kumimoji="1" lang="en-US" altLang="ja-JP" sz="1200" dirty="0">
              <a:solidFill>
                <a:srgbClr val="FF0000"/>
              </a:solidFill>
              <a:latin typeface="Meiryo UI" panose="020B0604030504040204" pitchFamily="50" charset="-128"/>
              <a:ea typeface="Meiryo UI" panose="020B0604030504040204" pitchFamily="50" charset="-128"/>
            </a:endParaRPr>
          </a:p>
          <a:p>
            <a:r>
              <a:rPr lang="ja-JP" altLang="en-US" sz="1200" dirty="0">
                <a:solidFill>
                  <a:srgbClr val="FF0000"/>
                </a:solidFill>
                <a:latin typeface="Meiryo UI" panose="020B0604030504040204" pitchFamily="50" charset="-128"/>
                <a:ea typeface="Meiryo UI" panose="020B0604030504040204" pitchFamily="50" charset="-128"/>
              </a:rPr>
              <a:t>・掛率は明細単位で行われ、修正が発生する場合は、フリー項目に値を入力し、その値で計算するよう決定した</a:t>
            </a:r>
            <a:endParaRPr kumimoji="1" lang="en-US" altLang="ja-JP" sz="1200" dirty="0">
              <a:solidFill>
                <a:srgbClr val="FF0000"/>
              </a:solidFill>
              <a:latin typeface="Meiryo UI" panose="020B0604030504040204" pitchFamily="50" charset="-128"/>
              <a:ea typeface="Meiryo UI" panose="020B0604030504040204" pitchFamily="50" charset="-128"/>
            </a:endParaRPr>
          </a:p>
        </p:txBody>
      </p:sp>
      <p:sp>
        <p:nvSpPr>
          <p:cNvPr id="84" name="テキスト ボックス 85">
            <a:extLst>
              <a:ext uri="{FF2B5EF4-FFF2-40B4-BE49-F238E27FC236}">
                <a16:creationId xmlns:a16="http://schemas.microsoft.com/office/drawing/2014/main" id="{49AB58C8-F4D8-4798-98D2-6882E3467724}"/>
              </a:ext>
            </a:extLst>
          </p:cNvPr>
          <p:cNvSpPr txBox="1"/>
          <p:nvPr/>
        </p:nvSpPr>
        <p:spPr>
          <a:xfrm>
            <a:off x="93581" y="4907906"/>
            <a:ext cx="2054246" cy="646331"/>
          </a:xfrm>
          <a:prstGeom prst="rect">
            <a:avLst/>
          </a:prstGeom>
          <a:noFill/>
        </p:spPr>
        <p:txBody>
          <a:bodyPr wrap="square" rtlCol="0">
            <a:spAutoFit/>
          </a:bodyPr>
          <a:lstStyle>
            <a:defPPr>
              <a:defRPr lang="ja-JP"/>
            </a:defPPr>
            <a:lvl1pPr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a:lstStyle>
          <a:p>
            <a:r>
              <a:rPr kumimoji="1" lang="en-US" altLang="ja-JP" sz="1200" dirty="0">
                <a:solidFill>
                  <a:srgbClr val="FF0000"/>
                </a:solidFill>
                <a:latin typeface="Meiryo UI" panose="020B0604030504040204" pitchFamily="50" charset="-128"/>
                <a:ea typeface="Meiryo UI" panose="020B0604030504040204" pitchFamily="50" charset="-128"/>
              </a:rPr>
              <a:t>【2018/11/14】</a:t>
            </a:r>
            <a:r>
              <a:rPr kumimoji="1" lang="ja-JP" altLang="en-US" sz="1200" dirty="0">
                <a:solidFill>
                  <a:srgbClr val="FF0000"/>
                </a:solidFill>
                <a:latin typeface="Meiryo UI" panose="020B0604030504040204" pitchFamily="50" charset="-128"/>
                <a:ea typeface="Meiryo UI" panose="020B0604030504040204" pitchFamily="50" charset="-128"/>
              </a:rPr>
              <a:t>要件定義</a:t>
            </a:r>
            <a:endParaRPr kumimoji="1" lang="en-US" altLang="ja-JP" sz="1200" dirty="0">
              <a:solidFill>
                <a:srgbClr val="FF0000"/>
              </a:solidFill>
              <a:latin typeface="Meiryo UI" panose="020B0604030504040204" pitchFamily="50" charset="-128"/>
              <a:ea typeface="Meiryo UI" panose="020B0604030504040204" pitchFamily="50" charset="-128"/>
            </a:endParaRPr>
          </a:p>
          <a:p>
            <a:r>
              <a:rPr lang="ja-JP" altLang="en-US" sz="1200" dirty="0">
                <a:solidFill>
                  <a:srgbClr val="FF0000"/>
                </a:solidFill>
                <a:latin typeface="Meiryo UI" panose="020B0604030504040204" pitchFamily="50" charset="-128"/>
                <a:ea typeface="Meiryo UI" panose="020B0604030504040204" pitchFamily="50" charset="-128"/>
              </a:rPr>
              <a:t>運賃、出精値引きに関しては別明細にすることを決定した</a:t>
            </a:r>
            <a:endParaRPr kumimoji="1" lang="en-US" altLang="ja-JP" sz="1200" dirty="0">
              <a:solidFill>
                <a:srgbClr val="FF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723649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0597FAD3-8557-45DA-B782-1A91553AF3AD}"/>
              </a:ext>
            </a:extLst>
          </p:cNvPr>
          <p:cNvSpPr/>
          <p:nvPr/>
        </p:nvSpPr>
        <p:spPr>
          <a:xfrm>
            <a:off x="0" y="2492896"/>
            <a:ext cx="9108504" cy="1080120"/>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bg1"/>
                </a:solidFill>
                <a:latin typeface="Meiryo UI" panose="020B0604030504040204" pitchFamily="50" charset="-128"/>
                <a:ea typeface="Meiryo UI" panose="020B0604030504040204" pitchFamily="50" charset="-128"/>
              </a:rPr>
              <a:t>見積依頼から見積回答までの業務フロー</a:t>
            </a:r>
          </a:p>
        </p:txBody>
      </p:sp>
      <p:sp>
        <p:nvSpPr>
          <p:cNvPr id="6" name="テキスト ボックス 5">
            <a:extLst>
              <a:ext uri="{FF2B5EF4-FFF2-40B4-BE49-F238E27FC236}">
                <a16:creationId xmlns:a16="http://schemas.microsoft.com/office/drawing/2014/main" id="{FA57DAEC-1937-496A-806F-349E6CEC7A91}"/>
              </a:ext>
            </a:extLst>
          </p:cNvPr>
          <p:cNvSpPr txBox="1"/>
          <p:nvPr/>
        </p:nvSpPr>
        <p:spPr>
          <a:xfrm>
            <a:off x="26774" y="4149080"/>
            <a:ext cx="3378745" cy="954107"/>
          </a:xfrm>
          <a:prstGeom prst="rect">
            <a:avLst/>
          </a:prstGeom>
          <a:noFill/>
        </p:spPr>
        <p:txBody>
          <a:bodyPr wrap="none" rtlCol="0">
            <a:spAutoFit/>
          </a:bodyPr>
          <a:lstStyle/>
          <a:p>
            <a:r>
              <a:rPr lang="ja-JP" altLang="en-US" sz="1400" dirty="0">
                <a:latin typeface="Meiryo UI" panose="020B0604030504040204" pitchFamily="50" charset="-128"/>
                <a:ea typeface="Meiryo UI" panose="020B0604030504040204" pitchFamily="50" charset="-128"/>
              </a:rPr>
              <a:t>■要件定義のポイント</a:t>
            </a:r>
            <a:endParaRPr lang="en-US" altLang="ja-JP" sz="1400" dirty="0">
              <a:latin typeface="Meiryo UI" panose="020B0604030504040204" pitchFamily="50" charset="-128"/>
              <a:ea typeface="Meiryo UI" panose="020B0604030504040204" pitchFamily="50" charset="-128"/>
            </a:endParaRPr>
          </a:p>
          <a:p>
            <a:endParaRPr kumimoji="1" lang="en-US" altLang="ja-JP" sz="1400" dirty="0">
              <a:latin typeface="Meiryo UI" panose="020B0604030504040204" pitchFamily="50" charset="-128"/>
              <a:ea typeface="Meiryo UI" panose="020B0604030504040204" pitchFamily="50" charset="-128"/>
            </a:endParaRPr>
          </a:p>
          <a:p>
            <a:r>
              <a:rPr kumimoji="1" lang="ja-JP" altLang="en-US" sz="1400" dirty="0">
                <a:latin typeface="Meiryo UI" panose="020B0604030504040204" pitchFamily="50" charset="-128"/>
                <a:ea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rPr>
              <a:t>AST</a:t>
            </a:r>
            <a:r>
              <a:rPr kumimoji="1" lang="ja-JP" altLang="en-US" sz="1400" dirty="0">
                <a:latin typeface="Meiryo UI" panose="020B0604030504040204" pitchFamily="50" charset="-128"/>
                <a:ea typeface="Meiryo UI" panose="020B0604030504040204" pitchFamily="50" charset="-128"/>
              </a:rPr>
              <a:t>様が検討していることを事前に把握する</a:t>
            </a:r>
            <a:endParaRPr kumimoji="1"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・業務フローは限りなく単純に</a:t>
            </a:r>
            <a:endParaRPr kumimoji="1"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589901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C7715A16-EACA-4AE5-A04C-2489BFBF42B3}"/>
              </a:ext>
            </a:extLst>
          </p:cNvPr>
          <p:cNvSpPr>
            <a:spLocks noGrp="1"/>
          </p:cNvSpPr>
          <p:nvPr>
            <p:ph type="title"/>
          </p:nvPr>
        </p:nvSpPr>
        <p:spPr>
          <a:xfrm>
            <a:off x="214313" y="131763"/>
            <a:ext cx="8229600" cy="725487"/>
          </a:xfrm>
        </p:spPr>
        <p:txBody>
          <a:bodyPr/>
          <a:lstStyle/>
          <a:p>
            <a:pPr eaLnBrk="1" hangingPunct="1"/>
            <a:r>
              <a:rPr lang="ja-JP" altLang="en-US" dirty="0"/>
              <a:t>調達までのフロー</a:t>
            </a:r>
          </a:p>
        </p:txBody>
      </p:sp>
      <p:sp>
        <p:nvSpPr>
          <p:cNvPr id="3" name="Rectangle 24">
            <a:extLst>
              <a:ext uri="{FF2B5EF4-FFF2-40B4-BE49-F238E27FC236}">
                <a16:creationId xmlns:a16="http://schemas.microsoft.com/office/drawing/2014/main" id="{45649721-DE72-4A86-8FC9-2DA3EECDBA27}"/>
              </a:ext>
            </a:extLst>
          </p:cNvPr>
          <p:cNvSpPr>
            <a:spLocks noChangeArrowheads="1"/>
          </p:cNvSpPr>
          <p:nvPr/>
        </p:nvSpPr>
        <p:spPr bwMode="gray">
          <a:xfrm>
            <a:off x="202835" y="1761615"/>
            <a:ext cx="8483965" cy="4441830"/>
          </a:xfrm>
          <a:prstGeom prst="rect">
            <a:avLst/>
          </a:prstGeom>
          <a:noFill/>
          <a:ln w="9525">
            <a:solidFill>
              <a:schemeClr val="bg1">
                <a:lumMod val="75000"/>
              </a:schemeClr>
            </a:solidFill>
            <a:miter lim="800000"/>
            <a:headEnd/>
            <a:tailEnd/>
          </a:ln>
          <a:effectLst/>
        </p:spPr>
        <p:txBody>
          <a:bodyPr wrap="none" anchor="ctr"/>
          <a:lstStyle/>
          <a:p>
            <a:pPr algn="ctr" eaLnBrk="0" hangingPunct="0">
              <a:spcBef>
                <a:spcPct val="20000"/>
              </a:spcBef>
              <a:defRPr/>
            </a:pPr>
            <a:endParaRPr kumimoji="0" lang="ja-JP" altLang="ja-JP" sz="12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Rectangle 28">
            <a:extLst>
              <a:ext uri="{FF2B5EF4-FFF2-40B4-BE49-F238E27FC236}">
                <a16:creationId xmlns:a16="http://schemas.microsoft.com/office/drawing/2014/main" id="{BAF66705-CF1A-48F8-A0FD-4BF5F6DFCB8D}"/>
              </a:ext>
            </a:extLst>
          </p:cNvPr>
          <p:cNvSpPr>
            <a:spLocks noChangeArrowheads="1"/>
          </p:cNvSpPr>
          <p:nvPr/>
        </p:nvSpPr>
        <p:spPr bwMode="gray">
          <a:xfrm>
            <a:off x="202835" y="1761615"/>
            <a:ext cx="480329" cy="4441830"/>
          </a:xfrm>
          <a:prstGeom prst="rect">
            <a:avLst/>
          </a:prstGeom>
          <a:solidFill>
            <a:schemeClr val="bg1">
              <a:lumMod val="85000"/>
            </a:schemeClr>
          </a:solidFill>
          <a:ln w="9525">
            <a:solidFill>
              <a:schemeClr val="bg1">
                <a:lumMod val="75000"/>
              </a:schemeClr>
            </a:solidFill>
            <a:miter lim="800000"/>
            <a:headEnd/>
            <a:tailEnd/>
          </a:ln>
          <a:effectLst/>
        </p:spPr>
        <p:txBody>
          <a:bodyPr vert="eaVert" wrap="none" anchor="ctr"/>
          <a:lstStyle/>
          <a:p>
            <a:pPr algn="ctr" eaLnBrk="0" hangingPunct="0">
              <a:spcBef>
                <a:spcPct val="20000"/>
              </a:spcBef>
              <a:defRPr/>
            </a:pPr>
            <a:endParaRPr kumimoji="0" lang="ja-JP" altLang="ja-JP" sz="12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Text Box 27">
            <a:extLst>
              <a:ext uri="{FF2B5EF4-FFF2-40B4-BE49-F238E27FC236}">
                <a16:creationId xmlns:a16="http://schemas.microsoft.com/office/drawing/2014/main" id="{ADD2D8FE-D0D3-432F-ABD7-8EE80E1A8240}"/>
              </a:ext>
            </a:extLst>
          </p:cNvPr>
          <p:cNvSpPr txBox="1">
            <a:spLocks noChangeArrowheads="1"/>
          </p:cNvSpPr>
          <p:nvPr/>
        </p:nvSpPr>
        <p:spPr bwMode="auto">
          <a:xfrm>
            <a:off x="202835" y="5163596"/>
            <a:ext cx="480329" cy="1039850"/>
          </a:xfrm>
          <a:prstGeom prst="rect">
            <a:avLst/>
          </a:prstGeom>
          <a:noFill/>
          <a:ln w="9525" algn="ctr">
            <a:solidFill>
              <a:schemeClr val="bg1">
                <a:lumMod val="75000"/>
              </a:schemeClr>
            </a:solidFill>
            <a:miter lim="800000"/>
            <a:headEnd/>
            <a:tailEnd/>
          </a:ln>
          <a:effectLst/>
        </p:spPr>
        <p:txBody>
          <a:bodyPr vert="eaVert" anchor="ctr" anchorCtr="1"/>
          <a:lstStyle/>
          <a:p>
            <a:pPr algn="ctr">
              <a:defRPr/>
            </a:pPr>
            <a:r>
              <a:rPr lang="ja-JP" altLang="en-US" sz="11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システム</a:t>
            </a:r>
          </a:p>
        </p:txBody>
      </p:sp>
      <p:sp>
        <p:nvSpPr>
          <p:cNvPr id="7" name="Line 25">
            <a:extLst>
              <a:ext uri="{FF2B5EF4-FFF2-40B4-BE49-F238E27FC236}">
                <a16:creationId xmlns:a16="http://schemas.microsoft.com/office/drawing/2014/main" id="{FDE544B5-8A4B-410E-AD46-E0E4D8518B0F}"/>
              </a:ext>
            </a:extLst>
          </p:cNvPr>
          <p:cNvSpPr>
            <a:spLocks noChangeShapeType="1"/>
          </p:cNvSpPr>
          <p:nvPr/>
        </p:nvSpPr>
        <p:spPr bwMode="gray">
          <a:xfrm>
            <a:off x="214641" y="5157192"/>
            <a:ext cx="847215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Line 25">
            <a:extLst>
              <a:ext uri="{FF2B5EF4-FFF2-40B4-BE49-F238E27FC236}">
                <a16:creationId xmlns:a16="http://schemas.microsoft.com/office/drawing/2014/main" id="{8C972A51-28B3-466F-9F79-8B237607C307}"/>
              </a:ext>
            </a:extLst>
          </p:cNvPr>
          <p:cNvSpPr>
            <a:spLocks noChangeShapeType="1"/>
          </p:cNvSpPr>
          <p:nvPr/>
        </p:nvSpPr>
        <p:spPr bwMode="gray">
          <a:xfrm>
            <a:off x="202835" y="3939759"/>
            <a:ext cx="8483965" cy="320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Rectangle 5">
            <a:extLst>
              <a:ext uri="{FF2B5EF4-FFF2-40B4-BE49-F238E27FC236}">
                <a16:creationId xmlns:a16="http://schemas.microsoft.com/office/drawing/2014/main" id="{EF233E00-972D-413D-8F2D-E4C977834F07}"/>
              </a:ext>
            </a:extLst>
          </p:cNvPr>
          <p:cNvSpPr>
            <a:spLocks noChangeArrowheads="1"/>
          </p:cNvSpPr>
          <p:nvPr/>
        </p:nvSpPr>
        <p:spPr bwMode="gray">
          <a:xfrm>
            <a:off x="204520" y="1761616"/>
            <a:ext cx="480329" cy="98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nchorCtr="1"/>
          <a:lstStyle/>
          <a:p>
            <a:pPr algn="ctr">
              <a:lnSpc>
                <a:spcPct val="70000"/>
              </a:lnSpc>
              <a:defRPr/>
            </a:pPr>
            <a:r>
              <a:rPr lang="ja-JP" altLang="en-US"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調達依頼者</a:t>
            </a:r>
            <a:endParaRPr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AutoShape 17">
            <a:extLst>
              <a:ext uri="{FF2B5EF4-FFF2-40B4-BE49-F238E27FC236}">
                <a16:creationId xmlns:a16="http://schemas.microsoft.com/office/drawing/2014/main" id="{9B12D9D0-2D40-4383-9E01-B3C3C15C7F3B}"/>
              </a:ext>
            </a:extLst>
          </p:cNvPr>
          <p:cNvSpPr>
            <a:spLocks noChangeArrowheads="1"/>
          </p:cNvSpPr>
          <p:nvPr/>
        </p:nvSpPr>
        <p:spPr bwMode="auto">
          <a:xfrm>
            <a:off x="4558103" y="1501026"/>
            <a:ext cx="363778" cy="202700"/>
          </a:xfrm>
          <a:prstGeom prst="flowChartProcess">
            <a:avLst/>
          </a:prstGeom>
          <a:solidFill>
            <a:schemeClr val="bg1"/>
          </a:solidFill>
          <a:ln w="9525">
            <a:solidFill>
              <a:schemeClr val="bg1">
                <a:lumMod val="65000"/>
              </a:schemeClr>
            </a:solidFill>
            <a:miter lim="800000"/>
            <a:headEnd/>
            <a:tailEnd/>
          </a:ln>
          <a:effectLst/>
        </p:spPr>
        <p:txBody>
          <a:bodyPr wrap="none" anchor="ctr"/>
          <a:lstStyle/>
          <a:p>
            <a:pPr algn="ctr">
              <a:defRPr/>
            </a:pPr>
            <a:r>
              <a:rPr lang="ja-JP" altLang="en-US" sz="8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システム</a:t>
            </a:r>
            <a:endParaRPr lang="en-US" altLang="ja-JP" sz="8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algn="ctr">
              <a:defRPr/>
            </a:pPr>
            <a:r>
              <a:rPr lang="ja-JP" altLang="en-US" sz="8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処理</a:t>
            </a:r>
          </a:p>
        </p:txBody>
      </p:sp>
      <p:sp>
        <p:nvSpPr>
          <p:cNvPr id="11" name="AutoShape 18">
            <a:extLst>
              <a:ext uri="{FF2B5EF4-FFF2-40B4-BE49-F238E27FC236}">
                <a16:creationId xmlns:a16="http://schemas.microsoft.com/office/drawing/2014/main" id="{D04287D7-4CC7-4035-958A-C1401C044BB9}"/>
              </a:ext>
            </a:extLst>
          </p:cNvPr>
          <p:cNvSpPr>
            <a:spLocks noChangeArrowheads="1"/>
          </p:cNvSpPr>
          <p:nvPr/>
        </p:nvSpPr>
        <p:spPr bwMode="auto">
          <a:xfrm>
            <a:off x="5817791" y="1501026"/>
            <a:ext cx="363778" cy="202700"/>
          </a:xfrm>
          <a:prstGeom prst="flowChartDecision">
            <a:avLst/>
          </a:prstGeom>
          <a:solidFill>
            <a:schemeClr val="bg1"/>
          </a:solidFill>
          <a:ln w="9525">
            <a:solidFill>
              <a:schemeClr val="bg1">
                <a:lumMod val="65000"/>
              </a:schemeClr>
            </a:solidFill>
            <a:miter lim="800000"/>
            <a:headEnd/>
            <a:tailEnd/>
          </a:ln>
          <a:effectLst/>
        </p:spPr>
        <p:txBody>
          <a:bodyPr wrap="none" anchor="ctr"/>
          <a:lstStyle/>
          <a:p>
            <a:pPr algn="ctr">
              <a:defRPr/>
            </a:pPr>
            <a:r>
              <a:rPr lang="ja-JP" altLang="en-US" sz="8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分岐条件</a:t>
            </a:r>
          </a:p>
        </p:txBody>
      </p:sp>
      <p:sp>
        <p:nvSpPr>
          <p:cNvPr id="12" name="AutoShape 21">
            <a:extLst>
              <a:ext uri="{FF2B5EF4-FFF2-40B4-BE49-F238E27FC236}">
                <a16:creationId xmlns:a16="http://schemas.microsoft.com/office/drawing/2014/main" id="{415A8B4E-A83B-4C59-A8F2-24E2F8DA357C}"/>
              </a:ext>
            </a:extLst>
          </p:cNvPr>
          <p:cNvSpPr>
            <a:spLocks noChangeArrowheads="1"/>
          </p:cNvSpPr>
          <p:nvPr/>
        </p:nvSpPr>
        <p:spPr bwMode="auto">
          <a:xfrm>
            <a:off x="6236902" y="1501026"/>
            <a:ext cx="364956" cy="202700"/>
          </a:xfrm>
          <a:prstGeom prst="flowChartDocument">
            <a:avLst/>
          </a:prstGeom>
          <a:solidFill>
            <a:schemeClr val="bg1"/>
          </a:solidFill>
          <a:ln w="9525">
            <a:solidFill>
              <a:schemeClr val="bg1">
                <a:lumMod val="65000"/>
              </a:schemeClr>
            </a:solidFill>
            <a:miter lim="800000"/>
            <a:headEnd/>
            <a:tailEnd/>
          </a:ln>
          <a:effectLst/>
        </p:spPr>
        <p:txBody>
          <a:bodyPr wrap="none" anchor="ctr"/>
          <a:lstStyle/>
          <a:p>
            <a:pPr algn="ctr">
              <a:defRPr/>
            </a:pPr>
            <a:r>
              <a:rPr lang="ja-JP" altLang="en-US" sz="8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帳票</a:t>
            </a:r>
          </a:p>
        </p:txBody>
      </p:sp>
      <p:sp>
        <p:nvSpPr>
          <p:cNvPr id="13" name="Rectangle 22">
            <a:extLst>
              <a:ext uri="{FF2B5EF4-FFF2-40B4-BE49-F238E27FC236}">
                <a16:creationId xmlns:a16="http://schemas.microsoft.com/office/drawing/2014/main" id="{40980114-298A-440F-B149-B4B5FE3A8AC4}"/>
              </a:ext>
            </a:extLst>
          </p:cNvPr>
          <p:cNvSpPr>
            <a:spLocks noChangeArrowheads="1"/>
          </p:cNvSpPr>
          <p:nvPr/>
        </p:nvSpPr>
        <p:spPr bwMode="auto">
          <a:xfrm>
            <a:off x="5397502" y="1501026"/>
            <a:ext cx="363779" cy="202700"/>
          </a:xfrm>
          <a:prstGeom prst="rect">
            <a:avLst/>
          </a:prstGeom>
          <a:solidFill>
            <a:schemeClr val="bg1"/>
          </a:solidFill>
          <a:ln w="12700" algn="ctr">
            <a:solidFill>
              <a:schemeClr val="bg1">
                <a:lumMod val="65000"/>
              </a:schemeClr>
            </a:solidFill>
            <a:prstDash val="dash"/>
            <a:miter lim="800000"/>
            <a:headEnd/>
            <a:tailEnd/>
          </a:ln>
          <a:effectLst/>
        </p:spPr>
        <p:txBody>
          <a:bodyPr wrap="none" anchor="ctr"/>
          <a:lstStyle/>
          <a:p>
            <a:pPr algn="ctr">
              <a:lnSpc>
                <a:spcPct val="80000"/>
              </a:lnSpc>
              <a:defRPr/>
            </a:pPr>
            <a:r>
              <a:rPr kumimoji="0" lang="ja-JP" altLang="en-US" sz="8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自動処理</a:t>
            </a:r>
          </a:p>
        </p:txBody>
      </p:sp>
      <p:sp>
        <p:nvSpPr>
          <p:cNvPr id="14" name="AutoShape 17">
            <a:extLst>
              <a:ext uri="{FF2B5EF4-FFF2-40B4-BE49-F238E27FC236}">
                <a16:creationId xmlns:a16="http://schemas.microsoft.com/office/drawing/2014/main" id="{4CDEE4B8-ACFD-4A23-B8AC-1A067E22D360}"/>
              </a:ext>
            </a:extLst>
          </p:cNvPr>
          <p:cNvSpPr>
            <a:spLocks noChangeArrowheads="1"/>
          </p:cNvSpPr>
          <p:nvPr/>
        </p:nvSpPr>
        <p:spPr bwMode="auto">
          <a:xfrm>
            <a:off x="4978391" y="1501026"/>
            <a:ext cx="363779" cy="202700"/>
          </a:xfrm>
          <a:prstGeom prst="roundRect">
            <a:avLst/>
          </a:prstGeom>
          <a:solidFill>
            <a:schemeClr val="bg1"/>
          </a:solidFill>
          <a:ln w="9525">
            <a:solidFill>
              <a:schemeClr val="bg1">
                <a:lumMod val="65000"/>
              </a:schemeClr>
            </a:solidFill>
            <a:miter lim="800000"/>
            <a:headEnd/>
            <a:tailEnd/>
          </a:ln>
          <a:effectLst/>
        </p:spPr>
        <p:txBody>
          <a:bodyPr wrap="none" anchor="ctr"/>
          <a:lstStyle/>
          <a:p>
            <a:pPr algn="ctr">
              <a:defRPr/>
            </a:pPr>
            <a:r>
              <a:rPr lang="ja-JP" altLang="en-US" sz="8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マニュアル</a:t>
            </a:r>
            <a:endParaRPr lang="en-US" altLang="ja-JP" sz="8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algn="ctr">
              <a:defRPr/>
            </a:pPr>
            <a:r>
              <a:rPr lang="ja-JP" altLang="en-US" sz="8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処理</a:t>
            </a:r>
          </a:p>
        </p:txBody>
      </p:sp>
      <p:sp>
        <p:nvSpPr>
          <p:cNvPr id="15" name="平行四辺形 118">
            <a:extLst>
              <a:ext uri="{FF2B5EF4-FFF2-40B4-BE49-F238E27FC236}">
                <a16:creationId xmlns:a16="http://schemas.microsoft.com/office/drawing/2014/main" id="{8797CAAE-F610-4113-92C2-6758EDB7AF43}"/>
              </a:ext>
            </a:extLst>
          </p:cNvPr>
          <p:cNvSpPr/>
          <p:nvPr/>
        </p:nvSpPr>
        <p:spPr bwMode="auto">
          <a:xfrm>
            <a:off x="6624225" y="1501026"/>
            <a:ext cx="370842" cy="203929"/>
          </a:xfrm>
          <a:prstGeom prst="parallelogram">
            <a:avLst/>
          </a:prstGeom>
          <a:solidFill>
            <a:schemeClr val="bg1"/>
          </a:solidFill>
          <a:ln w="9525" cap="flat" cmpd="sng" algn="ctr">
            <a:solidFill>
              <a:schemeClr val="bg1">
                <a:lumMod val="65000"/>
              </a:schemeClr>
            </a:solidFill>
            <a:prstDash val="solid"/>
            <a:round/>
            <a:headEnd type="none" w="med" len="med"/>
            <a:tailEnd type="none" w="med" len="med"/>
          </a:ln>
          <a:effectLst/>
        </p:spPr>
        <p:txBody>
          <a:bodyPr wrap="none" lIns="0" rIns="0" anchor="ctr"/>
          <a:lstStyle/>
          <a:p>
            <a:pPr eaLnBrk="0" hangingPunct="0">
              <a:spcBef>
                <a:spcPct val="20000"/>
              </a:spcBef>
              <a:defRPr/>
            </a:pPr>
            <a:r>
              <a:rPr kumimoji="0" lang="ja-JP" altLang="en-US" sz="8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ファイル</a:t>
            </a:r>
          </a:p>
        </p:txBody>
      </p:sp>
      <p:sp>
        <p:nvSpPr>
          <p:cNvPr id="16" name="AutoShape 20">
            <a:extLst>
              <a:ext uri="{FF2B5EF4-FFF2-40B4-BE49-F238E27FC236}">
                <a16:creationId xmlns:a16="http://schemas.microsoft.com/office/drawing/2014/main" id="{10541025-25FD-4CA9-9377-E94306FC976D}"/>
              </a:ext>
            </a:extLst>
          </p:cNvPr>
          <p:cNvSpPr>
            <a:spLocks noChangeArrowheads="1"/>
          </p:cNvSpPr>
          <p:nvPr/>
        </p:nvSpPr>
        <p:spPr bwMode="auto">
          <a:xfrm rot="16200000">
            <a:off x="7078055" y="1452886"/>
            <a:ext cx="203929" cy="300206"/>
          </a:xfrm>
          <a:prstGeom prst="flowChartOffpageConnector">
            <a:avLst/>
          </a:prstGeom>
          <a:solidFill>
            <a:schemeClr val="bg1"/>
          </a:solidFill>
          <a:ln w="3175" algn="ctr">
            <a:solidFill>
              <a:schemeClr val="bg1">
                <a:lumMod val="65000"/>
              </a:schemeClr>
            </a:solidFill>
            <a:miter lim="800000"/>
            <a:headEnd/>
            <a:tailEnd/>
          </a:ln>
          <a:effectLst/>
        </p:spPr>
        <p:txBody>
          <a:bodyPr vert="eaVert" wrap="none" lIns="0" tIns="36000" rIns="0" bIns="36000" anchor="ctr"/>
          <a:lstStyle/>
          <a:p>
            <a:pPr algn="ctr">
              <a:defRPr/>
            </a:pP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他フロー</a:t>
            </a:r>
            <a:endPar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defRPr/>
            </a:pP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連携</a:t>
            </a:r>
            <a:endPar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Rectangle 5">
            <a:extLst>
              <a:ext uri="{FF2B5EF4-FFF2-40B4-BE49-F238E27FC236}">
                <a16:creationId xmlns:a16="http://schemas.microsoft.com/office/drawing/2014/main" id="{784D40E2-C129-4B4A-995E-FA7C34FD3B37}"/>
              </a:ext>
            </a:extLst>
          </p:cNvPr>
          <p:cNvSpPr>
            <a:spLocks noChangeArrowheads="1"/>
          </p:cNvSpPr>
          <p:nvPr/>
        </p:nvSpPr>
        <p:spPr bwMode="gray">
          <a:xfrm>
            <a:off x="198130" y="3945709"/>
            <a:ext cx="480329" cy="1205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nchorCtr="1"/>
          <a:lstStyle/>
          <a:p>
            <a:pPr algn="ctr">
              <a:lnSpc>
                <a:spcPct val="70000"/>
              </a:lnSpc>
              <a:defRPr/>
            </a:pPr>
            <a:r>
              <a:rPr lang="ja-JP" altLang="en-US"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仕入先</a:t>
            </a:r>
          </a:p>
        </p:txBody>
      </p:sp>
      <p:sp>
        <p:nvSpPr>
          <p:cNvPr id="19" name="フローチャート : 磁気ディスク 44">
            <a:extLst>
              <a:ext uri="{FF2B5EF4-FFF2-40B4-BE49-F238E27FC236}">
                <a16:creationId xmlns:a16="http://schemas.microsoft.com/office/drawing/2014/main" id="{0E9226E2-13D9-42A1-A2F1-BF956451C075}"/>
              </a:ext>
            </a:extLst>
          </p:cNvPr>
          <p:cNvSpPr/>
          <p:nvPr/>
        </p:nvSpPr>
        <p:spPr>
          <a:xfrm>
            <a:off x="831742" y="5574361"/>
            <a:ext cx="736976" cy="487841"/>
          </a:xfrm>
          <a:prstGeom prst="flowChartMagneticDisk">
            <a:avLst/>
          </a:prstGeom>
          <a:solidFill>
            <a:schemeClr val="accent1"/>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r>
              <a:rPr kumimoji="1" lang="ja-JP" altLang="en-US" sz="1050" dirty="0">
                <a:latin typeface="Meiryo UI" panose="020B0604030504040204" pitchFamily="50" charset="-128"/>
                <a:ea typeface="Meiryo UI" panose="020B0604030504040204" pitchFamily="50" charset="-128"/>
                <a:cs typeface="Meiryo UI" panose="020B0604030504040204" pitchFamily="50" charset="-128"/>
              </a:rPr>
              <a:t>調達ヘッダ</a:t>
            </a:r>
            <a:endParaRPr kumimoji="1"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1050" dirty="0">
                <a:latin typeface="Meiryo UI" panose="020B0604030504040204" pitchFamily="50" charset="-128"/>
                <a:ea typeface="Meiryo UI" panose="020B0604030504040204" pitchFamily="50" charset="-128"/>
                <a:cs typeface="Meiryo UI" panose="020B0604030504040204" pitchFamily="50" charset="-128"/>
              </a:rPr>
              <a:t>・明細</a:t>
            </a:r>
            <a:endParaRPr kumimoji="1" lang="ja-JP" altLang="en-US" sz="105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Line 25">
            <a:extLst>
              <a:ext uri="{FF2B5EF4-FFF2-40B4-BE49-F238E27FC236}">
                <a16:creationId xmlns:a16="http://schemas.microsoft.com/office/drawing/2014/main" id="{D6A8A1BD-26A2-4F64-9214-D8C39C33FAAF}"/>
              </a:ext>
            </a:extLst>
          </p:cNvPr>
          <p:cNvSpPr>
            <a:spLocks noChangeShapeType="1"/>
          </p:cNvSpPr>
          <p:nvPr/>
        </p:nvSpPr>
        <p:spPr bwMode="gray">
          <a:xfrm>
            <a:off x="202835" y="2745528"/>
            <a:ext cx="8483965" cy="320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4" name="Rectangle 5">
            <a:extLst>
              <a:ext uri="{FF2B5EF4-FFF2-40B4-BE49-F238E27FC236}">
                <a16:creationId xmlns:a16="http://schemas.microsoft.com/office/drawing/2014/main" id="{B148C073-9467-41C1-B97D-9D54162CD98B}"/>
              </a:ext>
            </a:extLst>
          </p:cNvPr>
          <p:cNvSpPr>
            <a:spLocks noChangeArrowheads="1"/>
          </p:cNvSpPr>
          <p:nvPr/>
        </p:nvSpPr>
        <p:spPr bwMode="gray">
          <a:xfrm>
            <a:off x="204520" y="2745529"/>
            <a:ext cx="480329" cy="1197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nchorCtr="1"/>
          <a:lstStyle/>
          <a:p>
            <a:pPr algn="ctr">
              <a:lnSpc>
                <a:spcPct val="70000"/>
              </a:lnSpc>
              <a:defRPr/>
            </a:pPr>
            <a:r>
              <a:rPr lang="ja-JP" altLang="en-US"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決裁者・購買</a:t>
            </a:r>
            <a:r>
              <a:rPr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G</a:t>
            </a:r>
            <a:endParaRPr lang="ja-JP" altLang="en-US"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4" name="テキスト ボックス 53">
            <a:extLst>
              <a:ext uri="{FF2B5EF4-FFF2-40B4-BE49-F238E27FC236}">
                <a16:creationId xmlns:a16="http://schemas.microsoft.com/office/drawing/2014/main" id="{5BE78CF5-1916-4558-B495-600049CC57F0}"/>
              </a:ext>
            </a:extLst>
          </p:cNvPr>
          <p:cNvSpPr txBox="1"/>
          <p:nvPr/>
        </p:nvSpPr>
        <p:spPr>
          <a:xfrm>
            <a:off x="202834" y="1446694"/>
            <a:ext cx="3123376" cy="307777"/>
          </a:xfrm>
          <a:prstGeom prst="rect">
            <a:avLst/>
          </a:prstGeom>
          <a:noFill/>
        </p:spPr>
        <p:txBody>
          <a:bodyPr wrap="square" rtlCol="0">
            <a:spAutoFit/>
          </a:bodyPr>
          <a:lstStyle/>
          <a:p>
            <a:r>
              <a:rPr lang="ja-JP" altLang="en-US" sz="1400" dirty="0">
                <a:latin typeface="Meiryo UI" panose="020B0604030504040204" pitchFamily="50" charset="-128"/>
                <a:ea typeface="Meiryo UI" panose="020B0604030504040204" pitchFamily="50" charset="-128"/>
              </a:rPr>
              <a:t>■調達依頼から発注までのプロセス参照</a:t>
            </a:r>
            <a:endParaRPr lang="en-US" altLang="ja-JP" sz="1400" dirty="0">
              <a:latin typeface="Meiryo UI" panose="020B0604030504040204" pitchFamily="50" charset="-128"/>
              <a:ea typeface="Meiryo UI" panose="020B0604030504040204" pitchFamily="50" charset="-128"/>
            </a:endParaRPr>
          </a:p>
        </p:txBody>
      </p:sp>
      <p:cxnSp>
        <p:nvCxnSpPr>
          <p:cNvPr id="78" name="直線矢印コネクタ 77">
            <a:extLst>
              <a:ext uri="{FF2B5EF4-FFF2-40B4-BE49-F238E27FC236}">
                <a16:creationId xmlns:a16="http://schemas.microsoft.com/office/drawing/2014/main" id="{FAC9B7C3-9755-4C0A-AC25-F478B241E895}"/>
              </a:ext>
            </a:extLst>
          </p:cNvPr>
          <p:cNvCxnSpPr>
            <a:cxnSpLocks/>
            <a:stCxn id="57" idx="3"/>
            <a:endCxn id="64" idx="1"/>
          </p:cNvCxnSpPr>
          <p:nvPr/>
        </p:nvCxnSpPr>
        <p:spPr>
          <a:xfrm>
            <a:off x="3440573" y="3367741"/>
            <a:ext cx="240798" cy="13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 name="AutoShape 18">
            <a:extLst>
              <a:ext uri="{FF2B5EF4-FFF2-40B4-BE49-F238E27FC236}">
                <a16:creationId xmlns:a16="http://schemas.microsoft.com/office/drawing/2014/main" id="{25168FDC-F1A2-4DC4-AB42-1658FB1FCAE2}"/>
              </a:ext>
            </a:extLst>
          </p:cNvPr>
          <p:cNvSpPr>
            <a:spLocks noChangeArrowheads="1"/>
          </p:cNvSpPr>
          <p:nvPr/>
        </p:nvSpPr>
        <p:spPr bwMode="auto">
          <a:xfrm>
            <a:off x="4346198" y="3270210"/>
            <a:ext cx="363778" cy="202700"/>
          </a:xfrm>
          <a:prstGeom prst="flowChartDecision">
            <a:avLst/>
          </a:prstGeom>
          <a:solidFill>
            <a:schemeClr val="bg1"/>
          </a:solidFill>
          <a:ln w="9525">
            <a:solidFill>
              <a:schemeClr val="bg1">
                <a:lumMod val="65000"/>
              </a:schemeClr>
            </a:solidFill>
            <a:miter lim="800000"/>
            <a:headEnd/>
            <a:tailEnd/>
          </a:ln>
          <a:effectLst/>
        </p:spPr>
        <p:txBody>
          <a:bodyPr wrap="none" anchor="ctr"/>
          <a:lstStyle/>
          <a:p>
            <a:pPr algn="ctr">
              <a:defRPr/>
            </a:pPr>
            <a:r>
              <a:rPr lang="en-US" altLang="ja-JP" sz="8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B</a:t>
            </a:r>
            <a:r>
              <a:rPr lang="ja-JP" altLang="en-US" sz="8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材</a:t>
            </a:r>
            <a:r>
              <a:rPr lang="en-US" altLang="ja-JP" sz="8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8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大口</a:t>
            </a:r>
            <a:r>
              <a:rPr lang="en-US" altLang="ja-JP" sz="8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8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86" name="直線矢印コネクタ 85">
            <a:extLst>
              <a:ext uri="{FF2B5EF4-FFF2-40B4-BE49-F238E27FC236}">
                <a16:creationId xmlns:a16="http://schemas.microsoft.com/office/drawing/2014/main" id="{DE6ACD74-1339-4C76-BC1F-2BF08D2EB4E2}"/>
              </a:ext>
            </a:extLst>
          </p:cNvPr>
          <p:cNvCxnSpPr>
            <a:cxnSpLocks/>
            <a:stCxn id="64" idx="3"/>
            <a:endCxn id="85" idx="1"/>
          </p:cNvCxnSpPr>
          <p:nvPr/>
        </p:nvCxnSpPr>
        <p:spPr>
          <a:xfrm>
            <a:off x="4045149" y="3369060"/>
            <a:ext cx="301049" cy="25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9" name="正方形/長方形 88">
            <a:extLst>
              <a:ext uri="{FF2B5EF4-FFF2-40B4-BE49-F238E27FC236}">
                <a16:creationId xmlns:a16="http://schemas.microsoft.com/office/drawing/2014/main" id="{5CE22D4C-96CC-4017-8DBE-547E5C28A9EF}"/>
              </a:ext>
            </a:extLst>
          </p:cNvPr>
          <p:cNvSpPr/>
          <p:nvPr/>
        </p:nvSpPr>
        <p:spPr>
          <a:xfrm>
            <a:off x="3968357" y="3186030"/>
            <a:ext cx="378630" cy="215444"/>
          </a:xfrm>
          <a:prstGeom prst="rect">
            <a:avLst/>
          </a:prstGeom>
        </p:spPr>
        <p:txBody>
          <a:bodyPr wrap="none">
            <a:spAutoFit/>
          </a:bodyPr>
          <a:lstStyle/>
          <a:p>
            <a:r>
              <a:rPr lang="en-US" altLang="ja-JP" sz="800" dirty="0">
                <a:latin typeface="Meiryo UI" panose="020B0604030504040204" pitchFamily="50" charset="-128"/>
                <a:ea typeface="Meiryo UI" panose="020B0604030504040204" pitchFamily="50" charset="-128"/>
                <a:cs typeface="Meiryo UI" panose="020B0604030504040204" pitchFamily="50" charset="-128"/>
              </a:rPr>
              <a:t>YES</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90" name="正方形/長方形 89">
            <a:extLst>
              <a:ext uri="{FF2B5EF4-FFF2-40B4-BE49-F238E27FC236}">
                <a16:creationId xmlns:a16="http://schemas.microsoft.com/office/drawing/2014/main" id="{789DCFA0-D506-4384-B6D4-805BCC63BE91}"/>
              </a:ext>
            </a:extLst>
          </p:cNvPr>
          <p:cNvSpPr/>
          <p:nvPr/>
        </p:nvSpPr>
        <p:spPr>
          <a:xfrm>
            <a:off x="3592090" y="3041589"/>
            <a:ext cx="338554" cy="215444"/>
          </a:xfrm>
          <a:prstGeom prst="rect">
            <a:avLst/>
          </a:prstGeom>
        </p:spPr>
        <p:txBody>
          <a:bodyPr wrap="none">
            <a:spAutoFit/>
          </a:bodyPr>
          <a:lstStyle/>
          <a:p>
            <a:r>
              <a:rPr lang="en-US" altLang="ja-JP" sz="800" dirty="0">
                <a:latin typeface="Meiryo UI" panose="020B0604030504040204" pitchFamily="50" charset="-128"/>
                <a:ea typeface="Meiryo UI" panose="020B0604030504040204" pitchFamily="50" charset="-128"/>
                <a:cs typeface="Meiryo UI" panose="020B0604030504040204" pitchFamily="50" charset="-128"/>
              </a:rPr>
              <a:t>NO</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1" name="AutoShape 17">
            <a:extLst>
              <a:ext uri="{FF2B5EF4-FFF2-40B4-BE49-F238E27FC236}">
                <a16:creationId xmlns:a16="http://schemas.microsoft.com/office/drawing/2014/main" id="{97064672-D48E-420A-ACDD-A0F2F87D9C27}"/>
              </a:ext>
            </a:extLst>
          </p:cNvPr>
          <p:cNvSpPr>
            <a:spLocks noChangeArrowheads="1"/>
          </p:cNvSpPr>
          <p:nvPr/>
        </p:nvSpPr>
        <p:spPr bwMode="auto">
          <a:xfrm>
            <a:off x="832493" y="2016773"/>
            <a:ext cx="736225" cy="473596"/>
          </a:xfrm>
          <a:prstGeom prst="flowChartProcess">
            <a:avLst/>
          </a:prstGeom>
          <a:solidFill>
            <a:schemeClr val="bg1"/>
          </a:solidFill>
          <a:ln w="9525">
            <a:solidFill>
              <a:schemeClr val="bg1">
                <a:lumMod val="65000"/>
              </a:schemeClr>
            </a:solidFill>
            <a:miter lim="800000"/>
            <a:headEnd/>
            <a:tailEnd/>
          </a:ln>
          <a:effectLst/>
        </p:spPr>
        <p:txBody>
          <a:bodyPr wrap="none" anchor="ctr"/>
          <a:lstStyle/>
          <a:p>
            <a:pPr algn="ctr">
              <a:defRPr/>
            </a:pPr>
            <a:r>
              <a:rPr lang="en-US" altLang="ja-JP"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1.1</a:t>
            </a:r>
          </a:p>
          <a:p>
            <a:pPr algn="ctr">
              <a:defRPr/>
            </a:pPr>
            <a:r>
              <a:rPr lang="ja-JP" altLang="en-US"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調達依頼</a:t>
            </a:r>
            <a:endParaRPr lang="en-US" altLang="ja-JP"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09" name="コネクタ: カギ線 108">
            <a:extLst>
              <a:ext uri="{FF2B5EF4-FFF2-40B4-BE49-F238E27FC236}">
                <a16:creationId xmlns:a16="http://schemas.microsoft.com/office/drawing/2014/main" id="{BF2E6956-D23A-4BB1-96F5-712A7AB11B8D}"/>
              </a:ext>
            </a:extLst>
          </p:cNvPr>
          <p:cNvCxnSpPr>
            <a:cxnSpLocks/>
            <a:stCxn id="64" idx="0"/>
            <a:endCxn id="101" idx="3"/>
          </p:cNvCxnSpPr>
          <p:nvPr/>
        </p:nvCxnSpPr>
        <p:spPr>
          <a:xfrm rot="16200000" flipV="1">
            <a:off x="2208920" y="1613370"/>
            <a:ext cx="1014139" cy="2294542"/>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線矢印コネクタ 113">
            <a:extLst>
              <a:ext uri="{FF2B5EF4-FFF2-40B4-BE49-F238E27FC236}">
                <a16:creationId xmlns:a16="http://schemas.microsoft.com/office/drawing/2014/main" id="{79488DDB-F3DC-4476-84F4-C18B717B50D5}"/>
              </a:ext>
            </a:extLst>
          </p:cNvPr>
          <p:cNvCxnSpPr>
            <a:cxnSpLocks/>
            <a:stCxn id="101" idx="2"/>
            <a:endCxn id="19" idx="1"/>
          </p:cNvCxnSpPr>
          <p:nvPr/>
        </p:nvCxnSpPr>
        <p:spPr>
          <a:xfrm flipH="1">
            <a:off x="1200230" y="2490369"/>
            <a:ext cx="376" cy="30839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コネクタ: カギ線 122">
            <a:extLst>
              <a:ext uri="{FF2B5EF4-FFF2-40B4-BE49-F238E27FC236}">
                <a16:creationId xmlns:a16="http://schemas.microsoft.com/office/drawing/2014/main" id="{39CC8E7B-C0E4-438E-A2CE-C157EB4F8248}"/>
              </a:ext>
            </a:extLst>
          </p:cNvPr>
          <p:cNvCxnSpPr>
            <a:cxnSpLocks/>
            <a:stCxn id="85" idx="3"/>
            <a:endCxn id="73" idx="1"/>
          </p:cNvCxnSpPr>
          <p:nvPr/>
        </p:nvCxnSpPr>
        <p:spPr>
          <a:xfrm flipV="1">
            <a:off x="4709976" y="3042187"/>
            <a:ext cx="2484231" cy="329373"/>
          </a:xfrm>
          <a:prstGeom prst="bentConnector3">
            <a:avLst>
              <a:gd name="adj1" fmla="val 538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AutoShape 17">
            <a:extLst>
              <a:ext uri="{FF2B5EF4-FFF2-40B4-BE49-F238E27FC236}">
                <a16:creationId xmlns:a16="http://schemas.microsoft.com/office/drawing/2014/main" id="{125D7920-20D0-47F3-88B1-EB562A136324}"/>
              </a:ext>
            </a:extLst>
          </p:cNvPr>
          <p:cNvSpPr>
            <a:spLocks noChangeArrowheads="1"/>
          </p:cNvSpPr>
          <p:nvPr/>
        </p:nvSpPr>
        <p:spPr bwMode="auto">
          <a:xfrm>
            <a:off x="1594370" y="3130943"/>
            <a:ext cx="736225" cy="473596"/>
          </a:xfrm>
          <a:prstGeom prst="flowChartProcess">
            <a:avLst/>
          </a:prstGeom>
          <a:solidFill>
            <a:schemeClr val="bg1"/>
          </a:solidFill>
          <a:ln w="9525">
            <a:solidFill>
              <a:schemeClr val="bg1">
                <a:lumMod val="65000"/>
              </a:schemeClr>
            </a:solidFill>
            <a:miter lim="800000"/>
            <a:headEnd/>
            <a:tailEnd/>
          </a:ln>
          <a:effectLst/>
        </p:spPr>
        <p:txBody>
          <a:bodyPr wrap="none" anchor="ctr"/>
          <a:lstStyle/>
          <a:p>
            <a:pPr algn="ctr">
              <a:defRPr/>
            </a:pPr>
            <a:r>
              <a:rPr lang="en-US" altLang="ja-JP"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1.2</a:t>
            </a:r>
          </a:p>
          <a:p>
            <a:pPr algn="ctr">
              <a:defRPr/>
            </a:pPr>
            <a:r>
              <a:rPr lang="ja-JP" altLang="en-US"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依頼内容受領</a:t>
            </a:r>
            <a:endParaRPr lang="en-US" altLang="ja-JP"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52" name="コネクタ: カギ線 51">
            <a:extLst>
              <a:ext uri="{FF2B5EF4-FFF2-40B4-BE49-F238E27FC236}">
                <a16:creationId xmlns:a16="http://schemas.microsoft.com/office/drawing/2014/main" id="{8356DE28-D173-4B6A-A307-C3B86FC77E94}"/>
              </a:ext>
            </a:extLst>
          </p:cNvPr>
          <p:cNvCxnSpPr>
            <a:cxnSpLocks/>
            <a:stCxn id="19" idx="4"/>
            <a:endCxn id="51" idx="2"/>
          </p:cNvCxnSpPr>
          <p:nvPr/>
        </p:nvCxnSpPr>
        <p:spPr>
          <a:xfrm flipV="1">
            <a:off x="1568718" y="3604539"/>
            <a:ext cx="393765" cy="221374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A8CCE9E5-CE80-4097-A307-7C261656B070}"/>
              </a:ext>
            </a:extLst>
          </p:cNvPr>
          <p:cNvSpPr txBox="1"/>
          <p:nvPr/>
        </p:nvSpPr>
        <p:spPr>
          <a:xfrm>
            <a:off x="1505558" y="2952301"/>
            <a:ext cx="830677" cy="200055"/>
          </a:xfrm>
          <a:prstGeom prst="rect">
            <a:avLst/>
          </a:prstGeom>
          <a:noFill/>
        </p:spPr>
        <p:txBody>
          <a:bodyPr wrap="none" rtlCol="0">
            <a:spAutoFit/>
          </a:bodyPr>
          <a:lstStyle/>
          <a:p>
            <a:r>
              <a:rPr kumimoji="1" lang="en-US" altLang="ja-JP" sz="700" dirty="0">
                <a:latin typeface="Meiryo UI" panose="020B0604030504040204" pitchFamily="50" charset="-128"/>
                <a:ea typeface="Meiryo UI" panose="020B0604030504040204" pitchFamily="50" charset="-128"/>
              </a:rPr>
              <a:t>Chatter or Mail</a:t>
            </a:r>
            <a:endParaRPr kumimoji="1" lang="ja-JP" altLang="en-US" sz="700" dirty="0">
              <a:latin typeface="Meiryo UI" panose="020B0604030504040204" pitchFamily="50" charset="-128"/>
              <a:ea typeface="Meiryo UI" panose="020B0604030504040204" pitchFamily="50" charset="-128"/>
            </a:endParaRPr>
          </a:p>
        </p:txBody>
      </p:sp>
      <p:sp>
        <p:nvSpPr>
          <p:cNvPr id="57" name="AutoShape 17">
            <a:extLst>
              <a:ext uri="{FF2B5EF4-FFF2-40B4-BE49-F238E27FC236}">
                <a16:creationId xmlns:a16="http://schemas.microsoft.com/office/drawing/2014/main" id="{A2E6463C-EC26-4B90-99A9-14183456F954}"/>
              </a:ext>
            </a:extLst>
          </p:cNvPr>
          <p:cNvSpPr>
            <a:spLocks noChangeArrowheads="1"/>
          </p:cNvSpPr>
          <p:nvPr/>
        </p:nvSpPr>
        <p:spPr bwMode="auto">
          <a:xfrm>
            <a:off x="2704348" y="3130943"/>
            <a:ext cx="736225" cy="473596"/>
          </a:xfrm>
          <a:prstGeom prst="flowChartProcess">
            <a:avLst/>
          </a:prstGeom>
          <a:solidFill>
            <a:schemeClr val="bg1"/>
          </a:solidFill>
          <a:ln w="9525">
            <a:solidFill>
              <a:schemeClr val="bg1">
                <a:lumMod val="65000"/>
              </a:schemeClr>
            </a:solidFill>
            <a:miter lim="800000"/>
            <a:headEnd/>
            <a:tailEnd/>
          </a:ln>
          <a:effectLst/>
        </p:spPr>
        <p:txBody>
          <a:bodyPr wrap="none" anchor="ctr"/>
          <a:lstStyle/>
          <a:p>
            <a:pPr algn="ctr">
              <a:defRPr/>
            </a:pPr>
            <a:r>
              <a:rPr lang="en-US" altLang="ja-JP"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1.3</a:t>
            </a:r>
          </a:p>
          <a:p>
            <a:pPr algn="ctr">
              <a:defRPr/>
            </a:pPr>
            <a:r>
              <a:rPr lang="ja-JP" altLang="en-US"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内容確認</a:t>
            </a:r>
            <a:endParaRPr lang="en-US" altLang="ja-JP"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58" name="直線矢印コネクタ 57">
            <a:extLst>
              <a:ext uri="{FF2B5EF4-FFF2-40B4-BE49-F238E27FC236}">
                <a16:creationId xmlns:a16="http://schemas.microsoft.com/office/drawing/2014/main" id="{B24742C2-CF88-4765-814E-C64D00D339E5}"/>
              </a:ext>
            </a:extLst>
          </p:cNvPr>
          <p:cNvCxnSpPr>
            <a:cxnSpLocks/>
            <a:stCxn id="51" idx="3"/>
            <a:endCxn id="57" idx="1"/>
          </p:cNvCxnSpPr>
          <p:nvPr/>
        </p:nvCxnSpPr>
        <p:spPr>
          <a:xfrm>
            <a:off x="2330595" y="3367741"/>
            <a:ext cx="37375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AutoShape 18">
            <a:extLst>
              <a:ext uri="{FF2B5EF4-FFF2-40B4-BE49-F238E27FC236}">
                <a16:creationId xmlns:a16="http://schemas.microsoft.com/office/drawing/2014/main" id="{3ADDD0D8-30B7-4EB6-8A8E-FD47418EC815}"/>
              </a:ext>
            </a:extLst>
          </p:cNvPr>
          <p:cNvSpPr>
            <a:spLocks noChangeArrowheads="1"/>
          </p:cNvSpPr>
          <p:nvPr/>
        </p:nvSpPr>
        <p:spPr bwMode="auto">
          <a:xfrm>
            <a:off x="3681371" y="3267710"/>
            <a:ext cx="363778" cy="202700"/>
          </a:xfrm>
          <a:prstGeom prst="flowChartDecision">
            <a:avLst/>
          </a:prstGeom>
          <a:solidFill>
            <a:schemeClr val="bg1"/>
          </a:solidFill>
          <a:ln w="9525">
            <a:solidFill>
              <a:schemeClr val="bg1">
                <a:lumMod val="65000"/>
              </a:schemeClr>
            </a:solidFill>
            <a:miter lim="800000"/>
            <a:headEnd/>
            <a:tailEnd/>
          </a:ln>
          <a:effectLst/>
        </p:spPr>
        <p:txBody>
          <a:bodyPr wrap="none" anchor="ctr"/>
          <a:lstStyle/>
          <a:p>
            <a:pPr algn="ctr">
              <a:defRPr/>
            </a:pPr>
            <a:r>
              <a:rPr lang="ja-JP" altLang="en-US" sz="8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承認</a:t>
            </a:r>
            <a:r>
              <a:rPr lang="en-US" altLang="ja-JP" sz="8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OK</a:t>
            </a:r>
            <a:endParaRPr lang="ja-JP" altLang="en-US" sz="8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3" name="AutoShape 17">
            <a:extLst>
              <a:ext uri="{FF2B5EF4-FFF2-40B4-BE49-F238E27FC236}">
                <a16:creationId xmlns:a16="http://schemas.microsoft.com/office/drawing/2014/main" id="{52113C76-7430-4CBA-96C5-0FF7ED81967F}"/>
              </a:ext>
            </a:extLst>
          </p:cNvPr>
          <p:cNvSpPr>
            <a:spLocks noChangeArrowheads="1"/>
          </p:cNvSpPr>
          <p:nvPr/>
        </p:nvSpPr>
        <p:spPr bwMode="auto">
          <a:xfrm>
            <a:off x="7194207" y="2805389"/>
            <a:ext cx="736225" cy="473596"/>
          </a:xfrm>
          <a:prstGeom prst="flowChartProcess">
            <a:avLst/>
          </a:prstGeom>
          <a:solidFill>
            <a:schemeClr val="bg1"/>
          </a:solidFill>
          <a:ln w="9525">
            <a:solidFill>
              <a:schemeClr val="bg1">
                <a:lumMod val="65000"/>
              </a:schemeClr>
            </a:solidFill>
            <a:miter lim="800000"/>
            <a:headEnd/>
            <a:tailEnd/>
          </a:ln>
          <a:effectLst/>
        </p:spPr>
        <p:txBody>
          <a:bodyPr wrap="none" anchor="ctr"/>
          <a:lstStyle/>
          <a:p>
            <a:pPr algn="ctr">
              <a:defRPr/>
            </a:pPr>
            <a:r>
              <a:rPr lang="en-US" altLang="ja-JP"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1.6</a:t>
            </a:r>
          </a:p>
          <a:p>
            <a:pPr algn="ctr">
              <a:defRPr/>
            </a:pPr>
            <a:r>
              <a:rPr lang="ja-JP" altLang="en-US"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仕入先決定</a:t>
            </a:r>
            <a:endParaRPr lang="en-US" altLang="ja-JP"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4" name="AutoShape 17">
            <a:extLst>
              <a:ext uri="{FF2B5EF4-FFF2-40B4-BE49-F238E27FC236}">
                <a16:creationId xmlns:a16="http://schemas.microsoft.com/office/drawing/2014/main" id="{F85613AC-3B76-447B-8C73-B1EDFDEDC91E}"/>
              </a:ext>
            </a:extLst>
          </p:cNvPr>
          <p:cNvSpPr>
            <a:spLocks noChangeArrowheads="1"/>
          </p:cNvSpPr>
          <p:nvPr/>
        </p:nvSpPr>
        <p:spPr bwMode="auto">
          <a:xfrm>
            <a:off x="4981233" y="3386709"/>
            <a:ext cx="736225" cy="473596"/>
          </a:xfrm>
          <a:prstGeom prst="flowChartProcess">
            <a:avLst/>
          </a:prstGeom>
          <a:solidFill>
            <a:schemeClr val="bg1"/>
          </a:solidFill>
          <a:ln w="9525">
            <a:solidFill>
              <a:schemeClr val="bg1">
                <a:lumMod val="65000"/>
              </a:schemeClr>
            </a:solidFill>
            <a:miter lim="800000"/>
            <a:headEnd/>
            <a:tailEnd/>
          </a:ln>
          <a:effectLst/>
        </p:spPr>
        <p:txBody>
          <a:bodyPr wrap="none" anchor="ctr"/>
          <a:lstStyle/>
          <a:p>
            <a:pPr algn="ctr">
              <a:defRPr/>
            </a:pPr>
            <a:r>
              <a:rPr lang="en-US" altLang="ja-JP"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1.4</a:t>
            </a:r>
          </a:p>
          <a:p>
            <a:pPr algn="ctr">
              <a:defRPr/>
            </a:pPr>
            <a:r>
              <a:rPr lang="ja-JP" altLang="en-US"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見積依頼先</a:t>
            </a:r>
            <a:endParaRPr lang="en-US" altLang="ja-JP"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algn="ctr">
              <a:defRPr/>
            </a:pPr>
            <a:r>
              <a:rPr lang="ja-JP" altLang="en-US"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入力</a:t>
            </a:r>
            <a:r>
              <a:rPr lang="en-US" altLang="ja-JP"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最大</a:t>
            </a:r>
            <a:r>
              <a:rPr lang="en-US" altLang="ja-JP"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3</a:t>
            </a:r>
            <a:r>
              <a:rPr lang="ja-JP" altLang="en-US"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社</a:t>
            </a:r>
            <a:r>
              <a:rPr lang="en-US" altLang="ja-JP"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p>
        </p:txBody>
      </p:sp>
      <p:cxnSp>
        <p:nvCxnSpPr>
          <p:cNvPr id="76" name="コネクタ: カギ線 75">
            <a:extLst>
              <a:ext uri="{FF2B5EF4-FFF2-40B4-BE49-F238E27FC236}">
                <a16:creationId xmlns:a16="http://schemas.microsoft.com/office/drawing/2014/main" id="{2BED6DEA-9709-4BAD-9EA4-A728425D9BFD}"/>
              </a:ext>
            </a:extLst>
          </p:cNvPr>
          <p:cNvCxnSpPr>
            <a:cxnSpLocks/>
            <a:stCxn id="85" idx="3"/>
            <a:endCxn id="74" idx="1"/>
          </p:cNvCxnSpPr>
          <p:nvPr/>
        </p:nvCxnSpPr>
        <p:spPr>
          <a:xfrm>
            <a:off x="4709976" y="3371560"/>
            <a:ext cx="271257" cy="25194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9" name="正方形/長方形 78">
            <a:extLst>
              <a:ext uri="{FF2B5EF4-FFF2-40B4-BE49-F238E27FC236}">
                <a16:creationId xmlns:a16="http://schemas.microsoft.com/office/drawing/2014/main" id="{0E7B0DAC-AFAE-4FAB-8616-38C4AEB2B09E}"/>
              </a:ext>
            </a:extLst>
          </p:cNvPr>
          <p:cNvSpPr/>
          <p:nvPr/>
        </p:nvSpPr>
        <p:spPr>
          <a:xfrm>
            <a:off x="4598792" y="2880801"/>
            <a:ext cx="1045479" cy="215444"/>
          </a:xfrm>
          <a:prstGeom prst="rect">
            <a:avLst/>
          </a:prstGeom>
        </p:spPr>
        <p:txBody>
          <a:bodyPr wrap="none">
            <a:spAutoFit/>
          </a:bodyPr>
          <a:lstStyle/>
          <a:p>
            <a:r>
              <a:rPr lang="en-US" altLang="ja-JP" sz="800" dirty="0">
                <a:latin typeface="Meiryo UI" panose="020B0604030504040204" pitchFamily="50" charset="-128"/>
                <a:ea typeface="Meiryo UI" panose="020B0604030504040204" pitchFamily="50" charset="-128"/>
                <a:cs typeface="Meiryo UI" panose="020B0604030504040204" pitchFamily="50" charset="-128"/>
              </a:rPr>
              <a:t>A</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材又は</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B</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材</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小口</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0" name="正方形/長方形 79">
            <a:extLst>
              <a:ext uri="{FF2B5EF4-FFF2-40B4-BE49-F238E27FC236}">
                <a16:creationId xmlns:a16="http://schemas.microsoft.com/office/drawing/2014/main" id="{2593EF0E-7739-45F3-9691-5785BECDC856}"/>
              </a:ext>
            </a:extLst>
          </p:cNvPr>
          <p:cNvSpPr/>
          <p:nvPr/>
        </p:nvSpPr>
        <p:spPr>
          <a:xfrm>
            <a:off x="4414422" y="3615812"/>
            <a:ext cx="651140" cy="215444"/>
          </a:xfrm>
          <a:prstGeom prst="rect">
            <a:avLst/>
          </a:prstGeom>
        </p:spPr>
        <p:txBody>
          <a:bodyPr wrap="none">
            <a:spAutoFit/>
          </a:bodyPr>
          <a:lstStyle/>
          <a:p>
            <a:r>
              <a:rPr lang="en-US" altLang="ja-JP" sz="800" dirty="0">
                <a:latin typeface="Meiryo UI" panose="020B0604030504040204" pitchFamily="50" charset="-128"/>
                <a:ea typeface="Meiryo UI" panose="020B0604030504040204" pitchFamily="50" charset="-128"/>
                <a:cs typeface="Meiryo UI" panose="020B0604030504040204" pitchFamily="50" charset="-128"/>
              </a:rPr>
              <a:t>B</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材</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大口</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4" name="AutoShape 17">
            <a:extLst>
              <a:ext uri="{FF2B5EF4-FFF2-40B4-BE49-F238E27FC236}">
                <a16:creationId xmlns:a16="http://schemas.microsoft.com/office/drawing/2014/main" id="{87D46383-9AE6-4D1C-896D-1597812C8283}"/>
              </a:ext>
            </a:extLst>
          </p:cNvPr>
          <p:cNvSpPr>
            <a:spLocks noChangeArrowheads="1"/>
          </p:cNvSpPr>
          <p:nvPr/>
        </p:nvSpPr>
        <p:spPr bwMode="auto">
          <a:xfrm>
            <a:off x="5732172" y="4313278"/>
            <a:ext cx="736225" cy="473596"/>
          </a:xfrm>
          <a:prstGeom prst="flowChartProcess">
            <a:avLst/>
          </a:prstGeom>
          <a:solidFill>
            <a:schemeClr val="bg1"/>
          </a:solidFill>
          <a:ln w="9525">
            <a:solidFill>
              <a:schemeClr val="bg1">
                <a:lumMod val="65000"/>
              </a:schemeClr>
            </a:solidFill>
            <a:miter lim="800000"/>
            <a:headEnd/>
            <a:tailEnd/>
          </a:ln>
          <a:effectLst/>
        </p:spPr>
        <p:txBody>
          <a:bodyPr wrap="none" anchor="ctr"/>
          <a:lstStyle/>
          <a:p>
            <a:pPr algn="ctr">
              <a:defRPr/>
            </a:pPr>
            <a:r>
              <a:rPr lang="en-US" altLang="ja-JP"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1.5</a:t>
            </a:r>
          </a:p>
          <a:p>
            <a:pPr algn="ctr">
              <a:defRPr/>
            </a:pPr>
            <a:r>
              <a:rPr lang="ja-JP" altLang="en-US"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見積依頼</a:t>
            </a:r>
            <a:endParaRPr lang="en-US" altLang="ja-JP"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algn="ctr">
              <a:defRPr/>
            </a:pPr>
            <a:r>
              <a:rPr lang="ja-JP" altLang="en-US"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受領</a:t>
            </a:r>
            <a:endParaRPr lang="en-US" altLang="ja-JP"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2" name="AutoShape 20">
            <a:extLst>
              <a:ext uri="{FF2B5EF4-FFF2-40B4-BE49-F238E27FC236}">
                <a16:creationId xmlns:a16="http://schemas.microsoft.com/office/drawing/2014/main" id="{C7EC13F4-6D7E-49F0-98B6-AFC97B120CBD}"/>
              </a:ext>
            </a:extLst>
          </p:cNvPr>
          <p:cNvSpPr>
            <a:spLocks noChangeArrowheads="1"/>
          </p:cNvSpPr>
          <p:nvPr/>
        </p:nvSpPr>
        <p:spPr bwMode="auto">
          <a:xfrm rot="16200000">
            <a:off x="6666715" y="4398145"/>
            <a:ext cx="203929" cy="300206"/>
          </a:xfrm>
          <a:prstGeom prst="flowChartOffpageConnector">
            <a:avLst/>
          </a:prstGeom>
          <a:solidFill>
            <a:schemeClr val="bg1"/>
          </a:solidFill>
          <a:ln w="3175" algn="ctr">
            <a:solidFill>
              <a:schemeClr val="bg1">
                <a:lumMod val="65000"/>
              </a:schemeClr>
            </a:solidFill>
            <a:miter lim="800000"/>
            <a:headEnd/>
            <a:tailEnd/>
          </a:ln>
          <a:effectLst/>
        </p:spPr>
        <p:txBody>
          <a:bodyPr vert="eaVert" wrap="none" lIns="0" tIns="36000" rIns="0" bIns="36000" anchor="ctr"/>
          <a:lstStyle/>
          <a:p>
            <a:pPr algn="ctr">
              <a:defRPr/>
            </a:pPr>
            <a:r>
              <a:rPr lang="ja-JP" altLang="en-US" sz="900" dirty="0">
                <a:latin typeface="Meiryo UI" panose="020B0604030504040204" pitchFamily="50" charset="-128"/>
                <a:ea typeface="Meiryo UI" panose="020B0604030504040204" pitchFamily="50" charset="-128"/>
                <a:cs typeface="Meiryo UI" panose="020B0604030504040204" pitchFamily="50" charset="-128"/>
              </a:rPr>
              <a:t>見積</a:t>
            </a:r>
            <a:endParaRPr lang="en-US" altLang="ja-JP" sz="900" dirty="0">
              <a:latin typeface="Meiryo UI" panose="020B0604030504040204" pitchFamily="50" charset="-128"/>
              <a:ea typeface="Meiryo UI" panose="020B0604030504040204" pitchFamily="50" charset="-128"/>
              <a:cs typeface="Meiryo UI" panose="020B0604030504040204" pitchFamily="50" charset="-128"/>
            </a:endParaRPr>
          </a:p>
          <a:p>
            <a:pPr algn="ctr">
              <a:defRPr/>
            </a:pPr>
            <a:r>
              <a:rPr lang="ja-JP" altLang="en-US" sz="900" dirty="0">
                <a:latin typeface="Meiryo UI" panose="020B0604030504040204" pitchFamily="50" charset="-128"/>
                <a:ea typeface="Meiryo UI" panose="020B0604030504040204" pitchFamily="50" charset="-128"/>
                <a:cs typeface="Meiryo UI" panose="020B0604030504040204" pitchFamily="50" charset="-128"/>
              </a:rPr>
              <a:t>回答</a:t>
            </a:r>
            <a:endPar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93" name="直線矢印コネクタ 92">
            <a:extLst>
              <a:ext uri="{FF2B5EF4-FFF2-40B4-BE49-F238E27FC236}">
                <a16:creationId xmlns:a16="http://schemas.microsoft.com/office/drawing/2014/main" id="{7036F312-B1EB-4A0B-BF92-391A46A1776D}"/>
              </a:ext>
            </a:extLst>
          </p:cNvPr>
          <p:cNvCxnSpPr>
            <a:cxnSpLocks/>
            <a:stCxn id="84" idx="3"/>
            <a:endCxn id="92" idx="0"/>
          </p:cNvCxnSpPr>
          <p:nvPr/>
        </p:nvCxnSpPr>
        <p:spPr>
          <a:xfrm flipV="1">
            <a:off x="6468397" y="4548248"/>
            <a:ext cx="150180" cy="18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コネクタ: カギ線 96">
            <a:extLst>
              <a:ext uri="{FF2B5EF4-FFF2-40B4-BE49-F238E27FC236}">
                <a16:creationId xmlns:a16="http://schemas.microsoft.com/office/drawing/2014/main" id="{ADC886D1-F758-41E1-8676-24ABB3ADEC43}"/>
              </a:ext>
            </a:extLst>
          </p:cNvPr>
          <p:cNvCxnSpPr>
            <a:cxnSpLocks/>
            <a:stCxn id="92" idx="2"/>
            <a:endCxn id="73" idx="1"/>
          </p:cNvCxnSpPr>
          <p:nvPr/>
        </p:nvCxnSpPr>
        <p:spPr>
          <a:xfrm flipV="1">
            <a:off x="6918783" y="3042187"/>
            <a:ext cx="275424" cy="150606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0" name="AutoShape 17">
            <a:extLst>
              <a:ext uri="{FF2B5EF4-FFF2-40B4-BE49-F238E27FC236}">
                <a16:creationId xmlns:a16="http://schemas.microsoft.com/office/drawing/2014/main" id="{2CB1CA26-E9A2-494D-AA9D-C293F386CC25}"/>
              </a:ext>
            </a:extLst>
          </p:cNvPr>
          <p:cNvSpPr>
            <a:spLocks noChangeArrowheads="1"/>
          </p:cNvSpPr>
          <p:nvPr/>
        </p:nvSpPr>
        <p:spPr bwMode="auto">
          <a:xfrm>
            <a:off x="7862999" y="4313278"/>
            <a:ext cx="736225" cy="473596"/>
          </a:xfrm>
          <a:prstGeom prst="flowChartProcess">
            <a:avLst/>
          </a:prstGeom>
          <a:solidFill>
            <a:schemeClr val="bg1"/>
          </a:solidFill>
          <a:ln w="9525">
            <a:solidFill>
              <a:schemeClr val="bg1">
                <a:lumMod val="65000"/>
              </a:schemeClr>
            </a:solidFill>
            <a:miter lim="800000"/>
            <a:headEnd/>
            <a:tailEnd/>
          </a:ln>
          <a:effectLst/>
        </p:spPr>
        <p:txBody>
          <a:bodyPr wrap="none" anchor="ctr"/>
          <a:lstStyle/>
          <a:p>
            <a:pPr algn="ctr">
              <a:defRPr/>
            </a:pPr>
            <a:r>
              <a:rPr lang="en-US" altLang="ja-JP"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1.7</a:t>
            </a:r>
          </a:p>
          <a:p>
            <a:pPr algn="ctr">
              <a:defRPr/>
            </a:pPr>
            <a:r>
              <a:rPr lang="ja-JP" altLang="en-US"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注文受領</a:t>
            </a:r>
            <a:endParaRPr lang="en-US" altLang="ja-JP"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03" name="コネクタ: カギ線 102">
            <a:extLst>
              <a:ext uri="{FF2B5EF4-FFF2-40B4-BE49-F238E27FC236}">
                <a16:creationId xmlns:a16="http://schemas.microsoft.com/office/drawing/2014/main" id="{CE68CB21-60AB-469B-B034-E6D9E963BD65}"/>
              </a:ext>
            </a:extLst>
          </p:cNvPr>
          <p:cNvCxnSpPr>
            <a:cxnSpLocks/>
            <a:stCxn id="140" idx="4"/>
            <a:endCxn id="100" idx="2"/>
          </p:cNvCxnSpPr>
          <p:nvPr/>
        </p:nvCxnSpPr>
        <p:spPr>
          <a:xfrm flipV="1">
            <a:off x="7930432" y="4786874"/>
            <a:ext cx="300680" cy="103140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6" name="正方形/長方形 105">
            <a:extLst>
              <a:ext uri="{FF2B5EF4-FFF2-40B4-BE49-F238E27FC236}">
                <a16:creationId xmlns:a16="http://schemas.microsoft.com/office/drawing/2014/main" id="{6BF582F0-8B5A-4A46-B04B-4025FE4BCD6C}"/>
              </a:ext>
            </a:extLst>
          </p:cNvPr>
          <p:cNvSpPr/>
          <p:nvPr/>
        </p:nvSpPr>
        <p:spPr>
          <a:xfrm>
            <a:off x="1563963" y="5824788"/>
            <a:ext cx="595035" cy="338554"/>
          </a:xfrm>
          <a:prstGeom prst="rect">
            <a:avLst/>
          </a:prstGeom>
        </p:spPr>
        <p:txBody>
          <a:bodyPr wrap="none">
            <a:spAutoFit/>
          </a:bodyPr>
          <a:lstStyle/>
          <a:p>
            <a:r>
              <a:rPr lang="ja-JP" altLang="en-US" sz="800" dirty="0">
                <a:latin typeface="Meiryo UI" panose="020B0604030504040204" pitchFamily="50" charset="-128"/>
                <a:ea typeface="Meiryo UI" panose="020B0604030504040204" pitchFamily="50" charset="-128"/>
                <a:cs typeface="Meiryo UI" panose="020B0604030504040204" pitchFamily="50" charset="-128"/>
              </a:rPr>
              <a:t>調達依頼</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800" dirty="0">
                <a:latin typeface="Meiryo UI" panose="020B0604030504040204" pitchFamily="50" charset="-128"/>
                <a:ea typeface="Meiryo UI" panose="020B0604030504040204" pitchFamily="50" charset="-128"/>
                <a:cs typeface="Meiryo UI" panose="020B0604030504040204" pitchFamily="50" charset="-128"/>
              </a:rPr>
              <a:t>自動送信</a:t>
            </a:r>
          </a:p>
        </p:txBody>
      </p:sp>
      <p:sp>
        <p:nvSpPr>
          <p:cNvPr id="108" name="フローチャート : 磁気ディスク 44">
            <a:extLst>
              <a:ext uri="{FF2B5EF4-FFF2-40B4-BE49-F238E27FC236}">
                <a16:creationId xmlns:a16="http://schemas.microsoft.com/office/drawing/2014/main" id="{AF912683-3A32-4EDD-BED0-B802F872B1D4}"/>
              </a:ext>
            </a:extLst>
          </p:cNvPr>
          <p:cNvSpPr/>
          <p:nvPr/>
        </p:nvSpPr>
        <p:spPr>
          <a:xfrm>
            <a:off x="4985678" y="5574361"/>
            <a:ext cx="736976" cy="487841"/>
          </a:xfrm>
          <a:prstGeom prst="flowChartMagneticDisk">
            <a:avLst/>
          </a:prstGeom>
          <a:solidFill>
            <a:schemeClr val="accent1"/>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r>
              <a:rPr kumimoji="1" lang="ja-JP" altLang="en-US" sz="1050" dirty="0">
                <a:latin typeface="Meiryo UI" panose="020B0604030504040204" pitchFamily="50" charset="-128"/>
                <a:ea typeface="Meiryo UI" panose="020B0604030504040204" pitchFamily="50" charset="-128"/>
                <a:cs typeface="Meiryo UI" panose="020B0604030504040204" pitchFamily="50" charset="-128"/>
              </a:rPr>
              <a:t>調達ヘッダ</a:t>
            </a:r>
            <a:endParaRPr kumimoji="1"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1050" dirty="0">
                <a:latin typeface="Meiryo UI" panose="020B0604030504040204" pitchFamily="50" charset="-128"/>
                <a:ea typeface="Meiryo UI" panose="020B0604030504040204" pitchFamily="50" charset="-128"/>
                <a:cs typeface="Meiryo UI" panose="020B0604030504040204" pitchFamily="50" charset="-128"/>
              </a:rPr>
              <a:t>・明細</a:t>
            </a:r>
            <a:endParaRPr kumimoji="1" lang="ja-JP" altLang="en-US" sz="105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29" name="コネクタ: カギ線 128">
            <a:extLst>
              <a:ext uri="{FF2B5EF4-FFF2-40B4-BE49-F238E27FC236}">
                <a16:creationId xmlns:a16="http://schemas.microsoft.com/office/drawing/2014/main" id="{7FE0EDB1-916C-4CD4-9C1E-8D831E256402}"/>
              </a:ext>
            </a:extLst>
          </p:cNvPr>
          <p:cNvCxnSpPr>
            <a:cxnSpLocks/>
            <a:stCxn id="108" idx="4"/>
            <a:endCxn id="84" idx="2"/>
          </p:cNvCxnSpPr>
          <p:nvPr/>
        </p:nvCxnSpPr>
        <p:spPr>
          <a:xfrm flipV="1">
            <a:off x="5722654" y="4786874"/>
            <a:ext cx="377631" cy="103140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線矢印コネクタ 132">
            <a:extLst>
              <a:ext uri="{FF2B5EF4-FFF2-40B4-BE49-F238E27FC236}">
                <a16:creationId xmlns:a16="http://schemas.microsoft.com/office/drawing/2014/main" id="{F2A13852-4A61-4B63-816F-C05F11EFC399}"/>
              </a:ext>
            </a:extLst>
          </p:cNvPr>
          <p:cNvCxnSpPr>
            <a:cxnSpLocks/>
            <a:stCxn id="74" idx="2"/>
            <a:endCxn id="108" idx="1"/>
          </p:cNvCxnSpPr>
          <p:nvPr/>
        </p:nvCxnSpPr>
        <p:spPr>
          <a:xfrm>
            <a:off x="5349346" y="3860305"/>
            <a:ext cx="4820" cy="17140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0" name="フローチャート : 磁気ディスク 44">
            <a:extLst>
              <a:ext uri="{FF2B5EF4-FFF2-40B4-BE49-F238E27FC236}">
                <a16:creationId xmlns:a16="http://schemas.microsoft.com/office/drawing/2014/main" id="{289324B2-0FCE-4048-988A-B4BFF165CEAF}"/>
              </a:ext>
            </a:extLst>
          </p:cNvPr>
          <p:cNvSpPr/>
          <p:nvPr/>
        </p:nvSpPr>
        <p:spPr>
          <a:xfrm>
            <a:off x="7193456" y="5574361"/>
            <a:ext cx="736976" cy="487841"/>
          </a:xfrm>
          <a:prstGeom prst="flowChartMagneticDisk">
            <a:avLst/>
          </a:prstGeom>
          <a:solidFill>
            <a:schemeClr val="accent1"/>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r>
              <a:rPr kumimoji="1" lang="ja-JP" altLang="en-US" sz="1050" dirty="0">
                <a:latin typeface="Meiryo UI" panose="020B0604030504040204" pitchFamily="50" charset="-128"/>
                <a:ea typeface="Meiryo UI" panose="020B0604030504040204" pitchFamily="50" charset="-128"/>
                <a:cs typeface="Meiryo UI" panose="020B0604030504040204" pitchFamily="50" charset="-128"/>
              </a:rPr>
              <a:t>調達ヘッダ</a:t>
            </a:r>
            <a:endParaRPr kumimoji="1"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1050" dirty="0">
                <a:latin typeface="Meiryo UI" panose="020B0604030504040204" pitchFamily="50" charset="-128"/>
                <a:ea typeface="Meiryo UI" panose="020B0604030504040204" pitchFamily="50" charset="-128"/>
                <a:cs typeface="Meiryo UI" panose="020B0604030504040204" pitchFamily="50" charset="-128"/>
              </a:rPr>
              <a:t>・明細</a:t>
            </a:r>
            <a:endParaRPr kumimoji="1" lang="ja-JP" altLang="en-US" sz="105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44" name="直線矢印コネクタ 143">
            <a:extLst>
              <a:ext uri="{FF2B5EF4-FFF2-40B4-BE49-F238E27FC236}">
                <a16:creationId xmlns:a16="http://schemas.microsoft.com/office/drawing/2014/main" id="{225041F8-AA65-4A7A-95CB-2D8059ECE983}"/>
              </a:ext>
            </a:extLst>
          </p:cNvPr>
          <p:cNvCxnSpPr>
            <a:cxnSpLocks/>
            <a:stCxn id="73" idx="2"/>
            <a:endCxn id="140" idx="1"/>
          </p:cNvCxnSpPr>
          <p:nvPr/>
        </p:nvCxnSpPr>
        <p:spPr>
          <a:xfrm flipH="1">
            <a:off x="7561944" y="3278985"/>
            <a:ext cx="376" cy="22953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9" name="正方形/長方形 148">
            <a:extLst>
              <a:ext uri="{FF2B5EF4-FFF2-40B4-BE49-F238E27FC236}">
                <a16:creationId xmlns:a16="http://schemas.microsoft.com/office/drawing/2014/main" id="{A54F064E-6109-4321-850A-1797AB54B323}"/>
              </a:ext>
            </a:extLst>
          </p:cNvPr>
          <p:cNvSpPr/>
          <p:nvPr/>
        </p:nvSpPr>
        <p:spPr>
          <a:xfrm>
            <a:off x="5641867" y="5824788"/>
            <a:ext cx="595035" cy="338554"/>
          </a:xfrm>
          <a:prstGeom prst="rect">
            <a:avLst/>
          </a:prstGeom>
        </p:spPr>
        <p:txBody>
          <a:bodyPr wrap="none">
            <a:spAutoFit/>
          </a:bodyPr>
          <a:lstStyle/>
          <a:p>
            <a:r>
              <a:rPr lang="ja-JP" altLang="en-US" sz="800" dirty="0">
                <a:latin typeface="Meiryo UI" panose="020B0604030504040204" pitchFamily="50" charset="-128"/>
                <a:ea typeface="Meiryo UI" panose="020B0604030504040204" pitchFamily="50" charset="-128"/>
                <a:cs typeface="Meiryo UI" panose="020B0604030504040204" pitchFamily="50" charset="-128"/>
              </a:rPr>
              <a:t>見積依頼</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800" dirty="0">
                <a:latin typeface="Meiryo UI" panose="020B0604030504040204" pitchFamily="50" charset="-128"/>
                <a:ea typeface="Meiryo UI" panose="020B0604030504040204" pitchFamily="50" charset="-128"/>
                <a:cs typeface="Meiryo UI" panose="020B0604030504040204" pitchFamily="50" charset="-128"/>
              </a:rPr>
              <a:t>自動送信</a:t>
            </a:r>
          </a:p>
        </p:txBody>
      </p:sp>
      <p:sp>
        <p:nvSpPr>
          <p:cNvPr id="152" name="正方形/長方形 151">
            <a:extLst>
              <a:ext uri="{FF2B5EF4-FFF2-40B4-BE49-F238E27FC236}">
                <a16:creationId xmlns:a16="http://schemas.microsoft.com/office/drawing/2014/main" id="{DC592BE1-9122-4086-9E8C-E8A7987F77E4}"/>
              </a:ext>
            </a:extLst>
          </p:cNvPr>
          <p:cNvSpPr/>
          <p:nvPr/>
        </p:nvSpPr>
        <p:spPr>
          <a:xfrm>
            <a:off x="7868537" y="5824788"/>
            <a:ext cx="595035" cy="338554"/>
          </a:xfrm>
          <a:prstGeom prst="rect">
            <a:avLst/>
          </a:prstGeom>
        </p:spPr>
        <p:txBody>
          <a:bodyPr wrap="none">
            <a:spAutoFit/>
          </a:bodyPr>
          <a:lstStyle/>
          <a:p>
            <a:r>
              <a:rPr lang="ja-JP" altLang="en-US" sz="800" dirty="0">
                <a:latin typeface="Meiryo UI" panose="020B0604030504040204" pitchFamily="50" charset="-128"/>
                <a:ea typeface="Meiryo UI" panose="020B0604030504040204" pitchFamily="50" charset="-128"/>
                <a:cs typeface="Meiryo UI" panose="020B0604030504040204" pitchFamily="50" charset="-128"/>
              </a:rPr>
              <a:t>注文情報</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800" dirty="0">
                <a:latin typeface="Meiryo UI" panose="020B0604030504040204" pitchFamily="50" charset="-128"/>
                <a:ea typeface="Meiryo UI" panose="020B0604030504040204" pitchFamily="50" charset="-128"/>
                <a:cs typeface="Meiryo UI" panose="020B0604030504040204" pitchFamily="50" charset="-128"/>
              </a:rPr>
              <a:t>自動送信</a:t>
            </a:r>
          </a:p>
        </p:txBody>
      </p:sp>
      <p:sp>
        <p:nvSpPr>
          <p:cNvPr id="153" name="テキスト ボックス 152">
            <a:extLst>
              <a:ext uri="{FF2B5EF4-FFF2-40B4-BE49-F238E27FC236}">
                <a16:creationId xmlns:a16="http://schemas.microsoft.com/office/drawing/2014/main" id="{C177B5EF-9DFC-4DA2-BDE4-FB7DC26E340E}"/>
              </a:ext>
            </a:extLst>
          </p:cNvPr>
          <p:cNvSpPr txBox="1"/>
          <p:nvPr/>
        </p:nvSpPr>
        <p:spPr>
          <a:xfrm>
            <a:off x="6086088" y="4780702"/>
            <a:ext cx="830677" cy="200055"/>
          </a:xfrm>
          <a:prstGeom prst="rect">
            <a:avLst/>
          </a:prstGeom>
          <a:noFill/>
        </p:spPr>
        <p:txBody>
          <a:bodyPr wrap="none" rtlCol="0">
            <a:spAutoFit/>
          </a:bodyPr>
          <a:lstStyle/>
          <a:p>
            <a:r>
              <a:rPr kumimoji="1" lang="en-US" altLang="ja-JP" sz="700" dirty="0">
                <a:latin typeface="Meiryo UI" panose="020B0604030504040204" pitchFamily="50" charset="-128"/>
                <a:ea typeface="Meiryo UI" panose="020B0604030504040204" pitchFamily="50" charset="-128"/>
              </a:rPr>
              <a:t>Chatter or Mail</a:t>
            </a:r>
            <a:endParaRPr kumimoji="1" lang="ja-JP" altLang="en-US" sz="700" dirty="0">
              <a:latin typeface="Meiryo UI" panose="020B0604030504040204" pitchFamily="50" charset="-128"/>
              <a:ea typeface="Meiryo UI" panose="020B0604030504040204" pitchFamily="50" charset="-128"/>
            </a:endParaRPr>
          </a:p>
        </p:txBody>
      </p:sp>
      <p:sp>
        <p:nvSpPr>
          <p:cNvPr id="154" name="テキスト ボックス 153">
            <a:extLst>
              <a:ext uri="{FF2B5EF4-FFF2-40B4-BE49-F238E27FC236}">
                <a16:creationId xmlns:a16="http://schemas.microsoft.com/office/drawing/2014/main" id="{74DA1FC3-592F-4559-B149-3CFADEBBC366}"/>
              </a:ext>
            </a:extLst>
          </p:cNvPr>
          <p:cNvSpPr txBox="1"/>
          <p:nvPr/>
        </p:nvSpPr>
        <p:spPr>
          <a:xfrm>
            <a:off x="8210039" y="4795402"/>
            <a:ext cx="830677" cy="200055"/>
          </a:xfrm>
          <a:prstGeom prst="rect">
            <a:avLst/>
          </a:prstGeom>
          <a:noFill/>
        </p:spPr>
        <p:txBody>
          <a:bodyPr wrap="none" rtlCol="0">
            <a:spAutoFit/>
          </a:bodyPr>
          <a:lstStyle/>
          <a:p>
            <a:r>
              <a:rPr kumimoji="1" lang="en-US" altLang="ja-JP" sz="700" dirty="0">
                <a:latin typeface="Meiryo UI" panose="020B0604030504040204" pitchFamily="50" charset="-128"/>
                <a:ea typeface="Meiryo UI" panose="020B0604030504040204" pitchFamily="50" charset="-128"/>
              </a:rPr>
              <a:t>Chatter or Mail</a:t>
            </a:r>
            <a:endParaRPr kumimoji="1" lang="ja-JP" altLang="en-US" sz="700" dirty="0">
              <a:latin typeface="Meiryo UI" panose="020B0604030504040204" pitchFamily="50" charset="-128"/>
              <a:ea typeface="Meiryo UI" panose="020B0604030504040204" pitchFamily="50" charset="-128"/>
            </a:endParaRPr>
          </a:p>
        </p:txBody>
      </p:sp>
      <p:sp>
        <p:nvSpPr>
          <p:cNvPr id="2" name="楕円 1">
            <a:extLst>
              <a:ext uri="{FF2B5EF4-FFF2-40B4-BE49-F238E27FC236}">
                <a16:creationId xmlns:a16="http://schemas.microsoft.com/office/drawing/2014/main" id="{81E1CACC-CFC2-401F-A92E-A5849A716B7A}"/>
              </a:ext>
            </a:extLst>
          </p:cNvPr>
          <p:cNvSpPr/>
          <p:nvPr/>
        </p:nvSpPr>
        <p:spPr>
          <a:xfrm>
            <a:off x="7193456" y="2407884"/>
            <a:ext cx="432048" cy="288032"/>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1000" dirty="0">
                <a:latin typeface="Meiryo UI" panose="020B0604030504040204" pitchFamily="50" charset="-128"/>
                <a:ea typeface="Meiryo UI" panose="020B0604030504040204" pitchFamily="50" charset="-128"/>
              </a:rPr>
              <a:t>A</a:t>
            </a:r>
            <a:r>
              <a:rPr kumimoji="1" lang="ja-JP" altLang="en-US" sz="1000" dirty="0">
                <a:latin typeface="Meiryo UI" panose="020B0604030504040204" pitchFamily="50" charset="-128"/>
                <a:ea typeface="Meiryo UI" panose="020B0604030504040204" pitchFamily="50" charset="-128"/>
              </a:rPr>
              <a:t>材</a:t>
            </a:r>
            <a:endParaRPr kumimoji="1" lang="en-US" altLang="ja-JP" sz="1000" dirty="0">
              <a:latin typeface="Meiryo UI" panose="020B0604030504040204" pitchFamily="50" charset="-128"/>
              <a:ea typeface="Meiryo UI" panose="020B0604030504040204" pitchFamily="50" charset="-128"/>
            </a:endParaRPr>
          </a:p>
          <a:p>
            <a:pPr algn="ctr"/>
            <a:r>
              <a:rPr kumimoji="1" lang="en-US" altLang="ja-JP" sz="1000" dirty="0">
                <a:latin typeface="Meiryo UI" panose="020B0604030504040204" pitchFamily="50" charset="-128"/>
                <a:ea typeface="Meiryo UI" panose="020B0604030504040204" pitchFamily="50" charset="-128"/>
              </a:rPr>
              <a:t>Start</a:t>
            </a:r>
          </a:p>
        </p:txBody>
      </p:sp>
      <p:sp>
        <p:nvSpPr>
          <p:cNvPr id="59" name="楕円 58">
            <a:extLst>
              <a:ext uri="{FF2B5EF4-FFF2-40B4-BE49-F238E27FC236}">
                <a16:creationId xmlns:a16="http://schemas.microsoft.com/office/drawing/2014/main" id="{C7C78CC3-2FE1-401C-A202-C0BF9DE96DF4}"/>
              </a:ext>
            </a:extLst>
          </p:cNvPr>
          <p:cNvSpPr/>
          <p:nvPr/>
        </p:nvSpPr>
        <p:spPr>
          <a:xfrm>
            <a:off x="768182" y="1725992"/>
            <a:ext cx="432048" cy="288032"/>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latin typeface="Meiryo UI" panose="020B0604030504040204" pitchFamily="50" charset="-128"/>
                <a:ea typeface="Meiryo UI" panose="020B0604030504040204" pitchFamily="50" charset="-128"/>
              </a:rPr>
              <a:t>B</a:t>
            </a:r>
            <a:r>
              <a:rPr kumimoji="1" lang="ja-JP" altLang="en-US" sz="1000" dirty="0">
                <a:latin typeface="Meiryo UI" panose="020B0604030504040204" pitchFamily="50" charset="-128"/>
                <a:ea typeface="Meiryo UI" panose="020B0604030504040204" pitchFamily="50" charset="-128"/>
              </a:rPr>
              <a:t>材</a:t>
            </a:r>
            <a:endParaRPr kumimoji="1" lang="en-US" altLang="ja-JP" sz="1000" dirty="0">
              <a:latin typeface="Meiryo UI" panose="020B0604030504040204" pitchFamily="50" charset="-128"/>
              <a:ea typeface="Meiryo UI" panose="020B0604030504040204" pitchFamily="50" charset="-128"/>
            </a:endParaRPr>
          </a:p>
          <a:p>
            <a:pPr algn="ctr"/>
            <a:r>
              <a:rPr kumimoji="1" lang="en-US" altLang="ja-JP" sz="1000" dirty="0">
                <a:latin typeface="Meiryo UI" panose="020B0604030504040204" pitchFamily="50" charset="-128"/>
                <a:ea typeface="Meiryo UI" panose="020B0604030504040204" pitchFamily="50" charset="-128"/>
              </a:rPr>
              <a:t>Start</a:t>
            </a:r>
          </a:p>
        </p:txBody>
      </p:sp>
      <p:sp>
        <p:nvSpPr>
          <p:cNvPr id="18" name="吹き出し: 四角形 17">
            <a:extLst>
              <a:ext uri="{FF2B5EF4-FFF2-40B4-BE49-F238E27FC236}">
                <a16:creationId xmlns:a16="http://schemas.microsoft.com/office/drawing/2014/main" id="{17E7FF5A-A212-4383-B1B5-91ABB6FEF593}"/>
              </a:ext>
            </a:extLst>
          </p:cNvPr>
          <p:cNvSpPr/>
          <p:nvPr/>
        </p:nvSpPr>
        <p:spPr>
          <a:xfrm>
            <a:off x="2184669" y="4068192"/>
            <a:ext cx="2810761" cy="896560"/>
          </a:xfrm>
          <a:prstGeom prst="wedgeRectCallout">
            <a:avLst>
              <a:gd name="adj1" fmla="val -50377"/>
              <a:gd name="adj2" fmla="val -105054"/>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ja-JP" sz="1100" dirty="0">
                <a:solidFill>
                  <a:schemeClr val="tx1"/>
                </a:solidFill>
                <a:latin typeface="Meiryo UI" panose="020B0604030504040204" pitchFamily="50" charset="-128"/>
                <a:ea typeface="Meiryo UI" panose="020B0604030504040204" pitchFamily="50" charset="-128"/>
              </a:rPr>
              <a:t>B</a:t>
            </a:r>
            <a:r>
              <a:rPr lang="ja-JP" altLang="en-US" sz="1100" dirty="0">
                <a:solidFill>
                  <a:schemeClr val="tx1"/>
                </a:solidFill>
                <a:latin typeface="Meiryo UI" panose="020B0604030504040204" pitchFamily="50" charset="-128"/>
                <a:ea typeface="Meiryo UI" panose="020B0604030504040204" pitchFamily="50" charset="-128"/>
              </a:rPr>
              <a:t>材</a:t>
            </a:r>
            <a:r>
              <a:rPr lang="en-US" altLang="ja-JP" sz="1100" dirty="0">
                <a:solidFill>
                  <a:schemeClr val="tx1"/>
                </a:solidFill>
                <a:latin typeface="Meiryo UI" panose="020B0604030504040204" pitchFamily="50" charset="-128"/>
                <a:ea typeface="Meiryo UI" panose="020B0604030504040204" pitchFamily="50" charset="-128"/>
              </a:rPr>
              <a:t>(</a:t>
            </a:r>
            <a:r>
              <a:rPr lang="ja-JP" altLang="en-US" sz="1100" dirty="0">
                <a:solidFill>
                  <a:schemeClr val="tx1"/>
                </a:solidFill>
                <a:latin typeface="Meiryo UI" panose="020B0604030504040204" pitchFamily="50" charset="-128"/>
                <a:ea typeface="Meiryo UI" panose="020B0604030504040204" pitchFamily="50" charset="-128"/>
              </a:rPr>
              <a:t>大口</a:t>
            </a:r>
            <a:r>
              <a:rPr lang="en-US" altLang="ja-JP" sz="1100" dirty="0">
                <a:solidFill>
                  <a:schemeClr val="tx1"/>
                </a:solidFill>
                <a:latin typeface="Meiryo UI" panose="020B0604030504040204" pitchFamily="50" charset="-128"/>
                <a:ea typeface="Meiryo UI" panose="020B0604030504040204" pitchFamily="50" charset="-128"/>
              </a:rPr>
              <a:t>)</a:t>
            </a:r>
            <a:r>
              <a:rPr lang="ja-JP" altLang="en-US" sz="1100" dirty="0">
                <a:solidFill>
                  <a:schemeClr val="tx1"/>
                </a:solidFill>
                <a:latin typeface="Meiryo UI" panose="020B0604030504040204" pitchFamily="50" charset="-128"/>
                <a:ea typeface="Meiryo UI" panose="020B0604030504040204" pitchFamily="50" charset="-128"/>
              </a:rPr>
              <a:t>の場合は、上長へ相談の後購買</a:t>
            </a:r>
            <a:r>
              <a:rPr lang="en-US" altLang="ja-JP" sz="1100" dirty="0">
                <a:solidFill>
                  <a:schemeClr val="tx1"/>
                </a:solidFill>
                <a:latin typeface="Meiryo UI" panose="020B0604030504040204" pitchFamily="50" charset="-128"/>
                <a:ea typeface="Meiryo UI" panose="020B0604030504040204" pitchFamily="50" charset="-128"/>
              </a:rPr>
              <a:t>G</a:t>
            </a:r>
            <a:r>
              <a:rPr lang="ja-JP" altLang="en-US" sz="1100" dirty="0" err="1">
                <a:solidFill>
                  <a:schemeClr val="tx1"/>
                </a:solidFill>
                <a:latin typeface="Meiryo UI" panose="020B0604030504040204" pitchFamily="50" charset="-128"/>
                <a:ea typeface="Meiryo UI" panose="020B0604030504040204" pitchFamily="50" charset="-128"/>
              </a:rPr>
              <a:t>への</a:t>
            </a:r>
            <a:r>
              <a:rPr lang="ja-JP" altLang="en-US" sz="1100" dirty="0">
                <a:solidFill>
                  <a:schemeClr val="tx1"/>
                </a:solidFill>
                <a:latin typeface="Meiryo UI" panose="020B0604030504040204" pitchFamily="50" charset="-128"/>
                <a:ea typeface="Meiryo UI" panose="020B0604030504040204" pitchFamily="50" charset="-128"/>
              </a:rPr>
              <a:t>連絡がある。システムからの自動連絡を</a:t>
            </a:r>
            <a:r>
              <a:rPr lang="en-US" altLang="ja-JP" sz="1100" dirty="0">
                <a:solidFill>
                  <a:schemeClr val="tx1"/>
                </a:solidFill>
                <a:latin typeface="Meiryo UI" panose="020B0604030504040204" pitchFamily="50" charset="-128"/>
                <a:ea typeface="Meiryo UI" panose="020B0604030504040204" pitchFamily="50" charset="-128"/>
              </a:rPr>
              <a:t>2</a:t>
            </a:r>
            <a:r>
              <a:rPr lang="ja-JP" altLang="en-US" sz="1100" dirty="0">
                <a:solidFill>
                  <a:schemeClr val="tx1"/>
                </a:solidFill>
                <a:latin typeface="Meiryo UI" panose="020B0604030504040204" pitchFamily="50" charset="-128"/>
                <a:ea typeface="Meiryo UI" panose="020B0604030504040204" pitchFamily="50" charset="-128"/>
              </a:rPr>
              <a:t>段階に分けるか？</a:t>
            </a:r>
            <a:endParaRPr lang="en-US" altLang="ja-JP" sz="1100" dirty="0">
              <a:solidFill>
                <a:schemeClr val="tx1"/>
              </a:solidFill>
              <a:latin typeface="Meiryo UI" panose="020B0604030504040204" pitchFamily="50" charset="-128"/>
              <a:ea typeface="Meiryo UI" panose="020B0604030504040204" pitchFamily="50" charset="-128"/>
            </a:endParaRPr>
          </a:p>
          <a:p>
            <a:r>
              <a:rPr lang="ja-JP" altLang="en-US" sz="1100" dirty="0">
                <a:solidFill>
                  <a:schemeClr val="tx1"/>
                </a:solidFill>
                <a:latin typeface="Meiryo UI" panose="020B0604030504040204" pitchFamily="50" charset="-128"/>
                <a:ea typeface="Meiryo UI" panose="020B0604030504040204" pitchFamily="50" charset="-128"/>
              </a:rPr>
              <a:t>後述の</a:t>
            </a:r>
            <a:r>
              <a:rPr lang="en-US" altLang="ja-JP" sz="1100" dirty="0">
                <a:solidFill>
                  <a:schemeClr val="tx1"/>
                </a:solidFill>
                <a:latin typeface="Meiryo UI" panose="020B0604030504040204" pitchFamily="50" charset="-128"/>
                <a:ea typeface="Meiryo UI" panose="020B0604030504040204" pitchFamily="50" charset="-128"/>
              </a:rPr>
              <a:t>【</a:t>
            </a:r>
            <a:r>
              <a:rPr lang="ja-JP" altLang="en-US" sz="1100" dirty="0">
                <a:solidFill>
                  <a:schemeClr val="tx1"/>
                </a:solidFill>
                <a:latin typeface="Meiryo UI" panose="020B0604030504040204" pitchFamily="50" charset="-128"/>
                <a:ea typeface="Meiryo UI" panose="020B0604030504040204" pitchFamily="50" charset="-128"/>
              </a:rPr>
              <a:t>取引ステータス</a:t>
            </a:r>
            <a:r>
              <a:rPr lang="en-US" altLang="ja-JP" sz="1100" dirty="0">
                <a:solidFill>
                  <a:schemeClr val="tx1"/>
                </a:solidFill>
                <a:latin typeface="Meiryo UI" panose="020B0604030504040204" pitchFamily="50" charset="-128"/>
                <a:ea typeface="Meiryo UI" panose="020B0604030504040204" pitchFamily="50" charset="-128"/>
              </a:rPr>
              <a:t>】</a:t>
            </a:r>
            <a:r>
              <a:rPr lang="ja-JP" altLang="en-US" sz="1100" dirty="0">
                <a:solidFill>
                  <a:schemeClr val="tx1"/>
                </a:solidFill>
                <a:latin typeface="Meiryo UI" panose="020B0604030504040204" pitchFamily="50" charset="-128"/>
                <a:ea typeface="Meiryo UI" panose="020B0604030504040204" pitchFamily="50" charset="-128"/>
              </a:rPr>
              <a:t>に</a:t>
            </a:r>
            <a:r>
              <a:rPr lang="en-US" altLang="ja-JP" sz="1100" dirty="0">
                <a:solidFill>
                  <a:schemeClr val="tx1"/>
                </a:solidFill>
                <a:latin typeface="Meiryo UI" panose="020B0604030504040204" pitchFamily="50" charset="-128"/>
                <a:ea typeface="Meiryo UI" panose="020B0604030504040204" pitchFamily="50" charset="-128"/>
              </a:rPr>
              <a:t>B</a:t>
            </a:r>
            <a:r>
              <a:rPr lang="ja-JP" altLang="en-US" sz="1100" dirty="0">
                <a:solidFill>
                  <a:schemeClr val="tx1"/>
                </a:solidFill>
                <a:latin typeface="Meiryo UI" panose="020B0604030504040204" pitchFamily="50" charset="-128"/>
                <a:ea typeface="Meiryo UI" panose="020B0604030504040204" pitchFamily="50" charset="-128"/>
              </a:rPr>
              <a:t>材</a:t>
            </a:r>
            <a:r>
              <a:rPr lang="en-US" altLang="ja-JP" sz="1100" dirty="0">
                <a:solidFill>
                  <a:schemeClr val="tx1"/>
                </a:solidFill>
                <a:latin typeface="Meiryo UI" panose="020B0604030504040204" pitchFamily="50" charset="-128"/>
                <a:ea typeface="Meiryo UI" panose="020B0604030504040204" pitchFamily="50" charset="-128"/>
              </a:rPr>
              <a:t>(</a:t>
            </a:r>
            <a:r>
              <a:rPr lang="ja-JP" altLang="en-US" sz="1100" dirty="0">
                <a:solidFill>
                  <a:schemeClr val="tx1"/>
                </a:solidFill>
                <a:latin typeface="Meiryo UI" panose="020B0604030504040204" pitchFamily="50" charset="-128"/>
                <a:ea typeface="Meiryo UI" panose="020B0604030504040204" pitchFamily="50" charset="-128"/>
              </a:rPr>
              <a:t>大口</a:t>
            </a:r>
            <a:r>
              <a:rPr lang="en-US" altLang="ja-JP" sz="1100" dirty="0">
                <a:solidFill>
                  <a:schemeClr val="tx1"/>
                </a:solidFill>
                <a:latin typeface="Meiryo UI" panose="020B0604030504040204" pitchFamily="50" charset="-128"/>
                <a:ea typeface="Meiryo UI" panose="020B0604030504040204" pitchFamily="50" charset="-128"/>
              </a:rPr>
              <a:t>)</a:t>
            </a:r>
            <a:r>
              <a:rPr lang="ja-JP" altLang="en-US" sz="1100" dirty="0">
                <a:solidFill>
                  <a:schemeClr val="tx1"/>
                </a:solidFill>
                <a:latin typeface="Meiryo UI" panose="020B0604030504040204" pitchFamily="50" charset="-128"/>
                <a:ea typeface="Meiryo UI" panose="020B0604030504040204" pitchFamily="50" charset="-128"/>
              </a:rPr>
              <a:t>の場合は「上長承認」を入れる？</a:t>
            </a:r>
            <a:endParaRPr lang="en-US" altLang="ja-JP" sz="1100" dirty="0">
              <a:solidFill>
                <a:schemeClr val="tx1"/>
              </a:solidFill>
              <a:latin typeface="Meiryo UI" panose="020B0604030504040204" pitchFamily="50" charset="-128"/>
              <a:ea typeface="Meiryo UI" panose="020B0604030504040204" pitchFamily="50" charset="-128"/>
            </a:endParaRPr>
          </a:p>
          <a:p>
            <a:endParaRPr kumimoji="1" lang="ja-JP" altLang="en-US" sz="1100" dirty="0">
              <a:solidFill>
                <a:schemeClr val="tx1"/>
              </a:solidFill>
              <a:latin typeface="Meiryo UI" panose="020B0604030504040204" pitchFamily="50" charset="-128"/>
              <a:ea typeface="Meiryo UI" panose="020B0604030504040204" pitchFamily="50" charset="-128"/>
            </a:endParaRPr>
          </a:p>
        </p:txBody>
      </p:sp>
      <p:sp>
        <p:nvSpPr>
          <p:cNvPr id="60" name="正方形/長方形 59">
            <a:extLst>
              <a:ext uri="{FF2B5EF4-FFF2-40B4-BE49-F238E27FC236}">
                <a16:creationId xmlns:a16="http://schemas.microsoft.com/office/drawing/2014/main" id="{F45DD044-EBA1-4ABA-8A0A-561F51A61BF9}"/>
              </a:ext>
            </a:extLst>
          </p:cNvPr>
          <p:cNvSpPr/>
          <p:nvPr/>
        </p:nvSpPr>
        <p:spPr>
          <a:xfrm>
            <a:off x="4134715" y="3188036"/>
            <a:ext cx="2970413" cy="30586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85">
            <a:extLst>
              <a:ext uri="{FF2B5EF4-FFF2-40B4-BE49-F238E27FC236}">
                <a16:creationId xmlns:a16="http://schemas.microsoft.com/office/drawing/2014/main" id="{B401E3C3-51D6-49CE-944B-97AD1CC6DC9D}"/>
              </a:ext>
            </a:extLst>
          </p:cNvPr>
          <p:cNvSpPr txBox="1"/>
          <p:nvPr/>
        </p:nvSpPr>
        <p:spPr>
          <a:xfrm>
            <a:off x="5743311" y="3549807"/>
            <a:ext cx="1893241" cy="646331"/>
          </a:xfrm>
          <a:prstGeom prst="rect">
            <a:avLst/>
          </a:prstGeom>
          <a:noFill/>
        </p:spPr>
        <p:txBody>
          <a:bodyPr wrap="square" rtlCol="0">
            <a:spAutoFit/>
          </a:bodyPr>
          <a:lstStyle>
            <a:defPPr>
              <a:defRPr lang="ja-JP"/>
            </a:defPPr>
            <a:lvl1pPr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a:lstStyle>
          <a:p>
            <a:r>
              <a:rPr kumimoji="1" lang="en-US" altLang="ja-JP" sz="1200" dirty="0">
                <a:solidFill>
                  <a:srgbClr val="FF0000"/>
                </a:solidFill>
                <a:latin typeface="Meiryo UI" panose="020B0604030504040204" pitchFamily="50" charset="-128"/>
                <a:ea typeface="Meiryo UI" panose="020B0604030504040204" pitchFamily="50" charset="-128"/>
              </a:rPr>
              <a:t>【2018/11/14】</a:t>
            </a:r>
            <a:r>
              <a:rPr kumimoji="1" lang="ja-JP" altLang="en-US" sz="1200" dirty="0">
                <a:solidFill>
                  <a:srgbClr val="FF0000"/>
                </a:solidFill>
                <a:latin typeface="Meiryo UI" panose="020B0604030504040204" pitchFamily="50" charset="-128"/>
                <a:ea typeface="Meiryo UI" panose="020B0604030504040204" pitchFamily="50" charset="-128"/>
              </a:rPr>
              <a:t>要件定義</a:t>
            </a:r>
            <a:endParaRPr kumimoji="1" lang="en-US" altLang="ja-JP" sz="1200" dirty="0">
              <a:solidFill>
                <a:srgbClr val="FF0000"/>
              </a:solidFill>
              <a:latin typeface="Meiryo UI" panose="020B0604030504040204" pitchFamily="50" charset="-128"/>
              <a:ea typeface="Meiryo UI" panose="020B0604030504040204" pitchFamily="50" charset="-128"/>
            </a:endParaRPr>
          </a:p>
          <a:p>
            <a:r>
              <a:rPr kumimoji="1" lang="ja-JP" altLang="en-US" sz="1200" dirty="0">
                <a:solidFill>
                  <a:srgbClr val="FF0000"/>
                </a:solidFill>
                <a:latin typeface="Meiryo UI" panose="020B0604030504040204" pitchFamily="50" charset="-128"/>
                <a:ea typeface="Meiryo UI" panose="020B0604030504040204" pitchFamily="50" charset="-128"/>
              </a:rPr>
              <a:t>・</a:t>
            </a:r>
            <a:r>
              <a:rPr lang="ja-JP" altLang="en-US" sz="1200" dirty="0">
                <a:solidFill>
                  <a:srgbClr val="FF0000"/>
                </a:solidFill>
                <a:latin typeface="Meiryo UI" panose="020B0604030504040204" pitchFamily="50" charset="-128"/>
                <a:ea typeface="Meiryo UI" panose="020B0604030504040204" pitchFamily="50" charset="-128"/>
              </a:rPr>
              <a:t>見積完了はヘッダ単位で行うことを決定した</a:t>
            </a:r>
            <a:endParaRPr kumimoji="1" lang="en-US" altLang="ja-JP" sz="1200" dirty="0">
              <a:solidFill>
                <a:srgbClr val="FF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529978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0597FAD3-8557-45DA-B782-1A91553AF3AD}"/>
              </a:ext>
            </a:extLst>
          </p:cNvPr>
          <p:cNvSpPr/>
          <p:nvPr/>
        </p:nvSpPr>
        <p:spPr>
          <a:xfrm>
            <a:off x="0" y="2492896"/>
            <a:ext cx="9108504" cy="1080120"/>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bg1"/>
                </a:solidFill>
                <a:latin typeface="Meiryo UI" panose="020B0604030504040204" pitchFamily="50" charset="-128"/>
                <a:ea typeface="Meiryo UI" panose="020B0604030504040204" pitchFamily="50" charset="-128"/>
              </a:rPr>
              <a:t>見積回答</a:t>
            </a:r>
            <a:r>
              <a:rPr kumimoji="1" lang="en-US" altLang="ja-JP" sz="3200" dirty="0">
                <a:solidFill>
                  <a:schemeClr val="bg1"/>
                </a:solidFill>
                <a:latin typeface="Meiryo UI" panose="020B0604030504040204" pitchFamily="50" charset="-128"/>
                <a:ea typeface="Meiryo UI" panose="020B0604030504040204" pitchFamily="50" charset="-128"/>
              </a:rPr>
              <a:t>DB</a:t>
            </a:r>
            <a:endParaRPr kumimoji="1" lang="ja-JP" altLang="en-US" sz="3200" dirty="0">
              <a:solidFill>
                <a:schemeClr val="bg1"/>
              </a:solidFill>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FA57DAEC-1937-496A-806F-349E6CEC7A91}"/>
              </a:ext>
            </a:extLst>
          </p:cNvPr>
          <p:cNvSpPr txBox="1"/>
          <p:nvPr/>
        </p:nvSpPr>
        <p:spPr>
          <a:xfrm>
            <a:off x="26774" y="4149080"/>
            <a:ext cx="3948517" cy="954107"/>
          </a:xfrm>
          <a:prstGeom prst="rect">
            <a:avLst/>
          </a:prstGeom>
          <a:noFill/>
        </p:spPr>
        <p:txBody>
          <a:bodyPr wrap="none" rtlCol="0">
            <a:spAutoFit/>
          </a:bodyPr>
          <a:lstStyle/>
          <a:p>
            <a:r>
              <a:rPr lang="ja-JP" altLang="en-US" sz="1400" dirty="0">
                <a:latin typeface="Meiryo UI" panose="020B0604030504040204" pitchFamily="50" charset="-128"/>
                <a:ea typeface="Meiryo UI" panose="020B0604030504040204" pitchFamily="50" charset="-128"/>
              </a:rPr>
              <a:t>■要件定義のポイント</a:t>
            </a:r>
            <a:endParaRPr lang="en-US" altLang="ja-JP" sz="1400" dirty="0">
              <a:latin typeface="Meiryo UI" panose="020B0604030504040204" pitchFamily="50" charset="-128"/>
              <a:ea typeface="Meiryo UI" panose="020B0604030504040204" pitchFamily="50" charset="-128"/>
            </a:endParaRPr>
          </a:p>
          <a:p>
            <a:endParaRPr kumimoji="1"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・調達</a:t>
            </a:r>
            <a:r>
              <a:rPr lang="en-US" altLang="ja-JP" sz="1400" dirty="0">
                <a:latin typeface="Meiryo UI" panose="020B0604030504040204" pitchFamily="50" charset="-128"/>
                <a:ea typeface="Meiryo UI" panose="020B0604030504040204" pitchFamily="50" charset="-128"/>
              </a:rPr>
              <a:t>DB(</a:t>
            </a:r>
            <a:r>
              <a:rPr lang="ja-JP" altLang="en-US" sz="1400" dirty="0">
                <a:latin typeface="Meiryo UI" panose="020B0604030504040204" pitchFamily="50" charset="-128"/>
                <a:ea typeface="Meiryo UI" panose="020B0604030504040204" pitchFamily="50" charset="-128"/>
              </a:rPr>
              <a:t>ヘッダ</a:t>
            </a:r>
            <a:r>
              <a:rPr lang="en-US" altLang="ja-JP" sz="1400" dirty="0">
                <a:latin typeface="Meiryo UI" panose="020B0604030504040204" pitchFamily="50" charset="-128"/>
                <a:ea typeface="Meiryo UI" panose="020B0604030504040204" pitchFamily="50" charset="-128"/>
              </a:rPr>
              <a:t>or</a:t>
            </a:r>
            <a:r>
              <a:rPr lang="ja-JP" altLang="en-US" sz="1400" dirty="0">
                <a:latin typeface="Meiryo UI" panose="020B0604030504040204" pitchFamily="50" charset="-128"/>
                <a:ea typeface="Meiryo UI" panose="020B0604030504040204" pitchFamily="50" charset="-128"/>
              </a:rPr>
              <a:t>明細</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のどちらとリレーションを取るか</a:t>
            </a:r>
            <a:endParaRPr kumimoji="1" lang="en-US" altLang="ja-JP" sz="1400" dirty="0">
              <a:latin typeface="Meiryo UI" panose="020B0604030504040204" pitchFamily="50" charset="-128"/>
              <a:ea typeface="Meiryo UI" panose="020B0604030504040204" pitchFamily="50" charset="-128"/>
            </a:endParaRPr>
          </a:p>
          <a:p>
            <a:r>
              <a:rPr kumimoji="1" lang="ja-JP" altLang="en-US" sz="1400" dirty="0">
                <a:latin typeface="Meiryo UI" panose="020B0604030504040204" pitchFamily="50" charset="-128"/>
                <a:ea typeface="Meiryo UI" panose="020B0604030504040204" pitchFamily="50" charset="-128"/>
              </a:rPr>
              <a:t>・見積回答</a:t>
            </a:r>
            <a:r>
              <a:rPr kumimoji="1" lang="en-US" altLang="ja-JP" sz="1400" dirty="0">
                <a:latin typeface="Meiryo UI" panose="020B0604030504040204" pitchFamily="50" charset="-128"/>
                <a:ea typeface="Meiryo UI" panose="020B0604030504040204" pitchFamily="50" charset="-128"/>
              </a:rPr>
              <a:t>DB</a:t>
            </a:r>
            <a:r>
              <a:rPr kumimoji="1" lang="ja-JP" altLang="en-US" sz="1400" dirty="0">
                <a:latin typeface="Meiryo UI" panose="020B0604030504040204" pitchFamily="50" charset="-128"/>
                <a:ea typeface="Meiryo UI" panose="020B0604030504040204" pitchFamily="50" charset="-128"/>
              </a:rPr>
              <a:t>必要な項目の定義</a:t>
            </a:r>
            <a:endParaRPr kumimoji="1" lang="en-US" altLang="ja-JP"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71611618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1148</TotalTime>
  <Words>1050</Words>
  <Application>Microsoft Office PowerPoint</Application>
  <PresentationFormat>画面に合わせる (4:3)</PresentationFormat>
  <Paragraphs>294</Paragraphs>
  <Slides>11</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11</vt:i4>
      </vt:variant>
    </vt:vector>
  </HeadingPairs>
  <TitlesOfParts>
    <vt:vector size="16" baseType="lpstr">
      <vt:lpstr>Meiryo UI</vt:lpstr>
      <vt:lpstr>ＭＳ Ｐゴシック</vt:lpstr>
      <vt:lpstr>Arial</vt:lpstr>
      <vt:lpstr>Calibri</vt:lpstr>
      <vt:lpstr>Office テーマ</vt:lpstr>
      <vt:lpstr>調達仕入システム要件定義書</vt:lpstr>
      <vt:lpstr>プロジェクトスコープの確認</vt:lpstr>
      <vt:lpstr>プロジェクトのスコープ</vt:lpstr>
      <vt:lpstr>対象プロセス</vt:lpstr>
      <vt:lpstr>対象プロセス</vt:lpstr>
      <vt:lpstr>対象プロセス</vt:lpstr>
      <vt:lpstr>PowerPoint プレゼンテーション</vt:lpstr>
      <vt:lpstr>調達までのフロー</vt:lpstr>
      <vt:lpstr>PowerPoint プレゼンテーション</vt:lpstr>
      <vt:lpstr>見積管理項目</vt:lpstr>
      <vt:lpstr>エラーチェック一覧</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増田　恵美子</dc:creator>
  <cp:lastModifiedBy>植松 大稀</cp:lastModifiedBy>
  <cp:revision>70</cp:revision>
  <dcterms:created xsi:type="dcterms:W3CDTF">2009-09-09T04:35:24Z</dcterms:created>
  <dcterms:modified xsi:type="dcterms:W3CDTF">2018-11-16T09:23:09Z</dcterms:modified>
</cp:coreProperties>
</file>