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73" r:id="rId11"/>
    <p:sldId id="290" r:id="rId12"/>
    <p:sldId id="289" r:id="rId13"/>
    <p:sldId id="288" r:id="rId14"/>
    <p:sldId id="274" r:id="rId15"/>
    <p:sldId id="291" r:id="rId16"/>
    <p:sldId id="275" r:id="rId17"/>
    <p:sldId id="287" r:id="rId18"/>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C88"/>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2" d="100"/>
          <a:sy n="82" d="100"/>
        </p:scale>
        <p:origin x="149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C:\Users\0416masuda\Desktop\cover_plant_02.jpg">
            <a:extLst>
              <a:ext uri="{FF2B5EF4-FFF2-40B4-BE49-F238E27FC236}">
                <a16:creationId xmlns:a16="http://schemas.microsoft.com/office/drawing/2014/main" id="{745E4D72-4402-416D-8D48-29EFC7E94F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14282" y="1214422"/>
            <a:ext cx="7772400" cy="1470025"/>
          </a:xfrm>
        </p:spPr>
        <p:txBody>
          <a:bodyPr/>
          <a:lstStyle>
            <a:lvl1pPr>
              <a:defRPr>
                <a:solidFill>
                  <a:schemeClr val="tx1"/>
                </a:solidFill>
              </a:defRPr>
            </a:lvl1pPr>
          </a:lstStyle>
          <a:p>
            <a:r>
              <a:rPr lang="ja-JP" altLang="en-US"/>
              <a:t>マスタ タイトルの書式設定</a:t>
            </a:r>
          </a:p>
        </p:txBody>
      </p:sp>
      <p:sp>
        <p:nvSpPr>
          <p:cNvPr id="3" name="サブタイトル 2"/>
          <p:cNvSpPr>
            <a:spLocks noGrp="1"/>
          </p:cNvSpPr>
          <p:nvPr>
            <p:ph type="subTitle" idx="1"/>
          </p:nvPr>
        </p:nvSpPr>
        <p:spPr>
          <a:xfrm>
            <a:off x="214282" y="2857496"/>
            <a:ext cx="6400800" cy="1752600"/>
          </a:xfrm>
        </p:spPr>
        <p:txBody>
          <a:bodyPr>
            <a:normAutofit/>
          </a:bodyPr>
          <a:lstStyle>
            <a:lvl1pPr marL="0" indent="0" algn="ctr">
              <a:buNone/>
              <a:defRPr sz="2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5" name="フッター プレースホルダ 4">
            <a:extLst>
              <a:ext uri="{FF2B5EF4-FFF2-40B4-BE49-F238E27FC236}">
                <a16:creationId xmlns:a16="http://schemas.microsoft.com/office/drawing/2014/main" id="{75084CCA-BF75-4A4F-BB73-64E0F103B6D3}"/>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33C37FCC-2109-44F1-A84B-7A0D2B5A26D4}"/>
              </a:ext>
            </a:extLst>
          </p:cNvPr>
          <p:cNvSpPr>
            <a:spLocks noGrp="1"/>
          </p:cNvSpPr>
          <p:nvPr>
            <p:ph type="sldNum" sz="quarter" idx="11"/>
          </p:nvPr>
        </p:nvSpPr>
        <p:spPr/>
        <p:txBody>
          <a:bodyPr/>
          <a:lstStyle>
            <a:lvl1pPr>
              <a:defRPr/>
            </a:lvl1pPr>
          </a:lstStyle>
          <a:p>
            <a:fld id="{7DAABE27-E62C-4AB5-898A-20DD91548AD5}" type="slidenum">
              <a:rPr lang="ja-JP" altLang="en-US"/>
              <a:pPr/>
              <a:t>‹#›</a:t>
            </a:fld>
            <a:endParaRPr lang="ja-JP" altLang="en-US"/>
          </a:p>
        </p:txBody>
      </p:sp>
      <p:sp>
        <p:nvSpPr>
          <p:cNvPr id="7" name="日付プレースホルダ 3">
            <a:extLst>
              <a:ext uri="{FF2B5EF4-FFF2-40B4-BE49-F238E27FC236}">
                <a16:creationId xmlns:a16="http://schemas.microsoft.com/office/drawing/2014/main" id="{28D966A6-8723-4FBD-8F10-1E9AEEF9A1AF}"/>
              </a:ext>
            </a:extLst>
          </p:cNvPr>
          <p:cNvSpPr>
            <a:spLocks noGrp="1"/>
          </p:cNvSpPr>
          <p:nvPr>
            <p:ph type="dt" sz="half" idx="12"/>
          </p:nvPr>
        </p:nvSpPr>
        <p:spPr/>
        <p:txBody>
          <a:bodyPr/>
          <a:lstStyle>
            <a:lvl1pPr>
              <a:defRPr/>
            </a:lvl1pPr>
          </a:lstStyle>
          <a:p>
            <a:pPr>
              <a:defRPr/>
            </a:pPr>
            <a:fld id="{05368ACA-6817-46EA-981B-8CDDB2C0D9FB}" type="datetimeFigureOut">
              <a:rPr lang="ja-JP" altLang="en-US"/>
              <a:pPr>
                <a:defRPr/>
              </a:pPr>
              <a:t>2018/11/18</a:t>
            </a:fld>
            <a:endParaRPr lang="ja-JP" altLang="en-US"/>
          </a:p>
        </p:txBody>
      </p:sp>
    </p:spTree>
    <p:extLst>
      <p:ext uri="{BB962C8B-B14F-4D97-AF65-F5344CB8AC3E}">
        <p14:creationId xmlns:p14="http://schemas.microsoft.com/office/powerpoint/2010/main" val="22287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0531F40E-6D58-401B-8F0B-8D2B87AA029F}"/>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2C1EA8F-744E-4929-A487-6E75BE97780B}"/>
              </a:ext>
            </a:extLst>
          </p:cNvPr>
          <p:cNvSpPr>
            <a:spLocks noGrp="1"/>
          </p:cNvSpPr>
          <p:nvPr>
            <p:ph type="sldNum" sz="quarter" idx="11"/>
          </p:nvPr>
        </p:nvSpPr>
        <p:spPr/>
        <p:txBody>
          <a:bodyPr/>
          <a:lstStyle>
            <a:lvl1pPr>
              <a:defRPr/>
            </a:lvl1pPr>
          </a:lstStyle>
          <a:p>
            <a:fld id="{DC1EC4F9-C6D7-4131-B3E7-535A66F023E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2D690E6-CC98-4258-AA1D-153EA527A41A}"/>
              </a:ext>
            </a:extLst>
          </p:cNvPr>
          <p:cNvSpPr>
            <a:spLocks noGrp="1"/>
          </p:cNvSpPr>
          <p:nvPr>
            <p:ph type="dt" sz="half" idx="12"/>
          </p:nvPr>
        </p:nvSpPr>
        <p:spPr/>
        <p:txBody>
          <a:bodyPr/>
          <a:lstStyle>
            <a:lvl1pPr>
              <a:defRPr/>
            </a:lvl1pPr>
          </a:lstStyle>
          <a:p>
            <a:pPr>
              <a:defRPr/>
            </a:pPr>
            <a:fld id="{9E465528-2462-4443-AB9A-E24BA9E46DD0}" type="datetimeFigureOut">
              <a:rPr lang="ja-JP" altLang="en-US"/>
              <a:pPr>
                <a:defRPr/>
              </a:pPr>
              <a:t>2018/11/18</a:t>
            </a:fld>
            <a:endParaRPr lang="ja-JP" altLang="en-US"/>
          </a:p>
        </p:txBody>
      </p:sp>
    </p:spTree>
    <p:extLst>
      <p:ext uri="{BB962C8B-B14F-4D97-AF65-F5344CB8AC3E}">
        <p14:creationId xmlns:p14="http://schemas.microsoft.com/office/powerpoint/2010/main" val="60537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71980C40-02E6-4136-8F8B-0E9B9FB38288}"/>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D5F34BC1-CC64-45C3-8307-31ECD2C689C4}"/>
              </a:ext>
            </a:extLst>
          </p:cNvPr>
          <p:cNvSpPr>
            <a:spLocks noGrp="1"/>
          </p:cNvSpPr>
          <p:nvPr>
            <p:ph type="sldNum" sz="quarter" idx="11"/>
          </p:nvPr>
        </p:nvSpPr>
        <p:spPr/>
        <p:txBody>
          <a:bodyPr/>
          <a:lstStyle>
            <a:lvl1pPr>
              <a:defRPr/>
            </a:lvl1pPr>
          </a:lstStyle>
          <a:p>
            <a:fld id="{76C38FD5-0CC4-4CF7-93F6-16D9C7537BB9}" type="slidenum">
              <a:rPr lang="ja-JP" altLang="en-US"/>
              <a:pPr/>
              <a:t>‹#›</a:t>
            </a:fld>
            <a:endParaRPr lang="ja-JP" altLang="en-US"/>
          </a:p>
        </p:txBody>
      </p:sp>
      <p:sp>
        <p:nvSpPr>
          <p:cNvPr id="6" name="日付プレースホルダ 3">
            <a:extLst>
              <a:ext uri="{FF2B5EF4-FFF2-40B4-BE49-F238E27FC236}">
                <a16:creationId xmlns:a16="http://schemas.microsoft.com/office/drawing/2014/main" id="{71851F5F-DC38-46FA-9BD5-CD097DA439A4}"/>
              </a:ext>
            </a:extLst>
          </p:cNvPr>
          <p:cNvSpPr>
            <a:spLocks noGrp="1"/>
          </p:cNvSpPr>
          <p:nvPr>
            <p:ph type="dt" sz="half" idx="12"/>
          </p:nvPr>
        </p:nvSpPr>
        <p:spPr/>
        <p:txBody>
          <a:bodyPr/>
          <a:lstStyle>
            <a:lvl1pPr>
              <a:defRPr/>
            </a:lvl1pPr>
          </a:lstStyle>
          <a:p>
            <a:pPr>
              <a:defRPr/>
            </a:pPr>
            <a:fld id="{AB2FB533-13A0-4797-8695-937C515D24C0}" type="datetimeFigureOut">
              <a:rPr lang="ja-JP" altLang="en-US"/>
              <a:pPr>
                <a:defRPr/>
              </a:pPr>
              <a:t>2018/11/18</a:t>
            </a:fld>
            <a:endParaRPr lang="ja-JP" altLang="en-US"/>
          </a:p>
        </p:txBody>
      </p:sp>
    </p:spTree>
    <p:extLst>
      <p:ext uri="{BB962C8B-B14F-4D97-AF65-F5344CB8AC3E}">
        <p14:creationId xmlns:p14="http://schemas.microsoft.com/office/powerpoint/2010/main" val="19970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フッター プレースホルダ 4">
            <a:extLst>
              <a:ext uri="{FF2B5EF4-FFF2-40B4-BE49-F238E27FC236}">
                <a16:creationId xmlns:a16="http://schemas.microsoft.com/office/drawing/2014/main" id="{B08FE597-0621-4208-9B0A-A2F3545C9AE7}"/>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A10EDD95-C1A8-4034-A43F-79C746D6DB58}"/>
              </a:ext>
            </a:extLst>
          </p:cNvPr>
          <p:cNvSpPr>
            <a:spLocks noGrp="1"/>
          </p:cNvSpPr>
          <p:nvPr>
            <p:ph type="sldNum" sz="quarter" idx="11"/>
          </p:nvPr>
        </p:nvSpPr>
        <p:spPr/>
        <p:txBody>
          <a:bodyPr/>
          <a:lstStyle>
            <a:lvl1pPr>
              <a:defRPr/>
            </a:lvl1pPr>
          </a:lstStyle>
          <a:p>
            <a:fld id="{73A12405-90C1-4670-AFE5-6B2C3F36CCDC}" type="slidenum">
              <a:rPr lang="ja-JP" altLang="en-US"/>
              <a:pPr/>
              <a:t>‹#›</a:t>
            </a:fld>
            <a:endParaRPr lang="ja-JP" altLang="en-US"/>
          </a:p>
        </p:txBody>
      </p:sp>
      <p:sp>
        <p:nvSpPr>
          <p:cNvPr id="6" name="日付プレースホルダ 3">
            <a:extLst>
              <a:ext uri="{FF2B5EF4-FFF2-40B4-BE49-F238E27FC236}">
                <a16:creationId xmlns:a16="http://schemas.microsoft.com/office/drawing/2014/main" id="{4F6E0593-7C6F-4474-ABAF-47CD04FBF8D6}"/>
              </a:ext>
            </a:extLst>
          </p:cNvPr>
          <p:cNvSpPr>
            <a:spLocks noGrp="1"/>
          </p:cNvSpPr>
          <p:nvPr>
            <p:ph type="dt" sz="half" idx="12"/>
          </p:nvPr>
        </p:nvSpPr>
        <p:spPr/>
        <p:txBody>
          <a:bodyPr/>
          <a:lstStyle>
            <a:lvl1pPr>
              <a:defRPr/>
            </a:lvl1pPr>
          </a:lstStyle>
          <a:p>
            <a:pPr>
              <a:defRPr/>
            </a:pPr>
            <a:fld id="{1765764E-E311-4CB1-94E9-5CF1DE72FC07}" type="datetimeFigureOut">
              <a:rPr lang="ja-JP" altLang="en-US"/>
              <a:pPr>
                <a:defRPr/>
              </a:pPr>
              <a:t>2018/11/18</a:t>
            </a:fld>
            <a:endParaRPr lang="ja-JP" altLang="en-US"/>
          </a:p>
        </p:txBody>
      </p:sp>
    </p:spTree>
    <p:extLst>
      <p:ext uri="{BB962C8B-B14F-4D97-AF65-F5344CB8AC3E}">
        <p14:creationId xmlns:p14="http://schemas.microsoft.com/office/powerpoint/2010/main" val="392928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フッター プレースホルダ 4">
            <a:extLst>
              <a:ext uri="{FF2B5EF4-FFF2-40B4-BE49-F238E27FC236}">
                <a16:creationId xmlns:a16="http://schemas.microsoft.com/office/drawing/2014/main" id="{E6F8E80F-39C4-4F68-B391-581EF30DD8B4}"/>
              </a:ext>
            </a:extLst>
          </p:cNvPr>
          <p:cNvSpPr>
            <a:spLocks noGrp="1"/>
          </p:cNvSpPr>
          <p:nvPr>
            <p:ph type="ftr" sz="quarter" idx="10"/>
          </p:nvPr>
        </p:nvSpPr>
        <p:spPr/>
        <p:txBody>
          <a:bodyPr/>
          <a:lstStyle>
            <a:lvl1pPr>
              <a:defRPr/>
            </a:lvl1pPr>
          </a:lstStyle>
          <a:p>
            <a:pPr>
              <a:defRPr/>
            </a:pPr>
            <a:endParaRPr lang="ja-JP" altLang="en-US"/>
          </a:p>
        </p:txBody>
      </p:sp>
      <p:sp>
        <p:nvSpPr>
          <p:cNvPr id="5" name="スライド番号プレースホルダ 5">
            <a:extLst>
              <a:ext uri="{FF2B5EF4-FFF2-40B4-BE49-F238E27FC236}">
                <a16:creationId xmlns:a16="http://schemas.microsoft.com/office/drawing/2014/main" id="{FDF12E22-E248-4535-B4D3-3C618E2412EB}"/>
              </a:ext>
            </a:extLst>
          </p:cNvPr>
          <p:cNvSpPr>
            <a:spLocks noGrp="1"/>
          </p:cNvSpPr>
          <p:nvPr>
            <p:ph type="sldNum" sz="quarter" idx="11"/>
          </p:nvPr>
        </p:nvSpPr>
        <p:spPr/>
        <p:txBody>
          <a:bodyPr/>
          <a:lstStyle>
            <a:lvl1pPr>
              <a:defRPr/>
            </a:lvl1pPr>
          </a:lstStyle>
          <a:p>
            <a:fld id="{1464763F-6A1B-42C4-A159-6411946153CF}" type="slidenum">
              <a:rPr lang="ja-JP" altLang="en-US"/>
              <a:pPr/>
              <a:t>‹#›</a:t>
            </a:fld>
            <a:endParaRPr lang="ja-JP" altLang="en-US"/>
          </a:p>
        </p:txBody>
      </p:sp>
      <p:sp>
        <p:nvSpPr>
          <p:cNvPr id="6" name="日付プレースホルダ 3">
            <a:extLst>
              <a:ext uri="{FF2B5EF4-FFF2-40B4-BE49-F238E27FC236}">
                <a16:creationId xmlns:a16="http://schemas.microsoft.com/office/drawing/2014/main" id="{96E7E89F-6967-444C-8187-99E303E3288C}"/>
              </a:ext>
            </a:extLst>
          </p:cNvPr>
          <p:cNvSpPr>
            <a:spLocks noGrp="1"/>
          </p:cNvSpPr>
          <p:nvPr>
            <p:ph type="dt" sz="half" idx="12"/>
          </p:nvPr>
        </p:nvSpPr>
        <p:spPr/>
        <p:txBody>
          <a:bodyPr/>
          <a:lstStyle>
            <a:lvl1pPr>
              <a:defRPr/>
            </a:lvl1pPr>
          </a:lstStyle>
          <a:p>
            <a:pPr>
              <a:defRPr/>
            </a:pPr>
            <a:fld id="{46ED0C7F-7AE0-4896-8AFE-3BC63694BD7F}" type="datetimeFigureOut">
              <a:rPr lang="ja-JP" altLang="en-US"/>
              <a:pPr>
                <a:defRPr/>
              </a:pPr>
              <a:t>2018/11/18</a:t>
            </a:fld>
            <a:endParaRPr lang="ja-JP" altLang="en-US"/>
          </a:p>
        </p:txBody>
      </p:sp>
    </p:spTree>
    <p:extLst>
      <p:ext uri="{BB962C8B-B14F-4D97-AF65-F5344CB8AC3E}">
        <p14:creationId xmlns:p14="http://schemas.microsoft.com/office/powerpoint/2010/main" val="165682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 4">
            <a:extLst>
              <a:ext uri="{FF2B5EF4-FFF2-40B4-BE49-F238E27FC236}">
                <a16:creationId xmlns:a16="http://schemas.microsoft.com/office/drawing/2014/main" id="{9FFDF5E6-5AAC-471C-8220-1AC78C9F1C05}"/>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D3B1AD23-22E6-4189-B665-229595973626}"/>
              </a:ext>
            </a:extLst>
          </p:cNvPr>
          <p:cNvSpPr>
            <a:spLocks noGrp="1"/>
          </p:cNvSpPr>
          <p:nvPr>
            <p:ph type="sldNum" sz="quarter" idx="11"/>
          </p:nvPr>
        </p:nvSpPr>
        <p:spPr/>
        <p:txBody>
          <a:bodyPr/>
          <a:lstStyle>
            <a:lvl1pPr>
              <a:defRPr/>
            </a:lvl1pPr>
          </a:lstStyle>
          <a:p>
            <a:fld id="{98938977-A3F5-4660-A222-96ED5885E31C}" type="slidenum">
              <a:rPr lang="ja-JP" altLang="en-US"/>
              <a:pPr/>
              <a:t>‹#›</a:t>
            </a:fld>
            <a:endParaRPr lang="ja-JP" altLang="en-US"/>
          </a:p>
        </p:txBody>
      </p:sp>
      <p:sp>
        <p:nvSpPr>
          <p:cNvPr id="7" name="日付プレースホルダ 3">
            <a:extLst>
              <a:ext uri="{FF2B5EF4-FFF2-40B4-BE49-F238E27FC236}">
                <a16:creationId xmlns:a16="http://schemas.microsoft.com/office/drawing/2014/main" id="{39C25BC2-F93D-47C7-B49E-87852BC26735}"/>
              </a:ext>
            </a:extLst>
          </p:cNvPr>
          <p:cNvSpPr>
            <a:spLocks noGrp="1"/>
          </p:cNvSpPr>
          <p:nvPr>
            <p:ph type="dt" sz="half" idx="12"/>
          </p:nvPr>
        </p:nvSpPr>
        <p:spPr/>
        <p:txBody>
          <a:bodyPr/>
          <a:lstStyle>
            <a:lvl1pPr>
              <a:defRPr/>
            </a:lvl1pPr>
          </a:lstStyle>
          <a:p>
            <a:pPr>
              <a:defRPr/>
            </a:pPr>
            <a:fld id="{DA53CC9D-9F17-4820-AA19-C879CED5335B}" type="datetimeFigureOut">
              <a:rPr lang="ja-JP" altLang="en-US"/>
              <a:pPr>
                <a:defRPr/>
              </a:pPr>
              <a:t>2018/11/18</a:t>
            </a:fld>
            <a:endParaRPr lang="ja-JP" altLang="en-US"/>
          </a:p>
        </p:txBody>
      </p:sp>
    </p:spTree>
    <p:extLst>
      <p:ext uri="{BB962C8B-B14F-4D97-AF65-F5344CB8AC3E}">
        <p14:creationId xmlns:p14="http://schemas.microsoft.com/office/powerpoint/2010/main" val="42700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4">
            <a:extLst>
              <a:ext uri="{FF2B5EF4-FFF2-40B4-BE49-F238E27FC236}">
                <a16:creationId xmlns:a16="http://schemas.microsoft.com/office/drawing/2014/main" id="{A2FCCFE8-B3A4-4144-AD74-24821C901076}"/>
              </a:ext>
            </a:extLst>
          </p:cNvPr>
          <p:cNvSpPr>
            <a:spLocks noGrp="1"/>
          </p:cNvSpPr>
          <p:nvPr>
            <p:ph type="ftr" sz="quarter" idx="10"/>
          </p:nvPr>
        </p:nvSpPr>
        <p:spPr/>
        <p:txBody>
          <a:bodyPr/>
          <a:lstStyle>
            <a:lvl1pPr>
              <a:defRPr/>
            </a:lvl1pPr>
          </a:lstStyle>
          <a:p>
            <a:pPr>
              <a:defRPr/>
            </a:pPr>
            <a:endParaRPr lang="ja-JP" altLang="en-US"/>
          </a:p>
        </p:txBody>
      </p:sp>
      <p:sp>
        <p:nvSpPr>
          <p:cNvPr id="8" name="スライド番号プレースホルダ 5">
            <a:extLst>
              <a:ext uri="{FF2B5EF4-FFF2-40B4-BE49-F238E27FC236}">
                <a16:creationId xmlns:a16="http://schemas.microsoft.com/office/drawing/2014/main" id="{9EA5BFB3-1F63-4B70-91EF-F1B6F6D54D9B}"/>
              </a:ext>
            </a:extLst>
          </p:cNvPr>
          <p:cNvSpPr>
            <a:spLocks noGrp="1"/>
          </p:cNvSpPr>
          <p:nvPr>
            <p:ph type="sldNum" sz="quarter" idx="11"/>
          </p:nvPr>
        </p:nvSpPr>
        <p:spPr/>
        <p:txBody>
          <a:bodyPr/>
          <a:lstStyle>
            <a:lvl1pPr>
              <a:defRPr/>
            </a:lvl1pPr>
          </a:lstStyle>
          <a:p>
            <a:fld id="{508B7A36-DE1C-4472-9211-D68FD0C0E836}" type="slidenum">
              <a:rPr lang="ja-JP" altLang="en-US"/>
              <a:pPr/>
              <a:t>‹#›</a:t>
            </a:fld>
            <a:endParaRPr lang="ja-JP" altLang="en-US"/>
          </a:p>
        </p:txBody>
      </p:sp>
      <p:sp>
        <p:nvSpPr>
          <p:cNvPr id="9" name="日付プレースホルダ 3">
            <a:extLst>
              <a:ext uri="{FF2B5EF4-FFF2-40B4-BE49-F238E27FC236}">
                <a16:creationId xmlns:a16="http://schemas.microsoft.com/office/drawing/2014/main" id="{E42BFCBD-4120-402A-9B9F-D041E5FAC1F8}"/>
              </a:ext>
            </a:extLst>
          </p:cNvPr>
          <p:cNvSpPr>
            <a:spLocks noGrp="1"/>
          </p:cNvSpPr>
          <p:nvPr>
            <p:ph type="dt" sz="half" idx="12"/>
          </p:nvPr>
        </p:nvSpPr>
        <p:spPr/>
        <p:txBody>
          <a:bodyPr/>
          <a:lstStyle>
            <a:lvl1pPr>
              <a:defRPr/>
            </a:lvl1pPr>
          </a:lstStyle>
          <a:p>
            <a:pPr>
              <a:defRPr/>
            </a:pPr>
            <a:fld id="{BF104FBF-7608-4FDF-AFAD-10DB302B7D7B}" type="datetimeFigureOut">
              <a:rPr lang="ja-JP" altLang="en-US"/>
              <a:pPr>
                <a:defRPr/>
              </a:pPr>
              <a:t>2018/11/18</a:t>
            </a:fld>
            <a:endParaRPr lang="ja-JP" altLang="en-US"/>
          </a:p>
        </p:txBody>
      </p:sp>
    </p:spTree>
    <p:extLst>
      <p:ext uri="{BB962C8B-B14F-4D97-AF65-F5344CB8AC3E}">
        <p14:creationId xmlns:p14="http://schemas.microsoft.com/office/powerpoint/2010/main" val="350410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フッター プレースホルダ 4">
            <a:extLst>
              <a:ext uri="{FF2B5EF4-FFF2-40B4-BE49-F238E27FC236}">
                <a16:creationId xmlns:a16="http://schemas.microsoft.com/office/drawing/2014/main" id="{7F385D40-B103-459C-AC4F-06520EDD45A4}"/>
              </a:ext>
            </a:extLst>
          </p:cNvPr>
          <p:cNvSpPr>
            <a:spLocks noGrp="1"/>
          </p:cNvSpPr>
          <p:nvPr>
            <p:ph type="ftr" sz="quarter" idx="10"/>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F453501C-19F6-438C-8196-AE757742CEFE}"/>
              </a:ext>
            </a:extLst>
          </p:cNvPr>
          <p:cNvSpPr>
            <a:spLocks noGrp="1"/>
          </p:cNvSpPr>
          <p:nvPr>
            <p:ph type="sldNum" sz="quarter" idx="11"/>
          </p:nvPr>
        </p:nvSpPr>
        <p:spPr/>
        <p:txBody>
          <a:bodyPr/>
          <a:lstStyle>
            <a:lvl1pPr>
              <a:defRPr/>
            </a:lvl1pPr>
          </a:lstStyle>
          <a:p>
            <a:fld id="{F7DE906B-82D0-4D96-81C8-995907F2054E}" type="slidenum">
              <a:rPr lang="ja-JP" altLang="en-US"/>
              <a:pPr/>
              <a:t>‹#›</a:t>
            </a:fld>
            <a:endParaRPr lang="ja-JP" altLang="en-US"/>
          </a:p>
        </p:txBody>
      </p:sp>
      <p:sp>
        <p:nvSpPr>
          <p:cNvPr id="5" name="日付プレースホルダ 3">
            <a:extLst>
              <a:ext uri="{FF2B5EF4-FFF2-40B4-BE49-F238E27FC236}">
                <a16:creationId xmlns:a16="http://schemas.microsoft.com/office/drawing/2014/main" id="{7D675047-0232-4C19-A9B3-E0B27FB3F7E7}"/>
              </a:ext>
            </a:extLst>
          </p:cNvPr>
          <p:cNvSpPr>
            <a:spLocks noGrp="1"/>
          </p:cNvSpPr>
          <p:nvPr>
            <p:ph type="dt" sz="half" idx="12"/>
          </p:nvPr>
        </p:nvSpPr>
        <p:spPr/>
        <p:txBody>
          <a:bodyPr/>
          <a:lstStyle>
            <a:lvl1pPr>
              <a:defRPr/>
            </a:lvl1pPr>
          </a:lstStyle>
          <a:p>
            <a:pPr>
              <a:defRPr/>
            </a:pPr>
            <a:fld id="{3985870F-8C8A-42C3-A5D8-E87674E3B878}" type="datetimeFigureOut">
              <a:rPr lang="ja-JP" altLang="en-US"/>
              <a:pPr>
                <a:defRPr/>
              </a:pPr>
              <a:t>2018/11/18</a:t>
            </a:fld>
            <a:endParaRPr lang="ja-JP" altLang="en-US"/>
          </a:p>
        </p:txBody>
      </p:sp>
    </p:spTree>
    <p:extLst>
      <p:ext uri="{BB962C8B-B14F-4D97-AF65-F5344CB8AC3E}">
        <p14:creationId xmlns:p14="http://schemas.microsoft.com/office/powerpoint/2010/main" val="15509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 4">
            <a:extLst>
              <a:ext uri="{FF2B5EF4-FFF2-40B4-BE49-F238E27FC236}">
                <a16:creationId xmlns:a16="http://schemas.microsoft.com/office/drawing/2014/main" id="{70BB68CD-4441-472E-B3D5-C88D99EFFDF8}"/>
              </a:ext>
            </a:extLst>
          </p:cNvPr>
          <p:cNvSpPr>
            <a:spLocks noGrp="1"/>
          </p:cNvSpPr>
          <p:nvPr>
            <p:ph type="ftr" sz="quarter" idx="10"/>
          </p:nvPr>
        </p:nvSpPr>
        <p:spPr/>
        <p:txBody>
          <a:bodyPr/>
          <a:lstStyle>
            <a:lvl1pPr>
              <a:defRPr/>
            </a:lvl1pPr>
          </a:lstStyle>
          <a:p>
            <a:pPr>
              <a:defRPr/>
            </a:pPr>
            <a:endParaRPr lang="ja-JP" altLang="en-US"/>
          </a:p>
        </p:txBody>
      </p:sp>
      <p:sp>
        <p:nvSpPr>
          <p:cNvPr id="3" name="スライド番号プレースホルダ 5">
            <a:extLst>
              <a:ext uri="{FF2B5EF4-FFF2-40B4-BE49-F238E27FC236}">
                <a16:creationId xmlns:a16="http://schemas.microsoft.com/office/drawing/2014/main" id="{5C6B528E-F2B4-4127-A3DD-D5A6DFA3E059}"/>
              </a:ext>
            </a:extLst>
          </p:cNvPr>
          <p:cNvSpPr>
            <a:spLocks noGrp="1"/>
          </p:cNvSpPr>
          <p:nvPr>
            <p:ph type="sldNum" sz="quarter" idx="11"/>
          </p:nvPr>
        </p:nvSpPr>
        <p:spPr/>
        <p:txBody>
          <a:bodyPr/>
          <a:lstStyle>
            <a:lvl1pPr>
              <a:defRPr/>
            </a:lvl1pPr>
          </a:lstStyle>
          <a:p>
            <a:fld id="{FF94AA88-70D9-4329-9912-A1ABF9FA4BB9}" type="slidenum">
              <a:rPr lang="ja-JP" altLang="en-US"/>
              <a:pPr/>
              <a:t>‹#›</a:t>
            </a:fld>
            <a:endParaRPr lang="ja-JP" altLang="en-US"/>
          </a:p>
        </p:txBody>
      </p:sp>
      <p:sp>
        <p:nvSpPr>
          <p:cNvPr id="4" name="日付プレースホルダ 3">
            <a:extLst>
              <a:ext uri="{FF2B5EF4-FFF2-40B4-BE49-F238E27FC236}">
                <a16:creationId xmlns:a16="http://schemas.microsoft.com/office/drawing/2014/main" id="{58F29E5F-2BB0-4A33-B7F8-11F870FC92F2}"/>
              </a:ext>
            </a:extLst>
          </p:cNvPr>
          <p:cNvSpPr>
            <a:spLocks noGrp="1"/>
          </p:cNvSpPr>
          <p:nvPr>
            <p:ph type="dt" sz="half" idx="12"/>
          </p:nvPr>
        </p:nvSpPr>
        <p:spPr/>
        <p:txBody>
          <a:bodyPr/>
          <a:lstStyle>
            <a:lvl1pPr>
              <a:defRPr/>
            </a:lvl1pPr>
          </a:lstStyle>
          <a:p>
            <a:pPr>
              <a:defRPr/>
            </a:pPr>
            <a:fld id="{43F98BEE-CD0B-4AB4-8A9D-4967455428CE}" type="datetimeFigureOut">
              <a:rPr lang="ja-JP" altLang="en-US"/>
              <a:pPr>
                <a:defRPr/>
              </a:pPr>
              <a:t>2018/11/18</a:t>
            </a:fld>
            <a:endParaRPr lang="ja-JP" altLang="en-US"/>
          </a:p>
        </p:txBody>
      </p:sp>
    </p:spTree>
    <p:extLst>
      <p:ext uri="{BB962C8B-B14F-4D97-AF65-F5344CB8AC3E}">
        <p14:creationId xmlns:p14="http://schemas.microsoft.com/office/powerpoint/2010/main" val="351449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7B002254-C90F-467C-AE39-D43DA633AAF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03ECC6A2-D4CF-4BE3-935A-4406DB78E53F}"/>
              </a:ext>
            </a:extLst>
          </p:cNvPr>
          <p:cNvSpPr>
            <a:spLocks noGrp="1"/>
          </p:cNvSpPr>
          <p:nvPr>
            <p:ph type="sldNum" sz="quarter" idx="11"/>
          </p:nvPr>
        </p:nvSpPr>
        <p:spPr/>
        <p:txBody>
          <a:bodyPr/>
          <a:lstStyle>
            <a:lvl1pPr>
              <a:defRPr/>
            </a:lvl1pPr>
          </a:lstStyle>
          <a:p>
            <a:fld id="{AB0A07D9-FF2E-4185-A30B-04CAF3C2CC9E}" type="slidenum">
              <a:rPr lang="ja-JP" altLang="en-US"/>
              <a:pPr/>
              <a:t>‹#›</a:t>
            </a:fld>
            <a:endParaRPr lang="ja-JP" altLang="en-US"/>
          </a:p>
        </p:txBody>
      </p:sp>
      <p:sp>
        <p:nvSpPr>
          <p:cNvPr id="7" name="日付プレースホルダ 3">
            <a:extLst>
              <a:ext uri="{FF2B5EF4-FFF2-40B4-BE49-F238E27FC236}">
                <a16:creationId xmlns:a16="http://schemas.microsoft.com/office/drawing/2014/main" id="{0A3D1FCE-6634-455E-9075-6C89E37D181F}"/>
              </a:ext>
            </a:extLst>
          </p:cNvPr>
          <p:cNvSpPr>
            <a:spLocks noGrp="1"/>
          </p:cNvSpPr>
          <p:nvPr>
            <p:ph type="dt" sz="half" idx="12"/>
          </p:nvPr>
        </p:nvSpPr>
        <p:spPr/>
        <p:txBody>
          <a:bodyPr/>
          <a:lstStyle>
            <a:lvl1pPr>
              <a:defRPr/>
            </a:lvl1pPr>
          </a:lstStyle>
          <a:p>
            <a:pPr>
              <a:defRPr/>
            </a:pPr>
            <a:fld id="{918A1642-2077-41F4-AAD5-00B44B4D96C5}" type="datetimeFigureOut">
              <a:rPr lang="ja-JP" altLang="en-US"/>
              <a:pPr>
                <a:defRPr/>
              </a:pPr>
              <a:t>2018/11/18</a:t>
            </a:fld>
            <a:endParaRPr lang="ja-JP" altLang="en-US"/>
          </a:p>
        </p:txBody>
      </p:sp>
    </p:spTree>
    <p:extLst>
      <p:ext uri="{BB962C8B-B14F-4D97-AF65-F5344CB8AC3E}">
        <p14:creationId xmlns:p14="http://schemas.microsoft.com/office/powerpoint/2010/main" val="2183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フッター プレースホルダ 4">
            <a:extLst>
              <a:ext uri="{FF2B5EF4-FFF2-40B4-BE49-F238E27FC236}">
                <a16:creationId xmlns:a16="http://schemas.microsoft.com/office/drawing/2014/main" id="{E1C493F7-B0CA-4326-B5E7-16B48E3AC916}"/>
              </a:ext>
            </a:extLst>
          </p:cNvPr>
          <p:cNvSpPr>
            <a:spLocks noGrp="1"/>
          </p:cNvSpPr>
          <p:nvPr>
            <p:ph type="ftr" sz="quarter" idx="10"/>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1373AD7A-3FCC-4C19-9979-8F1FF56E0724}"/>
              </a:ext>
            </a:extLst>
          </p:cNvPr>
          <p:cNvSpPr>
            <a:spLocks noGrp="1"/>
          </p:cNvSpPr>
          <p:nvPr>
            <p:ph type="sldNum" sz="quarter" idx="11"/>
          </p:nvPr>
        </p:nvSpPr>
        <p:spPr/>
        <p:txBody>
          <a:bodyPr/>
          <a:lstStyle>
            <a:lvl1pPr>
              <a:defRPr/>
            </a:lvl1pPr>
          </a:lstStyle>
          <a:p>
            <a:fld id="{D0794A3C-AA79-4318-BFDA-690E4C49D5C0}" type="slidenum">
              <a:rPr lang="ja-JP" altLang="en-US"/>
              <a:pPr/>
              <a:t>‹#›</a:t>
            </a:fld>
            <a:endParaRPr lang="ja-JP" altLang="en-US"/>
          </a:p>
        </p:txBody>
      </p:sp>
      <p:sp>
        <p:nvSpPr>
          <p:cNvPr id="7" name="日付プレースホルダ 3">
            <a:extLst>
              <a:ext uri="{FF2B5EF4-FFF2-40B4-BE49-F238E27FC236}">
                <a16:creationId xmlns:a16="http://schemas.microsoft.com/office/drawing/2014/main" id="{63658DF1-E20A-4CB5-93E0-3ED2120BD819}"/>
              </a:ext>
            </a:extLst>
          </p:cNvPr>
          <p:cNvSpPr>
            <a:spLocks noGrp="1"/>
          </p:cNvSpPr>
          <p:nvPr>
            <p:ph type="dt" sz="half" idx="12"/>
          </p:nvPr>
        </p:nvSpPr>
        <p:spPr/>
        <p:txBody>
          <a:bodyPr/>
          <a:lstStyle>
            <a:lvl1pPr>
              <a:defRPr/>
            </a:lvl1pPr>
          </a:lstStyle>
          <a:p>
            <a:pPr>
              <a:defRPr/>
            </a:pPr>
            <a:fld id="{C166DB06-C7CB-41B3-9EE7-15139003289F}" type="datetimeFigureOut">
              <a:rPr lang="ja-JP" altLang="en-US"/>
              <a:pPr>
                <a:defRPr/>
              </a:pPr>
              <a:t>2018/11/18</a:t>
            </a:fld>
            <a:endParaRPr lang="ja-JP" altLang="en-US"/>
          </a:p>
        </p:txBody>
      </p:sp>
    </p:spTree>
    <p:extLst>
      <p:ext uri="{BB962C8B-B14F-4D97-AF65-F5344CB8AC3E}">
        <p14:creationId xmlns:p14="http://schemas.microsoft.com/office/powerpoint/2010/main" val="31301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0416masuda\Desktop\inner_plant_01.jpg">
            <a:extLst>
              <a:ext uri="{FF2B5EF4-FFF2-40B4-BE49-F238E27FC236}">
                <a16:creationId xmlns:a16="http://schemas.microsoft.com/office/drawing/2014/main" id="{6738D1BE-2CFA-419A-9B65-9BFDA6D188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ッター プレースホルダ 4">
            <a:extLst>
              <a:ext uri="{FF2B5EF4-FFF2-40B4-BE49-F238E27FC236}">
                <a16:creationId xmlns:a16="http://schemas.microsoft.com/office/drawing/2014/main" id="{0E6DD7CF-A268-4298-A3E6-E9F8151FB5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C8FB0D46-7CF5-4EF2-9062-593754EDB6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372ABF-5BE4-42ED-8E68-891802EAD308}" type="slidenum">
              <a:rPr lang="ja-JP" altLang="en-US"/>
              <a:pPr/>
              <a:t>‹#›</a:t>
            </a:fld>
            <a:endParaRPr lang="ja-JP" altLang="en-US"/>
          </a:p>
        </p:txBody>
      </p:sp>
      <p:sp>
        <p:nvSpPr>
          <p:cNvPr id="1029" name="タイトル プレースホルダ 1">
            <a:extLst>
              <a:ext uri="{FF2B5EF4-FFF2-40B4-BE49-F238E27FC236}">
                <a16:creationId xmlns:a16="http://schemas.microsoft.com/office/drawing/2014/main" id="{7A54F63A-6711-4060-969F-9A5A9DE0CFE5}"/>
              </a:ext>
            </a:extLst>
          </p:cNvPr>
          <p:cNvSpPr>
            <a:spLocks noGrp="1"/>
          </p:cNvSpPr>
          <p:nvPr>
            <p:ph type="title"/>
          </p:nvPr>
        </p:nvSpPr>
        <p:spPr bwMode="auto">
          <a:xfrm>
            <a:off x="214313" y="13176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a:extLst>
              <a:ext uri="{FF2B5EF4-FFF2-40B4-BE49-F238E27FC236}">
                <a16:creationId xmlns:a16="http://schemas.microsoft.com/office/drawing/2014/main" id="{C46A689A-8712-4086-9DB7-B00CDA45CEF7}"/>
              </a:ext>
            </a:extLst>
          </p:cNvPr>
          <p:cNvSpPr>
            <a:spLocks noGrp="1"/>
          </p:cNvSpPr>
          <p:nvPr>
            <p:ph type="body" idx="1"/>
          </p:nvPr>
        </p:nvSpPr>
        <p:spPr bwMode="auto">
          <a:xfrm>
            <a:off x="214313" y="1214438"/>
            <a:ext cx="864393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E695035-6738-482A-B8B0-EC7BDE9DA38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94EC2F-BB53-4B55-8299-03C7B0D2CF62}" type="datetimeFigureOut">
              <a:rPr lang="ja-JP" altLang="en-US"/>
              <a:pPr>
                <a:defRPr/>
              </a:pPr>
              <a:t>2018/11/18</a:t>
            </a:fld>
            <a:endParaRPr lang="ja-JP"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rtl="0" eaLnBrk="0" fontAlgn="base" hangingPunct="0">
        <a:spcBef>
          <a:spcPct val="0"/>
        </a:spcBef>
        <a:spcAft>
          <a:spcPct val="0"/>
        </a:spcAft>
        <a:defRPr kumimoji="1" sz="3600" kern="12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Calibri" pitchFamily="34" charset="0"/>
          <a:ea typeface="ＭＳ Ｐゴシック" charset="-128"/>
        </a:defRPr>
      </a:lvl2pPr>
      <a:lvl3pPr algn="l" rtl="0" eaLnBrk="0" fontAlgn="base" hangingPunct="0">
        <a:spcBef>
          <a:spcPct val="0"/>
        </a:spcBef>
        <a:spcAft>
          <a:spcPct val="0"/>
        </a:spcAft>
        <a:defRPr kumimoji="1" sz="3600">
          <a:solidFill>
            <a:schemeClr val="tx1"/>
          </a:solidFill>
          <a:latin typeface="Calibri" pitchFamily="34" charset="0"/>
          <a:ea typeface="ＭＳ Ｐゴシック" charset="-128"/>
        </a:defRPr>
      </a:lvl3pPr>
      <a:lvl4pPr algn="l" rtl="0" eaLnBrk="0" fontAlgn="base" hangingPunct="0">
        <a:spcBef>
          <a:spcPct val="0"/>
        </a:spcBef>
        <a:spcAft>
          <a:spcPct val="0"/>
        </a:spcAft>
        <a:defRPr kumimoji="1" sz="3600">
          <a:solidFill>
            <a:schemeClr val="tx1"/>
          </a:solidFill>
          <a:latin typeface="Calibri" pitchFamily="34" charset="0"/>
          <a:ea typeface="ＭＳ Ｐゴシック" charset="-128"/>
        </a:defRPr>
      </a:lvl4pPr>
      <a:lvl5pPr algn="l" rtl="0" eaLnBrk="0" fontAlgn="base" hangingPunct="0">
        <a:spcBef>
          <a:spcPct val="0"/>
        </a:spcBef>
        <a:spcAft>
          <a:spcPct val="0"/>
        </a:spcAft>
        <a:defRPr kumimoji="1" sz="3600">
          <a:solidFill>
            <a:schemeClr val="tx1"/>
          </a:solidFill>
          <a:latin typeface="Calibri" pitchFamily="34" charset="0"/>
          <a:ea typeface="ＭＳ Ｐゴシック" charset="-128"/>
        </a:defRPr>
      </a:lvl5pPr>
      <a:lvl6pPr marL="457200" algn="l" rtl="0" fontAlgn="base">
        <a:spcBef>
          <a:spcPct val="0"/>
        </a:spcBef>
        <a:spcAft>
          <a:spcPct val="0"/>
        </a:spcAft>
        <a:defRPr kumimoji="1" sz="3600">
          <a:solidFill>
            <a:schemeClr val="tx1"/>
          </a:solidFill>
          <a:latin typeface="Calibri" pitchFamily="34" charset="0"/>
          <a:ea typeface="ＭＳ Ｐゴシック" charset="-128"/>
        </a:defRPr>
      </a:lvl6pPr>
      <a:lvl7pPr marL="914400" algn="l" rtl="0" fontAlgn="base">
        <a:spcBef>
          <a:spcPct val="0"/>
        </a:spcBef>
        <a:spcAft>
          <a:spcPct val="0"/>
        </a:spcAft>
        <a:defRPr kumimoji="1" sz="3600">
          <a:solidFill>
            <a:schemeClr val="tx1"/>
          </a:solidFill>
          <a:latin typeface="Calibri" pitchFamily="34" charset="0"/>
          <a:ea typeface="ＭＳ Ｐゴシック" charset="-128"/>
        </a:defRPr>
      </a:lvl7pPr>
      <a:lvl8pPr marL="1371600" algn="l" rtl="0" fontAlgn="base">
        <a:spcBef>
          <a:spcPct val="0"/>
        </a:spcBef>
        <a:spcAft>
          <a:spcPct val="0"/>
        </a:spcAft>
        <a:defRPr kumimoji="1" sz="3600">
          <a:solidFill>
            <a:schemeClr val="tx1"/>
          </a:solidFill>
          <a:latin typeface="Calibri" pitchFamily="34" charset="0"/>
          <a:ea typeface="ＭＳ Ｐゴシック" charset="-128"/>
        </a:defRPr>
      </a:lvl8pPr>
      <a:lvl9pPr marL="1828800" algn="l" rtl="0" fontAlgn="base">
        <a:spcBef>
          <a:spcPct val="0"/>
        </a:spcBef>
        <a:spcAft>
          <a:spcPct val="0"/>
        </a:spcAft>
        <a:defRPr kumimoji="1" sz="36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1.png"/><Relationship Id="rId12" Type="http://schemas.openxmlformats.org/officeDocument/2006/relationships/image" Target="../media/image20.png"/><Relationship Id="rId2" Type="http://schemas.openxmlformats.org/officeDocument/2006/relationships/image" Target="../media/image7.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9.png"/><Relationship Id="rId5" Type="http://schemas.openxmlformats.org/officeDocument/2006/relationships/image" Target="../media/image9.png"/><Relationship Id="rId15" Type="http://schemas.openxmlformats.org/officeDocument/2006/relationships/image" Target="../media/image23.jpe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5.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3.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1.png"/><Relationship Id="rId12" Type="http://schemas.openxmlformats.org/officeDocument/2006/relationships/image" Target="../media/image20.png"/><Relationship Id="rId17" Type="http://schemas.openxmlformats.org/officeDocument/2006/relationships/image" Target="../media/image8.png"/><Relationship Id="rId2" Type="http://schemas.openxmlformats.org/officeDocument/2006/relationships/image" Target="../media/image7.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9.png"/><Relationship Id="rId5" Type="http://schemas.openxmlformats.org/officeDocument/2006/relationships/image" Target="../media/image9.png"/><Relationship Id="rId15" Type="http://schemas.openxmlformats.org/officeDocument/2006/relationships/image" Target="../media/image23.jpe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5.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5.png"/><Relationship Id="rId2" Type="http://schemas.openxmlformats.org/officeDocument/2006/relationships/image" Target="../media/image15.png"/><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3.jpeg"/><Relationship Id="rId5" Type="http://schemas.openxmlformats.org/officeDocument/2006/relationships/image" Target="../media/image9.png"/><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4.png"/><Relationship Id="rId14" Type="http://schemas.openxmlformats.org/officeDocument/2006/relationships/image" Target="../media/image27.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19.png"/><Relationship Id="rId12" Type="http://schemas.openxmlformats.org/officeDocument/2006/relationships/image" Target="../media/image8.png"/><Relationship Id="rId17" Type="http://schemas.openxmlformats.org/officeDocument/2006/relationships/image" Target="../media/image9.png"/><Relationship Id="rId2" Type="http://schemas.openxmlformats.org/officeDocument/2006/relationships/image" Target="../media/image7.png"/><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4.png"/><Relationship Id="rId5" Type="http://schemas.openxmlformats.org/officeDocument/2006/relationships/image" Target="../media/image15.png"/><Relationship Id="rId1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a:extLst>
              <a:ext uri="{FF2B5EF4-FFF2-40B4-BE49-F238E27FC236}">
                <a16:creationId xmlns:a16="http://schemas.microsoft.com/office/drawing/2014/main" id="{36844BAB-2AD1-471C-9766-39F7A65510FF}"/>
              </a:ext>
            </a:extLst>
          </p:cNvPr>
          <p:cNvSpPr>
            <a:spLocks noGrp="1"/>
          </p:cNvSpPr>
          <p:nvPr>
            <p:ph type="ctrTitle"/>
          </p:nvPr>
        </p:nvSpPr>
        <p:spPr>
          <a:xfrm>
            <a:off x="214313" y="1214438"/>
            <a:ext cx="7772400" cy="1470025"/>
          </a:xfrm>
        </p:spPr>
        <p:txBody>
          <a:bodyPr/>
          <a:lstStyle/>
          <a:p>
            <a:pPr eaLnBrk="1" hangingPunct="1"/>
            <a:r>
              <a:rPr lang="ja-JP" altLang="en-US" dirty="0">
                <a:latin typeface="Meiryo UI" panose="020B0604030504040204" pitchFamily="50" charset="-128"/>
                <a:ea typeface="Meiryo UI" panose="020B0604030504040204" pitchFamily="50" charset="-128"/>
              </a:rPr>
              <a:t>調達仕入システム要件定義書</a:t>
            </a:r>
          </a:p>
        </p:txBody>
      </p:sp>
      <p:sp>
        <p:nvSpPr>
          <p:cNvPr id="3075" name="サブタイトル 2">
            <a:extLst>
              <a:ext uri="{FF2B5EF4-FFF2-40B4-BE49-F238E27FC236}">
                <a16:creationId xmlns:a16="http://schemas.microsoft.com/office/drawing/2014/main" id="{37394534-10A3-40E5-83C3-C1AD20E0C652}"/>
              </a:ext>
            </a:extLst>
          </p:cNvPr>
          <p:cNvSpPr>
            <a:spLocks noGrp="1"/>
          </p:cNvSpPr>
          <p:nvPr>
            <p:ph type="subTitle" idx="1"/>
          </p:nvPr>
        </p:nvSpPr>
        <p:spPr>
          <a:xfrm>
            <a:off x="214312" y="5229200"/>
            <a:ext cx="5789935" cy="576064"/>
          </a:xfrm>
        </p:spPr>
        <p:txBody>
          <a:bodyPr/>
          <a:lstStyle/>
          <a:p>
            <a:pPr algn="l" eaLnBrk="1" hangingPunct="1"/>
            <a:r>
              <a:rPr lang="ja-JP" altLang="en-US" dirty="0">
                <a:solidFill>
                  <a:schemeClr val="tx1"/>
                </a:solidFill>
                <a:latin typeface="Meiryo UI" panose="020B0604030504040204" pitchFamily="50" charset="-128"/>
                <a:ea typeface="Meiryo UI" panose="020B0604030504040204" pitchFamily="50" charset="-128"/>
              </a:rPr>
              <a:t>仕入・仕入履歴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仕入までのフロー</a:t>
            </a:r>
          </a:p>
        </p:txBody>
      </p:sp>
      <p:sp>
        <p:nvSpPr>
          <p:cNvPr id="3" name="Rectangle 24">
            <a:extLst>
              <a:ext uri="{FF2B5EF4-FFF2-40B4-BE49-F238E27FC236}">
                <a16:creationId xmlns:a16="http://schemas.microsoft.com/office/drawing/2014/main" id="{45649721-DE72-4A86-8FC9-2DA3EECDBA27}"/>
              </a:ext>
            </a:extLst>
          </p:cNvPr>
          <p:cNvSpPr>
            <a:spLocks noChangeArrowheads="1"/>
          </p:cNvSpPr>
          <p:nvPr/>
        </p:nvSpPr>
        <p:spPr bwMode="gray">
          <a:xfrm>
            <a:off x="202835" y="1761615"/>
            <a:ext cx="8726524" cy="4441830"/>
          </a:xfrm>
          <a:prstGeom prst="rect">
            <a:avLst/>
          </a:prstGeom>
          <a:noFill/>
          <a:ln w="9525">
            <a:solidFill>
              <a:schemeClr val="bg1">
                <a:lumMod val="75000"/>
              </a:schemeClr>
            </a:solidFill>
            <a:miter lim="800000"/>
            <a:headEnd/>
            <a:tailEnd/>
          </a:ln>
          <a:effectLst/>
        </p:spPr>
        <p:txBody>
          <a:bodyPr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8">
            <a:extLst>
              <a:ext uri="{FF2B5EF4-FFF2-40B4-BE49-F238E27FC236}">
                <a16:creationId xmlns:a16="http://schemas.microsoft.com/office/drawing/2014/main" id="{BAF66705-CF1A-48F8-A0FD-4BF5F6DFCB8D}"/>
              </a:ext>
            </a:extLst>
          </p:cNvPr>
          <p:cNvSpPr>
            <a:spLocks noChangeArrowheads="1"/>
          </p:cNvSpPr>
          <p:nvPr/>
        </p:nvSpPr>
        <p:spPr bwMode="gray">
          <a:xfrm>
            <a:off x="202835" y="1761615"/>
            <a:ext cx="480329" cy="4441830"/>
          </a:xfrm>
          <a:prstGeom prst="rect">
            <a:avLst/>
          </a:prstGeom>
          <a:solidFill>
            <a:schemeClr val="bg1">
              <a:lumMod val="85000"/>
            </a:schemeClr>
          </a:solidFill>
          <a:ln w="9525">
            <a:solidFill>
              <a:schemeClr val="bg1">
                <a:lumMod val="75000"/>
              </a:schemeClr>
            </a:solidFill>
            <a:miter lim="800000"/>
            <a:headEnd/>
            <a:tailEnd/>
          </a:ln>
          <a:effectLst/>
        </p:spPr>
        <p:txBody>
          <a:bodyPr vert="eaVert" wrap="none" anchor="ctr"/>
          <a:lstStyle/>
          <a:p>
            <a:pPr algn="ctr" eaLnBrk="0" hangingPunct="0">
              <a:spcBef>
                <a:spcPct val="20000"/>
              </a:spcBef>
              <a:defRPr/>
            </a:pPr>
            <a:endParaRPr kumimoji="0" lang="ja-JP" altLang="ja-JP" sz="12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Text Box 27">
            <a:extLst>
              <a:ext uri="{FF2B5EF4-FFF2-40B4-BE49-F238E27FC236}">
                <a16:creationId xmlns:a16="http://schemas.microsoft.com/office/drawing/2014/main" id="{ADD2D8FE-D0D3-432F-ABD7-8EE80E1A8240}"/>
              </a:ext>
            </a:extLst>
          </p:cNvPr>
          <p:cNvSpPr txBox="1">
            <a:spLocks noChangeArrowheads="1"/>
          </p:cNvSpPr>
          <p:nvPr/>
        </p:nvSpPr>
        <p:spPr bwMode="auto">
          <a:xfrm>
            <a:off x="202835" y="5163596"/>
            <a:ext cx="480329" cy="1039850"/>
          </a:xfrm>
          <a:prstGeom prst="rect">
            <a:avLst/>
          </a:prstGeom>
          <a:noFill/>
          <a:ln w="9525" algn="ctr">
            <a:solidFill>
              <a:schemeClr val="bg1">
                <a:lumMod val="75000"/>
              </a:schemeClr>
            </a:solidFill>
            <a:miter lim="800000"/>
            <a:headEnd/>
            <a:tailEnd/>
          </a:ln>
          <a:effectLst/>
        </p:spPr>
        <p:txBody>
          <a:bodyPr vert="eaVert" anchor="ctr" anchorCtr="1"/>
          <a:lstStyle/>
          <a:p>
            <a:pPr algn="ctr">
              <a:defRPr/>
            </a:pPr>
            <a:r>
              <a:rPr lang="ja-JP" altLang="en-US" sz="11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7" name="Line 25">
            <a:extLst>
              <a:ext uri="{FF2B5EF4-FFF2-40B4-BE49-F238E27FC236}">
                <a16:creationId xmlns:a16="http://schemas.microsoft.com/office/drawing/2014/main" id="{FDE544B5-8A4B-410E-AD46-E0E4D8518B0F}"/>
              </a:ext>
            </a:extLst>
          </p:cNvPr>
          <p:cNvSpPr>
            <a:spLocks noChangeShapeType="1"/>
          </p:cNvSpPr>
          <p:nvPr/>
        </p:nvSpPr>
        <p:spPr bwMode="gray">
          <a:xfrm>
            <a:off x="214641" y="5157192"/>
            <a:ext cx="8714714" cy="7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Line 25">
            <a:extLst>
              <a:ext uri="{FF2B5EF4-FFF2-40B4-BE49-F238E27FC236}">
                <a16:creationId xmlns:a16="http://schemas.microsoft.com/office/drawing/2014/main" id="{8C972A51-28B3-466F-9F79-8B237607C307}"/>
              </a:ext>
            </a:extLst>
          </p:cNvPr>
          <p:cNvSpPr>
            <a:spLocks noChangeShapeType="1"/>
          </p:cNvSpPr>
          <p:nvPr/>
        </p:nvSpPr>
        <p:spPr bwMode="gray">
          <a:xfrm flipV="1">
            <a:off x="202835" y="3938564"/>
            <a:ext cx="8736645" cy="11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5">
            <a:extLst>
              <a:ext uri="{FF2B5EF4-FFF2-40B4-BE49-F238E27FC236}">
                <a16:creationId xmlns:a16="http://schemas.microsoft.com/office/drawing/2014/main" id="{EF233E00-972D-413D-8F2D-E4C977834F07}"/>
              </a:ext>
            </a:extLst>
          </p:cNvPr>
          <p:cNvSpPr>
            <a:spLocks noChangeArrowheads="1"/>
          </p:cNvSpPr>
          <p:nvPr/>
        </p:nvSpPr>
        <p:spPr bwMode="gray">
          <a:xfrm>
            <a:off x="204520" y="1761616"/>
            <a:ext cx="480329" cy="98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仕入先</a:t>
            </a:r>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AutoShape 17">
            <a:extLst>
              <a:ext uri="{FF2B5EF4-FFF2-40B4-BE49-F238E27FC236}">
                <a16:creationId xmlns:a16="http://schemas.microsoft.com/office/drawing/2014/main" id="{9B12D9D0-2D40-4383-9E01-B3C3C15C7F3B}"/>
              </a:ext>
            </a:extLst>
          </p:cNvPr>
          <p:cNvSpPr>
            <a:spLocks noChangeArrowheads="1"/>
          </p:cNvSpPr>
          <p:nvPr/>
        </p:nvSpPr>
        <p:spPr bwMode="auto">
          <a:xfrm>
            <a:off x="4558103" y="1501026"/>
            <a:ext cx="363778" cy="202700"/>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1" name="AutoShape 18">
            <a:extLst>
              <a:ext uri="{FF2B5EF4-FFF2-40B4-BE49-F238E27FC236}">
                <a16:creationId xmlns:a16="http://schemas.microsoft.com/office/drawing/2014/main" id="{D04287D7-4CC7-4035-958A-C1401C044BB9}"/>
              </a:ext>
            </a:extLst>
          </p:cNvPr>
          <p:cNvSpPr>
            <a:spLocks noChangeArrowheads="1"/>
          </p:cNvSpPr>
          <p:nvPr/>
        </p:nvSpPr>
        <p:spPr bwMode="auto">
          <a:xfrm>
            <a:off x="5817791" y="1501026"/>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分岐条件</a:t>
            </a:r>
          </a:p>
        </p:txBody>
      </p:sp>
      <p:sp>
        <p:nvSpPr>
          <p:cNvPr id="12" name="AutoShape 21">
            <a:extLst>
              <a:ext uri="{FF2B5EF4-FFF2-40B4-BE49-F238E27FC236}">
                <a16:creationId xmlns:a16="http://schemas.microsoft.com/office/drawing/2014/main" id="{415A8B4E-A83B-4C59-A8F2-24E2F8DA357C}"/>
              </a:ext>
            </a:extLst>
          </p:cNvPr>
          <p:cNvSpPr>
            <a:spLocks noChangeArrowheads="1"/>
          </p:cNvSpPr>
          <p:nvPr/>
        </p:nvSpPr>
        <p:spPr bwMode="auto">
          <a:xfrm>
            <a:off x="6236902" y="1501026"/>
            <a:ext cx="364956" cy="202700"/>
          </a:xfrm>
          <a:prstGeom prst="flowChartDocumen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帳票</a:t>
            </a:r>
          </a:p>
        </p:txBody>
      </p:sp>
      <p:sp>
        <p:nvSpPr>
          <p:cNvPr id="13" name="Rectangle 22">
            <a:extLst>
              <a:ext uri="{FF2B5EF4-FFF2-40B4-BE49-F238E27FC236}">
                <a16:creationId xmlns:a16="http://schemas.microsoft.com/office/drawing/2014/main" id="{40980114-298A-440F-B149-B4B5FE3A8AC4}"/>
              </a:ext>
            </a:extLst>
          </p:cNvPr>
          <p:cNvSpPr>
            <a:spLocks noChangeArrowheads="1"/>
          </p:cNvSpPr>
          <p:nvPr/>
        </p:nvSpPr>
        <p:spPr bwMode="auto">
          <a:xfrm>
            <a:off x="5397502" y="1501026"/>
            <a:ext cx="363779" cy="202700"/>
          </a:xfrm>
          <a:prstGeom prst="rect">
            <a:avLst/>
          </a:prstGeom>
          <a:solidFill>
            <a:schemeClr val="bg1"/>
          </a:solidFill>
          <a:ln w="12700" algn="ctr">
            <a:solidFill>
              <a:schemeClr val="bg1">
                <a:lumMod val="65000"/>
              </a:schemeClr>
            </a:solidFill>
            <a:prstDash val="dash"/>
            <a:miter lim="800000"/>
            <a:headEnd/>
            <a:tailEnd/>
          </a:ln>
          <a:effectLst/>
        </p:spPr>
        <p:txBody>
          <a:bodyPr wrap="none" anchor="ctr"/>
          <a:lstStyle/>
          <a:p>
            <a:pPr algn="ctr">
              <a:lnSpc>
                <a:spcPct val="80000"/>
              </a:lnSpc>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自動処理</a:t>
            </a:r>
          </a:p>
        </p:txBody>
      </p:sp>
      <p:sp>
        <p:nvSpPr>
          <p:cNvPr id="14" name="AutoShape 17">
            <a:extLst>
              <a:ext uri="{FF2B5EF4-FFF2-40B4-BE49-F238E27FC236}">
                <a16:creationId xmlns:a16="http://schemas.microsoft.com/office/drawing/2014/main" id="{4CDEE4B8-ACFD-4A23-B8AC-1A067E22D360}"/>
              </a:ext>
            </a:extLst>
          </p:cNvPr>
          <p:cNvSpPr>
            <a:spLocks noChangeArrowheads="1"/>
          </p:cNvSpPr>
          <p:nvPr/>
        </p:nvSpPr>
        <p:spPr bwMode="auto">
          <a:xfrm>
            <a:off x="4978391" y="1501026"/>
            <a:ext cx="363779" cy="202700"/>
          </a:xfrm>
          <a:prstGeom prst="roundRect">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マニュアル</a:t>
            </a:r>
            <a:endPar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処理</a:t>
            </a:r>
          </a:p>
        </p:txBody>
      </p:sp>
      <p:sp>
        <p:nvSpPr>
          <p:cNvPr id="15" name="平行四辺形 118">
            <a:extLst>
              <a:ext uri="{FF2B5EF4-FFF2-40B4-BE49-F238E27FC236}">
                <a16:creationId xmlns:a16="http://schemas.microsoft.com/office/drawing/2014/main" id="{8797CAAE-F610-4113-92C2-6758EDB7AF43}"/>
              </a:ext>
            </a:extLst>
          </p:cNvPr>
          <p:cNvSpPr/>
          <p:nvPr/>
        </p:nvSpPr>
        <p:spPr bwMode="auto">
          <a:xfrm>
            <a:off x="6624225" y="1501026"/>
            <a:ext cx="370842" cy="203929"/>
          </a:xfrm>
          <a:prstGeom prst="parallelogram">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wrap="none" lIns="0" rIns="0" anchor="ctr"/>
          <a:lstStyle/>
          <a:p>
            <a:pPr eaLnBrk="0" hangingPunct="0">
              <a:spcBef>
                <a:spcPct val="20000"/>
              </a:spcBef>
              <a:defRPr/>
            </a:pPr>
            <a:r>
              <a:rPr kumimoji="0"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ファイル</a:t>
            </a:r>
          </a:p>
        </p:txBody>
      </p:sp>
      <p:sp>
        <p:nvSpPr>
          <p:cNvPr id="16" name="AutoShape 20">
            <a:extLst>
              <a:ext uri="{FF2B5EF4-FFF2-40B4-BE49-F238E27FC236}">
                <a16:creationId xmlns:a16="http://schemas.microsoft.com/office/drawing/2014/main" id="{10541025-25FD-4CA9-9377-E94306FC976D}"/>
              </a:ext>
            </a:extLst>
          </p:cNvPr>
          <p:cNvSpPr>
            <a:spLocks noChangeArrowheads="1"/>
          </p:cNvSpPr>
          <p:nvPr/>
        </p:nvSpPr>
        <p:spPr bwMode="auto">
          <a:xfrm rot="16200000">
            <a:off x="7078055" y="1452886"/>
            <a:ext cx="203929" cy="300206"/>
          </a:xfrm>
          <a:prstGeom prst="flowChartOffpageConnector">
            <a:avLst/>
          </a:prstGeom>
          <a:solidFill>
            <a:schemeClr val="bg1"/>
          </a:solidFill>
          <a:ln w="3175" algn="ctr">
            <a:solidFill>
              <a:schemeClr val="bg1">
                <a:lumMod val="65000"/>
              </a:schemeClr>
            </a:solidFill>
            <a:miter lim="800000"/>
            <a:headEnd/>
            <a:tailEnd/>
          </a:ln>
          <a:effectLst/>
        </p:spPr>
        <p:txBody>
          <a:bodyPr vert="eaVert" wrap="none" lIns="0" tIns="36000" rIns="0" bIns="36000" anchor="ctr"/>
          <a:lstStyle/>
          <a:p>
            <a:pPr algn="ctr">
              <a:defRPr/>
            </a:pP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他フロー</a:t>
            </a:r>
            <a:endPar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連携</a:t>
            </a:r>
            <a:endPar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5">
            <a:extLst>
              <a:ext uri="{FF2B5EF4-FFF2-40B4-BE49-F238E27FC236}">
                <a16:creationId xmlns:a16="http://schemas.microsoft.com/office/drawing/2014/main" id="{784D40E2-C129-4B4A-995E-FA7C34FD3B37}"/>
              </a:ext>
            </a:extLst>
          </p:cNvPr>
          <p:cNvSpPr>
            <a:spLocks noChangeArrowheads="1"/>
          </p:cNvSpPr>
          <p:nvPr/>
        </p:nvSpPr>
        <p:spPr bwMode="gray">
          <a:xfrm>
            <a:off x="198130" y="3945709"/>
            <a:ext cx="480329" cy="120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AST</a:t>
            </a:r>
            <a:r>
              <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担当者</a:t>
            </a:r>
          </a:p>
        </p:txBody>
      </p:sp>
      <p:sp>
        <p:nvSpPr>
          <p:cNvPr id="19" name="フローチャート : 磁気ディスク 44">
            <a:extLst>
              <a:ext uri="{FF2B5EF4-FFF2-40B4-BE49-F238E27FC236}">
                <a16:creationId xmlns:a16="http://schemas.microsoft.com/office/drawing/2014/main" id="{0E9226E2-13D9-42A1-A2F1-BF956451C075}"/>
              </a:ext>
            </a:extLst>
          </p:cNvPr>
          <p:cNvSpPr/>
          <p:nvPr/>
        </p:nvSpPr>
        <p:spPr>
          <a:xfrm>
            <a:off x="829031"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調達ヘッダ・明細</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Line 25">
            <a:extLst>
              <a:ext uri="{FF2B5EF4-FFF2-40B4-BE49-F238E27FC236}">
                <a16:creationId xmlns:a16="http://schemas.microsoft.com/office/drawing/2014/main" id="{D6A8A1BD-26A2-4F64-9214-D8C39C33FAAF}"/>
              </a:ext>
            </a:extLst>
          </p:cNvPr>
          <p:cNvSpPr>
            <a:spLocks noChangeShapeType="1"/>
          </p:cNvSpPr>
          <p:nvPr/>
        </p:nvSpPr>
        <p:spPr bwMode="gray">
          <a:xfrm>
            <a:off x="202835" y="2745528"/>
            <a:ext cx="8726520" cy="1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Rectangle 5">
            <a:extLst>
              <a:ext uri="{FF2B5EF4-FFF2-40B4-BE49-F238E27FC236}">
                <a16:creationId xmlns:a16="http://schemas.microsoft.com/office/drawing/2014/main" id="{B148C073-9467-41C1-B97D-9D54162CD98B}"/>
              </a:ext>
            </a:extLst>
          </p:cNvPr>
          <p:cNvSpPr>
            <a:spLocks noChangeArrowheads="1"/>
          </p:cNvSpPr>
          <p:nvPr/>
        </p:nvSpPr>
        <p:spPr bwMode="gray">
          <a:xfrm>
            <a:off x="204520" y="2745529"/>
            <a:ext cx="480329" cy="119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nchorCtr="1"/>
          <a:lstStyle/>
          <a:p>
            <a:pPr algn="ctr">
              <a:lnSpc>
                <a:spcPct val="70000"/>
              </a:lnSpc>
              <a:defRPr/>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現場</a:t>
            </a:r>
            <a:endParaRPr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テキスト ボックス 53">
            <a:extLst>
              <a:ext uri="{FF2B5EF4-FFF2-40B4-BE49-F238E27FC236}">
                <a16:creationId xmlns:a16="http://schemas.microsoft.com/office/drawing/2014/main" id="{5BE78CF5-1916-4558-B495-600049CC57F0}"/>
              </a:ext>
            </a:extLst>
          </p:cNvPr>
          <p:cNvSpPr txBox="1"/>
          <p:nvPr/>
        </p:nvSpPr>
        <p:spPr>
          <a:xfrm>
            <a:off x="202835" y="1446693"/>
            <a:ext cx="2371096"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■仕入先出荷から検品まで</a:t>
            </a:r>
            <a:endParaRPr lang="en-US" altLang="ja-JP" sz="1400" dirty="0">
              <a:latin typeface="Meiryo UI" panose="020B0604030504040204" pitchFamily="50" charset="-128"/>
              <a:ea typeface="Meiryo UI" panose="020B0604030504040204" pitchFamily="50" charset="-128"/>
            </a:endParaRPr>
          </a:p>
        </p:txBody>
      </p:sp>
      <p:cxnSp>
        <p:nvCxnSpPr>
          <p:cNvPr id="78" name="直線矢印コネクタ 77">
            <a:extLst>
              <a:ext uri="{FF2B5EF4-FFF2-40B4-BE49-F238E27FC236}">
                <a16:creationId xmlns:a16="http://schemas.microsoft.com/office/drawing/2014/main" id="{FAC9B7C3-9755-4C0A-AC25-F478B241E895}"/>
              </a:ext>
            </a:extLst>
          </p:cNvPr>
          <p:cNvCxnSpPr>
            <a:cxnSpLocks/>
            <a:stCxn id="51" idx="3"/>
            <a:endCxn id="64" idx="1"/>
          </p:cNvCxnSpPr>
          <p:nvPr/>
        </p:nvCxnSpPr>
        <p:spPr>
          <a:xfrm flipH="1">
            <a:off x="2906723" y="3367741"/>
            <a:ext cx="1325022" cy="1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DE6ACD74-1339-4C76-BC1F-2BF08D2EB4E2}"/>
              </a:ext>
            </a:extLst>
          </p:cNvPr>
          <p:cNvCxnSpPr>
            <a:cxnSpLocks/>
            <a:stCxn id="64" idx="3"/>
          </p:cNvCxnSpPr>
          <p:nvPr/>
        </p:nvCxnSpPr>
        <p:spPr>
          <a:xfrm>
            <a:off x="3270501" y="3369060"/>
            <a:ext cx="301049" cy="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5CE22D4C-96CC-4017-8DBE-547E5C28A9EF}"/>
              </a:ext>
            </a:extLst>
          </p:cNvPr>
          <p:cNvSpPr/>
          <p:nvPr/>
        </p:nvSpPr>
        <p:spPr>
          <a:xfrm>
            <a:off x="3193709" y="3186030"/>
            <a:ext cx="378630"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789DCFA0-D506-4384-B6D4-805BCC63BE91}"/>
              </a:ext>
            </a:extLst>
          </p:cNvPr>
          <p:cNvSpPr/>
          <p:nvPr/>
        </p:nvSpPr>
        <p:spPr>
          <a:xfrm>
            <a:off x="2817442" y="3041589"/>
            <a:ext cx="338554" cy="215444"/>
          </a:xfrm>
          <a:prstGeom prst="rect">
            <a:avLst/>
          </a:prstGeom>
        </p:spPr>
        <p:txBody>
          <a:bodyPr wrap="none">
            <a:spAutoFit/>
          </a:bodyPr>
          <a:lstStyle/>
          <a:p>
            <a:r>
              <a:rPr lang="en-US" altLang="ja-JP" sz="800"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9" name="コネクタ: カギ線 108">
            <a:extLst>
              <a:ext uri="{FF2B5EF4-FFF2-40B4-BE49-F238E27FC236}">
                <a16:creationId xmlns:a16="http://schemas.microsoft.com/office/drawing/2014/main" id="{BF2E6956-D23A-4BB1-96F5-712A7AB11B8D}"/>
              </a:ext>
            </a:extLst>
          </p:cNvPr>
          <p:cNvCxnSpPr>
            <a:cxnSpLocks/>
            <a:stCxn id="64" idx="0"/>
            <a:endCxn id="62" idx="3"/>
          </p:cNvCxnSpPr>
          <p:nvPr/>
        </p:nvCxnSpPr>
        <p:spPr>
          <a:xfrm rot="16200000" flipV="1">
            <a:off x="2327690" y="2506787"/>
            <a:ext cx="1007164" cy="51468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79488DDB-F3DC-4476-84F4-C18B717B50D5}"/>
              </a:ext>
            </a:extLst>
          </p:cNvPr>
          <p:cNvCxnSpPr>
            <a:cxnSpLocks/>
            <a:stCxn id="69" idx="2"/>
            <a:endCxn id="19" idx="1"/>
          </p:cNvCxnSpPr>
          <p:nvPr/>
        </p:nvCxnSpPr>
        <p:spPr>
          <a:xfrm flipH="1">
            <a:off x="1197519" y="2501285"/>
            <a:ext cx="3931" cy="3073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AutoShape 17">
            <a:extLst>
              <a:ext uri="{FF2B5EF4-FFF2-40B4-BE49-F238E27FC236}">
                <a16:creationId xmlns:a16="http://schemas.microsoft.com/office/drawing/2014/main" id="{125D7920-20D0-47F3-88B1-EB562A136324}"/>
              </a:ext>
            </a:extLst>
          </p:cNvPr>
          <p:cNvSpPr>
            <a:spLocks noChangeArrowheads="1"/>
          </p:cNvSpPr>
          <p:nvPr/>
        </p:nvSpPr>
        <p:spPr bwMode="auto">
          <a:xfrm>
            <a:off x="3495520" y="31309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1.4</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直線矢印コネクタ 57">
            <a:extLst>
              <a:ext uri="{FF2B5EF4-FFF2-40B4-BE49-F238E27FC236}">
                <a16:creationId xmlns:a16="http://schemas.microsoft.com/office/drawing/2014/main" id="{B24742C2-CF88-4765-814E-C64D00D339E5}"/>
              </a:ext>
            </a:extLst>
          </p:cNvPr>
          <p:cNvCxnSpPr>
            <a:cxnSpLocks/>
            <a:stCxn id="69" idx="3"/>
            <a:endCxn id="62" idx="1"/>
          </p:cNvCxnSpPr>
          <p:nvPr/>
        </p:nvCxnSpPr>
        <p:spPr>
          <a:xfrm flipV="1">
            <a:off x="1569562" y="2260546"/>
            <a:ext cx="266134" cy="3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AutoShape 18">
            <a:extLst>
              <a:ext uri="{FF2B5EF4-FFF2-40B4-BE49-F238E27FC236}">
                <a16:creationId xmlns:a16="http://schemas.microsoft.com/office/drawing/2014/main" id="{3ADDD0D8-30B7-4EB6-8A8E-FD47418EC815}"/>
              </a:ext>
            </a:extLst>
          </p:cNvPr>
          <p:cNvSpPr>
            <a:spLocks noChangeArrowheads="1"/>
          </p:cNvSpPr>
          <p:nvPr/>
        </p:nvSpPr>
        <p:spPr bwMode="auto">
          <a:xfrm>
            <a:off x="2906723" y="3267710"/>
            <a:ext cx="363778" cy="202700"/>
          </a:xfrm>
          <a:prstGeom prst="flowChartDecision">
            <a:avLst/>
          </a:prstGeom>
          <a:solidFill>
            <a:schemeClr val="bg1"/>
          </a:solidFill>
          <a:ln w="9525">
            <a:solidFill>
              <a:schemeClr val="bg1">
                <a:lumMod val="65000"/>
              </a:schemeClr>
            </a:solidFill>
            <a:miter lim="800000"/>
            <a:headEnd/>
            <a:tailEnd/>
          </a:ln>
          <a:effectLst/>
        </p:spPr>
        <p:txBody>
          <a:bodyPr wrap="none" anchor="ctr"/>
          <a:lstStyle/>
          <a:p>
            <a:pPr algn="ctr">
              <a:defRPr/>
            </a:pPr>
            <a:r>
              <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a:t>
            </a:r>
            <a:r>
              <a:rPr lang="en-US" altLang="ja-JP"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OK</a:t>
            </a:r>
            <a:endParaRPr lang="ja-JP" altLang="en-US" sz="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4" name="テキスト ボックス 153">
            <a:extLst>
              <a:ext uri="{FF2B5EF4-FFF2-40B4-BE49-F238E27FC236}">
                <a16:creationId xmlns:a16="http://schemas.microsoft.com/office/drawing/2014/main" id="{74DA1FC3-592F-4559-B149-3CFADEBBC366}"/>
              </a:ext>
            </a:extLst>
          </p:cNvPr>
          <p:cNvSpPr txBox="1"/>
          <p:nvPr/>
        </p:nvSpPr>
        <p:spPr>
          <a:xfrm>
            <a:off x="5220072" y="4853537"/>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62" name="AutoShape 17">
            <a:extLst>
              <a:ext uri="{FF2B5EF4-FFF2-40B4-BE49-F238E27FC236}">
                <a16:creationId xmlns:a16="http://schemas.microsoft.com/office/drawing/2014/main" id="{8BA8B6F0-5591-42E4-9753-9C6B984454DA}"/>
              </a:ext>
            </a:extLst>
          </p:cNvPr>
          <p:cNvSpPr>
            <a:spLocks noChangeArrowheads="1"/>
          </p:cNvSpPr>
          <p:nvPr/>
        </p:nvSpPr>
        <p:spPr bwMode="auto">
          <a:xfrm>
            <a:off x="1835696" y="2021542"/>
            <a:ext cx="738235" cy="478008"/>
          </a:xfrm>
          <a:prstGeom prst="roundRect">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1.2</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梱包・出荷</a:t>
            </a:r>
          </a:p>
        </p:txBody>
      </p:sp>
      <p:sp>
        <p:nvSpPr>
          <p:cNvPr id="63" name="AutoShape 17">
            <a:extLst>
              <a:ext uri="{FF2B5EF4-FFF2-40B4-BE49-F238E27FC236}">
                <a16:creationId xmlns:a16="http://schemas.microsoft.com/office/drawing/2014/main" id="{35FBE438-B917-43F2-93BE-06B221370197}"/>
              </a:ext>
            </a:extLst>
          </p:cNvPr>
          <p:cNvSpPr>
            <a:spLocks noChangeArrowheads="1"/>
          </p:cNvSpPr>
          <p:nvPr/>
        </p:nvSpPr>
        <p:spPr bwMode="auto">
          <a:xfrm>
            <a:off x="1835696" y="3132556"/>
            <a:ext cx="738235" cy="478008"/>
          </a:xfrm>
          <a:prstGeom prst="roundRect">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1.3</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資材受領</a:t>
            </a:r>
          </a:p>
        </p:txBody>
      </p:sp>
      <p:sp>
        <p:nvSpPr>
          <p:cNvPr id="69" name="AutoShape 17">
            <a:extLst>
              <a:ext uri="{FF2B5EF4-FFF2-40B4-BE49-F238E27FC236}">
                <a16:creationId xmlns:a16="http://schemas.microsoft.com/office/drawing/2014/main" id="{9B5FF33A-C0C6-42F1-BF1A-3137D4A016FA}"/>
              </a:ext>
            </a:extLst>
          </p:cNvPr>
          <p:cNvSpPr>
            <a:spLocks noChangeArrowheads="1"/>
          </p:cNvSpPr>
          <p:nvPr/>
        </p:nvSpPr>
        <p:spPr bwMode="auto">
          <a:xfrm>
            <a:off x="833337" y="2027689"/>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1.1</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納品書出力</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5" name="直線矢印コネクタ 74">
            <a:extLst>
              <a:ext uri="{FF2B5EF4-FFF2-40B4-BE49-F238E27FC236}">
                <a16:creationId xmlns:a16="http://schemas.microsoft.com/office/drawing/2014/main" id="{D9DDF60B-9967-4CEF-9133-9C1155ADA1B4}"/>
              </a:ext>
            </a:extLst>
          </p:cNvPr>
          <p:cNvCxnSpPr>
            <a:cxnSpLocks/>
            <a:stCxn id="63" idx="3"/>
            <a:endCxn id="64" idx="1"/>
          </p:cNvCxnSpPr>
          <p:nvPr/>
        </p:nvCxnSpPr>
        <p:spPr>
          <a:xfrm flipV="1">
            <a:off x="2573931" y="3369060"/>
            <a:ext cx="332792" cy="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a:extLst>
              <a:ext uri="{FF2B5EF4-FFF2-40B4-BE49-F238E27FC236}">
                <a16:creationId xmlns:a16="http://schemas.microsoft.com/office/drawing/2014/main" id="{338112A8-28A7-4479-AB26-A9F753BB3CFC}"/>
              </a:ext>
            </a:extLst>
          </p:cNvPr>
          <p:cNvSpPr/>
          <p:nvPr/>
        </p:nvSpPr>
        <p:spPr>
          <a:xfrm>
            <a:off x="2619802" y="2071481"/>
            <a:ext cx="646331" cy="215444"/>
          </a:xfrm>
          <a:prstGeom prst="rect">
            <a:avLst/>
          </a:prstGeom>
        </p:spPr>
        <p:txBody>
          <a:bodyPr wrap="none">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問い合わせ</a:t>
            </a:r>
          </a:p>
        </p:txBody>
      </p:sp>
      <p:cxnSp>
        <p:nvCxnSpPr>
          <p:cNvPr id="82" name="直線矢印コネクタ 81">
            <a:extLst>
              <a:ext uri="{FF2B5EF4-FFF2-40B4-BE49-F238E27FC236}">
                <a16:creationId xmlns:a16="http://schemas.microsoft.com/office/drawing/2014/main" id="{CB4DC803-7918-4822-BAEB-DAE16951AD2D}"/>
              </a:ext>
            </a:extLst>
          </p:cNvPr>
          <p:cNvCxnSpPr>
            <a:cxnSpLocks/>
            <a:stCxn id="62" idx="2"/>
            <a:endCxn id="63" idx="0"/>
          </p:cNvCxnSpPr>
          <p:nvPr/>
        </p:nvCxnSpPr>
        <p:spPr>
          <a:xfrm>
            <a:off x="2204814" y="2499550"/>
            <a:ext cx="0" cy="633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フローチャート : 磁気ディスク 44">
            <a:extLst>
              <a:ext uri="{FF2B5EF4-FFF2-40B4-BE49-F238E27FC236}">
                <a16:creationId xmlns:a16="http://schemas.microsoft.com/office/drawing/2014/main" id="{A21B12EC-63E8-40CB-8399-1EFE0135CCEB}"/>
              </a:ext>
            </a:extLst>
          </p:cNvPr>
          <p:cNvSpPr/>
          <p:nvPr/>
        </p:nvSpPr>
        <p:spPr>
          <a:xfrm>
            <a:off x="3491880"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在庫</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4" name="直線矢印コネクタ 93">
            <a:extLst>
              <a:ext uri="{FF2B5EF4-FFF2-40B4-BE49-F238E27FC236}">
                <a16:creationId xmlns:a16="http://schemas.microsoft.com/office/drawing/2014/main" id="{D3D74373-C887-4239-9D7D-E8329C1869C8}"/>
              </a:ext>
            </a:extLst>
          </p:cNvPr>
          <p:cNvCxnSpPr>
            <a:cxnSpLocks/>
            <a:stCxn id="51" idx="2"/>
            <a:endCxn id="91" idx="1"/>
          </p:cNvCxnSpPr>
          <p:nvPr/>
        </p:nvCxnSpPr>
        <p:spPr>
          <a:xfrm flipH="1">
            <a:off x="3860368" y="3604539"/>
            <a:ext cx="3265" cy="1969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AutoShape 17">
            <a:extLst>
              <a:ext uri="{FF2B5EF4-FFF2-40B4-BE49-F238E27FC236}">
                <a16:creationId xmlns:a16="http://schemas.microsoft.com/office/drawing/2014/main" id="{366806AB-3231-4B66-AE6D-6A51BD275A97}"/>
              </a:ext>
            </a:extLst>
          </p:cNvPr>
          <p:cNvSpPr>
            <a:spLocks noChangeArrowheads="1"/>
          </p:cNvSpPr>
          <p:nvPr/>
        </p:nvSpPr>
        <p:spPr bwMode="auto">
          <a:xfrm>
            <a:off x="5282757" y="440713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1.5</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検品連絡</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AutoShape 17">
            <a:extLst>
              <a:ext uri="{FF2B5EF4-FFF2-40B4-BE49-F238E27FC236}">
                <a16:creationId xmlns:a16="http://schemas.microsoft.com/office/drawing/2014/main" id="{E04BFB5A-7F90-4764-AE21-F9535C15C9E7}"/>
              </a:ext>
            </a:extLst>
          </p:cNvPr>
          <p:cNvSpPr>
            <a:spLocks noChangeArrowheads="1"/>
          </p:cNvSpPr>
          <p:nvPr/>
        </p:nvSpPr>
        <p:spPr bwMode="auto">
          <a:xfrm>
            <a:off x="5284389" y="20184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1.5</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検品連絡</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2" name="コネクタ: カギ線 101">
            <a:extLst>
              <a:ext uri="{FF2B5EF4-FFF2-40B4-BE49-F238E27FC236}">
                <a16:creationId xmlns:a16="http://schemas.microsoft.com/office/drawing/2014/main" id="{D1E134BF-6929-42EB-922C-6FB7977F2A0B}"/>
              </a:ext>
            </a:extLst>
          </p:cNvPr>
          <p:cNvCxnSpPr>
            <a:cxnSpLocks/>
            <a:stCxn id="110" idx="4"/>
            <a:endCxn id="99" idx="1"/>
          </p:cNvCxnSpPr>
          <p:nvPr/>
        </p:nvCxnSpPr>
        <p:spPr>
          <a:xfrm flipV="1">
            <a:off x="5020944" y="2255241"/>
            <a:ext cx="263445" cy="35630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E37CBE75-938A-4708-AC63-9B1171822360}"/>
              </a:ext>
            </a:extLst>
          </p:cNvPr>
          <p:cNvCxnSpPr>
            <a:cxnSpLocks/>
            <a:stCxn id="110" idx="4"/>
            <a:endCxn id="98" idx="1"/>
          </p:cNvCxnSpPr>
          <p:nvPr/>
        </p:nvCxnSpPr>
        <p:spPr>
          <a:xfrm flipV="1">
            <a:off x="5020944" y="4643931"/>
            <a:ext cx="261813" cy="117435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フローチャート : 磁気ディスク 44">
            <a:extLst>
              <a:ext uri="{FF2B5EF4-FFF2-40B4-BE49-F238E27FC236}">
                <a16:creationId xmlns:a16="http://schemas.microsoft.com/office/drawing/2014/main" id="{27CAD963-2873-4110-A405-AD986398A944}"/>
              </a:ext>
            </a:extLst>
          </p:cNvPr>
          <p:cNvSpPr/>
          <p:nvPr/>
        </p:nvSpPr>
        <p:spPr>
          <a:xfrm>
            <a:off x="4283968"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仕入</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7" name="コネクタ: カギ線 116">
            <a:extLst>
              <a:ext uri="{FF2B5EF4-FFF2-40B4-BE49-F238E27FC236}">
                <a16:creationId xmlns:a16="http://schemas.microsoft.com/office/drawing/2014/main" id="{303065FC-41EE-4033-96B4-6FF03666E1FE}"/>
              </a:ext>
            </a:extLst>
          </p:cNvPr>
          <p:cNvCxnSpPr>
            <a:cxnSpLocks/>
            <a:stCxn id="51" idx="2"/>
            <a:endCxn id="110" idx="1"/>
          </p:cNvCxnSpPr>
          <p:nvPr/>
        </p:nvCxnSpPr>
        <p:spPr>
          <a:xfrm rot="16200000" flipH="1">
            <a:off x="3273133" y="4195038"/>
            <a:ext cx="1969822" cy="7888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AB848FC1-A909-40F6-9123-67B7531FCD70}"/>
              </a:ext>
            </a:extLst>
          </p:cNvPr>
          <p:cNvSpPr txBox="1"/>
          <p:nvPr/>
        </p:nvSpPr>
        <p:spPr>
          <a:xfrm>
            <a:off x="5220072" y="2483090"/>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122" name="AutoShape 17">
            <a:extLst>
              <a:ext uri="{FF2B5EF4-FFF2-40B4-BE49-F238E27FC236}">
                <a16:creationId xmlns:a16="http://schemas.microsoft.com/office/drawing/2014/main" id="{3E8C82BD-01DB-4AF9-9087-599FC464AAB9}"/>
              </a:ext>
            </a:extLst>
          </p:cNvPr>
          <p:cNvSpPr>
            <a:spLocks noChangeArrowheads="1"/>
          </p:cNvSpPr>
          <p:nvPr/>
        </p:nvSpPr>
        <p:spPr bwMode="auto">
          <a:xfrm>
            <a:off x="6347607" y="20184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1.X</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検品チェック</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AutoShape 17">
            <a:extLst>
              <a:ext uri="{FF2B5EF4-FFF2-40B4-BE49-F238E27FC236}">
                <a16:creationId xmlns:a16="http://schemas.microsoft.com/office/drawing/2014/main" id="{3148C75B-23FD-4100-85D5-60C13D5F356A}"/>
              </a:ext>
            </a:extLst>
          </p:cNvPr>
          <p:cNvSpPr>
            <a:spLocks noChangeArrowheads="1"/>
          </p:cNvSpPr>
          <p:nvPr/>
        </p:nvSpPr>
        <p:spPr bwMode="auto">
          <a:xfrm>
            <a:off x="6347607" y="4417854"/>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1.X</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7" name="フローチャート : 磁気ディスク 44">
            <a:extLst>
              <a:ext uri="{FF2B5EF4-FFF2-40B4-BE49-F238E27FC236}">
                <a16:creationId xmlns:a16="http://schemas.microsoft.com/office/drawing/2014/main" id="{53EEA136-15E1-4C95-820E-790CB6FD2C01}"/>
              </a:ext>
            </a:extLst>
          </p:cNvPr>
          <p:cNvSpPr/>
          <p:nvPr/>
        </p:nvSpPr>
        <p:spPr>
          <a:xfrm>
            <a:off x="7003376"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仕入</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0" name="コネクタ: カギ線 129">
            <a:extLst>
              <a:ext uri="{FF2B5EF4-FFF2-40B4-BE49-F238E27FC236}">
                <a16:creationId xmlns:a16="http://schemas.microsoft.com/office/drawing/2014/main" id="{97C1395F-B2F0-4ACF-A65F-0F4CA694B324}"/>
              </a:ext>
            </a:extLst>
          </p:cNvPr>
          <p:cNvCxnSpPr>
            <a:cxnSpLocks/>
            <a:stCxn id="124" idx="2"/>
            <a:endCxn id="127" idx="1"/>
          </p:cNvCxnSpPr>
          <p:nvPr/>
        </p:nvCxnSpPr>
        <p:spPr>
          <a:xfrm rot="16200000" flipH="1">
            <a:off x="6702337" y="4904833"/>
            <a:ext cx="682911" cy="656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CE13098C-A878-40B2-8FDB-1975B35DA3A6}"/>
              </a:ext>
            </a:extLst>
          </p:cNvPr>
          <p:cNvSpPr txBox="1"/>
          <p:nvPr/>
        </p:nvSpPr>
        <p:spPr>
          <a:xfrm>
            <a:off x="7989795" y="4853537"/>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sp>
        <p:nvSpPr>
          <p:cNvPr id="135" name="AutoShape 17">
            <a:extLst>
              <a:ext uri="{FF2B5EF4-FFF2-40B4-BE49-F238E27FC236}">
                <a16:creationId xmlns:a16="http://schemas.microsoft.com/office/drawing/2014/main" id="{617C911B-509D-4E81-83C3-E40A615DE472}"/>
              </a:ext>
            </a:extLst>
          </p:cNvPr>
          <p:cNvSpPr>
            <a:spLocks noChangeArrowheads="1"/>
          </p:cNvSpPr>
          <p:nvPr/>
        </p:nvSpPr>
        <p:spPr bwMode="auto">
          <a:xfrm>
            <a:off x="8052480" y="440713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1.X</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検品連絡</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AutoShape 17">
            <a:extLst>
              <a:ext uri="{FF2B5EF4-FFF2-40B4-BE49-F238E27FC236}">
                <a16:creationId xmlns:a16="http://schemas.microsoft.com/office/drawing/2014/main" id="{68C2703C-5566-4EFD-9875-DF1A8101504B}"/>
              </a:ext>
            </a:extLst>
          </p:cNvPr>
          <p:cNvSpPr>
            <a:spLocks noChangeArrowheads="1"/>
          </p:cNvSpPr>
          <p:nvPr/>
        </p:nvSpPr>
        <p:spPr bwMode="auto">
          <a:xfrm>
            <a:off x="8054112" y="2018443"/>
            <a:ext cx="736225" cy="473596"/>
          </a:xfrm>
          <a:prstGeom prst="flowChartProcess">
            <a:avLst/>
          </a:prstGeom>
          <a:solidFill>
            <a:schemeClr val="bg1"/>
          </a:solidFill>
          <a:ln w="9525">
            <a:solidFill>
              <a:schemeClr val="bg1">
                <a:lumMod val="65000"/>
              </a:schemeClr>
            </a:solidFill>
            <a:miter lim="800000"/>
            <a:headEnd/>
            <a:tailEnd/>
          </a:ln>
          <a:effectLst/>
        </p:spPr>
        <p:txBody>
          <a:bodyPr wrap="none" anchor="ctr"/>
          <a:lstStyle/>
          <a:p>
            <a:pPr algn="ctr">
              <a:defRPr/>
            </a:pPr>
            <a:r>
              <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1.X</a:t>
            </a:r>
          </a:p>
          <a:p>
            <a:pPr algn="ctr">
              <a:defRPr/>
            </a:pPr>
            <a:r>
              <a:rPr lang="ja-JP" altLang="en-US"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検品連絡</a:t>
            </a:r>
            <a:endParaRPr lang="en-US" altLang="ja-JP" sz="9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7" name="テキスト ボックス 136">
            <a:extLst>
              <a:ext uri="{FF2B5EF4-FFF2-40B4-BE49-F238E27FC236}">
                <a16:creationId xmlns:a16="http://schemas.microsoft.com/office/drawing/2014/main" id="{3F9C39C5-C30B-40FB-8B77-B63EFBBDC11D}"/>
              </a:ext>
            </a:extLst>
          </p:cNvPr>
          <p:cNvSpPr txBox="1"/>
          <p:nvPr/>
        </p:nvSpPr>
        <p:spPr>
          <a:xfrm>
            <a:off x="7989795" y="2483090"/>
            <a:ext cx="830677" cy="200055"/>
          </a:xfrm>
          <a:prstGeom prst="rect">
            <a:avLst/>
          </a:prstGeom>
          <a:noFill/>
        </p:spPr>
        <p:txBody>
          <a:bodyPr wrap="none" rtlCol="0">
            <a:spAutoFit/>
          </a:bodyPr>
          <a:lstStyle/>
          <a:p>
            <a:r>
              <a:rPr kumimoji="1" lang="en-US" altLang="ja-JP" sz="700" dirty="0">
                <a:latin typeface="Meiryo UI" panose="020B0604030504040204" pitchFamily="50" charset="-128"/>
                <a:ea typeface="Meiryo UI" panose="020B0604030504040204" pitchFamily="50" charset="-128"/>
              </a:rPr>
              <a:t>Chatter or Mail</a:t>
            </a:r>
            <a:endParaRPr kumimoji="1" lang="ja-JP" altLang="en-US" sz="700" dirty="0">
              <a:latin typeface="Meiryo UI" panose="020B0604030504040204" pitchFamily="50" charset="-128"/>
              <a:ea typeface="Meiryo UI" panose="020B0604030504040204" pitchFamily="50" charset="-128"/>
            </a:endParaRPr>
          </a:p>
        </p:txBody>
      </p:sp>
      <p:cxnSp>
        <p:nvCxnSpPr>
          <p:cNvPr id="138" name="コネクタ: カギ線 137">
            <a:extLst>
              <a:ext uri="{FF2B5EF4-FFF2-40B4-BE49-F238E27FC236}">
                <a16:creationId xmlns:a16="http://schemas.microsoft.com/office/drawing/2014/main" id="{423176D2-A1C5-454C-88F6-861936B469CD}"/>
              </a:ext>
            </a:extLst>
          </p:cNvPr>
          <p:cNvCxnSpPr>
            <a:cxnSpLocks/>
            <a:stCxn id="127" idx="4"/>
            <a:endCxn id="136" idx="1"/>
          </p:cNvCxnSpPr>
          <p:nvPr/>
        </p:nvCxnSpPr>
        <p:spPr>
          <a:xfrm flipV="1">
            <a:off x="7740352" y="2255241"/>
            <a:ext cx="313760" cy="35630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3EB38637-C1A8-4809-AE5D-AE135F6001E8}"/>
              </a:ext>
            </a:extLst>
          </p:cNvPr>
          <p:cNvCxnSpPr>
            <a:cxnSpLocks/>
            <a:stCxn id="122" idx="2"/>
            <a:endCxn id="124" idx="0"/>
          </p:cNvCxnSpPr>
          <p:nvPr/>
        </p:nvCxnSpPr>
        <p:spPr>
          <a:xfrm>
            <a:off x="6715720" y="2492039"/>
            <a:ext cx="0" cy="1925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DC05791-E048-4E1B-85C0-CE3F4C1843D7}"/>
              </a:ext>
            </a:extLst>
          </p:cNvPr>
          <p:cNvSpPr txBox="1"/>
          <p:nvPr/>
        </p:nvSpPr>
        <p:spPr>
          <a:xfrm>
            <a:off x="6710604" y="2930888"/>
            <a:ext cx="617477" cy="200055"/>
          </a:xfrm>
          <a:prstGeom prst="rect">
            <a:avLst/>
          </a:prstGeom>
          <a:noFill/>
        </p:spPr>
        <p:txBody>
          <a:bodyPr wrap="none" rtlCol="0">
            <a:spAutoFit/>
          </a:bodyPr>
          <a:lstStyle/>
          <a:p>
            <a:r>
              <a:rPr kumimoji="1" lang="ja-JP" altLang="en-US" sz="700" dirty="0">
                <a:latin typeface="Meiryo UI" panose="020B0604030504040204" pitchFamily="50" charset="-128"/>
                <a:ea typeface="Meiryo UI" panose="020B0604030504040204" pitchFamily="50" charset="-128"/>
              </a:rPr>
              <a:t>検品の督促</a:t>
            </a:r>
          </a:p>
        </p:txBody>
      </p:sp>
      <p:cxnSp>
        <p:nvCxnSpPr>
          <p:cNvPr id="139" name="直線コネクタ 138">
            <a:extLst>
              <a:ext uri="{FF2B5EF4-FFF2-40B4-BE49-F238E27FC236}">
                <a16:creationId xmlns:a16="http://schemas.microsoft.com/office/drawing/2014/main" id="{B04E617A-B0BD-488D-85FF-AE30FAE0FE97}"/>
              </a:ext>
            </a:extLst>
          </p:cNvPr>
          <p:cNvCxnSpPr/>
          <p:nvPr/>
        </p:nvCxnSpPr>
        <p:spPr>
          <a:xfrm>
            <a:off x="6153576" y="1761615"/>
            <a:ext cx="0" cy="444183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フローチャート : 磁気ディスク 44">
            <a:extLst>
              <a:ext uri="{FF2B5EF4-FFF2-40B4-BE49-F238E27FC236}">
                <a16:creationId xmlns:a16="http://schemas.microsoft.com/office/drawing/2014/main" id="{6992377D-2171-4A60-91A8-B7C135AF6478}"/>
              </a:ext>
            </a:extLst>
          </p:cNvPr>
          <p:cNvSpPr/>
          <p:nvPr/>
        </p:nvSpPr>
        <p:spPr>
          <a:xfrm>
            <a:off x="6219109" y="5574361"/>
            <a:ext cx="736976" cy="487841"/>
          </a:xfrm>
          <a:prstGeom prst="flowChartMagneticDisk">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ja-JP" altLang="en-US" sz="1050" dirty="0">
                <a:latin typeface="Meiryo UI" panose="020B0604030504040204" pitchFamily="50" charset="-128"/>
                <a:ea typeface="Meiryo UI" panose="020B0604030504040204" pitchFamily="50" charset="-128"/>
                <a:cs typeface="Meiryo UI" panose="020B0604030504040204" pitchFamily="50" charset="-128"/>
              </a:rPr>
              <a:t>在庫</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コネクタ: カギ線 60">
            <a:extLst>
              <a:ext uri="{FF2B5EF4-FFF2-40B4-BE49-F238E27FC236}">
                <a16:creationId xmlns:a16="http://schemas.microsoft.com/office/drawing/2014/main" id="{24114FDB-0D98-444E-A854-42BADC3B83DA}"/>
              </a:ext>
            </a:extLst>
          </p:cNvPr>
          <p:cNvCxnSpPr>
            <a:cxnSpLocks/>
            <a:stCxn id="124" idx="2"/>
            <a:endCxn id="60" idx="1"/>
          </p:cNvCxnSpPr>
          <p:nvPr/>
        </p:nvCxnSpPr>
        <p:spPr>
          <a:xfrm rot="5400000">
            <a:off x="6310204" y="5168844"/>
            <a:ext cx="682911" cy="1281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B9CA5723-56C0-4494-ACDE-4C0C97818E1C}"/>
              </a:ext>
            </a:extLst>
          </p:cNvPr>
          <p:cNvSpPr/>
          <p:nvPr/>
        </p:nvSpPr>
        <p:spPr>
          <a:xfrm>
            <a:off x="1400980" y="2579314"/>
            <a:ext cx="748923"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「出荷済」</a:t>
            </a:r>
            <a:endParaRPr lang="ja-JP" altLang="en-US" sz="1100" dirty="0">
              <a:solidFill>
                <a:srgbClr val="FF0000"/>
              </a:solidFill>
            </a:endParaRPr>
          </a:p>
        </p:txBody>
      </p:sp>
      <p:sp>
        <p:nvSpPr>
          <p:cNvPr id="76" name="正方形/長方形 75">
            <a:extLst>
              <a:ext uri="{FF2B5EF4-FFF2-40B4-BE49-F238E27FC236}">
                <a16:creationId xmlns:a16="http://schemas.microsoft.com/office/drawing/2014/main" id="{7B277EFA-D32D-4948-809C-E172F8B146FB}"/>
              </a:ext>
            </a:extLst>
          </p:cNvPr>
          <p:cNvSpPr/>
          <p:nvPr/>
        </p:nvSpPr>
        <p:spPr>
          <a:xfrm>
            <a:off x="1110733" y="2365971"/>
            <a:ext cx="886781"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「注文</a:t>
            </a:r>
            <a:r>
              <a:rPr lang="en-US" altLang="ja-JP" sz="1100" b="1" dirty="0">
                <a:solidFill>
                  <a:srgbClr val="FF0000"/>
                </a:solidFill>
                <a:latin typeface="Meiryo UI" panose="020B0604030504040204" pitchFamily="50" charset="-128"/>
                <a:ea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rPr>
              <a:t>請</a:t>
            </a:r>
            <a:r>
              <a:rPr lang="en-US" altLang="ja-JP" sz="1100" b="1" dirty="0">
                <a:solidFill>
                  <a:srgbClr val="FF0000"/>
                </a:solidFill>
                <a:latin typeface="Meiryo UI" panose="020B0604030504040204" pitchFamily="50" charset="-128"/>
                <a:ea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rPr>
              <a:t>」</a:t>
            </a:r>
            <a:endParaRPr lang="ja-JP" altLang="en-US" sz="1100" dirty="0">
              <a:solidFill>
                <a:srgbClr val="FF0000"/>
              </a:solidFill>
            </a:endParaRPr>
          </a:p>
        </p:txBody>
      </p:sp>
      <p:sp>
        <p:nvSpPr>
          <p:cNvPr id="77" name="正方形/長方形 76">
            <a:extLst>
              <a:ext uri="{FF2B5EF4-FFF2-40B4-BE49-F238E27FC236}">
                <a16:creationId xmlns:a16="http://schemas.microsoft.com/office/drawing/2014/main" id="{7FB248BC-87D3-4DBB-8FC2-2B84DC5AF6A5}"/>
              </a:ext>
            </a:extLst>
          </p:cNvPr>
          <p:cNvSpPr/>
          <p:nvPr/>
        </p:nvSpPr>
        <p:spPr>
          <a:xfrm>
            <a:off x="4506171" y="3537298"/>
            <a:ext cx="889987"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「全数検品」</a:t>
            </a:r>
            <a:endParaRPr lang="ja-JP" altLang="en-US" sz="1100" dirty="0">
              <a:solidFill>
                <a:srgbClr val="FF0000"/>
              </a:solidFill>
            </a:endParaRPr>
          </a:p>
        </p:txBody>
      </p:sp>
      <p:sp>
        <p:nvSpPr>
          <p:cNvPr id="79" name="正方形/長方形 78">
            <a:extLst>
              <a:ext uri="{FF2B5EF4-FFF2-40B4-BE49-F238E27FC236}">
                <a16:creationId xmlns:a16="http://schemas.microsoft.com/office/drawing/2014/main" id="{BA586DD3-E1DF-4A33-854C-C909DBC3DA6A}"/>
              </a:ext>
            </a:extLst>
          </p:cNvPr>
          <p:cNvSpPr/>
          <p:nvPr/>
        </p:nvSpPr>
        <p:spPr>
          <a:xfrm>
            <a:off x="4215924" y="3323955"/>
            <a:ext cx="1031051"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「全数検品済」</a:t>
            </a:r>
            <a:endParaRPr lang="ja-JP" altLang="en-US" sz="1100" dirty="0">
              <a:solidFill>
                <a:srgbClr val="FF0000"/>
              </a:solidFill>
            </a:endParaRPr>
          </a:p>
        </p:txBody>
      </p:sp>
      <p:sp>
        <p:nvSpPr>
          <p:cNvPr id="80" name="正方形/長方形 79">
            <a:extLst>
              <a:ext uri="{FF2B5EF4-FFF2-40B4-BE49-F238E27FC236}">
                <a16:creationId xmlns:a16="http://schemas.microsoft.com/office/drawing/2014/main" id="{6F8D835D-5234-4EE9-B380-A06FBAFE9467}"/>
              </a:ext>
            </a:extLst>
          </p:cNvPr>
          <p:cNvSpPr/>
          <p:nvPr/>
        </p:nvSpPr>
        <p:spPr>
          <a:xfrm>
            <a:off x="4408841" y="2960066"/>
            <a:ext cx="889987"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「一部検品」</a:t>
            </a:r>
            <a:endParaRPr lang="ja-JP" altLang="en-US" sz="1100" dirty="0">
              <a:solidFill>
                <a:srgbClr val="FF0000"/>
              </a:solidFill>
            </a:endParaRPr>
          </a:p>
        </p:txBody>
      </p:sp>
      <p:sp>
        <p:nvSpPr>
          <p:cNvPr id="83" name="正方形/長方形 82">
            <a:extLst>
              <a:ext uri="{FF2B5EF4-FFF2-40B4-BE49-F238E27FC236}">
                <a16:creationId xmlns:a16="http://schemas.microsoft.com/office/drawing/2014/main" id="{AB4D1B2F-1598-4E00-B290-36C4B96460FC}"/>
              </a:ext>
            </a:extLst>
          </p:cNvPr>
          <p:cNvSpPr/>
          <p:nvPr/>
        </p:nvSpPr>
        <p:spPr>
          <a:xfrm>
            <a:off x="4118594" y="2746723"/>
            <a:ext cx="933269"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「注文</a:t>
            </a:r>
            <a:r>
              <a:rPr lang="en-US" altLang="ja-JP" sz="1100" b="1" dirty="0">
                <a:solidFill>
                  <a:srgbClr val="FF0000"/>
                </a:solidFill>
                <a:latin typeface="Meiryo UI" panose="020B0604030504040204" pitchFamily="50" charset="-128"/>
                <a:ea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rPr>
              <a:t>請</a:t>
            </a:r>
            <a:r>
              <a:rPr lang="en-US" altLang="ja-JP" sz="1100" b="1" dirty="0">
                <a:solidFill>
                  <a:srgbClr val="FF0000"/>
                </a:solidFill>
                <a:latin typeface="Meiryo UI" panose="020B0604030504040204" pitchFamily="50" charset="-128"/>
                <a:ea typeface="Meiryo UI" panose="020B0604030504040204" pitchFamily="50" charset="-128"/>
              </a:rPr>
              <a:t>) </a:t>
            </a:r>
            <a:r>
              <a:rPr lang="ja-JP" altLang="en-US" sz="1100" b="1" dirty="0">
                <a:solidFill>
                  <a:srgbClr val="FF0000"/>
                </a:solidFill>
                <a:latin typeface="Meiryo UI" panose="020B0604030504040204" pitchFamily="50" charset="-128"/>
                <a:ea typeface="Meiryo UI" panose="020B0604030504040204" pitchFamily="50" charset="-128"/>
              </a:rPr>
              <a:t>」</a:t>
            </a:r>
            <a:endParaRPr lang="ja-JP" altLang="en-US" sz="1100" dirty="0">
              <a:solidFill>
                <a:srgbClr val="FF0000"/>
              </a:solidFill>
            </a:endParaRPr>
          </a:p>
        </p:txBody>
      </p:sp>
      <p:sp>
        <p:nvSpPr>
          <p:cNvPr id="84" name="正方形/長方形 83">
            <a:extLst>
              <a:ext uri="{FF2B5EF4-FFF2-40B4-BE49-F238E27FC236}">
                <a16:creationId xmlns:a16="http://schemas.microsoft.com/office/drawing/2014/main" id="{EA9DF716-554F-4B8F-A5E0-91529B68B128}"/>
              </a:ext>
            </a:extLst>
          </p:cNvPr>
          <p:cNvSpPr/>
          <p:nvPr/>
        </p:nvSpPr>
        <p:spPr>
          <a:xfrm>
            <a:off x="202831" y="2624675"/>
            <a:ext cx="748923"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「未出荷」</a:t>
            </a:r>
            <a:endParaRPr lang="ja-JP" altLang="en-US" sz="1100" dirty="0">
              <a:solidFill>
                <a:srgbClr val="FF0000"/>
              </a:solidFill>
            </a:endParaRPr>
          </a:p>
        </p:txBody>
      </p:sp>
      <p:sp>
        <p:nvSpPr>
          <p:cNvPr id="85" name="正方形/長方形 84">
            <a:extLst>
              <a:ext uri="{FF2B5EF4-FFF2-40B4-BE49-F238E27FC236}">
                <a16:creationId xmlns:a16="http://schemas.microsoft.com/office/drawing/2014/main" id="{21CE8E25-CC8E-4EC0-A29D-E447E96AD052}"/>
              </a:ext>
            </a:extLst>
          </p:cNvPr>
          <p:cNvSpPr/>
          <p:nvPr/>
        </p:nvSpPr>
        <p:spPr>
          <a:xfrm>
            <a:off x="-87416" y="2411332"/>
            <a:ext cx="886781" cy="261610"/>
          </a:xfrm>
          <a:prstGeom prst="rect">
            <a:avLst/>
          </a:prstGeom>
        </p:spPr>
        <p:txBody>
          <a:bodyPr wrap="squar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ja-JP" altLang="en-US" sz="1100" b="1" dirty="0">
                <a:solidFill>
                  <a:srgbClr val="FF0000"/>
                </a:solidFill>
                <a:latin typeface="Meiryo UI" panose="020B0604030504040204" pitchFamily="50" charset="-128"/>
                <a:ea typeface="Meiryo UI" panose="020B0604030504040204" pitchFamily="50" charset="-128"/>
              </a:rPr>
              <a:t>「注文</a:t>
            </a:r>
            <a:r>
              <a:rPr lang="en-US" altLang="ja-JP" sz="1100" b="1" dirty="0">
                <a:solidFill>
                  <a:srgbClr val="FF0000"/>
                </a:solidFill>
                <a:latin typeface="Meiryo UI" panose="020B0604030504040204" pitchFamily="50" charset="-128"/>
                <a:ea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rPr>
              <a:t>請</a:t>
            </a:r>
            <a:r>
              <a:rPr lang="en-US" altLang="ja-JP" sz="1100" b="1" dirty="0">
                <a:solidFill>
                  <a:srgbClr val="FF0000"/>
                </a:solidFill>
                <a:latin typeface="Meiryo UI" panose="020B0604030504040204" pitchFamily="50" charset="-128"/>
                <a:ea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rPr>
              <a:t>」</a:t>
            </a:r>
            <a:endParaRPr lang="ja-JP" altLang="en-US" sz="1100" dirty="0">
              <a:solidFill>
                <a:srgbClr val="FF0000"/>
              </a:solidFill>
            </a:endParaRPr>
          </a:p>
        </p:txBody>
      </p:sp>
    </p:spTree>
    <p:extLst>
      <p:ext uri="{BB962C8B-B14F-4D97-AF65-F5344CB8AC3E}">
        <p14:creationId xmlns:p14="http://schemas.microsoft.com/office/powerpoint/2010/main" val="52997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仕入</a:t>
            </a:r>
            <a:r>
              <a:rPr kumimoji="1" lang="en-US" altLang="ja-JP" sz="3200" dirty="0">
                <a:solidFill>
                  <a:schemeClr val="bg1"/>
                </a:solidFill>
                <a:latin typeface="Meiryo UI" panose="020B0604030504040204" pitchFamily="50" charset="-128"/>
                <a:ea typeface="Meiryo UI" panose="020B0604030504040204" pitchFamily="50" charset="-128"/>
              </a:rPr>
              <a:t>DB</a:t>
            </a:r>
            <a:endParaRPr kumimoji="1" lang="ja-JP" altLang="en-US" sz="3200" dirty="0">
              <a:solidFill>
                <a:schemeClr val="bg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2151551" cy="738664"/>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・仕入に必要な項目の定義</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611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6827F2C-9BFB-49A6-AE7F-959F6DBAC8BC}"/>
              </a:ext>
            </a:extLst>
          </p:cNvPr>
          <p:cNvSpPr>
            <a:spLocks noGrp="1"/>
          </p:cNvSpPr>
          <p:nvPr>
            <p:ph type="title"/>
          </p:nvPr>
        </p:nvSpPr>
        <p:spPr>
          <a:xfrm>
            <a:off x="214313" y="131763"/>
            <a:ext cx="8229600" cy="725487"/>
          </a:xfrm>
        </p:spPr>
        <p:txBody>
          <a:bodyPr/>
          <a:lstStyle/>
          <a:p>
            <a:pPr eaLnBrk="1" hangingPunct="1"/>
            <a:r>
              <a:rPr lang="ja-JP" altLang="en-US" dirty="0"/>
              <a:t>仕入管理項目</a:t>
            </a:r>
          </a:p>
        </p:txBody>
      </p:sp>
      <p:graphicFrame>
        <p:nvGraphicFramePr>
          <p:cNvPr id="10" name="表 9">
            <a:extLst>
              <a:ext uri="{FF2B5EF4-FFF2-40B4-BE49-F238E27FC236}">
                <a16:creationId xmlns:a16="http://schemas.microsoft.com/office/drawing/2014/main" id="{2F927623-952B-4F62-A5B0-0A7B5D5258F0}"/>
              </a:ext>
            </a:extLst>
          </p:cNvPr>
          <p:cNvGraphicFramePr>
            <a:graphicFrameLocks noGrp="1"/>
          </p:cNvGraphicFramePr>
          <p:nvPr>
            <p:extLst>
              <p:ext uri="{D42A27DB-BD31-4B8C-83A1-F6EECF244321}">
                <p14:modId xmlns:p14="http://schemas.microsoft.com/office/powerpoint/2010/main" val="2578368442"/>
              </p:ext>
            </p:extLst>
          </p:nvPr>
        </p:nvGraphicFramePr>
        <p:xfrm>
          <a:off x="214312" y="908720"/>
          <a:ext cx="8750173" cy="2537460"/>
        </p:xfrm>
        <a:graphic>
          <a:graphicData uri="http://schemas.openxmlformats.org/drawingml/2006/table">
            <a:tbl>
              <a:tblPr firstRow="1" bandRow="1">
                <a:tableStyleId>{F5AB1C69-6EDB-4FF4-983F-18BD219EF322}</a:tableStyleId>
              </a:tblPr>
              <a:tblGrid>
                <a:gridCol w="2197448">
                  <a:extLst>
                    <a:ext uri="{9D8B030D-6E8A-4147-A177-3AD203B41FA5}">
                      <a16:colId xmlns:a16="http://schemas.microsoft.com/office/drawing/2014/main" val="2899305052"/>
                    </a:ext>
                  </a:extLst>
                </a:gridCol>
                <a:gridCol w="3888432">
                  <a:extLst>
                    <a:ext uri="{9D8B030D-6E8A-4147-A177-3AD203B41FA5}">
                      <a16:colId xmlns:a16="http://schemas.microsoft.com/office/drawing/2014/main" val="334295533"/>
                    </a:ext>
                  </a:extLst>
                </a:gridCol>
                <a:gridCol w="576064">
                  <a:extLst>
                    <a:ext uri="{9D8B030D-6E8A-4147-A177-3AD203B41FA5}">
                      <a16:colId xmlns:a16="http://schemas.microsoft.com/office/drawing/2014/main" val="756346314"/>
                    </a:ext>
                  </a:extLst>
                </a:gridCol>
                <a:gridCol w="576064">
                  <a:extLst>
                    <a:ext uri="{9D8B030D-6E8A-4147-A177-3AD203B41FA5}">
                      <a16:colId xmlns:a16="http://schemas.microsoft.com/office/drawing/2014/main" val="3742278067"/>
                    </a:ext>
                  </a:extLst>
                </a:gridCol>
                <a:gridCol w="1512165">
                  <a:extLst>
                    <a:ext uri="{9D8B030D-6E8A-4147-A177-3AD203B41FA5}">
                      <a16:colId xmlns:a16="http://schemas.microsoft.com/office/drawing/2014/main" val="1151778967"/>
                    </a:ext>
                  </a:extLst>
                </a:gridCol>
              </a:tblGrid>
              <a:tr h="153678">
                <a:tc>
                  <a:txBody>
                    <a:bodyPr/>
                    <a:lstStyle/>
                    <a:p>
                      <a:r>
                        <a:rPr kumimoji="1" lang="ja-JP" altLang="en-US" sz="1200" dirty="0">
                          <a:latin typeface="Meiryo UI" panose="020B0604030504040204" pitchFamily="50" charset="-128"/>
                          <a:ea typeface="Meiryo UI" panose="020B0604030504040204" pitchFamily="50" charset="-128"/>
                        </a:rPr>
                        <a:t>項目名</a:t>
                      </a:r>
                    </a:p>
                  </a:txBody>
                  <a:tcPr/>
                </a:tc>
                <a:tc>
                  <a:txBody>
                    <a:bodyPr/>
                    <a:lstStyle/>
                    <a:p>
                      <a:r>
                        <a:rPr kumimoji="1" lang="ja-JP" altLang="en-US" sz="1200" dirty="0">
                          <a:latin typeface="Meiryo UI" panose="020B0604030504040204" pitchFamily="50" charset="-128"/>
                          <a:ea typeface="Meiryo UI" panose="020B0604030504040204" pitchFamily="50" charset="-128"/>
                        </a:rPr>
                        <a:t>使用用途</a:t>
                      </a:r>
                    </a:p>
                  </a:txBody>
                  <a:tcPr/>
                </a:tc>
                <a:tc>
                  <a:txBody>
                    <a:bodyPr/>
                    <a:lstStyle/>
                    <a:p>
                      <a:r>
                        <a:rPr kumimoji="1" lang="ja-JP" altLang="en-US" sz="1200" dirty="0">
                          <a:latin typeface="Meiryo UI" panose="020B0604030504040204" pitchFamily="50" charset="-128"/>
                          <a:ea typeface="Meiryo UI" panose="020B0604030504040204" pitchFamily="50" charset="-128"/>
                        </a:rPr>
                        <a:t>必須</a:t>
                      </a:r>
                    </a:p>
                  </a:txBody>
                  <a:tcPr/>
                </a:tc>
                <a:tc>
                  <a:txBody>
                    <a:bodyPr/>
                    <a:lstStyle/>
                    <a:p>
                      <a:r>
                        <a:rPr kumimoji="1" lang="ja-JP" altLang="en-US" sz="1200" dirty="0">
                          <a:latin typeface="Meiryo UI" panose="020B0604030504040204" pitchFamily="50" charset="-128"/>
                          <a:ea typeface="Meiryo UI" panose="020B0604030504040204" pitchFamily="50" charset="-128"/>
                        </a:rPr>
                        <a:t>桁数</a:t>
                      </a:r>
                    </a:p>
                  </a:txBody>
                  <a:tcPr/>
                </a:tc>
                <a:tc>
                  <a:txBody>
                    <a:bodyPr/>
                    <a:lstStyle/>
                    <a:p>
                      <a:r>
                        <a:rPr kumimoji="1" lang="ja-JP" altLang="en-US" sz="1200" dirty="0">
                          <a:latin typeface="Meiryo UI" panose="020B0604030504040204" pitchFamily="50" charset="-128"/>
                          <a:ea typeface="Meiryo UI" panose="020B0604030504040204" pitchFamily="50" charset="-128"/>
                        </a:rPr>
                        <a:t>他</a:t>
                      </a:r>
                      <a:r>
                        <a:rPr kumimoji="1" lang="en-US" altLang="ja-JP" sz="1200" dirty="0">
                          <a:latin typeface="Meiryo UI" panose="020B0604030504040204" pitchFamily="50" charset="-128"/>
                          <a:ea typeface="Meiryo UI" panose="020B0604030504040204" pitchFamily="50" charset="-128"/>
                        </a:rPr>
                        <a:t>DB</a:t>
                      </a:r>
                      <a:r>
                        <a:rPr kumimoji="1" lang="ja-JP" altLang="en-US" sz="1200" dirty="0">
                          <a:latin typeface="Meiryo UI" panose="020B0604030504040204" pitchFamily="50" charset="-128"/>
                          <a:ea typeface="Meiryo UI" panose="020B0604030504040204" pitchFamily="50" charset="-128"/>
                        </a:rPr>
                        <a:t>を参照</a:t>
                      </a:r>
                    </a:p>
                  </a:txBody>
                  <a:tcPr/>
                </a:tc>
                <a:extLst>
                  <a:ext uri="{0D108BD9-81ED-4DB2-BD59-A6C34878D82A}">
                    <a16:rowId xmlns:a16="http://schemas.microsoft.com/office/drawing/2014/main" val="3208976993"/>
                  </a:ext>
                </a:extLst>
              </a:tr>
              <a:tr h="171067">
                <a:tc>
                  <a:txBody>
                    <a:bodyPr/>
                    <a:lstStyle/>
                    <a:p>
                      <a:r>
                        <a:rPr kumimoji="1" lang="ja-JP" altLang="en-US" sz="1050" dirty="0">
                          <a:latin typeface="Meiryo UI" panose="020B0604030504040204" pitchFamily="50" charset="-128"/>
                          <a:ea typeface="Meiryo UI" panose="020B0604030504040204" pitchFamily="50" charset="-128"/>
                        </a:rPr>
                        <a:t>工事番号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履歴情報閲覧用＋請求書突合用</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数式</a:t>
                      </a:r>
                      <a:r>
                        <a:rPr kumimoji="1" lang="en-US" altLang="ja-JP" sz="1050" dirty="0">
                          <a:latin typeface="Meiryo UI" panose="020B0604030504040204" pitchFamily="50" charset="-128"/>
                          <a:ea typeface="Meiryo UI" panose="020B0604030504040204" pitchFamily="50" charset="-128"/>
                        </a:rPr>
                        <a:t>)</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調達ヘッダ</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工事番号</a:t>
                      </a:r>
                    </a:p>
                  </a:txBody>
                  <a:tcPr/>
                </a:tc>
                <a:extLst>
                  <a:ext uri="{0D108BD9-81ED-4DB2-BD59-A6C34878D82A}">
                    <a16:rowId xmlns:a16="http://schemas.microsoft.com/office/drawing/2014/main" val="3317432498"/>
                  </a:ext>
                </a:extLst>
              </a:tr>
              <a:tr h="209173">
                <a:tc>
                  <a:txBody>
                    <a:bodyPr/>
                    <a:lstStyle/>
                    <a:p>
                      <a:r>
                        <a:rPr kumimoji="1" lang="ja-JP" altLang="en-US" sz="1050" dirty="0">
                          <a:latin typeface="Meiryo UI" panose="020B0604030504040204" pitchFamily="50" charset="-128"/>
                          <a:ea typeface="Meiryo UI" panose="020B0604030504040204" pitchFamily="50" charset="-128"/>
                        </a:rPr>
                        <a:t>発注番号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履歴情報閲覧用＋請求書突合用</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p>
                  </a:txBody>
                  <a:tcPr/>
                </a:tc>
                <a:tc>
                  <a:txBody>
                    <a:bodyPr/>
                    <a:lstStyle/>
                    <a:p>
                      <a:r>
                        <a:rPr kumimoji="1" lang="en-US" altLang="ja-JP" sz="1050" dirty="0">
                          <a:latin typeface="Meiryo UI" panose="020B0604030504040204" pitchFamily="50" charset="-128"/>
                          <a:ea typeface="Meiryo UI" panose="020B0604030504040204" pitchFamily="50" charset="-128"/>
                        </a:rPr>
                        <a:t>10</a:t>
                      </a:r>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調達ヘッダ</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発注番号</a:t>
                      </a:r>
                    </a:p>
                  </a:txBody>
                  <a:tcPr/>
                </a:tc>
                <a:extLst>
                  <a:ext uri="{0D108BD9-81ED-4DB2-BD59-A6C34878D82A}">
                    <a16:rowId xmlns:a16="http://schemas.microsoft.com/office/drawing/2014/main" val="8230900"/>
                  </a:ext>
                </a:extLst>
              </a:tr>
              <a:tr h="140872">
                <a:tc>
                  <a:txBody>
                    <a:bodyPr/>
                    <a:lstStyle/>
                    <a:p>
                      <a:r>
                        <a:rPr kumimoji="1" lang="ja-JP" altLang="en-US" sz="1050" dirty="0">
                          <a:latin typeface="Meiryo UI" panose="020B0604030504040204" pitchFamily="50" charset="-128"/>
                          <a:ea typeface="Meiryo UI" panose="020B0604030504040204" pitchFamily="50" charset="-128"/>
                        </a:rPr>
                        <a:t>仕入先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履歴情報閲覧用＋請求書突合用</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数式</a:t>
                      </a:r>
                      <a:r>
                        <a:rPr kumimoji="1" lang="en-US" altLang="ja-JP" sz="1050" dirty="0">
                          <a:latin typeface="Meiryo UI" panose="020B0604030504040204" pitchFamily="50" charset="-128"/>
                          <a:ea typeface="Meiryo UI" panose="020B0604030504040204" pitchFamily="50" charset="-128"/>
                        </a:rPr>
                        <a:t>)</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調達ヘッダ</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仕入先名</a:t>
                      </a:r>
                    </a:p>
                  </a:txBody>
                  <a:tcPr/>
                </a:tc>
                <a:extLst>
                  <a:ext uri="{0D108BD9-81ED-4DB2-BD59-A6C34878D82A}">
                    <a16:rowId xmlns:a16="http://schemas.microsoft.com/office/drawing/2014/main" val="4148161667"/>
                  </a:ext>
                </a:extLst>
              </a:tr>
              <a:tr h="209173">
                <a:tc>
                  <a:txBody>
                    <a:bodyPr/>
                    <a:lstStyle/>
                    <a:p>
                      <a:r>
                        <a:rPr kumimoji="1" lang="ja-JP" altLang="en-US" sz="1050" dirty="0">
                          <a:latin typeface="Meiryo UI" panose="020B0604030504040204" pitchFamily="50" charset="-128"/>
                          <a:ea typeface="Meiryo UI" panose="020B0604030504040204" pitchFamily="50" charset="-128"/>
                        </a:rPr>
                        <a:t>仕入日</a:t>
                      </a:r>
                    </a:p>
                  </a:txBody>
                  <a:tcPr/>
                </a:tc>
                <a:tc>
                  <a:txBody>
                    <a:bodyPr/>
                    <a:lstStyle/>
                    <a:p>
                      <a:r>
                        <a:rPr kumimoji="1" lang="ja-JP" altLang="en-US" sz="1050" dirty="0">
                          <a:latin typeface="Meiryo UI" panose="020B0604030504040204" pitchFamily="50" charset="-128"/>
                          <a:ea typeface="Meiryo UI" panose="020B0604030504040204" pitchFamily="50" charset="-128"/>
                        </a:rPr>
                        <a:t>履歴情報閲覧用＋請求書突合用</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システム自動設定</a:t>
                      </a:r>
                      <a:r>
                        <a:rPr kumimoji="1" lang="en-US" altLang="ja-JP" sz="1050" dirty="0">
                          <a:latin typeface="Meiryo UI" panose="020B0604030504040204" pitchFamily="50" charset="-128"/>
                          <a:ea typeface="Meiryo UI" panose="020B0604030504040204" pitchFamily="50" charset="-128"/>
                        </a:rPr>
                        <a:t>)</a:t>
                      </a:r>
                      <a:endParaRPr kumimoji="1" lang="ja-JP" altLang="en-US" sz="1050" dirty="0">
                        <a:solidFill>
                          <a:schemeClr val="accent1">
                            <a:lumMod val="75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8</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38941787"/>
                  </a:ext>
                </a:extLst>
              </a:tr>
              <a:tr h="230517">
                <a:tc>
                  <a:txBody>
                    <a:bodyPr/>
                    <a:lstStyle/>
                    <a:p>
                      <a:r>
                        <a:rPr kumimoji="1" lang="ja-JP" altLang="en-US" sz="1050" dirty="0">
                          <a:latin typeface="Meiryo UI" panose="020B0604030504040204" pitchFamily="50" charset="-128"/>
                          <a:ea typeface="Meiryo UI" panose="020B0604030504040204" pitchFamily="50" charset="-128"/>
                        </a:rPr>
                        <a:t>資材コード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履歴情報閲覧用＋請求書突合用</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調達明細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資材コード</a:t>
                      </a:r>
                      <a:endParaRPr kumimoji="1" lang="en-US" altLang="ja-JP"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97511620"/>
                  </a:ext>
                </a:extLst>
              </a:tr>
              <a:tr h="140872">
                <a:tc>
                  <a:txBody>
                    <a:bodyPr/>
                    <a:lstStyle/>
                    <a:p>
                      <a:r>
                        <a:rPr kumimoji="1" lang="ja-JP" altLang="en-US" sz="1050" dirty="0">
                          <a:latin typeface="Meiryo UI" panose="020B0604030504040204" pitchFamily="50" charset="-128"/>
                          <a:ea typeface="Meiryo UI" panose="020B0604030504040204" pitchFamily="50" charset="-128"/>
                        </a:rPr>
                        <a:t>資材名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履歴情報閲覧用＋請求書突合用</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数式</a:t>
                      </a:r>
                      <a:r>
                        <a:rPr kumimoji="1" lang="en-US" altLang="ja-JP" sz="1050" dirty="0">
                          <a:latin typeface="Meiryo UI" panose="020B0604030504040204" pitchFamily="50" charset="-128"/>
                          <a:ea typeface="Meiryo UI" panose="020B0604030504040204" pitchFamily="50" charset="-128"/>
                        </a:rPr>
                        <a:t>)</a:t>
                      </a: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資材マスタ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資材名</a:t>
                      </a:r>
                    </a:p>
                  </a:txBody>
                  <a:tcPr/>
                </a:tc>
                <a:extLst>
                  <a:ext uri="{0D108BD9-81ED-4DB2-BD59-A6C34878D82A}">
                    <a16:rowId xmlns:a16="http://schemas.microsoft.com/office/drawing/2014/main" val="2235485048"/>
                  </a:ext>
                </a:extLst>
              </a:tr>
              <a:tr h="230517">
                <a:tc>
                  <a:txBody>
                    <a:bodyPr/>
                    <a:lstStyle/>
                    <a:p>
                      <a:r>
                        <a:rPr kumimoji="1" lang="ja-JP" altLang="en-US" sz="1050" dirty="0">
                          <a:latin typeface="Meiryo UI" panose="020B0604030504040204" pitchFamily="50" charset="-128"/>
                          <a:ea typeface="Meiryo UI" panose="020B0604030504040204" pitchFamily="50" charset="-128"/>
                        </a:rPr>
                        <a:t>仕入数量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履歴情報閲覧用＋請求書突合用</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ja-JP" altLang="en-US" sz="1050" dirty="0">
                          <a:latin typeface="Meiryo UI" panose="020B0604030504040204" pitchFamily="50" charset="-128"/>
                          <a:ea typeface="Meiryo UI" panose="020B0604030504040204" pitchFamily="50" charset="-128"/>
                        </a:rPr>
                        <a:t>レ</a:t>
                      </a:r>
                      <a:endParaRPr kumimoji="1" lang="en-US" altLang="ja-JP" sz="1050" dirty="0">
                        <a:latin typeface="Meiryo UI" panose="020B0604030504040204" pitchFamily="50" charset="-128"/>
                        <a:ea typeface="Meiryo UI" panose="020B0604030504040204" pitchFamily="50" charset="-128"/>
                      </a:endParaRPr>
                    </a:p>
                  </a:txBody>
                  <a:tcPr/>
                </a:tc>
                <a:tc>
                  <a:txBody>
                    <a:bodyPr/>
                    <a:lstStyle/>
                    <a:p>
                      <a:r>
                        <a:rPr kumimoji="1" lang="en-US" altLang="ja-JP" sz="1050" dirty="0">
                          <a:latin typeface="Meiryo UI" panose="020B0604030504040204" pitchFamily="50" charset="-128"/>
                          <a:ea typeface="Meiryo UI" panose="020B0604030504040204" pitchFamily="50" charset="-128"/>
                        </a:rPr>
                        <a:t>10</a:t>
                      </a: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91177591"/>
                  </a:ext>
                </a:extLst>
              </a:tr>
              <a:tr h="230517">
                <a:tc>
                  <a:txBody>
                    <a:bodyPr/>
                    <a:lstStyle/>
                    <a:p>
                      <a:r>
                        <a:rPr kumimoji="1" lang="ja-JP" altLang="en-US" sz="1050" dirty="0">
                          <a:latin typeface="Meiryo UI" panose="020B0604030504040204" pitchFamily="50" charset="-128"/>
                          <a:ea typeface="Meiryo UI" panose="020B0604030504040204" pitchFamily="50" charset="-128"/>
                        </a:rPr>
                        <a:t>処理者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Meiryo UI" panose="020B0604030504040204" pitchFamily="50" charset="-128"/>
                          <a:ea typeface="Meiryo UI" panose="020B0604030504040204" pitchFamily="50" charset="-128"/>
                        </a:rPr>
                        <a:t>履歴情報閲覧用＋請求書突合用</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システム自動設定</a:t>
                      </a:r>
                      <a:r>
                        <a:rPr kumimoji="1" lang="en-US" altLang="ja-JP" sz="1050" dirty="0">
                          <a:latin typeface="Meiryo UI" panose="020B0604030504040204" pitchFamily="50" charset="-128"/>
                          <a:ea typeface="Meiryo UI" panose="020B0604030504040204" pitchFamily="50" charset="-128"/>
                        </a:rPr>
                        <a:t>)</a:t>
                      </a:r>
                      <a:endParaRPr kumimoji="1" lang="ja-JP" altLang="en-US" sz="1050" dirty="0">
                        <a:solidFill>
                          <a:schemeClr val="accent1">
                            <a:lumMod val="75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8967977"/>
                  </a:ext>
                </a:extLst>
              </a:tr>
              <a:tr h="230517">
                <a:tc>
                  <a:txBody>
                    <a:bodyPr/>
                    <a:lstStyle/>
                    <a:p>
                      <a:r>
                        <a:rPr kumimoji="1" lang="ja-JP" altLang="en-US" sz="1050" dirty="0">
                          <a:solidFill>
                            <a:srgbClr val="FF0000"/>
                          </a:solidFill>
                          <a:latin typeface="Meiryo UI" panose="020B0604030504040204" pitchFamily="50" charset="-128"/>
                          <a:ea typeface="Meiryo UI" panose="020B0604030504040204" pitchFamily="50" charset="-128"/>
                        </a:rPr>
                        <a:t>ミルシート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solidFill>
                            <a:srgbClr val="FF0000"/>
                          </a:solidFill>
                          <a:latin typeface="Meiryo UI" panose="020B0604030504040204" pitchFamily="50" charset="-128"/>
                          <a:ea typeface="Meiryo UI" panose="020B0604030504040204" pitchFamily="50" charset="-128"/>
                        </a:rPr>
                        <a:t>ミルシート特定用の項目</a:t>
                      </a: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90244691"/>
                  </a:ext>
                </a:extLst>
              </a:tr>
            </a:tbl>
          </a:graphicData>
        </a:graphic>
      </p:graphicFrame>
      <p:sp>
        <p:nvSpPr>
          <p:cNvPr id="4" name="テキスト ボックス 85">
            <a:extLst>
              <a:ext uri="{FF2B5EF4-FFF2-40B4-BE49-F238E27FC236}">
                <a16:creationId xmlns:a16="http://schemas.microsoft.com/office/drawing/2014/main" id="{7A894245-40D9-4B81-A624-B8A51DB6A575}"/>
              </a:ext>
            </a:extLst>
          </p:cNvPr>
          <p:cNvSpPr txBox="1"/>
          <p:nvPr/>
        </p:nvSpPr>
        <p:spPr>
          <a:xfrm>
            <a:off x="3995936" y="3212976"/>
            <a:ext cx="2054246" cy="646331"/>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ミルシートへの連携項目として追加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589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Meiryo UI" panose="020B0604030504040204" pitchFamily="50" charset="-128"/>
                <a:ea typeface="Meiryo UI" panose="020B0604030504040204" pitchFamily="50" charset="-128"/>
              </a:rPr>
              <a:t>その他</a:t>
            </a:r>
            <a:endParaRPr kumimoji="1" lang="ja-JP" altLang="en-US" sz="3200" dirty="0">
              <a:solidFill>
                <a:schemeClr val="bg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1765227" cy="738664"/>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・補足資料</a:t>
            </a:r>
          </a:p>
        </p:txBody>
      </p:sp>
    </p:spTree>
    <p:extLst>
      <p:ext uri="{BB962C8B-B14F-4D97-AF65-F5344CB8AC3E}">
        <p14:creationId xmlns:p14="http://schemas.microsoft.com/office/powerpoint/2010/main" val="133844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A21B0AB0-9B92-4BA8-822F-9A1389C7A3EC}"/>
              </a:ext>
            </a:extLst>
          </p:cNvPr>
          <p:cNvSpPr/>
          <p:nvPr/>
        </p:nvSpPr>
        <p:spPr>
          <a:xfrm>
            <a:off x="230134" y="1124744"/>
            <a:ext cx="6552728" cy="3456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納品書出力について</a:t>
            </a:r>
          </a:p>
        </p:txBody>
      </p:sp>
      <p:sp>
        <p:nvSpPr>
          <p:cNvPr id="2" name="テキスト ボックス 1">
            <a:extLst>
              <a:ext uri="{FF2B5EF4-FFF2-40B4-BE49-F238E27FC236}">
                <a16:creationId xmlns:a16="http://schemas.microsoft.com/office/drawing/2014/main" id="{57EC6C14-FCBF-42B9-94F9-E2D160AA1674}"/>
              </a:ext>
            </a:extLst>
          </p:cNvPr>
          <p:cNvSpPr txBox="1"/>
          <p:nvPr/>
        </p:nvSpPr>
        <p:spPr>
          <a:xfrm>
            <a:off x="107504" y="6288782"/>
            <a:ext cx="389722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レイアウトは別途「帳票・レポート」要件定義にて実施</a:t>
            </a:r>
            <a:endParaRPr kumimoji="1" lang="ja-JP" altLang="en-US" sz="1400" dirty="0">
              <a:latin typeface="Meiryo UI" panose="020B0604030504040204" pitchFamily="50" charset="-128"/>
              <a:ea typeface="Meiryo UI" panose="020B0604030504040204" pitchFamily="50" charset="-128"/>
            </a:endParaRPr>
          </a:p>
        </p:txBody>
      </p:sp>
      <p:sp>
        <p:nvSpPr>
          <p:cNvPr id="18" name="フローチャート: 磁気ディスク 17">
            <a:extLst>
              <a:ext uri="{FF2B5EF4-FFF2-40B4-BE49-F238E27FC236}">
                <a16:creationId xmlns:a16="http://schemas.microsoft.com/office/drawing/2014/main" id="{C0392A77-C70E-4C75-B31E-2B078A54DC74}"/>
              </a:ext>
            </a:extLst>
          </p:cNvPr>
          <p:cNvSpPr/>
          <p:nvPr/>
        </p:nvSpPr>
        <p:spPr>
          <a:xfrm>
            <a:off x="1094230" y="2060848"/>
            <a:ext cx="1152128"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調達ヘッダ</a:t>
            </a:r>
            <a:endParaRPr kumimoji="1" lang="ja-JP" altLang="en-US" sz="1400" dirty="0">
              <a:latin typeface="Meiryo UI" panose="020B0604030504040204" pitchFamily="50" charset="-128"/>
              <a:ea typeface="Meiryo UI" panose="020B0604030504040204" pitchFamily="50" charset="-128"/>
            </a:endParaRPr>
          </a:p>
        </p:txBody>
      </p:sp>
      <p:sp>
        <p:nvSpPr>
          <p:cNvPr id="60" name="フローチャート: 磁気ディスク 59">
            <a:extLst>
              <a:ext uri="{FF2B5EF4-FFF2-40B4-BE49-F238E27FC236}">
                <a16:creationId xmlns:a16="http://schemas.microsoft.com/office/drawing/2014/main" id="{F7CD712D-A712-40BF-8A36-1B89B800525B}"/>
              </a:ext>
            </a:extLst>
          </p:cNvPr>
          <p:cNvSpPr/>
          <p:nvPr/>
        </p:nvSpPr>
        <p:spPr>
          <a:xfrm>
            <a:off x="1094230" y="3429000"/>
            <a:ext cx="1152128"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調達明細</a:t>
            </a:r>
          </a:p>
        </p:txBody>
      </p:sp>
      <p:cxnSp>
        <p:nvCxnSpPr>
          <p:cNvPr id="21" name="直線コネクタ 20">
            <a:extLst>
              <a:ext uri="{FF2B5EF4-FFF2-40B4-BE49-F238E27FC236}">
                <a16:creationId xmlns:a16="http://schemas.microsoft.com/office/drawing/2014/main" id="{5EC1FBE2-084D-4F4B-8C0E-7878DF686024}"/>
              </a:ext>
            </a:extLst>
          </p:cNvPr>
          <p:cNvCxnSpPr>
            <a:stCxn id="18" idx="3"/>
            <a:endCxn id="60" idx="1"/>
          </p:cNvCxnSpPr>
          <p:nvPr/>
        </p:nvCxnSpPr>
        <p:spPr>
          <a:xfrm>
            <a:off x="1670294" y="2852936"/>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AC70DF-9C2D-416F-BEA3-635A33F571C3}"/>
              </a:ext>
            </a:extLst>
          </p:cNvPr>
          <p:cNvSpPr txBox="1"/>
          <p:nvPr/>
        </p:nvSpPr>
        <p:spPr>
          <a:xfrm>
            <a:off x="237436" y="1171704"/>
            <a:ext cx="6552728"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分納や納品書の再発行等を考慮すると、仕入先に出荷伝票を登録してもらい、その内容を納品書に印字するのが一般的。検品作業のための</a:t>
            </a:r>
            <a:r>
              <a:rPr lang="en-US" altLang="ja-JP" sz="1400" dirty="0">
                <a:latin typeface="Meiryo UI" panose="020B0604030504040204" pitchFamily="50" charset="-128"/>
                <a:ea typeface="Meiryo UI" panose="020B0604030504040204" pitchFamily="50" charset="-128"/>
              </a:rPr>
              <a:t>QR</a:t>
            </a:r>
            <a:r>
              <a:rPr lang="ja-JP" altLang="en-US" sz="1400" dirty="0">
                <a:latin typeface="Meiryo UI" panose="020B0604030504040204" pitchFamily="50" charset="-128"/>
                <a:ea typeface="Meiryo UI" panose="020B0604030504040204" pitchFamily="50" charset="-128"/>
              </a:rPr>
              <a:t>情報は必要であるため、印刷作業はお願いすることになるが、必要最低限の情報にするのが良い。</a:t>
            </a:r>
            <a:endParaRPr kumimoji="1" lang="ja-JP" altLang="en-US" sz="1400" dirty="0">
              <a:latin typeface="Meiryo UI" panose="020B0604030504040204" pitchFamily="50" charset="-128"/>
              <a:ea typeface="Meiryo UI" panose="020B0604030504040204" pitchFamily="50" charset="-128"/>
            </a:endParaRPr>
          </a:p>
        </p:txBody>
      </p:sp>
      <p:sp>
        <p:nvSpPr>
          <p:cNvPr id="65" name="フローチャート: 磁気ディスク 64">
            <a:extLst>
              <a:ext uri="{FF2B5EF4-FFF2-40B4-BE49-F238E27FC236}">
                <a16:creationId xmlns:a16="http://schemas.microsoft.com/office/drawing/2014/main" id="{B8984C57-4387-4736-9283-60DA19EE4996}"/>
              </a:ext>
            </a:extLst>
          </p:cNvPr>
          <p:cNvSpPr/>
          <p:nvPr/>
        </p:nvSpPr>
        <p:spPr>
          <a:xfrm>
            <a:off x="3222827" y="2060848"/>
            <a:ext cx="1152128"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出荷ヘッダ</a:t>
            </a:r>
          </a:p>
        </p:txBody>
      </p:sp>
      <p:sp>
        <p:nvSpPr>
          <p:cNvPr id="66" name="フローチャート: 磁気ディスク 65">
            <a:extLst>
              <a:ext uri="{FF2B5EF4-FFF2-40B4-BE49-F238E27FC236}">
                <a16:creationId xmlns:a16="http://schemas.microsoft.com/office/drawing/2014/main" id="{4C7DF2CD-018B-4A8F-808A-68F397B63E12}"/>
              </a:ext>
            </a:extLst>
          </p:cNvPr>
          <p:cNvSpPr/>
          <p:nvPr/>
        </p:nvSpPr>
        <p:spPr>
          <a:xfrm>
            <a:off x="3222827" y="3429000"/>
            <a:ext cx="1152128" cy="7920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出荷明細</a:t>
            </a:r>
          </a:p>
        </p:txBody>
      </p:sp>
      <p:cxnSp>
        <p:nvCxnSpPr>
          <p:cNvPr id="67" name="直線コネクタ 66">
            <a:extLst>
              <a:ext uri="{FF2B5EF4-FFF2-40B4-BE49-F238E27FC236}">
                <a16:creationId xmlns:a16="http://schemas.microsoft.com/office/drawing/2014/main" id="{51599C97-A34A-48C6-AA17-F07F2DA51DCE}"/>
              </a:ext>
            </a:extLst>
          </p:cNvPr>
          <p:cNvCxnSpPr>
            <a:stCxn id="65" idx="3"/>
            <a:endCxn id="66" idx="1"/>
          </p:cNvCxnSpPr>
          <p:nvPr/>
        </p:nvCxnSpPr>
        <p:spPr>
          <a:xfrm>
            <a:off x="3798891" y="2852936"/>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0F98C2-0CE4-483B-B27F-75B397EC6839}"/>
              </a:ext>
            </a:extLst>
          </p:cNvPr>
          <p:cNvCxnSpPr>
            <a:cxnSpLocks/>
            <a:stCxn id="18" idx="4"/>
            <a:endCxn id="65" idx="2"/>
          </p:cNvCxnSpPr>
          <p:nvPr/>
        </p:nvCxnSpPr>
        <p:spPr>
          <a:xfrm>
            <a:off x="2246358" y="2456892"/>
            <a:ext cx="976469"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フローチャート: 書類 27">
            <a:extLst>
              <a:ext uri="{FF2B5EF4-FFF2-40B4-BE49-F238E27FC236}">
                <a16:creationId xmlns:a16="http://schemas.microsoft.com/office/drawing/2014/main" id="{468B225D-9960-4C14-B9C5-8383ACE8027D}"/>
              </a:ext>
            </a:extLst>
          </p:cNvPr>
          <p:cNvSpPr/>
          <p:nvPr/>
        </p:nvSpPr>
        <p:spPr>
          <a:xfrm>
            <a:off x="5423433" y="2852936"/>
            <a:ext cx="1008109" cy="576064"/>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Meiryo UI" panose="020B0604030504040204" pitchFamily="50" charset="-128"/>
                <a:ea typeface="Meiryo UI" panose="020B0604030504040204" pitchFamily="50" charset="-128"/>
              </a:rPr>
              <a:t>納品書</a:t>
            </a:r>
          </a:p>
        </p:txBody>
      </p:sp>
      <p:sp>
        <p:nvSpPr>
          <p:cNvPr id="29" name="右中かっこ 28">
            <a:extLst>
              <a:ext uri="{FF2B5EF4-FFF2-40B4-BE49-F238E27FC236}">
                <a16:creationId xmlns:a16="http://schemas.microsoft.com/office/drawing/2014/main" id="{50649D07-5767-468D-BE25-9969387E01BA}"/>
              </a:ext>
            </a:extLst>
          </p:cNvPr>
          <p:cNvSpPr/>
          <p:nvPr/>
        </p:nvSpPr>
        <p:spPr>
          <a:xfrm>
            <a:off x="4622622" y="2060848"/>
            <a:ext cx="216012" cy="216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9380D8A1-D5DD-4651-8121-22AF654DADC3}"/>
              </a:ext>
            </a:extLst>
          </p:cNvPr>
          <p:cNvSpPr/>
          <p:nvPr/>
        </p:nvSpPr>
        <p:spPr>
          <a:xfrm>
            <a:off x="4978295" y="2905779"/>
            <a:ext cx="216012" cy="457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ローチャート: 書類 74">
            <a:extLst>
              <a:ext uri="{FF2B5EF4-FFF2-40B4-BE49-F238E27FC236}">
                <a16:creationId xmlns:a16="http://schemas.microsoft.com/office/drawing/2014/main" id="{221CA469-5A17-4CD6-A905-4BAB96FBD5CE}"/>
              </a:ext>
            </a:extLst>
          </p:cNvPr>
          <p:cNvSpPr/>
          <p:nvPr/>
        </p:nvSpPr>
        <p:spPr>
          <a:xfrm>
            <a:off x="2411760" y="4778490"/>
            <a:ext cx="2088232" cy="867155"/>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200" dirty="0">
                <a:solidFill>
                  <a:schemeClr val="tx1"/>
                </a:solidFill>
                <a:latin typeface="Meiryo UI" panose="020B0604030504040204" pitchFamily="50" charset="-128"/>
                <a:ea typeface="Meiryo UI" panose="020B0604030504040204" pitchFamily="50" charset="-128"/>
              </a:rPr>
              <a:t>QR</a:t>
            </a:r>
            <a:r>
              <a:rPr lang="ja-JP" altLang="en-US" sz="1200" dirty="0">
                <a:solidFill>
                  <a:schemeClr val="tx1"/>
                </a:solidFill>
                <a:latin typeface="Meiryo UI" panose="020B0604030504040204" pitchFamily="50" charset="-128"/>
                <a:ea typeface="Meiryo UI" panose="020B0604030504040204" pitchFamily="50" charset="-128"/>
              </a:rPr>
              <a:t>情報　発注番号</a:t>
            </a:r>
            <a:endParaRPr lang="en-US" altLang="ja-JP" sz="1200" dirty="0">
              <a:solidFill>
                <a:schemeClr val="tx1"/>
              </a:solidFill>
              <a:latin typeface="Meiryo UI" panose="020B0604030504040204" pitchFamily="50" charset="-128"/>
              <a:ea typeface="Meiryo UI" panose="020B0604030504040204" pitchFamily="50" charset="-128"/>
            </a:endParaRPr>
          </a:p>
          <a:p>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資材</a:t>
            </a:r>
            <a:r>
              <a:rPr lang="en-US" altLang="ja-JP" sz="1200" dirty="0">
                <a:solidFill>
                  <a:schemeClr val="tx1"/>
                </a:solidFill>
                <a:latin typeface="Meiryo UI" panose="020B0604030504040204" pitchFamily="50" charset="-128"/>
                <a:ea typeface="Meiryo UI" panose="020B0604030504040204" pitchFamily="50" charset="-128"/>
              </a:rPr>
              <a:t>A</a:t>
            </a:r>
          </a:p>
          <a:p>
            <a:r>
              <a:rPr kumimoji="1" lang="ja-JP" altLang="en-US" sz="1200" dirty="0">
                <a:solidFill>
                  <a:schemeClr val="tx1"/>
                </a:solidFill>
                <a:latin typeface="Meiryo UI" panose="020B0604030504040204" pitchFamily="50" charset="-128"/>
                <a:ea typeface="Meiryo UI" panose="020B0604030504040204" pitchFamily="50" charset="-128"/>
              </a:rPr>
              <a:t>資材</a:t>
            </a:r>
            <a:r>
              <a:rPr kumimoji="1" lang="en-US" altLang="ja-JP" sz="1200" dirty="0">
                <a:solidFill>
                  <a:schemeClr val="tx1"/>
                </a:solidFill>
                <a:latin typeface="Meiryo UI" panose="020B0604030504040204" pitchFamily="50" charset="-128"/>
                <a:ea typeface="Meiryo UI" panose="020B0604030504040204" pitchFamily="50" charset="-128"/>
              </a:rPr>
              <a:t>B</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77" name="矢印: 右 76">
            <a:extLst>
              <a:ext uri="{FF2B5EF4-FFF2-40B4-BE49-F238E27FC236}">
                <a16:creationId xmlns:a16="http://schemas.microsoft.com/office/drawing/2014/main" id="{E9D4AFF2-6DEE-491F-B2D5-7D6BEEC20295}"/>
              </a:ext>
            </a:extLst>
          </p:cNvPr>
          <p:cNvSpPr/>
          <p:nvPr/>
        </p:nvSpPr>
        <p:spPr>
          <a:xfrm rot="2191551">
            <a:off x="2185269" y="4240842"/>
            <a:ext cx="706978" cy="457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a:extLst>
              <a:ext uri="{FF2B5EF4-FFF2-40B4-BE49-F238E27FC236}">
                <a16:creationId xmlns:a16="http://schemas.microsoft.com/office/drawing/2014/main" id="{FC8CC08F-A6BE-4FA5-9514-0F4736ECDBE9}"/>
              </a:ext>
            </a:extLst>
          </p:cNvPr>
          <p:cNvPicPr>
            <a:picLocks noChangeAspect="1"/>
          </p:cNvPicPr>
          <p:nvPr/>
        </p:nvPicPr>
        <p:blipFill>
          <a:blip r:embed="rId2"/>
          <a:stretch>
            <a:fillRect/>
          </a:stretch>
        </p:blipFill>
        <p:spPr>
          <a:xfrm>
            <a:off x="3810551" y="4848622"/>
            <a:ext cx="172735" cy="161219"/>
          </a:xfrm>
          <a:prstGeom prst="rect">
            <a:avLst/>
          </a:prstGeom>
        </p:spPr>
      </p:pic>
      <p:pic>
        <p:nvPicPr>
          <p:cNvPr id="81" name="図 80">
            <a:extLst>
              <a:ext uri="{FF2B5EF4-FFF2-40B4-BE49-F238E27FC236}">
                <a16:creationId xmlns:a16="http://schemas.microsoft.com/office/drawing/2014/main" id="{F47FE57D-FFD6-48EC-AC65-781BCF28A0BA}"/>
              </a:ext>
            </a:extLst>
          </p:cNvPr>
          <p:cNvPicPr>
            <a:picLocks noChangeAspect="1"/>
          </p:cNvPicPr>
          <p:nvPr/>
        </p:nvPicPr>
        <p:blipFill>
          <a:blip r:embed="rId2"/>
          <a:stretch>
            <a:fillRect/>
          </a:stretch>
        </p:blipFill>
        <p:spPr>
          <a:xfrm>
            <a:off x="3136459" y="5229174"/>
            <a:ext cx="172735" cy="161219"/>
          </a:xfrm>
          <a:prstGeom prst="rect">
            <a:avLst/>
          </a:prstGeom>
        </p:spPr>
      </p:pic>
      <p:pic>
        <p:nvPicPr>
          <p:cNvPr id="82" name="図 81">
            <a:extLst>
              <a:ext uri="{FF2B5EF4-FFF2-40B4-BE49-F238E27FC236}">
                <a16:creationId xmlns:a16="http://schemas.microsoft.com/office/drawing/2014/main" id="{BCC7377B-B952-4AC3-A723-91D47F003495}"/>
              </a:ext>
            </a:extLst>
          </p:cNvPr>
          <p:cNvPicPr>
            <a:picLocks noChangeAspect="1"/>
          </p:cNvPicPr>
          <p:nvPr/>
        </p:nvPicPr>
        <p:blipFill>
          <a:blip r:embed="rId2"/>
          <a:stretch>
            <a:fillRect/>
          </a:stretch>
        </p:blipFill>
        <p:spPr>
          <a:xfrm>
            <a:off x="3136459" y="5405243"/>
            <a:ext cx="172735" cy="161219"/>
          </a:xfrm>
          <a:prstGeom prst="rect">
            <a:avLst/>
          </a:prstGeom>
        </p:spPr>
      </p:pic>
      <p:sp>
        <p:nvSpPr>
          <p:cNvPr id="83" name="フローチャート: 書類 82">
            <a:extLst>
              <a:ext uri="{FF2B5EF4-FFF2-40B4-BE49-F238E27FC236}">
                <a16:creationId xmlns:a16="http://schemas.microsoft.com/office/drawing/2014/main" id="{5B9E79B4-D945-4F57-8BA7-0F4985FE2ED9}"/>
              </a:ext>
            </a:extLst>
          </p:cNvPr>
          <p:cNvSpPr/>
          <p:nvPr/>
        </p:nvSpPr>
        <p:spPr>
          <a:xfrm>
            <a:off x="4622622" y="4778490"/>
            <a:ext cx="2088232" cy="867155"/>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200" dirty="0">
                <a:solidFill>
                  <a:schemeClr val="tx1"/>
                </a:solidFill>
                <a:latin typeface="Meiryo UI" panose="020B0604030504040204" pitchFamily="50" charset="-128"/>
                <a:ea typeface="Meiryo UI" panose="020B0604030504040204" pitchFamily="50" charset="-128"/>
              </a:rPr>
              <a:t>納品書　　　</a:t>
            </a:r>
            <a:r>
              <a:rPr lang="en-US" altLang="ja-JP" sz="1200" dirty="0">
                <a:solidFill>
                  <a:schemeClr val="tx1"/>
                </a:solidFill>
                <a:latin typeface="Meiryo UI" panose="020B0604030504040204" pitchFamily="50" charset="-128"/>
                <a:ea typeface="Meiryo UI" panose="020B0604030504040204" pitchFamily="50" charset="-128"/>
              </a:rPr>
              <a:t>XXXXX</a:t>
            </a:r>
          </a:p>
          <a:p>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資材</a:t>
            </a:r>
            <a:r>
              <a:rPr lang="en-US" altLang="ja-JP" sz="1200" dirty="0">
                <a:solidFill>
                  <a:schemeClr val="tx1"/>
                </a:solidFill>
                <a:latin typeface="Meiryo UI" panose="020B0604030504040204" pitchFamily="50" charset="-128"/>
                <a:ea typeface="Meiryo UI" panose="020B0604030504040204" pitchFamily="50" charset="-128"/>
              </a:rPr>
              <a:t>A</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個</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資材</a:t>
            </a:r>
            <a:r>
              <a:rPr kumimoji="1" lang="en-US" altLang="ja-JP" sz="1200" dirty="0">
                <a:solidFill>
                  <a:schemeClr val="tx1"/>
                </a:solidFill>
                <a:latin typeface="Meiryo UI" panose="020B0604030504040204" pitchFamily="50" charset="-128"/>
                <a:ea typeface="Meiryo UI" panose="020B0604030504040204" pitchFamily="50" charset="-128"/>
              </a:rPr>
              <a:t>B</a:t>
            </a:r>
            <a:r>
              <a:rPr kumimoji="1" lang="ja-JP" altLang="en-US" sz="1200" dirty="0">
                <a:solidFill>
                  <a:schemeClr val="tx1"/>
                </a:solidFill>
                <a:latin typeface="Meiryo UI" panose="020B0604030504040204" pitchFamily="50" charset="-128"/>
                <a:ea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rPr>
              <a:t>20</a:t>
            </a:r>
            <a:r>
              <a:rPr kumimoji="1" lang="ja-JP" altLang="en-US" sz="1200" dirty="0">
                <a:solidFill>
                  <a:schemeClr val="tx1"/>
                </a:solidFill>
                <a:latin typeface="Meiryo UI" panose="020B0604030504040204" pitchFamily="50" charset="-128"/>
                <a:ea typeface="Meiryo UI" panose="020B0604030504040204" pitchFamily="50" charset="-128"/>
              </a:rPr>
              <a:t>個</a:t>
            </a:r>
          </a:p>
        </p:txBody>
      </p:sp>
      <p:sp>
        <p:nvSpPr>
          <p:cNvPr id="33" name="テキスト ボックス 32">
            <a:extLst>
              <a:ext uri="{FF2B5EF4-FFF2-40B4-BE49-F238E27FC236}">
                <a16:creationId xmlns:a16="http://schemas.microsoft.com/office/drawing/2014/main" id="{4B727CC8-269E-4724-8A8B-D444303D52FB}"/>
              </a:ext>
            </a:extLst>
          </p:cNvPr>
          <p:cNvSpPr txBox="1"/>
          <p:nvPr/>
        </p:nvSpPr>
        <p:spPr>
          <a:xfrm>
            <a:off x="5666738" y="4998341"/>
            <a:ext cx="1079142" cy="461665"/>
          </a:xfrm>
          <a:prstGeom prst="rect">
            <a:avLst/>
          </a:prstGeom>
          <a:noFill/>
        </p:spPr>
        <p:txBody>
          <a:bodyPr wrap="none" rtlCol="0">
            <a:spAutoFit/>
          </a:bodyPr>
          <a:lstStyle/>
          <a:p>
            <a:r>
              <a:rPr lang="ja-JP" altLang="en-US" sz="1200" dirty="0">
                <a:solidFill>
                  <a:srgbClr val="FF0000"/>
                </a:solidFill>
                <a:latin typeface="Meiryo UI" panose="020B0604030504040204" pitchFamily="50" charset="-128"/>
                <a:ea typeface="Meiryo UI" panose="020B0604030504040204" pitchFamily="50" charset="-128"/>
              </a:rPr>
              <a:t>従来の仕入先</a:t>
            </a:r>
            <a:endParaRPr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納品書</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94" name="テキスト ボックス 93">
            <a:extLst>
              <a:ext uri="{FF2B5EF4-FFF2-40B4-BE49-F238E27FC236}">
                <a16:creationId xmlns:a16="http://schemas.microsoft.com/office/drawing/2014/main" id="{5A57B683-E967-4433-B918-1E508AFBA667}"/>
              </a:ext>
            </a:extLst>
          </p:cNvPr>
          <p:cNvSpPr txBox="1"/>
          <p:nvPr/>
        </p:nvSpPr>
        <p:spPr>
          <a:xfrm>
            <a:off x="3699773" y="5499727"/>
            <a:ext cx="800219" cy="276999"/>
          </a:xfrm>
          <a:prstGeom prst="rect">
            <a:avLst/>
          </a:prstGeom>
          <a:noFill/>
        </p:spPr>
        <p:txBody>
          <a:bodyPr wrap="none" rtlCol="0">
            <a:spAutoFit/>
          </a:bodyPr>
          <a:lstStyle/>
          <a:p>
            <a:r>
              <a:rPr lang="ja-JP" altLang="en-US" sz="1200" dirty="0">
                <a:solidFill>
                  <a:srgbClr val="FF0000"/>
                </a:solidFill>
                <a:latin typeface="Meiryo UI" panose="020B0604030504040204" pitchFamily="50" charset="-128"/>
                <a:ea typeface="Meiryo UI" panose="020B0604030504040204" pitchFamily="50" charset="-128"/>
              </a:rPr>
              <a:t>新規開発</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9AB2DEDE-38B2-4177-92AA-103889E2AD16}"/>
              </a:ext>
            </a:extLst>
          </p:cNvPr>
          <p:cNvPicPr>
            <a:picLocks noChangeAspect="1"/>
          </p:cNvPicPr>
          <p:nvPr/>
        </p:nvPicPr>
        <p:blipFill>
          <a:blip r:embed="rId3"/>
          <a:stretch>
            <a:fillRect/>
          </a:stretch>
        </p:blipFill>
        <p:spPr>
          <a:xfrm>
            <a:off x="3925826" y="5079973"/>
            <a:ext cx="401410" cy="338029"/>
          </a:xfrm>
          <a:prstGeom prst="rect">
            <a:avLst/>
          </a:prstGeom>
          <a:ln>
            <a:solidFill>
              <a:schemeClr val="tx1"/>
            </a:solidFill>
          </a:ln>
        </p:spPr>
      </p:pic>
      <p:sp>
        <p:nvSpPr>
          <p:cNvPr id="6" name="テキスト ボックス 5">
            <a:extLst>
              <a:ext uri="{FF2B5EF4-FFF2-40B4-BE49-F238E27FC236}">
                <a16:creationId xmlns:a16="http://schemas.microsoft.com/office/drawing/2014/main" id="{3B3314E2-9F06-4D7F-86F2-2EFA0464110E}"/>
              </a:ext>
            </a:extLst>
          </p:cNvPr>
          <p:cNvSpPr txBox="1"/>
          <p:nvPr/>
        </p:nvSpPr>
        <p:spPr>
          <a:xfrm>
            <a:off x="3597051" y="5136654"/>
            <a:ext cx="364202" cy="307777"/>
          </a:xfrm>
          <a:prstGeom prst="rect">
            <a:avLst/>
          </a:prstGeom>
          <a:noFill/>
        </p:spPr>
        <p:txBody>
          <a:bodyPr wrap="none" rtlCol="0">
            <a:spAutoFit/>
          </a:bodyPr>
          <a:lstStyle/>
          <a:p>
            <a:r>
              <a:rPr lang="ja-JP" altLang="en-US" sz="700" dirty="0">
                <a:latin typeface="Meiryo UI" panose="020B0604030504040204" pitchFamily="50" charset="-128"/>
                <a:ea typeface="Meiryo UI" panose="020B0604030504040204" pitchFamily="50" charset="-128"/>
              </a:rPr>
              <a:t>納品</a:t>
            </a:r>
            <a:endParaRPr lang="en-US" altLang="ja-JP" sz="700" dirty="0">
              <a:latin typeface="Meiryo UI" panose="020B0604030504040204" pitchFamily="50" charset="-128"/>
              <a:ea typeface="Meiryo UI" panose="020B0604030504040204" pitchFamily="50" charset="-128"/>
            </a:endParaRPr>
          </a:p>
          <a:p>
            <a:r>
              <a:rPr lang="ja-JP" altLang="en-US" sz="700" dirty="0">
                <a:latin typeface="Meiryo UI" panose="020B0604030504040204" pitchFamily="50" charset="-128"/>
                <a:ea typeface="Meiryo UI" panose="020B0604030504040204" pitchFamily="50" charset="-128"/>
              </a:rPr>
              <a:t>場所</a:t>
            </a:r>
            <a:endParaRPr kumimoji="1" lang="ja-JP" altLang="en-US" sz="700" dirty="0">
              <a:latin typeface="Meiryo UI" panose="020B0604030504040204" pitchFamily="50" charset="-128"/>
              <a:ea typeface="Meiryo UI" panose="020B0604030504040204" pitchFamily="50" charset="-128"/>
            </a:endParaRPr>
          </a:p>
        </p:txBody>
      </p:sp>
      <p:sp>
        <p:nvSpPr>
          <p:cNvPr id="27" name="テキスト ボックス 85">
            <a:extLst>
              <a:ext uri="{FF2B5EF4-FFF2-40B4-BE49-F238E27FC236}">
                <a16:creationId xmlns:a16="http://schemas.microsoft.com/office/drawing/2014/main" id="{17C1A7B7-1537-48B3-BEE2-684CD83ADAB6}"/>
              </a:ext>
            </a:extLst>
          </p:cNvPr>
          <p:cNvSpPr txBox="1"/>
          <p:nvPr/>
        </p:nvSpPr>
        <p:spPr>
          <a:xfrm>
            <a:off x="6676148" y="4700384"/>
            <a:ext cx="2227696"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【2018/11/16】</a:t>
            </a:r>
            <a:r>
              <a:rPr kumimoji="1" lang="ja-JP" altLang="en-US" sz="1200" dirty="0">
                <a:solidFill>
                  <a:srgbClr val="FF0000"/>
                </a:solidFill>
                <a:latin typeface="Meiryo UI" panose="020B0604030504040204" pitchFamily="50" charset="-128"/>
                <a:ea typeface="Meiryo UI" panose="020B0604030504040204" pitchFamily="50" charset="-128"/>
              </a:rPr>
              <a:t>要件</a:t>
            </a:r>
            <a:r>
              <a:rPr lang="ja-JP" altLang="en-US" sz="1200" dirty="0">
                <a:solidFill>
                  <a:srgbClr val="FF0000"/>
                </a:solidFill>
                <a:latin typeface="Meiryo UI" panose="020B0604030504040204" pitchFamily="50" charset="-128"/>
                <a:ea typeface="Meiryo UI" panose="020B0604030504040204" pitchFamily="50" charset="-128"/>
              </a:rPr>
              <a:t>定義</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納品書は分納単位で出力する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34" name="テキスト ボックス 85">
            <a:extLst>
              <a:ext uri="{FF2B5EF4-FFF2-40B4-BE49-F238E27FC236}">
                <a16:creationId xmlns:a16="http://schemas.microsoft.com/office/drawing/2014/main" id="{1EAC62A9-363F-457E-9557-35B7A04BB2DB}"/>
              </a:ext>
            </a:extLst>
          </p:cNvPr>
          <p:cNvSpPr txBox="1"/>
          <p:nvPr/>
        </p:nvSpPr>
        <p:spPr>
          <a:xfrm>
            <a:off x="296914" y="4712153"/>
            <a:ext cx="2227696" cy="830997"/>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【2018/11/16】</a:t>
            </a:r>
            <a:r>
              <a:rPr kumimoji="1" lang="ja-JP" altLang="en-US" sz="1200" dirty="0">
                <a:solidFill>
                  <a:srgbClr val="FF0000"/>
                </a:solidFill>
                <a:latin typeface="Meiryo UI" panose="020B0604030504040204" pitchFamily="50" charset="-128"/>
                <a:ea typeface="Meiryo UI" panose="020B0604030504040204" pitchFamily="50" charset="-128"/>
              </a:rPr>
              <a:t>要件</a:t>
            </a:r>
            <a:r>
              <a:rPr lang="ja-JP" altLang="en-US" sz="1200" dirty="0">
                <a:solidFill>
                  <a:srgbClr val="FF0000"/>
                </a:solidFill>
                <a:latin typeface="Meiryo UI" panose="020B0604030504040204" pitchFamily="50" charset="-128"/>
                <a:ea typeface="Meiryo UI" panose="020B0604030504040204" pitchFamily="50" charset="-128"/>
              </a:rPr>
              <a:t>定義</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en-US" altLang="ja-JP" sz="1200" dirty="0">
                <a:solidFill>
                  <a:srgbClr val="FF0000"/>
                </a:solidFill>
                <a:latin typeface="Meiryo UI" panose="020B0604030504040204" pitchFamily="50" charset="-128"/>
                <a:ea typeface="Meiryo UI" panose="020B0604030504040204" pitchFamily="50" charset="-128"/>
              </a:rPr>
              <a:t>QR</a:t>
            </a:r>
            <a:r>
              <a:rPr kumimoji="1" lang="ja-JP" altLang="en-US" sz="1200" dirty="0">
                <a:solidFill>
                  <a:srgbClr val="FF0000"/>
                </a:solidFill>
                <a:latin typeface="Meiryo UI" panose="020B0604030504040204" pitchFamily="50" charset="-128"/>
                <a:ea typeface="Meiryo UI" panose="020B0604030504040204" pitchFamily="50" charset="-128"/>
              </a:rPr>
              <a:t>コードは</a:t>
            </a:r>
            <a:r>
              <a:rPr kumimoji="1" lang="en-US" altLang="ja-JP" sz="1200" dirty="0">
                <a:solidFill>
                  <a:srgbClr val="FF0000"/>
                </a:solidFill>
                <a:latin typeface="Meiryo UI" panose="020B0604030504040204" pitchFamily="50" charset="-128"/>
                <a:ea typeface="Meiryo UI" panose="020B0604030504040204" pitchFamily="50" charset="-128"/>
              </a:rPr>
              <a:t>1</a:t>
            </a:r>
            <a:r>
              <a:rPr kumimoji="1" lang="ja-JP" altLang="en-US" sz="1200" dirty="0">
                <a:solidFill>
                  <a:srgbClr val="FF0000"/>
                </a:solidFill>
                <a:latin typeface="Meiryo UI" panose="020B0604030504040204" pitchFamily="50" charset="-128"/>
                <a:ea typeface="Meiryo UI" panose="020B0604030504040204" pitchFamily="50" charset="-128"/>
              </a:rPr>
              <a:t>つとして、ヘッダ、明細情報をすべて保持することを決定した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1314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DC232C66-7FF4-43D1-AA7E-129D27224AB2}"/>
              </a:ext>
            </a:extLst>
          </p:cNvPr>
          <p:cNvSpPr/>
          <p:nvPr/>
        </p:nvSpPr>
        <p:spPr>
          <a:xfrm>
            <a:off x="467544" y="3283868"/>
            <a:ext cx="7527894" cy="132472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発注明細との突合について</a:t>
            </a:r>
          </a:p>
        </p:txBody>
      </p:sp>
      <p:sp>
        <p:nvSpPr>
          <p:cNvPr id="22" name="テキスト ボックス 21">
            <a:extLst>
              <a:ext uri="{FF2B5EF4-FFF2-40B4-BE49-F238E27FC236}">
                <a16:creationId xmlns:a16="http://schemas.microsoft.com/office/drawing/2014/main" id="{1BAC70DF-9C2D-416F-BEA3-635A33F571C3}"/>
              </a:ext>
            </a:extLst>
          </p:cNvPr>
          <p:cNvSpPr txBox="1"/>
          <p:nvPr/>
        </p:nvSpPr>
        <p:spPr>
          <a:xfrm>
            <a:off x="107504" y="908720"/>
            <a:ext cx="8928992"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仕入時、発注番号はスキャンするため調達ヘッダ情報との連携を図ることが可能だが、可能であれば調達明細番号も</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連携したい。発注情報を作成する際、資材コードで数量等まとめてよいか？</a:t>
            </a:r>
            <a:endParaRPr lang="en-US" altLang="ja-JP" sz="1400" dirty="0">
              <a:latin typeface="Meiryo UI" panose="020B0604030504040204" pitchFamily="50" charset="-128"/>
              <a:ea typeface="Meiryo UI" panose="020B0604030504040204" pitchFamily="50" charset="-128"/>
            </a:endParaRPr>
          </a:p>
        </p:txBody>
      </p:sp>
      <p:sp>
        <p:nvSpPr>
          <p:cNvPr id="3" name="フローチャート: 磁気ディスク 2">
            <a:extLst>
              <a:ext uri="{FF2B5EF4-FFF2-40B4-BE49-F238E27FC236}">
                <a16:creationId xmlns:a16="http://schemas.microsoft.com/office/drawing/2014/main" id="{D88C0E0D-C24B-4588-858C-9C2BBDAC9315}"/>
              </a:ext>
            </a:extLst>
          </p:cNvPr>
          <p:cNvSpPr/>
          <p:nvPr/>
        </p:nvSpPr>
        <p:spPr>
          <a:xfrm>
            <a:off x="683568" y="1484784"/>
            <a:ext cx="1147967" cy="7694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rPr>
              <a:t>調達ヘッダ</a:t>
            </a:r>
          </a:p>
        </p:txBody>
      </p:sp>
      <p:sp>
        <p:nvSpPr>
          <p:cNvPr id="27" name="フローチャート: 磁気ディスク 26">
            <a:extLst>
              <a:ext uri="{FF2B5EF4-FFF2-40B4-BE49-F238E27FC236}">
                <a16:creationId xmlns:a16="http://schemas.microsoft.com/office/drawing/2014/main" id="{C69FCDB2-2D97-4704-8C1B-FF0D61C16D0E}"/>
              </a:ext>
            </a:extLst>
          </p:cNvPr>
          <p:cNvSpPr/>
          <p:nvPr/>
        </p:nvSpPr>
        <p:spPr>
          <a:xfrm>
            <a:off x="1835697" y="2240868"/>
            <a:ext cx="1147967" cy="7694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rPr>
              <a:t>調達明細</a:t>
            </a:r>
          </a:p>
        </p:txBody>
      </p:sp>
      <p:cxnSp>
        <p:nvCxnSpPr>
          <p:cNvPr id="8" name="コネクタ: カギ線 7">
            <a:extLst>
              <a:ext uri="{FF2B5EF4-FFF2-40B4-BE49-F238E27FC236}">
                <a16:creationId xmlns:a16="http://schemas.microsoft.com/office/drawing/2014/main" id="{7FFC7A42-0488-404E-B01D-9D1413BA7A0F}"/>
              </a:ext>
            </a:extLst>
          </p:cNvPr>
          <p:cNvCxnSpPr>
            <a:stCxn id="3" idx="3"/>
            <a:endCxn id="27" idx="2"/>
          </p:cNvCxnSpPr>
          <p:nvPr/>
        </p:nvCxnSpPr>
        <p:spPr>
          <a:xfrm rot="16200000" flipH="1">
            <a:off x="1360942" y="2150834"/>
            <a:ext cx="371364" cy="5781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7061DF8-F07B-4B23-9660-30665563B672}"/>
              </a:ext>
            </a:extLst>
          </p:cNvPr>
          <p:cNvSpPr txBox="1"/>
          <p:nvPr/>
        </p:nvSpPr>
        <p:spPr>
          <a:xfrm>
            <a:off x="539552" y="3703189"/>
            <a:ext cx="3142207" cy="900246"/>
          </a:xfrm>
          <a:prstGeom prst="rect">
            <a:avLst/>
          </a:prstGeom>
          <a:noFill/>
        </p:spPr>
        <p:txBody>
          <a:bodyPr wrap="none" rtlCol="0">
            <a:spAutoFit/>
          </a:bodyPr>
          <a:lstStyle/>
          <a:p>
            <a:r>
              <a:rPr lang="ja-JP" altLang="en-US" sz="1050" dirty="0">
                <a:latin typeface="Meiryo UI" panose="020B0604030504040204" pitchFamily="50" charset="-128"/>
                <a:ea typeface="Meiryo UI" panose="020B0604030504040204" pitchFamily="50" charset="-128"/>
              </a:rPr>
              <a:t>調達明細情報</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発注番号　　明細番号　　資材コード　　 単価　　数量</a:t>
            </a:r>
            <a:endParaRPr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1234567   0001        A12123     1000      10</a:t>
            </a:r>
          </a:p>
          <a:p>
            <a:r>
              <a:rPr lang="en-US" altLang="ja-JP" sz="1050" dirty="0">
                <a:latin typeface="Meiryo UI" panose="020B0604030504040204" pitchFamily="50" charset="-128"/>
                <a:ea typeface="Meiryo UI" panose="020B0604030504040204" pitchFamily="50" charset="-128"/>
              </a:rPr>
              <a:t>1234567   0002        B21987       100      20</a:t>
            </a:r>
            <a:endParaRPr lang="ja-JP" altLang="en-US" sz="1050" dirty="0">
              <a:latin typeface="Meiryo UI" panose="020B0604030504040204" pitchFamily="50" charset="-128"/>
              <a:ea typeface="Meiryo UI" panose="020B0604030504040204" pitchFamily="50" charset="-128"/>
            </a:endParaRPr>
          </a:p>
          <a:p>
            <a:endParaRPr kumimoji="1" lang="ja-JP" altLang="en-US" sz="1050" dirty="0">
              <a:latin typeface="Meiryo UI" panose="020B0604030504040204" pitchFamily="50" charset="-128"/>
              <a:ea typeface="Meiryo UI" panose="020B0604030504040204" pitchFamily="50" charset="-128"/>
            </a:endParaRPr>
          </a:p>
        </p:txBody>
      </p:sp>
      <p:sp>
        <p:nvSpPr>
          <p:cNvPr id="34" name="フローチャート: 磁気ディスク 33">
            <a:extLst>
              <a:ext uri="{FF2B5EF4-FFF2-40B4-BE49-F238E27FC236}">
                <a16:creationId xmlns:a16="http://schemas.microsoft.com/office/drawing/2014/main" id="{B40C917C-9B6D-4CBF-981B-F78E8B6E0939}"/>
              </a:ext>
            </a:extLst>
          </p:cNvPr>
          <p:cNvSpPr/>
          <p:nvPr/>
        </p:nvSpPr>
        <p:spPr>
          <a:xfrm>
            <a:off x="4587133" y="2240867"/>
            <a:ext cx="1147967" cy="76944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Meiryo UI" panose="020B0604030504040204" pitchFamily="50" charset="-128"/>
                <a:ea typeface="Meiryo UI" panose="020B0604030504040204" pitchFamily="50" charset="-128"/>
              </a:rPr>
              <a:t>仕入</a:t>
            </a:r>
            <a:endParaRPr kumimoji="1" lang="ja-JP" altLang="en-US" sz="16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24EF0FC1-B1A3-47B2-8AD3-E8FF579A418B}"/>
              </a:ext>
            </a:extLst>
          </p:cNvPr>
          <p:cNvSpPr txBox="1"/>
          <p:nvPr/>
        </p:nvSpPr>
        <p:spPr>
          <a:xfrm>
            <a:off x="4587133" y="3703189"/>
            <a:ext cx="3408305" cy="738664"/>
          </a:xfrm>
          <a:prstGeom prst="rect">
            <a:avLst/>
          </a:prstGeom>
          <a:noFill/>
        </p:spPr>
        <p:txBody>
          <a:bodyPr wrap="none" rtlCol="0">
            <a:spAutoFit/>
          </a:bodyPr>
          <a:lstStyle/>
          <a:p>
            <a:r>
              <a:rPr lang="ja-JP" altLang="en-US" sz="1050" dirty="0">
                <a:latin typeface="Meiryo UI" panose="020B0604030504040204" pitchFamily="50" charset="-128"/>
                <a:ea typeface="Meiryo UI" panose="020B0604030504040204" pitchFamily="50" charset="-128"/>
              </a:rPr>
              <a:t>仕入情報</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発注番号　　明細番号　　資材コード　　数量　     単価　　</a:t>
            </a:r>
            <a:endParaRPr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1234567   0001        A12123     </a:t>
            </a:r>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10</a:t>
            </a:r>
            <a:r>
              <a:rPr kumimoji="1" lang="en-US" altLang="ja-JP" sz="1050" dirty="0">
                <a:latin typeface="Meiryo UI" panose="020B0604030504040204" pitchFamily="50" charset="-128"/>
                <a:ea typeface="Meiryo UI" panose="020B0604030504040204" pitchFamily="50" charset="-128"/>
              </a:rPr>
              <a:t>     1000</a:t>
            </a:r>
          </a:p>
          <a:p>
            <a:endParaRPr kumimoji="1" lang="ja-JP" altLang="en-US" sz="1050" dirty="0">
              <a:latin typeface="Meiryo UI" panose="020B0604030504040204" pitchFamily="50" charset="-128"/>
              <a:ea typeface="Meiryo UI" panose="020B0604030504040204" pitchFamily="50" charset="-128"/>
            </a:endParaRPr>
          </a:p>
        </p:txBody>
      </p:sp>
      <p:sp>
        <p:nvSpPr>
          <p:cNvPr id="12" name="楕円 11">
            <a:extLst>
              <a:ext uri="{FF2B5EF4-FFF2-40B4-BE49-F238E27FC236}">
                <a16:creationId xmlns:a16="http://schemas.microsoft.com/office/drawing/2014/main" id="{9E89D3C8-6AB5-41D2-AD6E-3D21CC1855BC}"/>
              </a:ext>
            </a:extLst>
          </p:cNvPr>
          <p:cNvSpPr/>
          <p:nvPr/>
        </p:nvSpPr>
        <p:spPr>
          <a:xfrm>
            <a:off x="1984939" y="4072521"/>
            <a:ext cx="779275" cy="115672"/>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DDA974B9-B3E1-44D0-9B22-38FAFBD7CEE0}"/>
              </a:ext>
            </a:extLst>
          </p:cNvPr>
          <p:cNvSpPr/>
          <p:nvPr/>
        </p:nvSpPr>
        <p:spPr>
          <a:xfrm>
            <a:off x="6012160" y="4072521"/>
            <a:ext cx="784502" cy="141074"/>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56BBF136-ED98-4793-97EE-B037FB8EDECF}"/>
              </a:ext>
            </a:extLst>
          </p:cNvPr>
          <p:cNvCxnSpPr>
            <a:cxnSpLocks/>
            <a:stCxn id="12" idx="0"/>
            <a:endCxn id="36" idx="0"/>
          </p:cNvCxnSpPr>
          <p:nvPr/>
        </p:nvCxnSpPr>
        <p:spPr>
          <a:xfrm rot="5400000" flipH="1" flipV="1">
            <a:off x="4389494" y="2057604"/>
            <a:ext cx="12700" cy="4029834"/>
          </a:xfrm>
          <a:prstGeom prst="bentConnector3">
            <a:avLst>
              <a:gd name="adj1" fmla="val 180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60CEF7F-7FA3-44AC-942E-9F17F74161E8}"/>
              </a:ext>
            </a:extLst>
          </p:cNvPr>
          <p:cNvSpPr txBox="1"/>
          <p:nvPr/>
        </p:nvSpPr>
        <p:spPr>
          <a:xfrm>
            <a:off x="501258" y="3284984"/>
            <a:ext cx="7386959" cy="400110"/>
          </a:xfrm>
          <a:prstGeom prst="rect">
            <a:avLst/>
          </a:prstGeom>
          <a:noFill/>
        </p:spPr>
        <p:txBody>
          <a:bodyPr wrap="none" rtlCol="0">
            <a:spAutoFit/>
          </a:bodyPr>
          <a:lstStyle/>
          <a:p>
            <a:r>
              <a:rPr lang="en-US" altLang="ja-JP" sz="1000" dirty="0">
                <a:solidFill>
                  <a:srgbClr val="FF0000"/>
                </a:solidFill>
                <a:latin typeface="Meiryo UI" panose="020B0604030504040204" pitchFamily="50" charset="-128"/>
                <a:ea typeface="Meiryo UI" panose="020B0604030504040204" pitchFamily="50" charset="-128"/>
              </a:rPr>
              <a:t>1</a:t>
            </a:r>
            <a:r>
              <a:rPr lang="ja-JP" altLang="en-US" sz="1000" dirty="0">
                <a:solidFill>
                  <a:srgbClr val="FF0000"/>
                </a:solidFill>
                <a:latin typeface="Meiryo UI" panose="020B0604030504040204" pitchFamily="50" charset="-128"/>
                <a:ea typeface="Meiryo UI" panose="020B0604030504040204" pitchFamily="50" charset="-128"/>
              </a:rPr>
              <a:t>発注に資材コード重複しない状態でれば、資材コードをキーに調達明細のレコードと連携できるため単価などの価格情報を確実に持ってこれる。</a:t>
            </a:r>
            <a:endParaRPr lang="en-US" altLang="ja-JP" sz="1000" dirty="0">
              <a:solidFill>
                <a:srgbClr val="FF0000"/>
              </a:solidFill>
              <a:latin typeface="Meiryo UI" panose="020B0604030504040204" pitchFamily="50" charset="-128"/>
              <a:ea typeface="Meiryo UI" panose="020B0604030504040204" pitchFamily="50" charset="-128"/>
            </a:endParaRPr>
          </a:p>
          <a:p>
            <a:r>
              <a:rPr kumimoji="1" lang="ja-JP" altLang="en-US" sz="1000" dirty="0">
                <a:solidFill>
                  <a:srgbClr val="FF0000"/>
                </a:solidFill>
                <a:latin typeface="Meiryo UI" panose="020B0604030504040204" pitchFamily="50" charset="-128"/>
                <a:ea typeface="Meiryo UI" panose="020B0604030504040204" pitchFamily="50" charset="-128"/>
              </a:rPr>
              <a:t>仕入時に明細番号を入力又はスキャンすることは不可能。</a:t>
            </a:r>
          </a:p>
        </p:txBody>
      </p:sp>
      <p:sp>
        <p:nvSpPr>
          <p:cNvPr id="43" name="楕円 42">
            <a:extLst>
              <a:ext uri="{FF2B5EF4-FFF2-40B4-BE49-F238E27FC236}">
                <a16:creationId xmlns:a16="http://schemas.microsoft.com/office/drawing/2014/main" id="{0C399AE9-BE2A-44FE-A7B4-61C4ACD74436}"/>
              </a:ext>
            </a:extLst>
          </p:cNvPr>
          <p:cNvSpPr/>
          <p:nvPr/>
        </p:nvSpPr>
        <p:spPr>
          <a:xfrm>
            <a:off x="2688565" y="4072521"/>
            <a:ext cx="515283" cy="134724"/>
          </a:xfrm>
          <a:prstGeom prst="ellipse">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9265272-903A-4A4F-A313-982747C31DC4}"/>
              </a:ext>
            </a:extLst>
          </p:cNvPr>
          <p:cNvSpPr/>
          <p:nvPr/>
        </p:nvSpPr>
        <p:spPr>
          <a:xfrm>
            <a:off x="7236296" y="4072521"/>
            <a:ext cx="515283" cy="134724"/>
          </a:xfrm>
          <a:prstGeom prst="ellipse">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コネクタ: カギ線 44">
            <a:extLst>
              <a:ext uri="{FF2B5EF4-FFF2-40B4-BE49-F238E27FC236}">
                <a16:creationId xmlns:a16="http://schemas.microsoft.com/office/drawing/2014/main" id="{54075013-F424-4E47-BFC3-79A4C36554AC}"/>
              </a:ext>
            </a:extLst>
          </p:cNvPr>
          <p:cNvCxnSpPr>
            <a:cxnSpLocks/>
            <a:stCxn id="43" idx="4"/>
            <a:endCxn id="44" idx="4"/>
          </p:cNvCxnSpPr>
          <p:nvPr/>
        </p:nvCxnSpPr>
        <p:spPr>
          <a:xfrm rot="16200000" flipH="1">
            <a:off x="5220072" y="1933379"/>
            <a:ext cx="12700" cy="4547731"/>
          </a:xfrm>
          <a:prstGeom prst="bentConnector3">
            <a:avLst>
              <a:gd name="adj1" fmla="val 2072709"/>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矢印: 下 36">
            <a:extLst>
              <a:ext uri="{FF2B5EF4-FFF2-40B4-BE49-F238E27FC236}">
                <a16:creationId xmlns:a16="http://schemas.microsoft.com/office/drawing/2014/main" id="{F1DE8DC5-B570-44AF-AD0D-49996C700BF6}"/>
              </a:ext>
            </a:extLst>
          </p:cNvPr>
          <p:cNvSpPr/>
          <p:nvPr/>
        </p:nvSpPr>
        <p:spPr>
          <a:xfrm>
            <a:off x="3681759" y="4706710"/>
            <a:ext cx="746225" cy="362981"/>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2595958-CC93-4DF2-B450-1AB04C26568C}"/>
              </a:ext>
            </a:extLst>
          </p:cNvPr>
          <p:cNvSpPr txBox="1"/>
          <p:nvPr/>
        </p:nvSpPr>
        <p:spPr>
          <a:xfrm>
            <a:off x="4311099" y="4661742"/>
            <a:ext cx="809837" cy="261610"/>
          </a:xfrm>
          <a:prstGeom prst="rect">
            <a:avLst/>
          </a:prstGeom>
          <a:noFill/>
        </p:spPr>
        <p:txBody>
          <a:bodyPr wrap="none" rtlCol="0">
            <a:spAutoFit/>
          </a:bodyPr>
          <a:lstStyle/>
          <a:p>
            <a:r>
              <a:rPr lang="ja-JP" altLang="en-US" sz="1050" dirty="0">
                <a:latin typeface="Meiryo UI" panose="020B0604030504040204" pitchFamily="50" charset="-128"/>
                <a:ea typeface="Meiryo UI" panose="020B0604030504040204" pitchFamily="50" charset="-128"/>
              </a:rPr>
              <a:t>ゆるい連携</a:t>
            </a:r>
            <a:endParaRPr kumimoji="1" lang="ja-JP" altLang="en-US" sz="105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560B41BA-E043-47AC-A087-33FF9C4021E8}"/>
              </a:ext>
            </a:extLst>
          </p:cNvPr>
          <p:cNvCxnSpPr>
            <a:stCxn id="27" idx="4"/>
            <a:endCxn id="34" idx="2"/>
          </p:cNvCxnSpPr>
          <p:nvPr/>
        </p:nvCxnSpPr>
        <p:spPr>
          <a:xfrm flipV="1">
            <a:off x="2983664" y="2625588"/>
            <a:ext cx="1603469"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17953ABA-CF62-4E2C-88B1-9D1570D32751}"/>
              </a:ext>
            </a:extLst>
          </p:cNvPr>
          <p:cNvSpPr/>
          <p:nvPr/>
        </p:nvSpPr>
        <p:spPr>
          <a:xfrm>
            <a:off x="467544" y="5093773"/>
            <a:ext cx="7527894" cy="132472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B00262BF-1A3C-4E23-9887-43B7ED4D99BC}"/>
              </a:ext>
            </a:extLst>
          </p:cNvPr>
          <p:cNvSpPr txBox="1"/>
          <p:nvPr/>
        </p:nvSpPr>
        <p:spPr>
          <a:xfrm>
            <a:off x="539552" y="5513094"/>
            <a:ext cx="3142207" cy="900246"/>
          </a:xfrm>
          <a:prstGeom prst="rect">
            <a:avLst/>
          </a:prstGeom>
          <a:noFill/>
        </p:spPr>
        <p:txBody>
          <a:bodyPr wrap="none" rtlCol="0">
            <a:spAutoFit/>
          </a:bodyPr>
          <a:lstStyle/>
          <a:p>
            <a:r>
              <a:rPr lang="ja-JP" altLang="en-US" sz="1050" dirty="0">
                <a:latin typeface="Meiryo UI" panose="020B0604030504040204" pitchFamily="50" charset="-128"/>
                <a:ea typeface="Meiryo UI" panose="020B0604030504040204" pitchFamily="50" charset="-128"/>
              </a:rPr>
              <a:t>調達明細情報</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発注番号　　明細番号　　資材コード　　 単価　　数量</a:t>
            </a:r>
            <a:endParaRPr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1234567   0001        A12123     1000      10</a:t>
            </a:r>
          </a:p>
          <a:p>
            <a:r>
              <a:rPr lang="en-US" altLang="ja-JP" sz="1050" dirty="0">
                <a:latin typeface="Meiryo UI" panose="020B0604030504040204" pitchFamily="50" charset="-128"/>
                <a:ea typeface="Meiryo UI" panose="020B0604030504040204" pitchFamily="50" charset="-128"/>
              </a:rPr>
              <a:t>1234567   0002        A12123       100      20</a:t>
            </a:r>
            <a:endParaRPr lang="ja-JP" altLang="en-US" sz="1050" dirty="0">
              <a:latin typeface="Meiryo UI" panose="020B0604030504040204" pitchFamily="50" charset="-128"/>
              <a:ea typeface="Meiryo UI" panose="020B0604030504040204" pitchFamily="50" charset="-128"/>
            </a:endParaRPr>
          </a:p>
          <a:p>
            <a:endParaRPr kumimoji="1" lang="ja-JP" altLang="en-US" sz="1050" dirty="0">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0BFEC8FE-B7DC-4088-A0A2-86B19832837C}"/>
              </a:ext>
            </a:extLst>
          </p:cNvPr>
          <p:cNvSpPr txBox="1"/>
          <p:nvPr/>
        </p:nvSpPr>
        <p:spPr>
          <a:xfrm>
            <a:off x="4587133" y="5513094"/>
            <a:ext cx="3408305" cy="738664"/>
          </a:xfrm>
          <a:prstGeom prst="rect">
            <a:avLst/>
          </a:prstGeom>
          <a:noFill/>
        </p:spPr>
        <p:txBody>
          <a:bodyPr wrap="none" rtlCol="0">
            <a:spAutoFit/>
          </a:bodyPr>
          <a:lstStyle/>
          <a:p>
            <a:r>
              <a:rPr lang="ja-JP" altLang="en-US" sz="1050" dirty="0">
                <a:latin typeface="Meiryo UI" panose="020B0604030504040204" pitchFamily="50" charset="-128"/>
                <a:ea typeface="Meiryo UI" panose="020B0604030504040204" pitchFamily="50" charset="-128"/>
              </a:rPr>
              <a:t>仕入情報</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発注番号　　明細番号　　資材コード　　数量　     単価　　</a:t>
            </a:r>
            <a:endParaRPr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1234567   0001        A12123     </a:t>
            </a:r>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10</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　？</a:t>
            </a:r>
            <a:endParaRPr kumimoji="1" lang="en-US" altLang="ja-JP" sz="1050" dirty="0">
              <a:latin typeface="Meiryo UI" panose="020B0604030504040204" pitchFamily="50" charset="-128"/>
              <a:ea typeface="Meiryo UI" panose="020B0604030504040204" pitchFamily="50" charset="-128"/>
            </a:endParaRPr>
          </a:p>
          <a:p>
            <a:endParaRPr kumimoji="1" lang="ja-JP" altLang="en-US" sz="1050" dirty="0">
              <a:latin typeface="Meiryo UI" panose="020B0604030504040204" pitchFamily="50" charset="-128"/>
              <a:ea typeface="Meiryo UI" panose="020B0604030504040204" pitchFamily="50" charset="-128"/>
            </a:endParaRPr>
          </a:p>
        </p:txBody>
      </p:sp>
      <p:sp>
        <p:nvSpPr>
          <p:cNvPr id="61" name="楕円 60">
            <a:extLst>
              <a:ext uri="{FF2B5EF4-FFF2-40B4-BE49-F238E27FC236}">
                <a16:creationId xmlns:a16="http://schemas.microsoft.com/office/drawing/2014/main" id="{344F19C9-71BA-4463-B6DF-11521469A127}"/>
              </a:ext>
            </a:extLst>
          </p:cNvPr>
          <p:cNvSpPr/>
          <p:nvPr/>
        </p:nvSpPr>
        <p:spPr>
          <a:xfrm>
            <a:off x="6012160" y="5882426"/>
            <a:ext cx="691642" cy="128373"/>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コネクタ: カギ線 61">
            <a:extLst>
              <a:ext uri="{FF2B5EF4-FFF2-40B4-BE49-F238E27FC236}">
                <a16:creationId xmlns:a16="http://schemas.microsoft.com/office/drawing/2014/main" id="{AC14D374-217B-4095-BB25-7666F38CA75A}"/>
              </a:ext>
            </a:extLst>
          </p:cNvPr>
          <p:cNvCxnSpPr>
            <a:cxnSpLocks/>
            <a:stCxn id="71" idx="0"/>
            <a:endCxn id="61" idx="0"/>
          </p:cNvCxnSpPr>
          <p:nvPr/>
        </p:nvCxnSpPr>
        <p:spPr>
          <a:xfrm rot="16200000" flipH="1">
            <a:off x="4344873" y="3869319"/>
            <a:ext cx="10978" cy="4015237"/>
          </a:xfrm>
          <a:prstGeom prst="bentConnector3">
            <a:avLst>
              <a:gd name="adj1" fmla="val -2082347"/>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41E8909B-E01D-4177-848D-7A22AEB92AA7}"/>
              </a:ext>
            </a:extLst>
          </p:cNvPr>
          <p:cNvSpPr txBox="1"/>
          <p:nvPr/>
        </p:nvSpPr>
        <p:spPr>
          <a:xfrm>
            <a:off x="2700334" y="5254832"/>
            <a:ext cx="4123245" cy="246221"/>
          </a:xfrm>
          <a:prstGeom prst="rect">
            <a:avLst/>
          </a:prstGeom>
          <a:noFill/>
        </p:spPr>
        <p:txBody>
          <a:bodyPr wrap="none" rtlCol="0">
            <a:spAutoFit/>
          </a:bodyPr>
          <a:lstStyle/>
          <a:p>
            <a:r>
              <a:rPr lang="ja-JP" altLang="en-US" sz="1000" dirty="0">
                <a:solidFill>
                  <a:srgbClr val="FF0000"/>
                </a:solidFill>
                <a:latin typeface="Meiryo UI" panose="020B0604030504040204" pitchFamily="50" charset="-128"/>
                <a:ea typeface="Meiryo UI" panose="020B0604030504040204" pitchFamily="50" charset="-128"/>
              </a:rPr>
              <a:t>資材コードが発注明細に複数あると、どちらの情報を持ってきていいかわからない</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sp>
        <p:nvSpPr>
          <p:cNvPr id="64" name="楕円 63">
            <a:extLst>
              <a:ext uri="{FF2B5EF4-FFF2-40B4-BE49-F238E27FC236}">
                <a16:creationId xmlns:a16="http://schemas.microsoft.com/office/drawing/2014/main" id="{2711DA1F-332B-471F-91A7-BF17308FF08F}"/>
              </a:ext>
            </a:extLst>
          </p:cNvPr>
          <p:cNvSpPr/>
          <p:nvPr/>
        </p:nvSpPr>
        <p:spPr>
          <a:xfrm>
            <a:off x="2688565" y="5882425"/>
            <a:ext cx="515283" cy="347375"/>
          </a:xfrm>
          <a:prstGeom prst="ellipse">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45B7F678-EAE1-4E5B-8147-6981F45EA787}"/>
              </a:ext>
            </a:extLst>
          </p:cNvPr>
          <p:cNvSpPr/>
          <p:nvPr/>
        </p:nvSpPr>
        <p:spPr>
          <a:xfrm>
            <a:off x="7236296" y="5882426"/>
            <a:ext cx="515283" cy="134724"/>
          </a:xfrm>
          <a:prstGeom prst="ellipse">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コネクタ: カギ線 69">
            <a:extLst>
              <a:ext uri="{FF2B5EF4-FFF2-40B4-BE49-F238E27FC236}">
                <a16:creationId xmlns:a16="http://schemas.microsoft.com/office/drawing/2014/main" id="{C3349638-B768-45B5-B77C-4B60FC3472A4}"/>
              </a:ext>
            </a:extLst>
          </p:cNvPr>
          <p:cNvCxnSpPr>
            <a:cxnSpLocks/>
            <a:stCxn id="64" idx="4"/>
            <a:endCxn id="69" idx="4"/>
          </p:cNvCxnSpPr>
          <p:nvPr/>
        </p:nvCxnSpPr>
        <p:spPr>
          <a:xfrm rot="5400000" flipH="1" flipV="1">
            <a:off x="5113747" y="3849609"/>
            <a:ext cx="212650" cy="4547731"/>
          </a:xfrm>
          <a:prstGeom prst="bentConnector3">
            <a:avLst>
              <a:gd name="adj1" fmla="val -107501"/>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楕円 70">
            <a:extLst>
              <a:ext uri="{FF2B5EF4-FFF2-40B4-BE49-F238E27FC236}">
                <a16:creationId xmlns:a16="http://schemas.microsoft.com/office/drawing/2014/main" id="{0230BE1B-747F-4FEF-B9AE-850C404FB06D}"/>
              </a:ext>
            </a:extLst>
          </p:cNvPr>
          <p:cNvSpPr/>
          <p:nvPr/>
        </p:nvSpPr>
        <p:spPr>
          <a:xfrm>
            <a:off x="1996923" y="5871448"/>
            <a:ext cx="691642" cy="362981"/>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85">
            <a:extLst>
              <a:ext uri="{FF2B5EF4-FFF2-40B4-BE49-F238E27FC236}">
                <a16:creationId xmlns:a16="http://schemas.microsoft.com/office/drawing/2014/main" id="{1EA8134D-8748-4F77-B9B9-52211C857EF1}"/>
              </a:ext>
            </a:extLst>
          </p:cNvPr>
          <p:cNvSpPr txBox="1"/>
          <p:nvPr/>
        </p:nvSpPr>
        <p:spPr>
          <a:xfrm>
            <a:off x="6724456" y="1270541"/>
            <a:ext cx="2054246" cy="138499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出荷ヘッダ並びに出荷明細を仕入先に作成してもらうことで、どの調達明細のものを今回出荷したのかがわかるため、仕入と調達明細の突合については解決した。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774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検品画面について</a:t>
            </a:r>
          </a:p>
        </p:txBody>
      </p:sp>
      <p:sp>
        <p:nvSpPr>
          <p:cNvPr id="24" name="フローチャート: 磁気ディスク 23">
            <a:extLst>
              <a:ext uri="{FF2B5EF4-FFF2-40B4-BE49-F238E27FC236}">
                <a16:creationId xmlns:a16="http://schemas.microsoft.com/office/drawing/2014/main" id="{4DB3EB1C-7CD2-4D30-BBE5-6CDD54241968}"/>
              </a:ext>
            </a:extLst>
          </p:cNvPr>
          <p:cNvSpPr/>
          <p:nvPr/>
        </p:nvSpPr>
        <p:spPr bwMode="auto">
          <a:xfrm>
            <a:off x="5542794" y="5445225"/>
            <a:ext cx="1235946" cy="649336"/>
          </a:xfrm>
          <a:prstGeom prst="flowChartMagneticDisk">
            <a:avLst/>
          </a:prstGeom>
          <a:solidFill>
            <a:srgbClr val="00B0F0"/>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在庫管理</a:t>
            </a:r>
          </a:p>
        </p:txBody>
      </p:sp>
      <p:sp>
        <p:nvSpPr>
          <p:cNvPr id="25" name="フローチャート: 磁気ディスク 24">
            <a:extLst>
              <a:ext uri="{FF2B5EF4-FFF2-40B4-BE49-F238E27FC236}">
                <a16:creationId xmlns:a16="http://schemas.microsoft.com/office/drawing/2014/main" id="{F08AB008-5D08-4188-994C-CBE3BA6E187D}"/>
              </a:ext>
            </a:extLst>
          </p:cNvPr>
          <p:cNvSpPr/>
          <p:nvPr/>
        </p:nvSpPr>
        <p:spPr bwMode="auto">
          <a:xfrm>
            <a:off x="5542794" y="4776301"/>
            <a:ext cx="1235946" cy="649336"/>
          </a:xfrm>
          <a:prstGeom prst="flowChartMagneticDisk">
            <a:avLst/>
          </a:prstGeom>
          <a:solidFill>
            <a:srgbClr val="00B0F0"/>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仕入管理</a:t>
            </a:r>
          </a:p>
        </p:txBody>
      </p:sp>
      <p:sp>
        <p:nvSpPr>
          <p:cNvPr id="26" name="正方形/長方形 25">
            <a:extLst>
              <a:ext uri="{FF2B5EF4-FFF2-40B4-BE49-F238E27FC236}">
                <a16:creationId xmlns:a16="http://schemas.microsoft.com/office/drawing/2014/main" id="{EBCC13E7-8782-49D7-AF26-19BB6876A9D1}"/>
              </a:ext>
            </a:extLst>
          </p:cNvPr>
          <p:cNvSpPr/>
          <p:nvPr/>
        </p:nvSpPr>
        <p:spPr bwMode="auto">
          <a:xfrm>
            <a:off x="232770" y="1191148"/>
            <a:ext cx="7003525" cy="3499187"/>
          </a:xfrm>
          <a:prstGeom prst="rect">
            <a:avLst/>
          </a:prstGeom>
          <a:solidFill>
            <a:schemeClr val="bg1"/>
          </a:solidFill>
          <a:ln w="190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lang="en-US" altLang="ja-JP" sz="16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発注番号</a:t>
            </a:r>
            <a:endParaRPr kumimoji="1" lang="en-US" altLang="ja-JP" sz="16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endParaRPr lang="en-US" altLang="ja-JP" sz="16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600" dirty="0">
                <a:latin typeface="Meiryo UI" panose="020B0604030504040204" pitchFamily="50" charset="-128"/>
                <a:ea typeface="Meiryo UI" panose="020B0604030504040204" pitchFamily="50" charset="-128"/>
              </a:rPr>
              <a:t>資材コード                                           数量</a:t>
            </a:r>
            <a:endParaRPr lang="en-US" altLang="ja-JP" sz="1600" dirty="0">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27945F2C-CC1F-48F9-8CF7-5DEBD03C2C2A}"/>
              </a:ext>
            </a:extLst>
          </p:cNvPr>
          <p:cNvSpPr/>
          <p:nvPr/>
        </p:nvSpPr>
        <p:spPr bwMode="auto">
          <a:xfrm>
            <a:off x="1619672" y="1439992"/>
            <a:ext cx="2149139" cy="276373"/>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123567885</a:t>
            </a:r>
            <a:endParaRPr lang="ja-JP" altLang="en-US" sz="1600" dirty="0">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C3377673-30D9-4075-922F-73FF94D3929E}"/>
              </a:ext>
            </a:extLst>
          </p:cNvPr>
          <p:cNvSpPr/>
          <p:nvPr/>
        </p:nvSpPr>
        <p:spPr bwMode="auto">
          <a:xfrm>
            <a:off x="5004049" y="1960755"/>
            <a:ext cx="1152128" cy="277200"/>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10</a:t>
            </a:r>
            <a:endParaRPr lang="ja-JP" altLang="en-US" sz="1600" dirty="0">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1236B03C-9A84-4A98-B3E9-357C64544CAC}"/>
              </a:ext>
            </a:extLst>
          </p:cNvPr>
          <p:cNvSpPr/>
          <p:nvPr/>
        </p:nvSpPr>
        <p:spPr bwMode="auto">
          <a:xfrm>
            <a:off x="4200372" y="4208824"/>
            <a:ext cx="1346479" cy="371789"/>
          </a:xfrm>
          <a:prstGeom prst="rect">
            <a:avLst/>
          </a:prstGeom>
          <a:solidFill>
            <a:schemeClr val="bg1">
              <a:lumMod val="6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latin typeface="Meiryo UI" panose="020B0604030504040204" pitchFamily="50" charset="-128"/>
                <a:ea typeface="Meiryo UI" panose="020B0604030504040204" pitchFamily="50" charset="-128"/>
              </a:rPr>
              <a:t>保存</a:t>
            </a:r>
            <a:endParaRPr kumimoji="1" lang="ja-JP" altLang="en-US" sz="1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cxnSp>
        <p:nvCxnSpPr>
          <p:cNvPr id="37" name="コネクタ: カギ線 36">
            <a:extLst>
              <a:ext uri="{FF2B5EF4-FFF2-40B4-BE49-F238E27FC236}">
                <a16:creationId xmlns:a16="http://schemas.microsoft.com/office/drawing/2014/main" id="{C00F8726-A1F9-42BF-BACB-C9DF68A0DC6A}"/>
              </a:ext>
            </a:extLst>
          </p:cNvPr>
          <p:cNvCxnSpPr>
            <a:cxnSpLocks/>
            <a:stCxn id="36" idx="2"/>
            <a:endCxn id="24" idx="2"/>
          </p:cNvCxnSpPr>
          <p:nvPr/>
        </p:nvCxnSpPr>
        <p:spPr bwMode="auto">
          <a:xfrm rot="16200000" flipH="1">
            <a:off x="4613563" y="4840662"/>
            <a:ext cx="1189280" cy="669182"/>
          </a:xfrm>
          <a:prstGeom prst="bentConnector2">
            <a:avLst/>
          </a:prstGeom>
          <a:solidFill>
            <a:schemeClr val="accent1"/>
          </a:solidFill>
          <a:ln w="3175" cap="sq" cmpd="sng" algn="ctr">
            <a:solidFill>
              <a:schemeClr val="tx1"/>
            </a:solidFill>
            <a:prstDash val="dash"/>
            <a:round/>
            <a:headEnd type="none" w="lg" len="med"/>
            <a:tailEnd type="triangle"/>
          </a:ln>
          <a:effectLst/>
        </p:spPr>
      </p:cxnSp>
      <p:cxnSp>
        <p:nvCxnSpPr>
          <p:cNvPr id="41" name="コネクタ: カギ線 40">
            <a:extLst>
              <a:ext uri="{FF2B5EF4-FFF2-40B4-BE49-F238E27FC236}">
                <a16:creationId xmlns:a16="http://schemas.microsoft.com/office/drawing/2014/main" id="{02285D43-7398-43AE-A1A1-6E8E2F2F711D}"/>
              </a:ext>
            </a:extLst>
          </p:cNvPr>
          <p:cNvCxnSpPr>
            <a:cxnSpLocks/>
            <a:stCxn id="36" idx="2"/>
            <a:endCxn id="25" idx="2"/>
          </p:cNvCxnSpPr>
          <p:nvPr/>
        </p:nvCxnSpPr>
        <p:spPr bwMode="auto">
          <a:xfrm rot="16200000" flipH="1">
            <a:off x="4948025" y="4506200"/>
            <a:ext cx="520356" cy="669182"/>
          </a:xfrm>
          <a:prstGeom prst="bentConnector2">
            <a:avLst/>
          </a:prstGeom>
          <a:solidFill>
            <a:schemeClr val="accent1"/>
          </a:solidFill>
          <a:ln w="3175" cap="sq" cmpd="sng" algn="ctr">
            <a:solidFill>
              <a:schemeClr val="tx1"/>
            </a:solidFill>
            <a:prstDash val="dash"/>
            <a:round/>
            <a:headEnd type="none" w="lg" len="med"/>
            <a:tailEnd type="triangle"/>
          </a:ln>
          <a:effectLst/>
        </p:spPr>
      </p:cxnSp>
      <p:sp>
        <p:nvSpPr>
          <p:cNvPr id="13" name="テキスト ボックス 12">
            <a:extLst>
              <a:ext uri="{FF2B5EF4-FFF2-40B4-BE49-F238E27FC236}">
                <a16:creationId xmlns:a16="http://schemas.microsoft.com/office/drawing/2014/main" id="{5924BC1D-46C1-45CB-8F87-FF9C403F8787}"/>
              </a:ext>
            </a:extLst>
          </p:cNvPr>
          <p:cNvSpPr txBox="1"/>
          <p:nvPr/>
        </p:nvSpPr>
        <p:spPr>
          <a:xfrm>
            <a:off x="5323839" y="6133737"/>
            <a:ext cx="1673856"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何がどこに何個あるか</a:t>
            </a:r>
          </a:p>
        </p:txBody>
      </p:sp>
      <p:sp>
        <p:nvSpPr>
          <p:cNvPr id="45" name="テキスト ボックス 44">
            <a:extLst>
              <a:ext uri="{FF2B5EF4-FFF2-40B4-BE49-F238E27FC236}">
                <a16:creationId xmlns:a16="http://schemas.microsoft.com/office/drawing/2014/main" id="{B73406CB-3A9F-487B-96EA-E7F9AF9EB2D6}"/>
              </a:ext>
            </a:extLst>
          </p:cNvPr>
          <p:cNvSpPr txBox="1"/>
          <p:nvPr/>
        </p:nvSpPr>
        <p:spPr>
          <a:xfrm>
            <a:off x="4572000" y="5754680"/>
            <a:ext cx="1005403" cy="253916"/>
          </a:xfrm>
          <a:prstGeom prst="rect">
            <a:avLst/>
          </a:prstGeom>
          <a:noFill/>
        </p:spPr>
        <p:txBody>
          <a:bodyPr wrap="none" rtlCol="0">
            <a:spAutoFit/>
          </a:bodyPr>
          <a:lstStyle/>
          <a:p>
            <a:r>
              <a:rPr kumimoji="1" lang="en-US" altLang="ja-JP" sz="1050" dirty="0">
                <a:latin typeface="Meiryo UI" panose="020B0604030504040204" pitchFamily="50" charset="-128"/>
                <a:ea typeface="Meiryo UI" panose="020B0604030504040204" pitchFamily="50" charset="-128"/>
              </a:rPr>
              <a:t>GPS</a:t>
            </a:r>
            <a:r>
              <a:rPr kumimoji="1" lang="ja-JP" altLang="en-US" sz="1050" dirty="0">
                <a:latin typeface="Meiryo UI" panose="020B0604030504040204" pitchFamily="50" charset="-128"/>
                <a:ea typeface="Meiryo UI" panose="020B0604030504040204" pitchFamily="50" charset="-128"/>
              </a:rPr>
              <a:t>コード付与</a:t>
            </a:r>
          </a:p>
        </p:txBody>
      </p:sp>
      <p:sp>
        <p:nvSpPr>
          <p:cNvPr id="46" name="正方形/長方形 45">
            <a:extLst>
              <a:ext uri="{FF2B5EF4-FFF2-40B4-BE49-F238E27FC236}">
                <a16:creationId xmlns:a16="http://schemas.microsoft.com/office/drawing/2014/main" id="{1CD24BAC-DC91-4FC3-9207-218D465F5990}"/>
              </a:ext>
            </a:extLst>
          </p:cNvPr>
          <p:cNvSpPr/>
          <p:nvPr/>
        </p:nvSpPr>
        <p:spPr bwMode="auto">
          <a:xfrm>
            <a:off x="1619671" y="1963312"/>
            <a:ext cx="2149139" cy="276373"/>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9879812</a:t>
            </a:r>
            <a:endParaRPr lang="ja-JP" altLang="en-US" sz="1600" dirty="0">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id="{6193C3BD-80F6-43D2-B65D-DA845495D9F0}"/>
              </a:ext>
            </a:extLst>
          </p:cNvPr>
          <p:cNvSpPr/>
          <p:nvPr/>
        </p:nvSpPr>
        <p:spPr bwMode="auto">
          <a:xfrm>
            <a:off x="5004049" y="2669482"/>
            <a:ext cx="1152128" cy="277200"/>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10</a:t>
            </a:r>
            <a:endParaRPr lang="ja-JP" altLang="en-US" sz="1600" dirty="0">
              <a:latin typeface="Meiryo UI" panose="020B0604030504040204" pitchFamily="50" charset="-128"/>
              <a:ea typeface="Meiryo UI" panose="020B0604030504040204" pitchFamily="50" charset="-128"/>
            </a:endParaRPr>
          </a:p>
        </p:txBody>
      </p:sp>
      <p:sp>
        <p:nvSpPr>
          <p:cNvPr id="50" name="正方形/長方形 49">
            <a:extLst>
              <a:ext uri="{FF2B5EF4-FFF2-40B4-BE49-F238E27FC236}">
                <a16:creationId xmlns:a16="http://schemas.microsoft.com/office/drawing/2014/main" id="{3722D9EE-E4A9-499F-A084-EC82E0C1119C}"/>
              </a:ext>
            </a:extLst>
          </p:cNvPr>
          <p:cNvSpPr/>
          <p:nvPr/>
        </p:nvSpPr>
        <p:spPr bwMode="auto">
          <a:xfrm>
            <a:off x="1619671" y="2672039"/>
            <a:ext cx="2149139" cy="276373"/>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9879812</a:t>
            </a:r>
            <a:endParaRPr lang="ja-JP" altLang="en-US" sz="16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8150A5F7-7923-482E-8872-35337ABBA33B}"/>
              </a:ext>
            </a:extLst>
          </p:cNvPr>
          <p:cNvSpPr/>
          <p:nvPr/>
        </p:nvSpPr>
        <p:spPr bwMode="auto">
          <a:xfrm>
            <a:off x="5004049" y="3032507"/>
            <a:ext cx="1152128" cy="277200"/>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1</a:t>
            </a:r>
            <a:endParaRPr lang="ja-JP" altLang="en-US" sz="16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DB8F4C12-77DC-4933-8C47-D2C6F0582A49}"/>
              </a:ext>
            </a:extLst>
          </p:cNvPr>
          <p:cNvSpPr/>
          <p:nvPr/>
        </p:nvSpPr>
        <p:spPr bwMode="auto">
          <a:xfrm>
            <a:off x="1619671" y="3035064"/>
            <a:ext cx="2149139" cy="276373"/>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3245672</a:t>
            </a:r>
            <a:endParaRPr lang="ja-JP" altLang="en-US" sz="1600"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BEBC9542-E3BF-405C-A46E-5C6E8961E919}"/>
              </a:ext>
            </a:extLst>
          </p:cNvPr>
          <p:cNvSpPr/>
          <p:nvPr/>
        </p:nvSpPr>
        <p:spPr bwMode="auto">
          <a:xfrm>
            <a:off x="5004049" y="3403521"/>
            <a:ext cx="1152128" cy="277200"/>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5</a:t>
            </a:r>
            <a:endParaRPr lang="ja-JP" altLang="en-US" sz="1600" dirty="0">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5B8229CA-6D42-4085-8EAD-5DE92D6D77ED}"/>
              </a:ext>
            </a:extLst>
          </p:cNvPr>
          <p:cNvSpPr/>
          <p:nvPr/>
        </p:nvSpPr>
        <p:spPr bwMode="auto">
          <a:xfrm>
            <a:off x="1619671" y="3406078"/>
            <a:ext cx="2149139" cy="276373"/>
          </a:xfrm>
          <a:prstGeom prst="rect">
            <a:avLst/>
          </a:prstGeom>
          <a:solidFill>
            <a:schemeClr val="bg1"/>
          </a:solidFill>
          <a:ln w="6350" cap="sq" cmpd="sng" algn="ctr">
            <a:solidFill>
              <a:schemeClr val="tx1">
                <a:lumMod val="95000"/>
                <a:lumOff val="5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en-US" altLang="ja-JP" sz="1600" dirty="0">
                <a:latin typeface="Meiryo UI" panose="020B0604030504040204" pitchFamily="50" charset="-128"/>
                <a:ea typeface="Meiryo UI" panose="020B0604030504040204" pitchFamily="50" charset="-128"/>
              </a:rPr>
              <a:t>4907219</a:t>
            </a:r>
            <a:endParaRPr lang="ja-JP" altLang="en-US" sz="1600" dirty="0">
              <a:latin typeface="Meiryo UI" panose="020B0604030504040204" pitchFamily="50" charset="-128"/>
              <a:ea typeface="Meiryo UI" panose="020B0604030504040204" pitchFamily="50" charset="-128"/>
            </a:endParaRPr>
          </a:p>
        </p:txBody>
      </p:sp>
      <p:cxnSp>
        <p:nvCxnSpPr>
          <p:cNvPr id="40" name="直線コネクタ 39">
            <a:extLst>
              <a:ext uri="{FF2B5EF4-FFF2-40B4-BE49-F238E27FC236}">
                <a16:creationId xmlns:a16="http://schemas.microsoft.com/office/drawing/2014/main" id="{C5A81F5E-CF57-434B-BC21-9B41E52D66BA}"/>
              </a:ext>
            </a:extLst>
          </p:cNvPr>
          <p:cNvCxnSpPr/>
          <p:nvPr/>
        </p:nvCxnSpPr>
        <p:spPr>
          <a:xfrm>
            <a:off x="467544" y="2492896"/>
            <a:ext cx="640871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CC60E0CC-ADB0-4A7F-A587-832AC2021FAA}"/>
              </a:ext>
            </a:extLst>
          </p:cNvPr>
          <p:cNvSpPr/>
          <p:nvPr/>
        </p:nvSpPr>
        <p:spPr bwMode="auto">
          <a:xfrm>
            <a:off x="6444272" y="1960755"/>
            <a:ext cx="684000" cy="277200"/>
          </a:xfrm>
          <a:prstGeom prst="rect">
            <a:avLst/>
          </a:prstGeom>
          <a:solidFill>
            <a:schemeClr val="bg1">
              <a:lumMod val="75000"/>
            </a:schemeClr>
          </a:solidFill>
          <a:ln w="63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algn="ctr"/>
            <a:r>
              <a:rPr lang="ja-JP" altLang="en-US" sz="1400" dirty="0">
                <a:latin typeface="Meiryo UI" panose="020B0604030504040204" pitchFamily="50" charset="-128"/>
                <a:ea typeface="Meiryo UI" panose="020B0604030504040204" pitchFamily="50" charset="-128"/>
              </a:rPr>
              <a:t>チェック</a:t>
            </a:r>
          </a:p>
        </p:txBody>
      </p:sp>
      <p:sp>
        <p:nvSpPr>
          <p:cNvPr id="42" name="テキスト ボックス 41">
            <a:extLst>
              <a:ext uri="{FF2B5EF4-FFF2-40B4-BE49-F238E27FC236}">
                <a16:creationId xmlns:a16="http://schemas.microsoft.com/office/drawing/2014/main" id="{57415FB3-2263-4B64-A7D8-16C859B5E6EB}"/>
              </a:ext>
            </a:extLst>
          </p:cNvPr>
          <p:cNvSpPr txBox="1"/>
          <p:nvPr/>
        </p:nvSpPr>
        <p:spPr>
          <a:xfrm>
            <a:off x="7236295" y="1679969"/>
            <a:ext cx="1882247" cy="830997"/>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rPr>
              <a:t>保存時に複数検品対象を</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チェックするよりも各種チェック</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処理を行った</a:t>
            </a:r>
            <a:r>
              <a:rPr kumimoji="1" lang="ja-JP" altLang="en-US" sz="1200" dirty="0">
                <a:latin typeface="Meiryo UI" panose="020B0604030504040204" pitchFamily="50" charset="-128"/>
                <a:ea typeface="Meiryo UI" panose="020B0604030504040204" pitchFamily="50" charset="-128"/>
              </a:rPr>
              <a:t>のちに保存</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する</a:t>
            </a:r>
            <a:r>
              <a:rPr kumimoji="1" lang="ja-JP" altLang="en-US" sz="1200" dirty="0">
                <a:latin typeface="Meiryo UI" panose="020B0604030504040204" pitchFamily="50" charset="-128"/>
                <a:ea typeface="Meiryo UI" panose="020B0604030504040204" pitchFamily="50" charset="-128"/>
              </a:rPr>
              <a:t>方が良いであろう。</a:t>
            </a:r>
          </a:p>
        </p:txBody>
      </p:sp>
      <p:sp>
        <p:nvSpPr>
          <p:cNvPr id="64" name="テキスト ボックス 63">
            <a:extLst>
              <a:ext uri="{FF2B5EF4-FFF2-40B4-BE49-F238E27FC236}">
                <a16:creationId xmlns:a16="http://schemas.microsoft.com/office/drawing/2014/main" id="{719E8196-49C3-4011-9EB9-C468070265D4}"/>
              </a:ext>
            </a:extLst>
          </p:cNvPr>
          <p:cNvSpPr txBox="1"/>
          <p:nvPr/>
        </p:nvSpPr>
        <p:spPr>
          <a:xfrm>
            <a:off x="1618043" y="3724727"/>
            <a:ext cx="2925801" cy="461665"/>
          </a:xfrm>
          <a:prstGeom prst="rect">
            <a:avLst/>
          </a:prstGeom>
          <a:noFill/>
        </p:spPr>
        <p:txBody>
          <a:bodyPr wrap="none" rtlCol="0">
            <a:spAutoFit/>
          </a:bodyPr>
          <a:lstStyle/>
          <a:p>
            <a:r>
              <a:rPr lang="ja-JP" altLang="en-US" sz="1200" dirty="0">
                <a:solidFill>
                  <a:schemeClr val="accent2">
                    <a:lumMod val="75000"/>
                  </a:schemeClr>
                </a:solidFill>
                <a:latin typeface="Meiryo UI" panose="020B0604030504040204" pitchFamily="50" charset="-128"/>
                <a:ea typeface="Meiryo UI" panose="020B0604030504040204" pitchFamily="50" charset="-128"/>
              </a:rPr>
              <a:t>確認：商品名は出す必要があるか？</a:t>
            </a:r>
            <a:endParaRPr lang="en-US" altLang="ja-JP" sz="1200" dirty="0">
              <a:solidFill>
                <a:schemeClr val="accent2">
                  <a:lumMod val="75000"/>
                </a:schemeClr>
              </a:solidFill>
              <a:latin typeface="Meiryo UI" panose="020B0604030504040204" pitchFamily="50" charset="-128"/>
              <a:ea typeface="Meiryo UI" panose="020B0604030504040204" pitchFamily="50" charset="-128"/>
            </a:endParaRPr>
          </a:p>
          <a:p>
            <a:r>
              <a:rPr kumimoji="1" lang="en-US" altLang="ja-JP" sz="1200" dirty="0">
                <a:solidFill>
                  <a:schemeClr val="accent2">
                    <a:lumMod val="75000"/>
                  </a:schemeClr>
                </a:solidFill>
                <a:latin typeface="Meiryo UI" panose="020B0604030504040204" pitchFamily="50" charset="-128"/>
                <a:ea typeface="Meiryo UI" panose="020B0604030504040204" pitchFamily="50" charset="-128"/>
              </a:rPr>
              <a:t>※</a:t>
            </a:r>
            <a:r>
              <a:rPr kumimoji="1" lang="ja-JP" altLang="en-US" sz="1200" dirty="0">
                <a:solidFill>
                  <a:schemeClr val="accent2">
                    <a:lumMod val="75000"/>
                  </a:schemeClr>
                </a:solidFill>
                <a:latin typeface="Meiryo UI" panose="020B0604030504040204" pitchFamily="50" charset="-128"/>
                <a:ea typeface="Meiryo UI" panose="020B0604030504040204" pitchFamily="50" charset="-128"/>
              </a:rPr>
              <a:t>商品名を検索する処理時間がもったいない</a:t>
            </a:r>
          </a:p>
        </p:txBody>
      </p:sp>
      <p:sp>
        <p:nvSpPr>
          <p:cNvPr id="28" name="テキスト ボックス 85">
            <a:extLst>
              <a:ext uri="{FF2B5EF4-FFF2-40B4-BE49-F238E27FC236}">
                <a16:creationId xmlns:a16="http://schemas.microsoft.com/office/drawing/2014/main" id="{A972A97D-A365-4510-8647-41F78836AC3E}"/>
              </a:ext>
            </a:extLst>
          </p:cNvPr>
          <p:cNvSpPr txBox="1"/>
          <p:nvPr/>
        </p:nvSpPr>
        <p:spPr>
          <a:xfrm>
            <a:off x="1139456" y="4690335"/>
            <a:ext cx="2054246" cy="1015663"/>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商品名含め、読み取った情報を表示しないことを決定した</a:t>
            </a:r>
            <a:endParaRPr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→検品後は、簡単なメッセージのみ表示する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089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7715A16-EACA-4AE5-A04C-2489BFBF42B3}"/>
              </a:ext>
            </a:extLst>
          </p:cNvPr>
          <p:cNvSpPr>
            <a:spLocks noGrp="1"/>
          </p:cNvSpPr>
          <p:nvPr>
            <p:ph type="title"/>
          </p:nvPr>
        </p:nvSpPr>
        <p:spPr>
          <a:xfrm>
            <a:off x="214313" y="131763"/>
            <a:ext cx="8229600" cy="725487"/>
          </a:xfrm>
        </p:spPr>
        <p:txBody>
          <a:bodyPr/>
          <a:lstStyle/>
          <a:p>
            <a:pPr eaLnBrk="1" hangingPunct="1"/>
            <a:r>
              <a:rPr lang="ja-JP" altLang="en-US" dirty="0"/>
              <a:t>エラーチェック一覧</a:t>
            </a:r>
          </a:p>
        </p:txBody>
      </p:sp>
      <p:graphicFrame>
        <p:nvGraphicFramePr>
          <p:cNvPr id="3" name="表 2">
            <a:extLst>
              <a:ext uri="{FF2B5EF4-FFF2-40B4-BE49-F238E27FC236}">
                <a16:creationId xmlns:a16="http://schemas.microsoft.com/office/drawing/2014/main" id="{E21E1C00-0109-4E2C-BADD-418B15B66904}"/>
              </a:ext>
            </a:extLst>
          </p:cNvPr>
          <p:cNvGraphicFramePr>
            <a:graphicFrameLocks noGrp="1"/>
          </p:cNvGraphicFramePr>
          <p:nvPr>
            <p:extLst>
              <p:ext uri="{D42A27DB-BD31-4B8C-83A1-F6EECF244321}">
                <p14:modId xmlns:p14="http://schemas.microsoft.com/office/powerpoint/2010/main" val="4255378983"/>
              </p:ext>
            </p:extLst>
          </p:nvPr>
        </p:nvGraphicFramePr>
        <p:xfrm>
          <a:off x="323528" y="1196752"/>
          <a:ext cx="8640960" cy="2164080"/>
        </p:xfrm>
        <a:graphic>
          <a:graphicData uri="http://schemas.openxmlformats.org/drawingml/2006/table">
            <a:tbl>
              <a:tblPr firstRow="1" bandRow="1">
                <a:tableStyleId>{5C22544A-7EE6-4342-B048-85BDC9FD1C3A}</a:tableStyleId>
              </a:tblPr>
              <a:tblGrid>
                <a:gridCol w="4896544">
                  <a:extLst>
                    <a:ext uri="{9D8B030D-6E8A-4147-A177-3AD203B41FA5}">
                      <a16:colId xmlns:a16="http://schemas.microsoft.com/office/drawing/2014/main" val="241960911"/>
                    </a:ext>
                  </a:extLst>
                </a:gridCol>
                <a:gridCol w="3744416">
                  <a:extLst>
                    <a:ext uri="{9D8B030D-6E8A-4147-A177-3AD203B41FA5}">
                      <a16:colId xmlns:a16="http://schemas.microsoft.com/office/drawing/2014/main" val="824858507"/>
                    </a:ext>
                  </a:extLst>
                </a:gridCol>
              </a:tblGrid>
              <a:tr h="189021">
                <a:tc>
                  <a:txBody>
                    <a:bodyPr/>
                    <a:lstStyle/>
                    <a:p>
                      <a:r>
                        <a:rPr kumimoji="1" lang="ja-JP" altLang="en-US" sz="1600" dirty="0">
                          <a:latin typeface="Meiryo UI" panose="020B0604030504040204" pitchFamily="50" charset="-128"/>
                          <a:ea typeface="Meiryo UI" panose="020B0604030504040204" pitchFamily="50" charset="-128"/>
                        </a:rPr>
                        <a:t>エラーチェック内容</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全てチェックボタン押下時</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a:latin typeface="Meiryo UI" panose="020B0604030504040204" pitchFamily="50" charset="-128"/>
                          <a:ea typeface="Meiryo UI" panose="020B0604030504040204" pitchFamily="50" charset="-128"/>
                        </a:rPr>
                        <a:t>用途や理由</a:t>
                      </a:r>
                    </a:p>
                  </a:txBody>
                  <a:tcPr/>
                </a:tc>
                <a:extLst>
                  <a:ext uri="{0D108BD9-81ED-4DB2-BD59-A6C34878D82A}">
                    <a16:rowId xmlns:a16="http://schemas.microsoft.com/office/drawing/2014/main" val="2978056749"/>
                  </a:ext>
                </a:extLst>
              </a:tr>
              <a:tr h="197013">
                <a:tc>
                  <a:txBody>
                    <a:bodyPr/>
                    <a:lstStyle/>
                    <a:p>
                      <a:r>
                        <a:rPr kumimoji="1" lang="ja-JP" altLang="en-US" sz="1400" dirty="0">
                          <a:latin typeface="Meiryo UI" panose="020B0604030504040204" pitchFamily="50" charset="-128"/>
                          <a:ea typeface="Meiryo UI" panose="020B0604030504040204" pitchFamily="50" charset="-128"/>
                        </a:rPr>
                        <a:t>発注したもの以外の資材コードを入力した際</a:t>
                      </a:r>
                    </a:p>
                  </a:txBody>
                  <a:tcPr/>
                </a:tc>
                <a:tc>
                  <a:txBody>
                    <a:bodyPr/>
                    <a:lstStyle/>
                    <a:p>
                      <a:r>
                        <a:rPr kumimoji="1" lang="ja-JP" altLang="en-US" sz="1400" dirty="0">
                          <a:latin typeface="Meiryo UI" panose="020B0604030504040204" pitchFamily="50" charset="-128"/>
                          <a:ea typeface="Meiryo UI" panose="020B0604030504040204" pitchFamily="50" charset="-128"/>
                        </a:rPr>
                        <a:t>検品としてエラー</a:t>
                      </a:r>
                    </a:p>
                  </a:txBody>
                  <a:tcPr/>
                </a:tc>
                <a:extLst>
                  <a:ext uri="{0D108BD9-81ED-4DB2-BD59-A6C34878D82A}">
                    <a16:rowId xmlns:a16="http://schemas.microsoft.com/office/drawing/2014/main" val="2104667160"/>
                  </a:ext>
                </a:extLst>
              </a:tr>
              <a:tr h="189021">
                <a:tc>
                  <a:txBody>
                    <a:bodyPr/>
                    <a:lstStyle/>
                    <a:p>
                      <a:r>
                        <a:rPr kumimoji="1" lang="ja-JP" altLang="en-US" sz="1400" dirty="0">
                          <a:latin typeface="Meiryo UI" panose="020B0604030504040204" pitchFamily="50" charset="-128"/>
                          <a:ea typeface="Meiryo UI" panose="020B0604030504040204" pitchFamily="50" charset="-128"/>
                        </a:rPr>
                        <a:t>発注した数量以上の入庫をしようとした場合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検品としてエラー</a:t>
                      </a:r>
                    </a:p>
                  </a:txBody>
                  <a:tcPr/>
                </a:tc>
                <a:extLst>
                  <a:ext uri="{0D108BD9-81ED-4DB2-BD59-A6C34878D82A}">
                    <a16:rowId xmlns:a16="http://schemas.microsoft.com/office/drawing/2014/main" val="864632443"/>
                  </a:ext>
                </a:extLst>
              </a:tr>
              <a:tr h="189021">
                <a:tc>
                  <a:txBody>
                    <a:bodyPr/>
                    <a:lstStyle/>
                    <a:p>
                      <a:r>
                        <a:rPr kumimoji="1" lang="ja-JP" altLang="en-US" sz="1400" dirty="0">
                          <a:solidFill>
                            <a:srgbClr val="FF0000"/>
                          </a:solidFill>
                          <a:latin typeface="Meiryo UI" panose="020B0604030504040204" pitchFamily="50" charset="-128"/>
                          <a:ea typeface="Meiryo UI" panose="020B0604030504040204" pitchFamily="50" charset="-128"/>
                        </a:rPr>
                        <a:t>検品済み商品をもう</a:t>
                      </a:r>
                      <a:r>
                        <a:rPr kumimoji="1" lang="en-US" altLang="ja-JP" sz="1400" dirty="0">
                          <a:solidFill>
                            <a:srgbClr val="FF0000"/>
                          </a:solidFill>
                          <a:latin typeface="Meiryo UI" panose="020B0604030504040204" pitchFamily="50" charset="-128"/>
                          <a:ea typeface="Meiryo UI" panose="020B0604030504040204" pitchFamily="50" charset="-128"/>
                        </a:rPr>
                        <a:t>1</a:t>
                      </a:r>
                      <a:r>
                        <a:rPr kumimoji="1" lang="ja-JP" altLang="en-US" sz="1400" dirty="0">
                          <a:solidFill>
                            <a:srgbClr val="FF0000"/>
                          </a:solidFill>
                          <a:latin typeface="Meiryo UI" panose="020B0604030504040204" pitchFamily="50" charset="-128"/>
                          <a:ea typeface="Meiryo UI" panose="020B0604030504040204" pitchFamily="50" charset="-128"/>
                        </a:rPr>
                        <a:t>度、検品しようとした場合</a:t>
                      </a:r>
                      <a:endParaRPr kumimoji="1" lang="en-US" altLang="ja-JP" sz="1400" dirty="0">
                        <a:solidFill>
                          <a:srgbClr val="FF0000"/>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rgbClr val="FF0000"/>
                          </a:solidFill>
                          <a:latin typeface="Meiryo UI" panose="020B0604030504040204" pitchFamily="50" charset="-128"/>
                          <a:ea typeface="Meiryo UI" panose="020B0604030504040204" pitchFamily="50" charset="-128"/>
                        </a:rPr>
                        <a:t>検品としてエラー</a:t>
                      </a:r>
                    </a:p>
                  </a:txBody>
                  <a:tcPr/>
                </a:tc>
                <a:extLst>
                  <a:ext uri="{0D108BD9-81ED-4DB2-BD59-A6C34878D82A}">
                    <a16:rowId xmlns:a16="http://schemas.microsoft.com/office/drawing/2014/main" val="41971147"/>
                  </a:ext>
                </a:extLst>
              </a:tr>
              <a:tr h="189021">
                <a:tc>
                  <a:txBody>
                    <a:bodyPr/>
                    <a:lstStyle/>
                    <a:p>
                      <a:r>
                        <a:rPr kumimoji="1" lang="ja-JP" altLang="en-US" sz="1400" dirty="0">
                          <a:latin typeface="Meiryo UI" panose="020B0604030504040204" pitchFamily="50" charset="-128"/>
                          <a:ea typeface="Meiryo UI" panose="020B0604030504040204" pitchFamily="50" charset="-128"/>
                        </a:rPr>
                        <a:t>数量マイナス入力</a:t>
                      </a:r>
                    </a:p>
                  </a:txBody>
                  <a:tcPr/>
                </a:tc>
                <a:tc>
                  <a:txBody>
                    <a:bodyPr/>
                    <a:lstStyle/>
                    <a:p>
                      <a:r>
                        <a:rPr kumimoji="1" lang="ja-JP" altLang="en-US" sz="1400" dirty="0">
                          <a:latin typeface="Meiryo UI" panose="020B0604030504040204" pitchFamily="50" charset="-128"/>
                          <a:ea typeface="Meiryo UI" panose="020B0604030504040204" pitchFamily="50" charset="-128"/>
                        </a:rPr>
                        <a:t>あり得ない取引</a:t>
                      </a:r>
                    </a:p>
                  </a:txBody>
                  <a:tcPr/>
                </a:tc>
                <a:extLst>
                  <a:ext uri="{0D108BD9-81ED-4DB2-BD59-A6C34878D82A}">
                    <a16:rowId xmlns:a16="http://schemas.microsoft.com/office/drawing/2014/main" val="912318081"/>
                  </a:ext>
                </a:extLst>
              </a:tr>
              <a:tr h="189021">
                <a:tc>
                  <a:txBody>
                    <a:bodyPr/>
                    <a:lstStyle/>
                    <a:p>
                      <a:r>
                        <a:rPr kumimoji="1" lang="ja-JP" altLang="en-US" sz="1400" dirty="0">
                          <a:latin typeface="Meiryo UI" panose="020B0604030504040204" pitchFamily="50" charset="-128"/>
                          <a:ea typeface="Meiryo UI" panose="020B0604030504040204" pitchFamily="50" charset="-128"/>
                        </a:rPr>
                        <a:t>発注番号が登録されていない番号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入力ミス</a:t>
                      </a:r>
                    </a:p>
                  </a:txBody>
                  <a:tcPr/>
                </a:tc>
                <a:extLst>
                  <a:ext uri="{0D108BD9-81ED-4DB2-BD59-A6C34878D82A}">
                    <a16:rowId xmlns:a16="http://schemas.microsoft.com/office/drawing/2014/main" val="3921433263"/>
                  </a:ext>
                </a:extLst>
              </a:tr>
              <a:tr h="189021">
                <a:tc>
                  <a:txBody>
                    <a:bodyPr/>
                    <a:lstStyle/>
                    <a:p>
                      <a:r>
                        <a:rPr kumimoji="1" lang="ja-JP" altLang="en-US" sz="1400" dirty="0">
                          <a:latin typeface="Meiryo UI" panose="020B0604030504040204" pitchFamily="50" charset="-128"/>
                          <a:ea typeface="Meiryo UI" panose="020B0604030504040204" pitchFamily="50" charset="-128"/>
                        </a:rPr>
                        <a:t>資材コードが登録されていない番号</a:t>
                      </a:r>
                    </a:p>
                  </a:txBody>
                  <a:tcPr/>
                </a:tc>
                <a:tc>
                  <a:txBody>
                    <a:bodyPr/>
                    <a:lstStyle/>
                    <a:p>
                      <a:r>
                        <a:rPr kumimoji="1" lang="ja-JP" altLang="en-US" sz="1400" dirty="0">
                          <a:latin typeface="Meiryo UI" panose="020B0604030504040204" pitchFamily="50" charset="-128"/>
                          <a:ea typeface="Meiryo UI" panose="020B0604030504040204" pitchFamily="50" charset="-128"/>
                        </a:rPr>
                        <a:t>入力ミス</a:t>
                      </a:r>
                    </a:p>
                  </a:txBody>
                  <a:tcPr/>
                </a:tc>
                <a:extLst>
                  <a:ext uri="{0D108BD9-81ED-4DB2-BD59-A6C34878D82A}">
                    <a16:rowId xmlns:a16="http://schemas.microsoft.com/office/drawing/2014/main" val="1304961288"/>
                  </a:ext>
                </a:extLst>
              </a:tr>
            </a:tbl>
          </a:graphicData>
        </a:graphic>
      </p:graphicFrame>
      <p:sp>
        <p:nvSpPr>
          <p:cNvPr id="5" name="テキスト ボックス 85">
            <a:extLst>
              <a:ext uri="{FF2B5EF4-FFF2-40B4-BE49-F238E27FC236}">
                <a16:creationId xmlns:a16="http://schemas.microsoft.com/office/drawing/2014/main" id="{D2643B7B-8397-4F17-9C4F-F9D390A5DC5A}"/>
              </a:ext>
            </a:extLst>
          </p:cNvPr>
          <p:cNvSpPr txBox="1"/>
          <p:nvPr/>
        </p:nvSpPr>
        <p:spPr>
          <a:xfrm>
            <a:off x="6893406" y="1770960"/>
            <a:ext cx="2054246" cy="830997"/>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【2018/11/16】</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検品済みの商品を再度検品しようとした場合、エラーとするため追加</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820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ja-JP" altLang="en-US" dirty="0"/>
              <a:t>プロジェクトスコープの確認</a:t>
            </a:r>
          </a:p>
        </p:txBody>
      </p:sp>
      <p:grpSp>
        <p:nvGrpSpPr>
          <p:cNvPr id="3" name="グループ化 2">
            <a:extLst>
              <a:ext uri="{FF2B5EF4-FFF2-40B4-BE49-F238E27FC236}">
                <a16:creationId xmlns:a16="http://schemas.microsoft.com/office/drawing/2014/main" id="{350C462C-467B-4D78-A4A5-4BA23ACB2A6F}"/>
              </a:ext>
            </a:extLst>
          </p:cNvPr>
          <p:cNvGrpSpPr/>
          <p:nvPr/>
        </p:nvGrpSpPr>
        <p:grpSpPr>
          <a:xfrm>
            <a:off x="341784" y="1124744"/>
            <a:ext cx="8460432" cy="5235569"/>
            <a:chOff x="341784" y="1124744"/>
            <a:chExt cx="8460432" cy="5235569"/>
          </a:xfrm>
        </p:grpSpPr>
        <p:pic>
          <p:nvPicPr>
            <p:cNvPr id="4" name="図 3">
              <a:extLst>
                <a:ext uri="{FF2B5EF4-FFF2-40B4-BE49-F238E27FC236}">
                  <a16:creationId xmlns:a16="http://schemas.microsoft.com/office/drawing/2014/main" id="{48755B06-AE07-4FD1-BE66-2519B886531D}"/>
                </a:ext>
              </a:extLst>
            </p:cNvPr>
            <p:cNvPicPr>
              <a:picLocks noChangeAspect="1"/>
            </p:cNvPicPr>
            <p:nvPr/>
          </p:nvPicPr>
          <p:blipFill>
            <a:blip r:embed="rId2"/>
            <a:stretch>
              <a:fillRect/>
            </a:stretch>
          </p:blipFill>
          <p:spPr>
            <a:xfrm>
              <a:off x="341784" y="1124744"/>
              <a:ext cx="8460432" cy="5235569"/>
            </a:xfrm>
            <a:prstGeom prst="rect">
              <a:avLst/>
            </a:prstGeom>
          </p:spPr>
        </p:pic>
        <p:sp>
          <p:nvSpPr>
            <p:cNvPr id="5" name="正方形/長方形 4">
              <a:extLst>
                <a:ext uri="{FF2B5EF4-FFF2-40B4-BE49-F238E27FC236}">
                  <a16:creationId xmlns:a16="http://schemas.microsoft.com/office/drawing/2014/main" id="{3BE508A5-AE12-4DEA-BC5B-D7960066F787}"/>
                </a:ext>
              </a:extLst>
            </p:cNvPr>
            <p:cNvSpPr/>
            <p:nvPr/>
          </p:nvSpPr>
          <p:spPr>
            <a:xfrm>
              <a:off x="7020272" y="6165304"/>
              <a:ext cx="1781944" cy="195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3311DDBB-E5F5-4088-997A-EB66E3FE91F3}"/>
              </a:ext>
            </a:extLst>
          </p:cNvPr>
          <p:cNvCxnSpPr>
            <a:cxnSpLocks/>
          </p:cNvCxnSpPr>
          <p:nvPr/>
        </p:nvCxnSpPr>
        <p:spPr>
          <a:xfrm>
            <a:off x="6499697" y="2852936"/>
            <a:ext cx="10966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A7ABAF1-8615-4A10-94D4-77F9C0AD4032}"/>
              </a:ext>
            </a:extLst>
          </p:cNvPr>
          <p:cNvCxnSpPr>
            <a:cxnSpLocks/>
          </p:cNvCxnSpPr>
          <p:nvPr/>
        </p:nvCxnSpPr>
        <p:spPr>
          <a:xfrm>
            <a:off x="6499697" y="3068960"/>
            <a:ext cx="10966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011BF40-DBDF-4FFB-B0CB-7659F67DE463}"/>
              </a:ext>
            </a:extLst>
          </p:cNvPr>
          <p:cNvCxnSpPr>
            <a:cxnSpLocks/>
          </p:cNvCxnSpPr>
          <p:nvPr/>
        </p:nvCxnSpPr>
        <p:spPr>
          <a:xfrm>
            <a:off x="6499697" y="3284984"/>
            <a:ext cx="10966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90D4497-5DF8-4B59-AE37-115CEF013243}"/>
              </a:ext>
            </a:extLst>
          </p:cNvPr>
          <p:cNvCxnSpPr>
            <a:cxnSpLocks/>
          </p:cNvCxnSpPr>
          <p:nvPr/>
        </p:nvCxnSpPr>
        <p:spPr>
          <a:xfrm>
            <a:off x="6499697" y="3501008"/>
            <a:ext cx="5205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2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ja-JP" altLang="en-US" dirty="0"/>
              <a:t>対象プロセス</a:t>
            </a:r>
          </a:p>
        </p:txBody>
      </p:sp>
      <p:pic>
        <p:nvPicPr>
          <p:cNvPr id="3" name="図 2">
            <a:extLst>
              <a:ext uri="{FF2B5EF4-FFF2-40B4-BE49-F238E27FC236}">
                <a16:creationId xmlns:a16="http://schemas.microsoft.com/office/drawing/2014/main" id="{4738569A-6F40-43CB-BDC3-12F2F261A0FF}"/>
              </a:ext>
            </a:extLst>
          </p:cNvPr>
          <p:cNvPicPr>
            <a:picLocks noChangeAspect="1"/>
          </p:cNvPicPr>
          <p:nvPr/>
        </p:nvPicPr>
        <p:blipFill>
          <a:blip r:embed="rId2"/>
          <a:stretch>
            <a:fillRect/>
          </a:stretch>
        </p:blipFill>
        <p:spPr>
          <a:xfrm>
            <a:off x="3902855" y="4991954"/>
            <a:ext cx="514451" cy="559513"/>
          </a:xfrm>
          <a:prstGeom prst="rect">
            <a:avLst/>
          </a:prstGeom>
        </p:spPr>
      </p:pic>
      <p:pic>
        <p:nvPicPr>
          <p:cNvPr id="4" name="図 3">
            <a:extLst>
              <a:ext uri="{FF2B5EF4-FFF2-40B4-BE49-F238E27FC236}">
                <a16:creationId xmlns:a16="http://schemas.microsoft.com/office/drawing/2014/main" id="{1DC6D6C8-DD49-4CB2-BE1D-1275C3501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584" y="5040287"/>
            <a:ext cx="471400" cy="471400"/>
          </a:xfrm>
          <a:prstGeom prst="rect">
            <a:avLst/>
          </a:prstGeom>
        </p:spPr>
      </p:pic>
      <p:pic>
        <p:nvPicPr>
          <p:cNvPr id="5" name="図 4">
            <a:extLst>
              <a:ext uri="{FF2B5EF4-FFF2-40B4-BE49-F238E27FC236}">
                <a16:creationId xmlns:a16="http://schemas.microsoft.com/office/drawing/2014/main" id="{AD8337A3-EF21-44AD-8407-D9D760B4C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126" y="5054763"/>
            <a:ext cx="383094" cy="383094"/>
          </a:xfrm>
          <a:prstGeom prst="rect">
            <a:avLst/>
          </a:prstGeom>
        </p:spPr>
      </p:pic>
      <p:pic>
        <p:nvPicPr>
          <p:cNvPr id="6" name="図 5">
            <a:extLst>
              <a:ext uri="{FF2B5EF4-FFF2-40B4-BE49-F238E27FC236}">
                <a16:creationId xmlns:a16="http://schemas.microsoft.com/office/drawing/2014/main" id="{DF45B6EE-5269-4542-A3CD-70D3E2D751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1" y="2509374"/>
            <a:ext cx="677400" cy="677400"/>
          </a:xfrm>
          <a:prstGeom prst="rect">
            <a:avLst/>
          </a:prstGeom>
        </p:spPr>
      </p:pic>
      <p:sp>
        <p:nvSpPr>
          <p:cNvPr id="7" name="矢印: 下 6">
            <a:extLst>
              <a:ext uri="{FF2B5EF4-FFF2-40B4-BE49-F238E27FC236}">
                <a16:creationId xmlns:a16="http://schemas.microsoft.com/office/drawing/2014/main" id="{61729AE7-209A-44B0-B277-2B90F301674D}"/>
              </a:ext>
            </a:extLst>
          </p:cNvPr>
          <p:cNvSpPr/>
          <p:nvPr/>
        </p:nvSpPr>
        <p:spPr>
          <a:xfrm>
            <a:off x="3570774" y="3678704"/>
            <a:ext cx="206680" cy="1100184"/>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8" name="図 7">
            <a:extLst>
              <a:ext uri="{FF2B5EF4-FFF2-40B4-BE49-F238E27FC236}">
                <a16:creationId xmlns:a16="http://schemas.microsoft.com/office/drawing/2014/main" id="{074BB534-9EF0-4E66-97E9-A54577A7FE69}"/>
              </a:ext>
            </a:extLst>
          </p:cNvPr>
          <p:cNvPicPr>
            <a:picLocks noChangeAspect="1"/>
          </p:cNvPicPr>
          <p:nvPr/>
        </p:nvPicPr>
        <p:blipFill>
          <a:blip r:embed="rId6"/>
          <a:stretch>
            <a:fillRect/>
          </a:stretch>
        </p:blipFill>
        <p:spPr>
          <a:xfrm>
            <a:off x="2006979" y="1736467"/>
            <a:ext cx="782743" cy="595916"/>
          </a:xfrm>
          <a:prstGeom prst="rect">
            <a:avLst/>
          </a:prstGeom>
        </p:spPr>
      </p:pic>
      <p:sp>
        <p:nvSpPr>
          <p:cNvPr id="9" name="矢印: 下 8">
            <a:extLst>
              <a:ext uri="{FF2B5EF4-FFF2-40B4-BE49-F238E27FC236}">
                <a16:creationId xmlns:a16="http://schemas.microsoft.com/office/drawing/2014/main" id="{7D1D388C-ED4E-443B-8880-00E743D7F3C4}"/>
              </a:ext>
            </a:extLst>
          </p:cNvPr>
          <p:cNvSpPr/>
          <p:nvPr/>
        </p:nvSpPr>
        <p:spPr>
          <a:xfrm rot="10800000">
            <a:off x="1084744" y="2419126"/>
            <a:ext cx="206680" cy="629761"/>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0" name="図 9">
            <a:extLst>
              <a:ext uri="{FF2B5EF4-FFF2-40B4-BE49-F238E27FC236}">
                <a16:creationId xmlns:a16="http://schemas.microsoft.com/office/drawing/2014/main" id="{3CDF9497-F8D4-4EB3-8470-AE4A15D239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9098" y="2168592"/>
            <a:ext cx="621239" cy="621239"/>
          </a:xfrm>
          <a:prstGeom prst="rect">
            <a:avLst/>
          </a:prstGeom>
        </p:spPr>
      </p:pic>
      <p:pic>
        <p:nvPicPr>
          <p:cNvPr id="11" name="図 10">
            <a:extLst>
              <a:ext uri="{FF2B5EF4-FFF2-40B4-BE49-F238E27FC236}">
                <a16:creationId xmlns:a16="http://schemas.microsoft.com/office/drawing/2014/main" id="{0BD05BAC-0F4C-42E5-B324-08E278782E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48615" y="1822691"/>
            <a:ext cx="483908" cy="483908"/>
          </a:xfrm>
          <a:prstGeom prst="rect">
            <a:avLst/>
          </a:prstGeom>
        </p:spPr>
      </p:pic>
      <p:sp>
        <p:nvSpPr>
          <p:cNvPr id="12" name="矢印: 下 11">
            <a:extLst>
              <a:ext uri="{FF2B5EF4-FFF2-40B4-BE49-F238E27FC236}">
                <a16:creationId xmlns:a16="http://schemas.microsoft.com/office/drawing/2014/main" id="{F0AA2D32-10E6-494C-973F-636496B3CCE1}"/>
              </a:ext>
            </a:extLst>
          </p:cNvPr>
          <p:cNvSpPr/>
          <p:nvPr/>
        </p:nvSpPr>
        <p:spPr>
          <a:xfrm rot="16200000">
            <a:off x="1615403" y="1912471"/>
            <a:ext cx="222504" cy="33434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3" name="矢印: 下 12">
            <a:extLst>
              <a:ext uri="{FF2B5EF4-FFF2-40B4-BE49-F238E27FC236}">
                <a16:creationId xmlns:a16="http://schemas.microsoft.com/office/drawing/2014/main" id="{AC2BEE12-3164-4D3A-A6FF-C3A03F8E242F}"/>
              </a:ext>
            </a:extLst>
          </p:cNvPr>
          <p:cNvSpPr/>
          <p:nvPr/>
        </p:nvSpPr>
        <p:spPr>
          <a:xfrm rot="16200000">
            <a:off x="2943227" y="1907004"/>
            <a:ext cx="222504" cy="345283"/>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4" name="図 13">
            <a:extLst>
              <a:ext uri="{FF2B5EF4-FFF2-40B4-BE49-F238E27FC236}">
                <a16:creationId xmlns:a16="http://schemas.microsoft.com/office/drawing/2014/main" id="{90907E8E-D574-4E27-A69E-DAE5761395BD}"/>
              </a:ext>
            </a:extLst>
          </p:cNvPr>
          <p:cNvPicPr>
            <a:picLocks noChangeAspect="1"/>
          </p:cNvPicPr>
          <p:nvPr/>
        </p:nvPicPr>
        <p:blipFill>
          <a:blip r:embed="rId9"/>
          <a:stretch>
            <a:fillRect/>
          </a:stretch>
        </p:blipFill>
        <p:spPr>
          <a:xfrm>
            <a:off x="911529" y="1711954"/>
            <a:ext cx="509561" cy="661279"/>
          </a:xfrm>
          <a:prstGeom prst="rect">
            <a:avLst/>
          </a:prstGeom>
        </p:spPr>
      </p:pic>
      <p:pic>
        <p:nvPicPr>
          <p:cNvPr id="15" name="図 14">
            <a:extLst>
              <a:ext uri="{FF2B5EF4-FFF2-40B4-BE49-F238E27FC236}">
                <a16:creationId xmlns:a16="http://schemas.microsoft.com/office/drawing/2014/main" id="{B9A29CA8-CA71-4ED3-B638-09CB9126D48B}"/>
              </a:ext>
            </a:extLst>
          </p:cNvPr>
          <p:cNvPicPr>
            <a:picLocks noChangeAspect="1"/>
          </p:cNvPicPr>
          <p:nvPr/>
        </p:nvPicPr>
        <p:blipFill>
          <a:blip r:embed="rId9"/>
          <a:stretch>
            <a:fillRect/>
          </a:stretch>
        </p:blipFill>
        <p:spPr>
          <a:xfrm>
            <a:off x="4068687" y="1990840"/>
            <a:ext cx="509561" cy="661279"/>
          </a:xfrm>
          <a:prstGeom prst="rect">
            <a:avLst/>
          </a:prstGeom>
        </p:spPr>
      </p:pic>
      <p:sp>
        <p:nvSpPr>
          <p:cNvPr id="16" name="矢印: 下 15">
            <a:extLst>
              <a:ext uri="{FF2B5EF4-FFF2-40B4-BE49-F238E27FC236}">
                <a16:creationId xmlns:a16="http://schemas.microsoft.com/office/drawing/2014/main" id="{6AC9B4B9-721F-48C3-BCBB-7118029CB628}"/>
              </a:ext>
            </a:extLst>
          </p:cNvPr>
          <p:cNvSpPr/>
          <p:nvPr/>
        </p:nvSpPr>
        <p:spPr>
          <a:xfrm rot="16200000">
            <a:off x="2375406" y="2882735"/>
            <a:ext cx="222504" cy="129776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7" name="図 16">
            <a:extLst>
              <a:ext uri="{FF2B5EF4-FFF2-40B4-BE49-F238E27FC236}">
                <a16:creationId xmlns:a16="http://schemas.microsoft.com/office/drawing/2014/main" id="{D3E850F6-136B-4B31-91E1-ED53CDAFD929}"/>
              </a:ext>
            </a:extLst>
          </p:cNvPr>
          <p:cNvPicPr>
            <a:picLocks noChangeAspect="1"/>
          </p:cNvPicPr>
          <p:nvPr/>
        </p:nvPicPr>
        <p:blipFill>
          <a:blip r:embed="rId10"/>
          <a:stretch>
            <a:fillRect/>
          </a:stretch>
        </p:blipFill>
        <p:spPr>
          <a:xfrm>
            <a:off x="7659233" y="2922786"/>
            <a:ext cx="340978" cy="522518"/>
          </a:xfrm>
          <a:prstGeom prst="rect">
            <a:avLst/>
          </a:prstGeom>
        </p:spPr>
      </p:pic>
      <p:pic>
        <p:nvPicPr>
          <p:cNvPr id="18" name="図 17">
            <a:extLst>
              <a:ext uri="{FF2B5EF4-FFF2-40B4-BE49-F238E27FC236}">
                <a16:creationId xmlns:a16="http://schemas.microsoft.com/office/drawing/2014/main" id="{6B2C4D46-73F6-43E6-AC5D-C8453F405FFC}"/>
              </a:ext>
            </a:extLst>
          </p:cNvPr>
          <p:cNvPicPr>
            <a:picLocks noChangeAspect="1"/>
          </p:cNvPicPr>
          <p:nvPr/>
        </p:nvPicPr>
        <p:blipFill>
          <a:blip r:embed="rId11"/>
          <a:stretch>
            <a:fillRect/>
          </a:stretch>
        </p:blipFill>
        <p:spPr>
          <a:xfrm>
            <a:off x="3333892" y="2969186"/>
            <a:ext cx="621240" cy="624285"/>
          </a:xfrm>
          <a:prstGeom prst="rect">
            <a:avLst/>
          </a:prstGeom>
        </p:spPr>
      </p:pic>
      <p:pic>
        <p:nvPicPr>
          <p:cNvPr id="19" name="図 18">
            <a:extLst>
              <a:ext uri="{FF2B5EF4-FFF2-40B4-BE49-F238E27FC236}">
                <a16:creationId xmlns:a16="http://schemas.microsoft.com/office/drawing/2014/main" id="{27219919-37A0-44CE-B806-C4C684C3C7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52429" y="2981603"/>
            <a:ext cx="489841" cy="489841"/>
          </a:xfrm>
          <a:prstGeom prst="rect">
            <a:avLst/>
          </a:prstGeom>
        </p:spPr>
      </p:pic>
      <p:pic>
        <p:nvPicPr>
          <p:cNvPr id="20" name="図 19">
            <a:extLst>
              <a:ext uri="{FF2B5EF4-FFF2-40B4-BE49-F238E27FC236}">
                <a16:creationId xmlns:a16="http://schemas.microsoft.com/office/drawing/2014/main" id="{40DD4138-9A0F-4F10-B132-C9A87D2AD5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6974" y="2168592"/>
            <a:ext cx="621239" cy="621239"/>
          </a:xfrm>
          <a:prstGeom prst="rect">
            <a:avLst/>
          </a:prstGeom>
        </p:spPr>
      </p:pic>
      <p:pic>
        <p:nvPicPr>
          <p:cNvPr id="21" name="図 20">
            <a:extLst>
              <a:ext uri="{FF2B5EF4-FFF2-40B4-BE49-F238E27FC236}">
                <a16:creationId xmlns:a16="http://schemas.microsoft.com/office/drawing/2014/main" id="{DE2E8F32-A3DC-405A-9B4E-90A1D104E9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1110" y="2914014"/>
            <a:ext cx="483908" cy="483908"/>
          </a:xfrm>
          <a:prstGeom prst="rect">
            <a:avLst/>
          </a:prstGeom>
        </p:spPr>
      </p:pic>
      <p:pic>
        <p:nvPicPr>
          <p:cNvPr id="22" name="図 21">
            <a:extLst>
              <a:ext uri="{FF2B5EF4-FFF2-40B4-BE49-F238E27FC236}">
                <a16:creationId xmlns:a16="http://schemas.microsoft.com/office/drawing/2014/main" id="{DCF076A4-BA65-4A51-8607-2711332F9626}"/>
              </a:ext>
            </a:extLst>
          </p:cNvPr>
          <p:cNvPicPr>
            <a:picLocks noChangeAspect="1"/>
          </p:cNvPicPr>
          <p:nvPr/>
        </p:nvPicPr>
        <p:blipFill>
          <a:blip r:embed="rId9"/>
          <a:stretch>
            <a:fillRect/>
          </a:stretch>
        </p:blipFill>
        <p:spPr>
          <a:xfrm>
            <a:off x="7116563" y="1990840"/>
            <a:ext cx="509561" cy="661279"/>
          </a:xfrm>
          <a:prstGeom prst="rect">
            <a:avLst/>
          </a:prstGeom>
        </p:spPr>
      </p:pic>
      <p:pic>
        <p:nvPicPr>
          <p:cNvPr id="23" name="図 22">
            <a:extLst>
              <a:ext uri="{FF2B5EF4-FFF2-40B4-BE49-F238E27FC236}">
                <a16:creationId xmlns:a16="http://schemas.microsoft.com/office/drawing/2014/main" id="{2107B3CE-8A7E-4DA6-864F-7F3495AD97E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90138" y="2872884"/>
            <a:ext cx="644388" cy="644388"/>
          </a:xfrm>
          <a:prstGeom prst="rect">
            <a:avLst/>
          </a:prstGeom>
        </p:spPr>
      </p:pic>
      <p:sp>
        <p:nvSpPr>
          <p:cNvPr id="24" name="矢印: 下 23">
            <a:extLst>
              <a:ext uri="{FF2B5EF4-FFF2-40B4-BE49-F238E27FC236}">
                <a16:creationId xmlns:a16="http://schemas.microsoft.com/office/drawing/2014/main" id="{AB4A4FE1-21CE-41C5-9676-BBEEFA5E3F76}"/>
              </a:ext>
            </a:extLst>
          </p:cNvPr>
          <p:cNvSpPr/>
          <p:nvPr/>
        </p:nvSpPr>
        <p:spPr>
          <a:xfrm rot="16200000">
            <a:off x="8144055" y="3020542"/>
            <a:ext cx="222504" cy="31647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5" name="矢印: 下 24">
            <a:extLst>
              <a:ext uri="{FF2B5EF4-FFF2-40B4-BE49-F238E27FC236}">
                <a16:creationId xmlns:a16="http://schemas.microsoft.com/office/drawing/2014/main" id="{CE3F20BF-F0BF-45F9-95FA-98CC0CD4C6A8}"/>
              </a:ext>
            </a:extLst>
          </p:cNvPr>
          <p:cNvSpPr/>
          <p:nvPr/>
        </p:nvSpPr>
        <p:spPr>
          <a:xfrm rot="16200000">
            <a:off x="5322381" y="1642158"/>
            <a:ext cx="222504" cy="171867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6" name="テキスト ボックス 25">
            <a:extLst>
              <a:ext uri="{FF2B5EF4-FFF2-40B4-BE49-F238E27FC236}">
                <a16:creationId xmlns:a16="http://schemas.microsoft.com/office/drawing/2014/main" id="{0E0E79E8-9B46-447F-B066-4C6DD6E7FDD9}"/>
              </a:ext>
            </a:extLst>
          </p:cNvPr>
          <p:cNvSpPr txBox="1"/>
          <p:nvPr/>
        </p:nvSpPr>
        <p:spPr>
          <a:xfrm>
            <a:off x="317405" y="3797001"/>
            <a:ext cx="16895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資材メーカー</a:t>
            </a:r>
          </a:p>
        </p:txBody>
      </p:sp>
      <p:sp>
        <p:nvSpPr>
          <p:cNvPr id="27" name="正方形/長方形 26">
            <a:extLst>
              <a:ext uri="{FF2B5EF4-FFF2-40B4-BE49-F238E27FC236}">
                <a16:creationId xmlns:a16="http://schemas.microsoft.com/office/drawing/2014/main" id="{641CBD87-CAE9-4977-966E-12B3A4DBF503}"/>
              </a:ext>
            </a:extLst>
          </p:cNvPr>
          <p:cNvSpPr/>
          <p:nvPr/>
        </p:nvSpPr>
        <p:spPr>
          <a:xfrm>
            <a:off x="214312" y="4293096"/>
            <a:ext cx="2459413" cy="191357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コード付き納品書（出荷指示書）をプロットアウト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8" name="テキスト ボックス 27">
            <a:extLst>
              <a:ext uri="{FF2B5EF4-FFF2-40B4-BE49-F238E27FC236}">
                <a16:creationId xmlns:a16="http://schemas.microsoft.com/office/drawing/2014/main" id="{0283AB6D-B997-4266-99C5-236F328E83AF}"/>
              </a:ext>
            </a:extLst>
          </p:cNvPr>
          <p:cNvSpPr txBox="1"/>
          <p:nvPr/>
        </p:nvSpPr>
        <p:spPr>
          <a:xfrm>
            <a:off x="4183696" y="3533909"/>
            <a:ext cx="18336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29" name="正方形/長方形 28">
            <a:extLst>
              <a:ext uri="{FF2B5EF4-FFF2-40B4-BE49-F238E27FC236}">
                <a16:creationId xmlns:a16="http://schemas.microsoft.com/office/drawing/2014/main" id="{F16AA0B6-AD67-4686-BA1F-2FC57B34559D}"/>
              </a:ext>
            </a:extLst>
          </p:cNvPr>
          <p:cNvSpPr/>
          <p:nvPr/>
        </p:nvSpPr>
        <p:spPr>
          <a:xfrm>
            <a:off x="3967701" y="3903240"/>
            <a:ext cx="2230310" cy="8732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出荷情報の入力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部品ステータスを「出荷済」へ入力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0" name="正方形/長方形 29">
            <a:extLst>
              <a:ext uri="{FF2B5EF4-FFF2-40B4-BE49-F238E27FC236}">
                <a16:creationId xmlns:a16="http://schemas.microsoft.com/office/drawing/2014/main" id="{169BC471-DFD8-4150-A151-9330D5C847EC}"/>
              </a:ext>
            </a:extLst>
          </p:cNvPr>
          <p:cNvSpPr/>
          <p:nvPr/>
        </p:nvSpPr>
        <p:spPr>
          <a:xfrm>
            <a:off x="1836284" y="2459105"/>
            <a:ext cx="1123131" cy="52558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在庫確認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納期入力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1" name="テキスト ボックス 30">
            <a:extLst>
              <a:ext uri="{FF2B5EF4-FFF2-40B4-BE49-F238E27FC236}">
                <a16:creationId xmlns:a16="http://schemas.microsoft.com/office/drawing/2014/main" id="{726076AF-2305-4C97-87D5-4B79FE835794}"/>
              </a:ext>
            </a:extLst>
          </p:cNvPr>
          <p:cNvSpPr txBox="1"/>
          <p:nvPr/>
        </p:nvSpPr>
        <p:spPr>
          <a:xfrm>
            <a:off x="5685435" y="3483389"/>
            <a:ext cx="14311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p>
        </p:txBody>
      </p:sp>
      <p:sp>
        <p:nvSpPr>
          <p:cNvPr id="32" name="正方形/長方形 31">
            <a:extLst>
              <a:ext uri="{FF2B5EF4-FFF2-40B4-BE49-F238E27FC236}">
                <a16:creationId xmlns:a16="http://schemas.microsoft.com/office/drawing/2014/main" id="{A32EEA73-49C2-4D15-9340-CB9D7F91D805}"/>
              </a:ext>
            </a:extLst>
          </p:cNvPr>
          <p:cNvSpPr/>
          <p:nvPr/>
        </p:nvSpPr>
        <p:spPr>
          <a:xfrm>
            <a:off x="4499992" y="2650631"/>
            <a:ext cx="1279220" cy="31392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配達・配送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3" name="正方形/長方形 32">
            <a:extLst>
              <a:ext uri="{FF2B5EF4-FFF2-40B4-BE49-F238E27FC236}">
                <a16:creationId xmlns:a16="http://schemas.microsoft.com/office/drawing/2014/main" id="{F34FC935-D7A7-4A00-9CDE-0EC76696BBE5}"/>
              </a:ext>
            </a:extLst>
          </p:cNvPr>
          <p:cNvSpPr/>
          <p:nvPr/>
        </p:nvSpPr>
        <p:spPr>
          <a:xfrm>
            <a:off x="6378028" y="4389903"/>
            <a:ext cx="2241729" cy="14971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納品書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スキャン</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日時</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場所（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検品者</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4" name="図 33">
            <a:extLst>
              <a:ext uri="{FF2B5EF4-FFF2-40B4-BE49-F238E27FC236}">
                <a16:creationId xmlns:a16="http://schemas.microsoft.com/office/drawing/2014/main" id="{C9DC2B5E-AED0-4B6B-95D7-6603C61813CA}"/>
              </a:ext>
            </a:extLst>
          </p:cNvPr>
          <p:cNvPicPr>
            <a:picLocks noChangeAspect="1"/>
          </p:cNvPicPr>
          <p:nvPr/>
        </p:nvPicPr>
        <p:blipFill>
          <a:blip r:embed="rId2"/>
          <a:stretch>
            <a:fillRect/>
          </a:stretch>
        </p:blipFill>
        <p:spPr>
          <a:xfrm>
            <a:off x="7092914" y="2878405"/>
            <a:ext cx="514451" cy="559513"/>
          </a:xfrm>
          <a:prstGeom prst="rect">
            <a:avLst/>
          </a:prstGeom>
        </p:spPr>
      </p:pic>
      <p:sp>
        <p:nvSpPr>
          <p:cNvPr id="35" name="テキスト ボックス 34">
            <a:extLst>
              <a:ext uri="{FF2B5EF4-FFF2-40B4-BE49-F238E27FC236}">
                <a16:creationId xmlns:a16="http://schemas.microsoft.com/office/drawing/2014/main" id="{2A533125-B3B1-45E3-AADC-F716076F867D}"/>
              </a:ext>
            </a:extLst>
          </p:cNvPr>
          <p:cNvSpPr txBox="1"/>
          <p:nvPr/>
        </p:nvSpPr>
        <p:spPr>
          <a:xfrm>
            <a:off x="3240673" y="5600386"/>
            <a:ext cx="1393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6" name="図 35">
            <a:extLst>
              <a:ext uri="{FF2B5EF4-FFF2-40B4-BE49-F238E27FC236}">
                <a16:creationId xmlns:a16="http://schemas.microsoft.com/office/drawing/2014/main" id="{50EB0000-8A0C-484B-94D9-2AA41E0332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79583" y="3885491"/>
            <a:ext cx="578388" cy="578388"/>
          </a:xfrm>
          <a:prstGeom prst="rect">
            <a:avLst/>
          </a:prstGeom>
        </p:spPr>
      </p:pic>
      <p:pic>
        <p:nvPicPr>
          <p:cNvPr id="37" name="図 36">
            <a:extLst>
              <a:ext uri="{FF2B5EF4-FFF2-40B4-BE49-F238E27FC236}">
                <a16:creationId xmlns:a16="http://schemas.microsoft.com/office/drawing/2014/main" id="{19662BB0-89A4-4178-8E71-A6210DC42703}"/>
              </a:ext>
            </a:extLst>
          </p:cNvPr>
          <p:cNvPicPr>
            <a:picLocks noChangeAspect="1"/>
          </p:cNvPicPr>
          <p:nvPr/>
        </p:nvPicPr>
        <p:blipFill>
          <a:blip r:embed="rId14"/>
          <a:stretch>
            <a:fillRect/>
          </a:stretch>
        </p:blipFill>
        <p:spPr>
          <a:xfrm>
            <a:off x="909082" y="3124406"/>
            <a:ext cx="621080" cy="621080"/>
          </a:xfrm>
          <a:prstGeom prst="rect">
            <a:avLst/>
          </a:prstGeom>
        </p:spPr>
      </p:pic>
      <p:pic>
        <p:nvPicPr>
          <p:cNvPr id="38" name="図 37">
            <a:extLst>
              <a:ext uri="{FF2B5EF4-FFF2-40B4-BE49-F238E27FC236}">
                <a16:creationId xmlns:a16="http://schemas.microsoft.com/office/drawing/2014/main" id="{698AC1DE-BF30-49D2-9E1E-28655FDEE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8129" y="3061722"/>
            <a:ext cx="383094" cy="383094"/>
          </a:xfrm>
          <a:prstGeom prst="rect">
            <a:avLst/>
          </a:prstGeom>
        </p:spPr>
      </p:pic>
      <p:pic>
        <p:nvPicPr>
          <p:cNvPr id="39" name="図 38">
            <a:extLst>
              <a:ext uri="{FF2B5EF4-FFF2-40B4-BE49-F238E27FC236}">
                <a16:creationId xmlns:a16="http://schemas.microsoft.com/office/drawing/2014/main" id="{7382376C-1E18-477E-A26A-E39CB7199AD7}"/>
              </a:ext>
            </a:extLst>
          </p:cNvPr>
          <p:cNvPicPr>
            <a:picLocks noChangeAspect="1"/>
          </p:cNvPicPr>
          <p:nvPr/>
        </p:nvPicPr>
        <p:blipFill>
          <a:blip r:embed="rId15"/>
          <a:stretch>
            <a:fillRect/>
          </a:stretch>
        </p:blipFill>
        <p:spPr>
          <a:xfrm>
            <a:off x="215940" y="3215250"/>
            <a:ext cx="539122" cy="538276"/>
          </a:xfrm>
          <a:prstGeom prst="rect">
            <a:avLst/>
          </a:prstGeom>
        </p:spPr>
      </p:pic>
      <p:pic>
        <p:nvPicPr>
          <p:cNvPr id="40" name="図 39">
            <a:extLst>
              <a:ext uri="{FF2B5EF4-FFF2-40B4-BE49-F238E27FC236}">
                <a16:creationId xmlns:a16="http://schemas.microsoft.com/office/drawing/2014/main" id="{A5B9DAC8-4FD1-44DB-884A-2E73D5AFFBC0}"/>
              </a:ext>
            </a:extLst>
          </p:cNvPr>
          <p:cNvPicPr>
            <a:picLocks noChangeAspect="1"/>
          </p:cNvPicPr>
          <p:nvPr/>
        </p:nvPicPr>
        <p:blipFill>
          <a:blip r:embed="rId2">
            <a:duotone>
              <a:prstClr val="black"/>
              <a:schemeClr val="accent1">
                <a:tint val="45000"/>
                <a:satMod val="400000"/>
              </a:schemeClr>
            </a:duotone>
          </a:blip>
          <a:stretch>
            <a:fillRect/>
          </a:stretch>
        </p:blipFill>
        <p:spPr>
          <a:xfrm>
            <a:off x="5987144" y="2936617"/>
            <a:ext cx="514451" cy="559513"/>
          </a:xfrm>
          <a:prstGeom prst="rect">
            <a:avLst/>
          </a:prstGeom>
        </p:spPr>
      </p:pic>
      <p:sp>
        <p:nvSpPr>
          <p:cNvPr id="41" name="テキスト ボックス 40">
            <a:extLst>
              <a:ext uri="{FF2B5EF4-FFF2-40B4-BE49-F238E27FC236}">
                <a16:creationId xmlns:a16="http://schemas.microsoft.com/office/drawing/2014/main" id="{B8B51942-A144-48A8-940D-97306F22A81F}"/>
              </a:ext>
            </a:extLst>
          </p:cNvPr>
          <p:cNvSpPr txBox="1"/>
          <p:nvPr/>
        </p:nvSpPr>
        <p:spPr>
          <a:xfrm>
            <a:off x="6984483" y="3483389"/>
            <a:ext cx="16437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p>
        </p:txBody>
      </p:sp>
      <p:sp>
        <p:nvSpPr>
          <p:cNvPr id="42" name="吹き出し: 四角形 41">
            <a:extLst>
              <a:ext uri="{FF2B5EF4-FFF2-40B4-BE49-F238E27FC236}">
                <a16:creationId xmlns:a16="http://schemas.microsoft.com/office/drawing/2014/main" id="{E4569C08-926D-4ADA-90D9-3AFDBF06D4F6}"/>
              </a:ext>
            </a:extLst>
          </p:cNvPr>
          <p:cNvSpPr/>
          <p:nvPr/>
        </p:nvSpPr>
        <p:spPr>
          <a:xfrm>
            <a:off x="5481463" y="1489892"/>
            <a:ext cx="3138295" cy="336645"/>
          </a:xfrm>
          <a:prstGeom prst="wedgeRectCallout">
            <a:avLst>
              <a:gd name="adj1" fmla="val -4646"/>
              <a:gd name="adj2" fmla="val 114393"/>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受領時検品と試運転後の検品あり</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3" name="正方形/長方形 42">
            <a:extLst>
              <a:ext uri="{FF2B5EF4-FFF2-40B4-BE49-F238E27FC236}">
                <a16:creationId xmlns:a16="http://schemas.microsoft.com/office/drawing/2014/main" id="{E2AAF03A-0EDC-4A13-9545-804047B5636A}"/>
              </a:ext>
            </a:extLst>
          </p:cNvPr>
          <p:cNvSpPr/>
          <p:nvPr/>
        </p:nvSpPr>
        <p:spPr>
          <a:xfrm>
            <a:off x="23663" y="1346313"/>
            <a:ext cx="9010863" cy="49630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F24BA8C6-D411-43F3-BD7C-D214E2CEFEEE}"/>
              </a:ext>
            </a:extLst>
          </p:cNvPr>
          <p:cNvSpPr/>
          <p:nvPr/>
        </p:nvSpPr>
        <p:spPr>
          <a:xfrm>
            <a:off x="196912" y="853292"/>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dirty="0"/>
              <a:t>材発注プロセス</a:t>
            </a:r>
          </a:p>
        </p:txBody>
      </p:sp>
      <p:sp>
        <p:nvSpPr>
          <p:cNvPr id="45" name="テキスト ボックス 85">
            <a:extLst>
              <a:ext uri="{FF2B5EF4-FFF2-40B4-BE49-F238E27FC236}">
                <a16:creationId xmlns:a16="http://schemas.microsoft.com/office/drawing/2014/main" id="{49AB58C8-F4D8-4798-98D2-6882E3467724}"/>
              </a:ext>
            </a:extLst>
          </p:cNvPr>
          <p:cNvSpPr txBox="1"/>
          <p:nvPr/>
        </p:nvSpPr>
        <p:spPr>
          <a:xfrm>
            <a:off x="3515147" y="913125"/>
            <a:ext cx="2054246" cy="1015663"/>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検収条件は、「車上渡し」「能力運転後」「試運転完了後」の</a:t>
            </a:r>
            <a:r>
              <a:rPr kumimoji="1" lang="en-US" altLang="ja-JP" sz="1200" dirty="0">
                <a:solidFill>
                  <a:srgbClr val="FF0000"/>
                </a:solidFill>
                <a:latin typeface="Meiryo UI" panose="020B0604030504040204" pitchFamily="50" charset="-128"/>
                <a:ea typeface="Meiryo UI" panose="020B0604030504040204" pitchFamily="50" charset="-128"/>
              </a:rPr>
              <a:t>3</a:t>
            </a:r>
            <a:r>
              <a:rPr kumimoji="1" lang="ja-JP" altLang="en-US" sz="1200" dirty="0">
                <a:solidFill>
                  <a:srgbClr val="FF0000"/>
                </a:solidFill>
                <a:latin typeface="Meiryo UI" panose="020B0604030504040204" pitchFamily="50" charset="-128"/>
                <a:ea typeface="Meiryo UI" panose="020B0604030504040204" pitchFamily="50" charset="-128"/>
              </a:rPr>
              <a:t>つに、することを決定した。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en-US" altLang="ja-JP" sz="1200" dirty="0">
                <a:solidFill>
                  <a:srgbClr val="FF0000"/>
                </a:solidFill>
                <a:latin typeface="Meiryo UI" panose="020B0604030504040204" pitchFamily="50" charset="-128"/>
                <a:ea typeface="Meiryo UI" panose="020B0604030504040204" pitchFamily="50" charset="-128"/>
              </a:rPr>
              <a:t>※</a:t>
            </a:r>
            <a:r>
              <a:rPr kumimoji="1" lang="ja-JP" altLang="en-US" sz="1200" dirty="0">
                <a:solidFill>
                  <a:srgbClr val="FF0000"/>
                </a:solidFill>
                <a:latin typeface="Meiryo UI" panose="020B0604030504040204" pitchFamily="50" charset="-128"/>
                <a:ea typeface="Meiryo UI" panose="020B0604030504040204" pitchFamily="50" charset="-128"/>
              </a:rPr>
              <a:t>名称は後日正式に決定する</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47" name="テキスト ボックス 85">
            <a:extLst>
              <a:ext uri="{FF2B5EF4-FFF2-40B4-BE49-F238E27FC236}">
                <a16:creationId xmlns:a16="http://schemas.microsoft.com/office/drawing/2014/main" id="{4633BB56-0B55-41D4-997A-A3520DA25F63}"/>
              </a:ext>
            </a:extLst>
          </p:cNvPr>
          <p:cNvSpPr txBox="1"/>
          <p:nvPr/>
        </p:nvSpPr>
        <p:spPr>
          <a:xfrm>
            <a:off x="1587356" y="3624092"/>
            <a:ext cx="2167806" cy="646331"/>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メーカーから出荷後のステータス変更は任意とすることを決定した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
        <p:nvSpPr>
          <p:cNvPr id="48" name="テキスト ボックス 85">
            <a:extLst>
              <a:ext uri="{FF2B5EF4-FFF2-40B4-BE49-F238E27FC236}">
                <a16:creationId xmlns:a16="http://schemas.microsoft.com/office/drawing/2014/main" id="{02943AF9-B847-4899-A4D1-4650D1830593}"/>
              </a:ext>
            </a:extLst>
          </p:cNvPr>
          <p:cNvSpPr txBox="1"/>
          <p:nvPr/>
        </p:nvSpPr>
        <p:spPr>
          <a:xfrm>
            <a:off x="6241325" y="881441"/>
            <a:ext cx="2902675" cy="461665"/>
          </a:xfrm>
          <a:prstGeom prst="rect">
            <a:avLst/>
          </a:prstGeom>
          <a:noFill/>
        </p:spPr>
        <p:txBody>
          <a:bodyPr wrap="square" rtlCol="0">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kumimoji="1" lang="en-US" altLang="ja-JP" sz="1200" dirty="0">
                <a:solidFill>
                  <a:srgbClr val="FF0000"/>
                </a:solidFill>
                <a:latin typeface="Meiryo UI" panose="020B0604030504040204" pitchFamily="50" charset="-128"/>
                <a:ea typeface="Meiryo UI" panose="020B0604030504040204" pitchFamily="50" charset="-128"/>
              </a:rPr>
              <a:t>【2018/11/14】</a:t>
            </a:r>
            <a:r>
              <a:rPr kumimoji="1" lang="ja-JP" altLang="en-US" sz="1200" dirty="0">
                <a:solidFill>
                  <a:srgbClr val="FF0000"/>
                </a:solidFill>
                <a:latin typeface="Meiryo UI" panose="020B0604030504040204" pitchFamily="50" charset="-128"/>
                <a:ea typeface="Meiryo UI" panose="020B0604030504040204" pitchFamily="50" charset="-128"/>
              </a:rPr>
              <a:t>要件定義</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運賃の明細は、別明細とすることを決定した</a:t>
            </a:r>
            <a:endParaRPr kumimoji="1" lang="en-US" altLang="ja-JP" sz="1200" dirty="0">
              <a:solidFill>
                <a:srgbClr val="FF0000"/>
              </a:solidFill>
              <a:latin typeface="Meiryo UI" panose="020B0604030504040204" pitchFamily="50" charset="-128"/>
              <a:ea typeface="Meiryo UI" panose="020B0604030504040204"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89C061F-E37D-462C-879E-95061986F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20" y="2241151"/>
            <a:ext cx="660005" cy="658387"/>
          </a:xfrm>
          <a:prstGeom prst="rect">
            <a:avLst/>
          </a:prstGeom>
        </p:spPr>
      </p:pic>
      <p:sp>
        <p:nvSpPr>
          <p:cNvPr id="5" name="矢印: 下 4">
            <a:extLst>
              <a:ext uri="{FF2B5EF4-FFF2-40B4-BE49-F238E27FC236}">
                <a16:creationId xmlns:a16="http://schemas.microsoft.com/office/drawing/2014/main" id="{BFF7FFDA-AAC8-42BF-92DE-26CDA8F20610}"/>
              </a:ext>
            </a:extLst>
          </p:cNvPr>
          <p:cNvSpPr/>
          <p:nvPr/>
        </p:nvSpPr>
        <p:spPr>
          <a:xfrm rot="16200000">
            <a:off x="5111901" y="2859454"/>
            <a:ext cx="216259" cy="579281"/>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 name="矢印: 下 5">
            <a:extLst>
              <a:ext uri="{FF2B5EF4-FFF2-40B4-BE49-F238E27FC236}">
                <a16:creationId xmlns:a16="http://schemas.microsoft.com/office/drawing/2014/main" id="{A1A1DDC8-0E51-4151-88A9-B2DF1936048C}"/>
              </a:ext>
            </a:extLst>
          </p:cNvPr>
          <p:cNvSpPr/>
          <p:nvPr/>
        </p:nvSpPr>
        <p:spPr>
          <a:xfrm rot="13949542">
            <a:off x="2967170" y="3324549"/>
            <a:ext cx="216259" cy="863659"/>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7" name="図 6">
            <a:extLst>
              <a:ext uri="{FF2B5EF4-FFF2-40B4-BE49-F238E27FC236}">
                <a16:creationId xmlns:a16="http://schemas.microsoft.com/office/drawing/2014/main" id="{A115A788-ADF3-48BA-B60B-99A636A846D1}"/>
              </a:ext>
            </a:extLst>
          </p:cNvPr>
          <p:cNvPicPr>
            <a:picLocks noChangeAspect="1"/>
          </p:cNvPicPr>
          <p:nvPr/>
        </p:nvPicPr>
        <p:blipFill>
          <a:blip r:embed="rId3"/>
          <a:stretch>
            <a:fillRect/>
          </a:stretch>
        </p:blipFill>
        <p:spPr>
          <a:xfrm>
            <a:off x="2237390" y="2407902"/>
            <a:ext cx="332222" cy="507852"/>
          </a:xfrm>
          <a:prstGeom prst="rect">
            <a:avLst/>
          </a:prstGeom>
        </p:spPr>
      </p:pic>
      <p:pic>
        <p:nvPicPr>
          <p:cNvPr id="8" name="図 7">
            <a:extLst>
              <a:ext uri="{FF2B5EF4-FFF2-40B4-BE49-F238E27FC236}">
                <a16:creationId xmlns:a16="http://schemas.microsoft.com/office/drawing/2014/main" id="{45029A69-69E6-456C-A9DD-C30DA2CA3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054" y="2887086"/>
            <a:ext cx="477262" cy="476092"/>
          </a:xfrm>
          <a:prstGeom prst="rect">
            <a:avLst/>
          </a:prstGeom>
        </p:spPr>
      </p:pic>
      <p:pic>
        <p:nvPicPr>
          <p:cNvPr id="9" name="図 8">
            <a:extLst>
              <a:ext uri="{FF2B5EF4-FFF2-40B4-BE49-F238E27FC236}">
                <a16:creationId xmlns:a16="http://schemas.microsoft.com/office/drawing/2014/main" id="{EC686974-0A2D-4D4F-AFEF-D77E317F89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337" y="1887485"/>
            <a:ext cx="605286" cy="603802"/>
          </a:xfrm>
          <a:prstGeom prst="rect">
            <a:avLst/>
          </a:prstGeom>
        </p:spPr>
      </p:pic>
      <p:pic>
        <p:nvPicPr>
          <p:cNvPr id="10" name="図 9">
            <a:extLst>
              <a:ext uri="{FF2B5EF4-FFF2-40B4-BE49-F238E27FC236}">
                <a16:creationId xmlns:a16="http://schemas.microsoft.com/office/drawing/2014/main" id="{54B42047-DDB9-44C1-9C82-60FFAC5886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740" y="2601917"/>
            <a:ext cx="471482" cy="470326"/>
          </a:xfrm>
          <a:prstGeom prst="rect">
            <a:avLst/>
          </a:prstGeom>
        </p:spPr>
      </p:pic>
      <p:pic>
        <p:nvPicPr>
          <p:cNvPr id="11" name="図 10">
            <a:extLst>
              <a:ext uri="{FF2B5EF4-FFF2-40B4-BE49-F238E27FC236}">
                <a16:creationId xmlns:a16="http://schemas.microsoft.com/office/drawing/2014/main" id="{4B0E08F5-5A5D-41FD-9D53-1FE8D3E84DC9}"/>
              </a:ext>
            </a:extLst>
          </p:cNvPr>
          <p:cNvPicPr>
            <a:picLocks noChangeAspect="1"/>
          </p:cNvPicPr>
          <p:nvPr/>
        </p:nvPicPr>
        <p:blipFill>
          <a:blip r:embed="rId7"/>
          <a:stretch>
            <a:fillRect/>
          </a:stretch>
        </p:blipFill>
        <p:spPr>
          <a:xfrm>
            <a:off x="1962013" y="1637092"/>
            <a:ext cx="496476" cy="642718"/>
          </a:xfrm>
          <a:prstGeom prst="rect">
            <a:avLst/>
          </a:prstGeom>
        </p:spPr>
      </p:pic>
      <p:pic>
        <p:nvPicPr>
          <p:cNvPr id="12" name="図 11">
            <a:extLst>
              <a:ext uri="{FF2B5EF4-FFF2-40B4-BE49-F238E27FC236}">
                <a16:creationId xmlns:a16="http://schemas.microsoft.com/office/drawing/2014/main" id="{C63158B1-D7DA-4B2A-815B-0189A962F0B8}"/>
              </a:ext>
            </a:extLst>
          </p:cNvPr>
          <p:cNvPicPr>
            <a:picLocks noChangeAspect="1"/>
          </p:cNvPicPr>
          <p:nvPr/>
        </p:nvPicPr>
        <p:blipFill>
          <a:blip r:embed="rId8"/>
          <a:stretch>
            <a:fillRect/>
          </a:stretch>
        </p:blipFill>
        <p:spPr>
          <a:xfrm>
            <a:off x="1500334" y="2576890"/>
            <a:ext cx="501241" cy="543809"/>
          </a:xfrm>
          <a:prstGeom prst="rect">
            <a:avLst/>
          </a:prstGeom>
        </p:spPr>
      </p:pic>
      <p:pic>
        <p:nvPicPr>
          <p:cNvPr id="13" name="図 12">
            <a:extLst>
              <a:ext uri="{FF2B5EF4-FFF2-40B4-BE49-F238E27FC236}">
                <a16:creationId xmlns:a16="http://schemas.microsoft.com/office/drawing/2014/main" id="{F6EC6251-E1BC-4C2A-8BB4-0EDEBCB8FA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88699" y="3868046"/>
            <a:ext cx="627840" cy="626301"/>
          </a:xfrm>
          <a:prstGeom prst="rect">
            <a:avLst/>
          </a:prstGeom>
        </p:spPr>
      </p:pic>
      <p:sp>
        <p:nvSpPr>
          <p:cNvPr id="14" name="矢印: 下 13">
            <a:extLst>
              <a:ext uri="{FF2B5EF4-FFF2-40B4-BE49-F238E27FC236}">
                <a16:creationId xmlns:a16="http://schemas.microsoft.com/office/drawing/2014/main" id="{6039FB59-4EB3-46C1-B03D-C4E929F76ED6}"/>
              </a:ext>
            </a:extLst>
          </p:cNvPr>
          <p:cNvSpPr/>
          <p:nvPr/>
        </p:nvSpPr>
        <p:spPr>
          <a:xfrm>
            <a:off x="2285829" y="2991673"/>
            <a:ext cx="242456" cy="93818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 name="図 14">
            <a:extLst>
              <a:ext uri="{FF2B5EF4-FFF2-40B4-BE49-F238E27FC236}">
                <a16:creationId xmlns:a16="http://schemas.microsoft.com/office/drawing/2014/main" id="{0CC0BE48-6893-48D2-A114-7BE12938B6BF}"/>
              </a:ext>
            </a:extLst>
          </p:cNvPr>
          <p:cNvPicPr>
            <a:picLocks noChangeAspect="1"/>
          </p:cNvPicPr>
          <p:nvPr/>
        </p:nvPicPr>
        <p:blipFill>
          <a:blip r:embed="rId10"/>
          <a:stretch>
            <a:fillRect/>
          </a:stretch>
        </p:blipFill>
        <p:spPr>
          <a:xfrm>
            <a:off x="3781701" y="2913436"/>
            <a:ext cx="690635" cy="688942"/>
          </a:xfrm>
          <a:prstGeom prst="rect">
            <a:avLst/>
          </a:prstGeom>
        </p:spPr>
      </p:pic>
      <p:pic>
        <p:nvPicPr>
          <p:cNvPr id="16" name="図 15">
            <a:extLst>
              <a:ext uri="{FF2B5EF4-FFF2-40B4-BE49-F238E27FC236}">
                <a16:creationId xmlns:a16="http://schemas.microsoft.com/office/drawing/2014/main" id="{FDE7B639-1D2E-4F5F-9EF8-A31AEFAF4A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0921" y="4380182"/>
            <a:ext cx="545146" cy="543810"/>
          </a:xfrm>
          <a:prstGeom prst="rect">
            <a:avLst/>
          </a:prstGeom>
        </p:spPr>
      </p:pic>
      <p:pic>
        <p:nvPicPr>
          <p:cNvPr id="17" name="図 16">
            <a:extLst>
              <a:ext uri="{FF2B5EF4-FFF2-40B4-BE49-F238E27FC236}">
                <a16:creationId xmlns:a16="http://schemas.microsoft.com/office/drawing/2014/main" id="{5A2D4472-CE04-4BFF-B627-73F6B872EE90}"/>
              </a:ext>
            </a:extLst>
          </p:cNvPr>
          <p:cNvPicPr>
            <a:picLocks noChangeAspect="1"/>
          </p:cNvPicPr>
          <p:nvPr/>
        </p:nvPicPr>
        <p:blipFill>
          <a:blip r:embed="rId12"/>
          <a:stretch>
            <a:fillRect/>
          </a:stretch>
        </p:blipFill>
        <p:spPr>
          <a:xfrm>
            <a:off x="3771226" y="4282506"/>
            <a:ext cx="545146" cy="543810"/>
          </a:xfrm>
          <a:prstGeom prst="rect">
            <a:avLst/>
          </a:prstGeom>
        </p:spPr>
      </p:pic>
      <p:sp>
        <p:nvSpPr>
          <p:cNvPr id="18" name="矢印: 下 17">
            <a:extLst>
              <a:ext uri="{FF2B5EF4-FFF2-40B4-BE49-F238E27FC236}">
                <a16:creationId xmlns:a16="http://schemas.microsoft.com/office/drawing/2014/main" id="{94915AA0-EFF6-498D-811A-5AEBFB5E728F}"/>
              </a:ext>
            </a:extLst>
          </p:cNvPr>
          <p:cNvSpPr/>
          <p:nvPr/>
        </p:nvSpPr>
        <p:spPr>
          <a:xfrm rot="17620848">
            <a:off x="3179913" y="4039067"/>
            <a:ext cx="216259" cy="863659"/>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9" name="図 18">
            <a:extLst>
              <a:ext uri="{FF2B5EF4-FFF2-40B4-BE49-F238E27FC236}">
                <a16:creationId xmlns:a16="http://schemas.microsoft.com/office/drawing/2014/main" id="{E318571A-8F1B-47AD-975A-C414D64AECF4}"/>
              </a:ext>
            </a:extLst>
          </p:cNvPr>
          <p:cNvPicPr>
            <a:picLocks noChangeAspect="1"/>
          </p:cNvPicPr>
          <p:nvPr/>
        </p:nvPicPr>
        <p:blipFill>
          <a:blip r:embed="rId13"/>
          <a:stretch>
            <a:fillRect/>
          </a:stretch>
        </p:blipFill>
        <p:spPr>
          <a:xfrm>
            <a:off x="5509670" y="2912372"/>
            <a:ext cx="644297" cy="642718"/>
          </a:xfrm>
          <a:prstGeom prst="rect">
            <a:avLst/>
          </a:prstGeom>
        </p:spPr>
      </p:pic>
      <p:pic>
        <p:nvPicPr>
          <p:cNvPr id="20" name="図 19">
            <a:extLst>
              <a:ext uri="{FF2B5EF4-FFF2-40B4-BE49-F238E27FC236}">
                <a16:creationId xmlns:a16="http://schemas.microsoft.com/office/drawing/2014/main" id="{CFA0F558-7A8D-4DA3-8F5A-1481C345E33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68389" y="4593932"/>
            <a:ext cx="545146" cy="543810"/>
          </a:xfrm>
          <a:prstGeom prst="rect">
            <a:avLst/>
          </a:prstGeom>
        </p:spPr>
      </p:pic>
      <p:pic>
        <p:nvPicPr>
          <p:cNvPr id="21" name="図 20">
            <a:extLst>
              <a:ext uri="{FF2B5EF4-FFF2-40B4-BE49-F238E27FC236}">
                <a16:creationId xmlns:a16="http://schemas.microsoft.com/office/drawing/2014/main" id="{D14D028A-0749-4411-B4DC-2B7624B0D398}"/>
              </a:ext>
            </a:extLst>
          </p:cNvPr>
          <p:cNvPicPr>
            <a:picLocks noChangeAspect="1"/>
          </p:cNvPicPr>
          <p:nvPr/>
        </p:nvPicPr>
        <p:blipFill>
          <a:blip r:embed="rId12"/>
          <a:stretch>
            <a:fillRect/>
          </a:stretch>
        </p:blipFill>
        <p:spPr>
          <a:xfrm>
            <a:off x="5958694" y="4496256"/>
            <a:ext cx="545146" cy="543810"/>
          </a:xfrm>
          <a:prstGeom prst="rect">
            <a:avLst/>
          </a:prstGeom>
        </p:spPr>
      </p:pic>
      <p:sp>
        <p:nvSpPr>
          <p:cNvPr id="22" name="矢印: 折線 21">
            <a:extLst>
              <a:ext uri="{FF2B5EF4-FFF2-40B4-BE49-F238E27FC236}">
                <a16:creationId xmlns:a16="http://schemas.microsoft.com/office/drawing/2014/main" id="{F2F086EC-3085-4964-9B2A-303615FE3137}"/>
              </a:ext>
            </a:extLst>
          </p:cNvPr>
          <p:cNvSpPr/>
          <p:nvPr/>
        </p:nvSpPr>
        <p:spPr>
          <a:xfrm rot="5400000">
            <a:off x="6104627" y="3205557"/>
            <a:ext cx="893099" cy="690637"/>
          </a:xfrm>
          <a:prstGeom prst="bentArrow">
            <a:avLst>
              <a:gd name="adj1" fmla="val 18509"/>
              <a:gd name="adj2" fmla="val 18882"/>
              <a:gd name="adj3" fmla="val 16814"/>
              <a:gd name="adj4" fmla="val 2171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3" name="図 22">
            <a:extLst>
              <a:ext uri="{FF2B5EF4-FFF2-40B4-BE49-F238E27FC236}">
                <a16:creationId xmlns:a16="http://schemas.microsoft.com/office/drawing/2014/main" id="{3AC54FA7-4E71-42E6-A091-76C889FFADFA}"/>
              </a:ext>
            </a:extLst>
          </p:cNvPr>
          <p:cNvPicPr>
            <a:picLocks noChangeAspect="1"/>
          </p:cNvPicPr>
          <p:nvPr/>
        </p:nvPicPr>
        <p:blipFill>
          <a:blip r:embed="rId14"/>
          <a:stretch>
            <a:fillRect/>
          </a:stretch>
        </p:blipFill>
        <p:spPr>
          <a:xfrm>
            <a:off x="8269061" y="4624032"/>
            <a:ext cx="545146" cy="543810"/>
          </a:xfrm>
          <a:prstGeom prst="rect">
            <a:avLst/>
          </a:prstGeom>
        </p:spPr>
      </p:pic>
      <p:pic>
        <p:nvPicPr>
          <p:cNvPr id="24" name="図 23">
            <a:extLst>
              <a:ext uri="{FF2B5EF4-FFF2-40B4-BE49-F238E27FC236}">
                <a16:creationId xmlns:a16="http://schemas.microsoft.com/office/drawing/2014/main" id="{46E7A1B3-9057-4029-8877-C929EC1DBB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5273" y="3997423"/>
            <a:ext cx="545146" cy="543810"/>
          </a:xfrm>
          <a:prstGeom prst="rect">
            <a:avLst/>
          </a:prstGeom>
        </p:spPr>
      </p:pic>
      <p:pic>
        <p:nvPicPr>
          <p:cNvPr id="25" name="図 24">
            <a:extLst>
              <a:ext uri="{FF2B5EF4-FFF2-40B4-BE49-F238E27FC236}">
                <a16:creationId xmlns:a16="http://schemas.microsoft.com/office/drawing/2014/main" id="{1D0E74FB-3B51-4477-9006-B3E75CA542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23915" y="4593932"/>
            <a:ext cx="545146" cy="543810"/>
          </a:xfrm>
          <a:prstGeom prst="rect">
            <a:avLst/>
          </a:prstGeom>
        </p:spPr>
      </p:pic>
      <p:pic>
        <p:nvPicPr>
          <p:cNvPr id="26" name="図 25">
            <a:extLst>
              <a:ext uri="{FF2B5EF4-FFF2-40B4-BE49-F238E27FC236}">
                <a16:creationId xmlns:a16="http://schemas.microsoft.com/office/drawing/2014/main" id="{EDA29162-3220-4643-95CE-DA4B03BFE6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79941" y="4055596"/>
            <a:ext cx="545146" cy="543810"/>
          </a:xfrm>
          <a:prstGeom prst="rect">
            <a:avLst/>
          </a:prstGeom>
        </p:spPr>
      </p:pic>
      <p:sp>
        <p:nvSpPr>
          <p:cNvPr id="27" name="矢印: 下 26">
            <a:extLst>
              <a:ext uri="{FF2B5EF4-FFF2-40B4-BE49-F238E27FC236}">
                <a16:creationId xmlns:a16="http://schemas.microsoft.com/office/drawing/2014/main" id="{F53D7313-1B2C-4700-AD9F-26B922B00FEC}"/>
              </a:ext>
            </a:extLst>
          </p:cNvPr>
          <p:cNvSpPr/>
          <p:nvPr/>
        </p:nvSpPr>
        <p:spPr>
          <a:xfrm>
            <a:off x="8444120" y="4428358"/>
            <a:ext cx="216790" cy="33114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8" name="矢印: 下 27">
            <a:extLst>
              <a:ext uri="{FF2B5EF4-FFF2-40B4-BE49-F238E27FC236}">
                <a16:creationId xmlns:a16="http://schemas.microsoft.com/office/drawing/2014/main" id="{C6E2B1F6-27FC-421B-B7B5-89FD344453B8}"/>
              </a:ext>
            </a:extLst>
          </p:cNvPr>
          <p:cNvSpPr/>
          <p:nvPr/>
        </p:nvSpPr>
        <p:spPr>
          <a:xfrm rot="16200000">
            <a:off x="7259972" y="4707694"/>
            <a:ext cx="216259" cy="37866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9" name="図 28">
            <a:extLst>
              <a:ext uri="{FF2B5EF4-FFF2-40B4-BE49-F238E27FC236}">
                <a16:creationId xmlns:a16="http://schemas.microsoft.com/office/drawing/2014/main" id="{A7029410-B18E-4FD2-B9C0-38E9FC843CAA}"/>
              </a:ext>
            </a:extLst>
          </p:cNvPr>
          <p:cNvPicPr>
            <a:picLocks noChangeAspect="1"/>
          </p:cNvPicPr>
          <p:nvPr/>
        </p:nvPicPr>
        <p:blipFill>
          <a:blip r:embed="rId13"/>
          <a:stretch>
            <a:fillRect/>
          </a:stretch>
        </p:blipFill>
        <p:spPr>
          <a:xfrm>
            <a:off x="6493871" y="4050122"/>
            <a:ext cx="545146" cy="543810"/>
          </a:xfrm>
          <a:prstGeom prst="rect">
            <a:avLst/>
          </a:prstGeom>
        </p:spPr>
      </p:pic>
      <p:pic>
        <p:nvPicPr>
          <p:cNvPr id="30" name="図 29">
            <a:extLst>
              <a:ext uri="{FF2B5EF4-FFF2-40B4-BE49-F238E27FC236}">
                <a16:creationId xmlns:a16="http://schemas.microsoft.com/office/drawing/2014/main" id="{3E0EE488-3181-4894-8C10-EF7968A89501}"/>
              </a:ext>
            </a:extLst>
          </p:cNvPr>
          <p:cNvPicPr>
            <a:picLocks noChangeAspect="1"/>
          </p:cNvPicPr>
          <p:nvPr/>
        </p:nvPicPr>
        <p:blipFill>
          <a:blip r:embed="rId8">
            <a:duotone>
              <a:prstClr val="black"/>
              <a:schemeClr val="accent1">
                <a:tint val="45000"/>
                <a:satMod val="400000"/>
              </a:schemeClr>
            </a:duotone>
          </a:blip>
          <a:stretch>
            <a:fillRect/>
          </a:stretch>
        </p:blipFill>
        <p:spPr>
          <a:xfrm>
            <a:off x="290281" y="2627633"/>
            <a:ext cx="501241" cy="543809"/>
          </a:xfrm>
          <a:prstGeom prst="rect">
            <a:avLst/>
          </a:prstGeom>
        </p:spPr>
      </p:pic>
      <p:sp>
        <p:nvSpPr>
          <p:cNvPr id="31" name="テキスト ボックス 30">
            <a:extLst>
              <a:ext uri="{FF2B5EF4-FFF2-40B4-BE49-F238E27FC236}">
                <a16:creationId xmlns:a16="http://schemas.microsoft.com/office/drawing/2014/main" id="{E791216F-6046-40D2-A649-F76C5CE494B9}"/>
              </a:ext>
            </a:extLst>
          </p:cNvPr>
          <p:cNvSpPr txBox="1"/>
          <p:nvPr/>
        </p:nvSpPr>
        <p:spPr>
          <a:xfrm>
            <a:off x="0" y="3149094"/>
            <a:ext cx="1188998" cy="3271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p>
        </p:txBody>
      </p:sp>
      <p:sp>
        <p:nvSpPr>
          <p:cNvPr id="32" name="正方形/長方形 31">
            <a:extLst>
              <a:ext uri="{FF2B5EF4-FFF2-40B4-BE49-F238E27FC236}">
                <a16:creationId xmlns:a16="http://schemas.microsoft.com/office/drawing/2014/main" id="{076C0E6F-907D-4623-BDC6-2A818B2205DE}"/>
              </a:ext>
            </a:extLst>
          </p:cNvPr>
          <p:cNvSpPr/>
          <p:nvPr/>
        </p:nvSpPr>
        <p:spPr>
          <a:xfrm>
            <a:off x="1215101" y="3678460"/>
            <a:ext cx="790343" cy="2513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3" name="矢印: 下 32">
            <a:extLst>
              <a:ext uri="{FF2B5EF4-FFF2-40B4-BE49-F238E27FC236}">
                <a16:creationId xmlns:a16="http://schemas.microsoft.com/office/drawing/2014/main" id="{4EDDECC0-7409-4C4A-A6B3-23E2DFFF771E}"/>
              </a:ext>
            </a:extLst>
          </p:cNvPr>
          <p:cNvSpPr/>
          <p:nvPr/>
        </p:nvSpPr>
        <p:spPr>
          <a:xfrm rot="16200000">
            <a:off x="2602973" y="1732033"/>
            <a:ext cx="216259" cy="41696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34" name="図 33">
            <a:extLst>
              <a:ext uri="{FF2B5EF4-FFF2-40B4-BE49-F238E27FC236}">
                <a16:creationId xmlns:a16="http://schemas.microsoft.com/office/drawing/2014/main" id="{876D6489-EB01-4440-BBD6-F7DD3E17718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39845" y="1720405"/>
            <a:ext cx="477262" cy="476092"/>
          </a:xfrm>
          <a:prstGeom prst="rect">
            <a:avLst/>
          </a:prstGeom>
        </p:spPr>
      </p:pic>
      <p:sp>
        <p:nvSpPr>
          <p:cNvPr id="35" name="テキスト ボックス 34">
            <a:extLst>
              <a:ext uri="{FF2B5EF4-FFF2-40B4-BE49-F238E27FC236}">
                <a16:creationId xmlns:a16="http://schemas.microsoft.com/office/drawing/2014/main" id="{55C69CAF-FE58-4EB6-AD9D-C3CD4A5E5D69}"/>
              </a:ext>
            </a:extLst>
          </p:cNvPr>
          <p:cNvSpPr txBox="1"/>
          <p:nvPr/>
        </p:nvSpPr>
        <p:spPr>
          <a:xfrm>
            <a:off x="3824922" y="3556134"/>
            <a:ext cx="1361255" cy="3271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36" name="テキスト ボックス 35">
            <a:extLst>
              <a:ext uri="{FF2B5EF4-FFF2-40B4-BE49-F238E27FC236}">
                <a16:creationId xmlns:a16="http://schemas.microsoft.com/office/drawing/2014/main" id="{5A3E2BBB-FA13-44B7-8885-D448FE261EDC}"/>
              </a:ext>
            </a:extLst>
          </p:cNvPr>
          <p:cNvSpPr txBox="1"/>
          <p:nvPr/>
        </p:nvSpPr>
        <p:spPr>
          <a:xfrm>
            <a:off x="3888775" y="4967171"/>
            <a:ext cx="1393997" cy="3271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37" name="矢印: 下 36">
            <a:extLst>
              <a:ext uri="{FF2B5EF4-FFF2-40B4-BE49-F238E27FC236}">
                <a16:creationId xmlns:a16="http://schemas.microsoft.com/office/drawing/2014/main" id="{D217C09E-C5C0-413A-AAA6-40E2A5AECDCB}"/>
              </a:ext>
            </a:extLst>
          </p:cNvPr>
          <p:cNvSpPr/>
          <p:nvPr/>
        </p:nvSpPr>
        <p:spPr>
          <a:xfrm rot="5400000">
            <a:off x="3094269" y="2351708"/>
            <a:ext cx="216259" cy="954576"/>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8" name="テキスト ボックス 37">
            <a:extLst>
              <a:ext uri="{FF2B5EF4-FFF2-40B4-BE49-F238E27FC236}">
                <a16:creationId xmlns:a16="http://schemas.microsoft.com/office/drawing/2014/main" id="{58E4E752-E749-4A62-A64D-D33322A194E2}"/>
              </a:ext>
            </a:extLst>
          </p:cNvPr>
          <p:cNvSpPr txBox="1"/>
          <p:nvPr/>
        </p:nvSpPr>
        <p:spPr>
          <a:xfrm>
            <a:off x="2607490" y="2428554"/>
            <a:ext cx="170888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検品不足の連絡</a:t>
            </a:r>
          </a:p>
        </p:txBody>
      </p:sp>
      <p:sp>
        <p:nvSpPr>
          <p:cNvPr id="39" name="正方形/長方形 38">
            <a:extLst>
              <a:ext uri="{FF2B5EF4-FFF2-40B4-BE49-F238E27FC236}">
                <a16:creationId xmlns:a16="http://schemas.microsoft.com/office/drawing/2014/main" id="{9DA03CD4-5E8D-4D60-ACDB-F78B190C1E45}"/>
              </a:ext>
            </a:extLst>
          </p:cNvPr>
          <p:cNvSpPr/>
          <p:nvPr/>
        </p:nvSpPr>
        <p:spPr>
          <a:xfrm>
            <a:off x="6903917" y="3218587"/>
            <a:ext cx="983572" cy="4843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請求書郵送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0" name="テキスト ボックス 39">
            <a:extLst>
              <a:ext uri="{FF2B5EF4-FFF2-40B4-BE49-F238E27FC236}">
                <a16:creationId xmlns:a16="http://schemas.microsoft.com/office/drawing/2014/main" id="{87BCC2F5-9C63-4B4C-8A9D-ACD4E55457E9}"/>
              </a:ext>
            </a:extLst>
          </p:cNvPr>
          <p:cNvSpPr txBox="1"/>
          <p:nvPr/>
        </p:nvSpPr>
        <p:spPr>
          <a:xfrm>
            <a:off x="5719625" y="5106906"/>
            <a:ext cx="1393997" cy="3271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41" name="矢印: 下 40">
            <a:extLst>
              <a:ext uri="{FF2B5EF4-FFF2-40B4-BE49-F238E27FC236}">
                <a16:creationId xmlns:a16="http://schemas.microsoft.com/office/drawing/2014/main" id="{8C6D6112-1247-46E5-A170-E08518AE0208}"/>
              </a:ext>
            </a:extLst>
          </p:cNvPr>
          <p:cNvSpPr/>
          <p:nvPr/>
        </p:nvSpPr>
        <p:spPr>
          <a:xfrm rot="7709032">
            <a:off x="5258566" y="3607126"/>
            <a:ext cx="216259" cy="1291915"/>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2" name="テキスト ボックス 41">
            <a:extLst>
              <a:ext uri="{FF2B5EF4-FFF2-40B4-BE49-F238E27FC236}">
                <a16:creationId xmlns:a16="http://schemas.microsoft.com/office/drawing/2014/main" id="{69D42A57-E35E-48B6-B2B6-8356AB2192AC}"/>
              </a:ext>
            </a:extLst>
          </p:cNvPr>
          <p:cNvSpPr txBox="1"/>
          <p:nvPr/>
        </p:nvSpPr>
        <p:spPr>
          <a:xfrm>
            <a:off x="4680725" y="4003591"/>
            <a:ext cx="1503238" cy="2999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非整合の連絡</a:t>
            </a:r>
          </a:p>
        </p:txBody>
      </p:sp>
      <p:sp>
        <p:nvSpPr>
          <p:cNvPr id="43" name="テキスト ボックス 42">
            <a:extLst>
              <a:ext uri="{FF2B5EF4-FFF2-40B4-BE49-F238E27FC236}">
                <a16:creationId xmlns:a16="http://schemas.microsoft.com/office/drawing/2014/main" id="{DBCA557E-070C-46EE-9340-2D0670CEEE48}"/>
              </a:ext>
            </a:extLst>
          </p:cNvPr>
          <p:cNvSpPr txBox="1"/>
          <p:nvPr/>
        </p:nvSpPr>
        <p:spPr>
          <a:xfrm>
            <a:off x="7523230" y="5106906"/>
            <a:ext cx="1393997" cy="3271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44" name="吹き出し: 四角形 43">
            <a:extLst>
              <a:ext uri="{FF2B5EF4-FFF2-40B4-BE49-F238E27FC236}">
                <a16:creationId xmlns:a16="http://schemas.microsoft.com/office/drawing/2014/main" id="{A12F521D-1957-4393-ACD8-D4FE3BE41812}"/>
              </a:ext>
            </a:extLst>
          </p:cNvPr>
          <p:cNvSpPr/>
          <p:nvPr/>
        </p:nvSpPr>
        <p:spPr>
          <a:xfrm>
            <a:off x="6875161" y="5561503"/>
            <a:ext cx="2042067" cy="760200"/>
          </a:xfrm>
          <a:prstGeom prst="wedgeRectCallout">
            <a:avLst>
              <a:gd name="adj1" fmla="val -14083"/>
              <a:gd name="adj2" fmla="val -71995"/>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クラウドより</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CSV</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出力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オービックへ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CSV</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をインポート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5" name="吹き出し: 四角形 44">
            <a:extLst>
              <a:ext uri="{FF2B5EF4-FFF2-40B4-BE49-F238E27FC236}">
                <a16:creationId xmlns:a16="http://schemas.microsoft.com/office/drawing/2014/main" id="{89450A44-2B81-4DB6-B8DD-2E4E001BD506}"/>
              </a:ext>
            </a:extLst>
          </p:cNvPr>
          <p:cNvSpPr/>
          <p:nvPr/>
        </p:nvSpPr>
        <p:spPr>
          <a:xfrm>
            <a:off x="4043798" y="5538898"/>
            <a:ext cx="2688441" cy="841441"/>
          </a:xfrm>
          <a:prstGeom prst="wedgeRectCallout">
            <a:avLst>
              <a:gd name="adj1" fmla="val 32258"/>
              <a:gd name="adj2" fmla="val -71995"/>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請求書をシステムへスキャン</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コード／画像認証処理）</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請求予定との照合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6" name="吹き出し: 四角形 45">
            <a:extLst>
              <a:ext uri="{FF2B5EF4-FFF2-40B4-BE49-F238E27FC236}">
                <a16:creationId xmlns:a16="http://schemas.microsoft.com/office/drawing/2014/main" id="{73F0EBEE-F82F-46A2-8D09-35A3D1FEAE1E}"/>
              </a:ext>
            </a:extLst>
          </p:cNvPr>
          <p:cNvSpPr/>
          <p:nvPr/>
        </p:nvSpPr>
        <p:spPr>
          <a:xfrm>
            <a:off x="329794" y="5101309"/>
            <a:ext cx="3571082" cy="1279030"/>
          </a:xfrm>
          <a:prstGeom prst="wedgeRectCallout">
            <a:avLst>
              <a:gd name="adj1" fmla="val 47386"/>
              <a:gd name="adj2" fmla="val -70062"/>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検品済みライブラリーより請求予定を確認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商品名　数量　単価　合計金額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原価シミュレーションとの照合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7" name="吹き出し: 四角形 46">
            <a:extLst>
              <a:ext uri="{FF2B5EF4-FFF2-40B4-BE49-F238E27FC236}">
                <a16:creationId xmlns:a16="http://schemas.microsoft.com/office/drawing/2014/main" id="{31F7F0D8-2794-49DF-BE9E-1912A2DDC4F5}"/>
              </a:ext>
            </a:extLst>
          </p:cNvPr>
          <p:cNvSpPr/>
          <p:nvPr/>
        </p:nvSpPr>
        <p:spPr>
          <a:xfrm>
            <a:off x="4793762" y="1340768"/>
            <a:ext cx="4350238" cy="1403644"/>
          </a:xfrm>
          <a:prstGeom prst="wedgeRectCallout">
            <a:avLst>
              <a:gd name="adj1" fmla="val -49348"/>
              <a:gd name="adj2" fmla="val 69669"/>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検品済みライブラリーより請求書作成</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納入日</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商品名　数量　単価　合計金額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コード貼付け（</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AST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フォーマットは自動）</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48" name="図 47">
            <a:extLst>
              <a:ext uri="{FF2B5EF4-FFF2-40B4-BE49-F238E27FC236}">
                <a16:creationId xmlns:a16="http://schemas.microsoft.com/office/drawing/2014/main" id="{A5C117D9-ADBE-45CC-99A5-4CF02285FD7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66863" y="4017867"/>
            <a:ext cx="585421" cy="583986"/>
          </a:xfrm>
          <a:prstGeom prst="rect">
            <a:avLst/>
          </a:prstGeom>
        </p:spPr>
      </p:pic>
      <p:pic>
        <p:nvPicPr>
          <p:cNvPr id="49" name="図 48">
            <a:extLst>
              <a:ext uri="{FF2B5EF4-FFF2-40B4-BE49-F238E27FC236}">
                <a16:creationId xmlns:a16="http://schemas.microsoft.com/office/drawing/2014/main" id="{8D606A3D-53B0-4D53-AC47-3B584406BD91}"/>
              </a:ext>
            </a:extLst>
          </p:cNvPr>
          <p:cNvPicPr>
            <a:picLocks noChangeAspect="1"/>
          </p:cNvPicPr>
          <p:nvPr/>
        </p:nvPicPr>
        <p:blipFill>
          <a:blip r:embed="rId13"/>
          <a:stretch>
            <a:fillRect/>
          </a:stretch>
        </p:blipFill>
        <p:spPr>
          <a:xfrm>
            <a:off x="7723915" y="3859412"/>
            <a:ext cx="545146" cy="543810"/>
          </a:xfrm>
          <a:prstGeom prst="rect">
            <a:avLst/>
          </a:prstGeom>
        </p:spPr>
      </p:pic>
      <p:sp>
        <p:nvSpPr>
          <p:cNvPr id="50" name="矢印: 下 49">
            <a:extLst>
              <a:ext uri="{FF2B5EF4-FFF2-40B4-BE49-F238E27FC236}">
                <a16:creationId xmlns:a16="http://schemas.microsoft.com/office/drawing/2014/main" id="{310DEBAC-093E-4D2C-8538-5A721838AB2D}"/>
              </a:ext>
            </a:extLst>
          </p:cNvPr>
          <p:cNvSpPr/>
          <p:nvPr/>
        </p:nvSpPr>
        <p:spPr>
          <a:xfrm rot="16200000">
            <a:off x="7173063" y="4079987"/>
            <a:ext cx="216259" cy="48407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1" name="テキスト ボックス 50">
            <a:extLst>
              <a:ext uri="{FF2B5EF4-FFF2-40B4-BE49-F238E27FC236}">
                <a16:creationId xmlns:a16="http://schemas.microsoft.com/office/drawing/2014/main" id="{0EC30BF9-9669-4F79-8065-E9114D48F711}"/>
              </a:ext>
            </a:extLst>
          </p:cNvPr>
          <p:cNvSpPr txBox="1"/>
          <p:nvPr/>
        </p:nvSpPr>
        <p:spPr>
          <a:xfrm>
            <a:off x="7552646" y="4167244"/>
            <a:ext cx="573999" cy="3271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rPr>
              <a:t>保管</a:t>
            </a:r>
          </a:p>
        </p:txBody>
      </p:sp>
      <p:sp>
        <p:nvSpPr>
          <p:cNvPr id="52" name="テキスト ボックス 51">
            <a:extLst>
              <a:ext uri="{FF2B5EF4-FFF2-40B4-BE49-F238E27FC236}">
                <a16:creationId xmlns:a16="http://schemas.microsoft.com/office/drawing/2014/main" id="{2EFD6939-026C-4F29-BCDF-A8C86CB9A138}"/>
              </a:ext>
            </a:extLst>
          </p:cNvPr>
          <p:cNvSpPr txBox="1"/>
          <p:nvPr/>
        </p:nvSpPr>
        <p:spPr>
          <a:xfrm>
            <a:off x="1158500" y="3136187"/>
            <a:ext cx="1188998" cy="3271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p>
        </p:txBody>
      </p:sp>
      <p:sp>
        <p:nvSpPr>
          <p:cNvPr id="54" name="正方形/長方形 53">
            <a:extLst>
              <a:ext uri="{FF2B5EF4-FFF2-40B4-BE49-F238E27FC236}">
                <a16:creationId xmlns:a16="http://schemas.microsoft.com/office/drawing/2014/main" id="{4D16A333-82F5-4BF3-8899-DF4D40083073}"/>
              </a:ext>
            </a:extLst>
          </p:cNvPr>
          <p:cNvSpPr/>
          <p:nvPr/>
        </p:nvSpPr>
        <p:spPr>
          <a:xfrm>
            <a:off x="48063" y="1358696"/>
            <a:ext cx="4114658" cy="2648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DC7687E2-43B3-42D3-A118-95F05BEECFFE}"/>
              </a:ext>
            </a:extLst>
          </p:cNvPr>
          <p:cNvSpPr/>
          <p:nvPr/>
        </p:nvSpPr>
        <p:spPr>
          <a:xfrm>
            <a:off x="196912" y="853292"/>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dirty="0"/>
              <a:t>材発注プロセス</a:t>
            </a:r>
          </a:p>
        </p:txBody>
      </p:sp>
    </p:spTree>
    <p:extLst>
      <p:ext uri="{BB962C8B-B14F-4D97-AF65-F5344CB8AC3E}">
        <p14:creationId xmlns:p14="http://schemas.microsoft.com/office/powerpoint/2010/main" val="244908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A7F61840-1531-45E7-AC59-DFEEC112E80F}"/>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5" name="矢印: 下 4">
            <a:extLst>
              <a:ext uri="{FF2B5EF4-FFF2-40B4-BE49-F238E27FC236}">
                <a16:creationId xmlns:a16="http://schemas.microsoft.com/office/drawing/2014/main" id="{DAF5655A-FF1C-4C29-BDBC-1205073F29F9}"/>
              </a:ext>
            </a:extLst>
          </p:cNvPr>
          <p:cNvSpPr/>
          <p:nvPr/>
        </p:nvSpPr>
        <p:spPr>
          <a:xfrm>
            <a:off x="8613873" y="3246296"/>
            <a:ext cx="263995" cy="131046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 name="矢印: 下 5">
            <a:extLst>
              <a:ext uri="{FF2B5EF4-FFF2-40B4-BE49-F238E27FC236}">
                <a16:creationId xmlns:a16="http://schemas.microsoft.com/office/drawing/2014/main" id="{DFD12D1B-A702-45FF-9804-277B6354F906}"/>
              </a:ext>
            </a:extLst>
          </p:cNvPr>
          <p:cNvSpPr/>
          <p:nvPr/>
        </p:nvSpPr>
        <p:spPr>
          <a:xfrm rot="5400000">
            <a:off x="2196257" y="2028577"/>
            <a:ext cx="257134" cy="150154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 name="矢印: 下 6">
            <a:extLst>
              <a:ext uri="{FF2B5EF4-FFF2-40B4-BE49-F238E27FC236}">
                <a16:creationId xmlns:a16="http://schemas.microsoft.com/office/drawing/2014/main" id="{D3AE0BB1-3823-4B4C-9865-3FD00F6BB986}"/>
              </a:ext>
            </a:extLst>
          </p:cNvPr>
          <p:cNvSpPr/>
          <p:nvPr/>
        </p:nvSpPr>
        <p:spPr>
          <a:xfrm rot="10800000">
            <a:off x="1147148" y="1857152"/>
            <a:ext cx="216286" cy="645213"/>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8" name="図 7">
            <a:extLst>
              <a:ext uri="{FF2B5EF4-FFF2-40B4-BE49-F238E27FC236}">
                <a16:creationId xmlns:a16="http://schemas.microsoft.com/office/drawing/2014/main" id="{A6F595C2-30EF-4227-B363-CB3F35DE0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709" y="2445638"/>
            <a:ext cx="562226" cy="592580"/>
          </a:xfrm>
          <a:prstGeom prst="rect">
            <a:avLst/>
          </a:prstGeom>
        </p:spPr>
      </p:pic>
      <p:pic>
        <p:nvPicPr>
          <p:cNvPr id="9" name="図 8">
            <a:extLst>
              <a:ext uri="{FF2B5EF4-FFF2-40B4-BE49-F238E27FC236}">
                <a16:creationId xmlns:a16="http://schemas.microsoft.com/office/drawing/2014/main" id="{78911F25-DBC5-4829-AEB4-981115B29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03" y="1988855"/>
            <a:ext cx="465480" cy="490611"/>
          </a:xfrm>
          <a:prstGeom prst="rect">
            <a:avLst/>
          </a:prstGeom>
        </p:spPr>
      </p:pic>
      <p:pic>
        <p:nvPicPr>
          <p:cNvPr id="10" name="図 9">
            <a:extLst>
              <a:ext uri="{FF2B5EF4-FFF2-40B4-BE49-F238E27FC236}">
                <a16:creationId xmlns:a16="http://schemas.microsoft.com/office/drawing/2014/main" id="{E1819C65-8DD9-4357-90E0-CD8222F71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94" y="1941430"/>
            <a:ext cx="658471" cy="694021"/>
          </a:xfrm>
          <a:prstGeom prst="rect">
            <a:avLst/>
          </a:prstGeom>
        </p:spPr>
      </p:pic>
      <p:pic>
        <p:nvPicPr>
          <p:cNvPr id="11" name="図 10">
            <a:extLst>
              <a:ext uri="{FF2B5EF4-FFF2-40B4-BE49-F238E27FC236}">
                <a16:creationId xmlns:a16="http://schemas.microsoft.com/office/drawing/2014/main" id="{E8C1215D-05F3-4DB5-A709-B55297822F65}"/>
              </a:ext>
            </a:extLst>
          </p:cNvPr>
          <p:cNvPicPr>
            <a:picLocks noChangeAspect="1"/>
          </p:cNvPicPr>
          <p:nvPr/>
        </p:nvPicPr>
        <p:blipFill>
          <a:blip r:embed="rId4"/>
          <a:stretch>
            <a:fillRect/>
          </a:stretch>
        </p:blipFill>
        <p:spPr>
          <a:xfrm>
            <a:off x="1930091" y="1219644"/>
            <a:ext cx="760871" cy="610538"/>
          </a:xfrm>
          <a:prstGeom prst="rect">
            <a:avLst/>
          </a:prstGeom>
        </p:spPr>
      </p:pic>
      <p:pic>
        <p:nvPicPr>
          <p:cNvPr id="12" name="図 11">
            <a:extLst>
              <a:ext uri="{FF2B5EF4-FFF2-40B4-BE49-F238E27FC236}">
                <a16:creationId xmlns:a16="http://schemas.microsoft.com/office/drawing/2014/main" id="{93BE4007-2A33-4BAD-92F0-8CAE20A18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8578" y="1623189"/>
            <a:ext cx="603879" cy="636481"/>
          </a:xfrm>
          <a:prstGeom prst="rect">
            <a:avLst/>
          </a:prstGeom>
        </p:spPr>
      </p:pic>
      <p:pic>
        <p:nvPicPr>
          <p:cNvPr id="13" name="図 12">
            <a:extLst>
              <a:ext uri="{FF2B5EF4-FFF2-40B4-BE49-F238E27FC236}">
                <a16:creationId xmlns:a16="http://schemas.microsoft.com/office/drawing/2014/main" id="{D44E722E-D1ED-4B4F-8223-1B5185FD04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4522" y="1300165"/>
            <a:ext cx="470386" cy="495781"/>
          </a:xfrm>
          <a:prstGeom prst="rect">
            <a:avLst/>
          </a:prstGeom>
        </p:spPr>
      </p:pic>
      <p:sp>
        <p:nvSpPr>
          <p:cNvPr id="14" name="矢印: 下 13">
            <a:extLst>
              <a:ext uri="{FF2B5EF4-FFF2-40B4-BE49-F238E27FC236}">
                <a16:creationId xmlns:a16="http://schemas.microsoft.com/office/drawing/2014/main" id="{283275CD-7AFB-4F22-A889-81818EB5E698}"/>
              </a:ext>
            </a:extLst>
          </p:cNvPr>
          <p:cNvSpPr/>
          <p:nvPr/>
        </p:nvSpPr>
        <p:spPr>
          <a:xfrm rot="16200000">
            <a:off x="1608251" y="1375267"/>
            <a:ext cx="227964" cy="349891"/>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5" name="矢印: 下 14">
            <a:extLst>
              <a:ext uri="{FF2B5EF4-FFF2-40B4-BE49-F238E27FC236}">
                <a16:creationId xmlns:a16="http://schemas.microsoft.com/office/drawing/2014/main" id="{19293764-573F-4D08-A6E7-CE8D24352F32}"/>
              </a:ext>
            </a:extLst>
          </p:cNvPr>
          <p:cNvSpPr/>
          <p:nvPr/>
        </p:nvSpPr>
        <p:spPr>
          <a:xfrm rot="16200000">
            <a:off x="2783858" y="1369546"/>
            <a:ext cx="227964" cy="36133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6" name="図 15">
            <a:extLst>
              <a:ext uri="{FF2B5EF4-FFF2-40B4-BE49-F238E27FC236}">
                <a16:creationId xmlns:a16="http://schemas.microsoft.com/office/drawing/2014/main" id="{5C7E1EF0-379A-4CF0-967B-1F0A7708EC3E}"/>
              </a:ext>
            </a:extLst>
          </p:cNvPr>
          <p:cNvPicPr>
            <a:picLocks noChangeAspect="1"/>
          </p:cNvPicPr>
          <p:nvPr/>
        </p:nvPicPr>
        <p:blipFill>
          <a:blip r:embed="rId7"/>
          <a:stretch>
            <a:fillRect/>
          </a:stretch>
        </p:blipFill>
        <p:spPr>
          <a:xfrm>
            <a:off x="982998" y="1196753"/>
            <a:ext cx="495322" cy="677504"/>
          </a:xfrm>
          <a:prstGeom prst="rect">
            <a:avLst/>
          </a:prstGeom>
        </p:spPr>
      </p:pic>
      <p:pic>
        <p:nvPicPr>
          <p:cNvPr id="17" name="図 16">
            <a:extLst>
              <a:ext uri="{FF2B5EF4-FFF2-40B4-BE49-F238E27FC236}">
                <a16:creationId xmlns:a16="http://schemas.microsoft.com/office/drawing/2014/main" id="{E8D32BA5-7D0E-408B-A4D5-E62851331169}"/>
              </a:ext>
            </a:extLst>
          </p:cNvPr>
          <p:cNvPicPr>
            <a:picLocks noChangeAspect="1"/>
          </p:cNvPicPr>
          <p:nvPr/>
        </p:nvPicPr>
        <p:blipFill>
          <a:blip r:embed="rId7"/>
          <a:stretch>
            <a:fillRect/>
          </a:stretch>
        </p:blipFill>
        <p:spPr>
          <a:xfrm>
            <a:off x="3803091" y="1283744"/>
            <a:ext cx="495322" cy="677504"/>
          </a:xfrm>
          <a:prstGeom prst="rect">
            <a:avLst/>
          </a:prstGeom>
        </p:spPr>
      </p:pic>
      <p:sp>
        <p:nvSpPr>
          <p:cNvPr id="18" name="矢印: 下 17">
            <a:extLst>
              <a:ext uri="{FF2B5EF4-FFF2-40B4-BE49-F238E27FC236}">
                <a16:creationId xmlns:a16="http://schemas.microsoft.com/office/drawing/2014/main" id="{545E22B0-39CD-459B-ADAC-E0D12DFC562C}"/>
              </a:ext>
            </a:extLst>
          </p:cNvPr>
          <p:cNvSpPr/>
          <p:nvPr/>
        </p:nvSpPr>
        <p:spPr>
          <a:xfrm rot="19285052">
            <a:off x="2681768" y="1851018"/>
            <a:ext cx="216286" cy="870074"/>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9" name="図 18">
            <a:extLst>
              <a:ext uri="{FF2B5EF4-FFF2-40B4-BE49-F238E27FC236}">
                <a16:creationId xmlns:a16="http://schemas.microsoft.com/office/drawing/2014/main" id="{E88A2B34-7791-4BBF-AA82-3E25ADB1999C}"/>
              </a:ext>
            </a:extLst>
          </p:cNvPr>
          <p:cNvPicPr>
            <a:picLocks noChangeAspect="1"/>
          </p:cNvPicPr>
          <p:nvPr/>
        </p:nvPicPr>
        <p:blipFill>
          <a:blip r:embed="rId8"/>
          <a:stretch>
            <a:fillRect/>
          </a:stretch>
        </p:blipFill>
        <p:spPr>
          <a:xfrm>
            <a:off x="8580144" y="2630534"/>
            <a:ext cx="331450" cy="535339"/>
          </a:xfrm>
          <a:prstGeom prst="rect">
            <a:avLst/>
          </a:prstGeom>
        </p:spPr>
      </p:pic>
      <p:pic>
        <p:nvPicPr>
          <p:cNvPr id="20" name="図 19">
            <a:extLst>
              <a:ext uri="{FF2B5EF4-FFF2-40B4-BE49-F238E27FC236}">
                <a16:creationId xmlns:a16="http://schemas.microsoft.com/office/drawing/2014/main" id="{DB5FC58E-9249-417D-9AEA-2A06ABC227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219" y="2622325"/>
            <a:ext cx="476153" cy="501860"/>
          </a:xfrm>
          <a:prstGeom prst="rect">
            <a:avLst/>
          </a:prstGeom>
        </p:spPr>
      </p:pic>
      <p:pic>
        <p:nvPicPr>
          <p:cNvPr id="21" name="図 20">
            <a:extLst>
              <a:ext uri="{FF2B5EF4-FFF2-40B4-BE49-F238E27FC236}">
                <a16:creationId xmlns:a16="http://schemas.microsoft.com/office/drawing/2014/main" id="{83712FBA-72FC-43EA-B66C-EBEBFEB80A33}"/>
              </a:ext>
            </a:extLst>
          </p:cNvPr>
          <p:cNvPicPr>
            <a:picLocks noChangeAspect="1"/>
          </p:cNvPicPr>
          <p:nvPr/>
        </p:nvPicPr>
        <p:blipFill>
          <a:blip r:embed="rId10"/>
          <a:stretch>
            <a:fillRect/>
          </a:stretch>
        </p:blipFill>
        <p:spPr>
          <a:xfrm>
            <a:off x="970173" y="2485260"/>
            <a:ext cx="603879" cy="639602"/>
          </a:xfrm>
          <a:prstGeom prst="rect">
            <a:avLst/>
          </a:prstGeom>
        </p:spPr>
      </p:pic>
      <p:pic>
        <p:nvPicPr>
          <p:cNvPr id="22" name="図 21">
            <a:extLst>
              <a:ext uri="{FF2B5EF4-FFF2-40B4-BE49-F238E27FC236}">
                <a16:creationId xmlns:a16="http://schemas.microsoft.com/office/drawing/2014/main" id="{2FFCC0DF-50B7-4CC3-902A-AADE30341163}"/>
              </a:ext>
            </a:extLst>
          </p:cNvPr>
          <p:cNvPicPr>
            <a:picLocks noChangeAspect="1"/>
          </p:cNvPicPr>
          <p:nvPr/>
        </p:nvPicPr>
        <p:blipFill>
          <a:blip r:embed="rId10"/>
          <a:stretch>
            <a:fillRect/>
          </a:stretch>
        </p:blipFill>
        <p:spPr>
          <a:xfrm>
            <a:off x="3119663" y="2370831"/>
            <a:ext cx="603879" cy="639602"/>
          </a:xfrm>
          <a:prstGeom prst="rect">
            <a:avLst/>
          </a:prstGeom>
        </p:spPr>
      </p:pic>
      <p:pic>
        <p:nvPicPr>
          <p:cNvPr id="23" name="図 22">
            <a:extLst>
              <a:ext uri="{FF2B5EF4-FFF2-40B4-BE49-F238E27FC236}">
                <a16:creationId xmlns:a16="http://schemas.microsoft.com/office/drawing/2014/main" id="{68F9AA71-BFC3-48BD-B8B0-1CEB3C3468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67609" y="2382427"/>
            <a:ext cx="476153" cy="501860"/>
          </a:xfrm>
          <a:prstGeom prst="rect">
            <a:avLst/>
          </a:prstGeom>
        </p:spPr>
      </p:pic>
      <p:pic>
        <p:nvPicPr>
          <p:cNvPr id="24" name="図 23">
            <a:extLst>
              <a:ext uri="{FF2B5EF4-FFF2-40B4-BE49-F238E27FC236}">
                <a16:creationId xmlns:a16="http://schemas.microsoft.com/office/drawing/2014/main" id="{77F30373-1AF3-4AAA-83E7-0977CF6634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9627" y="1496220"/>
            <a:ext cx="603879" cy="636481"/>
          </a:xfrm>
          <a:prstGeom prst="rect">
            <a:avLst/>
          </a:prstGeom>
        </p:spPr>
      </p:pic>
      <p:pic>
        <p:nvPicPr>
          <p:cNvPr id="25" name="図 24">
            <a:extLst>
              <a:ext uri="{FF2B5EF4-FFF2-40B4-BE49-F238E27FC236}">
                <a16:creationId xmlns:a16="http://schemas.microsoft.com/office/drawing/2014/main" id="{D7F54F13-75E1-47B4-B044-6D33EFF646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8368" y="2651663"/>
            <a:ext cx="470386" cy="495781"/>
          </a:xfrm>
          <a:prstGeom prst="rect">
            <a:avLst/>
          </a:prstGeom>
        </p:spPr>
      </p:pic>
      <p:pic>
        <p:nvPicPr>
          <p:cNvPr id="26" name="図 25">
            <a:extLst>
              <a:ext uri="{FF2B5EF4-FFF2-40B4-BE49-F238E27FC236}">
                <a16:creationId xmlns:a16="http://schemas.microsoft.com/office/drawing/2014/main" id="{8E19E199-FF69-4260-9E59-9D93C2839891}"/>
              </a:ext>
            </a:extLst>
          </p:cNvPr>
          <p:cNvPicPr>
            <a:picLocks noChangeAspect="1"/>
          </p:cNvPicPr>
          <p:nvPr/>
        </p:nvPicPr>
        <p:blipFill>
          <a:blip r:embed="rId7"/>
          <a:stretch>
            <a:fillRect/>
          </a:stretch>
        </p:blipFill>
        <p:spPr>
          <a:xfrm>
            <a:off x="7203432" y="1902233"/>
            <a:ext cx="495322" cy="677504"/>
          </a:xfrm>
          <a:prstGeom prst="rect">
            <a:avLst/>
          </a:prstGeom>
        </p:spPr>
      </p:pic>
      <p:pic>
        <p:nvPicPr>
          <p:cNvPr id="27" name="図 26">
            <a:extLst>
              <a:ext uri="{FF2B5EF4-FFF2-40B4-BE49-F238E27FC236}">
                <a16:creationId xmlns:a16="http://schemas.microsoft.com/office/drawing/2014/main" id="{A5C4683F-7B84-47CC-972D-26BD8196BF15}"/>
              </a:ext>
            </a:extLst>
          </p:cNvPr>
          <p:cNvPicPr>
            <a:picLocks noChangeAspect="1"/>
          </p:cNvPicPr>
          <p:nvPr/>
        </p:nvPicPr>
        <p:blipFill>
          <a:blip r:embed="rId11">
            <a:duotone>
              <a:prstClr val="black"/>
              <a:schemeClr val="accent1">
                <a:tint val="45000"/>
                <a:satMod val="400000"/>
              </a:schemeClr>
            </a:duotone>
          </a:blip>
          <a:stretch>
            <a:fillRect/>
          </a:stretch>
        </p:blipFill>
        <p:spPr>
          <a:xfrm>
            <a:off x="6646177" y="2622574"/>
            <a:ext cx="500076" cy="573241"/>
          </a:xfrm>
          <a:prstGeom prst="rect">
            <a:avLst/>
          </a:prstGeom>
        </p:spPr>
      </p:pic>
      <p:pic>
        <p:nvPicPr>
          <p:cNvPr id="28" name="図 27">
            <a:extLst>
              <a:ext uri="{FF2B5EF4-FFF2-40B4-BE49-F238E27FC236}">
                <a16:creationId xmlns:a16="http://schemas.microsoft.com/office/drawing/2014/main" id="{0839D421-9C20-40F0-94BF-7C52BA5FC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525" y="3528839"/>
            <a:ext cx="626381" cy="660199"/>
          </a:xfrm>
          <a:prstGeom prst="rect">
            <a:avLst/>
          </a:prstGeom>
        </p:spPr>
      </p:pic>
      <p:sp>
        <p:nvSpPr>
          <p:cNvPr id="29" name="矢印: 下 28">
            <a:extLst>
              <a:ext uri="{FF2B5EF4-FFF2-40B4-BE49-F238E27FC236}">
                <a16:creationId xmlns:a16="http://schemas.microsoft.com/office/drawing/2014/main" id="{78BE78E7-5062-45C0-8405-BBC0BB796C88}"/>
              </a:ext>
            </a:extLst>
          </p:cNvPr>
          <p:cNvSpPr/>
          <p:nvPr/>
        </p:nvSpPr>
        <p:spPr>
          <a:xfrm rot="19235626">
            <a:off x="5347899" y="1367649"/>
            <a:ext cx="256098" cy="331485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0" name="テキスト ボックス 29">
            <a:extLst>
              <a:ext uri="{FF2B5EF4-FFF2-40B4-BE49-F238E27FC236}">
                <a16:creationId xmlns:a16="http://schemas.microsoft.com/office/drawing/2014/main" id="{1C273765-C725-4F94-8FBE-EFDAAE34AF94}"/>
              </a:ext>
            </a:extLst>
          </p:cNvPr>
          <p:cNvSpPr txBox="1"/>
          <p:nvPr/>
        </p:nvSpPr>
        <p:spPr>
          <a:xfrm>
            <a:off x="303952" y="3143894"/>
            <a:ext cx="1358091" cy="34490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31" name="正方形/長方形 30">
            <a:extLst>
              <a:ext uri="{FF2B5EF4-FFF2-40B4-BE49-F238E27FC236}">
                <a16:creationId xmlns:a16="http://schemas.microsoft.com/office/drawing/2014/main" id="{224A3895-5F8F-454B-8988-F16A0770A9D9}"/>
              </a:ext>
            </a:extLst>
          </p:cNvPr>
          <p:cNvSpPr/>
          <p:nvPr/>
        </p:nvSpPr>
        <p:spPr>
          <a:xfrm>
            <a:off x="59093" y="3607175"/>
            <a:ext cx="2952665" cy="313419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注文ライブラリーより</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コード付き納品書（出荷指示書）をプロットアウト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出荷情報の入力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部品ステータスを「出荷済」へ入力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2" name="テキスト ボックス 31">
            <a:extLst>
              <a:ext uri="{FF2B5EF4-FFF2-40B4-BE49-F238E27FC236}">
                <a16:creationId xmlns:a16="http://schemas.microsoft.com/office/drawing/2014/main" id="{35B44BFC-75E4-4E8F-9DC4-EAB7B2EDB3E2}"/>
              </a:ext>
            </a:extLst>
          </p:cNvPr>
          <p:cNvSpPr txBox="1"/>
          <p:nvPr/>
        </p:nvSpPr>
        <p:spPr>
          <a:xfrm>
            <a:off x="3717819" y="2898203"/>
            <a:ext cx="1358091" cy="34490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33" name="正方形/長方形 32">
            <a:extLst>
              <a:ext uri="{FF2B5EF4-FFF2-40B4-BE49-F238E27FC236}">
                <a16:creationId xmlns:a16="http://schemas.microsoft.com/office/drawing/2014/main" id="{8E047AA4-9659-4DA9-8983-F79B305F0975}"/>
              </a:ext>
            </a:extLst>
          </p:cNvPr>
          <p:cNvSpPr/>
          <p:nvPr/>
        </p:nvSpPr>
        <p:spPr>
          <a:xfrm>
            <a:off x="3119663" y="3176106"/>
            <a:ext cx="1097284" cy="53847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在庫確認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納期入力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4" name="テキスト ボックス 33">
            <a:extLst>
              <a:ext uri="{FF2B5EF4-FFF2-40B4-BE49-F238E27FC236}">
                <a16:creationId xmlns:a16="http://schemas.microsoft.com/office/drawing/2014/main" id="{4D8152DB-620E-4458-BEE3-87550D80F2A6}"/>
              </a:ext>
            </a:extLst>
          </p:cNvPr>
          <p:cNvSpPr txBox="1"/>
          <p:nvPr/>
        </p:nvSpPr>
        <p:spPr>
          <a:xfrm>
            <a:off x="7502761" y="3200810"/>
            <a:ext cx="1186234" cy="34490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5" name="図 34">
            <a:extLst>
              <a:ext uri="{FF2B5EF4-FFF2-40B4-BE49-F238E27FC236}">
                <a16:creationId xmlns:a16="http://schemas.microsoft.com/office/drawing/2014/main" id="{8E49B135-D021-4DDD-A216-BB2BB8EAE01C}"/>
              </a:ext>
            </a:extLst>
          </p:cNvPr>
          <p:cNvPicPr>
            <a:picLocks noChangeAspect="1"/>
          </p:cNvPicPr>
          <p:nvPr/>
        </p:nvPicPr>
        <p:blipFill>
          <a:blip r:embed="rId11"/>
          <a:stretch>
            <a:fillRect/>
          </a:stretch>
        </p:blipFill>
        <p:spPr>
          <a:xfrm>
            <a:off x="7864392" y="2636601"/>
            <a:ext cx="500076" cy="573241"/>
          </a:xfrm>
          <a:prstGeom prst="rect">
            <a:avLst/>
          </a:prstGeom>
        </p:spPr>
      </p:pic>
      <p:sp>
        <p:nvSpPr>
          <p:cNvPr id="36" name="テキスト ボックス 35">
            <a:extLst>
              <a:ext uri="{FF2B5EF4-FFF2-40B4-BE49-F238E27FC236}">
                <a16:creationId xmlns:a16="http://schemas.microsoft.com/office/drawing/2014/main" id="{73DD7F78-8CF5-4EAC-ABCD-CDFC81BBC212}"/>
              </a:ext>
            </a:extLst>
          </p:cNvPr>
          <p:cNvSpPr txBox="1"/>
          <p:nvPr/>
        </p:nvSpPr>
        <p:spPr>
          <a:xfrm>
            <a:off x="6208623" y="3226091"/>
            <a:ext cx="1186234" cy="34490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7" name="矢印: 下 36">
            <a:extLst>
              <a:ext uri="{FF2B5EF4-FFF2-40B4-BE49-F238E27FC236}">
                <a16:creationId xmlns:a16="http://schemas.microsoft.com/office/drawing/2014/main" id="{C6EDD5E6-92F5-480F-9A31-28EFC0BB44AD}"/>
              </a:ext>
            </a:extLst>
          </p:cNvPr>
          <p:cNvSpPr/>
          <p:nvPr/>
        </p:nvSpPr>
        <p:spPr>
          <a:xfrm rot="18578593">
            <a:off x="8122065" y="3863961"/>
            <a:ext cx="255899" cy="97300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38" name="図 37">
            <a:extLst>
              <a:ext uri="{FF2B5EF4-FFF2-40B4-BE49-F238E27FC236}">
                <a16:creationId xmlns:a16="http://schemas.microsoft.com/office/drawing/2014/main" id="{EC3273EF-B230-43D7-91DB-1AF0BFA419AE}"/>
              </a:ext>
            </a:extLst>
          </p:cNvPr>
          <p:cNvPicPr>
            <a:picLocks noChangeAspect="1"/>
          </p:cNvPicPr>
          <p:nvPr/>
        </p:nvPicPr>
        <p:blipFill>
          <a:blip r:embed="rId4"/>
          <a:stretch>
            <a:fillRect/>
          </a:stretch>
        </p:blipFill>
        <p:spPr>
          <a:xfrm>
            <a:off x="7042325" y="4720353"/>
            <a:ext cx="760871" cy="610538"/>
          </a:xfrm>
          <a:prstGeom prst="rect">
            <a:avLst/>
          </a:prstGeom>
        </p:spPr>
      </p:pic>
      <p:pic>
        <p:nvPicPr>
          <p:cNvPr id="39" name="図 38">
            <a:extLst>
              <a:ext uri="{FF2B5EF4-FFF2-40B4-BE49-F238E27FC236}">
                <a16:creationId xmlns:a16="http://schemas.microsoft.com/office/drawing/2014/main" id="{D9D29B1C-C63E-4C94-9B3C-96B4CBDC2C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9922" y="4760907"/>
            <a:ext cx="470386" cy="495781"/>
          </a:xfrm>
          <a:prstGeom prst="rect">
            <a:avLst/>
          </a:prstGeom>
        </p:spPr>
      </p:pic>
      <p:pic>
        <p:nvPicPr>
          <p:cNvPr id="40" name="図 39">
            <a:extLst>
              <a:ext uri="{FF2B5EF4-FFF2-40B4-BE49-F238E27FC236}">
                <a16:creationId xmlns:a16="http://schemas.microsoft.com/office/drawing/2014/main" id="{DE931CA0-D305-4834-A7C4-8C6BFB218E34}"/>
              </a:ext>
            </a:extLst>
          </p:cNvPr>
          <p:cNvPicPr>
            <a:picLocks noChangeAspect="1"/>
          </p:cNvPicPr>
          <p:nvPr/>
        </p:nvPicPr>
        <p:blipFill>
          <a:blip r:embed="rId11">
            <a:duotone>
              <a:prstClr val="black"/>
              <a:schemeClr val="accent1">
                <a:tint val="45000"/>
                <a:satMod val="400000"/>
              </a:schemeClr>
            </a:duotone>
          </a:blip>
          <a:stretch>
            <a:fillRect/>
          </a:stretch>
        </p:blipFill>
        <p:spPr>
          <a:xfrm>
            <a:off x="6944212" y="3916524"/>
            <a:ext cx="500076" cy="573241"/>
          </a:xfrm>
          <a:prstGeom prst="rect">
            <a:avLst/>
          </a:prstGeom>
        </p:spPr>
      </p:pic>
      <p:pic>
        <p:nvPicPr>
          <p:cNvPr id="41" name="図 40">
            <a:extLst>
              <a:ext uri="{FF2B5EF4-FFF2-40B4-BE49-F238E27FC236}">
                <a16:creationId xmlns:a16="http://schemas.microsoft.com/office/drawing/2014/main" id="{CFE907DF-7DF7-4AE1-A18F-0F2ECA8E20DE}"/>
              </a:ext>
            </a:extLst>
          </p:cNvPr>
          <p:cNvPicPr>
            <a:picLocks noChangeAspect="1"/>
          </p:cNvPicPr>
          <p:nvPr/>
        </p:nvPicPr>
        <p:blipFill>
          <a:blip r:embed="rId7"/>
          <a:stretch>
            <a:fillRect/>
          </a:stretch>
        </p:blipFill>
        <p:spPr>
          <a:xfrm>
            <a:off x="6143648" y="4556757"/>
            <a:ext cx="495322" cy="677504"/>
          </a:xfrm>
          <a:prstGeom prst="rect">
            <a:avLst/>
          </a:prstGeom>
        </p:spPr>
      </p:pic>
      <p:pic>
        <p:nvPicPr>
          <p:cNvPr id="42" name="図 41">
            <a:extLst>
              <a:ext uri="{FF2B5EF4-FFF2-40B4-BE49-F238E27FC236}">
                <a16:creationId xmlns:a16="http://schemas.microsoft.com/office/drawing/2014/main" id="{7D28507C-E44D-48A2-82E3-9875427E3BD9}"/>
              </a:ext>
            </a:extLst>
          </p:cNvPr>
          <p:cNvPicPr>
            <a:picLocks noChangeAspect="1"/>
          </p:cNvPicPr>
          <p:nvPr/>
        </p:nvPicPr>
        <p:blipFill>
          <a:blip r:embed="rId8"/>
          <a:stretch>
            <a:fillRect/>
          </a:stretch>
        </p:blipFill>
        <p:spPr>
          <a:xfrm>
            <a:off x="7440550" y="3785836"/>
            <a:ext cx="331450" cy="535339"/>
          </a:xfrm>
          <a:prstGeom prst="rect">
            <a:avLst/>
          </a:prstGeom>
        </p:spPr>
      </p:pic>
      <p:sp>
        <p:nvSpPr>
          <p:cNvPr id="43" name="矢印: 下 42">
            <a:extLst>
              <a:ext uri="{FF2B5EF4-FFF2-40B4-BE49-F238E27FC236}">
                <a16:creationId xmlns:a16="http://schemas.microsoft.com/office/drawing/2014/main" id="{0B3DA190-EFA0-41F7-9CDD-37C890BF5CFE}"/>
              </a:ext>
            </a:extLst>
          </p:cNvPr>
          <p:cNvSpPr/>
          <p:nvPr/>
        </p:nvSpPr>
        <p:spPr>
          <a:xfrm>
            <a:off x="6298574" y="5298069"/>
            <a:ext cx="185470" cy="43845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44" name="図 43">
            <a:extLst>
              <a:ext uri="{FF2B5EF4-FFF2-40B4-BE49-F238E27FC236}">
                <a16:creationId xmlns:a16="http://schemas.microsoft.com/office/drawing/2014/main" id="{D039990A-AA8E-4E76-AD4D-61B458341DF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43648" y="5790942"/>
            <a:ext cx="476153" cy="501860"/>
          </a:xfrm>
          <a:prstGeom prst="rect">
            <a:avLst/>
          </a:prstGeom>
        </p:spPr>
      </p:pic>
      <p:sp>
        <p:nvSpPr>
          <p:cNvPr id="45" name="テキスト ボックス 44">
            <a:extLst>
              <a:ext uri="{FF2B5EF4-FFF2-40B4-BE49-F238E27FC236}">
                <a16:creationId xmlns:a16="http://schemas.microsoft.com/office/drawing/2014/main" id="{B25D3808-C69D-4BD4-A00A-F5562A31E210}"/>
              </a:ext>
            </a:extLst>
          </p:cNvPr>
          <p:cNvSpPr txBox="1"/>
          <p:nvPr/>
        </p:nvSpPr>
        <p:spPr>
          <a:xfrm>
            <a:off x="6653862" y="4413165"/>
            <a:ext cx="1186234" cy="34490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6" name="テキスト ボックス 45">
            <a:extLst>
              <a:ext uri="{FF2B5EF4-FFF2-40B4-BE49-F238E27FC236}">
                <a16:creationId xmlns:a16="http://schemas.microsoft.com/office/drawing/2014/main" id="{C6C68F07-B74F-4D08-8D56-4CA780B01C0A}"/>
              </a:ext>
            </a:extLst>
          </p:cNvPr>
          <p:cNvSpPr txBox="1"/>
          <p:nvPr/>
        </p:nvSpPr>
        <p:spPr>
          <a:xfrm>
            <a:off x="6444121" y="5312908"/>
            <a:ext cx="16825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プレファブ工場</a:t>
            </a:r>
          </a:p>
        </p:txBody>
      </p:sp>
      <p:pic>
        <p:nvPicPr>
          <p:cNvPr id="47" name="図 46">
            <a:extLst>
              <a:ext uri="{FF2B5EF4-FFF2-40B4-BE49-F238E27FC236}">
                <a16:creationId xmlns:a16="http://schemas.microsoft.com/office/drawing/2014/main" id="{BB7EDA4D-65D2-46AC-A5D0-2A758734D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449" y="3914112"/>
            <a:ext cx="626381" cy="660199"/>
          </a:xfrm>
          <a:prstGeom prst="rect">
            <a:avLst/>
          </a:prstGeom>
        </p:spPr>
      </p:pic>
      <p:pic>
        <p:nvPicPr>
          <p:cNvPr id="48" name="図 47">
            <a:extLst>
              <a:ext uri="{FF2B5EF4-FFF2-40B4-BE49-F238E27FC236}">
                <a16:creationId xmlns:a16="http://schemas.microsoft.com/office/drawing/2014/main" id="{F0CDB026-9B1F-44A0-9BF0-BF771C5315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1037" y="4618945"/>
            <a:ext cx="458227" cy="482966"/>
          </a:xfrm>
          <a:prstGeom prst="rect">
            <a:avLst/>
          </a:prstGeom>
        </p:spPr>
      </p:pic>
      <p:sp>
        <p:nvSpPr>
          <p:cNvPr id="49" name="正方形/長方形 48">
            <a:extLst>
              <a:ext uri="{FF2B5EF4-FFF2-40B4-BE49-F238E27FC236}">
                <a16:creationId xmlns:a16="http://schemas.microsoft.com/office/drawing/2014/main" id="{A73AFF78-33F3-413C-B9D6-3700DF902918}"/>
              </a:ext>
            </a:extLst>
          </p:cNvPr>
          <p:cNvSpPr/>
          <p:nvPr/>
        </p:nvSpPr>
        <p:spPr>
          <a:xfrm>
            <a:off x="7772000" y="5584468"/>
            <a:ext cx="1297794" cy="54538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検品通知メール回覧</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0" name="図 49">
            <a:extLst>
              <a:ext uri="{FF2B5EF4-FFF2-40B4-BE49-F238E27FC236}">
                <a16:creationId xmlns:a16="http://schemas.microsoft.com/office/drawing/2014/main" id="{8C448186-6CC1-46D4-AAE0-059001A42D4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71469" y="4536354"/>
            <a:ext cx="372389" cy="392494"/>
          </a:xfrm>
          <a:prstGeom prst="rect">
            <a:avLst/>
          </a:prstGeom>
        </p:spPr>
      </p:pic>
      <p:sp>
        <p:nvSpPr>
          <p:cNvPr id="51" name="テキスト ボックス 50">
            <a:extLst>
              <a:ext uri="{FF2B5EF4-FFF2-40B4-BE49-F238E27FC236}">
                <a16:creationId xmlns:a16="http://schemas.microsoft.com/office/drawing/2014/main" id="{9F674090-9D63-41DD-8505-BF707878A954}"/>
              </a:ext>
            </a:extLst>
          </p:cNvPr>
          <p:cNvSpPr txBox="1"/>
          <p:nvPr/>
        </p:nvSpPr>
        <p:spPr>
          <a:xfrm>
            <a:off x="8126639" y="5252190"/>
            <a:ext cx="777188" cy="34490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担当者</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2" name="図 51">
            <a:extLst>
              <a:ext uri="{FF2B5EF4-FFF2-40B4-BE49-F238E27FC236}">
                <a16:creationId xmlns:a16="http://schemas.microsoft.com/office/drawing/2014/main" id="{12DA5998-B5A0-48E5-BBC7-B40E37F9CE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2397" y="4757678"/>
            <a:ext cx="476153" cy="501860"/>
          </a:xfrm>
          <a:prstGeom prst="rect">
            <a:avLst/>
          </a:prstGeom>
        </p:spPr>
      </p:pic>
      <p:sp>
        <p:nvSpPr>
          <p:cNvPr id="53" name="矢印: 下 52">
            <a:extLst>
              <a:ext uri="{FF2B5EF4-FFF2-40B4-BE49-F238E27FC236}">
                <a16:creationId xmlns:a16="http://schemas.microsoft.com/office/drawing/2014/main" id="{4025F6B3-365F-4A86-8A87-FD255BC8E629}"/>
              </a:ext>
            </a:extLst>
          </p:cNvPr>
          <p:cNvSpPr/>
          <p:nvPr/>
        </p:nvSpPr>
        <p:spPr>
          <a:xfrm rot="17125984">
            <a:off x="5654912" y="650279"/>
            <a:ext cx="264807" cy="2673271"/>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4" name="正方形/長方形 53">
            <a:extLst>
              <a:ext uri="{FF2B5EF4-FFF2-40B4-BE49-F238E27FC236}">
                <a16:creationId xmlns:a16="http://schemas.microsoft.com/office/drawing/2014/main" id="{AEEC2211-8B81-4B49-B49F-87451F43BD15}"/>
              </a:ext>
            </a:extLst>
          </p:cNvPr>
          <p:cNvSpPr/>
          <p:nvPr/>
        </p:nvSpPr>
        <p:spPr>
          <a:xfrm>
            <a:off x="4959342" y="1741416"/>
            <a:ext cx="1067640" cy="32162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現場直送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5" name="正方形/長方形 54">
            <a:extLst>
              <a:ext uri="{FF2B5EF4-FFF2-40B4-BE49-F238E27FC236}">
                <a16:creationId xmlns:a16="http://schemas.microsoft.com/office/drawing/2014/main" id="{F370DC4E-E51F-45FF-A104-450083C54651}"/>
              </a:ext>
            </a:extLst>
          </p:cNvPr>
          <p:cNvSpPr/>
          <p:nvPr/>
        </p:nvSpPr>
        <p:spPr>
          <a:xfrm>
            <a:off x="4701815" y="2286354"/>
            <a:ext cx="1067640" cy="54998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プレファブ工場発送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6" name="図 55">
            <a:extLst>
              <a:ext uri="{FF2B5EF4-FFF2-40B4-BE49-F238E27FC236}">
                <a16:creationId xmlns:a16="http://schemas.microsoft.com/office/drawing/2014/main" id="{F9FA3BF5-121A-4DCA-8631-C7D8FC553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6149" y="3515597"/>
            <a:ext cx="603879" cy="636481"/>
          </a:xfrm>
          <a:prstGeom prst="rect">
            <a:avLst/>
          </a:prstGeom>
        </p:spPr>
      </p:pic>
      <p:sp>
        <p:nvSpPr>
          <p:cNvPr id="57" name="正方形/長方形 56">
            <a:extLst>
              <a:ext uri="{FF2B5EF4-FFF2-40B4-BE49-F238E27FC236}">
                <a16:creationId xmlns:a16="http://schemas.microsoft.com/office/drawing/2014/main" id="{E6B06B42-11CD-47BD-81A2-D0DCE0B23D8D}"/>
              </a:ext>
            </a:extLst>
          </p:cNvPr>
          <p:cNvSpPr/>
          <p:nvPr/>
        </p:nvSpPr>
        <p:spPr>
          <a:xfrm>
            <a:off x="3393740" y="3815513"/>
            <a:ext cx="2549093" cy="272384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納品書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スキャン</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日時</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場所（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検品者</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納入情報の入力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スキャン後、部品ステータスが「納入済」へ自動入力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8" name="正方形/長方形 57">
            <a:extLst>
              <a:ext uri="{FF2B5EF4-FFF2-40B4-BE49-F238E27FC236}">
                <a16:creationId xmlns:a16="http://schemas.microsoft.com/office/drawing/2014/main" id="{1A80EB42-82B9-4BDA-8565-55AB66550985}"/>
              </a:ext>
            </a:extLst>
          </p:cNvPr>
          <p:cNvSpPr/>
          <p:nvPr/>
        </p:nvSpPr>
        <p:spPr>
          <a:xfrm>
            <a:off x="196912" y="853292"/>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a:t>
            </a:r>
            <a:r>
              <a:rPr kumimoji="1" lang="en-US" altLang="ja-JP" dirty="0"/>
              <a:t>(</a:t>
            </a:r>
            <a:r>
              <a:rPr kumimoji="1" lang="ja-JP" altLang="en-US" dirty="0"/>
              <a:t>小口</a:t>
            </a:r>
            <a:r>
              <a:rPr kumimoji="1" lang="en-US" altLang="ja-JP" dirty="0"/>
              <a:t>)</a:t>
            </a:r>
            <a:r>
              <a:rPr kumimoji="1" lang="ja-JP" altLang="en-US" dirty="0"/>
              <a:t>発注プロセス</a:t>
            </a:r>
          </a:p>
        </p:txBody>
      </p:sp>
      <p:sp>
        <p:nvSpPr>
          <p:cNvPr id="59" name="正方形/長方形 58">
            <a:extLst>
              <a:ext uri="{FF2B5EF4-FFF2-40B4-BE49-F238E27FC236}">
                <a16:creationId xmlns:a16="http://schemas.microsoft.com/office/drawing/2014/main" id="{1DB08554-0786-4875-A801-E3B6CD3DBA7C}"/>
              </a:ext>
            </a:extLst>
          </p:cNvPr>
          <p:cNvSpPr/>
          <p:nvPr/>
        </p:nvSpPr>
        <p:spPr>
          <a:xfrm>
            <a:off x="23663" y="1219645"/>
            <a:ext cx="9010863" cy="5593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971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2BD7C98-C2A5-49DD-824F-E1843E45C55D}"/>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pic>
        <p:nvPicPr>
          <p:cNvPr id="5" name="図 4">
            <a:extLst>
              <a:ext uri="{FF2B5EF4-FFF2-40B4-BE49-F238E27FC236}">
                <a16:creationId xmlns:a16="http://schemas.microsoft.com/office/drawing/2014/main" id="{94C40FE6-0DD6-4FF1-AFCD-957ADF38D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697" y="2109195"/>
            <a:ext cx="616122" cy="618641"/>
          </a:xfrm>
          <a:prstGeom prst="rect">
            <a:avLst/>
          </a:prstGeom>
        </p:spPr>
      </p:pic>
      <p:sp>
        <p:nvSpPr>
          <p:cNvPr id="6" name="矢印: 下 5">
            <a:extLst>
              <a:ext uri="{FF2B5EF4-FFF2-40B4-BE49-F238E27FC236}">
                <a16:creationId xmlns:a16="http://schemas.microsoft.com/office/drawing/2014/main" id="{B5447E78-D0BB-4374-99A8-090069640B19}"/>
              </a:ext>
            </a:extLst>
          </p:cNvPr>
          <p:cNvSpPr/>
          <p:nvPr/>
        </p:nvSpPr>
        <p:spPr>
          <a:xfrm rot="16200000">
            <a:off x="5195490" y="2691945"/>
            <a:ext cx="203204" cy="54076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 name="矢印: 下 6">
            <a:extLst>
              <a:ext uri="{FF2B5EF4-FFF2-40B4-BE49-F238E27FC236}">
                <a16:creationId xmlns:a16="http://schemas.microsoft.com/office/drawing/2014/main" id="{5B28D2A7-1488-45E5-B496-E936A4EFAC8A}"/>
              </a:ext>
            </a:extLst>
          </p:cNvPr>
          <p:cNvSpPr/>
          <p:nvPr/>
        </p:nvSpPr>
        <p:spPr>
          <a:xfrm rot="13949542">
            <a:off x="3193361" y="3129833"/>
            <a:ext cx="203204" cy="80623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8" name="図 7">
            <a:extLst>
              <a:ext uri="{FF2B5EF4-FFF2-40B4-BE49-F238E27FC236}">
                <a16:creationId xmlns:a16="http://schemas.microsoft.com/office/drawing/2014/main" id="{E7AD9E35-EA85-496D-827C-EE774567BC3D}"/>
              </a:ext>
            </a:extLst>
          </p:cNvPr>
          <p:cNvPicPr>
            <a:picLocks noChangeAspect="1"/>
          </p:cNvPicPr>
          <p:nvPr/>
        </p:nvPicPr>
        <p:blipFill>
          <a:blip r:embed="rId3"/>
          <a:stretch>
            <a:fillRect/>
          </a:stretch>
        </p:blipFill>
        <p:spPr>
          <a:xfrm>
            <a:off x="2512766" y="2265880"/>
            <a:ext cx="310133" cy="477194"/>
          </a:xfrm>
          <a:prstGeom prst="rect">
            <a:avLst/>
          </a:prstGeom>
        </p:spPr>
      </p:pic>
      <p:pic>
        <p:nvPicPr>
          <p:cNvPr id="9" name="図 8">
            <a:extLst>
              <a:ext uri="{FF2B5EF4-FFF2-40B4-BE49-F238E27FC236}">
                <a16:creationId xmlns:a16="http://schemas.microsoft.com/office/drawing/2014/main" id="{3AE63FDB-74CC-47E7-9384-FF4823082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8170" y="2716136"/>
            <a:ext cx="445529" cy="447351"/>
          </a:xfrm>
          <a:prstGeom prst="rect">
            <a:avLst/>
          </a:prstGeom>
        </p:spPr>
      </p:pic>
      <p:pic>
        <p:nvPicPr>
          <p:cNvPr id="10" name="図 9">
            <a:extLst>
              <a:ext uri="{FF2B5EF4-FFF2-40B4-BE49-F238E27FC236}">
                <a16:creationId xmlns:a16="http://schemas.microsoft.com/office/drawing/2014/main" id="{46599368-CAC5-4A16-8E6A-9C01D588DC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617" y="1860599"/>
            <a:ext cx="565040" cy="567351"/>
          </a:xfrm>
          <a:prstGeom prst="rect">
            <a:avLst/>
          </a:prstGeom>
        </p:spPr>
      </p:pic>
      <p:pic>
        <p:nvPicPr>
          <p:cNvPr id="11" name="図 10">
            <a:extLst>
              <a:ext uri="{FF2B5EF4-FFF2-40B4-BE49-F238E27FC236}">
                <a16:creationId xmlns:a16="http://schemas.microsoft.com/office/drawing/2014/main" id="{F20438E1-28FA-44D1-828F-71E8A67FF7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9144" y="2476515"/>
            <a:ext cx="440133" cy="441933"/>
          </a:xfrm>
          <a:prstGeom prst="rect">
            <a:avLst/>
          </a:prstGeom>
        </p:spPr>
      </p:pic>
      <p:pic>
        <p:nvPicPr>
          <p:cNvPr id="12" name="図 11">
            <a:extLst>
              <a:ext uri="{FF2B5EF4-FFF2-40B4-BE49-F238E27FC236}">
                <a16:creationId xmlns:a16="http://schemas.microsoft.com/office/drawing/2014/main" id="{835AAADC-3B51-42C6-8421-479336B237CE}"/>
              </a:ext>
            </a:extLst>
          </p:cNvPr>
          <p:cNvPicPr>
            <a:picLocks noChangeAspect="1"/>
          </p:cNvPicPr>
          <p:nvPr/>
        </p:nvPicPr>
        <p:blipFill>
          <a:blip r:embed="rId7"/>
          <a:stretch>
            <a:fillRect/>
          </a:stretch>
        </p:blipFill>
        <p:spPr>
          <a:xfrm>
            <a:off x="2255698" y="1541603"/>
            <a:ext cx="463466" cy="603918"/>
          </a:xfrm>
          <a:prstGeom prst="rect">
            <a:avLst/>
          </a:prstGeom>
        </p:spPr>
      </p:pic>
      <p:pic>
        <p:nvPicPr>
          <p:cNvPr id="13" name="図 12">
            <a:extLst>
              <a:ext uri="{FF2B5EF4-FFF2-40B4-BE49-F238E27FC236}">
                <a16:creationId xmlns:a16="http://schemas.microsoft.com/office/drawing/2014/main" id="{39ADE2D2-CEC7-40D8-893F-9DB0C3F696C5}"/>
              </a:ext>
            </a:extLst>
          </p:cNvPr>
          <p:cNvPicPr>
            <a:picLocks noChangeAspect="1"/>
          </p:cNvPicPr>
          <p:nvPr/>
        </p:nvPicPr>
        <p:blipFill>
          <a:blip r:embed="rId8"/>
          <a:stretch>
            <a:fillRect/>
          </a:stretch>
        </p:blipFill>
        <p:spPr>
          <a:xfrm>
            <a:off x="1828328" y="2419665"/>
            <a:ext cx="467913" cy="510979"/>
          </a:xfrm>
          <a:prstGeom prst="rect">
            <a:avLst/>
          </a:prstGeom>
        </p:spPr>
      </p:pic>
      <p:pic>
        <p:nvPicPr>
          <p:cNvPr id="14" name="図 13">
            <a:extLst>
              <a:ext uri="{FF2B5EF4-FFF2-40B4-BE49-F238E27FC236}">
                <a16:creationId xmlns:a16="http://schemas.microsoft.com/office/drawing/2014/main" id="{6160D14E-6260-4CAC-A87F-34A7AD7C70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7312" y="3637876"/>
            <a:ext cx="586095" cy="588492"/>
          </a:xfrm>
          <a:prstGeom prst="rect">
            <a:avLst/>
          </a:prstGeom>
        </p:spPr>
      </p:pic>
      <p:sp>
        <p:nvSpPr>
          <p:cNvPr id="15" name="矢印: 下 14">
            <a:extLst>
              <a:ext uri="{FF2B5EF4-FFF2-40B4-BE49-F238E27FC236}">
                <a16:creationId xmlns:a16="http://schemas.microsoft.com/office/drawing/2014/main" id="{7795505D-3E51-4DBF-8CCE-3C6B6A63A906}"/>
              </a:ext>
            </a:extLst>
          </p:cNvPr>
          <p:cNvSpPr/>
          <p:nvPr/>
        </p:nvSpPr>
        <p:spPr>
          <a:xfrm>
            <a:off x="2557984" y="2814409"/>
            <a:ext cx="226335" cy="88154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6" name="図 15">
            <a:extLst>
              <a:ext uri="{FF2B5EF4-FFF2-40B4-BE49-F238E27FC236}">
                <a16:creationId xmlns:a16="http://schemas.microsoft.com/office/drawing/2014/main" id="{AAE29487-3FE0-48C3-BC76-03F291BF80ED}"/>
              </a:ext>
            </a:extLst>
          </p:cNvPr>
          <p:cNvPicPr>
            <a:picLocks noChangeAspect="1"/>
          </p:cNvPicPr>
          <p:nvPr/>
        </p:nvPicPr>
        <p:blipFill>
          <a:blip r:embed="rId10"/>
          <a:stretch>
            <a:fillRect/>
          </a:stretch>
        </p:blipFill>
        <p:spPr>
          <a:xfrm>
            <a:off x="3954396" y="2740895"/>
            <a:ext cx="644715" cy="647351"/>
          </a:xfrm>
          <a:prstGeom prst="rect">
            <a:avLst/>
          </a:prstGeom>
        </p:spPr>
      </p:pic>
      <p:pic>
        <p:nvPicPr>
          <p:cNvPr id="17" name="図 16">
            <a:extLst>
              <a:ext uri="{FF2B5EF4-FFF2-40B4-BE49-F238E27FC236}">
                <a16:creationId xmlns:a16="http://schemas.microsoft.com/office/drawing/2014/main" id="{BA8B7708-52CE-4C53-9620-408F0BD41A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20423" y="4119094"/>
            <a:ext cx="508899" cy="510980"/>
          </a:xfrm>
          <a:prstGeom prst="rect">
            <a:avLst/>
          </a:prstGeom>
        </p:spPr>
      </p:pic>
      <p:pic>
        <p:nvPicPr>
          <p:cNvPr id="18" name="図 17">
            <a:extLst>
              <a:ext uri="{FF2B5EF4-FFF2-40B4-BE49-F238E27FC236}">
                <a16:creationId xmlns:a16="http://schemas.microsoft.com/office/drawing/2014/main" id="{33C0CE33-6759-40F2-AF81-EE81B80F0503}"/>
              </a:ext>
            </a:extLst>
          </p:cNvPr>
          <p:cNvPicPr>
            <a:picLocks noChangeAspect="1"/>
          </p:cNvPicPr>
          <p:nvPr/>
        </p:nvPicPr>
        <p:blipFill>
          <a:blip r:embed="rId12"/>
          <a:stretch>
            <a:fillRect/>
          </a:stretch>
        </p:blipFill>
        <p:spPr>
          <a:xfrm>
            <a:off x="3944617" y="4027316"/>
            <a:ext cx="508899" cy="510980"/>
          </a:xfrm>
          <a:prstGeom prst="rect">
            <a:avLst/>
          </a:prstGeom>
        </p:spPr>
      </p:pic>
      <p:sp>
        <p:nvSpPr>
          <p:cNvPr id="19" name="矢印: 下 18">
            <a:extLst>
              <a:ext uri="{FF2B5EF4-FFF2-40B4-BE49-F238E27FC236}">
                <a16:creationId xmlns:a16="http://schemas.microsoft.com/office/drawing/2014/main" id="{631CCC0C-0957-45AB-A2FC-A2723686807C}"/>
              </a:ext>
            </a:extLst>
          </p:cNvPr>
          <p:cNvSpPr/>
          <p:nvPr/>
        </p:nvSpPr>
        <p:spPr>
          <a:xfrm rot="17620848">
            <a:off x="3391959" y="3801215"/>
            <a:ext cx="203204" cy="80623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0" name="図 19">
            <a:extLst>
              <a:ext uri="{FF2B5EF4-FFF2-40B4-BE49-F238E27FC236}">
                <a16:creationId xmlns:a16="http://schemas.microsoft.com/office/drawing/2014/main" id="{20A4D884-B3EC-4AAB-A65B-09E43A9C9B39}"/>
              </a:ext>
            </a:extLst>
          </p:cNvPr>
          <p:cNvPicPr>
            <a:picLocks noChangeAspect="1"/>
          </p:cNvPicPr>
          <p:nvPr/>
        </p:nvPicPr>
        <p:blipFill>
          <a:blip r:embed="rId13"/>
          <a:stretch>
            <a:fillRect/>
          </a:stretch>
        </p:blipFill>
        <p:spPr>
          <a:xfrm>
            <a:off x="5567473" y="2739896"/>
            <a:ext cx="601458" cy="603918"/>
          </a:xfrm>
          <a:prstGeom prst="rect">
            <a:avLst/>
          </a:prstGeom>
        </p:spPr>
      </p:pic>
      <p:pic>
        <p:nvPicPr>
          <p:cNvPr id="21" name="図 20">
            <a:extLst>
              <a:ext uri="{FF2B5EF4-FFF2-40B4-BE49-F238E27FC236}">
                <a16:creationId xmlns:a16="http://schemas.microsoft.com/office/drawing/2014/main" id="{71FCCBC5-02AA-42AF-A11C-AC218189C47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62447" y="4319940"/>
            <a:ext cx="508899" cy="510980"/>
          </a:xfrm>
          <a:prstGeom prst="rect">
            <a:avLst/>
          </a:prstGeom>
        </p:spPr>
      </p:pic>
      <p:pic>
        <p:nvPicPr>
          <p:cNvPr id="22" name="図 21">
            <a:extLst>
              <a:ext uri="{FF2B5EF4-FFF2-40B4-BE49-F238E27FC236}">
                <a16:creationId xmlns:a16="http://schemas.microsoft.com/office/drawing/2014/main" id="{3CA22ADD-A5C9-48B1-8478-42E714D3E33A}"/>
              </a:ext>
            </a:extLst>
          </p:cNvPr>
          <p:cNvPicPr>
            <a:picLocks noChangeAspect="1"/>
          </p:cNvPicPr>
          <p:nvPr/>
        </p:nvPicPr>
        <p:blipFill>
          <a:blip r:embed="rId12"/>
          <a:stretch>
            <a:fillRect/>
          </a:stretch>
        </p:blipFill>
        <p:spPr>
          <a:xfrm>
            <a:off x="5986642" y="4228162"/>
            <a:ext cx="508899" cy="510980"/>
          </a:xfrm>
          <a:prstGeom prst="rect">
            <a:avLst/>
          </a:prstGeom>
        </p:spPr>
      </p:pic>
      <p:sp>
        <p:nvSpPr>
          <p:cNvPr id="23" name="矢印: 折線 22">
            <a:extLst>
              <a:ext uri="{FF2B5EF4-FFF2-40B4-BE49-F238E27FC236}">
                <a16:creationId xmlns:a16="http://schemas.microsoft.com/office/drawing/2014/main" id="{50470986-3BF8-49F7-AE11-D10BF8E328BE}"/>
              </a:ext>
            </a:extLst>
          </p:cNvPr>
          <p:cNvSpPr/>
          <p:nvPr/>
        </p:nvSpPr>
        <p:spPr>
          <a:xfrm rot="5400000">
            <a:off x="6120138" y="3017495"/>
            <a:ext cx="839183" cy="644717"/>
          </a:xfrm>
          <a:prstGeom prst="bentArrow">
            <a:avLst>
              <a:gd name="adj1" fmla="val 18509"/>
              <a:gd name="adj2" fmla="val 18882"/>
              <a:gd name="adj3" fmla="val 16814"/>
              <a:gd name="adj4" fmla="val 2171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4" name="図 23">
            <a:extLst>
              <a:ext uri="{FF2B5EF4-FFF2-40B4-BE49-F238E27FC236}">
                <a16:creationId xmlns:a16="http://schemas.microsoft.com/office/drawing/2014/main" id="{EC4E8E31-621C-42A3-985F-93A66D2D38E6}"/>
              </a:ext>
            </a:extLst>
          </p:cNvPr>
          <p:cNvPicPr>
            <a:picLocks noChangeAspect="1"/>
          </p:cNvPicPr>
          <p:nvPr/>
        </p:nvPicPr>
        <p:blipFill>
          <a:blip r:embed="rId14"/>
          <a:stretch>
            <a:fillRect/>
          </a:stretch>
        </p:blipFill>
        <p:spPr>
          <a:xfrm>
            <a:off x="8143393" y="4348224"/>
            <a:ext cx="508899" cy="510980"/>
          </a:xfrm>
          <a:prstGeom prst="rect">
            <a:avLst/>
          </a:prstGeom>
        </p:spPr>
      </p:pic>
      <p:pic>
        <p:nvPicPr>
          <p:cNvPr id="25" name="図 24">
            <a:extLst>
              <a:ext uri="{FF2B5EF4-FFF2-40B4-BE49-F238E27FC236}">
                <a16:creationId xmlns:a16="http://schemas.microsoft.com/office/drawing/2014/main" id="{B20F0D67-105D-4133-A6E4-B48156590A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7437" y="3759442"/>
            <a:ext cx="508899" cy="510980"/>
          </a:xfrm>
          <a:prstGeom prst="rect">
            <a:avLst/>
          </a:prstGeom>
        </p:spPr>
      </p:pic>
      <p:pic>
        <p:nvPicPr>
          <p:cNvPr id="26" name="図 25">
            <a:extLst>
              <a:ext uri="{FF2B5EF4-FFF2-40B4-BE49-F238E27FC236}">
                <a16:creationId xmlns:a16="http://schemas.microsoft.com/office/drawing/2014/main" id="{EA6624D4-2BAC-412C-A88F-4CBE995384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34494" y="4319940"/>
            <a:ext cx="508899" cy="510980"/>
          </a:xfrm>
          <a:prstGeom prst="rect">
            <a:avLst/>
          </a:prstGeom>
        </p:spPr>
      </p:pic>
      <p:pic>
        <p:nvPicPr>
          <p:cNvPr id="27" name="図 26">
            <a:extLst>
              <a:ext uri="{FF2B5EF4-FFF2-40B4-BE49-F238E27FC236}">
                <a16:creationId xmlns:a16="http://schemas.microsoft.com/office/drawing/2014/main" id="{845F0A51-06AC-4E3C-A474-5E87A8CDAB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53550" y="3814104"/>
            <a:ext cx="508899" cy="510980"/>
          </a:xfrm>
          <a:prstGeom prst="rect">
            <a:avLst/>
          </a:prstGeom>
        </p:spPr>
      </p:pic>
      <p:sp>
        <p:nvSpPr>
          <p:cNvPr id="28" name="矢印: 下 27">
            <a:extLst>
              <a:ext uri="{FF2B5EF4-FFF2-40B4-BE49-F238E27FC236}">
                <a16:creationId xmlns:a16="http://schemas.microsoft.com/office/drawing/2014/main" id="{1BA768EE-132A-435E-960E-2D992CB2D4AF}"/>
              </a:ext>
            </a:extLst>
          </p:cNvPr>
          <p:cNvSpPr/>
          <p:nvPr/>
        </p:nvSpPr>
        <p:spPr>
          <a:xfrm>
            <a:off x="8306813" y="4164363"/>
            <a:ext cx="202376" cy="31115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9" name="矢印: 下 28">
            <a:extLst>
              <a:ext uri="{FF2B5EF4-FFF2-40B4-BE49-F238E27FC236}">
                <a16:creationId xmlns:a16="http://schemas.microsoft.com/office/drawing/2014/main" id="{9DB8FED1-1120-4BB6-819D-9918E946AC5B}"/>
              </a:ext>
            </a:extLst>
          </p:cNvPr>
          <p:cNvSpPr/>
          <p:nvPr/>
        </p:nvSpPr>
        <p:spPr>
          <a:xfrm rot="16200000">
            <a:off x="7200736" y="4427994"/>
            <a:ext cx="203204" cy="353485"/>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30" name="図 29">
            <a:extLst>
              <a:ext uri="{FF2B5EF4-FFF2-40B4-BE49-F238E27FC236}">
                <a16:creationId xmlns:a16="http://schemas.microsoft.com/office/drawing/2014/main" id="{4CC17989-8E1C-480E-BFED-2EC010AE8AB5}"/>
              </a:ext>
            </a:extLst>
          </p:cNvPr>
          <p:cNvPicPr>
            <a:picLocks noChangeAspect="1"/>
          </p:cNvPicPr>
          <p:nvPr/>
        </p:nvPicPr>
        <p:blipFill>
          <a:blip r:embed="rId13"/>
          <a:stretch>
            <a:fillRect/>
          </a:stretch>
        </p:blipFill>
        <p:spPr>
          <a:xfrm>
            <a:off x="6486235" y="3808960"/>
            <a:ext cx="508899" cy="510980"/>
          </a:xfrm>
          <a:prstGeom prst="rect">
            <a:avLst/>
          </a:prstGeom>
        </p:spPr>
      </p:pic>
      <p:pic>
        <p:nvPicPr>
          <p:cNvPr id="31" name="図 30">
            <a:extLst>
              <a:ext uri="{FF2B5EF4-FFF2-40B4-BE49-F238E27FC236}">
                <a16:creationId xmlns:a16="http://schemas.microsoft.com/office/drawing/2014/main" id="{1BE2E5FE-0C07-49FF-BB30-4A88DC02894D}"/>
              </a:ext>
            </a:extLst>
          </p:cNvPr>
          <p:cNvPicPr>
            <a:picLocks noChangeAspect="1"/>
          </p:cNvPicPr>
          <p:nvPr/>
        </p:nvPicPr>
        <p:blipFill>
          <a:blip r:embed="rId8">
            <a:duotone>
              <a:prstClr val="black"/>
              <a:schemeClr val="accent1">
                <a:tint val="45000"/>
                <a:satMod val="400000"/>
              </a:schemeClr>
            </a:duotone>
          </a:blip>
          <a:stretch>
            <a:fillRect/>
          </a:stretch>
        </p:blipFill>
        <p:spPr>
          <a:xfrm>
            <a:off x="556709" y="2406062"/>
            <a:ext cx="467913" cy="510979"/>
          </a:xfrm>
          <a:prstGeom prst="rect">
            <a:avLst/>
          </a:prstGeom>
        </p:spPr>
      </p:pic>
      <p:sp>
        <p:nvSpPr>
          <p:cNvPr id="32" name="テキスト ボックス 31">
            <a:extLst>
              <a:ext uri="{FF2B5EF4-FFF2-40B4-BE49-F238E27FC236}">
                <a16:creationId xmlns:a16="http://schemas.microsoft.com/office/drawing/2014/main" id="{AD520922-799D-4767-B380-F3D4C4E6C7BE}"/>
              </a:ext>
            </a:extLst>
          </p:cNvPr>
          <p:cNvSpPr txBox="1"/>
          <p:nvPr/>
        </p:nvSpPr>
        <p:spPr>
          <a:xfrm>
            <a:off x="1247694" y="2902455"/>
            <a:ext cx="13468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3" name="正方形/長方形 32">
            <a:extLst>
              <a:ext uri="{FF2B5EF4-FFF2-40B4-BE49-F238E27FC236}">
                <a16:creationId xmlns:a16="http://schemas.microsoft.com/office/drawing/2014/main" id="{C7DFD7EF-6709-44F7-A34B-86C4BE7D64EF}"/>
              </a:ext>
            </a:extLst>
          </p:cNvPr>
          <p:cNvSpPr/>
          <p:nvPr/>
        </p:nvSpPr>
        <p:spPr>
          <a:xfrm>
            <a:off x="1558448" y="3459735"/>
            <a:ext cx="737793" cy="2362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4" name="矢印: 下 33">
            <a:extLst>
              <a:ext uri="{FF2B5EF4-FFF2-40B4-BE49-F238E27FC236}">
                <a16:creationId xmlns:a16="http://schemas.microsoft.com/office/drawing/2014/main" id="{1078F34F-9C59-4687-ACC7-581BB6A62C2C}"/>
              </a:ext>
            </a:extLst>
          </p:cNvPr>
          <p:cNvSpPr/>
          <p:nvPr/>
        </p:nvSpPr>
        <p:spPr>
          <a:xfrm rot="16200000">
            <a:off x="2853379" y="1632089"/>
            <a:ext cx="203204" cy="389243"/>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35" name="図 34">
            <a:extLst>
              <a:ext uri="{FF2B5EF4-FFF2-40B4-BE49-F238E27FC236}">
                <a16:creationId xmlns:a16="http://schemas.microsoft.com/office/drawing/2014/main" id="{A3661993-1B73-45AF-9972-63314AE377B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8515" y="1619887"/>
            <a:ext cx="445529" cy="447351"/>
          </a:xfrm>
          <a:prstGeom prst="rect">
            <a:avLst/>
          </a:prstGeom>
        </p:spPr>
      </p:pic>
      <p:sp>
        <p:nvSpPr>
          <p:cNvPr id="36" name="テキスト ボックス 35">
            <a:extLst>
              <a:ext uri="{FF2B5EF4-FFF2-40B4-BE49-F238E27FC236}">
                <a16:creationId xmlns:a16="http://schemas.microsoft.com/office/drawing/2014/main" id="{E411047C-B812-4397-B92C-63B5430C2EB7}"/>
              </a:ext>
            </a:extLst>
          </p:cNvPr>
          <p:cNvSpPr txBox="1"/>
          <p:nvPr/>
        </p:nvSpPr>
        <p:spPr>
          <a:xfrm>
            <a:off x="3751053" y="3344794"/>
            <a:ext cx="15144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37" name="テキスト ボックス 36">
            <a:extLst>
              <a:ext uri="{FF2B5EF4-FFF2-40B4-BE49-F238E27FC236}">
                <a16:creationId xmlns:a16="http://schemas.microsoft.com/office/drawing/2014/main" id="{46C2D717-0F2B-4ECC-BEDD-5D126B0086DE}"/>
              </a:ext>
            </a:extLst>
          </p:cNvPr>
          <p:cNvSpPr txBox="1"/>
          <p:nvPr/>
        </p:nvSpPr>
        <p:spPr>
          <a:xfrm>
            <a:off x="4054350" y="4670647"/>
            <a:ext cx="192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38" name="矢印: 下 37">
            <a:extLst>
              <a:ext uri="{FF2B5EF4-FFF2-40B4-BE49-F238E27FC236}">
                <a16:creationId xmlns:a16="http://schemas.microsoft.com/office/drawing/2014/main" id="{6DA7D266-829C-4018-9B11-8B7219FBDFFE}"/>
              </a:ext>
            </a:extLst>
          </p:cNvPr>
          <p:cNvSpPr/>
          <p:nvPr/>
        </p:nvSpPr>
        <p:spPr>
          <a:xfrm rot="5400000">
            <a:off x="3312009" y="2215999"/>
            <a:ext cx="203204" cy="891107"/>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9" name="テキスト ボックス 38">
            <a:extLst>
              <a:ext uri="{FF2B5EF4-FFF2-40B4-BE49-F238E27FC236}">
                <a16:creationId xmlns:a16="http://schemas.microsoft.com/office/drawing/2014/main" id="{A32E3CCE-E2F6-4009-A763-8560C46EB190}"/>
              </a:ext>
            </a:extLst>
          </p:cNvPr>
          <p:cNvSpPr txBox="1"/>
          <p:nvPr/>
        </p:nvSpPr>
        <p:spPr>
          <a:xfrm>
            <a:off x="2748072" y="2285285"/>
            <a:ext cx="167991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検品不足の連絡</a:t>
            </a:r>
          </a:p>
        </p:txBody>
      </p:sp>
      <p:sp>
        <p:nvSpPr>
          <p:cNvPr id="40" name="正方形/長方形 39">
            <a:extLst>
              <a:ext uri="{FF2B5EF4-FFF2-40B4-BE49-F238E27FC236}">
                <a16:creationId xmlns:a16="http://schemas.microsoft.com/office/drawing/2014/main" id="{D1D4932A-B84F-44F7-9EF7-817E23366EAB}"/>
              </a:ext>
            </a:extLst>
          </p:cNvPr>
          <p:cNvSpPr/>
          <p:nvPr/>
        </p:nvSpPr>
        <p:spPr>
          <a:xfrm>
            <a:off x="6869016" y="3027624"/>
            <a:ext cx="1141430" cy="4551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請求書</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郵送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1" name="テキスト ボックス 40">
            <a:extLst>
              <a:ext uri="{FF2B5EF4-FFF2-40B4-BE49-F238E27FC236}">
                <a16:creationId xmlns:a16="http://schemas.microsoft.com/office/drawing/2014/main" id="{82548BF8-D5BD-422F-B92D-C44D431FF7D6}"/>
              </a:ext>
            </a:extLst>
          </p:cNvPr>
          <p:cNvSpPr txBox="1"/>
          <p:nvPr/>
        </p:nvSpPr>
        <p:spPr>
          <a:xfrm>
            <a:off x="5732133" y="4799879"/>
            <a:ext cx="17992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42" name="矢印: 下 41">
            <a:extLst>
              <a:ext uri="{FF2B5EF4-FFF2-40B4-BE49-F238E27FC236}">
                <a16:creationId xmlns:a16="http://schemas.microsoft.com/office/drawing/2014/main" id="{6599E1B1-452E-48A8-B9BC-95C1193253B5}"/>
              </a:ext>
            </a:extLst>
          </p:cNvPr>
          <p:cNvSpPr/>
          <p:nvPr/>
        </p:nvSpPr>
        <p:spPr>
          <a:xfrm rot="7709032">
            <a:off x="5332403" y="3396661"/>
            <a:ext cx="203204" cy="1206017"/>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3" name="テキスト ボックス 42">
            <a:extLst>
              <a:ext uri="{FF2B5EF4-FFF2-40B4-BE49-F238E27FC236}">
                <a16:creationId xmlns:a16="http://schemas.microsoft.com/office/drawing/2014/main" id="{8E99EB1F-FC4E-49E4-BD4C-893B5089F045}"/>
              </a:ext>
            </a:extLst>
          </p:cNvPr>
          <p:cNvSpPr txBox="1"/>
          <p:nvPr/>
        </p:nvSpPr>
        <p:spPr>
          <a:xfrm>
            <a:off x="4793644" y="3765238"/>
            <a:ext cx="14032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非整合の連絡</a:t>
            </a:r>
          </a:p>
        </p:txBody>
      </p:sp>
      <p:sp>
        <p:nvSpPr>
          <p:cNvPr id="44" name="テキスト ボックス 43">
            <a:extLst>
              <a:ext uri="{FF2B5EF4-FFF2-40B4-BE49-F238E27FC236}">
                <a16:creationId xmlns:a16="http://schemas.microsoft.com/office/drawing/2014/main" id="{858A933B-2230-4D75-8153-D9AECB9E48E4}"/>
              </a:ext>
            </a:extLst>
          </p:cNvPr>
          <p:cNvSpPr txBox="1"/>
          <p:nvPr/>
        </p:nvSpPr>
        <p:spPr>
          <a:xfrm>
            <a:off x="7447153" y="4801947"/>
            <a:ext cx="17223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45" name="吹き出し: 四角形 44">
            <a:extLst>
              <a:ext uri="{FF2B5EF4-FFF2-40B4-BE49-F238E27FC236}">
                <a16:creationId xmlns:a16="http://schemas.microsoft.com/office/drawing/2014/main" id="{A9FC6E95-41BD-4045-80C5-810000F74B4B}"/>
              </a:ext>
            </a:extLst>
          </p:cNvPr>
          <p:cNvSpPr/>
          <p:nvPr/>
        </p:nvSpPr>
        <p:spPr>
          <a:xfrm>
            <a:off x="6995135" y="5229100"/>
            <a:ext cx="2041361" cy="1008212"/>
          </a:xfrm>
          <a:prstGeom prst="wedgeRectCallout">
            <a:avLst>
              <a:gd name="adj1" fmla="val -14083"/>
              <a:gd name="adj2" fmla="val -71995"/>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クラウドより</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CSV</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出力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オービックへ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CSV</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をインポート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6" name="吹き出し: 四角形 45">
            <a:extLst>
              <a:ext uri="{FF2B5EF4-FFF2-40B4-BE49-F238E27FC236}">
                <a16:creationId xmlns:a16="http://schemas.microsoft.com/office/drawing/2014/main" id="{597320D8-6D58-4723-B993-3EF9041A94F7}"/>
              </a:ext>
            </a:extLst>
          </p:cNvPr>
          <p:cNvSpPr/>
          <p:nvPr/>
        </p:nvSpPr>
        <p:spPr>
          <a:xfrm>
            <a:off x="4199068" y="5207860"/>
            <a:ext cx="2663020" cy="1029452"/>
          </a:xfrm>
          <a:prstGeom prst="wedgeRectCallout">
            <a:avLst>
              <a:gd name="adj1" fmla="val 27353"/>
              <a:gd name="adj2" fmla="val -48429"/>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請求書をシステムへスキャン</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コード／画像認証処理）</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請求予定との照合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7" name="吹き出し: 四角形 46">
            <a:extLst>
              <a:ext uri="{FF2B5EF4-FFF2-40B4-BE49-F238E27FC236}">
                <a16:creationId xmlns:a16="http://schemas.microsoft.com/office/drawing/2014/main" id="{E3EFD2EE-D77C-4A01-8710-F17CF00E487C}"/>
              </a:ext>
            </a:extLst>
          </p:cNvPr>
          <p:cNvSpPr/>
          <p:nvPr/>
        </p:nvSpPr>
        <p:spPr>
          <a:xfrm>
            <a:off x="875616" y="4796688"/>
            <a:ext cx="3190031" cy="1440624"/>
          </a:xfrm>
          <a:prstGeom prst="wedgeRectCallout">
            <a:avLst>
              <a:gd name="adj1" fmla="val 47386"/>
              <a:gd name="adj2" fmla="val -70062"/>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検品済みライブラリーより請求予定を確認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商品名　数量　単価　合計金額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原価シミュレーションとの照合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8" name="吹き出し: 四角形 47">
            <a:extLst>
              <a:ext uri="{FF2B5EF4-FFF2-40B4-BE49-F238E27FC236}">
                <a16:creationId xmlns:a16="http://schemas.microsoft.com/office/drawing/2014/main" id="{144B4A61-2F99-42F8-85D0-FA23B05470D7}"/>
              </a:ext>
            </a:extLst>
          </p:cNvPr>
          <p:cNvSpPr/>
          <p:nvPr/>
        </p:nvSpPr>
        <p:spPr>
          <a:xfrm>
            <a:off x="4979951" y="1036447"/>
            <a:ext cx="3984537" cy="1545628"/>
          </a:xfrm>
          <a:prstGeom prst="wedgeRectCallout">
            <a:avLst>
              <a:gd name="adj1" fmla="val -49348"/>
              <a:gd name="adj2" fmla="val 69669"/>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検品済みライブラリーより請求書作成</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納入日</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商品名　数量　単価　合計金額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コード貼付け（</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AST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フォーマットは自動）</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49" name="図 48">
            <a:extLst>
              <a:ext uri="{FF2B5EF4-FFF2-40B4-BE49-F238E27FC236}">
                <a16:creationId xmlns:a16="http://schemas.microsoft.com/office/drawing/2014/main" id="{0994A5ED-E83A-4A82-9A32-283C639D965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87884" y="3778652"/>
            <a:ext cx="546496" cy="548731"/>
          </a:xfrm>
          <a:prstGeom prst="rect">
            <a:avLst/>
          </a:prstGeom>
        </p:spPr>
      </p:pic>
      <p:pic>
        <p:nvPicPr>
          <p:cNvPr id="50" name="図 49">
            <a:extLst>
              <a:ext uri="{FF2B5EF4-FFF2-40B4-BE49-F238E27FC236}">
                <a16:creationId xmlns:a16="http://schemas.microsoft.com/office/drawing/2014/main" id="{362E66CD-E881-4826-B95E-1CAF285EEB21}"/>
              </a:ext>
            </a:extLst>
          </p:cNvPr>
          <p:cNvPicPr>
            <a:picLocks noChangeAspect="1"/>
          </p:cNvPicPr>
          <p:nvPr/>
        </p:nvPicPr>
        <p:blipFill>
          <a:blip r:embed="rId13"/>
          <a:stretch>
            <a:fillRect/>
          </a:stretch>
        </p:blipFill>
        <p:spPr>
          <a:xfrm>
            <a:off x="7634494" y="3629763"/>
            <a:ext cx="508899" cy="510980"/>
          </a:xfrm>
          <a:prstGeom prst="rect">
            <a:avLst/>
          </a:prstGeom>
        </p:spPr>
      </p:pic>
      <p:sp>
        <p:nvSpPr>
          <p:cNvPr id="51" name="矢印: 下 50">
            <a:extLst>
              <a:ext uri="{FF2B5EF4-FFF2-40B4-BE49-F238E27FC236}">
                <a16:creationId xmlns:a16="http://schemas.microsoft.com/office/drawing/2014/main" id="{EA0C16FF-1E0A-4B6F-99E6-CD241E5ACF9F}"/>
              </a:ext>
            </a:extLst>
          </p:cNvPr>
          <p:cNvSpPr/>
          <p:nvPr/>
        </p:nvSpPr>
        <p:spPr>
          <a:xfrm rot="16200000">
            <a:off x="7119606" y="3838504"/>
            <a:ext cx="203204" cy="451891"/>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52" name="テキスト ボックス 51">
            <a:extLst>
              <a:ext uri="{FF2B5EF4-FFF2-40B4-BE49-F238E27FC236}">
                <a16:creationId xmlns:a16="http://schemas.microsoft.com/office/drawing/2014/main" id="{E6213BFD-9BE1-4B48-89B4-55E7AD4C8689}"/>
              </a:ext>
            </a:extLst>
          </p:cNvPr>
          <p:cNvSpPr txBox="1"/>
          <p:nvPr/>
        </p:nvSpPr>
        <p:spPr>
          <a:xfrm>
            <a:off x="7474612" y="3919012"/>
            <a:ext cx="53583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rPr>
              <a:t>保管</a:t>
            </a:r>
          </a:p>
        </p:txBody>
      </p:sp>
      <p:sp>
        <p:nvSpPr>
          <p:cNvPr id="53" name="テキスト ボックス 52">
            <a:extLst>
              <a:ext uri="{FF2B5EF4-FFF2-40B4-BE49-F238E27FC236}">
                <a16:creationId xmlns:a16="http://schemas.microsoft.com/office/drawing/2014/main" id="{C4E3E40D-3AED-4FFC-AE0A-A403FF1D1779}"/>
              </a:ext>
            </a:extLst>
          </p:cNvPr>
          <p:cNvSpPr txBox="1"/>
          <p:nvPr/>
        </p:nvSpPr>
        <p:spPr>
          <a:xfrm>
            <a:off x="-59812" y="2920262"/>
            <a:ext cx="13263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p>
        </p:txBody>
      </p:sp>
      <p:sp>
        <p:nvSpPr>
          <p:cNvPr id="54" name="テキスト ボックス 53">
            <a:extLst>
              <a:ext uri="{FF2B5EF4-FFF2-40B4-BE49-F238E27FC236}">
                <a16:creationId xmlns:a16="http://schemas.microsoft.com/office/drawing/2014/main" id="{6B525788-7D52-4853-9EB1-78DE0568F042}"/>
              </a:ext>
            </a:extLst>
          </p:cNvPr>
          <p:cNvSpPr txBox="1"/>
          <p:nvPr/>
        </p:nvSpPr>
        <p:spPr>
          <a:xfrm>
            <a:off x="313585" y="4342737"/>
            <a:ext cx="21068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各プレファブ工場</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5" name="図 54">
            <a:extLst>
              <a:ext uri="{FF2B5EF4-FFF2-40B4-BE49-F238E27FC236}">
                <a16:creationId xmlns:a16="http://schemas.microsoft.com/office/drawing/2014/main" id="{E78C74FA-61A6-4252-9F4E-4F034EC1D70D}"/>
              </a:ext>
            </a:extLst>
          </p:cNvPr>
          <p:cNvPicPr>
            <a:picLocks noChangeAspect="1"/>
          </p:cNvPicPr>
          <p:nvPr/>
        </p:nvPicPr>
        <p:blipFill>
          <a:blip r:embed="rId17"/>
          <a:stretch>
            <a:fillRect/>
          </a:stretch>
        </p:blipFill>
        <p:spPr>
          <a:xfrm>
            <a:off x="198943" y="3725507"/>
            <a:ext cx="711935" cy="544225"/>
          </a:xfrm>
          <a:prstGeom prst="rect">
            <a:avLst/>
          </a:prstGeom>
        </p:spPr>
      </p:pic>
      <p:pic>
        <p:nvPicPr>
          <p:cNvPr id="56" name="図 55">
            <a:extLst>
              <a:ext uri="{FF2B5EF4-FFF2-40B4-BE49-F238E27FC236}">
                <a16:creationId xmlns:a16="http://schemas.microsoft.com/office/drawing/2014/main" id="{A11E399F-FB8B-449B-8801-FDF1187658DF}"/>
              </a:ext>
            </a:extLst>
          </p:cNvPr>
          <p:cNvPicPr>
            <a:picLocks noChangeAspect="1"/>
          </p:cNvPicPr>
          <p:nvPr/>
        </p:nvPicPr>
        <p:blipFill>
          <a:blip r:embed="rId3"/>
          <a:stretch>
            <a:fillRect/>
          </a:stretch>
        </p:blipFill>
        <p:spPr>
          <a:xfrm>
            <a:off x="1342513" y="3839107"/>
            <a:ext cx="310133" cy="477194"/>
          </a:xfrm>
          <a:prstGeom prst="rect">
            <a:avLst/>
          </a:prstGeom>
        </p:spPr>
      </p:pic>
      <p:pic>
        <p:nvPicPr>
          <p:cNvPr id="57" name="図 56">
            <a:extLst>
              <a:ext uri="{FF2B5EF4-FFF2-40B4-BE49-F238E27FC236}">
                <a16:creationId xmlns:a16="http://schemas.microsoft.com/office/drawing/2014/main" id="{41F7D567-480F-4A00-946E-8CCC440284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039" y="3337269"/>
            <a:ext cx="440133" cy="441933"/>
          </a:xfrm>
          <a:prstGeom prst="rect">
            <a:avLst/>
          </a:prstGeom>
        </p:spPr>
      </p:pic>
      <p:sp>
        <p:nvSpPr>
          <p:cNvPr id="58" name="矢印: 下 57">
            <a:extLst>
              <a:ext uri="{FF2B5EF4-FFF2-40B4-BE49-F238E27FC236}">
                <a16:creationId xmlns:a16="http://schemas.microsoft.com/office/drawing/2014/main" id="{1A896816-6D6B-446D-8DE9-C2E3348D544C}"/>
              </a:ext>
            </a:extLst>
          </p:cNvPr>
          <p:cNvSpPr/>
          <p:nvPr/>
        </p:nvSpPr>
        <p:spPr>
          <a:xfrm rot="16200000">
            <a:off x="2007088" y="3734476"/>
            <a:ext cx="195948" cy="663824"/>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9" name="図 58">
            <a:extLst>
              <a:ext uri="{FF2B5EF4-FFF2-40B4-BE49-F238E27FC236}">
                <a16:creationId xmlns:a16="http://schemas.microsoft.com/office/drawing/2014/main" id="{70AAADBB-7711-4511-A220-F9C2996FA8B0}"/>
              </a:ext>
            </a:extLst>
          </p:cNvPr>
          <p:cNvPicPr>
            <a:picLocks noChangeAspect="1"/>
          </p:cNvPicPr>
          <p:nvPr/>
        </p:nvPicPr>
        <p:blipFill>
          <a:blip r:embed="rId8">
            <a:duotone>
              <a:prstClr val="black"/>
              <a:schemeClr val="accent1">
                <a:tint val="45000"/>
                <a:satMod val="400000"/>
              </a:schemeClr>
            </a:duotone>
          </a:blip>
          <a:stretch>
            <a:fillRect/>
          </a:stretch>
        </p:blipFill>
        <p:spPr>
          <a:xfrm>
            <a:off x="875616" y="3801214"/>
            <a:ext cx="467913" cy="510979"/>
          </a:xfrm>
          <a:prstGeom prst="rect">
            <a:avLst/>
          </a:prstGeom>
        </p:spPr>
      </p:pic>
      <p:sp>
        <p:nvSpPr>
          <p:cNvPr id="61" name="正方形/長方形 60">
            <a:extLst>
              <a:ext uri="{FF2B5EF4-FFF2-40B4-BE49-F238E27FC236}">
                <a16:creationId xmlns:a16="http://schemas.microsoft.com/office/drawing/2014/main" id="{B16075FB-598D-4A48-9E48-D527D140A649}"/>
              </a:ext>
            </a:extLst>
          </p:cNvPr>
          <p:cNvSpPr/>
          <p:nvPr/>
        </p:nvSpPr>
        <p:spPr>
          <a:xfrm>
            <a:off x="48063" y="1358696"/>
            <a:ext cx="4114658" cy="3347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905C0ECB-E219-4F93-AA21-B14F8AF9E7DE}"/>
              </a:ext>
            </a:extLst>
          </p:cNvPr>
          <p:cNvSpPr/>
          <p:nvPr/>
        </p:nvSpPr>
        <p:spPr>
          <a:xfrm>
            <a:off x="196912" y="853292"/>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a:t>
            </a:r>
            <a:r>
              <a:rPr kumimoji="1" lang="en-US" altLang="ja-JP" dirty="0"/>
              <a:t>(</a:t>
            </a:r>
            <a:r>
              <a:rPr kumimoji="1" lang="ja-JP" altLang="en-US" dirty="0"/>
              <a:t>小口</a:t>
            </a:r>
            <a:r>
              <a:rPr kumimoji="1" lang="en-US" altLang="ja-JP" dirty="0"/>
              <a:t>)</a:t>
            </a:r>
            <a:r>
              <a:rPr kumimoji="1" lang="ja-JP" altLang="en-US" dirty="0"/>
              <a:t>発注プロセス</a:t>
            </a:r>
          </a:p>
        </p:txBody>
      </p:sp>
    </p:spTree>
    <p:extLst>
      <p:ext uri="{BB962C8B-B14F-4D97-AF65-F5344CB8AC3E}">
        <p14:creationId xmlns:p14="http://schemas.microsoft.com/office/powerpoint/2010/main" val="202798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6422248-180F-4CC4-B578-0E919AF09137}"/>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sp>
        <p:nvSpPr>
          <p:cNvPr id="5" name="矢印: 下 4">
            <a:extLst>
              <a:ext uri="{FF2B5EF4-FFF2-40B4-BE49-F238E27FC236}">
                <a16:creationId xmlns:a16="http://schemas.microsoft.com/office/drawing/2014/main" id="{217CA42F-7D99-4352-95E0-1247AD633746}"/>
              </a:ext>
            </a:extLst>
          </p:cNvPr>
          <p:cNvSpPr/>
          <p:nvPr/>
        </p:nvSpPr>
        <p:spPr>
          <a:xfrm rot="18578593">
            <a:off x="7991399" y="3857783"/>
            <a:ext cx="230096" cy="93294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 name="矢印: 下 5">
            <a:extLst>
              <a:ext uri="{FF2B5EF4-FFF2-40B4-BE49-F238E27FC236}">
                <a16:creationId xmlns:a16="http://schemas.microsoft.com/office/drawing/2014/main" id="{EAEDDF36-34B0-4480-A489-09DCAB430FA4}"/>
              </a:ext>
            </a:extLst>
          </p:cNvPr>
          <p:cNvSpPr/>
          <p:nvPr/>
        </p:nvSpPr>
        <p:spPr>
          <a:xfrm>
            <a:off x="8496178" y="2776115"/>
            <a:ext cx="212314" cy="169339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 name="矢印: 下 6">
            <a:extLst>
              <a:ext uri="{FF2B5EF4-FFF2-40B4-BE49-F238E27FC236}">
                <a16:creationId xmlns:a16="http://schemas.microsoft.com/office/drawing/2014/main" id="{00C529AF-E4F2-49A3-A16C-7F6C001504CF}"/>
              </a:ext>
            </a:extLst>
          </p:cNvPr>
          <p:cNvSpPr/>
          <p:nvPr/>
        </p:nvSpPr>
        <p:spPr>
          <a:xfrm rot="14271872">
            <a:off x="1254465" y="1752816"/>
            <a:ext cx="203779" cy="721612"/>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8" name="図 7">
            <a:extLst>
              <a:ext uri="{FF2B5EF4-FFF2-40B4-BE49-F238E27FC236}">
                <a16:creationId xmlns:a16="http://schemas.microsoft.com/office/drawing/2014/main" id="{2A0D7B48-C70D-45F2-B461-775CEDD1D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26" y="1858404"/>
            <a:ext cx="446319" cy="441142"/>
          </a:xfrm>
          <a:prstGeom prst="rect">
            <a:avLst/>
          </a:prstGeom>
        </p:spPr>
      </p:pic>
      <p:pic>
        <p:nvPicPr>
          <p:cNvPr id="9" name="図 8">
            <a:extLst>
              <a:ext uri="{FF2B5EF4-FFF2-40B4-BE49-F238E27FC236}">
                <a16:creationId xmlns:a16="http://schemas.microsoft.com/office/drawing/2014/main" id="{25A5D274-CCB6-43CD-AB23-D60E359B8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35" y="1719178"/>
            <a:ext cx="631366" cy="624042"/>
          </a:xfrm>
          <a:prstGeom prst="rect">
            <a:avLst/>
          </a:prstGeom>
        </p:spPr>
      </p:pic>
      <p:pic>
        <p:nvPicPr>
          <p:cNvPr id="10" name="図 9">
            <a:extLst>
              <a:ext uri="{FF2B5EF4-FFF2-40B4-BE49-F238E27FC236}">
                <a16:creationId xmlns:a16="http://schemas.microsoft.com/office/drawing/2014/main" id="{6E52FC92-1B2B-4F42-AA75-567943F1079A}"/>
              </a:ext>
            </a:extLst>
          </p:cNvPr>
          <p:cNvPicPr>
            <a:picLocks noChangeAspect="1"/>
          </p:cNvPicPr>
          <p:nvPr/>
        </p:nvPicPr>
        <p:blipFill>
          <a:blip r:embed="rId4"/>
          <a:stretch>
            <a:fillRect/>
          </a:stretch>
        </p:blipFill>
        <p:spPr>
          <a:xfrm>
            <a:off x="2667294" y="1695346"/>
            <a:ext cx="729550" cy="548976"/>
          </a:xfrm>
          <a:prstGeom prst="rect">
            <a:avLst/>
          </a:prstGeom>
        </p:spPr>
      </p:pic>
      <p:pic>
        <p:nvPicPr>
          <p:cNvPr id="11" name="図 10">
            <a:extLst>
              <a:ext uri="{FF2B5EF4-FFF2-40B4-BE49-F238E27FC236}">
                <a16:creationId xmlns:a16="http://schemas.microsoft.com/office/drawing/2014/main" id="{C2B0CB0D-AD95-492C-9653-D82C65D3D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801" y="2058201"/>
            <a:ext cx="579021" cy="572304"/>
          </a:xfrm>
          <a:prstGeom prst="rect">
            <a:avLst/>
          </a:prstGeom>
        </p:spPr>
      </p:pic>
      <p:pic>
        <p:nvPicPr>
          <p:cNvPr id="12" name="図 11">
            <a:extLst>
              <a:ext uri="{FF2B5EF4-FFF2-40B4-BE49-F238E27FC236}">
                <a16:creationId xmlns:a16="http://schemas.microsoft.com/office/drawing/2014/main" id="{47446B4C-1D1D-433F-A788-35866014B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1735" y="1767748"/>
            <a:ext cx="451023" cy="445791"/>
          </a:xfrm>
          <a:prstGeom prst="rect">
            <a:avLst/>
          </a:prstGeom>
        </p:spPr>
      </p:pic>
      <p:sp>
        <p:nvSpPr>
          <p:cNvPr id="13" name="矢印: 下 12">
            <a:extLst>
              <a:ext uri="{FF2B5EF4-FFF2-40B4-BE49-F238E27FC236}">
                <a16:creationId xmlns:a16="http://schemas.microsoft.com/office/drawing/2014/main" id="{F7C0A219-1CCA-402E-88C3-462BAB9D5488}"/>
              </a:ext>
            </a:extLst>
          </p:cNvPr>
          <p:cNvSpPr/>
          <p:nvPr/>
        </p:nvSpPr>
        <p:spPr>
          <a:xfrm rot="16200000">
            <a:off x="2365504" y="1824838"/>
            <a:ext cx="204978" cy="33548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4" name="矢印: 下 13">
            <a:extLst>
              <a:ext uri="{FF2B5EF4-FFF2-40B4-BE49-F238E27FC236}">
                <a16:creationId xmlns:a16="http://schemas.microsoft.com/office/drawing/2014/main" id="{73BCBB9F-BA39-4743-8A1B-7565B25457EF}"/>
              </a:ext>
            </a:extLst>
          </p:cNvPr>
          <p:cNvSpPr/>
          <p:nvPr/>
        </p:nvSpPr>
        <p:spPr>
          <a:xfrm rot="16200000">
            <a:off x="3492718" y="1819353"/>
            <a:ext cx="204978" cy="346461"/>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5" name="図 14">
            <a:extLst>
              <a:ext uri="{FF2B5EF4-FFF2-40B4-BE49-F238E27FC236}">
                <a16:creationId xmlns:a16="http://schemas.microsoft.com/office/drawing/2014/main" id="{56B2B288-8CC5-47B4-9506-000E94EF537E}"/>
              </a:ext>
            </a:extLst>
          </p:cNvPr>
          <p:cNvPicPr>
            <a:picLocks noChangeAspect="1"/>
          </p:cNvPicPr>
          <p:nvPr/>
        </p:nvPicPr>
        <p:blipFill>
          <a:blip r:embed="rId7"/>
          <a:stretch>
            <a:fillRect/>
          </a:stretch>
        </p:blipFill>
        <p:spPr>
          <a:xfrm>
            <a:off x="1759188" y="1674763"/>
            <a:ext cx="474933" cy="609190"/>
          </a:xfrm>
          <a:prstGeom prst="rect">
            <a:avLst/>
          </a:prstGeom>
        </p:spPr>
      </p:pic>
      <p:pic>
        <p:nvPicPr>
          <p:cNvPr id="16" name="図 15">
            <a:extLst>
              <a:ext uri="{FF2B5EF4-FFF2-40B4-BE49-F238E27FC236}">
                <a16:creationId xmlns:a16="http://schemas.microsoft.com/office/drawing/2014/main" id="{C14913A4-85C4-4202-A80D-F0793823927F}"/>
              </a:ext>
            </a:extLst>
          </p:cNvPr>
          <p:cNvPicPr>
            <a:picLocks noChangeAspect="1"/>
          </p:cNvPicPr>
          <p:nvPr/>
        </p:nvPicPr>
        <p:blipFill>
          <a:blip r:embed="rId7"/>
          <a:stretch>
            <a:fillRect/>
          </a:stretch>
        </p:blipFill>
        <p:spPr>
          <a:xfrm>
            <a:off x="4485857" y="1776233"/>
            <a:ext cx="474933" cy="609190"/>
          </a:xfrm>
          <a:prstGeom prst="rect">
            <a:avLst/>
          </a:prstGeom>
        </p:spPr>
      </p:pic>
      <p:pic>
        <p:nvPicPr>
          <p:cNvPr id="17" name="図 16">
            <a:extLst>
              <a:ext uri="{FF2B5EF4-FFF2-40B4-BE49-F238E27FC236}">
                <a16:creationId xmlns:a16="http://schemas.microsoft.com/office/drawing/2014/main" id="{283B6FCE-4F2C-41F6-9748-83020EF0BBD5}"/>
              </a:ext>
            </a:extLst>
          </p:cNvPr>
          <p:cNvPicPr>
            <a:picLocks noChangeAspect="1"/>
          </p:cNvPicPr>
          <p:nvPr/>
        </p:nvPicPr>
        <p:blipFill>
          <a:blip r:embed="rId8"/>
          <a:stretch>
            <a:fillRect/>
          </a:stretch>
        </p:blipFill>
        <p:spPr>
          <a:xfrm>
            <a:off x="8409711" y="2230029"/>
            <a:ext cx="317806" cy="481360"/>
          </a:xfrm>
          <a:prstGeom prst="rect">
            <a:avLst/>
          </a:prstGeom>
        </p:spPr>
      </p:pic>
      <p:pic>
        <p:nvPicPr>
          <p:cNvPr id="18" name="図 17">
            <a:extLst>
              <a:ext uri="{FF2B5EF4-FFF2-40B4-BE49-F238E27FC236}">
                <a16:creationId xmlns:a16="http://schemas.microsoft.com/office/drawing/2014/main" id="{4CE708D6-62D5-4BCD-8A0A-8398FF5FA5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849" y="2390591"/>
            <a:ext cx="456553" cy="451257"/>
          </a:xfrm>
          <a:prstGeom prst="rect">
            <a:avLst/>
          </a:prstGeom>
        </p:spPr>
      </p:pic>
      <p:pic>
        <p:nvPicPr>
          <p:cNvPr id="19" name="図 18">
            <a:extLst>
              <a:ext uri="{FF2B5EF4-FFF2-40B4-BE49-F238E27FC236}">
                <a16:creationId xmlns:a16="http://schemas.microsoft.com/office/drawing/2014/main" id="{37CE11D3-E40F-4964-9F9E-A675C7D70D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802" y="1268760"/>
            <a:ext cx="579021" cy="572304"/>
          </a:xfrm>
          <a:prstGeom prst="rect">
            <a:avLst/>
          </a:prstGeom>
        </p:spPr>
      </p:pic>
      <p:pic>
        <p:nvPicPr>
          <p:cNvPr id="20" name="図 19">
            <a:extLst>
              <a:ext uri="{FF2B5EF4-FFF2-40B4-BE49-F238E27FC236}">
                <a16:creationId xmlns:a16="http://schemas.microsoft.com/office/drawing/2014/main" id="{093F46F9-2363-4B36-B83E-6585372B44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0535" y="2222091"/>
            <a:ext cx="451023" cy="445791"/>
          </a:xfrm>
          <a:prstGeom prst="rect">
            <a:avLst/>
          </a:prstGeom>
        </p:spPr>
      </p:pic>
      <p:pic>
        <p:nvPicPr>
          <p:cNvPr id="21" name="図 20">
            <a:extLst>
              <a:ext uri="{FF2B5EF4-FFF2-40B4-BE49-F238E27FC236}">
                <a16:creationId xmlns:a16="http://schemas.microsoft.com/office/drawing/2014/main" id="{16BF1509-66E2-4F1F-B79B-FAD280D0B273}"/>
              </a:ext>
            </a:extLst>
          </p:cNvPr>
          <p:cNvPicPr>
            <a:picLocks noChangeAspect="1"/>
          </p:cNvPicPr>
          <p:nvPr/>
        </p:nvPicPr>
        <p:blipFill>
          <a:blip r:embed="rId7"/>
          <a:stretch>
            <a:fillRect/>
          </a:stretch>
        </p:blipFill>
        <p:spPr>
          <a:xfrm>
            <a:off x="6475780" y="1589538"/>
            <a:ext cx="474933" cy="609190"/>
          </a:xfrm>
          <a:prstGeom prst="rect">
            <a:avLst/>
          </a:prstGeom>
        </p:spPr>
      </p:pic>
      <p:pic>
        <p:nvPicPr>
          <p:cNvPr id="22" name="図 21">
            <a:extLst>
              <a:ext uri="{FF2B5EF4-FFF2-40B4-BE49-F238E27FC236}">
                <a16:creationId xmlns:a16="http://schemas.microsoft.com/office/drawing/2014/main" id="{CCE7928B-364D-46FA-A81C-4A1166AB5402}"/>
              </a:ext>
            </a:extLst>
          </p:cNvPr>
          <p:cNvPicPr>
            <a:picLocks noChangeAspect="1"/>
          </p:cNvPicPr>
          <p:nvPr/>
        </p:nvPicPr>
        <p:blipFill>
          <a:blip r:embed="rId10">
            <a:duotone>
              <a:prstClr val="black"/>
              <a:schemeClr val="accent1">
                <a:tint val="45000"/>
                <a:satMod val="400000"/>
              </a:schemeClr>
            </a:duotone>
          </a:blip>
          <a:stretch>
            <a:fillRect/>
          </a:stretch>
        </p:blipFill>
        <p:spPr>
          <a:xfrm>
            <a:off x="6801019" y="2209718"/>
            <a:ext cx="479491" cy="515441"/>
          </a:xfrm>
          <a:prstGeom prst="rect">
            <a:avLst/>
          </a:prstGeom>
        </p:spPr>
      </p:pic>
      <p:pic>
        <p:nvPicPr>
          <p:cNvPr id="23" name="図 22">
            <a:extLst>
              <a:ext uri="{FF2B5EF4-FFF2-40B4-BE49-F238E27FC236}">
                <a16:creationId xmlns:a16="http://schemas.microsoft.com/office/drawing/2014/main" id="{23FC6261-5E91-4F60-94DD-6495134CC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883" y="3137330"/>
            <a:ext cx="600597" cy="593630"/>
          </a:xfrm>
          <a:prstGeom prst="rect">
            <a:avLst/>
          </a:prstGeom>
        </p:spPr>
      </p:pic>
      <p:sp>
        <p:nvSpPr>
          <p:cNvPr id="24" name="矢印: 下 23">
            <a:extLst>
              <a:ext uri="{FF2B5EF4-FFF2-40B4-BE49-F238E27FC236}">
                <a16:creationId xmlns:a16="http://schemas.microsoft.com/office/drawing/2014/main" id="{3DFB6D1E-B341-46BE-9CE6-8403D2B41038}"/>
              </a:ext>
            </a:extLst>
          </p:cNvPr>
          <p:cNvSpPr/>
          <p:nvPr/>
        </p:nvSpPr>
        <p:spPr>
          <a:xfrm rot="16200000">
            <a:off x="5606779" y="1282130"/>
            <a:ext cx="253952" cy="1469880"/>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5" name="テキスト ボックス 24">
            <a:extLst>
              <a:ext uri="{FF2B5EF4-FFF2-40B4-BE49-F238E27FC236}">
                <a16:creationId xmlns:a16="http://schemas.microsoft.com/office/drawing/2014/main" id="{3B1532E8-9186-420B-9793-41713A969739}"/>
              </a:ext>
            </a:extLst>
          </p:cNvPr>
          <p:cNvSpPr txBox="1"/>
          <p:nvPr/>
        </p:nvSpPr>
        <p:spPr>
          <a:xfrm>
            <a:off x="149385" y="2859570"/>
            <a:ext cx="1302187" cy="3101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26" name="正方形/長方形 25">
            <a:extLst>
              <a:ext uri="{FF2B5EF4-FFF2-40B4-BE49-F238E27FC236}">
                <a16:creationId xmlns:a16="http://schemas.microsoft.com/office/drawing/2014/main" id="{1E438ED5-012E-4433-A8A2-51051CB013BF}"/>
              </a:ext>
            </a:extLst>
          </p:cNvPr>
          <p:cNvSpPr/>
          <p:nvPr/>
        </p:nvSpPr>
        <p:spPr>
          <a:xfrm>
            <a:off x="284423" y="3162743"/>
            <a:ext cx="2188636" cy="252704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注文ライブラリーより</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コード付き納品書（出荷指示書）をプロットアウト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品種</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数量</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希望納入日・時間</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納入場所（住所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出荷情報の入力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部品ステータスを「出荷済」へ入力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7" name="テキスト ボックス 26">
            <a:extLst>
              <a:ext uri="{FF2B5EF4-FFF2-40B4-BE49-F238E27FC236}">
                <a16:creationId xmlns:a16="http://schemas.microsoft.com/office/drawing/2014/main" id="{0772C5D4-CB21-4CCE-9359-3199F7493CD9}"/>
              </a:ext>
            </a:extLst>
          </p:cNvPr>
          <p:cNvSpPr txBox="1"/>
          <p:nvPr/>
        </p:nvSpPr>
        <p:spPr>
          <a:xfrm>
            <a:off x="7496046" y="2653195"/>
            <a:ext cx="1137404" cy="3101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8" name="正方形/長方形 27">
            <a:extLst>
              <a:ext uri="{FF2B5EF4-FFF2-40B4-BE49-F238E27FC236}">
                <a16:creationId xmlns:a16="http://schemas.microsoft.com/office/drawing/2014/main" id="{E197A8BE-AE03-4B86-88A7-C9AC44793602}"/>
              </a:ext>
            </a:extLst>
          </p:cNvPr>
          <p:cNvSpPr/>
          <p:nvPr/>
        </p:nvSpPr>
        <p:spPr>
          <a:xfrm>
            <a:off x="5165865" y="1853309"/>
            <a:ext cx="1023692" cy="31871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現地直送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9" name="正方形/長方形 28">
            <a:extLst>
              <a:ext uri="{FF2B5EF4-FFF2-40B4-BE49-F238E27FC236}">
                <a16:creationId xmlns:a16="http://schemas.microsoft.com/office/drawing/2014/main" id="{DD863FED-F909-4464-B721-CE399324FFE4}"/>
              </a:ext>
            </a:extLst>
          </p:cNvPr>
          <p:cNvSpPr/>
          <p:nvPr/>
        </p:nvSpPr>
        <p:spPr>
          <a:xfrm>
            <a:off x="3230356" y="3794982"/>
            <a:ext cx="2533452" cy="280237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納品書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スキャン</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日時</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場所（</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GPS</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検品者</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注文番号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納入情報の入力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スキャン後、部品ステータスが「納入済」へ自動入力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0" name="図 29">
            <a:extLst>
              <a:ext uri="{FF2B5EF4-FFF2-40B4-BE49-F238E27FC236}">
                <a16:creationId xmlns:a16="http://schemas.microsoft.com/office/drawing/2014/main" id="{DF9A3E8A-3087-45C5-AA0F-00EBE60601A5}"/>
              </a:ext>
            </a:extLst>
          </p:cNvPr>
          <p:cNvPicPr>
            <a:picLocks noChangeAspect="1"/>
          </p:cNvPicPr>
          <p:nvPr/>
        </p:nvPicPr>
        <p:blipFill>
          <a:blip r:embed="rId10"/>
          <a:stretch>
            <a:fillRect/>
          </a:stretch>
        </p:blipFill>
        <p:spPr>
          <a:xfrm>
            <a:off x="7734625" y="2213745"/>
            <a:ext cx="479491" cy="515441"/>
          </a:xfrm>
          <a:prstGeom prst="rect">
            <a:avLst/>
          </a:prstGeom>
        </p:spPr>
      </p:pic>
      <p:sp>
        <p:nvSpPr>
          <p:cNvPr id="31" name="テキスト ボックス 30">
            <a:extLst>
              <a:ext uri="{FF2B5EF4-FFF2-40B4-BE49-F238E27FC236}">
                <a16:creationId xmlns:a16="http://schemas.microsoft.com/office/drawing/2014/main" id="{2E9AB8B9-364E-4D46-B10C-262F19177DCE}"/>
              </a:ext>
            </a:extLst>
          </p:cNvPr>
          <p:cNvSpPr txBox="1"/>
          <p:nvPr/>
        </p:nvSpPr>
        <p:spPr>
          <a:xfrm>
            <a:off x="6259227" y="2679066"/>
            <a:ext cx="1137404" cy="3101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32" name="図 31">
            <a:extLst>
              <a:ext uri="{FF2B5EF4-FFF2-40B4-BE49-F238E27FC236}">
                <a16:creationId xmlns:a16="http://schemas.microsoft.com/office/drawing/2014/main" id="{EE569FA0-08E6-4C8F-BF9D-FE5056F29F5F}"/>
              </a:ext>
            </a:extLst>
          </p:cNvPr>
          <p:cNvPicPr>
            <a:picLocks noChangeAspect="1"/>
          </p:cNvPicPr>
          <p:nvPr/>
        </p:nvPicPr>
        <p:blipFill>
          <a:blip r:embed="rId4"/>
          <a:stretch>
            <a:fillRect/>
          </a:stretch>
        </p:blipFill>
        <p:spPr>
          <a:xfrm>
            <a:off x="6948470" y="4656852"/>
            <a:ext cx="729550" cy="548976"/>
          </a:xfrm>
          <a:prstGeom prst="rect">
            <a:avLst/>
          </a:prstGeom>
        </p:spPr>
      </p:pic>
      <p:pic>
        <p:nvPicPr>
          <p:cNvPr id="33" name="図 32">
            <a:extLst>
              <a:ext uri="{FF2B5EF4-FFF2-40B4-BE49-F238E27FC236}">
                <a16:creationId xmlns:a16="http://schemas.microsoft.com/office/drawing/2014/main" id="{EBE05E4B-3F3E-4573-8B21-8B137ED99D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4278" y="4693317"/>
            <a:ext cx="451023" cy="445791"/>
          </a:xfrm>
          <a:prstGeom prst="rect">
            <a:avLst/>
          </a:prstGeom>
        </p:spPr>
      </p:pic>
      <p:pic>
        <p:nvPicPr>
          <p:cNvPr id="34" name="図 33">
            <a:extLst>
              <a:ext uri="{FF2B5EF4-FFF2-40B4-BE49-F238E27FC236}">
                <a16:creationId xmlns:a16="http://schemas.microsoft.com/office/drawing/2014/main" id="{DDA9B687-8174-4469-93F7-C7E9A9D85182}"/>
              </a:ext>
            </a:extLst>
          </p:cNvPr>
          <p:cNvPicPr>
            <a:picLocks noChangeAspect="1"/>
          </p:cNvPicPr>
          <p:nvPr/>
        </p:nvPicPr>
        <p:blipFill>
          <a:blip r:embed="rId10">
            <a:duotone>
              <a:prstClr val="black"/>
              <a:schemeClr val="accent1">
                <a:tint val="45000"/>
                <a:satMod val="400000"/>
              </a:schemeClr>
            </a:duotone>
          </a:blip>
          <a:stretch>
            <a:fillRect/>
          </a:stretch>
        </p:blipFill>
        <p:spPr>
          <a:xfrm>
            <a:off x="6854395" y="3934074"/>
            <a:ext cx="479491" cy="515441"/>
          </a:xfrm>
          <a:prstGeom prst="rect">
            <a:avLst/>
          </a:prstGeom>
        </p:spPr>
      </p:pic>
      <p:pic>
        <p:nvPicPr>
          <p:cNvPr id="35" name="図 34">
            <a:extLst>
              <a:ext uri="{FF2B5EF4-FFF2-40B4-BE49-F238E27FC236}">
                <a16:creationId xmlns:a16="http://schemas.microsoft.com/office/drawing/2014/main" id="{2FBE403B-B062-459C-8259-A561B227A6EF}"/>
              </a:ext>
            </a:extLst>
          </p:cNvPr>
          <p:cNvPicPr>
            <a:picLocks noChangeAspect="1"/>
          </p:cNvPicPr>
          <p:nvPr/>
        </p:nvPicPr>
        <p:blipFill>
          <a:blip r:embed="rId7"/>
          <a:stretch>
            <a:fillRect/>
          </a:stretch>
        </p:blipFill>
        <p:spPr>
          <a:xfrm>
            <a:off x="6086786" y="4509752"/>
            <a:ext cx="474933" cy="609190"/>
          </a:xfrm>
          <a:prstGeom prst="rect">
            <a:avLst/>
          </a:prstGeom>
        </p:spPr>
      </p:pic>
      <p:pic>
        <p:nvPicPr>
          <p:cNvPr id="36" name="図 35">
            <a:extLst>
              <a:ext uri="{FF2B5EF4-FFF2-40B4-BE49-F238E27FC236}">
                <a16:creationId xmlns:a16="http://schemas.microsoft.com/office/drawing/2014/main" id="{396D4043-05A5-4E3B-AFAE-5FDE55809743}"/>
              </a:ext>
            </a:extLst>
          </p:cNvPr>
          <p:cNvPicPr>
            <a:picLocks noChangeAspect="1"/>
          </p:cNvPicPr>
          <p:nvPr/>
        </p:nvPicPr>
        <p:blipFill>
          <a:blip r:embed="rId8"/>
          <a:stretch>
            <a:fillRect/>
          </a:stretch>
        </p:blipFill>
        <p:spPr>
          <a:xfrm>
            <a:off x="7330302" y="3816564"/>
            <a:ext cx="317806" cy="481360"/>
          </a:xfrm>
          <a:prstGeom prst="rect">
            <a:avLst/>
          </a:prstGeom>
        </p:spPr>
      </p:pic>
      <p:sp>
        <p:nvSpPr>
          <p:cNvPr id="37" name="矢印: 下 36">
            <a:extLst>
              <a:ext uri="{FF2B5EF4-FFF2-40B4-BE49-F238E27FC236}">
                <a16:creationId xmlns:a16="http://schemas.microsoft.com/office/drawing/2014/main" id="{BE308667-3EAF-4DC2-8823-355C7102B6FA}"/>
              </a:ext>
            </a:extLst>
          </p:cNvPr>
          <p:cNvSpPr/>
          <p:nvPr/>
        </p:nvSpPr>
        <p:spPr>
          <a:xfrm>
            <a:off x="6235334" y="5176316"/>
            <a:ext cx="177835" cy="394247"/>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38" name="図 37">
            <a:extLst>
              <a:ext uri="{FF2B5EF4-FFF2-40B4-BE49-F238E27FC236}">
                <a16:creationId xmlns:a16="http://schemas.microsoft.com/office/drawing/2014/main" id="{5F89227C-479A-4233-AD6E-7FE826D96D0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86786" y="5619493"/>
            <a:ext cx="456553" cy="451257"/>
          </a:xfrm>
          <a:prstGeom prst="rect">
            <a:avLst/>
          </a:prstGeom>
        </p:spPr>
      </p:pic>
      <p:sp>
        <p:nvSpPr>
          <p:cNvPr id="39" name="テキスト ボックス 38">
            <a:extLst>
              <a:ext uri="{FF2B5EF4-FFF2-40B4-BE49-F238E27FC236}">
                <a16:creationId xmlns:a16="http://schemas.microsoft.com/office/drawing/2014/main" id="{B3FE83C8-4E79-4528-A89E-A7C0831AB677}"/>
              </a:ext>
            </a:extLst>
          </p:cNvPr>
          <p:cNvSpPr txBox="1"/>
          <p:nvPr/>
        </p:nvSpPr>
        <p:spPr>
          <a:xfrm>
            <a:off x="6575998" y="4380639"/>
            <a:ext cx="1137404" cy="3101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0" name="矢印: 下 39">
            <a:extLst>
              <a:ext uri="{FF2B5EF4-FFF2-40B4-BE49-F238E27FC236}">
                <a16:creationId xmlns:a16="http://schemas.microsoft.com/office/drawing/2014/main" id="{70E75A0E-F116-432A-B327-F3917DBD56F2}"/>
              </a:ext>
            </a:extLst>
          </p:cNvPr>
          <p:cNvSpPr/>
          <p:nvPr/>
        </p:nvSpPr>
        <p:spPr>
          <a:xfrm rot="19457112">
            <a:off x="5680138" y="2042560"/>
            <a:ext cx="292391" cy="249662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1" name="テキスト ボックス 40">
            <a:extLst>
              <a:ext uri="{FF2B5EF4-FFF2-40B4-BE49-F238E27FC236}">
                <a16:creationId xmlns:a16="http://schemas.microsoft.com/office/drawing/2014/main" id="{18B7DC1F-50DD-4B77-BD3C-F78A2F491998}"/>
              </a:ext>
            </a:extLst>
          </p:cNvPr>
          <p:cNvSpPr txBox="1"/>
          <p:nvPr/>
        </p:nvSpPr>
        <p:spPr>
          <a:xfrm>
            <a:off x="6374890" y="5189659"/>
            <a:ext cx="165713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プレファブ工場</a:t>
            </a:r>
          </a:p>
        </p:txBody>
      </p:sp>
      <p:sp>
        <p:nvSpPr>
          <p:cNvPr id="42" name="正方形/長方形 41">
            <a:extLst>
              <a:ext uri="{FF2B5EF4-FFF2-40B4-BE49-F238E27FC236}">
                <a16:creationId xmlns:a16="http://schemas.microsoft.com/office/drawing/2014/main" id="{F0429815-8FC6-4F6E-A2A9-CC679BEA7A77}"/>
              </a:ext>
            </a:extLst>
          </p:cNvPr>
          <p:cNvSpPr/>
          <p:nvPr/>
        </p:nvSpPr>
        <p:spPr>
          <a:xfrm>
            <a:off x="4383082" y="2982888"/>
            <a:ext cx="1904372" cy="48167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プレファブ工場発送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43" name="図 42">
            <a:extLst>
              <a:ext uri="{FF2B5EF4-FFF2-40B4-BE49-F238E27FC236}">
                <a16:creationId xmlns:a16="http://schemas.microsoft.com/office/drawing/2014/main" id="{014CE78D-85E0-461F-BB7B-6C665C8A1E2A}"/>
              </a:ext>
            </a:extLst>
          </p:cNvPr>
          <p:cNvPicPr>
            <a:picLocks noChangeAspect="1"/>
          </p:cNvPicPr>
          <p:nvPr/>
        </p:nvPicPr>
        <p:blipFill>
          <a:blip r:embed="rId12"/>
          <a:stretch>
            <a:fillRect/>
          </a:stretch>
        </p:blipFill>
        <p:spPr>
          <a:xfrm>
            <a:off x="746963" y="2311762"/>
            <a:ext cx="600597" cy="593630"/>
          </a:xfrm>
          <a:prstGeom prst="rect">
            <a:avLst/>
          </a:prstGeom>
        </p:spPr>
      </p:pic>
      <p:sp>
        <p:nvSpPr>
          <p:cNvPr id="44" name="正方形/長方形 43">
            <a:extLst>
              <a:ext uri="{FF2B5EF4-FFF2-40B4-BE49-F238E27FC236}">
                <a16:creationId xmlns:a16="http://schemas.microsoft.com/office/drawing/2014/main" id="{87B1D12C-07B2-49AC-862F-9AD58B499B4B}"/>
              </a:ext>
            </a:extLst>
          </p:cNvPr>
          <p:cNvSpPr/>
          <p:nvPr/>
        </p:nvSpPr>
        <p:spPr>
          <a:xfrm>
            <a:off x="848964" y="2406504"/>
            <a:ext cx="390944" cy="243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45" name="グラフィックス 44" descr="ドキュメント">
            <a:extLst>
              <a:ext uri="{FF2B5EF4-FFF2-40B4-BE49-F238E27FC236}">
                <a16:creationId xmlns:a16="http://schemas.microsoft.com/office/drawing/2014/main" id="{52C1CC08-EAF6-40BF-AFFB-F2ED751EE3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7066" y="2368256"/>
            <a:ext cx="301904" cy="298402"/>
          </a:xfrm>
          <a:prstGeom prst="rect">
            <a:avLst/>
          </a:prstGeom>
        </p:spPr>
      </p:pic>
      <p:sp>
        <p:nvSpPr>
          <p:cNvPr id="46" name="星: 5 pt 45">
            <a:extLst>
              <a:ext uri="{FF2B5EF4-FFF2-40B4-BE49-F238E27FC236}">
                <a16:creationId xmlns:a16="http://schemas.microsoft.com/office/drawing/2014/main" id="{CE4C1CF8-9A24-431D-8B2C-FAA4F13E900A}"/>
              </a:ext>
            </a:extLst>
          </p:cNvPr>
          <p:cNvSpPr/>
          <p:nvPr/>
        </p:nvSpPr>
        <p:spPr>
          <a:xfrm>
            <a:off x="1085147" y="2394304"/>
            <a:ext cx="112958" cy="105119"/>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47" name="図 46">
            <a:extLst>
              <a:ext uri="{FF2B5EF4-FFF2-40B4-BE49-F238E27FC236}">
                <a16:creationId xmlns:a16="http://schemas.microsoft.com/office/drawing/2014/main" id="{89B52907-03BC-4804-9B1D-DB64A6A521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02327" y="1607126"/>
            <a:ext cx="456553" cy="451257"/>
          </a:xfrm>
          <a:prstGeom prst="rect">
            <a:avLst/>
          </a:prstGeom>
        </p:spPr>
      </p:pic>
      <p:sp>
        <p:nvSpPr>
          <p:cNvPr id="48" name="矢印: 下 47">
            <a:extLst>
              <a:ext uri="{FF2B5EF4-FFF2-40B4-BE49-F238E27FC236}">
                <a16:creationId xmlns:a16="http://schemas.microsoft.com/office/drawing/2014/main" id="{B4464BE7-E9D2-4262-8689-1C3446F37594}"/>
              </a:ext>
            </a:extLst>
          </p:cNvPr>
          <p:cNvSpPr/>
          <p:nvPr/>
        </p:nvSpPr>
        <p:spPr>
          <a:xfrm rot="16200000">
            <a:off x="7053268" y="1709620"/>
            <a:ext cx="204978" cy="346461"/>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49" name="図 48">
            <a:extLst>
              <a:ext uri="{FF2B5EF4-FFF2-40B4-BE49-F238E27FC236}">
                <a16:creationId xmlns:a16="http://schemas.microsoft.com/office/drawing/2014/main" id="{134F1A47-8BE7-4334-B9D5-12D92EC46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788" y="3931906"/>
            <a:ext cx="600597" cy="593630"/>
          </a:xfrm>
          <a:prstGeom prst="rect">
            <a:avLst/>
          </a:prstGeom>
        </p:spPr>
      </p:pic>
      <p:sp>
        <p:nvSpPr>
          <p:cNvPr id="50" name="テキスト ボックス 49">
            <a:extLst>
              <a:ext uri="{FF2B5EF4-FFF2-40B4-BE49-F238E27FC236}">
                <a16:creationId xmlns:a16="http://schemas.microsoft.com/office/drawing/2014/main" id="{6C48651A-726F-4266-A154-7823F2E00AAD}"/>
              </a:ext>
            </a:extLst>
          </p:cNvPr>
          <p:cNvSpPr txBox="1"/>
          <p:nvPr/>
        </p:nvSpPr>
        <p:spPr>
          <a:xfrm>
            <a:off x="3068905" y="3456984"/>
            <a:ext cx="2215977" cy="3101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現場担当者・登録作業員</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1" name="図 50">
            <a:extLst>
              <a:ext uri="{FF2B5EF4-FFF2-40B4-BE49-F238E27FC236}">
                <a16:creationId xmlns:a16="http://schemas.microsoft.com/office/drawing/2014/main" id="{286435A7-C3D7-48A2-9977-57557DC0B6B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404666" y="4565669"/>
            <a:ext cx="439365" cy="434268"/>
          </a:xfrm>
          <a:prstGeom prst="rect">
            <a:avLst/>
          </a:prstGeom>
        </p:spPr>
      </p:pic>
      <p:pic>
        <p:nvPicPr>
          <p:cNvPr id="52" name="図 51">
            <a:extLst>
              <a:ext uri="{FF2B5EF4-FFF2-40B4-BE49-F238E27FC236}">
                <a16:creationId xmlns:a16="http://schemas.microsoft.com/office/drawing/2014/main" id="{AA985884-0839-46D6-AAB3-612AD059B5C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55126" y="3401670"/>
            <a:ext cx="357060" cy="352918"/>
          </a:xfrm>
          <a:prstGeom prst="rect">
            <a:avLst/>
          </a:prstGeom>
        </p:spPr>
      </p:pic>
      <p:sp>
        <p:nvSpPr>
          <p:cNvPr id="53" name="正方形/長方形 52">
            <a:extLst>
              <a:ext uri="{FF2B5EF4-FFF2-40B4-BE49-F238E27FC236}">
                <a16:creationId xmlns:a16="http://schemas.microsoft.com/office/drawing/2014/main" id="{7632C9DB-64C8-4546-84C5-9A1A4290F18B}"/>
              </a:ext>
            </a:extLst>
          </p:cNvPr>
          <p:cNvSpPr/>
          <p:nvPr/>
        </p:nvSpPr>
        <p:spPr>
          <a:xfrm>
            <a:off x="7870844" y="5490734"/>
            <a:ext cx="1179078" cy="49039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検品通知メール回覧</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4" name="図 53">
            <a:extLst>
              <a:ext uri="{FF2B5EF4-FFF2-40B4-BE49-F238E27FC236}">
                <a16:creationId xmlns:a16="http://schemas.microsoft.com/office/drawing/2014/main" id="{E8529DCC-4CAD-40FB-B643-D6AF2C55001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43484" y="4491406"/>
            <a:ext cx="357060" cy="352918"/>
          </a:xfrm>
          <a:prstGeom prst="rect">
            <a:avLst/>
          </a:prstGeom>
        </p:spPr>
      </p:pic>
      <p:pic>
        <p:nvPicPr>
          <p:cNvPr id="55" name="図 54">
            <a:extLst>
              <a:ext uri="{FF2B5EF4-FFF2-40B4-BE49-F238E27FC236}">
                <a16:creationId xmlns:a16="http://schemas.microsoft.com/office/drawing/2014/main" id="{F156F7C1-5D0A-45AA-AD8F-FF62952725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087" y="3039744"/>
            <a:ext cx="579021" cy="572304"/>
          </a:xfrm>
          <a:prstGeom prst="rect">
            <a:avLst/>
          </a:prstGeom>
        </p:spPr>
      </p:pic>
      <p:sp>
        <p:nvSpPr>
          <p:cNvPr id="56" name="テキスト ボックス 55">
            <a:extLst>
              <a:ext uri="{FF2B5EF4-FFF2-40B4-BE49-F238E27FC236}">
                <a16:creationId xmlns:a16="http://schemas.microsoft.com/office/drawing/2014/main" id="{53126530-DEC9-4D9B-95B1-4157DAAEA006}"/>
              </a:ext>
            </a:extLst>
          </p:cNvPr>
          <p:cNvSpPr txBox="1"/>
          <p:nvPr/>
        </p:nvSpPr>
        <p:spPr>
          <a:xfrm>
            <a:off x="7988150" y="5135064"/>
            <a:ext cx="745196" cy="31012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担当者</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7" name="図 56">
            <a:extLst>
              <a:ext uri="{FF2B5EF4-FFF2-40B4-BE49-F238E27FC236}">
                <a16:creationId xmlns:a16="http://schemas.microsoft.com/office/drawing/2014/main" id="{E89F3497-6A86-43D7-9803-EA0CC508CD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2024" y="4690414"/>
            <a:ext cx="456553" cy="451257"/>
          </a:xfrm>
          <a:prstGeom prst="rect">
            <a:avLst/>
          </a:prstGeom>
        </p:spPr>
      </p:pic>
      <p:sp>
        <p:nvSpPr>
          <p:cNvPr id="58" name="矢印: 下 57">
            <a:extLst>
              <a:ext uri="{FF2B5EF4-FFF2-40B4-BE49-F238E27FC236}">
                <a16:creationId xmlns:a16="http://schemas.microsoft.com/office/drawing/2014/main" id="{BFDD4976-DFE2-4384-A59F-58E5B3B0AB8A}"/>
              </a:ext>
            </a:extLst>
          </p:cNvPr>
          <p:cNvSpPr/>
          <p:nvPr/>
        </p:nvSpPr>
        <p:spPr>
          <a:xfrm rot="5400000">
            <a:off x="2490997" y="1253624"/>
            <a:ext cx="247865" cy="250590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9" name="図 58">
            <a:extLst>
              <a:ext uri="{FF2B5EF4-FFF2-40B4-BE49-F238E27FC236}">
                <a16:creationId xmlns:a16="http://schemas.microsoft.com/office/drawing/2014/main" id="{F77CD295-24AC-48FB-AADF-096F09249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790" y="2202607"/>
            <a:ext cx="600597" cy="593630"/>
          </a:xfrm>
          <a:prstGeom prst="rect">
            <a:avLst/>
          </a:prstGeom>
        </p:spPr>
      </p:pic>
      <p:sp>
        <p:nvSpPr>
          <p:cNvPr id="61" name="正方形/長方形 60">
            <a:extLst>
              <a:ext uri="{FF2B5EF4-FFF2-40B4-BE49-F238E27FC236}">
                <a16:creationId xmlns:a16="http://schemas.microsoft.com/office/drawing/2014/main" id="{865E462D-E3A7-46DF-B583-51C5FABD8A58}"/>
              </a:ext>
            </a:extLst>
          </p:cNvPr>
          <p:cNvSpPr/>
          <p:nvPr/>
        </p:nvSpPr>
        <p:spPr>
          <a:xfrm>
            <a:off x="196912" y="853292"/>
            <a:ext cx="2474347" cy="43204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材</a:t>
            </a:r>
            <a:r>
              <a:rPr kumimoji="1" lang="en-US" altLang="ja-JP" dirty="0"/>
              <a:t>(</a:t>
            </a:r>
            <a:r>
              <a:rPr kumimoji="1" lang="ja-JP" altLang="en-US" dirty="0"/>
              <a:t>大口</a:t>
            </a:r>
            <a:r>
              <a:rPr kumimoji="1" lang="en-US" altLang="ja-JP" dirty="0"/>
              <a:t>)</a:t>
            </a:r>
            <a:r>
              <a:rPr kumimoji="1" lang="ja-JP" altLang="en-US" dirty="0"/>
              <a:t>発注プロセス</a:t>
            </a:r>
          </a:p>
        </p:txBody>
      </p:sp>
      <p:sp>
        <p:nvSpPr>
          <p:cNvPr id="60" name="正方形/長方形 59">
            <a:extLst>
              <a:ext uri="{FF2B5EF4-FFF2-40B4-BE49-F238E27FC236}">
                <a16:creationId xmlns:a16="http://schemas.microsoft.com/office/drawing/2014/main" id="{4A303666-F7FB-450C-B88D-76AF3B328A8F}"/>
              </a:ext>
            </a:extLst>
          </p:cNvPr>
          <p:cNvSpPr/>
          <p:nvPr/>
        </p:nvSpPr>
        <p:spPr>
          <a:xfrm>
            <a:off x="23663" y="1346313"/>
            <a:ext cx="9010863" cy="5379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24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F0A37F7-1178-46E7-94EB-09368C2354ED}"/>
              </a:ext>
            </a:extLst>
          </p:cNvPr>
          <p:cNvSpPr>
            <a:spLocks noGrp="1"/>
          </p:cNvSpPr>
          <p:nvPr>
            <p:ph type="title"/>
          </p:nvPr>
        </p:nvSpPr>
        <p:spPr>
          <a:xfrm>
            <a:off x="214313" y="131763"/>
            <a:ext cx="8229600" cy="725487"/>
          </a:xfrm>
        </p:spPr>
        <p:txBody>
          <a:bodyPr/>
          <a:lstStyle/>
          <a:p>
            <a:pPr eaLnBrk="1" hangingPunct="1"/>
            <a:r>
              <a:rPr lang="ja-JP" altLang="en-US" dirty="0"/>
              <a:t>対象プロセス</a:t>
            </a:r>
          </a:p>
        </p:txBody>
      </p:sp>
      <p:pic>
        <p:nvPicPr>
          <p:cNvPr id="5" name="図 4">
            <a:extLst>
              <a:ext uri="{FF2B5EF4-FFF2-40B4-BE49-F238E27FC236}">
                <a16:creationId xmlns:a16="http://schemas.microsoft.com/office/drawing/2014/main" id="{F78BD762-67C8-4967-933B-4E75A687E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841" y="2001133"/>
            <a:ext cx="643410" cy="625326"/>
          </a:xfrm>
          <a:prstGeom prst="rect">
            <a:avLst/>
          </a:prstGeom>
        </p:spPr>
      </p:pic>
      <p:sp>
        <p:nvSpPr>
          <p:cNvPr id="6" name="矢印: 下 5">
            <a:extLst>
              <a:ext uri="{FF2B5EF4-FFF2-40B4-BE49-F238E27FC236}">
                <a16:creationId xmlns:a16="http://schemas.microsoft.com/office/drawing/2014/main" id="{F33A4E2E-5DC1-4991-8880-EC4EEE933E66}"/>
              </a:ext>
            </a:extLst>
          </p:cNvPr>
          <p:cNvSpPr/>
          <p:nvPr/>
        </p:nvSpPr>
        <p:spPr>
          <a:xfrm rot="16200000">
            <a:off x="5222749" y="2581126"/>
            <a:ext cx="205400" cy="56471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7" name="矢印: 下 6">
            <a:extLst>
              <a:ext uri="{FF2B5EF4-FFF2-40B4-BE49-F238E27FC236}">
                <a16:creationId xmlns:a16="http://schemas.microsoft.com/office/drawing/2014/main" id="{354194E5-5657-4DBA-B4D3-C7F347D83DCE}"/>
              </a:ext>
            </a:extLst>
          </p:cNvPr>
          <p:cNvSpPr/>
          <p:nvPr/>
        </p:nvSpPr>
        <p:spPr>
          <a:xfrm rot="13949542">
            <a:off x="3131943" y="3019302"/>
            <a:ext cx="205400" cy="841944"/>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8" name="図 7">
            <a:extLst>
              <a:ext uri="{FF2B5EF4-FFF2-40B4-BE49-F238E27FC236}">
                <a16:creationId xmlns:a16="http://schemas.microsoft.com/office/drawing/2014/main" id="{0B9935C8-0832-4148-AC25-772343EDD0D8}"/>
              </a:ext>
            </a:extLst>
          </p:cNvPr>
          <p:cNvPicPr>
            <a:picLocks noChangeAspect="1"/>
          </p:cNvPicPr>
          <p:nvPr/>
        </p:nvPicPr>
        <p:blipFill>
          <a:blip r:embed="rId3"/>
          <a:stretch>
            <a:fillRect/>
          </a:stretch>
        </p:blipFill>
        <p:spPr>
          <a:xfrm>
            <a:off x="2404143" y="2162280"/>
            <a:ext cx="323869" cy="482351"/>
          </a:xfrm>
          <a:prstGeom prst="rect">
            <a:avLst/>
          </a:prstGeom>
        </p:spPr>
      </p:pic>
      <p:pic>
        <p:nvPicPr>
          <p:cNvPr id="9" name="図 8">
            <a:extLst>
              <a:ext uri="{FF2B5EF4-FFF2-40B4-BE49-F238E27FC236}">
                <a16:creationId xmlns:a16="http://schemas.microsoft.com/office/drawing/2014/main" id="{23DEA116-747A-40F3-ADE1-46E70EED2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913" y="2614632"/>
            <a:ext cx="465262" cy="452185"/>
          </a:xfrm>
          <a:prstGeom prst="rect">
            <a:avLst/>
          </a:prstGeom>
        </p:spPr>
      </p:pic>
      <p:pic>
        <p:nvPicPr>
          <p:cNvPr id="10" name="図 9">
            <a:extLst>
              <a:ext uri="{FF2B5EF4-FFF2-40B4-BE49-F238E27FC236}">
                <a16:creationId xmlns:a16="http://schemas.microsoft.com/office/drawing/2014/main" id="{E0BDB212-00E2-40D6-9120-AC11E77B6F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0335" y="3546333"/>
            <a:ext cx="612054" cy="594852"/>
          </a:xfrm>
          <a:prstGeom prst="rect">
            <a:avLst/>
          </a:prstGeom>
        </p:spPr>
      </p:pic>
      <p:sp>
        <p:nvSpPr>
          <p:cNvPr id="11" name="矢印: 下 10">
            <a:extLst>
              <a:ext uri="{FF2B5EF4-FFF2-40B4-BE49-F238E27FC236}">
                <a16:creationId xmlns:a16="http://schemas.microsoft.com/office/drawing/2014/main" id="{CE3911A1-907C-40FB-B8F6-0AC02950FD54}"/>
              </a:ext>
            </a:extLst>
          </p:cNvPr>
          <p:cNvSpPr/>
          <p:nvPr/>
        </p:nvSpPr>
        <p:spPr>
          <a:xfrm>
            <a:off x="2465023" y="2713968"/>
            <a:ext cx="236360" cy="891075"/>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2" name="図 11">
            <a:extLst>
              <a:ext uri="{FF2B5EF4-FFF2-40B4-BE49-F238E27FC236}">
                <a16:creationId xmlns:a16="http://schemas.microsoft.com/office/drawing/2014/main" id="{B9B0D488-9D24-4274-ADB7-406603DB8DEB}"/>
              </a:ext>
            </a:extLst>
          </p:cNvPr>
          <p:cNvPicPr>
            <a:picLocks noChangeAspect="1"/>
          </p:cNvPicPr>
          <p:nvPr/>
        </p:nvPicPr>
        <p:blipFill>
          <a:blip r:embed="rId6"/>
          <a:stretch>
            <a:fillRect/>
          </a:stretch>
        </p:blipFill>
        <p:spPr>
          <a:xfrm>
            <a:off x="3923284" y="2639660"/>
            <a:ext cx="673270" cy="654347"/>
          </a:xfrm>
          <a:prstGeom prst="rect">
            <a:avLst/>
          </a:prstGeom>
        </p:spPr>
      </p:pic>
      <p:pic>
        <p:nvPicPr>
          <p:cNvPr id="13" name="図 12">
            <a:extLst>
              <a:ext uri="{FF2B5EF4-FFF2-40B4-BE49-F238E27FC236}">
                <a16:creationId xmlns:a16="http://schemas.microsoft.com/office/drawing/2014/main" id="{62BF2D2C-6C90-4DD9-B696-1AF41C6B38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9951" y="4032752"/>
            <a:ext cx="531439" cy="516502"/>
          </a:xfrm>
          <a:prstGeom prst="rect">
            <a:avLst/>
          </a:prstGeom>
        </p:spPr>
      </p:pic>
      <p:pic>
        <p:nvPicPr>
          <p:cNvPr id="14" name="図 13">
            <a:extLst>
              <a:ext uri="{FF2B5EF4-FFF2-40B4-BE49-F238E27FC236}">
                <a16:creationId xmlns:a16="http://schemas.microsoft.com/office/drawing/2014/main" id="{307A9CA8-5C8F-41D5-85CE-712223E22BF4}"/>
              </a:ext>
            </a:extLst>
          </p:cNvPr>
          <p:cNvPicPr>
            <a:picLocks noChangeAspect="1"/>
          </p:cNvPicPr>
          <p:nvPr/>
        </p:nvPicPr>
        <p:blipFill>
          <a:blip r:embed="rId8"/>
          <a:stretch>
            <a:fillRect/>
          </a:stretch>
        </p:blipFill>
        <p:spPr>
          <a:xfrm>
            <a:off x="3913071" y="3939982"/>
            <a:ext cx="531439" cy="516502"/>
          </a:xfrm>
          <a:prstGeom prst="rect">
            <a:avLst/>
          </a:prstGeom>
        </p:spPr>
      </p:pic>
      <p:sp>
        <p:nvSpPr>
          <p:cNvPr id="15" name="矢印: 下 14">
            <a:extLst>
              <a:ext uri="{FF2B5EF4-FFF2-40B4-BE49-F238E27FC236}">
                <a16:creationId xmlns:a16="http://schemas.microsoft.com/office/drawing/2014/main" id="{7E4C2056-D365-48E7-A028-DFEF9E9A5A1F}"/>
              </a:ext>
            </a:extLst>
          </p:cNvPr>
          <p:cNvSpPr/>
          <p:nvPr/>
        </p:nvSpPr>
        <p:spPr>
          <a:xfrm rot="17620848">
            <a:off x="3339338" y="3697940"/>
            <a:ext cx="205400" cy="841944"/>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16" name="図 15">
            <a:extLst>
              <a:ext uri="{FF2B5EF4-FFF2-40B4-BE49-F238E27FC236}">
                <a16:creationId xmlns:a16="http://schemas.microsoft.com/office/drawing/2014/main" id="{8B74208E-D15A-435D-A12C-77F47AD46C49}"/>
              </a:ext>
            </a:extLst>
          </p:cNvPr>
          <p:cNvPicPr>
            <a:picLocks noChangeAspect="1"/>
          </p:cNvPicPr>
          <p:nvPr/>
        </p:nvPicPr>
        <p:blipFill>
          <a:blip r:embed="rId9"/>
          <a:stretch>
            <a:fillRect/>
          </a:stretch>
        </p:blipFill>
        <p:spPr>
          <a:xfrm>
            <a:off x="5607806" y="2638649"/>
            <a:ext cx="628098" cy="610444"/>
          </a:xfrm>
          <a:prstGeom prst="rect">
            <a:avLst/>
          </a:prstGeom>
        </p:spPr>
      </p:pic>
      <p:pic>
        <p:nvPicPr>
          <p:cNvPr id="17" name="図 16">
            <a:extLst>
              <a:ext uri="{FF2B5EF4-FFF2-40B4-BE49-F238E27FC236}">
                <a16:creationId xmlns:a16="http://schemas.microsoft.com/office/drawing/2014/main" id="{E6AA4687-28A0-4463-B6C0-0FF31C468D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2420" y="4235769"/>
            <a:ext cx="531439" cy="516502"/>
          </a:xfrm>
          <a:prstGeom prst="rect">
            <a:avLst/>
          </a:prstGeom>
        </p:spPr>
      </p:pic>
      <p:pic>
        <p:nvPicPr>
          <p:cNvPr id="18" name="図 17">
            <a:extLst>
              <a:ext uri="{FF2B5EF4-FFF2-40B4-BE49-F238E27FC236}">
                <a16:creationId xmlns:a16="http://schemas.microsoft.com/office/drawing/2014/main" id="{C64A8484-891D-4350-A1D8-F3ABB52355E4}"/>
              </a:ext>
            </a:extLst>
          </p:cNvPr>
          <p:cNvPicPr>
            <a:picLocks noChangeAspect="1"/>
          </p:cNvPicPr>
          <p:nvPr/>
        </p:nvPicPr>
        <p:blipFill>
          <a:blip r:embed="rId8"/>
          <a:stretch>
            <a:fillRect/>
          </a:stretch>
        </p:blipFill>
        <p:spPr>
          <a:xfrm>
            <a:off x="6045540" y="4142998"/>
            <a:ext cx="531439" cy="516502"/>
          </a:xfrm>
          <a:prstGeom prst="rect">
            <a:avLst/>
          </a:prstGeom>
        </p:spPr>
      </p:pic>
      <p:sp>
        <p:nvSpPr>
          <p:cNvPr id="19" name="矢印: 折線 18">
            <a:extLst>
              <a:ext uri="{FF2B5EF4-FFF2-40B4-BE49-F238E27FC236}">
                <a16:creationId xmlns:a16="http://schemas.microsoft.com/office/drawing/2014/main" id="{CD17E605-9B4C-43CE-88BA-A386FD6BCAE0}"/>
              </a:ext>
            </a:extLst>
          </p:cNvPr>
          <p:cNvSpPr/>
          <p:nvPr/>
        </p:nvSpPr>
        <p:spPr>
          <a:xfrm rot="5400000">
            <a:off x="6198999" y="2908454"/>
            <a:ext cx="848252" cy="673272"/>
          </a:xfrm>
          <a:prstGeom prst="bentArrow">
            <a:avLst>
              <a:gd name="adj1" fmla="val 18509"/>
              <a:gd name="adj2" fmla="val 18882"/>
              <a:gd name="adj3" fmla="val 16814"/>
              <a:gd name="adj4" fmla="val 21712"/>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0" name="図 19">
            <a:extLst>
              <a:ext uri="{FF2B5EF4-FFF2-40B4-BE49-F238E27FC236}">
                <a16:creationId xmlns:a16="http://schemas.microsoft.com/office/drawing/2014/main" id="{64CB23F0-08FA-4CFF-A94A-45B0C820F095}"/>
              </a:ext>
            </a:extLst>
          </p:cNvPr>
          <p:cNvPicPr>
            <a:picLocks noChangeAspect="1"/>
          </p:cNvPicPr>
          <p:nvPr/>
        </p:nvPicPr>
        <p:blipFill>
          <a:blip r:embed="rId10"/>
          <a:stretch>
            <a:fillRect/>
          </a:stretch>
        </p:blipFill>
        <p:spPr>
          <a:xfrm>
            <a:off x="8297817" y="4264358"/>
            <a:ext cx="531439" cy="516502"/>
          </a:xfrm>
          <a:prstGeom prst="rect">
            <a:avLst/>
          </a:prstGeom>
        </p:spPr>
      </p:pic>
      <p:pic>
        <p:nvPicPr>
          <p:cNvPr id="21" name="図 20">
            <a:extLst>
              <a:ext uri="{FF2B5EF4-FFF2-40B4-BE49-F238E27FC236}">
                <a16:creationId xmlns:a16="http://schemas.microsoft.com/office/drawing/2014/main" id="{9BF467CC-EF7B-4045-8F14-72F733F781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3713" y="3669214"/>
            <a:ext cx="531439" cy="516502"/>
          </a:xfrm>
          <a:prstGeom prst="rect">
            <a:avLst/>
          </a:prstGeom>
        </p:spPr>
      </p:pic>
      <p:pic>
        <p:nvPicPr>
          <p:cNvPr id="22" name="図 21">
            <a:extLst>
              <a:ext uri="{FF2B5EF4-FFF2-40B4-BE49-F238E27FC236}">
                <a16:creationId xmlns:a16="http://schemas.microsoft.com/office/drawing/2014/main" id="{C48139D6-E954-438A-B3F2-18B71B0AE5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6378" y="4235769"/>
            <a:ext cx="531439" cy="516502"/>
          </a:xfrm>
          <a:prstGeom prst="rect">
            <a:avLst/>
          </a:prstGeom>
        </p:spPr>
      </p:pic>
      <p:pic>
        <p:nvPicPr>
          <p:cNvPr id="23" name="図 22">
            <a:extLst>
              <a:ext uri="{FF2B5EF4-FFF2-40B4-BE49-F238E27FC236}">
                <a16:creationId xmlns:a16="http://schemas.microsoft.com/office/drawing/2014/main" id="{9B48194E-F03C-47D6-A69C-932D8A97DD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8424" y="3724466"/>
            <a:ext cx="531439" cy="516502"/>
          </a:xfrm>
          <a:prstGeom prst="rect">
            <a:avLst/>
          </a:prstGeom>
        </p:spPr>
      </p:pic>
      <p:sp>
        <p:nvSpPr>
          <p:cNvPr id="24" name="矢印: 下 23">
            <a:extLst>
              <a:ext uri="{FF2B5EF4-FFF2-40B4-BE49-F238E27FC236}">
                <a16:creationId xmlns:a16="http://schemas.microsoft.com/office/drawing/2014/main" id="{612F797F-7D52-4918-8BED-2F26B0E9B3F6}"/>
              </a:ext>
            </a:extLst>
          </p:cNvPr>
          <p:cNvSpPr/>
          <p:nvPr/>
        </p:nvSpPr>
        <p:spPr>
          <a:xfrm>
            <a:off x="8468475" y="4078510"/>
            <a:ext cx="211340" cy="314518"/>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5" name="矢印: 下 24">
            <a:extLst>
              <a:ext uri="{FF2B5EF4-FFF2-40B4-BE49-F238E27FC236}">
                <a16:creationId xmlns:a16="http://schemas.microsoft.com/office/drawing/2014/main" id="{41F2EECF-C944-4BEB-81D5-88508D3EC9FE}"/>
              </a:ext>
            </a:extLst>
          </p:cNvPr>
          <p:cNvSpPr/>
          <p:nvPr/>
        </p:nvSpPr>
        <p:spPr>
          <a:xfrm rot="16200000">
            <a:off x="7316810" y="4339072"/>
            <a:ext cx="205400" cy="36914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26" name="図 25">
            <a:extLst>
              <a:ext uri="{FF2B5EF4-FFF2-40B4-BE49-F238E27FC236}">
                <a16:creationId xmlns:a16="http://schemas.microsoft.com/office/drawing/2014/main" id="{5F4133FE-494F-483E-B0EF-AEAFC14E25A6}"/>
              </a:ext>
            </a:extLst>
          </p:cNvPr>
          <p:cNvPicPr>
            <a:picLocks noChangeAspect="1"/>
          </p:cNvPicPr>
          <p:nvPr/>
        </p:nvPicPr>
        <p:blipFill>
          <a:blip r:embed="rId9"/>
          <a:stretch>
            <a:fillRect/>
          </a:stretch>
        </p:blipFill>
        <p:spPr>
          <a:xfrm>
            <a:off x="6567261" y="3719267"/>
            <a:ext cx="531439" cy="516502"/>
          </a:xfrm>
          <a:prstGeom prst="rect">
            <a:avLst/>
          </a:prstGeom>
        </p:spPr>
      </p:pic>
      <p:sp>
        <p:nvSpPr>
          <p:cNvPr id="27" name="テキスト ボックス 26">
            <a:extLst>
              <a:ext uri="{FF2B5EF4-FFF2-40B4-BE49-F238E27FC236}">
                <a16:creationId xmlns:a16="http://schemas.microsoft.com/office/drawing/2014/main" id="{0FF957DB-6B08-426F-870C-34FCBF8C1A99}"/>
              </a:ext>
            </a:extLst>
          </p:cNvPr>
          <p:cNvSpPr txBox="1"/>
          <p:nvPr/>
        </p:nvSpPr>
        <p:spPr>
          <a:xfrm>
            <a:off x="1270422" y="2335721"/>
            <a:ext cx="1159102"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現場担当者</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8" name="テキスト ボックス 27">
            <a:extLst>
              <a:ext uri="{FF2B5EF4-FFF2-40B4-BE49-F238E27FC236}">
                <a16:creationId xmlns:a16="http://schemas.microsoft.com/office/drawing/2014/main" id="{EB9E5F83-E7A6-4CA6-BB6E-0632F71305C2}"/>
              </a:ext>
            </a:extLst>
          </p:cNvPr>
          <p:cNvSpPr txBox="1"/>
          <p:nvPr/>
        </p:nvSpPr>
        <p:spPr>
          <a:xfrm>
            <a:off x="3965418" y="3250084"/>
            <a:ext cx="1327029"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資材ベンダー</a:t>
            </a:r>
          </a:p>
        </p:txBody>
      </p:sp>
      <p:sp>
        <p:nvSpPr>
          <p:cNvPr id="29" name="テキスト ボックス 28">
            <a:extLst>
              <a:ext uri="{FF2B5EF4-FFF2-40B4-BE49-F238E27FC236}">
                <a16:creationId xmlns:a16="http://schemas.microsoft.com/office/drawing/2014/main" id="{65583B8F-D43B-4417-96AF-63E8DC00E428}"/>
              </a:ext>
            </a:extLst>
          </p:cNvPr>
          <p:cNvSpPr txBox="1"/>
          <p:nvPr/>
        </p:nvSpPr>
        <p:spPr>
          <a:xfrm>
            <a:off x="4027665" y="4590266"/>
            <a:ext cx="1358947"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30" name="矢印: 下 29">
            <a:extLst>
              <a:ext uri="{FF2B5EF4-FFF2-40B4-BE49-F238E27FC236}">
                <a16:creationId xmlns:a16="http://schemas.microsoft.com/office/drawing/2014/main" id="{4A76C4CA-F9CF-4A4E-B6B7-C028C697B144}"/>
              </a:ext>
            </a:extLst>
          </p:cNvPr>
          <p:cNvSpPr/>
          <p:nvPr/>
        </p:nvSpPr>
        <p:spPr>
          <a:xfrm rot="6792728">
            <a:off x="3404834" y="1387106"/>
            <a:ext cx="230514" cy="1400499"/>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1" name="テキスト ボックス 30">
            <a:extLst>
              <a:ext uri="{FF2B5EF4-FFF2-40B4-BE49-F238E27FC236}">
                <a16:creationId xmlns:a16="http://schemas.microsoft.com/office/drawing/2014/main" id="{64BC8C32-3390-49B0-A26C-B45D7B2CB6D7}"/>
              </a:ext>
            </a:extLst>
          </p:cNvPr>
          <p:cNvSpPr txBox="1"/>
          <p:nvPr/>
        </p:nvSpPr>
        <p:spPr>
          <a:xfrm>
            <a:off x="3163489" y="1669133"/>
            <a:ext cx="171576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検品不足の連絡</a:t>
            </a:r>
          </a:p>
        </p:txBody>
      </p:sp>
      <p:sp>
        <p:nvSpPr>
          <p:cNvPr id="32" name="正方形/長方形 31">
            <a:extLst>
              <a:ext uri="{FF2B5EF4-FFF2-40B4-BE49-F238E27FC236}">
                <a16:creationId xmlns:a16="http://schemas.microsoft.com/office/drawing/2014/main" id="{41BA142F-2201-4270-8C76-46D011086676}"/>
              </a:ext>
            </a:extLst>
          </p:cNvPr>
          <p:cNvSpPr/>
          <p:nvPr/>
        </p:nvSpPr>
        <p:spPr>
          <a:xfrm>
            <a:off x="6966997" y="2929487"/>
            <a:ext cx="1133395" cy="4600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請求書</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郵送</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3" name="テキスト ボックス 32">
            <a:extLst>
              <a:ext uri="{FF2B5EF4-FFF2-40B4-BE49-F238E27FC236}">
                <a16:creationId xmlns:a16="http://schemas.microsoft.com/office/drawing/2014/main" id="{5A1A30ED-0FAC-4F24-8F25-262B52931D7A}"/>
              </a:ext>
            </a:extLst>
          </p:cNvPr>
          <p:cNvSpPr txBox="1"/>
          <p:nvPr/>
        </p:nvSpPr>
        <p:spPr>
          <a:xfrm>
            <a:off x="5812482" y="4722985"/>
            <a:ext cx="1358947"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34" name="矢印: 下 33">
            <a:extLst>
              <a:ext uri="{FF2B5EF4-FFF2-40B4-BE49-F238E27FC236}">
                <a16:creationId xmlns:a16="http://schemas.microsoft.com/office/drawing/2014/main" id="{C2C19B81-D71D-4A1D-A542-2684A8284D5A}"/>
              </a:ext>
            </a:extLst>
          </p:cNvPr>
          <p:cNvSpPr/>
          <p:nvPr/>
        </p:nvSpPr>
        <p:spPr>
          <a:xfrm rot="7709032">
            <a:off x="5365726" y="3282320"/>
            <a:ext cx="205400" cy="1259433"/>
          </a:xfrm>
          <a:prstGeom prst="downArrow">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5" name="テキスト ボックス 34">
            <a:extLst>
              <a:ext uri="{FF2B5EF4-FFF2-40B4-BE49-F238E27FC236}">
                <a16:creationId xmlns:a16="http://schemas.microsoft.com/office/drawing/2014/main" id="{AA73AE99-26B1-40A5-89C2-9C8F2CF3E8ED}"/>
              </a:ext>
            </a:extLst>
          </p:cNvPr>
          <p:cNvSpPr txBox="1"/>
          <p:nvPr/>
        </p:nvSpPr>
        <p:spPr>
          <a:xfrm>
            <a:off x="4799703" y="3675072"/>
            <a:ext cx="1465442" cy="2848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非整合の連絡</a:t>
            </a:r>
          </a:p>
        </p:txBody>
      </p:sp>
      <p:sp>
        <p:nvSpPr>
          <p:cNvPr id="36" name="テキスト ボックス 35">
            <a:extLst>
              <a:ext uri="{FF2B5EF4-FFF2-40B4-BE49-F238E27FC236}">
                <a16:creationId xmlns:a16="http://schemas.microsoft.com/office/drawing/2014/main" id="{83D3875D-7D43-42A2-BFC8-0ADD6273FDC0}"/>
              </a:ext>
            </a:extLst>
          </p:cNvPr>
          <p:cNvSpPr txBox="1"/>
          <p:nvPr/>
        </p:nvSpPr>
        <p:spPr>
          <a:xfrm>
            <a:off x="7570739" y="4722985"/>
            <a:ext cx="1358947"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工番管轄事務</a:t>
            </a:r>
          </a:p>
        </p:txBody>
      </p:sp>
      <p:sp>
        <p:nvSpPr>
          <p:cNvPr id="37" name="吹き出し: 四角形 36">
            <a:extLst>
              <a:ext uri="{FF2B5EF4-FFF2-40B4-BE49-F238E27FC236}">
                <a16:creationId xmlns:a16="http://schemas.microsoft.com/office/drawing/2014/main" id="{C92A29BD-FC4A-4C96-8FA4-43B9680098D5}"/>
              </a:ext>
            </a:extLst>
          </p:cNvPr>
          <p:cNvSpPr/>
          <p:nvPr/>
        </p:nvSpPr>
        <p:spPr>
          <a:xfrm>
            <a:off x="6930968" y="5154753"/>
            <a:ext cx="1998719" cy="873773"/>
          </a:xfrm>
          <a:prstGeom prst="wedgeRectCallout">
            <a:avLst>
              <a:gd name="adj1" fmla="val -14083"/>
              <a:gd name="adj2" fmla="val -71995"/>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クラウドより</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CSV</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出力</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オービックへ</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CSV</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をインポート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8" name="吹き出し: 四角形 37">
            <a:extLst>
              <a:ext uri="{FF2B5EF4-FFF2-40B4-BE49-F238E27FC236}">
                <a16:creationId xmlns:a16="http://schemas.microsoft.com/office/drawing/2014/main" id="{D8F5A6F2-B6CF-4B7D-95C6-72A21180F2FC}"/>
              </a:ext>
            </a:extLst>
          </p:cNvPr>
          <p:cNvSpPr/>
          <p:nvPr/>
        </p:nvSpPr>
        <p:spPr>
          <a:xfrm>
            <a:off x="4074843" y="5200370"/>
            <a:ext cx="2758137" cy="930978"/>
          </a:xfrm>
          <a:prstGeom prst="wedgeRectCallout">
            <a:avLst>
              <a:gd name="adj1" fmla="val 32258"/>
              <a:gd name="adj2" fmla="val -71995"/>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請求書をシステムへスキャン</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コード／画像認証処理）</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請求予定との照合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39" name="吹き出し: 四角形 38">
            <a:extLst>
              <a:ext uri="{FF2B5EF4-FFF2-40B4-BE49-F238E27FC236}">
                <a16:creationId xmlns:a16="http://schemas.microsoft.com/office/drawing/2014/main" id="{28794DE6-A157-42E1-9667-0D5CC5FABC66}"/>
              </a:ext>
            </a:extLst>
          </p:cNvPr>
          <p:cNvSpPr/>
          <p:nvPr/>
        </p:nvSpPr>
        <p:spPr>
          <a:xfrm>
            <a:off x="518472" y="4853194"/>
            <a:ext cx="3458383" cy="1456126"/>
          </a:xfrm>
          <a:prstGeom prst="wedgeRectCallout">
            <a:avLst>
              <a:gd name="adj1" fmla="val 47386"/>
              <a:gd name="adj2" fmla="val -70062"/>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検品済みライブラリーより請求予定を確認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商品名　数量　単価　合計金額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原価シミュレーションとの照合</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0" name="吹き出し: 四角形 39">
            <a:extLst>
              <a:ext uri="{FF2B5EF4-FFF2-40B4-BE49-F238E27FC236}">
                <a16:creationId xmlns:a16="http://schemas.microsoft.com/office/drawing/2014/main" id="{86A45C4A-093A-4FB8-A011-BD6847B9BBE8}"/>
              </a:ext>
            </a:extLst>
          </p:cNvPr>
          <p:cNvSpPr/>
          <p:nvPr/>
        </p:nvSpPr>
        <p:spPr>
          <a:xfrm>
            <a:off x="4994262" y="907301"/>
            <a:ext cx="3845601" cy="1571822"/>
          </a:xfrm>
          <a:prstGeom prst="wedgeRectCallout">
            <a:avLst>
              <a:gd name="adj1" fmla="val -49348"/>
              <a:gd name="adj2" fmla="val 69669"/>
            </a:avLst>
          </a:prstGeom>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検品済みライブラリーより請求書作成</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工事番号</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納入日</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商品名　数量　単価　合計金額</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請求</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QR</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コード貼付け（</a:t>
            </a:r>
            <a:r>
              <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AST</a:t>
            </a:r>
            <a:r>
              <a:rPr kumimoji="1" lang="ja-JP" altLang="en-US"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フォーマットは自動）</a:t>
            </a:r>
            <a:endParaRPr kumimoji="1" lang="en-US" altLang="ja-JP" sz="16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41" name="図 40">
            <a:extLst>
              <a:ext uri="{FF2B5EF4-FFF2-40B4-BE49-F238E27FC236}">
                <a16:creationId xmlns:a16="http://schemas.microsoft.com/office/drawing/2014/main" id="{098F6075-30C4-4D39-989F-29131DB8A73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13274" y="3688631"/>
            <a:ext cx="570701" cy="554661"/>
          </a:xfrm>
          <a:prstGeom prst="rect">
            <a:avLst/>
          </a:prstGeom>
        </p:spPr>
      </p:pic>
      <p:pic>
        <p:nvPicPr>
          <p:cNvPr id="42" name="図 41">
            <a:extLst>
              <a:ext uri="{FF2B5EF4-FFF2-40B4-BE49-F238E27FC236}">
                <a16:creationId xmlns:a16="http://schemas.microsoft.com/office/drawing/2014/main" id="{EAF63C66-0A00-47DA-9F16-8936FB32A1CB}"/>
              </a:ext>
            </a:extLst>
          </p:cNvPr>
          <p:cNvPicPr>
            <a:picLocks noChangeAspect="1"/>
          </p:cNvPicPr>
          <p:nvPr/>
        </p:nvPicPr>
        <p:blipFill>
          <a:blip r:embed="rId9"/>
          <a:stretch>
            <a:fillRect/>
          </a:stretch>
        </p:blipFill>
        <p:spPr>
          <a:xfrm>
            <a:off x="7766378" y="3538133"/>
            <a:ext cx="531439" cy="516502"/>
          </a:xfrm>
          <a:prstGeom prst="rect">
            <a:avLst/>
          </a:prstGeom>
        </p:spPr>
      </p:pic>
      <p:sp>
        <p:nvSpPr>
          <p:cNvPr id="43" name="矢印: 下 42">
            <a:extLst>
              <a:ext uri="{FF2B5EF4-FFF2-40B4-BE49-F238E27FC236}">
                <a16:creationId xmlns:a16="http://schemas.microsoft.com/office/drawing/2014/main" id="{9B0FB896-94F0-48AF-A3DB-A36B8ED8F6A8}"/>
              </a:ext>
            </a:extLst>
          </p:cNvPr>
          <p:cNvSpPr/>
          <p:nvPr/>
        </p:nvSpPr>
        <p:spPr>
          <a:xfrm rot="16200000">
            <a:off x="7232087" y="3741564"/>
            <a:ext cx="205400" cy="471906"/>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44" name="テキスト ボックス 43">
            <a:extLst>
              <a:ext uri="{FF2B5EF4-FFF2-40B4-BE49-F238E27FC236}">
                <a16:creationId xmlns:a16="http://schemas.microsoft.com/office/drawing/2014/main" id="{188C260E-A29A-4C71-A653-73EECBE3358B}"/>
              </a:ext>
            </a:extLst>
          </p:cNvPr>
          <p:cNvSpPr txBox="1"/>
          <p:nvPr/>
        </p:nvSpPr>
        <p:spPr>
          <a:xfrm>
            <a:off x="7599414" y="3830507"/>
            <a:ext cx="559567"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rPr>
              <a:t>保管</a:t>
            </a:r>
          </a:p>
        </p:txBody>
      </p:sp>
      <p:sp>
        <p:nvSpPr>
          <p:cNvPr id="45" name="テキスト ボックス 44">
            <a:extLst>
              <a:ext uri="{FF2B5EF4-FFF2-40B4-BE49-F238E27FC236}">
                <a16:creationId xmlns:a16="http://schemas.microsoft.com/office/drawing/2014/main" id="{3FAD4601-15A6-48E6-92D8-A10DEB25ED1D}"/>
              </a:ext>
            </a:extLst>
          </p:cNvPr>
          <p:cNvSpPr txBox="1"/>
          <p:nvPr/>
        </p:nvSpPr>
        <p:spPr>
          <a:xfrm>
            <a:off x="334843" y="4128429"/>
            <a:ext cx="1594876"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各プレファブ工場</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46" name="図 45">
            <a:extLst>
              <a:ext uri="{FF2B5EF4-FFF2-40B4-BE49-F238E27FC236}">
                <a16:creationId xmlns:a16="http://schemas.microsoft.com/office/drawing/2014/main" id="{694236A8-F88C-45F4-A6D6-72425C347ED4}"/>
              </a:ext>
            </a:extLst>
          </p:cNvPr>
          <p:cNvPicPr>
            <a:picLocks noChangeAspect="1"/>
          </p:cNvPicPr>
          <p:nvPr/>
        </p:nvPicPr>
        <p:blipFill>
          <a:blip r:embed="rId12"/>
          <a:stretch>
            <a:fillRect/>
          </a:stretch>
        </p:blipFill>
        <p:spPr>
          <a:xfrm>
            <a:off x="215124" y="3504529"/>
            <a:ext cx="743468" cy="550106"/>
          </a:xfrm>
          <a:prstGeom prst="rect">
            <a:avLst/>
          </a:prstGeom>
        </p:spPr>
      </p:pic>
      <p:pic>
        <p:nvPicPr>
          <p:cNvPr id="47" name="図 46">
            <a:extLst>
              <a:ext uri="{FF2B5EF4-FFF2-40B4-BE49-F238E27FC236}">
                <a16:creationId xmlns:a16="http://schemas.microsoft.com/office/drawing/2014/main" id="{9F3D542E-D875-4B6E-9FDF-51F6FCB29D73}"/>
              </a:ext>
            </a:extLst>
          </p:cNvPr>
          <p:cNvPicPr>
            <a:picLocks noChangeAspect="1"/>
          </p:cNvPicPr>
          <p:nvPr/>
        </p:nvPicPr>
        <p:blipFill>
          <a:blip r:embed="rId3"/>
          <a:stretch>
            <a:fillRect/>
          </a:stretch>
        </p:blipFill>
        <p:spPr>
          <a:xfrm>
            <a:off x="1409344" y="3619357"/>
            <a:ext cx="323869" cy="482351"/>
          </a:xfrm>
          <a:prstGeom prst="rect">
            <a:avLst/>
          </a:prstGeom>
        </p:spPr>
      </p:pic>
      <p:pic>
        <p:nvPicPr>
          <p:cNvPr id="48" name="図 47">
            <a:extLst>
              <a:ext uri="{FF2B5EF4-FFF2-40B4-BE49-F238E27FC236}">
                <a16:creationId xmlns:a16="http://schemas.microsoft.com/office/drawing/2014/main" id="{0A655281-94FC-4C4E-8A7D-27C20203450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775" y="3112095"/>
            <a:ext cx="459627" cy="446709"/>
          </a:xfrm>
          <a:prstGeom prst="rect">
            <a:avLst/>
          </a:prstGeom>
        </p:spPr>
      </p:pic>
      <p:sp>
        <p:nvSpPr>
          <p:cNvPr id="49" name="矢印: 下 48">
            <a:extLst>
              <a:ext uri="{FF2B5EF4-FFF2-40B4-BE49-F238E27FC236}">
                <a16:creationId xmlns:a16="http://schemas.microsoft.com/office/drawing/2014/main" id="{4F392E5B-89C6-4D6F-AA13-E66D2CB06E3C}"/>
              </a:ext>
            </a:extLst>
          </p:cNvPr>
          <p:cNvSpPr/>
          <p:nvPr/>
        </p:nvSpPr>
        <p:spPr>
          <a:xfrm rot="16200000">
            <a:off x="1959597" y="3649519"/>
            <a:ext cx="205400" cy="406483"/>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0" name="図 49">
            <a:extLst>
              <a:ext uri="{FF2B5EF4-FFF2-40B4-BE49-F238E27FC236}">
                <a16:creationId xmlns:a16="http://schemas.microsoft.com/office/drawing/2014/main" id="{069F7011-3EB8-483B-A448-8E25754ABE89}"/>
              </a:ext>
            </a:extLst>
          </p:cNvPr>
          <p:cNvPicPr>
            <a:picLocks noChangeAspect="1"/>
          </p:cNvPicPr>
          <p:nvPr/>
        </p:nvPicPr>
        <p:blipFill>
          <a:blip r:embed="rId14"/>
          <a:stretch>
            <a:fillRect/>
          </a:stretch>
        </p:blipFill>
        <p:spPr>
          <a:xfrm>
            <a:off x="1624351" y="1811567"/>
            <a:ext cx="488638" cy="516501"/>
          </a:xfrm>
          <a:prstGeom prst="rect">
            <a:avLst/>
          </a:prstGeom>
        </p:spPr>
      </p:pic>
      <p:sp>
        <p:nvSpPr>
          <p:cNvPr id="51" name="矢印: 下 50">
            <a:extLst>
              <a:ext uri="{FF2B5EF4-FFF2-40B4-BE49-F238E27FC236}">
                <a16:creationId xmlns:a16="http://schemas.microsoft.com/office/drawing/2014/main" id="{CF8E8DA8-AC48-4186-B313-2110415407C5}"/>
              </a:ext>
            </a:extLst>
          </p:cNvPr>
          <p:cNvSpPr/>
          <p:nvPr/>
        </p:nvSpPr>
        <p:spPr>
          <a:xfrm rot="16540240">
            <a:off x="5364044" y="3998572"/>
            <a:ext cx="205400" cy="841944"/>
          </a:xfrm>
          <a:prstGeom prst="down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52" name="図 51">
            <a:extLst>
              <a:ext uri="{FF2B5EF4-FFF2-40B4-BE49-F238E27FC236}">
                <a16:creationId xmlns:a16="http://schemas.microsoft.com/office/drawing/2014/main" id="{3676736F-A231-4DB6-B8F9-E4B5DD22DC1E}"/>
              </a:ext>
            </a:extLst>
          </p:cNvPr>
          <p:cNvPicPr>
            <a:picLocks noChangeAspect="1"/>
          </p:cNvPicPr>
          <p:nvPr/>
        </p:nvPicPr>
        <p:blipFill>
          <a:blip r:embed="rId14">
            <a:duotone>
              <a:prstClr val="black"/>
              <a:schemeClr val="accent1">
                <a:tint val="45000"/>
                <a:satMod val="400000"/>
              </a:schemeClr>
            </a:duotone>
          </a:blip>
          <a:stretch>
            <a:fillRect/>
          </a:stretch>
        </p:blipFill>
        <p:spPr>
          <a:xfrm>
            <a:off x="921767" y="3581054"/>
            <a:ext cx="488638" cy="516501"/>
          </a:xfrm>
          <a:prstGeom prst="rect">
            <a:avLst/>
          </a:prstGeom>
        </p:spPr>
      </p:pic>
      <p:pic>
        <p:nvPicPr>
          <p:cNvPr id="53" name="図 52">
            <a:extLst>
              <a:ext uri="{FF2B5EF4-FFF2-40B4-BE49-F238E27FC236}">
                <a16:creationId xmlns:a16="http://schemas.microsoft.com/office/drawing/2014/main" id="{9991FCE1-1186-4007-8F87-91F555BB7B0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45512" y="1612359"/>
            <a:ext cx="447746" cy="435162"/>
          </a:xfrm>
          <a:prstGeom prst="rect">
            <a:avLst/>
          </a:prstGeom>
        </p:spPr>
      </p:pic>
      <p:pic>
        <p:nvPicPr>
          <p:cNvPr id="54" name="図 53">
            <a:extLst>
              <a:ext uri="{FF2B5EF4-FFF2-40B4-BE49-F238E27FC236}">
                <a16:creationId xmlns:a16="http://schemas.microsoft.com/office/drawing/2014/main" id="{ECC872D9-2C89-425D-B8F2-D14D0FAC6AD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9134" y="1624539"/>
            <a:ext cx="363872" cy="353644"/>
          </a:xfrm>
          <a:prstGeom prst="rect">
            <a:avLst/>
          </a:prstGeom>
        </p:spPr>
      </p:pic>
      <p:pic>
        <p:nvPicPr>
          <p:cNvPr id="55" name="図 54">
            <a:extLst>
              <a:ext uri="{FF2B5EF4-FFF2-40B4-BE49-F238E27FC236}">
                <a16:creationId xmlns:a16="http://schemas.microsoft.com/office/drawing/2014/main" id="{55CEB6EC-073E-4C5B-BB77-E73CB6D7407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9842" y="1818204"/>
            <a:ext cx="459627" cy="446709"/>
          </a:xfrm>
          <a:prstGeom prst="rect">
            <a:avLst/>
          </a:prstGeom>
        </p:spPr>
      </p:pic>
      <p:pic>
        <p:nvPicPr>
          <p:cNvPr id="56" name="図 55">
            <a:extLst>
              <a:ext uri="{FF2B5EF4-FFF2-40B4-BE49-F238E27FC236}">
                <a16:creationId xmlns:a16="http://schemas.microsoft.com/office/drawing/2014/main" id="{5EC25DBC-9547-4F1B-BD69-A5EE5D84FF8B}"/>
              </a:ext>
            </a:extLst>
          </p:cNvPr>
          <p:cNvPicPr>
            <a:picLocks noChangeAspect="1"/>
          </p:cNvPicPr>
          <p:nvPr/>
        </p:nvPicPr>
        <p:blipFill>
          <a:blip r:embed="rId14">
            <a:duotone>
              <a:prstClr val="black"/>
              <a:schemeClr val="accent1">
                <a:tint val="45000"/>
                <a:satMod val="400000"/>
              </a:schemeClr>
            </a:duotone>
          </a:blip>
          <a:stretch>
            <a:fillRect/>
          </a:stretch>
        </p:blipFill>
        <p:spPr>
          <a:xfrm>
            <a:off x="518472" y="1760510"/>
            <a:ext cx="488638" cy="516501"/>
          </a:xfrm>
          <a:prstGeom prst="rect">
            <a:avLst/>
          </a:prstGeom>
        </p:spPr>
      </p:pic>
      <p:sp>
        <p:nvSpPr>
          <p:cNvPr id="57" name="テキスト ボックス 56">
            <a:extLst>
              <a:ext uri="{FF2B5EF4-FFF2-40B4-BE49-F238E27FC236}">
                <a16:creationId xmlns:a16="http://schemas.microsoft.com/office/drawing/2014/main" id="{F5D7F147-1E88-4671-AB62-48D5DE625159}"/>
              </a:ext>
            </a:extLst>
          </p:cNvPr>
          <p:cNvSpPr txBox="1"/>
          <p:nvPr/>
        </p:nvSpPr>
        <p:spPr>
          <a:xfrm>
            <a:off x="100530" y="2310088"/>
            <a:ext cx="1159102" cy="3107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登録作業員</a:t>
            </a:r>
            <a:endParaRPr kumimoji="1" lang="en-US" altLang="ja-JP"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58" name="図 57">
            <a:extLst>
              <a:ext uri="{FF2B5EF4-FFF2-40B4-BE49-F238E27FC236}">
                <a16:creationId xmlns:a16="http://schemas.microsoft.com/office/drawing/2014/main" id="{F0DD7E5D-32CD-4D55-9887-F64F7E31C57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07110" y="1196752"/>
            <a:ext cx="590067" cy="573482"/>
          </a:xfrm>
          <a:prstGeom prst="rect">
            <a:avLst/>
          </a:prstGeom>
        </p:spPr>
      </p:pic>
      <p:sp>
        <p:nvSpPr>
          <p:cNvPr id="60" name="正方形/長方形 59">
            <a:extLst>
              <a:ext uri="{FF2B5EF4-FFF2-40B4-BE49-F238E27FC236}">
                <a16:creationId xmlns:a16="http://schemas.microsoft.com/office/drawing/2014/main" id="{CDD3ED65-BAD1-4C1D-B095-F015C6A33F1B}"/>
              </a:ext>
            </a:extLst>
          </p:cNvPr>
          <p:cNvSpPr/>
          <p:nvPr/>
        </p:nvSpPr>
        <p:spPr>
          <a:xfrm>
            <a:off x="49601" y="1156589"/>
            <a:ext cx="4114658" cy="3347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902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597FAD3-8557-45DA-B782-1A91553AF3AD}"/>
              </a:ext>
            </a:extLst>
          </p:cNvPr>
          <p:cNvSpPr/>
          <p:nvPr/>
        </p:nvSpPr>
        <p:spPr>
          <a:xfrm>
            <a:off x="0" y="2492896"/>
            <a:ext cx="9108504" cy="108012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latin typeface="Meiryo UI" panose="020B0604030504040204" pitchFamily="50" charset="-128"/>
                <a:ea typeface="Meiryo UI" panose="020B0604030504040204" pitchFamily="50" charset="-128"/>
              </a:rPr>
              <a:t>仕入の業務フロー</a:t>
            </a:r>
          </a:p>
        </p:txBody>
      </p:sp>
      <p:sp>
        <p:nvSpPr>
          <p:cNvPr id="6" name="テキスト ボックス 5">
            <a:extLst>
              <a:ext uri="{FF2B5EF4-FFF2-40B4-BE49-F238E27FC236}">
                <a16:creationId xmlns:a16="http://schemas.microsoft.com/office/drawing/2014/main" id="{FA57DAEC-1937-496A-806F-349E6CEC7A91}"/>
              </a:ext>
            </a:extLst>
          </p:cNvPr>
          <p:cNvSpPr txBox="1"/>
          <p:nvPr/>
        </p:nvSpPr>
        <p:spPr>
          <a:xfrm>
            <a:off x="26774" y="4149080"/>
            <a:ext cx="3378745" cy="95410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rPr>
              <a:t>■要件定義のポイント</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AST</a:t>
            </a:r>
            <a:r>
              <a:rPr kumimoji="1" lang="ja-JP" altLang="en-US" sz="1400" dirty="0">
                <a:latin typeface="Meiryo UI" panose="020B0604030504040204" pitchFamily="50" charset="-128"/>
                <a:ea typeface="Meiryo UI" panose="020B0604030504040204" pitchFamily="50" charset="-128"/>
              </a:rPr>
              <a:t>様が検討していることを事前に把握する</a:t>
            </a:r>
            <a:endParaRPr kumimoji="1"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・業務フローは限りなく単純に</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899015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1491</Words>
  <Application>Microsoft Office PowerPoint</Application>
  <PresentationFormat>画面に合わせる (4:3)</PresentationFormat>
  <Paragraphs>384</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 UI</vt:lpstr>
      <vt:lpstr>ＭＳ Ｐゴシック</vt:lpstr>
      <vt:lpstr>Arial</vt:lpstr>
      <vt:lpstr>Calibri</vt:lpstr>
      <vt:lpstr>Office テーマ</vt:lpstr>
      <vt:lpstr>調達仕入システム要件定義書</vt:lpstr>
      <vt:lpstr>プロジェクトスコープの確認</vt:lpstr>
      <vt:lpstr>対象プロセス</vt:lpstr>
      <vt:lpstr>PowerPoint プレゼンテーション</vt:lpstr>
      <vt:lpstr>対象プロセス</vt:lpstr>
      <vt:lpstr>対象プロセス</vt:lpstr>
      <vt:lpstr>対象プロセス</vt:lpstr>
      <vt:lpstr>対象プロセス</vt:lpstr>
      <vt:lpstr>PowerPoint プレゼンテーション</vt:lpstr>
      <vt:lpstr>仕入までのフロー</vt:lpstr>
      <vt:lpstr>PowerPoint プレゼンテーション</vt:lpstr>
      <vt:lpstr>仕入管理項目</vt:lpstr>
      <vt:lpstr>PowerPoint プレゼンテーション</vt:lpstr>
      <vt:lpstr>納品書出力について</vt:lpstr>
      <vt:lpstr>発注明細との突合について</vt:lpstr>
      <vt:lpstr>検品画面について</vt:lpstr>
      <vt:lpstr>エラーチェック一覧</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増田　恵美子</dc:creator>
  <cp:lastModifiedBy>植松 大稀</cp:lastModifiedBy>
  <cp:revision>86</cp:revision>
  <dcterms:created xsi:type="dcterms:W3CDTF">2009-09-09T04:35:24Z</dcterms:created>
  <dcterms:modified xsi:type="dcterms:W3CDTF">2018-11-18T08:12:57Z</dcterms:modified>
</cp:coreProperties>
</file>