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C88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0416masuda\Desktop\cover_plant_02.jpg">
            <a:extLst>
              <a:ext uri="{FF2B5EF4-FFF2-40B4-BE49-F238E27FC236}">
                <a16:creationId xmlns:a16="http://schemas.microsoft.com/office/drawing/2014/main" id="{745E4D72-4402-416D-8D48-29EFC7E94F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282" y="121442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282" y="28574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75084CCA-BF75-4A4F-BB73-64E0F103B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33C37FCC-2109-44F1-A84B-7A0D2B5A26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AABE27-E62C-4AB5-898A-20DD91548AD5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28D966A6-8723-4FBD-8F10-1E9AEEF9A1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8ACA-6817-46EA-981B-8CDDB2C0D9FB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872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0531F40E-6D58-401B-8F0B-8D2B87AA0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F2C1EA8F-744E-4929-A487-6E75BE977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EC4F9-C6D7-4131-B3E7-535A66F023E9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72D690E6-CC98-4258-AA1D-153EA527A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65528-2462-4443-AB9A-E24BA9E46DD0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537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71980C40-02E6-4136-8F8B-0E9B9FB382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D5F34BC1-CC64-45C3-8307-31ECD2C68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C38FD5-0CC4-4CF7-93F6-16D9C7537BB9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71851F5F-DC38-46FA-9BD5-CD097DA439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B533-13A0-4797-8695-937C515D24C0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70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B08FE597-0621-4208-9B0A-A2F3545C9A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A10EDD95-C1A8-4034-A43F-79C746D6D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12405-90C1-4670-AFE5-6B2C3F36CCDC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4F6E0593-7C6F-4474-ABAF-47CD04FBF8D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5764E-E311-4CB1-94E9-5CF1DE72FC07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928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E6F8E80F-39C4-4F68-B391-581EF30DD8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FDF12E22-E248-4535-B4D3-3C618E24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64763F-6A1B-42C4-A159-6411946153C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96E7E89F-6967-444C-8187-99E303E328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D0C7F-7AE0-4896-8AFE-3BC63694BD7F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8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9FFDF5E6-5AAC-471C-8220-1AC78C9F1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D3B1AD23-22E6-4189-B665-229595973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938977-A3F5-4660-A222-96ED5885E31C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39C25BC2-F93D-47C7-B49E-87852BC267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3CC9D-9F17-4820-AA19-C879CED5335B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00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A2FCCFE8-B3A4-4144-AD74-24821C901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9EA5BFB3-1F63-4B70-91EF-F1B6F6D54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8B7A36-DE1C-4472-9211-D68FD0C0E836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E42BFCBD-4120-402A-9B9F-D041E5FAC1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4FBF-7608-4FDF-AFAD-10DB302B7D7B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41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7F385D40-B103-459C-AC4F-06520EDD45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>
            <a:extLst>
              <a:ext uri="{FF2B5EF4-FFF2-40B4-BE49-F238E27FC236}">
                <a16:creationId xmlns:a16="http://schemas.microsoft.com/office/drawing/2014/main" id="{F453501C-19F6-438C-8196-AE757742C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DE906B-82D0-4D96-81C8-995907F2054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7D675047-0232-4C19-A9B3-E0B27FB3F7E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870F-8C8A-42C3-A5D8-E87674E3B878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095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4">
            <a:extLst>
              <a:ext uri="{FF2B5EF4-FFF2-40B4-BE49-F238E27FC236}">
                <a16:creationId xmlns:a16="http://schemas.microsoft.com/office/drawing/2014/main" id="{70BB68CD-4441-472E-B3D5-C88D99EFF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5C6B528E-F2B4-4127-A3DD-D5A6DFA3E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94AA88-70D9-4329-9912-A1ABF9FA4BB9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58F29E5F-2BB0-4A33-B7F8-11F870FC92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98BEE-CD0B-4AB4-8A9D-4967455428CE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49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7B002254-C90F-467C-AE39-D43DA633A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03ECC6A2-D4CF-4BE3-935A-4406DB78E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0A07D9-FF2E-4185-A30B-04CAF3C2CC9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0A3D1FCE-6634-455E-9075-6C89E37D18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A1642-2077-41F4-AAD5-00B44B4D96C5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30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E1C493F7-B0CA-4326-B5E7-16B48E3AC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1373AD7A-3FCC-4C19-9979-8F1FF56E0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94A3C-AA79-4318-BFDA-690E4C49D5C0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63658DF1-E20A-4CB5-93E0-3ED2120BD8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6DB06-C7CB-41B3-9EE7-15139003289F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013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416masuda\Desktop\inner_plant_01.jpg">
            <a:extLst>
              <a:ext uri="{FF2B5EF4-FFF2-40B4-BE49-F238E27FC236}">
                <a16:creationId xmlns:a16="http://schemas.microsoft.com/office/drawing/2014/main" id="{6738D1BE-2CFA-419A-9B65-9BFDA6D188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0E6DD7CF-A268-4298-A3E6-E9F8151F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C8FB0D46-7CF5-4EF2-9062-593754ED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E372ABF-5BE4-42ED-8E68-891802EAD308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29" name="タイトル プレースホルダ 1">
            <a:extLst>
              <a:ext uri="{FF2B5EF4-FFF2-40B4-BE49-F238E27FC236}">
                <a16:creationId xmlns:a16="http://schemas.microsoft.com/office/drawing/2014/main" id="{7A54F63A-6711-4060-969F-9A5A9DE0CF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4313" y="131763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テキスト プレースホルダ 2">
            <a:extLst>
              <a:ext uri="{FF2B5EF4-FFF2-40B4-BE49-F238E27FC236}">
                <a16:creationId xmlns:a16="http://schemas.microsoft.com/office/drawing/2014/main" id="{C46A689A-8712-4086-9DB7-B00CDA45CE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4313" y="1214438"/>
            <a:ext cx="8643937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8E695035-6738-482A-B8B0-EC7BDE9D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94EC2F-BB53-4B55-8299-03C7B0D2CF62}" type="datetimeFigureOut">
              <a:rPr lang="ja-JP" altLang="en-US"/>
              <a:pPr>
                <a:defRPr/>
              </a:pPr>
              <a:t>2018/11/19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>
            <a:extLst>
              <a:ext uri="{FF2B5EF4-FFF2-40B4-BE49-F238E27FC236}">
                <a16:creationId xmlns:a16="http://schemas.microsoft.com/office/drawing/2014/main" id="{36844BAB-2AD1-471C-9766-39F7A6551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13" y="1214438"/>
            <a:ext cx="7772400" cy="1470025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調達仕入システム要件定義書</a:t>
            </a:r>
          </a:p>
        </p:txBody>
      </p:sp>
      <p:sp>
        <p:nvSpPr>
          <p:cNvPr id="3075" name="サブタイトル 2">
            <a:extLst>
              <a:ext uri="{FF2B5EF4-FFF2-40B4-BE49-F238E27FC236}">
                <a16:creationId xmlns:a16="http://schemas.microsoft.com/office/drawing/2014/main" id="{37394534-10A3-40E5-83C3-C1AD20E0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12" y="5229200"/>
            <a:ext cx="5789935" cy="576064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各社連携・他社利用画面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AAF33CE-4286-49EC-BE44-221E33BD782C}"/>
              </a:ext>
            </a:extLst>
          </p:cNvPr>
          <p:cNvSpPr/>
          <p:nvPr/>
        </p:nvSpPr>
        <p:spPr>
          <a:xfrm>
            <a:off x="0" y="2924944"/>
            <a:ext cx="9144000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自社・他社との情報連携について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F5C3E275-E1D2-4608-9807-A848E52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連携一覧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32B65AC-8657-4FD0-A9C6-DD7D1ED7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00808"/>
            <a:ext cx="694184" cy="599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1D4E60-B1D2-41DF-BA03-EF85C420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49" y="1656852"/>
            <a:ext cx="792088" cy="65594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8204D13-E86C-4BCE-8E04-9C832A6F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684382"/>
            <a:ext cx="962002" cy="6575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5C3725-5723-4761-9887-A14DDF435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296" y="1686983"/>
            <a:ext cx="841363" cy="657570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894A68F-52C5-4A40-A019-E79B9A1D0AD8}"/>
              </a:ext>
            </a:extLst>
          </p:cNvPr>
          <p:cNvGrpSpPr/>
          <p:nvPr/>
        </p:nvGrpSpPr>
        <p:grpSpPr>
          <a:xfrm>
            <a:off x="2627784" y="3725986"/>
            <a:ext cx="4392488" cy="2670906"/>
            <a:chOff x="3923928" y="4005064"/>
            <a:chExt cx="1963899" cy="125560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ADC15B2-CF20-4947-9E4D-62042F7B7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4005064"/>
              <a:ext cx="1963899" cy="1255608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A236D48-FC39-4F72-BE8C-3A7F4AA6AA30}"/>
                </a:ext>
              </a:extLst>
            </p:cNvPr>
            <p:cNvSpPr txBox="1"/>
            <p:nvPr/>
          </p:nvSpPr>
          <p:spPr>
            <a:xfrm>
              <a:off x="4329113" y="4632868"/>
              <a:ext cx="1178991" cy="245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AST</a:t>
              </a:r>
              <a:r>
                <a:rPr kumimoji="1" lang="ja-JP" altLang="en-US" sz="2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</a:t>
              </a:r>
            </a:p>
          </p:txBody>
        </p:sp>
      </p:grp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28473F-8FE5-4ECC-B660-C7E07D0C49ED}"/>
              </a:ext>
            </a:extLst>
          </p:cNvPr>
          <p:cNvSpPr/>
          <p:nvPr/>
        </p:nvSpPr>
        <p:spPr>
          <a:xfrm>
            <a:off x="1187623" y="2265218"/>
            <a:ext cx="2636949" cy="2796221"/>
          </a:xfrm>
          <a:custGeom>
            <a:avLst/>
            <a:gdLst>
              <a:gd name="connsiteX0" fmla="*/ 0 w 2355510"/>
              <a:gd name="connsiteY0" fmla="*/ 0 h 1676417"/>
              <a:gd name="connsiteX1" fmla="*/ 2299854 w 2355510"/>
              <a:gd name="connsiteY1" fmla="*/ 1676400 h 1676417"/>
              <a:gd name="connsiteX2" fmla="*/ 1676400 w 2355510"/>
              <a:gd name="connsiteY2" fmla="*/ 34637 h 167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5510" h="1676417">
                <a:moveTo>
                  <a:pt x="0" y="0"/>
                </a:moveTo>
                <a:cubicBezTo>
                  <a:pt x="1010227" y="835313"/>
                  <a:pt x="2020454" y="1670627"/>
                  <a:pt x="2299854" y="1676400"/>
                </a:cubicBezTo>
                <a:cubicBezTo>
                  <a:pt x="2579254" y="1682173"/>
                  <a:pt x="1717963" y="292101"/>
                  <a:pt x="1676400" y="34637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B377F6-3CDD-4222-8DE5-965D97E8AD83}"/>
              </a:ext>
            </a:extLst>
          </p:cNvPr>
          <p:cNvSpPr txBox="1"/>
          <p:nvPr/>
        </p:nvSpPr>
        <p:spPr>
          <a:xfrm>
            <a:off x="1939396" y="249289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①調達依頼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②承認結果連絡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669CC9B-6F98-4A5C-A9C6-895F6C73BBC0}"/>
              </a:ext>
            </a:extLst>
          </p:cNvPr>
          <p:cNvSpPr/>
          <p:nvPr/>
        </p:nvSpPr>
        <p:spPr>
          <a:xfrm>
            <a:off x="3366655" y="2265218"/>
            <a:ext cx="1551709" cy="2670906"/>
          </a:xfrm>
          <a:custGeom>
            <a:avLst/>
            <a:gdLst>
              <a:gd name="connsiteX0" fmla="*/ 0 w 1551709"/>
              <a:gd name="connsiteY0" fmla="*/ 0 h 1288550"/>
              <a:gd name="connsiteX1" fmla="*/ 789709 w 1551709"/>
              <a:gd name="connsiteY1" fmla="*/ 1288473 h 1288550"/>
              <a:gd name="connsiteX2" fmla="*/ 1551709 w 1551709"/>
              <a:gd name="connsiteY2" fmla="*/ 48491 h 12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709" h="1288550">
                <a:moveTo>
                  <a:pt x="0" y="0"/>
                </a:moveTo>
                <a:cubicBezTo>
                  <a:pt x="265545" y="640195"/>
                  <a:pt x="531091" y="1280391"/>
                  <a:pt x="789709" y="1288473"/>
                </a:cubicBezTo>
                <a:cubicBezTo>
                  <a:pt x="1048327" y="1296555"/>
                  <a:pt x="1300018" y="672523"/>
                  <a:pt x="1551709" y="4849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8AF0F8-BF0F-44BE-AE93-C903D783887A}"/>
              </a:ext>
            </a:extLst>
          </p:cNvPr>
          <p:cNvSpPr txBox="1"/>
          <p:nvPr/>
        </p:nvSpPr>
        <p:spPr>
          <a:xfrm>
            <a:off x="3655071" y="2458220"/>
            <a:ext cx="11079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③見積依頼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④見積回答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⑤再見積依頼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発注連絡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48F166E-D65F-4F6D-A794-52E7973E20BB}"/>
              </a:ext>
            </a:extLst>
          </p:cNvPr>
          <p:cNvSpPr/>
          <p:nvPr/>
        </p:nvSpPr>
        <p:spPr>
          <a:xfrm>
            <a:off x="5043055" y="2299855"/>
            <a:ext cx="1607127" cy="2670906"/>
          </a:xfrm>
          <a:custGeom>
            <a:avLst/>
            <a:gdLst>
              <a:gd name="connsiteX0" fmla="*/ 1607127 w 1607127"/>
              <a:gd name="connsiteY0" fmla="*/ 41563 h 1676443"/>
              <a:gd name="connsiteX1" fmla="*/ 277090 w 1607127"/>
              <a:gd name="connsiteY1" fmla="*/ 1676400 h 1676443"/>
              <a:gd name="connsiteX2" fmla="*/ 0 w 1607127"/>
              <a:gd name="connsiteY2" fmla="*/ 0 h 167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127" h="1676443">
                <a:moveTo>
                  <a:pt x="1607127" y="41563"/>
                </a:moveTo>
                <a:cubicBezTo>
                  <a:pt x="1076035" y="862445"/>
                  <a:pt x="544944" y="1683327"/>
                  <a:pt x="277090" y="1676400"/>
                </a:cubicBezTo>
                <a:cubicBezTo>
                  <a:pt x="9236" y="1669473"/>
                  <a:pt x="4618" y="834736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762011-0B71-4D47-B27A-CAEC07BE03DA}"/>
              </a:ext>
            </a:extLst>
          </p:cNvPr>
          <p:cNvSpPr txBox="1"/>
          <p:nvPr/>
        </p:nvSpPr>
        <p:spPr>
          <a:xfrm>
            <a:off x="5128223" y="24582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検品連絡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1B6316-359F-4D3E-B12B-C8CE1937796C}"/>
              </a:ext>
            </a:extLst>
          </p:cNvPr>
          <p:cNvSpPr txBox="1"/>
          <p:nvPr/>
        </p:nvSpPr>
        <p:spPr>
          <a:xfrm>
            <a:off x="3730561" y="3744038"/>
            <a:ext cx="1215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A/B(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9EC19E-6D83-460F-95DF-B361A4282E5F}"/>
              </a:ext>
            </a:extLst>
          </p:cNvPr>
          <p:cNvSpPr txBox="1"/>
          <p:nvPr/>
        </p:nvSpPr>
        <p:spPr>
          <a:xfrm>
            <a:off x="2218677" y="2704623"/>
            <a:ext cx="1215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B0B8A87-64D7-4A32-AFCD-CA128DBF0D4F}"/>
              </a:ext>
            </a:extLst>
          </p:cNvPr>
          <p:cNvSpPr txBox="1"/>
          <p:nvPr/>
        </p:nvSpPr>
        <p:spPr>
          <a:xfrm>
            <a:off x="2218677" y="3086221"/>
            <a:ext cx="1215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323FEA-97AB-43E3-A86A-BFE85AE63544}"/>
              </a:ext>
            </a:extLst>
          </p:cNvPr>
          <p:cNvSpPr txBox="1"/>
          <p:nvPr/>
        </p:nvSpPr>
        <p:spPr>
          <a:xfrm>
            <a:off x="3741587" y="2704623"/>
            <a:ext cx="1215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83CE57-A855-4804-ABAD-2C13659EBFEE}"/>
              </a:ext>
            </a:extLst>
          </p:cNvPr>
          <p:cNvSpPr txBox="1"/>
          <p:nvPr/>
        </p:nvSpPr>
        <p:spPr>
          <a:xfrm>
            <a:off x="3741587" y="3040361"/>
            <a:ext cx="1215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1A0971-9650-4D02-BFD8-45F8FFBBB204}"/>
              </a:ext>
            </a:extLst>
          </p:cNvPr>
          <p:cNvSpPr txBox="1"/>
          <p:nvPr/>
        </p:nvSpPr>
        <p:spPr>
          <a:xfrm>
            <a:off x="5238947" y="2704623"/>
            <a:ext cx="1215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A/B(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4492E3-FBF1-4927-BE45-CA8BA0F99973}"/>
              </a:ext>
            </a:extLst>
          </p:cNvPr>
          <p:cNvSpPr txBox="1"/>
          <p:nvPr/>
        </p:nvSpPr>
        <p:spPr>
          <a:xfrm>
            <a:off x="3741587" y="3403279"/>
            <a:ext cx="1215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</a:t>
            </a:r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F9821C-0DCC-4A6F-9673-3652B54A6C85}"/>
              </a:ext>
            </a:extLst>
          </p:cNvPr>
          <p:cNvSpPr txBox="1"/>
          <p:nvPr/>
        </p:nvSpPr>
        <p:spPr>
          <a:xfrm>
            <a:off x="6454289" y="3993723"/>
            <a:ext cx="25330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■確認事項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資材ベンダーからの検品の督促は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AST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クラウド経由？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→急を要するから電話やメール？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36">
            <a:extLst>
              <a:ext uri="{FF2B5EF4-FFF2-40B4-BE49-F238E27FC236}">
                <a16:creationId xmlns:a16="http://schemas.microsoft.com/office/drawing/2014/main" id="{B64699C0-4C8C-4DAA-AFF7-9AA54F7FF807}"/>
              </a:ext>
            </a:extLst>
          </p:cNvPr>
          <p:cNvSpPr txBox="1"/>
          <p:nvPr/>
        </p:nvSpPr>
        <p:spPr>
          <a:xfrm>
            <a:off x="6478369" y="4892401"/>
            <a:ext cx="198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【2018/11/19】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電話等で対応するため、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クラウドは経由しない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36">
            <a:extLst>
              <a:ext uri="{FF2B5EF4-FFF2-40B4-BE49-F238E27FC236}">
                <a16:creationId xmlns:a16="http://schemas.microsoft.com/office/drawing/2014/main" id="{FC052569-9DD4-4635-961C-A00897E8C9C2}"/>
              </a:ext>
            </a:extLst>
          </p:cNvPr>
          <p:cNvSpPr txBox="1"/>
          <p:nvPr/>
        </p:nvSpPr>
        <p:spPr>
          <a:xfrm>
            <a:off x="6532164" y="2458220"/>
            <a:ext cx="1982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【2018/11/19】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・検品連絡は不要とすることを決定した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・代わりに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Salesforce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のレポート機能を使用し、ステータスごとのリストを一覧表示することを決定した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B7DA095-C13A-4C42-8CD5-9794A851C10E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5128223" y="2596720"/>
            <a:ext cx="9541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2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F5C3E275-E1D2-4608-9807-A848E52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B</a:t>
            </a:r>
            <a:r>
              <a:rPr lang="ja-JP" altLang="en-US" dirty="0"/>
              <a:t>材大口</a:t>
            </a:r>
            <a:r>
              <a:rPr lang="en-US" altLang="ja-JP" dirty="0"/>
              <a:t>AST</a:t>
            </a:r>
            <a:r>
              <a:rPr lang="ja-JP" altLang="en-US" dirty="0"/>
              <a:t>内のフローについて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3382CC5-E02E-4B1D-B043-53B63823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5364088" cy="3000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47E7CE-6D30-43CF-B830-E451F1742A0F}"/>
              </a:ext>
            </a:extLst>
          </p:cNvPr>
          <p:cNvSpPr txBox="1"/>
          <p:nvPr/>
        </p:nvSpPr>
        <p:spPr>
          <a:xfrm>
            <a:off x="5771988" y="2132856"/>
            <a:ext cx="3350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確認：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担当者と上長はシステム入力後プリントアウト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してアナログで連携するイメージであっているか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09FEE4-09BF-4625-A0AC-04E21A0F67F8}"/>
              </a:ext>
            </a:extLst>
          </p:cNvPr>
          <p:cNvSpPr/>
          <p:nvPr/>
        </p:nvSpPr>
        <p:spPr>
          <a:xfrm>
            <a:off x="2339752" y="2204864"/>
            <a:ext cx="273630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36">
            <a:extLst>
              <a:ext uri="{FF2B5EF4-FFF2-40B4-BE49-F238E27FC236}">
                <a16:creationId xmlns:a16="http://schemas.microsoft.com/office/drawing/2014/main" id="{D6D4FB27-440A-4C47-945D-F6FC5D78326B}"/>
              </a:ext>
            </a:extLst>
          </p:cNvPr>
          <p:cNvSpPr txBox="1"/>
          <p:nvPr/>
        </p:nvSpPr>
        <p:spPr>
          <a:xfrm>
            <a:off x="5774220" y="2871520"/>
            <a:ext cx="247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【2018/11/19】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認識齟齬は、ないことを両社共有した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584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F5C3E275-E1D2-4608-9807-A848E52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情報連携方法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8F80CD-18ED-4F13-867E-C02CA8F3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9" y="1844824"/>
            <a:ext cx="2808312" cy="2808312"/>
          </a:xfrm>
          <a:prstGeom prst="rect">
            <a:avLst/>
          </a:prstGeom>
        </p:spPr>
      </p:pic>
      <p:pic>
        <p:nvPicPr>
          <p:cNvPr id="1028" name="Picture 4" descr="ãmailãã®ç»åæ¤ç´¢çµæ">
            <a:extLst>
              <a:ext uri="{FF2B5EF4-FFF2-40B4-BE49-F238E27FC236}">
                <a16:creationId xmlns:a16="http://schemas.microsoft.com/office/drawing/2014/main" id="{F711ABC5-4F3A-4B64-94FE-2D5E12E4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88" y="2087100"/>
            <a:ext cx="3573938" cy="268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A5FF28-2175-4B15-BD7D-0F1738DFE006}"/>
              </a:ext>
            </a:extLst>
          </p:cNvPr>
          <p:cNvSpPr txBox="1"/>
          <p:nvPr/>
        </p:nvSpPr>
        <p:spPr>
          <a:xfrm>
            <a:off x="107504" y="1052736"/>
            <a:ext cx="754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情報連携方法は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Chatter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Mail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どちらにも飛ばし、受け取り側で見やすいツールで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情報を受け取る形を取ります。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0" name="Picture 6" descr="ãchatter æºå¸¯ãã®ç»åæ¤ç´¢çµæ">
            <a:extLst>
              <a:ext uri="{FF2B5EF4-FFF2-40B4-BE49-F238E27FC236}">
                <a16:creationId xmlns:a16="http://schemas.microsoft.com/office/drawing/2014/main" id="{6E33AF68-3A9E-4B7C-A7DB-E9C7EE06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320035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36">
            <a:extLst>
              <a:ext uri="{FF2B5EF4-FFF2-40B4-BE49-F238E27FC236}">
                <a16:creationId xmlns:a16="http://schemas.microsoft.com/office/drawing/2014/main" id="{613B32D0-5ADF-47B2-A604-846148576069}"/>
              </a:ext>
            </a:extLst>
          </p:cNvPr>
          <p:cNvSpPr txBox="1"/>
          <p:nvPr/>
        </p:nvSpPr>
        <p:spPr>
          <a:xfrm>
            <a:off x="4499992" y="5035407"/>
            <a:ext cx="247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【2018/11/19】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Mail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で情報連携することを決定した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508383-C374-4440-B035-AC5DDDB34F56}"/>
              </a:ext>
            </a:extLst>
          </p:cNvPr>
          <p:cNvSpPr/>
          <p:nvPr/>
        </p:nvSpPr>
        <p:spPr>
          <a:xfrm>
            <a:off x="4572000" y="1844824"/>
            <a:ext cx="4248472" cy="31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94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F5C3E275-E1D2-4608-9807-A848E52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情報連携条件等一覧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E6A28F3-27A6-405F-99A6-F9CF1A12B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51778"/>
              </p:ext>
            </p:extLst>
          </p:nvPr>
        </p:nvGraphicFramePr>
        <p:xfrm>
          <a:off x="107504" y="1052736"/>
          <a:ext cx="8928992" cy="57559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23637138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99133836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43200807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3986302"/>
                    </a:ext>
                  </a:extLst>
                </a:gridCol>
              </a:tblGrid>
              <a:tr h="33051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シチュエーション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連携条件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相手先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内容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73006774"/>
                  </a:ext>
                </a:extLst>
              </a:tr>
              <a:tr h="570476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①調達依頼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区分＝「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材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小口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</a:t>
                      </a:r>
                    </a:p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 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取引ステータス＝「調達依頼」→「決裁者確認中」 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取引ステータス＝「却下」→「決裁者確認中」 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工事番号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決裁者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複数あり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・定型文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・調達ヘッダへのリンク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573162187"/>
                  </a:ext>
                </a:extLst>
              </a:tr>
              <a:tr h="570476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①調達依頼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区分＝「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材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大口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</a:t>
                      </a:r>
                    </a:p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 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取引ステータス＝「調達依頼」→「決裁者確認中」 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取引ステータス＝「却下」→「決裁者確認中」 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工事番号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購買部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確認：連絡先は一人？</a:t>
                      </a:r>
                      <a:endParaRPr kumimoji="1" lang="en-US" altLang="ja-JP" sz="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→購買部メーリングリスト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・定型文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・調達ヘッダへのリンク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251731232"/>
                  </a:ext>
                </a:extLst>
              </a:tr>
              <a:tr h="733469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②承認結果連絡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区分＝「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材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大口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区分＝「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材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小口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 and</a:t>
                      </a:r>
                    </a:p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 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取引ステータス＝「決裁者確認中」 →「承認」 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取引ステータス＝「決裁者確認中」 →「却下」 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.AST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・定型文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・工事番号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・依頼番号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・取引ステータス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社内備考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・調達ヘッダへの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リンク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258352870"/>
                  </a:ext>
                </a:extLst>
              </a:tr>
              <a:tr h="407483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③見積依頼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区分＝「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材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大口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</a:t>
                      </a: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取引ステータス＝「決裁者確認中」 →「承認」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取引ステータス＝「承認」 →「見積依頼中」</a:t>
                      </a:r>
                      <a:endParaRPr kumimoji="1" lang="en-US" altLang="ja-JP" sz="11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仕入先担当者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・定型文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・見積回答への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リンク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294757657"/>
                  </a:ext>
                </a:extLst>
              </a:tr>
              <a:tr h="330514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④見積回答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見積回答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区分＝「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材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大口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</a:t>
                      </a: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見積回答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見積完了フラグ＝「レ」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工事番号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購買部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→購買部メーリングリスト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・定型文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・見積回答への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リンク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197772587"/>
                  </a:ext>
                </a:extLst>
              </a:tr>
              <a:tr h="330514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⑤再見積依頼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見積回答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区分＝「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材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大口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</a:t>
                      </a: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見積回答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見積完了フラグ＝「レ」→「」 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</a:t>
                      </a: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見積完了フラグを外したユーザが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AST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仕入先担当者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・定型文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・見積回答への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リンク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41833197"/>
                  </a:ext>
                </a:extLst>
              </a:tr>
              <a:tr h="330514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⑤発注連絡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取引ステータス＝「承認」→「発注」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仕入先担当者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・定型文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・調達ヘッダへのリンク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182653052"/>
                  </a:ext>
                </a:extLst>
              </a:tr>
              <a:tr h="330514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⑥検品連絡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仕入にレコードが登録されたとき。</a:t>
                      </a:r>
                      <a:endParaRPr kumimoji="1" lang="en-US" altLang="ja-JP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工事番号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決裁者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調達明細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.AST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担当者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調達ヘッダ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仕入先担当者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・定型文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・工事番号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・発注番号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・資材名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・検品数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・仕入へのリンク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567129616"/>
                  </a:ext>
                </a:extLst>
              </a:tr>
            </a:tbl>
          </a:graphicData>
        </a:graphic>
      </p:graphicFrame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A0BA8CB-7051-4B1E-AB33-541F0822CBC7}"/>
              </a:ext>
            </a:extLst>
          </p:cNvPr>
          <p:cNvCxnSpPr>
            <a:cxnSpLocks/>
          </p:cNvCxnSpPr>
          <p:nvPr/>
        </p:nvCxnSpPr>
        <p:spPr>
          <a:xfrm>
            <a:off x="1403648" y="3933056"/>
            <a:ext cx="3240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36">
            <a:extLst>
              <a:ext uri="{FF2B5EF4-FFF2-40B4-BE49-F238E27FC236}">
                <a16:creationId xmlns:a16="http://schemas.microsoft.com/office/drawing/2014/main" id="{867DBD55-3C6E-4848-824D-A798AB47161E}"/>
              </a:ext>
            </a:extLst>
          </p:cNvPr>
          <p:cNvSpPr txBox="1"/>
          <p:nvPr/>
        </p:nvSpPr>
        <p:spPr>
          <a:xfrm>
            <a:off x="3707904" y="340161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【2018/11/19】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誤記修正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7C56ED8-FE64-453E-BF46-CFDBD7C8D1A8}"/>
              </a:ext>
            </a:extLst>
          </p:cNvPr>
          <p:cNvCxnSpPr>
            <a:cxnSpLocks/>
          </p:cNvCxnSpPr>
          <p:nvPr/>
        </p:nvCxnSpPr>
        <p:spPr>
          <a:xfrm>
            <a:off x="5652120" y="2132856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D58E06-6C3D-4CA6-BCA2-41396D92B1C3}"/>
              </a:ext>
            </a:extLst>
          </p:cNvPr>
          <p:cNvCxnSpPr>
            <a:cxnSpLocks/>
          </p:cNvCxnSpPr>
          <p:nvPr/>
        </p:nvCxnSpPr>
        <p:spPr>
          <a:xfrm>
            <a:off x="5652120" y="4365104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36">
            <a:extLst>
              <a:ext uri="{FF2B5EF4-FFF2-40B4-BE49-F238E27FC236}">
                <a16:creationId xmlns:a16="http://schemas.microsoft.com/office/drawing/2014/main" id="{72403C2A-A257-49AF-9D29-53A5758D520B}"/>
              </a:ext>
            </a:extLst>
          </p:cNvPr>
          <p:cNvSpPr txBox="1"/>
          <p:nvPr/>
        </p:nvSpPr>
        <p:spPr>
          <a:xfrm>
            <a:off x="6532248" y="1693909"/>
            <a:ext cx="191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【2018/11/19】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相手先変更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36">
            <a:extLst>
              <a:ext uri="{FF2B5EF4-FFF2-40B4-BE49-F238E27FC236}">
                <a16:creationId xmlns:a16="http://schemas.microsoft.com/office/drawing/2014/main" id="{D0E5A6EF-E57A-4500-9FAD-E20B52F30B3C}"/>
              </a:ext>
            </a:extLst>
          </p:cNvPr>
          <p:cNvSpPr txBox="1"/>
          <p:nvPr/>
        </p:nvSpPr>
        <p:spPr>
          <a:xfrm>
            <a:off x="6532248" y="3975447"/>
            <a:ext cx="191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【2018/11/19】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相手先変更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36">
            <a:extLst>
              <a:ext uri="{FF2B5EF4-FFF2-40B4-BE49-F238E27FC236}">
                <a16:creationId xmlns:a16="http://schemas.microsoft.com/office/drawing/2014/main" id="{AA30FCA7-50E4-4D2D-A144-18FC16480486}"/>
              </a:ext>
            </a:extLst>
          </p:cNvPr>
          <p:cNvSpPr txBox="1"/>
          <p:nvPr/>
        </p:nvSpPr>
        <p:spPr>
          <a:xfrm>
            <a:off x="3807904" y="455151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【2018/11/19】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編集は、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見積完了フラグを外してから、可能とすることを決定した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860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AAF33CE-4286-49EC-BE44-221E33BD782C}"/>
              </a:ext>
            </a:extLst>
          </p:cNvPr>
          <p:cNvSpPr/>
          <p:nvPr/>
        </p:nvSpPr>
        <p:spPr>
          <a:xfrm>
            <a:off x="0" y="2924944"/>
            <a:ext cx="9144000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他社利用画面について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57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A39BFAD-99AC-4C2C-A7DE-91AEDA87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31763"/>
            <a:ext cx="8229600" cy="725487"/>
          </a:xfrm>
        </p:spPr>
        <p:txBody>
          <a:bodyPr/>
          <a:lstStyle/>
          <a:p>
            <a:pPr eaLnBrk="1" hangingPunct="1"/>
            <a:r>
              <a:rPr lang="ja-JP" altLang="en-US" dirty="0"/>
              <a:t>他社の</a:t>
            </a:r>
            <a:r>
              <a:rPr lang="en-US" altLang="ja-JP" dirty="0"/>
              <a:t>AST</a:t>
            </a:r>
            <a:r>
              <a:rPr lang="ja-JP" altLang="en-US" dirty="0"/>
              <a:t>クラウド利用シチュエーション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A5ADD98-3E41-465F-ADED-DF3EDA55DBB3}"/>
              </a:ext>
            </a:extLst>
          </p:cNvPr>
          <p:cNvGrpSpPr/>
          <p:nvPr/>
        </p:nvGrpSpPr>
        <p:grpSpPr>
          <a:xfrm>
            <a:off x="5796136" y="2204864"/>
            <a:ext cx="3168352" cy="2088232"/>
            <a:chOff x="3203848" y="2852936"/>
            <a:chExt cx="2880320" cy="175141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2B40F35-A478-4A46-9520-5A127C341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3848" y="2852936"/>
              <a:ext cx="2880320" cy="1751414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63167F3-DB62-4D83-A1A4-20FA606AA616}"/>
                </a:ext>
              </a:extLst>
            </p:cNvPr>
            <p:cNvSpPr txBox="1"/>
            <p:nvPr/>
          </p:nvSpPr>
          <p:spPr>
            <a:xfrm>
              <a:off x="3563888" y="3728643"/>
              <a:ext cx="197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kumimoji="1" lang="en-US" altLang="ja-JP" sz="2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AST</a:t>
              </a:r>
              <a:r>
                <a:rPr kumimoji="1" lang="ja-JP" altLang="en-US" sz="2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</a:t>
              </a:r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E0BB89FB-2F43-4A0D-81FC-84EA6054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60848"/>
            <a:ext cx="1288171" cy="880522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9FAC72-A10D-4B54-8CE0-D010C51EB3A5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3627923" y="3523806"/>
            <a:ext cx="2564257" cy="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89A8D9-A3F7-4CB9-A576-01CD3BE95816}"/>
              </a:ext>
            </a:extLst>
          </p:cNvPr>
          <p:cNvSpPr txBox="1"/>
          <p:nvPr/>
        </p:nvSpPr>
        <p:spPr>
          <a:xfrm rot="1255522">
            <a:off x="3943912" y="2702863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見積依頼に対するアクション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0FB4EBC-AAD9-42A6-B438-D2AE0E30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083545"/>
            <a:ext cx="1288171" cy="880522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D1A7AE-A1C7-423D-9B83-EC20E70D875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27923" y="2501109"/>
            <a:ext cx="2564257" cy="104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41D775A-5239-4B60-B9AC-5E088A3C81FC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627924" y="3524205"/>
            <a:ext cx="2564256" cy="9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407CCC7-A268-41F0-B3B2-344B1F62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1" y="4060644"/>
            <a:ext cx="1288173" cy="88052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017359-830D-4B2B-BC2F-F38856FCAD7F}"/>
              </a:ext>
            </a:extLst>
          </p:cNvPr>
          <p:cNvSpPr txBox="1"/>
          <p:nvPr/>
        </p:nvSpPr>
        <p:spPr>
          <a:xfrm>
            <a:off x="3627922" y="32221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注文情報確認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41F5EA-81CF-40FE-95AE-A5604BDB0B1B}"/>
              </a:ext>
            </a:extLst>
          </p:cNvPr>
          <p:cNvSpPr txBox="1"/>
          <p:nvPr/>
        </p:nvSpPr>
        <p:spPr>
          <a:xfrm rot="20317598">
            <a:off x="3625023" y="424307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出荷ステータス変更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74642C0-3E8F-4C58-A227-BD5F4986E237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3627924" y="3524205"/>
            <a:ext cx="2564256" cy="204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5B417B19-5495-47CE-BA59-0AD20E10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1" y="5129026"/>
            <a:ext cx="1288173" cy="88052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BB5EA3-7306-490F-BF3D-5FB98F93E67A}"/>
              </a:ext>
            </a:extLst>
          </p:cNvPr>
          <p:cNvSpPr txBox="1"/>
          <p:nvPr/>
        </p:nvSpPr>
        <p:spPr>
          <a:xfrm rot="19246506">
            <a:off x="3685487" y="4763257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検品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や請求など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状況確認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8E9980CA-7FB3-4422-9F5C-63CD77CC3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704" y="4328078"/>
            <a:ext cx="2443329" cy="1374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8BC805-C0B5-489D-9F8D-D9A3090AE79A}"/>
              </a:ext>
            </a:extLst>
          </p:cNvPr>
          <p:cNvSpPr txBox="1"/>
          <p:nvPr/>
        </p:nvSpPr>
        <p:spPr>
          <a:xfrm>
            <a:off x="6167638" y="5737433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Salesforce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標準画面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2255C33-2DAA-41CF-814D-366ACEA05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2263615"/>
            <a:ext cx="593136" cy="593136"/>
          </a:xfrm>
          <a:prstGeom prst="rect">
            <a:avLst/>
          </a:prstGeom>
        </p:spPr>
      </p:pic>
      <p:pic>
        <p:nvPicPr>
          <p:cNvPr id="22" name="Picture 4" descr="ãmailãã®ç»åæ¤ç´¢çµæ">
            <a:extLst>
              <a:ext uri="{FF2B5EF4-FFF2-40B4-BE49-F238E27FC236}">
                <a16:creationId xmlns:a16="http://schemas.microsoft.com/office/drawing/2014/main" id="{3FC3A485-DD9D-4017-8774-CCE24DA4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09" y="2288002"/>
            <a:ext cx="567576" cy="42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9D9A5C-C067-48EC-977E-35AD9D25F4B7}"/>
              </a:ext>
            </a:extLst>
          </p:cNvPr>
          <p:cNvSpPr txBox="1"/>
          <p:nvPr/>
        </p:nvSpPr>
        <p:spPr>
          <a:xfrm>
            <a:off x="395536" y="166262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67164C3-794B-4FB9-8E2F-CEB33125E6E9}"/>
              </a:ext>
            </a:extLst>
          </p:cNvPr>
          <p:cNvSpPr/>
          <p:nvPr/>
        </p:nvSpPr>
        <p:spPr>
          <a:xfrm>
            <a:off x="1691680" y="2330801"/>
            <a:ext cx="524515" cy="42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0985A71B-3E57-4E4B-8708-4F3240F9F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3232030"/>
            <a:ext cx="593136" cy="593136"/>
          </a:xfrm>
          <a:prstGeom prst="rect">
            <a:avLst/>
          </a:prstGeom>
        </p:spPr>
      </p:pic>
      <p:pic>
        <p:nvPicPr>
          <p:cNvPr id="32" name="Picture 4" descr="ãmailãã®ç»åæ¤ç´¢çµæ">
            <a:extLst>
              <a:ext uri="{FF2B5EF4-FFF2-40B4-BE49-F238E27FC236}">
                <a16:creationId xmlns:a16="http://schemas.microsoft.com/office/drawing/2014/main" id="{3024AADF-E0B3-4435-9B9C-725D73A4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09" y="3256417"/>
            <a:ext cx="567576" cy="42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42511A39-3784-4FD2-83DC-19D698724CEF}"/>
              </a:ext>
            </a:extLst>
          </p:cNvPr>
          <p:cNvSpPr/>
          <p:nvPr/>
        </p:nvSpPr>
        <p:spPr>
          <a:xfrm>
            <a:off x="1691680" y="3299216"/>
            <a:ext cx="524515" cy="42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ãåºè·ããã©ãã¯ãã®ç»åæ¤ç´¢çµæ">
            <a:extLst>
              <a:ext uri="{FF2B5EF4-FFF2-40B4-BE49-F238E27FC236}">
                <a16:creationId xmlns:a16="http://schemas.microsoft.com/office/drawing/2014/main" id="{BC79ABFA-2F32-49C9-A96F-8A5A9423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1" y="4204247"/>
            <a:ext cx="1065735" cy="66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矢印: 右 33">
            <a:extLst>
              <a:ext uri="{FF2B5EF4-FFF2-40B4-BE49-F238E27FC236}">
                <a16:creationId xmlns:a16="http://schemas.microsoft.com/office/drawing/2014/main" id="{914BC2F7-8331-4D84-992F-E296D9E9EC5F}"/>
              </a:ext>
            </a:extLst>
          </p:cNvPr>
          <p:cNvSpPr/>
          <p:nvPr/>
        </p:nvSpPr>
        <p:spPr>
          <a:xfrm>
            <a:off x="1691680" y="4272970"/>
            <a:ext cx="524515" cy="42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45C9A2-89D1-4EF7-9C2B-32FBD3BE1476}"/>
              </a:ext>
            </a:extLst>
          </p:cNvPr>
          <p:cNvSpPr txBox="1"/>
          <p:nvPr/>
        </p:nvSpPr>
        <p:spPr>
          <a:xfrm>
            <a:off x="315786" y="2811658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メール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or Chatter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F15E806-7DC1-4BBE-BAEB-F50FE63516A6}"/>
              </a:ext>
            </a:extLst>
          </p:cNvPr>
          <p:cNvSpPr txBox="1"/>
          <p:nvPr/>
        </p:nvSpPr>
        <p:spPr>
          <a:xfrm>
            <a:off x="315786" y="3760556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メール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or Chatter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7CD2FB-0CDA-4466-B01C-DA9C274871E4}"/>
              </a:ext>
            </a:extLst>
          </p:cNvPr>
          <p:cNvSpPr txBox="1"/>
          <p:nvPr/>
        </p:nvSpPr>
        <p:spPr>
          <a:xfrm>
            <a:off x="506542" y="49171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出荷業務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8" name="Picture 4" descr="ããã§ãã¯ãç¢ºèªãã®ç»åæ¤ç´¢çµæ">
            <a:extLst>
              <a:ext uri="{FF2B5EF4-FFF2-40B4-BE49-F238E27FC236}">
                <a16:creationId xmlns:a16="http://schemas.microsoft.com/office/drawing/2014/main" id="{B1B5F9F8-0383-4F6D-A09B-720DC96F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4" y="5386620"/>
            <a:ext cx="1107568" cy="41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C9FDCD-5C58-4376-8139-4DD22B507CE8}"/>
              </a:ext>
            </a:extLst>
          </p:cNvPr>
          <p:cNvSpPr txBox="1"/>
          <p:nvPr/>
        </p:nvSpPr>
        <p:spPr>
          <a:xfrm>
            <a:off x="311481" y="5802236"/>
            <a:ext cx="1085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781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627</Words>
  <Application>Microsoft Office PowerPoint</Application>
  <PresentationFormat>画面に合わせる (4:3)</PresentationFormat>
  <Paragraphs>135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ＭＳ Ｐゴシック</vt:lpstr>
      <vt:lpstr>Arial</vt:lpstr>
      <vt:lpstr>Calibri</vt:lpstr>
      <vt:lpstr>Office テーマ</vt:lpstr>
      <vt:lpstr>調達仕入システム要件定義書</vt:lpstr>
      <vt:lpstr>PowerPoint プレゼンテーション</vt:lpstr>
      <vt:lpstr>連携一覧</vt:lpstr>
      <vt:lpstr>B材大口AST内のフローについて</vt:lpstr>
      <vt:lpstr>情報連携方法</vt:lpstr>
      <vt:lpstr>情報連携条件等一覧</vt:lpstr>
      <vt:lpstr>PowerPoint プレゼンテーション</vt:lpstr>
      <vt:lpstr>他社のASTクラウド利用シチュエーション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増田　恵美子</dc:creator>
  <cp:lastModifiedBy>植松 大稀</cp:lastModifiedBy>
  <cp:revision>77</cp:revision>
  <dcterms:created xsi:type="dcterms:W3CDTF">2009-09-09T04:35:24Z</dcterms:created>
  <dcterms:modified xsi:type="dcterms:W3CDTF">2018-11-19T08:36:49Z</dcterms:modified>
</cp:coreProperties>
</file>