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87" r:id="rId11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C88"/>
    <a:srgbClr val="6DF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0416masuda\Desktop\cover_plant_02.jpg">
            <a:extLst>
              <a:ext uri="{FF2B5EF4-FFF2-40B4-BE49-F238E27FC236}">
                <a16:creationId xmlns:a16="http://schemas.microsoft.com/office/drawing/2014/main" id="{745E4D72-4402-416D-8D48-29EFC7E94F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4282" y="1214422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4282" y="28574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75084CCA-BF75-4A4F-BB73-64E0F103B6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33C37FCC-2109-44F1-A84B-7A0D2B5A26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AABE27-E62C-4AB5-898A-20DD91548AD5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28D966A6-8723-4FBD-8F10-1E9AEEF9A1A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68ACA-6817-46EA-981B-8CDDB2C0D9FB}" type="datetimeFigureOut">
              <a:rPr lang="ja-JP" altLang="en-US"/>
              <a:pPr>
                <a:defRPr/>
              </a:pPr>
              <a:t>2018/11/20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2872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4">
            <a:extLst>
              <a:ext uri="{FF2B5EF4-FFF2-40B4-BE49-F238E27FC236}">
                <a16:creationId xmlns:a16="http://schemas.microsoft.com/office/drawing/2014/main" id="{0531F40E-6D58-401B-8F0B-8D2B87AA02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>
            <a:extLst>
              <a:ext uri="{FF2B5EF4-FFF2-40B4-BE49-F238E27FC236}">
                <a16:creationId xmlns:a16="http://schemas.microsoft.com/office/drawing/2014/main" id="{F2C1EA8F-744E-4929-A487-6E75BE977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1EC4F9-C6D7-4131-B3E7-535A66F023E9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72D690E6-CC98-4258-AA1D-153EA527A41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65528-2462-4443-AB9A-E24BA9E46DD0}" type="datetimeFigureOut">
              <a:rPr lang="ja-JP" altLang="en-US"/>
              <a:pPr>
                <a:defRPr/>
              </a:pPr>
              <a:t>2018/11/20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0537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4">
            <a:extLst>
              <a:ext uri="{FF2B5EF4-FFF2-40B4-BE49-F238E27FC236}">
                <a16:creationId xmlns:a16="http://schemas.microsoft.com/office/drawing/2014/main" id="{71980C40-02E6-4136-8F8B-0E9B9FB382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>
            <a:extLst>
              <a:ext uri="{FF2B5EF4-FFF2-40B4-BE49-F238E27FC236}">
                <a16:creationId xmlns:a16="http://schemas.microsoft.com/office/drawing/2014/main" id="{D5F34BC1-CC64-45C3-8307-31ECD2C689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C38FD5-0CC4-4CF7-93F6-16D9C7537BB9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71851F5F-DC38-46FA-9BD5-CD097DA439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FB533-13A0-4797-8695-937C515D24C0}" type="datetimeFigureOut">
              <a:rPr lang="ja-JP" altLang="en-US"/>
              <a:pPr>
                <a:defRPr/>
              </a:pPr>
              <a:t>2018/11/20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9703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4">
            <a:extLst>
              <a:ext uri="{FF2B5EF4-FFF2-40B4-BE49-F238E27FC236}">
                <a16:creationId xmlns:a16="http://schemas.microsoft.com/office/drawing/2014/main" id="{B08FE597-0621-4208-9B0A-A2F3545C9A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>
            <a:extLst>
              <a:ext uri="{FF2B5EF4-FFF2-40B4-BE49-F238E27FC236}">
                <a16:creationId xmlns:a16="http://schemas.microsoft.com/office/drawing/2014/main" id="{A10EDD95-C1A8-4034-A43F-79C746D6DB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A12405-90C1-4670-AFE5-6B2C3F36CCDC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4F6E0593-7C6F-4474-ABAF-47CD04FBF8D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5764E-E311-4CB1-94E9-5CF1DE72FC07}" type="datetimeFigureOut">
              <a:rPr lang="ja-JP" altLang="en-US"/>
              <a:pPr>
                <a:defRPr/>
              </a:pPr>
              <a:t>2018/11/20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2928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フッター プレースホルダ 4">
            <a:extLst>
              <a:ext uri="{FF2B5EF4-FFF2-40B4-BE49-F238E27FC236}">
                <a16:creationId xmlns:a16="http://schemas.microsoft.com/office/drawing/2014/main" id="{E6F8E80F-39C4-4F68-B391-581EF30DD8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>
            <a:extLst>
              <a:ext uri="{FF2B5EF4-FFF2-40B4-BE49-F238E27FC236}">
                <a16:creationId xmlns:a16="http://schemas.microsoft.com/office/drawing/2014/main" id="{FDF12E22-E248-4535-B4D3-3C618E24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64763F-6A1B-42C4-A159-6411946153CF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96E7E89F-6967-444C-8187-99E303E3288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D0C7F-7AE0-4896-8AFE-3BC63694BD7F}" type="datetimeFigureOut">
              <a:rPr lang="ja-JP" altLang="en-US"/>
              <a:pPr>
                <a:defRPr/>
              </a:pPr>
              <a:t>2018/11/20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682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9FFDF5E6-5AAC-471C-8220-1AC78C9F1C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D3B1AD23-22E6-4189-B665-229595973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938977-A3F5-4660-A222-96ED5885E31C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39C25BC2-F93D-47C7-B49E-87852BC2673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3CC9D-9F17-4820-AA19-C879CED5335B}" type="datetimeFigureOut">
              <a:rPr lang="ja-JP" altLang="en-US"/>
              <a:pPr>
                <a:defRPr/>
              </a:pPr>
              <a:t>2018/11/20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7002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A2FCCFE8-B3A4-4144-AD74-24821C9010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 5">
            <a:extLst>
              <a:ext uri="{FF2B5EF4-FFF2-40B4-BE49-F238E27FC236}">
                <a16:creationId xmlns:a16="http://schemas.microsoft.com/office/drawing/2014/main" id="{9EA5BFB3-1F63-4B70-91EF-F1B6F6D54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8B7A36-DE1C-4472-9211-D68FD0C0E836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9" name="日付プレースホルダ 3">
            <a:extLst>
              <a:ext uri="{FF2B5EF4-FFF2-40B4-BE49-F238E27FC236}">
                <a16:creationId xmlns:a16="http://schemas.microsoft.com/office/drawing/2014/main" id="{E42BFCBD-4120-402A-9B9F-D041E5FAC1F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04FBF-7608-4FDF-AFAD-10DB302B7D7B}" type="datetimeFigureOut">
              <a:rPr lang="ja-JP" altLang="en-US"/>
              <a:pPr>
                <a:defRPr/>
              </a:pPr>
              <a:t>2018/11/20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410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フッター プレースホルダ 4">
            <a:extLst>
              <a:ext uri="{FF2B5EF4-FFF2-40B4-BE49-F238E27FC236}">
                <a16:creationId xmlns:a16="http://schemas.microsoft.com/office/drawing/2014/main" id="{7F385D40-B103-459C-AC4F-06520EDD45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>
            <a:extLst>
              <a:ext uri="{FF2B5EF4-FFF2-40B4-BE49-F238E27FC236}">
                <a16:creationId xmlns:a16="http://schemas.microsoft.com/office/drawing/2014/main" id="{F453501C-19F6-438C-8196-AE757742C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DE906B-82D0-4D96-81C8-995907F2054E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7D675047-0232-4C19-A9B3-E0B27FB3F7E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5870F-8C8A-42C3-A5D8-E87674E3B878}" type="datetimeFigureOut">
              <a:rPr lang="ja-JP" altLang="en-US"/>
              <a:pPr>
                <a:defRPr/>
              </a:pPr>
              <a:t>2018/11/20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095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 4">
            <a:extLst>
              <a:ext uri="{FF2B5EF4-FFF2-40B4-BE49-F238E27FC236}">
                <a16:creationId xmlns:a16="http://schemas.microsoft.com/office/drawing/2014/main" id="{70BB68CD-4441-472E-B3D5-C88D99EFFD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スライド番号プレースホルダ 5">
            <a:extLst>
              <a:ext uri="{FF2B5EF4-FFF2-40B4-BE49-F238E27FC236}">
                <a16:creationId xmlns:a16="http://schemas.microsoft.com/office/drawing/2014/main" id="{5C6B528E-F2B4-4127-A3DD-D5A6DFA3E0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94AA88-70D9-4329-9912-A1ABF9FA4BB9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4" name="日付プレースホルダ 3">
            <a:extLst>
              <a:ext uri="{FF2B5EF4-FFF2-40B4-BE49-F238E27FC236}">
                <a16:creationId xmlns:a16="http://schemas.microsoft.com/office/drawing/2014/main" id="{58F29E5F-2BB0-4A33-B7F8-11F870FC92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98BEE-CD0B-4AB4-8A9D-4967455428CE}" type="datetimeFigureOut">
              <a:rPr lang="ja-JP" altLang="en-US"/>
              <a:pPr>
                <a:defRPr/>
              </a:pPr>
              <a:t>2018/11/20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449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7B002254-C90F-467C-AE39-D43DA633AA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03ECC6A2-D4CF-4BE3-935A-4406DB78E5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0A07D9-FF2E-4185-A30B-04CAF3C2CC9E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0A3D1FCE-6634-455E-9075-6C89E37D181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A1642-2077-41F4-AAD5-00B44B4D96C5}" type="datetimeFigureOut">
              <a:rPr lang="ja-JP" altLang="en-US"/>
              <a:pPr>
                <a:defRPr/>
              </a:pPr>
              <a:t>2018/11/20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8308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E1C493F7-B0CA-4326-B5E7-16B48E3AC9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1373AD7A-3FCC-4C19-9979-8F1FF56E07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794A3C-AA79-4318-BFDA-690E4C49D5C0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63658DF1-E20A-4CB5-93E0-3ED2120BD81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6DB06-C7CB-41B3-9EE7-15139003289F}" type="datetimeFigureOut">
              <a:rPr lang="ja-JP" altLang="en-US"/>
              <a:pPr>
                <a:defRPr/>
              </a:pPr>
              <a:t>2018/11/20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013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0416masuda\Desktop\inner_plant_01.jpg">
            <a:extLst>
              <a:ext uri="{FF2B5EF4-FFF2-40B4-BE49-F238E27FC236}">
                <a16:creationId xmlns:a16="http://schemas.microsoft.com/office/drawing/2014/main" id="{6738D1BE-2CFA-419A-9B65-9BFDA6D188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0E6DD7CF-A268-4298-A3E6-E9F8151FB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C8FB0D46-7CF5-4EF2-9062-593754EDB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E372ABF-5BE4-42ED-8E68-891802EAD308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1029" name="タイトル プレースホルダ 1">
            <a:extLst>
              <a:ext uri="{FF2B5EF4-FFF2-40B4-BE49-F238E27FC236}">
                <a16:creationId xmlns:a16="http://schemas.microsoft.com/office/drawing/2014/main" id="{7A54F63A-6711-4060-969F-9A5A9DE0CF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4313" y="131763"/>
            <a:ext cx="8229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0" name="テキスト プレースホルダ 2">
            <a:extLst>
              <a:ext uri="{FF2B5EF4-FFF2-40B4-BE49-F238E27FC236}">
                <a16:creationId xmlns:a16="http://schemas.microsoft.com/office/drawing/2014/main" id="{C46A689A-8712-4086-9DB7-B00CDA45CE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4313" y="1214438"/>
            <a:ext cx="8643937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>
            <a:extLst>
              <a:ext uri="{FF2B5EF4-FFF2-40B4-BE49-F238E27FC236}">
                <a16:creationId xmlns:a16="http://schemas.microsoft.com/office/drawing/2014/main" id="{8E695035-6738-482A-B8B0-EC7BDE9DA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594EC2F-BB53-4B55-8299-03C7B0D2CF62}" type="datetimeFigureOut">
              <a:rPr lang="ja-JP" altLang="en-US"/>
              <a:pPr>
                <a:defRPr/>
              </a:pPr>
              <a:t>2018/11/20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>
            <a:extLst>
              <a:ext uri="{FF2B5EF4-FFF2-40B4-BE49-F238E27FC236}">
                <a16:creationId xmlns:a16="http://schemas.microsoft.com/office/drawing/2014/main" id="{36844BAB-2AD1-471C-9766-39F7A6551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313" y="1214438"/>
            <a:ext cx="7772400" cy="1470025"/>
          </a:xfrm>
        </p:spPr>
        <p:txBody>
          <a:bodyPr/>
          <a:lstStyle/>
          <a:p>
            <a:pPr eaLnBrk="1" hangingPunct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調達仕入システム要件定義書</a:t>
            </a:r>
          </a:p>
        </p:txBody>
      </p:sp>
      <p:sp>
        <p:nvSpPr>
          <p:cNvPr id="3075" name="サブタイトル 2">
            <a:extLst>
              <a:ext uri="{FF2B5EF4-FFF2-40B4-BE49-F238E27FC236}">
                <a16:creationId xmlns:a16="http://schemas.microsoft.com/office/drawing/2014/main" id="{37394534-10A3-40E5-83C3-C1AD20E0C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312" y="5229200"/>
            <a:ext cx="5789935" cy="576064"/>
          </a:xfrm>
        </p:spPr>
        <p:txBody>
          <a:bodyPr/>
          <a:lstStyle/>
          <a:p>
            <a:pPr algn="l" eaLnBrk="1" hangingPunct="1"/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請求書照合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C7715A16-EACA-4AE5-A04C-2489BFBF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31763"/>
            <a:ext cx="8229600" cy="725487"/>
          </a:xfrm>
        </p:spPr>
        <p:txBody>
          <a:bodyPr/>
          <a:lstStyle/>
          <a:p>
            <a:pPr eaLnBrk="1" hangingPunct="1"/>
            <a:r>
              <a:rPr lang="ja-JP" altLang="en-US" dirty="0"/>
              <a:t>エラーチェック一覧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21E1C00-0109-4E2C-BADD-418B15B66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59205"/>
              </p:ext>
            </p:extLst>
          </p:nvPr>
        </p:nvGraphicFramePr>
        <p:xfrm>
          <a:off x="323528" y="1196752"/>
          <a:ext cx="864096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4">
                  <a:extLst>
                    <a:ext uri="{9D8B030D-6E8A-4147-A177-3AD203B41FA5}">
                      <a16:colId xmlns:a16="http://schemas.microsoft.com/office/drawing/2014/main" val="24196091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824858507"/>
                    </a:ext>
                  </a:extLst>
                </a:gridCol>
              </a:tblGrid>
              <a:tr h="189021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エラーチェック内容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用途や理由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056749"/>
                  </a:ext>
                </a:extLst>
              </a:tr>
              <a:tr h="189021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特になし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67160"/>
                  </a:ext>
                </a:extLst>
              </a:tr>
              <a:tr h="189021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32443"/>
                  </a:ext>
                </a:extLst>
              </a:tr>
              <a:tr h="189021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318081"/>
                  </a:ext>
                </a:extLst>
              </a:tr>
              <a:tr h="189021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433263"/>
                  </a:ext>
                </a:extLst>
              </a:tr>
              <a:tr h="189021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961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20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E45E55C9-0376-4705-983B-4D7D703F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31763"/>
            <a:ext cx="8229600" cy="725487"/>
          </a:xfrm>
        </p:spPr>
        <p:txBody>
          <a:bodyPr/>
          <a:lstStyle/>
          <a:p>
            <a:pPr eaLnBrk="1" hangingPunct="1"/>
            <a:r>
              <a:rPr lang="ja-JP" altLang="en-US" dirty="0"/>
              <a:t>プロジェクトスコープの確認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C371DCA-ABC2-4604-864D-A044CB9E0AA8}"/>
              </a:ext>
            </a:extLst>
          </p:cNvPr>
          <p:cNvGrpSpPr/>
          <p:nvPr/>
        </p:nvGrpSpPr>
        <p:grpSpPr>
          <a:xfrm>
            <a:off x="341784" y="1124744"/>
            <a:ext cx="8460432" cy="5235569"/>
            <a:chOff x="341784" y="1124744"/>
            <a:chExt cx="8460432" cy="5235569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B1A07DCA-718E-4B53-A56D-D8527A491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784" y="1124744"/>
              <a:ext cx="8460432" cy="5235569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A130206-1C8E-433D-8846-BB8015E30E27}"/>
                </a:ext>
              </a:extLst>
            </p:cNvPr>
            <p:cNvSpPr/>
            <p:nvPr/>
          </p:nvSpPr>
          <p:spPr>
            <a:xfrm>
              <a:off x="7020272" y="6165304"/>
              <a:ext cx="1781944" cy="195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BBF110D-5713-4C8E-890E-A5B2CFB6F0CB}"/>
              </a:ext>
            </a:extLst>
          </p:cNvPr>
          <p:cNvCxnSpPr>
            <a:cxnSpLocks/>
          </p:cNvCxnSpPr>
          <p:nvPr/>
        </p:nvCxnSpPr>
        <p:spPr>
          <a:xfrm>
            <a:off x="3437398" y="2420888"/>
            <a:ext cx="192669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AE06CB0-CE51-46A8-BE7C-C8826919A545}"/>
              </a:ext>
            </a:extLst>
          </p:cNvPr>
          <p:cNvCxnSpPr>
            <a:cxnSpLocks/>
          </p:cNvCxnSpPr>
          <p:nvPr/>
        </p:nvCxnSpPr>
        <p:spPr>
          <a:xfrm>
            <a:off x="3437398" y="2636912"/>
            <a:ext cx="135062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2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>
            <a:extLst>
              <a:ext uri="{FF2B5EF4-FFF2-40B4-BE49-F238E27FC236}">
                <a16:creationId xmlns:a16="http://schemas.microsoft.com/office/drawing/2014/main" id="{F5C3E275-E1D2-4608-9807-A848E528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対象プロセス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FF85DA3-A4F9-4054-B1A1-DC9D9D0A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67" y="1412776"/>
            <a:ext cx="8676456" cy="461252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691A3-10E6-48BA-B082-F5DE13D87E5C}"/>
              </a:ext>
            </a:extLst>
          </p:cNvPr>
          <p:cNvSpPr/>
          <p:nvPr/>
        </p:nvSpPr>
        <p:spPr>
          <a:xfrm>
            <a:off x="196912" y="1124744"/>
            <a:ext cx="2474347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ja-JP" altLang="en-US" dirty="0"/>
              <a:t>材発注プロセス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D4E210F-E352-476D-9483-269F0945D0B8}"/>
              </a:ext>
            </a:extLst>
          </p:cNvPr>
          <p:cNvSpPr/>
          <p:nvPr/>
        </p:nvSpPr>
        <p:spPr>
          <a:xfrm>
            <a:off x="3995936" y="1412776"/>
            <a:ext cx="4901297" cy="468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74">
            <a:extLst>
              <a:ext uri="{FF2B5EF4-FFF2-40B4-BE49-F238E27FC236}">
                <a16:creationId xmlns:a16="http://schemas.microsoft.com/office/drawing/2014/main" id="{0EE88E52-67D9-4162-8F76-75F0A6E0F7C3}"/>
              </a:ext>
            </a:extLst>
          </p:cNvPr>
          <p:cNvSpPr txBox="1"/>
          <p:nvPr/>
        </p:nvSpPr>
        <p:spPr>
          <a:xfrm>
            <a:off x="7077745" y="2636912"/>
            <a:ext cx="1854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【2018/11/20】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請求書は「経理部」で保管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1F12D64-BA12-4769-8440-5E221C447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5" y="1412776"/>
            <a:ext cx="8472815" cy="4222959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933A8C7-9A77-4FF6-A899-CEF12A856906}"/>
              </a:ext>
            </a:extLst>
          </p:cNvPr>
          <p:cNvSpPr/>
          <p:nvPr/>
        </p:nvSpPr>
        <p:spPr>
          <a:xfrm>
            <a:off x="196912" y="1124744"/>
            <a:ext cx="2474347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r>
              <a:rPr kumimoji="1" lang="ja-JP" altLang="en-US" dirty="0"/>
              <a:t>材</a:t>
            </a:r>
            <a:r>
              <a:rPr kumimoji="1" lang="en-US" altLang="ja-JP" dirty="0"/>
              <a:t>(</a:t>
            </a:r>
            <a:r>
              <a:rPr kumimoji="1" lang="ja-JP" altLang="en-US" dirty="0"/>
              <a:t>小口</a:t>
            </a:r>
            <a:r>
              <a:rPr kumimoji="1" lang="en-US" altLang="ja-JP" dirty="0"/>
              <a:t>)</a:t>
            </a:r>
            <a:r>
              <a:rPr kumimoji="1" lang="ja-JP" altLang="en-US" dirty="0"/>
              <a:t>発注プロセス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D286E62-A34B-46CF-96FF-F50891F527AD}"/>
              </a:ext>
            </a:extLst>
          </p:cNvPr>
          <p:cNvSpPr/>
          <p:nvPr/>
        </p:nvSpPr>
        <p:spPr>
          <a:xfrm>
            <a:off x="3995936" y="1412776"/>
            <a:ext cx="4901297" cy="468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885AF681-BB0F-4316-9EA1-BFA9CFF1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31763"/>
            <a:ext cx="8229600" cy="725487"/>
          </a:xfrm>
        </p:spPr>
        <p:txBody>
          <a:bodyPr/>
          <a:lstStyle/>
          <a:p>
            <a:pPr eaLnBrk="1" hangingPunct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対象プロセス</a:t>
            </a:r>
          </a:p>
        </p:txBody>
      </p:sp>
      <p:sp>
        <p:nvSpPr>
          <p:cNvPr id="8" name="テキスト ボックス 74">
            <a:extLst>
              <a:ext uri="{FF2B5EF4-FFF2-40B4-BE49-F238E27FC236}">
                <a16:creationId xmlns:a16="http://schemas.microsoft.com/office/drawing/2014/main" id="{07642AC8-5718-4D8E-AEDC-C5025420F979}"/>
              </a:ext>
            </a:extLst>
          </p:cNvPr>
          <p:cNvSpPr txBox="1"/>
          <p:nvPr/>
        </p:nvSpPr>
        <p:spPr>
          <a:xfrm>
            <a:off x="7092280" y="2492896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【2018/11/20】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請求書は「経理部」で保管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553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933A8C7-9A77-4FF6-A899-CEF12A856906}"/>
              </a:ext>
            </a:extLst>
          </p:cNvPr>
          <p:cNvSpPr/>
          <p:nvPr/>
        </p:nvSpPr>
        <p:spPr>
          <a:xfrm>
            <a:off x="196912" y="1124744"/>
            <a:ext cx="2474347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r>
              <a:rPr kumimoji="1" lang="ja-JP" altLang="en-US" dirty="0"/>
              <a:t>材</a:t>
            </a:r>
            <a:r>
              <a:rPr kumimoji="1" lang="en-US" altLang="ja-JP" dirty="0"/>
              <a:t>(</a:t>
            </a:r>
            <a:r>
              <a:rPr lang="ja-JP" altLang="en-US" dirty="0"/>
              <a:t>大</a:t>
            </a:r>
            <a:r>
              <a:rPr kumimoji="1" lang="ja-JP" altLang="en-US" dirty="0"/>
              <a:t>口</a:t>
            </a:r>
            <a:r>
              <a:rPr kumimoji="1" lang="en-US" altLang="ja-JP" dirty="0"/>
              <a:t>)</a:t>
            </a:r>
            <a:r>
              <a:rPr kumimoji="1" lang="ja-JP" altLang="en-US" dirty="0"/>
              <a:t>発注プロセス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885AF681-BB0F-4316-9EA1-BFA9CFF1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31763"/>
            <a:ext cx="8229600" cy="725487"/>
          </a:xfrm>
        </p:spPr>
        <p:txBody>
          <a:bodyPr/>
          <a:lstStyle/>
          <a:p>
            <a:pPr eaLnBrk="1" hangingPunct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対象プロセス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246F5E0-6C33-4D4B-B9FA-404E7BB72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00" y="1587826"/>
            <a:ext cx="8172400" cy="4489947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837B45A-F238-403D-B2BA-A2CF991C0EA8}"/>
              </a:ext>
            </a:extLst>
          </p:cNvPr>
          <p:cNvSpPr/>
          <p:nvPr/>
        </p:nvSpPr>
        <p:spPr>
          <a:xfrm>
            <a:off x="3995936" y="1412776"/>
            <a:ext cx="4901297" cy="468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74">
            <a:extLst>
              <a:ext uri="{FF2B5EF4-FFF2-40B4-BE49-F238E27FC236}">
                <a16:creationId xmlns:a16="http://schemas.microsoft.com/office/drawing/2014/main" id="{C948977F-A1A7-414C-9987-5236B7F8298F}"/>
              </a:ext>
            </a:extLst>
          </p:cNvPr>
          <p:cNvSpPr txBox="1"/>
          <p:nvPr/>
        </p:nvSpPr>
        <p:spPr>
          <a:xfrm>
            <a:off x="7092280" y="2782089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【2018/11/20】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請求書は「経理部」で保管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451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885AF681-BB0F-4316-9EA1-BFA9CFF1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31763"/>
            <a:ext cx="8229600" cy="725487"/>
          </a:xfrm>
        </p:spPr>
        <p:txBody>
          <a:bodyPr/>
          <a:lstStyle/>
          <a:p>
            <a:pPr eaLnBrk="1" hangingPunct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請求フロー</a:t>
            </a:r>
          </a:p>
        </p:txBody>
      </p:sp>
      <p:sp>
        <p:nvSpPr>
          <p:cNvPr id="9" name="Rectangle 24">
            <a:extLst>
              <a:ext uri="{FF2B5EF4-FFF2-40B4-BE49-F238E27FC236}">
                <a16:creationId xmlns:a16="http://schemas.microsoft.com/office/drawing/2014/main" id="{12DCB9A2-03FB-43E7-B00B-3CD1E38329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2835" y="1761615"/>
            <a:ext cx="8483965" cy="444183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defRPr/>
            </a:pPr>
            <a:endParaRPr kumimoji="0" lang="ja-JP" altLang="ja-JP" sz="12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Rectangle 28">
            <a:extLst>
              <a:ext uri="{FF2B5EF4-FFF2-40B4-BE49-F238E27FC236}">
                <a16:creationId xmlns:a16="http://schemas.microsoft.com/office/drawing/2014/main" id="{5EB985C4-AE83-462E-8346-018426C99D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2835" y="1761615"/>
            <a:ext cx="480329" cy="444183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 eaLnBrk="0" hangingPunct="0">
              <a:spcBef>
                <a:spcPct val="20000"/>
              </a:spcBef>
              <a:defRPr/>
            </a:pPr>
            <a:endParaRPr kumimoji="0" lang="ja-JP" altLang="ja-JP" sz="12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Text Box 27">
            <a:extLst>
              <a:ext uri="{FF2B5EF4-FFF2-40B4-BE49-F238E27FC236}">
                <a16:creationId xmlns:a16="http://schemas.microsoft.com/office/drawing/2014/main" id="{39B8E1AE-E8CF-42AF-96DC-389F2C9EB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35" y="5163596"/>
            <a:ext cx="480329" cy="103985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eaVert" anchor="ctr" anchorCtr="1"/>
          <a:lstStyle/>
          <a:p>
            <a:pPr algn="ctr">
              <a:defRPr/>
            </a:pPr>
            <a:r>
              <a:rPr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</a:t>
            </a:r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5CC3B0FC-DADB-4676-9D82-400D27A9DA43}"/>
              </a:ext>
            </a:extLst>
          </p:cNvPr>
          <p:cNvSpPr>
            <a:spLocks noChangeShapeType="1"/>
          </p:cNvSpPr>
          <p:nvPr/>
        </p:nvSpPr>
        <p:spPr bwMode="gray">
          <a:xfrm>
            <a:off x="214641" y="5157192"/>
            <a:ext cx="84721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Line 25">
            <a:extLst>
              <a:ext uri="{FF2B5EF4-FFF2-40B4-BE49-F238E27FC236}">
                <a16:creationId xmlns:a16="http://schemas.microsoft.com/office/drawing/2014/main" id="{AFB497CF-70A9-40F7-92C7-1961EA3F2D9F}"/>
              </a:ext>
            </a:extLst>
          </p:cNvPr>
          <p:cNvSpPr>
            <a:spLocks noChangeShapeType="1"/>
          </p:cNvSpPr>
          <p:nvPr/>
        </p:nvSpPr>
        <p:spPr bwMode="gray">
          <a:xfrm>
            <a:off x="202835" y="3939759"/>
            <a:ext cx="8483965" cy="32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26D759B-4DF6-46AA-B9C4-2DC2783E4B8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4520" y="1761616"/>
            <a:ext cx="480329" cy="98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 anchorCtr="1"/>
          <a:lstStyle/>
          <a:p>
            <a:pPr algn="ctr">
              <a:lnSpc>
                <a:spcPct val="70000"/>
              </a:lnSpc>
              <a:defRPr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仕入先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AutoShape 17">
            <a:extLst>
              <a:ext uri="{FF2B5EF4-FFF2-40B4-BE49-F238E27FC236}">
                <a16:creationId xmlns:a16="http://schemas.microsoft.com/office/drawing/2014/main" id="{5BB898C6-D256-4B15-986E-AE211712B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103" y="1501026"/>
            <a:ext cx="363778" cy="2027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</a:t>
            </a:r>
          </a:p>
        </p:txBody>
      </p:sp>
      <p:sp>
        <p:nvSpPr>
          <p:cNvPr id="16" name="AutoShape 18">
            <a:extLst>
              <a:ext uri="{FF2B5EF4-FFF2-40B4-BE49-F238E27FC236}">
                <a16:creationId xmlns:a16="http://schemas.microsoft.com/office/drawing/2014/main" id="{8A99C576-82BE-4182-950C-B8B326B96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791" y="1501026"/>
            <a:ext cx="363778" cy="2027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分岐条件</a:t>
            </a:r>
          </a:p>
        </p:txBody>
      </p:sp>
      <p:sp>
        <p:nvSpPr>
          <p:cNvPr id="17" name="AutoShape 21">
            <a:extLst>
              <a:ext uri="{FF2B5EF4-FFF2-40B4-BE49-F238E27FC236}">
                <a16:creationId xmlns:a16="http://schemas.microsoft.com/office/drawing/2014/main" id="{51D87B9C-A129-4839-918C-4FA0E11B7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902" y="1501026"/>
            <a:ext cx="364956" cy="2027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905D87B0-B730-4E51-8F77-D0B5273DA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2" y="1501026"/>
            <a:ext cx="363779" cy="2027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kumimoji="0"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自動処理</a:t>
            </a:r>
          </a:p>
        </p:txBody>
      </p:sp>
      <p:sp>
        <p:nvSpPr>
          <p:cNvPr id="19" name="AutoShape 17">
            <a:extLst>
              <a:ext uri="{FF2B5EF4-FFF2-40B4-BE49-F238E27FC236}">
                <a16:creationId xmlns:a16="http://schemas.microsoft.com/office/drawing/2014/main" id="{E6E79BFB-FE9E-49E2-BB14-9C82F5DF0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391" y="1501026"/>
            <a:ext cx="363779" cy="202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マニュアル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</a:t>
            </a:r>
          </a:p>
        </p:txBody>
      </p:sp>
      <p:sp>
        <p:nvSpPr>
          <p:cNvPr id="20" name="平行四辺形 118">
            <a:extLst>
              <a:ext uri="{FF2B5EF4-FFF2-40B4-BE49-F238E27FC236}">
                <a16:creationId xmlns:a16="http://schemas.microsoft.com/office/drawing/2014/main" id="{E0AD5200-94B9-4E09-A74C-E712B3F88C86}"/>
              </a:ext>
            </a:extLst>
          </p:cNvPr>
          <p:cNvSpPr/>
          <p:nvPr/>
        </p:nvSpPr>
        <p:spPr bwMode="auto">
          <a:xfrm>
            <a:off x="6624225" y="1501026"/>
            <a:ext cx="370842" cy="203929"/>
          </a:xfrm>
          <a:prstGeom prst="parallelogram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rIns="0" anchor="ctr"/>
          <a:lstStyle/>
          <a:p>
            <a:pPr eaLnBrk="0" hangingPunct="0">
              <a:spcBef>
                <a:spcPct val="20000"/>
              </a:spcBef>
              <a:defRPr/>
            </a:pPr>
            <a:r>
              <a:rPr kumimoji="0"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</a:p>
        </p:txBody>
      </p:sp>
      <p:sp>
        <p:nvSpPr>
          <p:cNvPr id="21" name="AutoShape 20">
            <a:extLst>
              <a:ext uri="{FF2B5EF4-FFF2-40B4-BE49-F238E27FC236}">
                <a16:creationId xmlns:a16="http://schemas.microsoft.com/office/drawing/2014/main" id="{D50233AC-8B83-443B-B797-A2815830BBA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078055" y="1452886"/>
            <a:ext cx="203929" cy="300206"/>
          </a:xfrm>
          <a:prstGeom prst="flowChartOffpageConnector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eaVert" wrap="none" lIns="0" tIns="36000" rIns="0" bIns="36000" anchor="ctr"/>
          <a:lstStyle/>
          <a:p>
            <a:pPr algn="ctr">
              <a:defRPr/>
            </a:pP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他フロー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5A40F133-0DBE-4EAC-AFAD-337F26A397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8130" y="3945709"/>
            <a:ext cx="480329" cy="120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 anchorCtr="1"/>
          <a:lstStyle/>
          <a:p>
            <a:pPr algn="ctr">
              <a:lnSpc>
                <a:spcPct val="70000"/>
              </a:lnSpc>
              <a:defRPr/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経理</a:t>
            </a:r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→購買</a:t>
            </a:r>
          </a:p>
        </p:txBody>
      </p:sp>
      <p:sp>
        <p:nvSpPr>
          <p:cNvPr id="23" name="フローチャート : 磁気ディスク 44">
            <a:extLst>
              <a:ext uri="{FF2B5EF4-FFF2-40B4-BE49-F238E27FC236}">
                <a16:creationId xmlns:a16="http://schemas.microsoft.com/office/drawing/2014/main" id="{F3FBCC12-1689-4893-AA5F-7634C07E1A53}"/>
              </a:ext>
            </a:extLst>
          </p:cNvPr>
          <p:cNvSpPr/>
          <p:nvPr/>
        </p:nvSpPr>
        <p:spPr>
          <a:xfrm>
            <a:off x="831742" y="5574361"/>
            <a:ext cx="736976" cy="487841"/>
          </a:xfrm>
          <a:prstGeom prst="flowChartMagneticDisk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調達ヘッダ・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明細</a:t>
            </a: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4DEF9BD4-85FD-4FE6-B731-BD93ABC14D6C}"/>
              </a:ext>
            </a:extLst>
          </p:cNvPr>
          <p:cNvSpPr>
            <a:spLocks noChangeShapeType="1"/>
          </p:cNvSpPr>
          <p:nvPr/>
        </p:nvSpPr>
        <p:spPr bwMode="gray">
          <a:xfrm>
            <a:off x="202835" y="2745528"/>
            <a:ext cx="8483965" cy="32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400D808A-598E-4529-B870-8562C88D17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4520" y="2745529"/>
            <a:ext cx="480329" cy="119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 anchorCtr="1"/>
          <a:lstStyle/>
          <a:p>
            <a:pPr algn="ctr">
              <a:lnSpc>
                <a:spcPct val="70000"/>
              </a:lnSpc>
              <a:defRPr/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工事管轄事務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E6E3477-5F43-4937-B913-CA69BD2A1BC6}"/>
              </a:ext>
            </a:extLst>
          </p:cNvPr>
          <p:cNvSpPr txBox="1"/>
          <p:nvPr/>
        </p:nvSpPr>
        <p:spPr>
          <a:xfrm>
            <a:off x="202835" y="1446693"/>
            <a:ext cx="210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■請求確認から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AutoShape 17">
            <a:extLst>
              <a:ext uri="{FF2B5EF4-FFF2-40B4-BE49-F238E27FC236}">
                <a16:creationId xmlns:a16="http://schemas.microsoft.com/office/drawing/2014/main" id="{D62C79CA-9A46-4517-968A-B3CFDECB7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93" y="2016773"/>
            <a:ext cx="736225" cy="473596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ja-JP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1.1</a:t>
            </a:r>
          </a:p>
          <a:p>
            <a:pPr algn="ctr">
              <a:defRPr/>
            </a:pP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請求対象確認</a:t>
            </a: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E95A42E8-0B00-4703-9F1B-A0C24F507EBC}"/>
              </a:ext>
            </a:extLst>
          </p:cNvPr>
          <p:cNvCxnSpPr>
            <a:cxnSpLocks/>
            <a:stCxn id="32" idx="2"/>
            <a:endCxn id="23" idx="1"/>
          </p:cNvCxnSpPr>
          <p:nvPr/>
        </p:nvCxnSpPr>
        <p:spPr>
          <a:xfrm flipH="1">
            <a:off x="1200230" y="2490369"/>
            <a:ext cx="376" cy="30839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吹き出し: 四角形 65">
            <a:extLst>
              <a:ext uri="{FF2B5EF4-FFF2-40B4-BE49-F238E27FC236}">
                <a16:creationId xmlns:a16="http://schemas.microsoft.com/office/drawing/2014/main" id="{0160DB23-F9B6-4B13-97E7-151B17B01393}"/>
              </a:ext>
            </a:extLst>
          </p:cNvPr>
          <p:cNvSpPr/>
          <p:nvPr/>
        </p:nvSpPr>
        <p:spPr>
          <a:xfrm>
            <a:off x="1376120" y="2910464"/>
            <a:ext cx="2070471" cy="883144"/>
          </a:xfrm>
          <a:prstGeom prst="wedgeRectCallout">
            <a:avLst>
              <a:gd name="adj1" fmla="val -56572"/>
              <a:gd name="adj2" fmla="val -10090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レポート等で対象の確認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・出荷済ステータス一覧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・納期遅延一覧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請求漏れがないかの確認であり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 金額チェックを行うわけではない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フローチャート : 磁気ディスク 44">
            <a:extLst>
              <a:ext uri="{FF2B5EF4-FFF2-40B4-BE49-F238E27FC236}">
                <a16:creationId xmlns:a16="http://schemas.microsoft.com/office/drawing/2014/main" id="{F967807C-EBDB-415C-B58E-A969BE2FDE39}"/>
              </a:ext>
            </a:extLst>
          </p:cNvPr>
          <p:cNvSpPr/>
          <p:nvPr/>
        </p:nvSpPr>
        <p:spPr>
          <a:xfrm>
            <a:off x="1633997" y="5574361"/>
            <a:ext cx="736976" cy="487841"/>
          </a:xfrm>
          <a:prstGeom prst="flowChartMagneticDisk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仕入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49FEB66D-74F1-459B-AA5D-C0B072175DE9}"/>
              </a:ext>
            </a:extLst>
          </p:cNvPr>
          <p:cNvCxnSpPr>
            <a:stCxn id="67" idx="1"/>
            <a:endCxn id="32" idx="2"/>
          </p:cNvCxnSpPr>
          <p:nvPr/>
        </p:nvCxnSpPr>
        <p:spPr>
          <a:xfrm rot="16200000" flipV="1">
            <a:off x="59550" y="3631425"/>
            <a:ext cx="3083992" cy="8018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utoShape 17">
            <a:extLst>
              <a:ext uri="{FF2B5EF4-FFF2-40B4-BE49-F238E27FC236}">
                <a16:creationId xmlns:a16="http://schemas.microsoft.com/office/drawing/2014/main" id="{32EE150C-F183-473B-A1C3-BE758DF4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2016773"/>
            <a:ext cx="736225" cy="473596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ja-JP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1.2</a:t>
            </a:r>
          </a:p>
          <a:p>
            <a:pPr algn="ctr">
              <a:defRPr/>
            </a:pP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請求書出力</a:t>
            </a: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CD8706E9-7968-46AC-AB12-5DF2F800F353}"/>
              </a:ext>
            </a:extLst>
          </p:cNvPr>
          <p:cNvCxnSpPr>
            <a:cxnSpLocks/>
            <a:stCxn id="72" idx="1"/>
            <a:endCxn id="32" idx="3"/>
          </p:cNvCxnSpPr>
          <p:nvPr/>
        </p:nvCxnSpPr>
        <p:spPr>
          <a:xfrm flipH="1">
            <a:off x="1568718" y="2253571"/>
            <a:ext cx="16351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utoShape 21">
            <a:extLst>
              <a:ext uri="{FF2B5EF4-FFF2-40B4-BE49-F238E27FC236}">
                <a16:creationId xmlns:a16="http://schemas.microsoft.com/office/drawing/2014/main" id="{E1AF1B5E-58F8-48C8-8521-C86B9D47E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332" y="2406377"/>
            <a:ext cx="364956" cy="2027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請求書</a:t>
            </a:r>
          </a:p>
        </p:txBody>
      </p:sp>
      <p:sp>
        <p:nvSpPr>
          <p:cNvPr id="80" name="フローチャート : 磁気ディスク 44">
            <a:extLst>
              <a:ext uri="{FF2B5EF4-FFF2-40B4-BE49-F238E27FC236}">
                <a16:creationId xmlns:a16="http://schemas.microsoft.com/office/drawing/2014/main" id="{25B6E43F-3FFA-47FE-A565-98335BBABBB3}"/>
              </a:ext>
            </a:extLst>
          </p:cNvPr>
          <p:cNvSpPr/>
          <p:nvPr/>
        </p:nvSpPr>
        <p:spPr>
          <a:xfrm>
            <a:off x="3207458" y="5574362"/>
            <a:ext cx="736976" cy="487841"/>
          </a:xfrm>
          <a:prstGeom prst="flowChartMagneticDisk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調達ヘッダ・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明細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EC016E31-9197-4433-A8D6-A12AC7A5F933}"/>
              </a:ext>
            </a:extLst>
          </p:cNvPr>
          <p:cNvCxnSpPr>
            <a:cxnSpLocks/>
            <a:stCxn id="72" idx="2"/>
            <a:endCxn id="80" idx="1"/>
          </p:cNvCxnSpPr>
          <p:nvPr/>
        </p:nvCxnSpPr>
        <p:spPr>
          <a:xfrm>
            <a:off x="3571961" y="2490369"/>
            <a:ext cx="3985" cy="30839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フローチャート : 磁気ディスク 44">
            <a:extLst>
              <a:ext uri="{FF2B5EF4-FFF2-40B4-BE49-F238E27FC236}">
                <a16:creationId xmlns:a16="http://schemas.microsoft.com/office/drawing/2014/main" id="{04A4932D-49D6-4B22-9FE3-E6BAD9707A8B}"/>
              </a:ext>
            </a:extLst>
          </p:cNvPr>
          <p:cNvSpPr/>
          <p:nvPr/>
        </p:nvSpPr>
        <p:spPr>
          <a:xfrm>
            <a:off x="4009713" y="5574362"/>
            <a:ext cx="736976" cy="487841"/>
          </a:xfrm>
          <a:prstGeom prst="flowChartMagneticDisk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仕入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DB078F23-AD1E-4E5F-BB09-1FEDB0A97E91}"/>
              </a:ext>
            </a:extLst>
          </p:cNvPr>
          <p:cNvCxnSpPr>
            <a:cxnSpLocks/>
            <a:stCxn id="107" idx="3"/>
            <a:endCxn id="129" idx="0"/>
          </p:cNvCxnSpPr>
          <p:nvPr/>
        </p:nvCxnSpPr>
        <p:spPr>
          <a:xfrm>
            <a:off x="7029916" y="3346514"/>
            <a:ext cx="586710" cy="10272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utoShape 17">
            <a:extLst>
              <a:ext uri="{FF2B5EF4-FFF2-40B4-BE49-F238E27FC236}">
                <a16:creationId xmlns:a16="http://schemas.microsoft.com/office/drawing/2014/main" id="{77FDC9C0-E402-47BF-BD24-1FC445251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39" y="3107447"/>
            <a:ext cx="736225" cy="473596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ja-JP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1.4</a:t>
            </a:r>
          </a:p>
          <a:p>
            <a:pPr algn="ctr">
              <a:defRPr/>
            </a:pP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請求書受領</a:t>
            </a: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1" name="AutoShape 21">
            <a:extLst>
              <a:ext uri="{FF2B5EF4-FFF2-40B4-BE49-F238E27FC236}">
                <a16:creationId xmlns:a16="http://schemas.microsoft.com/office/drawing/2014/main" id="{BB7351ED-CF62-4E7D-A779-B62068C2A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497" y="3621884"/>
            <a:ext cx="364956" cy="2027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請求書</a:t>
            </a:r>
          </a:p>
        </p:txBody>
      </p:sp>
      <p:sp>
        <p:nvSpPr>
          <p:cNvPr id="92" name="AutoShape 21">
            <a:extLst>
              <a:ext uri="{FF2B5EF4-FFF2-40B4-BE49-F238E27FC236}">
                <a16:creationId xmlns:a16="http://schemas.microsoft.com/office/drawing/2014/main" id="{EB2CAFE4-0248-4EE8-8BA0-01CABCCFF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497" y="2521132"/>
            <a:ext cx="364956" cy="2027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請求書</a:t>
            </a: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9C93923-53C3-44CC-8271-BEE9F8453816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4954352" y="2490369"/>
            <a:ext cx="0" cy="6170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utoShape 17">
            <a:extLst>
              <a:ext uri="{FF2B5EF4-FFF2-40B4-BE49-F238E27FC236}">
                <a16:creationId xmlns:a16="http://schemas.microsoft.com/office/drawing/2014/main" id="{55575E3A-C513-456F-BCB7-9A4DB710D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567" y="3107447"/>
            <a:ext cx="736225" cy="473596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ja-JP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1.5</a:t>
            </a:r>
          </a:p>
          <a:p>
            <a:pPr algn="ctr">
              <a:defRPr/>
            </a:pP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バーコードスキャン</a:t>
            </a: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QR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コードスキャン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1166E942-1279-4BBE-8910-D6DD427D4446}"/>
              </a:ext>
            </a:extLst>
          </p:cNvPr>
          <p:cNvCxnSpPr>
            <a:cxnSpLocks/>
            <a:stCxn id="97" idx="1"/>
            <a:endCxn id="90" idx="3"/>
          </p:cNvCxnSpPr>
          <p:nvPr/>
        </p:nvCxnSpPr>
        <p:spPr>
          <a:xfrm flipH="1">
            <a:off x="5322464" y="3344245"/>
            <a:ext cx="30910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フローチャート : 磁気ディスク 44">
            <a:extLst>
              <a:ext uri="{FF2B5EF4-FFF2-40B4-BE49-F238E27FC236}">
                <a16:creationId xmlns:a16="http://schemas.microsoft.com/office/drawing/2014/main" id="{189E0593-CE95-4F2B-8C4F-50DEC00DA233}"/>
              </a:ext>
            </a:extLst>
          </p:cNvPr>
          <p:cNvSpPr/>
          <p:nvPr/>
        </p:nvSpPr>
        <p:spPr>
          <a:xfrm>
            <a:off x="5633000" y="5574362"/>
            <a:ext cx="736976" cy="487841"/>
          </a:xfrm>
          <a:prstGeom prst="flowChartMagneticDisk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仕入</a:t>
            </a:r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B8C5A65-CAF2-4E76-BF04-0BD34672336D}"/>
              </a:ext>
            </a:extLst>
          </p:cNvPr>
          <p:cNvCxnSpPr>
            <a:cxnSpLocks/>
            <a:stCxn id="102" idx="1"/>
            <a:endCxn id="97" idx="2"/>
          </p:cNvCxnSpPr>
          <p:nvPr/>
        </p:nvCxnSpPr>
        <p:spPr>
          <a:xfrm flipH="1" flipV="1">
            <a:off x="5999680" y="3581043"/>
            <a:ext cx="1808" cy="19933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ADF6B8C0-27B1-42A0-BC7E-5E82EAF0F921}"/>
              </a:ext>
            </a:extLst>
          </p:cNvPr>
          <p:cNvSpPr/>
          <p:nvPr/>
        </p:nvSpPr>
        <p:spPr>
          <a:xfrm>
            <a:off x="6011037" y="5205029"/>
            <a:ext cx="10999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請求済フラグ設定</a:t>
            </a:r>
            <a:endParaRPr lang="ja-JP" altLang="en-US" sz="1000" dirty="0"/>
          </a:p>
        </p:txBody>
      </p:sp>
      <p:sp>
        <p:nvSpPr>
          <p:cNvPr id="107" name="AutoShape 18">
            <a:extLst>
              <a:ext uri="{FF2B5EF4-FFF2-40B4-BE49-F238E27FC236}">
                <a16:creationId xmlns:a16="http://schemas.microsoft.com/office/drawing/2014/main" id="{7D84F4CD-D171-4AE8-846A-FA597457D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6138" y="3245164"/>
            <a:ext cx="363778" cy="2027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不整合</a:t>
            </a: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7C3270EA-1109-489A-8ED6-507107EC89EF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3940073" y="2253571"/>
            <a:ext cx="64616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A1D75071-3D6A-4EDC-9C58-3731959F40B2}"/>
              </a:ext>
            </a:extLst>
          </p:cNvPr>
          <p:cNvSpPr/>
          <p:nvPr/>
        </p:nvSpPr>
        <p:spPr>
          <a:xfrm>
            <a:off x="6508958" y="3056411"/>
            <a:ext cx="3786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lang="ja-JP" altLang="en-US" sz="800" dirty="0"/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48D75274-B728-449B-9CB5-57505E459533}"/>
              </a:ext>
            </a:extLst>
          </p:cNvPr>
          <p:cNvCxnSpPr>
            <a:cxnSpLocks/>
            <a:stCxn id="107" idx="1"/>
            <a:endCxn id="97" idx="3"/>
          </p:cNvCxnSpPr>
          <p:nvPr/>
        </p:nvCxnSpPr>
        <p:spPr>
          <a:xfrm flipH="1" flipV="1">
            <a:off x="6367792" y="3344245"/>
            <a:ext cx="298346" cy="22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D52FF595-B56E-464B-B05D-8B955705C535}"/>
              </a:ext>
            </a:extLst>
          </p:cNvPr>
          <p:cNvSpPr/>
          <p:nvPr/>
        </p:nvSpPr>
        <p:spPr>
          <a:xfrm>
            <a:off x="6808466" y="3421182"/>
            <a:ext cx="3385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endParaRPr lang="ja-JP" altLang="en-US" sz="800" dirty="0"/>
          </a:p>
        </p:txBody>
      </p:sp>
      <p:sp>
        <p:nvSpPr>
          <p:cNvPr id="119" name="AutoShape 17">
            <a:extLst>
              <a:ext uri="{FF2B5EF4-FFF2-40B4-BE49-F238E27FC236}">
                <a16:creationId xmlns:a16="http://schemas.microsoft.com/office/drawing/2014/main" id="{29F19850-3D45-4464-81DD-5FA991CE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914" y="2016773"/>
            <a:ext cx="736225" cy="473596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ja-JP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1.6</a:t>
            </a:r>
          </a:p>
          <a:p>
            <a:pPr algn="ctr">
              <a:defRPr/>
            </a:pP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請求内容確認</a:t>
            </a: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AECA7E7C-E885-450C-8670-0F8D24263B20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5322464" y="2253571"/>
            <a:ext cx="11574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AA1A1B6-F382-47DB-98C8-66EDBD2CBD88}"/>
              </a:ext>
            </a:extLst>
          </p:cNvPr>
          <p:cNvCxnSpPr>
            <a:cxnSpLocks/>
            <a:stCxn id="119" idx="2"/>
            <a:endCxn id="107" idx="0"/>
          </p:cNvCxnSpPr>
          <p:nvPr/>
        </p:nvCxnSpPr>
        <p:spPr>
          <a:xfrm>
            <a:off x="6848027" y="2490369"/>
            <a:ext cx="0" cy="7547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AutoShape 17">
            <a:extLst>
              <a:ext uri="{FF2B5EF4-FFF2-40B4-BE49-F238E27FC236}">
                <a16:creationId xmlns:a16="http://schemas.microsoft.com/office/drawing/2014/main" id="{DB087D15-FD5A-429B-A344-3FD7F1C9A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13" y="4373729"/>
            <a:ext cx="736225" cy="473596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ja-JP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1.7</a:t>
            </a:r>
          </a:p>
          <a:p>
            <a:pPr algn="ctr">
              <a:defRPr/>
            </a:pPr>
            <a:r>
              <a:rPr lang="en-US" altLang="ja-JP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OBIC</a:t>
            </a: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</a:t>
            </a: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データ出力</a:t>
            </a: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0" name="吹き出し: 四角形 129">
            <a:extLst>
              <a:ext uri="{FF2B5EF4-FFF2-40B4-BE49-F238E27FC236}">
                <a16:creationId xmlns:a16="http://schemas.microsoft.com/office/drawing/2014/main" id="{84914625-8644-47F3-BEC9-B056D11CC742}"/>
              </a:ext>
            </a:extLst>
          </p:cNvPr>
          <p:cNvSpPr/>
          <p:nvPr/>
        </p:nvSpPr>
        <p:spPr>
          <a:xfrm>
            <a:off x="7248513" y="2510203"/>
            <a:ext cx="1337073" cy="597244"/>
          </a:xfrm>
          <a:prstGeom prst="wedgeRectCallout">
            <a:avLst>
              <a:gd name="adj1" fmla="val -69828"/>
              <a:gd name="adj2" fmla="val 77816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不整合が生じるシチュエーションはあるか？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4" name="平行四辺形 118">
            <a:extLst>
              <a:ext uri="{FF2B5EF4-FFF2-40B4-BE49-F238E27FC236}">
                <a16:creationId xmlns:a16="http://schemas.microsoft.com/office/drawing/2014/main" id="{7BE1BFE0-1E00-4D5A-B587-6474886A381F}"/>
              </a:ext>
            </a:extLst>
          </p:cNvPr>
          <p:cNvSpPr/>
          <p:nvPr/>
        </p:nvSpPr>
        <p:spPr bwMode="auto">
          <a:xfrm>
            <a:off x="8073071" y="4663496"/>
            <a:ext cx="370842" cy="203929"/>
          </a:xfrm>
          <a:prstGeom prst="parallelogram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rIns="0" anchor="ctr"/>
          <a:lstStyle/>
          <a:p>
            <a:pPr eaLnBrk="0" hangingPunct="0">
              <a:spcBef>
                <a:spcPct val="20000"/>
              </a:spcBef>
              <a:defRPr/>
            </a:pPr>
            <a:r>
              <a:rPr kumimoji="0"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CSV</a:t>
            </a:r>
            <a:endParaRPr kumimoji="0" lang="ja-JP" altLang="en-US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6" name="フローチャート : 磁気ディスク 44">
            <a:extLst>
              <a:ext uri="{FF2B5EF4-FFF2-40B4-BE49-F238E27FC236}">
                <a16:creationId xmlns:a16="http://schemas.microsoft.com/office/drawing/2014/main" id="{1E290440-E1A9-4B40-A640-4038C08F8490}"/>
              </a:ext>
            </a:extLst>
          </p:cNvPr>
          <p:cNvSpPr/>
          <p:nvPr/>
        </p:nvSpPr>
        <p:spPr>
          <a:xfrm>
            <a:off x="7248372" y="5574362"/>
            <a:ext cx="736976" cy="487841"/>
          </a:xfrm>
          <a:prstGeom prst="flowChartMagneticDisk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仕入</a:t>
            </a:r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DC6267FD-9021-43FD-A94A-2240AF602FAD}"/>
              </a:ext>
            </a:extLst>
          </p:cNvPr>
          <p:cNvCxnSpPr>
            <a:cxnSpLocks/>
            <a:stCxn id="136" idx="1"/>
            <a:endCxn id="129" idx="2"/>
          </p:cNvCxnSpPr>
          <p:nvPr/>
        </p:nvCxnSpPr>
        <p:spPr>
          <a:xfrm flipH="1" flipV="1">
            <a:off x="7616626" y="4847325"/>
            <a:ext cx="234" cy="72703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2B6E53B5-1B62-44D3-8CB4-A911F1238055}"/>
              </a:ext>
            </a:extLst>
          </p:cNvPr>
          <p:cNvCxnSpPr>
            <a:cxnSpLocks/>
          </p:cNvCxnSpPr>
          <p:nvPr/>
        </p:nvCxnSpPr>
        <p:spPr>
          <a:xfrm>
            <a:off x="467544" y="4180017"/>
            <a:ext cx="0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utoShape 17">
            <a:extLst>
              <a:ext uri="{FF2B5EF4-FFF2-40B4-BE49-F238E27FC236}">
                <a16:creationId xmlns:a16="http://schemas.microsoft.com/office/drawing/2014/main" id="{A17ABCAD-E201-4D00-B710-EE9BCE18E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102" y="2013593"/>
            <a:ext cx="764361" cy="466698"/>
          </a:xfrm>
          <a:prstGeom prst="round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1.3</a:t>
            </a:r>
          </a:p>
          <a:p>
            <a:pPr algn="ctr">
              <a:defRPr/>
            </a:pP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請求書送付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2" name="テキスト ボックス 74">
            <a:extLst>
              <a:ext uri="{FF2B5EF4-FFF2-40B4-BE49-F238E27FC236}">
                <a16:creationId xmlns:a16="http://schemas.microsoft.com/office/drawing/2014/main" id="{902BFCC8-7EDA-4CFC-AAD5-5768F7D2DC5D}"/>
              </a:ext>
            </a:extLst>
          </p:cNvPr>
          <p:cNvSpPr txBox="1"/>
          <p:nvPr/>
        </p:nvSpPr>
        <p:spPr>
          <a:xfrm>
            <a:off x="5283682" y="1612258"/>
            <a:ext cx="186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【2018/11/20】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「システム処理」⇒「請求書送付」に修正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0B197EC-0587-4969-8E6E-1A22FE02C57A}"/>
              </a:ext>
            </a:extLst>
          </p:cNvPr>
          <p:cNvCxnSpPr>
            <a:cxnSpLocks/>
            <a:stCxn id="97" idx="1"/>
            <a:endCxn id="97" idx="3"/>
          </p:cNvCxnSpPr>
          <p:nvPr/>
        </p:nvCxnSpPr>
        <p:spPr>
          <a:xfrm>
            <a:off x="5631567" y="3344245"/>
            <a:ext cx="7362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74">
            <a:extLst>
              <a:ext uri="{FF2B5EF4-FFF2-40B4-BE49-F238E27FC236}">
                <a16:creationId xmlns:a16="http://schemas.microsoft.com/office/drawing/2014/main" id="{7DADD2AC-D135-4964-81B0-33444F1A79B8}"/>
              </a:ext>
            </a:extLst>
          </p:cNvPr>
          <p:cNvSpPr txBox="1"/>
          <p:nvPr/>
        </p:nvSpPr>
        <p:spPr>
          <a:xfrm>
            <a:off x="5454953" y="3601711"/>
            <a:ext cx="1875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【2018/11/20】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「バーコードスキャン」⇒「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コードスキャン」に修正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テキスト ボックス 74">
            <a:extLst>
              <a:ext uri="{FF2B5EF4-FFF2-40B4-BE49-F238E27FC236}">
                <a16:creationId xmlns:a16="http://schemas.microsoft.com/office/drawing/2014/main" id="{317F287D-17FF-40FF-81E2-5D4026B842CF}"/>
              </a:ext>
            </a:extLst>
          </p:cNvPr>
          <p:cNvSpPr txBox="1"/>
          <p:nvPr/>
        </p:nvSpPr>
        <p:spPr>
          <a:xfrm>
            <a:off x="680338" y="4289452"/>
            <a:ext cx="1863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【2018/11/20】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「経理」⇒「購買」に変更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313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D8B5F7DA-B1EC-43F0-A1A2-134BA362ABE9}"/>
              </a:ext>
            </a:extLst>
          </p:cNvPr>
          <p:cNvSpPr/>
          <p:nvPr/>
        </p:nvSpPr>
        <p:spPr>
          <a:xfrm>
            <a:off x="0" y="2492896"/>
            <a:ext cx="9108504" cy="108012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請求書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C7C1721-287D-4BB5-AD19-444C7A7FECAC}"/>
              </a:ext>
            </a:extLst>
          </p:cNvPr>
          <p:cNvSpPr txBox="1"/>
          <p:nvPr/>
        </p:nvSpPr>
        <p:spPr>
          <a:xfrm>
            <a:off x="26774" y="4149080"/>
            <a:ext cx="21483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■要件定義のポイント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・請求書の出力方法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・請求済か否かの確認方法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・請求書再出力方法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804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1989302-19BD-4FA9-B64D-3F266471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31763"/>
            <a:ext cx="8229600" cy="725487"/>
          </a:xfrm>
        </p:spPr>
        <p:txBody>
          <a:bodyPr/>
          <a:lstStyle/>
          <a:p>
            <a:pPr eaLnBrk="1" hangingPunct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仕入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で全てコントロール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FE31B20-A681-4A0A-8D6E-6CFBC0E5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6752"/>
            <a:ext cx="1296144" cy="123058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C0D2EE30-B7F0-4453-971D-CA64436A3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6977"/>
              </p:ext>
            </p:extLst>
          </p:nvPr>
        </p:nvGraphicFramePr>
        <p:xfrm>
          <a:off x="401419" y="2473123"/>
          <a:ext cx="8750173" cy="3040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7448">
                  <a:extLst>
                    <a:ext uri="{9D8B030D-6E8A-4147-A177-3AD203B41FA5}">
                      <a16:colId xmlns:a16="http://schemas.microsoft.com/office/drawing/2014/main" val="2899305052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33429553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75634631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742278067"/>
                    </a:ext>
                  </a:extLst>
                </a:gridCol>
                <a:gridCol w="1512165">
                  <a:extLst>
                    <a:ext uri="{9D8B030D-6E8A-4147-A177-3AD203B41FA5}">
                      <a16:colId xmlns:a16="http://schemas.microsoft.com/office/drawing/2014/main" val="1151778967"/>
                    </a:ext>
                  </a:extLst>
                </a:gridCol>
              </a:tblGrid>
              <a:tr h="153678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使用用途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必須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桁数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他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DB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を参照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76993"/>
                  </a:ext>
                </a:extLst>
              </a:tr>
              <a:tr h="171067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工事番号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履歴情報閲覧用＋請求書突合用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数式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調達ヘッダ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工事番号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32498"/>
                  </a:ext>
                </a:extLst>
              </a:tr>
              <a:tr h="209173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発注番号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履歴情報閲覧用＋請求書突合用</a:t>
                      </a:r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調達ヘッダ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発注番号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00"/>
                  </a:ext>
                </a:extLst>
              </a:tr>
              <a:tr h="140872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仕入先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履歴情報閲覧用＋請求書突合用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数式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調達ヘッダ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仕入先名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61667"/>
                  </a:ext>
                </a:extLst>
              </a:tr>
              <a:tr h="209173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仕入日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履歴情報閲覧用＋請求書突合用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システム自動設定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05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レ</a:t>
                      </a:r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941787"/>
                  </a:ext>
                </a:extLst>
              </a:tr>
              <a:tr h="230517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資材コード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履歴情報閲覧用＋請求書突合用</a:t>
                      </a:r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調達明細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資材コード</a:t>
                      </a:r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511620"/>
                  </a:ext>
                </a:extLst>
              </a:tr>
              <a:tr h="140872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資材名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履歴情報閲覧用＋請求書突合用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数式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資材マスタ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資材名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85048"/>
                  </a:ext>
                </a:extLst>
              </a:tr>
              <a:tr h="230517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仕入数量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履歴情報閲覧用＋請求書突合用</a:t>
                      </a:r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レ</a:t>
                      </a:r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177591"/>
                  </a:ext>
                </a:extLst>
              </a:tr>
              <a:tr h="230517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処理者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履歴情報閲覧用＋請求書突合用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システム自動設定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05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67977"/>
                  </a:ext>
                </a:extLst>
              </a:tr>
              <a:tr h="230517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請求月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再発行の抽出条件</a:t>
                      </a:r>
                      <a:endParaRPr kumimoji="1" lang="en-US" altLang="ja-JP" sz="105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17811"/>
                  </a:ext>
                </a:extLst>
              </a:tr>
              <a:tr h="230517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請求日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請求書発行日付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05655"/>
                  </a:ext>
                </a:extLst>
              </a:tr>
              <a:tr h="230517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請求非対称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イレギュラーな請求非対称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8543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1B3674-3EC6-4F73-81F7-2CB73A86E3BD}"/>
              </a:ext>
            </a:extLst>
          </p:cNvPr>
          <p:cNvSpPr txBox="1"/>
          <p:nvPr/>
        </p:nvSpPr>
        <p:spPr>
          <a:xfrm>
            <a:off x="395536" y="5589240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■確認事項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①請求締め並びにサイトは全仕入先共通か？　（例：月末締翌月末払い等）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→共通では区別々である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②請求期間に仕入したのに請求対象外にするなどのイレギュラーはあるか？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→なし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③当月仕入なのに翌月請求にするなど期間スライドはあるか？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→なし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④仕入先と請求先が異なるケースはあるか？　（以前子会社の請求を親会社にするなどのケースはない事を確認）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→なし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03AA1AD5-F456-4822-85E1-935EE90B1EF3}"/>
              </a:ext>
            </a:extLst>
          </p:cNvPr>
          <p:cNvSpPr/>
          <p:nvPr/>
        </p:nvSpPr>
        <p:spPr>
          <a:xfrm>
            <a:off x="5868144" y="5085184"/>
            <a:ext cx="2232248" cy="280481"/>
          </a:xfrm>
          <a:prstGeom prst="wedgeRectCallout">
            <a:avLst>
              <a:gd name="adj1" fmla="val -96670"/>
              <a:gd name="adj2" fmla="val -34683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仕入要件定義時の情報に追加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C01023D-4482-4560-9B44-3BD2FCB175E9}"/>
              </a:ext>
            </a:extLst>
          </p:cNvPr>
          <p:cNvCxnSpPr>
            <a:cxnSpLocks/>
          </p:cNvCxnSpPr>
          <p:nvPr/>
        </p:nvCxnSpPr>
        <p:spPr>
          <a:xfrm>
            <a:off x="395536" y="5365665"/>
            <a:ext cx="87560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74">
            <a:extLst>
              <a:ext uri="{FF2B5EF4-FFF2-40B4-BE49-F238E27FC236}">
                <a16:creationId xmlns:a16="http://schemas.microsoft.com/office/drawing/2014/main" id="{AEE345F2-9830-4550-A045-A3830AF5F914}"/>
              </a:ext>
            </a:extLst>
          </p:cNvPr>
          <p:cNvSpPr txBox="1"/>
          <p:nvPr/>
        </p:nvSpPr>
        <p:spPr>
          <a:xfrm>
            <a:off x="1115616" y="4934778"/>
            <a:ext cx="169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kumimoji="1"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【2018/11/5】</a:t>
            </a:r>
            <a:r>
              <a:rPr kumimoji="1"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  <a:endParaRPr kumimoji="1" lang="en-US" altLang="ja-JP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項目不要</a:t>
            </a:r>
            <a:endParaRPr kumimoji="1" lang="en-US" altLang="ja-JP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906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1989302-19BD-4FA9-B64D-3F266471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31763"/>
            <a:ext cx="8229600" cy="725487"/>
          </a:xfrm>
        </p:spPr>
        <p:txBody>
          <a:bodyPr/>
          <a:lstStyle/>
          <a:p>
            <a:pPr eaLnBrk="1" hangingPunct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請求書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QR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</a:t>
            </a:r>
          </a:p>
        </p:txBody>
      </p:sp>
      <p:pic>
        <p:nvPicPr>
          <p:cNvPr id="1026" name="Picture 2" descr="ãQR ç»åãã®ç»åæ¤ç´¢çµæ">
            <a:extLst>
              <a:ext uri="{FF2B5EF4-FFF2-40B4-BE49-F238E27FC236}">
                <a16:creationId xmlns:a16="http://schemas.microsoft.com/office/drawing/2014/main" id="{E527846C-0180-43F5-ACEB-FC2AC4F52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16832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DC584E-8EE5-41D0-9F8A-14DD6E95EA32}"/>
              </a:ext>
            </a:extLst>
          </p:cNvPr>
          <p:cNvSpPr txBox="1"/>
          <p:nvPr/>
        </p:nvSpPr>
        <p:spPr>
          <a:xfrm>
            <a:off x="611560" y="1958820"/>
            <a:ext cx="119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請求書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4F12EB-591C-47F7-B5D6-8DB5FA351D0F}"/>
              </a:ext>
            </a:extLst>
          </p:cNvPr>
          <p:cNvSpPr/>
          <p:nvPr/>
        </p:nvSpPr>
        <p:spPr>
          <a:xfrm>
            <a:off x="323528" y="1772816"/>
            <a:ext cx="3816424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5934C6-17BB-489B-B55F-6E8C9A23F364}"/>
              </a:ext>
            </a:extLst>
          </p:cNvPr>
          <p:cNvSpPr txBox="1"/>
          <p:nvPr/>
        </p:nvSpPr>
        <p:spPr>
          <a:xfrm>
            <a:off x="395536" y="3226187"/>
            <a:ext cx="3573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品目コード　　品名　　数量　　単価　　　金額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904B09B-D823-4EF0-90F7-3CE413BE1F05}"/>
              </a:ext>
            </a:extLst>
          </p:cNvPr>
          <p:cNvSpPr/>
          <p:nvPr/>
        </p:nvSpPr>
        <p:spPr>
          <a:xfrm>
            <a:off x="395536" y="3226187"/>
            <a:ext cx="3672408" cy="16429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7E92BE6-1CA1-4703-A64E-B97CFCACE4A6}"/>
              </a:ext>
            </a:extLst>
          </p:cNvPr>
          <p:cNvCxnSpPr/>
          <p:nvPr/>
        </p:nvCxnSpPr>
        <p:spPr>
          <a:xfrm>
            <a:off x="467544" y="3533964"/>
            <a:ext cx="3456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F7B5F88-3DF8-4964-A6DB-C19191601429}"/>
              </a:ext>
            </a:extLst>
          </p:cNvPr>
          <p:cNvSpPr txBox="1"/>
          <p:nvPr/>
        </p:nvSpPr>
        <p:spPr>
          <a:xfrm>
            <a:off x="2000907" y="3776128"/>
            <a:ext cx="461665" cy="1440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・・・・・・・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BA5048D-D4CE-4A8B-9451-6D96DE6FAA5C}"/>
              </a:ext>
            </a:extLst>
          </p:cNvPr>
          <p:cNvCxnSpPr/>
          <p:nvPr/>
        </p:nvCxnSpPr>
        <p:spPr>
          <a:xfrm>
            <a:off x="3491880" y="2564904"/>
            <a:ext cx="1728192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8218726-0AFB-4528-B537-D960525C07A5}"/>
              </a:ext>
            </a:extLst>
          </p:cNvPr>
          <p:cNvSpPr txBox="1"/>
          <p:nvPr/>
        </p:nvSpPr>
        <p:spPr>
          <a:xfrm>
            <a:off x="5292080" y="2524254"/>
            <a:ext cx="3592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請求書番号、仕入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r>
              <a:rPr kumimoji="1" lang="ja-JP" altLang="en-US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仕入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r>
              <a:rPr kumimoji="1" lang="ja-JP" altLang="en-US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、、、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合計金額</a:t>
            </a:r>
          </a:p>
        </p:txBody>
      </p:sp>
    </p:spTree>
    <p:extLst>
      <p:ext uri="{BB962C8B-B14F-4D97-AF65-F5344CB8AC3E}">
        <p14:creationId xmlns:p14="http://schemas.microsoft.com/office/powerpoint/2010/main" val="325174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452</Words>
  <Application>Microsoft Office PowerPoint</Application>
  <PresentationFormat>画面に合わせる (4:3)</PresentationFormat>
  <Paragraphs>137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Meiryo UI</vt:lpstr>
      <vt:lpstr>ＭＳ Ｐゴシック</vt:lpstr>
      <vt:lpstr>Arial</vt:lpstr>
      <vt:lpstr>Calibri</vt:lpstr>
      <vt:lpstr>Office テーマ</vt:lpstr>
      <vt:lpstr>調達仕入システム要件定義書</vt:lpstr>
      <vt:lpstr>プロジェクトスコープの確認</vt:lpstr>
      <vt:lpstr>対象プロセス</vt:lpstr>
      <vt:lpstr>対象プロセス</vt:lpstr>
      <vt:lpstr>対象プロセス</vt:lpstr>
      <vt:lpstr>請求フロー</vt:lpstr>
      <vt:lpstr>PowerPoint プレゼンテーション</vt:lpstr>
      <vt:lpstr>仕入DBで全てコントロール</vt:lpstr>
      <vt:lpstr>請求書QRコード</vt:lpstr>
      <vt:lpstr>エラーチェック一覧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増田　恵美子</dc:creator>
  <cp:lastModifiedBy>植松 大稀</cp:lastModifiedBy>
  <cp:revision>73</cp:revision>
  <dcterms:created xsi:type="dcterms:W3CDTF">2009-09-09T04:35:24Z</dcterms:created>
  <dcterms:modified xsi:type="dcterms:W3CDTF">2018-11-20T11:06:02Z</dcterms:modified>
</cp:coreProperties>
</file>