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59" r:id="rId5"/>
    <p:sldId id="260" r:id="rId6"/>
    <p:sldId id="261" r:id="rId7"/>
    <p:sldId id="263" r:id="rId8"/>
    <p:sldId id="264" r:id="rId9"/>
    <p:sldId id="265" r:id="rId10"/>
    <p:sldId id="266" r:id="rId11"/>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C8FC88"/>
    <a:srgbClr val="6DF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p:scale>
          <a:sx n="80" d="100"/>
          <a:sy n="80" d="100"/>
        </p:scale>
        <p:origin x="1541"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C:\Users\0416masuda\Desktop\cover_plant_02.jpg">
            <a:extLst>
              <a:ext uri="{FF2B5EF4-FFF2-40B4-BE49-F238E27FC236}">
                <a16:creationId xmlns:a16="http://schemas.microsoft.com/office/drawing/2014/main" id="{745E4D72-4402-416D-8D48-29EFC7E94F8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14282" y="1214422"/>
            <a:ext cx="7772400" cy="1470025"/>
          </a:xfrm>
        </p:spPr>
        <p:txBody>
          <a:bodyPr/>
          <a:lstStyle>
            <a:lvl1pPr>
              <a:defRPr>
                <a:solidFill>
                  <a:schemeClr val="tx1"/>
                </a:solidFill>
              </a:defRPr>
            </a:lvl1pPr>
          </a:lstStyle>
          <a:p>
            <a:r>
              <a:rPr lang="ja-JP" altLang="en-US"/>
              <a:t>マスタ タイトルの書式設定</a:t>
            </a:r>
          </a:p>
        </p:txBody>
      </p:sp>
      <p:sp>
        <p:nvSpPr>
          <p:cNvPr id="3" name="サブタイトル 2"/>
          <p:cNvSpPr>
            <a:spLocks noGrp="1"/>
          </p:cNvSpPr>
          <p:nvPr>
            <p:ph type="subTitle" idx="1"/>
          </p:nvPr>
        </p:nvSpPr>
        <p:spPr>
          <a:xfrm>
            <a:off x="214282" y="2857496"/>
            <a:ext cx="6400800" cy="1752600"/>
          </a:xfrm>
        </p:spPr>
        <p:txBody>
          <a:bodyPr>
            <a:normAutofit/>
          </a:bodyPr>
          <a:lstStyle>
            <a:lvl1pPr marL="0" indent="0" algn="ctr">
              <a:buNone/>
              <a:defRPr sz="28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 サブタイトルの書式設定</a:t>
            </a:r>
          </a:p>
        </p:txBody>
      </p:sp>
      <p:sp>
        <p:nvSpPr>
          <p:cNvPr id="5" name="フッター プレースホルダ 4">
            <a:extLst>
              <a:ext uri="{FF2B5EF4-FFF2-40B4-BE49-F238E27FC236}">
                <a16:creationId xmlns:a16="http://schemas.microsoft.com/office/drawing/2014/main" id="{75084CCA-BF75-4A4F-BB73-64E0F103B6D3}"/>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33C37FCC-2109-44F1-A84B-7A0D2B5A26D4}"/>
              </a:ext>
            </a:extLst>
          </p:cNvPr>
          <p:cNvSpPr>
            <a:spLocks noGrp="1"/>
          </p:cNvSpPr>
          <p:nvPr>
            <p:ph type="sldNum" sz="quarter" idx="11"/>
          </p:nvPr>
        </p:nvSpPr>
        <p:spPr/>
        <p:txBody>
          <a:bodyPr/>
          <a:lstStyle>
            <a:lvl1pPr>
              <a:defRPr/>
            </a:lvl1pPr>
          </a:lstStyle>
          <a:p>
            <a:fld id="{7DAABE27-E62C-4AB5-898A-20DD91548AD5}" type="slidenum">
              <a:rPr lang="ja-JP" altLang="en-US"/>
              <a:pPr/>
              <a:t>‹#›</a:t>
            </a:fld>
            <a:endParaRPr lang="ja-JP" altLang="en-US"/>
          </a:p>
        </p:txBody>
      </p:sp>
      <p:sp>
        <p:nvSpPr>
          <p:cNvPr id="7" name="日付プレースホルダ 3">
            <a:extLst>
              <a:ext uri="{FF2B5EF4-FFF2-40B4-BE49-F238E27FC236}">
                <a16:creationId xmlns:a16="http://schemas.microsoft.com/office/drawing/2014/main" id="{28D966A6-8723-4FBD-8F10-1E9AEEF9A1AF}"/>
              </a:ext>
            </a:extLst>
          </p:cNvPr>
          <p:cNvSpPr>
            <a:spLocks noGrp="1"/>
          </p:cNvSpPr>
          <p:nvPr>
            <p:ph type="dt" sz="half" idx="12"/>
          </p:nvPr>
        </p:nvSpPr>
        <p:spPr/>
        <p:txBody>
          <a:bodyPr/>
          <a:lstStyle>
            <a:lvl1pPr>
              <a:defRPr/>
            </a:lvl1pPr>
          </a:lstStyle>
          <a:p>
            <a:pPr>
              <a:defRPr/>
            </a:pPr>
            <a:fld id="{05368ACA-6817-46EA-981B-8CDDB2C0D9FB}" type="datetimeFigureOut">
              <a:rPr lang="ja-JP" altLang="en-US"/>
              <a:pPr>
                <a:defRPr/>
              </a:pPr>
              <a:t>2018/11/26</a:t>
            </a:fld>
            <a:endParaRPr lang="ja-JP" altLang="en-US"/>
          </a:p>
        </p:txBody>
      </p:sp>
    </p:spTree>
    <p:extLst>
      <p:ext uri="{BB962C8B-B14F-4D97-AF65-F5344CB8AC3E}">
        <p14:creationId xmlns:p14="http://schemas.microsoft.com/office/powerpoint/2010/main" val="222872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0531F40E-6D58-401B-8F0B-8D2B87AA029F}"/>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F2C1EA8F-744E-4929-A487-6E75BE97780B}"/>
              </a:ext>
            </a:extLst>
          </p:cNvPr>
          <p:cNvSpPr>
            <a:spLocks noGrp="1"/>
          </p:cNvSpPr>
          <p:nvPr>
            <p:ph type="sldNum" sz="quarter" idx="11"/>
          </p:nvPr>
        </p:nvSpPr>
        <p:spPr/>
        <p:txBody>
          <a:bodyPr/>
          <a:lstStyle>
            <a:lvl1pPr>
              <a:defRPr/>
            </a:lvl1pPr>
          </a:lstStyle>
          <a:p>
            <a:fld id="{DC1EC4F9-C6D7-4131-B3E7-535A66F023E9}" type="slidenum">
              <a:rPr lang="ja-JP" altLang="en-US"/>
              <a:pPr/>
              <a:t>‹#›</a:t>
            </a:fld>
            <a:endParaRPr lang="ja-JP" altLang="en-US"/>
          </a:p>
        </p:txBody>
      </p:sp>
      <p:sp>
        <p:nvSpPr>
          <p:cNvPr id="6" name="日付プレースホルダ 3">
            <a:extLst>
              <a:ext uri="{FF2B5EF4-FFF2-40B4-BE49-F238E27FC236}">
                <a16:creationId xmlns:a16="http://schemas.microsoft.com/office/drawing/2014/main" id="{72D690E6-CC98-4258-AA1D-153EA527A41A}"/>
              </a:ext>
            </a:extLst>
          </p:cNvPr>
          <p:cNvSpPr>
            <a:spLocks noGrp="1"/>
          </p:cNvSpPr>
          <p:nvPr>
            <p:ph type="dt" sz="half" idx="12"/>
          </p:nvPr>
        </p:nvSpPr>
        <p:spPr/>
        <p:txBody>
          <a:bodyPr/>
          <a:lstStyle>
            <a:lvl1pPr>
              <a:defRPr/>
            </a:lvl1pPr>
          </a:lstStyle>
          <a:p>
            <a:pPr>
              <a:defRPr/>
            </a:pPr>
            <a:fld id="{9E465528-2462-4443-AB9A-E24BA9E46DD0}" type="datetimeFigureOut">
              <a:rPr lang="ja-JP" altLang="en-US"/>
              <a:pPr>
                <a:defRPr/>
              </a:pPr>
              <a:t>2018/11/26</a:t>
            </a:fld>
            <a:endParaRPr lang="ja-JP" altLang="en-US"/>
          </a:p>
        </p:txBody>
      </p:sp>
    </p:spTree>
    <p:extLst>
      <p:ext uri="{BB962C8B-B14F-4D97-AF65-F5344CB8AC3E}">
        <p14:creationId xmlns:p14="http://schemas.microsoft.com/office/powerpoint/2010/main" val="60537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71980C40-02E6-4136-8F8B-0E9B9FB38288}"/>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D5F34BC1-CC64-45C3-8307-31ECD2C689C4}"/>
              </a:ext>
            </a:extLst>
          </p:cNvPr>
          <p:cNvSpPr>
            <a:spLocks noGrp="1"/>
          </p:cNvSpPr>
          <p:nvPr>
            <p:ph type="sldNum" sz="quarter" idx="11"/>
          </p:nvPr>
        </p:nvSpPr>
        <p:spPr/>
        <p:txBody>
          <a:bodyPr/>
          <a:lstStyle>
            <a:lvl1pPr>
              <a:defRPr/>
            </a:lvl1pPr>
          </a:lstStyle>
          <a:p>
            <a:fld id="{76C38FD5-0CC4-4CF7-93F6-16D9C7537BB9}" type="slidenum">
              <a:rPr lang="ja-JP" altLang="en-US"/>
              <a:pPr/>
              <a:t>‹#›</a:t>
            </a:fld>
            <a:endParaRPr lang="ja-JP" altLang="en-US"/>
          </a:p>
        </p:txBody>
      </p:sp>
      <p:sp>
        <p:nvSpPr>
          <p:cNvPr id="6" name="日付プレースホルダ 3">
            <a:extLst>
              <a:ext uri="{FF2B5EF4-FFF2-40B4-BE49-F238E27FC236}">
                <a16:creationId xmlns:a16="http://schemas.microsoft.com/office/drawing/2014/main" id="{71851F5F-DC38-46FA-9BD5-CD097DA439A4}"/>
              </a:ext>
            </a:extLst>
          </p:cNvPr>
          <p:cNvSpPr>
            <a:spLocks noGrp="1"/>
          </p:cNvSpPr>
          <p:nvPr>
            <p:ph type="dt" sz="half" idx="12"/>
          </p:nvPr>
        </p:nvSpPr>
        <p:spPr/>
        <p:txBody>
          <a:bodyPr/>
          <a:lstStyle>
            <a:lvl1pPr>
              <a:defRPr/>
            </a:lvl1pPr>
          </a:lstStyle>
          <a:p>
            <a:pPr>
              <a:defRPr/>
            </a:pPr>
            <a:fld id="{AB2FB533-13A0-4797-8695-937C515D24C0}" type="datetimeFigureOut">
              <a:rPr lang="ja-JP" altLang="en-US"/>
              <a:pPr>
                <a:defRPr/>
              </a:pPr>
              <a:t>2018/11/26</a:t>
            </a:fld>
            <a:endParaRPr lang="ja-JP" altLang="en-US"/>
          </a:p>
        </p:txBody>
      </p:sp>
    </p:spTree>
    <p:extLst>
      <p:ext uri="{BB962C8B-B14F-4D97-AF65-F5344CB8AC3E}">
        <p14:creationId xmlns:p14="http://schemas.microsoft.com/office/powerpoint/2010/main" val="199703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B08FE597-0621-4208-9B0A-A2F3545C9AE7}"/>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A10EDD95-C1A8-4034-A43F-79C746D6DB58}"/>
              </a:ext>
            </a:extLst>
          </p:cNvPr>
          <p:cNvSpPr>
            <a:spLocks noGrp="1"/>
          </p:cNvSpPr>
          <p:nvPr>
            <p:ph type="sldNum" sz="quarter" idx="11"/>
          </p:nvPr>
        </p:nvSpPr>
        <p:spPr/>
        <p:txBody>
          <a:bodyPr/>
          <a:lstStyle>
            <a:lvl1pPr>
              <a:defRPr/>
            </a:lvl1pPr>
          </a:lstStyle>
          <a:p>
            <a:fld id="{73A12405-90C1-4670-AFE5-6B2C3F36CCDC}" type="slidenum">
              <a:rPr lang="ja-JP" altLang="en-US"/>
              <a:pPr/>
              <a:t>‹#›</a:t>
            </a:fld>
            <a:endParaRPr lang="ja-JP" altLang="en-US"/>
          </a:p>
        </p:txBody>
      </p:sp>
      <p:sp>
        <p:nvSpPr>
          <p:cNvPr id="6" name="日付プレースホルダ 3">
            <a:extLst>
              <a:ext uri="{FF2B5EF4-FFF2-40B4-BE49-F238E27FC236}">
                <a16:creationId xmlns:a16="http://schemas.microsoft.com/office/drawing/2014/main" id="{4F6E0593-7C6F-4474-ABAF-47CD04FBF8D6}"/>
              </a:ext>
            </a:extLst>
          </p:cNvPr>
          <p:cNvSpPr>
            <a:spLocks noGrp="1"/>
          </p:cNvSpPr>
          <p:nvPr>
            <p:ph type="dt" sz="half" idx="12"/>
          </p:nvPr>
        </p:nvSpPr>
        <p:spPr/>
        <p:txBody>
          <a:bodyPr/>
          <a:lstStyle>
            <a:lvl1pPr>
              <a:defRPr/>
            </a:lvl1pPr>
          </a:lstStyle>
          <a:p>
            <a:pPr>
              <a:defRPr/>
            </a:pPr>
            <a:fld id="{1765764E-E311-4CB1-94E9-5CF1DE72FC07}" type="datetimeFigureOut">
              <a:rPr lang="ja-JP" altLang="en-US"/>
              <a:pPr>
                <a:defRPr/>
              </a:pPr>
              <a:t>2018/11/26</a:t>
            </a:fld>
            <a:endParaRPr lang="ja-JP" altLang="en-US"/>
          </a:p>
        </p:txBody>
      </p:sp>
    </p:spTree>
    <p:extLst>
      <p:ext uri="{BB962C8B-B14F-4D97-AF65-F5344CB8AC3E}">
        <p14:creationId xmlns:p14="http://schemas.microsoft.com/office/powerpoint/2010/main" val="392928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 テキストの書式設定</a:t>
            </a:r>
          </a:p>
        </p:txBody>
      </p:sp>
      <p:sp>
        <p:nvSpPr>
          <p:cNvPr id="4" name="フッター プレースホルダ 4">
            <a:extLst>
              <a:ext uri="{FF2B5EF4-FFF2-40B4-BE49-F238E27FC236}">
                <a16:creationId xmlns:a16="http://schemas.microsoft.com/office/drawing/2014/main" id="{E6F8E80F-39C4-4F68-B391-581EF30DD8B4}"/>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FDF12E22-E248-4535-B4D3-3C618E2412EB}"/>
              </a:ext>
            </a:extLst>
          </p:cNvPr>
          <p:cNvSpPr>
            <a:spLocks noGrp="1"/>
          </p:cNvSpPr>
          <p:nvPr>
            <p:ph type="sldNum" sz="quarter" idx="11"/>
          </p:nvPr>
        </p:nvSpPr>
        <p:spPr/>
        <p:txBody>
          <a:bodyPr/>
          <a:lstStyle>
            <a:lvl1pPr>
              <a:defRPr/>
            </a:lvl1pPr>
          </a:lstStyle>
          <a:p>
            <a:fld id="{1464763F-6A1B-42C4-A159-6411946153CF}" type="slidenum">
              <a:rPr lang="ja-JP" altLang="en-US"/>
              <a:pPr/>
              <a:t>‹#›</a:t>
            </a:fld>
            <a:endParaRPr lang="ja-JP" altLang="en-US"/>
          </a:p>
        </p:txBody>
      </p:sp>
      <p:sp>
        <p:nvSpPr>
          <p:cNvPr id="6" name="日付プレースホルダ 3">
            <a:extLst>
              <a:ext uri="{FF2B5EF4-FFF2-40B4-BE49-F238E27FC236}">
                <a16:creationId xmlns:a16="http://schemas.microsoft.com/office/drawing/2014/main" id="{96E7E89F-6967-444C-8187-99E303E3288C}"/>
              </a:ext>
            </a:extLst>
          </p:cNvPr>
          <p:cNvSpPr>
            <a:spLocks noGrp="1"/>
          </p:cNvSpPr>
          <p:nvPr>
            <p:ph type="dt" sz="half" idx="12"/>
          </p:nvPr>
        </p:nvSpPr>
        <p:spPr/>
        <p:txBody>
          <a:bodyPr/>
          <a:lstStyle>
            <a:lvl1pPr>
              <a:defRPr/>
            </a:lvl1pPr>
          </a:lstStyle>
          <a:p>
            <a:pPr>
              <a:defRPr/>
            </a:pPr>
            <a:fld id="{46ED0C7F-7AE0-4896-8AFE-3BC63694BD7F}" type="datetimeFigureOut">
              <a:rPr lang="ja-JP" altLang="en-US"/>
              <a:pPr>
                <a:defRPr/>
              </a:pPr>
              <a:t>2018/11/26</a:t>
            </a:fld>
            <a:endParaRPr lang="ja-JP" altLang="en-US"/>
          </a:p>
        </p:txBody>
      </p:sp>
    </p:spTree>
    <p:extLst>
      <p:ext uri="{BB962C8B-B14F-4D97-AF65-F5344CB8AC3E}">
        <p14:creationId xmlns:p14="http://schemas.microsoft.com/office/powerpoint/2010/main" val="165682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フッター プレースホルダ 4">
            <a:extLst>
              <a:ext uri="{FF2B5EF4-FFF2-40B4-BE49-F238E27FC236}">
                <a16:creationId xmlns:a16="http://schemas.microsoft.com/office/drawing/2014/main" id="{9FFDF5E6-5AAC-471C-8220-1AC78C9F1C05}"/>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D3B1AD23-22E6-4189-B665-229595973626}"/>
              </a:ext>
            </a:extLst>
          </p:cNvPr>
          <p:cNvSpPr>
            <a:spLocks noGrp="1"/>
          </p:cNvSpPr>
          <p:nvPr>
            <p:ph type="sldNum" sz="quarter" idx="11"/>
          </p:nvPr>
        </p:nvSpPr>
        <p:spPr/>
        <p:txBody>
          <a:bodyPr/>
          <a:lstStyle>
            <a:lvl1pPr>
              <a:defRPr/>
            </a:lvl1pPr>
          </a:lstStyle>
          <a:p>
            <a:fld id="{98938977-A3F5-4660-A222-96ED5885E31C}" type="slidenum">
              <a:rPr lang="ja-JP" altLang="en-US"/>
              <a:pPr/>
              <a:t>‹#›</a:t>
            </a:fld>
            <a:endParaRPr lang="ja-JP" altLang="en-US"/>
          </a:p>
        </p:txBody>
      </p:sp>
      <p:sp>
        <p:nvSpPr>
          <p:cNvPr id="7" name="日付プレースホルダ 3">
            <a:extLst>
              <a:ext uri="{FF2B5EF4-FFF2-40B4-BE49-F238E27FC236}">
                <a16:creationId xmlns:a16="http://schemas.microsoft.com/office/drawing/2014/main" id="{39C25BC2-F93D-47C7-B49E-87852BC26735}"/>
              </a:ext>
            </a:extLst>
          </p:cNvPr>
          <p:cNvSpPr>
            <a:spLocks noGrp="1"/>
          </p:cNvSpPr>
          <p:nvPr>
            <p:ph type="dt" sz="half" idx="12"/>
          </p:nvPr>
        </p:nvSpPr>
        <p:spPr/>
        <p:txBody>
          <a:bodyPr/>
          <a:lstStyle>
            <a:lvl1pPr>
              <a:defRPr/>
            </a:lvl1pPr>
          </a:lstStyle>
          <a:p>
            <a:pPr>
              <a:defRPr/>
            </a:pPr>
            <a:fld id="{DA53CC9D-9F17-4820-AA19-C879CED5335B}" type="datetimeFigureOut">
              <a:rPr lang="ja-JP" altLang="en-US"/>
              <a:pPr>
                <a:defRPr/>
              </a:pPr>
              <a:t>2018/11/26</a:t>
            </a:fld>
            <a:endParaRPr lang="ja-JP" altLang="en-US"/>
          </a:p>
        </p:txBody>
      </p:sp>
    </p:spTree>
    <p:extLst>
      <p:ext uri="{BB962C8B-B14F-4D97-AF65-F5344CB8AC3E}">
        <p14:creationId xmlns:p14="http://schemas.microsoft.com/office/powerpoint/2010/main" val="427002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フッター プレースホルダ 4">
            <a:extLst>
              <a:ext uri="{FF2B5EF4-FFF2-40B4-BE49-F238E27FC236}">
                <a16:creationId xmlns:a16="http://schemas.microsoft.com/office/drawing/2014/main" id="{A2FCCFE8-B3A4-4144-AD74-24821C901076}"/>
              </a:ext>
            </a:extLst>
          </p:cNvPr>
          <p:cNvSpPr>
            <a:spLocks noGrp="1"/>
          </p:cNvSpPr>
          <p:nvPr>
            <p:ph type="ftr" sz="quarter" idx="10"/>
          </p:nvPr>
        </p:nvSpPr>
        <p:spPr/>
        <p:txBody>
          <a:bodyPr/>
          <a:lstStyle>
            <a:lvl1pPr>
              <a:defRPr/>
            </a:lvl1pPr>
          </a:lstStyle>
          <a:p>
            <a:pPr>
              <a:defRPr/>
            </a:pPr>
            <a:endParaRPr lang="ja-JP" altLang="en-US"/>
          </a:p>
        </p:txBody>
      </p:sp>
      <p:sp>
        <p:nvSpPr>
          <p:cNvPr id="8" name="スライド番号プレースホルダ 5">
            <a:extLst>
              <a:ext uri="{FF2B5EF4-FFF2-40B4-BE49-F238E27FC236}">
                <a16:creationId xmlns:a16="http://schemas.microsoft.com/office/drawing/2014/main" id="{9EA5BFB3-1F63-4B70-91EF-F1B6F6D54D9B}"/>
              </a:ext>
            </a:extLst>
          </p:cNvPr>
          <p:cNvSpPr>
            <a:spLocks noGrp="1"/>
          </p:cNvSpPr>
          <p:nvPr>
            <p:ph type="sldNum" sz="quarter" idx="11"/>
          </p:nvPr>
        </p:nvSpPr>
        <p:spPr/>
        <p:txBody>
          <a:bodyPr/>
          <a:lstStyle>
            <a:lvl1pPr>
              <a:defRPr/>
            </a:lvl1pPr>
          </a:lstStyle>
          <a:p>
            <a:fld id="{508B7A36-DE1C-4472-9211-D68FD0C0E836}" type="slidenum">
              <a:rPr lang="ja-JP" altLang="en-US"/>
              <a:pPr/>
              <a:t>‹#›</a:t>
            </a:fld>
            <a:endParaRPr lang="ja-JP" altLang="en-US"/>
          </a:p>
        </p:txBody>
      </p:sp>
      <p:sp>
        <p:nvSpPr>
          <p:cNvPr id="9" name="日付プレースホルダ 3">
            <a:extLst>
              <a:ext uri="{FF2B5EF4-FFF2-40B4-BE49-F238E27FC236}">
                <a16:creationId xmlns:a16="http://schemas.microsoft.com/office/drawing/2014/main" id="{E42BFCBD-4120-402A-9B9F-D041E5FAC1F8}"/>
              </a:ext>
            </a:extLst>
          </p:cNvPr>
          <p:cNvSpPr>
            <a:spLocks noGrp="1"/>
          </p:cNvSpPr>
          <p:nvPr>
            <p:ph type="dt" sz="half" idx="12"/>
          </p:nvPr>
        </p:nvSpPr>
        <p:spPr/>
        <p:txBody>
          <a:bodyPr/>
          <a:lstStyle>
            <a:lvl1pPr>
              <a:defRPr/>
            </a:lvl1pPr>
          </a:lstStyle>
          <a:p>
            <a:pPr>
              <a:defRPr/>
            </a:pPr>
            <a:fld id="{BF104FBF-7608-4FDF-AFAD-10DB302B7D7B}" type="datetimeFigureOut">
              <a:rPr lang="ja-JP" altLang="en-US"/>
              <a:pPr>
                <a:defRPr/>
              </a:pPr>
              <a:t>2018/11/26</a:t>
            </a:fld>
            <a:endParaRPr lang="ja-JP" altLang="en-US"/>
          </a:p>
        </p:txBody>
      </p:sp>
    </p:spTree>
    <p:extLst>
      <p:ext uri="{BB962C8B-B14F-4D97-AF65-F5344CB8AC3E}">
        <p14:creationId xmlns:p14="http://schemas.microsoft.com/office/powerpoint/2010/main" val="350410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フッター プレースホルダ 4">
            <a:extLst>
              <a:ext uri="{FF2B5EF4-FFF2-40B4-BE49-F238E27FC236}">
                <a16:creationId xmlns:a16="http://schemas.microsoft.com/office/drawing/2014/main" id="{7F385D40-B103-459C-AC4F-06520EDD45A4}"/>
              </a:ext>
            </a:extLst>
          </p:cNvPr>
          <p:cNvSpPr>
            <a:spLocks noGrp="1"/>
          </p:cNvSpPr>
          <p:nvPr>
            <p:ph type="ftr" sz="quarter" idx="10"/>
          </p:nvPr>
        </p:nvSpPr>
        <p:spPr/>
        <p:txBody>
          <a:bodyPr/>
          <a:lstStyle>
            <a:lvl1pPr>
              <a:defRPr/>
            </a:lvl1pPr>
          </a:lstStyle>
          <a:p>
            <a:pPr>
              <a:defRPr/>
            </a:pPr>
            <a:endParaRPr lang="ja-JP" altLang="en-US"/>
          </a:p>
        </p:txBody>
      </p:sp>
      <p:sp>
        <p:nvSpPr>
          <p:cNvPr id="4" name="スライド番号プレースホルダ 5">
            <a:extLst>
              <a:ext uri="{FF2B5EF4-FFF2-40B4-BE49-F238E27FC236}">
                <a16:creationId xmlns:a16="http://schemas.microsoft.com/office/drawing/2014/main" id="{F453501C-19F6-438C-8196-AE757742CEFE}"/>
              </a:ext>
            </a:extLst>
          </p:cNvPr>
          <p:cNvSpPr>
            <a:spLocks noGrp="1"/>
          </p:cNvSpPr>
          <p:nvPr>
            <p:ph type="sldNum" sz="quarter" idx="11"/>
          </p:nvPr>
        </p:nvSpPr>
        <p:spPr/>
        <p:txBody>
          <a:bodyPr/>
          <a:lstStyle>
            <a:lvl1pPr>
              <a:defRPr/>
            </a:lvl1pPr>
          </a:lstStyle>
          <a:p>
            <a:fld id="{F7DE906B-82D0-4D96-81C8-995907F2054E}" type="slidenum">
              <a:rPr lang="ja-JP" altLang="en-US"/>
              <a:pPr/>
              <a:t>‹#›</a:t>
            </a:fld>
            <a:endParaRPr lang="ja-JP" altLang="en-US"/>
          </a:p>
        </p:txBody>
      </p:sp>
      <p:sp>
        <p:nvSpPr>
          <p:cNvPr id="5" name="日付プレースホルダ 3">
            <a:extLst>
              <a:ext uri="{FF2B5EF4-FFF2-40B4-BE49-F238E27FC236}">
                <a16:creationId xmlns:a16="http://schemas.microsoft.com/office/drawing/2014/main" id="{7D675047-0232-4C19-A9B3-E0B27FB3F7E7}"/>
              </a:ext>
            </a:extLst>
          </p:cNvPr>
          <p:cNvSpPr>
            <a:spLocks noGrp="1"/>
          </p:cNvSpPr>
          <p:nvPr>
            <p:ph type="dt" sz="half" idx="12"/>
          </p:nvPr>
        </p:nvSpPr>
        <p:spPr/>
        <p:txBody>
          <a:bodyPr/>
          <a:lstStyle>
            <a:lvl1pPr>
              <a:defRPr/>
            </a:lvl1pPr>
          </a:lstStyle>
          <a:p>
            <a:pPr>
              <a:defRPr/>
            </a:pPr>
            <a:fld id="{3985870F-8C8A-42C3-A5D8-E87674E3B878}" type="datetimeFigureOut">
              <a:rPr lang="ja-JP" altLang="en-US"/>
              <a:pPr>
                <a:defRPr/>
              </a:pPr>
              <a:t>2018/11/26</a:t>
            </a:fld>
            <a:endParaRPr lang="ja-JP" altLang="en-US"/>
          </a:p>
        </p:txBody>
      </p:sp>
    </p:spTree>
    <p:extLst>
      <p:ext uri="{BB962C8B-B14F-4D97-AF65-F5344CB8AC3E}">
        <p14:creationId xmlns:p14="http://schemas.microsoft.com/office/powerpoint/2010/main" val="155095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フッター プレースホルダ 4">
            <a:extLst>
              <a:ext uri="{FF2B5EF4-FFF2-40B4-BE49-F238E27FC236}">
                <a16:creationId xmlns:a16="http://schemas.microsoft.com/office/drawing/2014/main" id="{70BB68CD-4441-472E-B3D5-C88D99EFFDF8}"/>
              </a:ext>
            </a:extLst>
          </p:cNvPr>
          <p:cNvSpPr>
            <a:spLocks noGrp="1"/>
          </p:cNvSpPr>
          <p:nvPr>
            <p:ph type="ftr" sz="quarter" idx="10"/>
          </p:nvPr>
        </p:nvSpPr>
        <p:spPr/>
        <p:txBody>
          <a:bodyPr/>
          <a:lstStyle>
            <a:lvl1pPr>
              <a:defRPr/>
            </a:lvl1pPr>
          </a:lstStyle>
          <a:p>
            <a:pPr>
              <a:defRPr/>
            </a:pPr>
            <a:endParaRPr lang="ja-JP" altLang="en-US"/>
          </a:p>
        </p:txBody>
      </p:sp>
      <p:sp>
        <p:nvSpPr>
          <p:cNvPr id="3" name="スライド番号プレースホルダ 5">
            <a:extLst>
              <a:ext uri="{FF2B5EF4-FFF2-40B4-BE49-F238E27FC236}">
                <a16:creationId xmlns:a16="http://schemas.microsoft.com/office/drawing/2014/main" id="{5C6B528E-F2B4-4127-A3DD-D5A6DFA3E059}"/>
              </a:ext>
            </a:extLst>
          </p:cNvPr>
          <p:cNvSpPr>
            <a:spLocks noGrp="1"/>
          </p:cNvSpPr>
          <p:nvPr>
            <p:ph type="sldNum" sz="quarter" idx="11"/>
          </p:nvPr>
        </p:nvSpPr>
        <p:spPr/>
        <p:txBody>
          <a:bodyPr/>
          <a:lstStyle>
            <a:lvl1pPr>
              <a:defRPr/>
            </a:lvl1pPr>
          </a:lstStyle>
          <a:p>
            <a:fld id="{FF94AA88-70D9-4329-9912-A1ABF9FA4BB9}" type="slidenum">
              <a:rPr lang="ja-JP" altLang="en-US"/>
              <a:pPr/>
              <a:t>‹#›</a:t>
            </a:fld>
            <a:endParaRPr lang="ja-JP" altLang="en-US"/>
          </a:p>
        </p:txBody>
      </p:sp>
      <p:sp>
        <p:nvSpPr>
          <p:cNvPr id="4" name="日付プレースホルダ 3">
            <a:extLst>
              <a:ext uri="{FF2B5EF4-FFF2-40B4-BE49-F238E27FC236}">
                <a16:creationId xmlns:a16="http://schemas.microsoft.com/office/drawing/2014/main" id="{58F29E5F-2BB0-4A33-B7F8-11F870FC92F2}"/>
              </a:ext>
            </a:extLst>
          </p:cNvPr>
          <p:cNvSpPr>
            <a:spLocks noGrp="1"/>
          </p:cNvSpPr>
          <p:nvPr>
            <p:ph type="dt" sz="half" idx="12"/>
          </p:nvPr>
        </p:nvSpPr>
        <p:spPr/>
        <p:txBody>
          <a:bodyPr/>
          <a:lstStyle>
            <a:lvl1pPr>
              <a:defRPr/>
            </a:lvl1pPr>
          </a:lstStyle>
          <a:p>
            <a:pPr>
              <a:defRPr/>
            </a:pPr>
            <a:fld id="{43F98BEE-CD0B-4AB4-8A9D-4967455428CE}" type="datetimeFigureOut">
              <a:rPr lang="ja-JP" altLang="en-US"/>
              <a:pPr>
                <a:defRPr/>
              </a:pPr>
              <a:t>2018/11/26</a:t>
            </a:fld>
            <a:endParaRPr lang="ja-JP" altLang="en-US"/>
          </a:p>
        </p:txBody>
      </p:sp>
    </p:spTree>
    <p:extLst>
      <p:ext uri="{BB962C8B-B14F-4D97-AF65-F5344CB8AC3E}">
        <p14:creationId xmlns:p14="http://schemas.microsoft.com/office/powerpoint/2010/main" val="351449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フッター プレースホルダ 4">
            <a:extLst>
              <a:ext uri="{FF2B5EF4-FFF2-40B4-BE49-F238E27FC236}">
                <a16:creationId xmlns:a16="http://schemas.microsoft.com/office/drawing/2014/main" id="{7B002254-C90F-467C-AE39-D43DA633AAF6}"/>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03ECC6A2-D4CF-4BE3-935A-4406DB78E53F}"/>
              </a:ext>
            </a:extLst>
          </p:cNvPr>
          <p:cNvSpPr>
            <a:spLocks noGrp="1"/>
          </p:cNvSpPr>
          <p:nvPr>
            <p:ph type="sldNum" sz="quarter" idx="11"/>
          </p:nvPr>
        </p:nvSpPr>
        <p:spPr/>
        <p:txBody>
          <a:bodyPr/>
          <a:lstStyle>
            <a:lvl1pPr>
              <a:defRPr/>
            </a:lvl1pPr>
          </a:lstStyle>
          <a:p>
            <a:fld id="{AB0A07D9-FF2E-4185-A30B-04CAF3C2CC9E}" type="slidenum">
              <a:rPr lang="ja-JP" altLang="en-US"/>
              <a:pPr/>
              <a:t>‹#›</a:t>
            </a:fld>
            <a:endParaRPr lang="ja-JP" altLang="en-US"/>
          </a:p>
        </p:txBody>
      </p:sp>
      <p:sp>
        <p:nvSpPr>
          <p:cNvPr id="7" name="日付プレースホルダ 3">
            <a:extLst>
              <a:ext uri="{FF2B5EF4-FFF2-40B4-BE49-F238E27FC236}">
                <a16:creationId xmlns:a16="http://schemas.microsoft.com/office/drawing/2014/main" id="{0A3D1FCE-6634-455E-9075-6C89E37D181F}"/>
              </a:ext>
            </a:extLst>
          </p:cNvPr>
          <p:cNvSpPr>
            <a:spLocks noGrp="1"/>
          </p:cNvSpPr>
          <p:nvPr>
            <p:ph type="dt" sz="half" idx="12"/>
          </p:nvPr>
        </p:nvSpPr>
        <p:spPr/>
        <p:txBody>
          <a:bodyPr/>
          <a:lstStyle>
            <a:lvl1pPr>
              <a:defRPr/>
            </a:lvl1pPr>
          </a:lstStyle>
          <a:p>
            <a:pPr>
              <a:defRPr/>
            </a:pPr>
            <a:fld id="{918A1642-2077-41F4-AAD5-00B44B4D96C5}" type="datetimeFigureOut">
              <a:rPr lang="ja-JP" altLang="en-US"/>
              <a:pPr>
                <a:defRPr/>
              </a:pPr>
              <a:t>2018/11/26</a:t>
            </a:fld>
            <a:endParaRPr lang="ja-JP" altLang="en-US"/>
          </a:p>
        </p:txBody>
      </p:sp>
    </p:spTree>
    <p:extLst>
      <p:ext uri="{BB962C8B-B14F-4D97-AF65-F5344CB8AC3E}">
        <p14:creationId xmlns:p14="http://schemas.microsoft.com/office/powerpoint/2010/main" val="218308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フッター プレースホルダ 4">
            <a:extLst>
              <a:ext uri="{FF2B5EF4-FFF2-40B4-BE49-F238E27FC236}">
                <a16:creationId xmlns:a16="http://schemas.microsoft.com/office/drawing/2014/main" id="{E1C493F7-B0CA-4326-B5E7-16B48E3AC916}"/>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1373AD7A-3FCC-4C19-9979-8F1FF56E0724}"/>
              </a:ext>
            </a:extLst>
          </p:cNvPr>
          <p:cNvSpPr>
            <a:spLocks noGrp="1"/>
          </p:cNvSpPr>
          <p:nvPr>
            <p:ph type="sldNum" sz="quarter" idx="11"/>
          </p:nvPr>
        </p:nvSpPr>
        <p:spPr/>
        <p:txBody>
          <a:bodyPr/>
          <a:lstStyle>
            <a:lvl1pPr>
              <a:defRPr/>
            </a:lvl1pPr>
          </a:lstStyle>
          <a:p>
            <a:fld id="{D0794A3C-AA79-4318-BFDA-690E4C49D5C0}" type="slidenum">
              <a:rPr lang="ja-JP" altLang="en-US"/>
              <a:pPr/>
              <a:t>‹#›</a:t>
            </a:fld>
            <a:endParaRPr lang="ja-JP" altLang="en-US"/>
          </a:p>
        </p:txBody>
      </p:sp>
      <p:sp>
        <p:nvSpPr>
          <p:cNvPr id="7" name="日付プレースホルダ 3">
            <a:extLst>
              <a:ext uri="{FF2B5EF4-FFF2-40B4-BE49-F238E27FC236}">
                <a16:creationId xmlns:a16="http://schemas.microsoft.com/office/drawing/2014/main" id="{63658DF1-E20A-4CB5-93E0-3ED2120BD819}"/>
              </a:ext>
            </a:extLst>
          </p:cNvPr>
          <p:cNvSpPr>
            <a:spLocks noGrp="1"/>
          </p:cNvSpPr>
          <p:nvPr>
            <p:ph type="dt" sz="half" idx="12"/>
          </p:nvPr>
        </p:nvSpPr>
        <p:spPr/>
        <p:txBody>
          <a:bodyPr/>
          <a:lstStyle>
            <a:lvl1pPr>
              <a:defRPr/>
            </a:lvl1pPr>
          </a:lstStyle>
          <a:p>
            <a:pPr>
              <a:defRPr/>
            </a:pPr>
            <a:fld id="{C166DB06-C7CB-41B3-9EE7-15139003289F}" type="datetimeFigureOut">
              <a:rPr lang="ja-JP" altLang="en-US"/>
              <a:pPr>
                <a:defRPr/>
              </a:pPr>
              <a:t>2018/11/26</a:t>
            </a:fld>
            <a:endParaRPr lang="ja-JP" altLang="en-US"/>
          </a:p>
        </p:txBody>
      </p:sp>
    </p:spTree>
    <p:extLst>
      <p:ext uri="{BB962C8B-B14F-4D97-AF65-F5344CB8AC3E}">
        <p14:creationId xmlns:p14="http://schemas.microsoft.com/office/powerpoint/2010/main" val="313013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0416masuda\Desktop\inner_plant_01.jpg">
            <a:extLst>
              <a:ext uri="{FF2B5EF4-FFF2-40B4-BE49-F238E27FC236}">
                <a16:creationId xmlns:a16="http://schemas.microsoft.com/office/drawing/2014/main" id="{6738D1BE-2CFA-419A-9B65-9BFDA6D1882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フッター プレースホルダ 4">
            <a:extLst>
              <a:ext uri="{FF2B5EF4-FFF2-40B4-BE49-F238E27FC236}">
                <a16:creationId xmlns:a16="http://schemas.microsoft.com/office/drawing/2014/main" id="{0E6DD7CF-A268-4298-A3E6-E9F8151FB5E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C8FB0D46-7CF5-4EF2-9062-593754EDB64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9E372ABF-5BE4-42ED-8E68-891802EAD308}" type="slidenum">
              <a:rPr lang="ja-JP" altLang="en-US"/>
              <a:pPr/>
              <a:t>‹#›</a:t>
            </a:fld>
            <a:endParaRPr lang="ja-JP" altLang="en-US"/>
          </a:p>
        </p:txBody>
      </p:sp>
      <p:sp>
        <p:nvSpPr>
          <p:cNvPr id="1029" name="タイトル プレースホルダ 1">
            <a:extLst>
              <a:ext uri="{FF2B5EF4-FFF2-40B4-BE49-F238E27FC236}">
                <a16:creationId xmlns:a16="http://schemas.microsoft.com/office/drawing/2014/main" id="{7A54F63A-6711-4060-969F-9A5A9DE0CFE5}"/>
              </a:ext>
            </a:extLst>
          </p:cNvPr>
          <p:cNvSpPr>
            <a:spLocks noGrp="1"/>
          </p:cNvSpPr>
          <p:nvPr>
            <p:ph type="title"/>
          </p:nvPr>
        </p:nvSpPr>
        <p:spPr bwMode="auto">
          <a:xfrm>
            <a:off x="214313" y="13176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テキスト プレースホルダ 2">
            <a:extLst>
              <a:ext uri="{FF2B5EF4-FFF2-40B4-BE49-F238E27FC236}">
                <a16:creationId xmlns:a16="http://schemas.microsoft.com/office/drawing/2014/main" id="{C46A689A-8712-4086-9DB7-B00CDA45CEF7}"/>
              </a:ext>
            </a:extLst>
          </p:cNvPr>
          <p:cNvSpPr>
            <a:spLocks noGrp="1"/>
          </p:cNvSpPr>
          <p:nvPr>
            <p:ph type="body" idx="1"/>
          </p:nvPr>
        </p:nvSpPr>
        <p:spPr bwMode="auto">
          <a:xfrm>
            <a:off x="214313" y="1214438"/>
            <a:ext cx="8643937"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a:extLst>
              <a:ext uri="{FF2B5EF4-FFF2-40B4-BE49-F238E27FC236}">
                <a16:creationId xmlns:a16="http://schemas.microsoft.com/office/drawing/2014/main" id="{8E695035-6738-482A-B8B0-EC7BDE9DA38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594EC2F-BB53-4B55-8299-03C7B0D2CF62}" type="datetimeFigureOut">
              <a:rPr lang="ja-JP" altLang="en-US"/>
              <a:pPr>
                <a:defRPr/>
              </a:pPr>
              <a:t>2018/11/26</a:t>
            </a:fld>
            <a:endParaRPr lang="ja-JP" altLang="en-US"/>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a:extLst>
              <a:ext uri="{FF2B5EF4-FFF2-40B4-BE49-F238E27FC236}">
                <a16:creationId xmlns:a16="http://schemas.microsoft.com/office/drawing/2014/main" id="{36844BAB-2AD1-471C-9766-39F7A65510FF}"/>
              </a:ext>
            </a:extLst>
          </p:cNvPr>
          <p:cNvSpPr>
            <a:spLocks noGrp="1"/>
          </p:cNvSpPr>
          <p:nvPr>
            <p:ph type="ctrTitle"/>
          </p:nvPr>
        </p:nvSpPr>
        <p:spPr>
          <a:xfrm>
            <a:off x="214313" y="1214438"/>
            <a:ext cx="7772400" cy="1470025"/>
          </a:xfrm>
        </p:spPr>
        <p:txBody>
          <a:bodyPr/>
          <a:lstStyle/>
          <a:p>
            <a:pPr eaLnBrk="1" hangingPunct="1"/>
            <a:r>
              <a:rPr lang="ja-JP" altLang="en-US" dirty="0">
                <a:latin typeface="Meiryo UI" panose="020B0604030504040204" pitchFamily="50" charset="-128"/>
                <a:ea typeface="Meiryo UI" panose="020B0604030504040204" pitchFamily="50" charset="-128"/>
              </a:rPr>
              <a:t>調達仕入システム要件定義書</a:t>
            </a:r>
          </a:p>
        </p:txBody>
      </p:sp>
      <p:sp>
        <p:nvSpPr>
          <p:cNvPr id="3075" name="サブタイトル 2">
            <a:extLst>
              <a:ext uri="{FF2B5EF4-FFF2-40B4-BE49-F238E27FC236}">
                <a16:creationId xmlns:a16="http://schemas.microsoft.com/office/drawing/2014/main" id="{37394534-10A3-40E5-83C3-C1AD20E0C652}"/>
              </a:ext>
            </a:extLst>
          </p:cNvPr>
          <p:cNvSpPr>
            <a:spLocks noGrp="1"/>
          </p:cNvSpPr>
          <p:nvPr>
            <p:ph type="subTitle" idx="1"/>
          </p:nvPr>
        </p:nvSpPr>
        <p:spPr>
          <a:xfrm>
            <a:off x="214312" y="5229200"/>
            <a:ext cx="5789935" cy="576064"/>
          </a:xfrm>
        </p:spPr>
        <p:txBody>
          <a:bodyPr/>
          <a:lstStyle/>
          <a:p>
            <a:pPr algn="l" eaLnBrk="1" hangingPunct="1"/>
            <a:r>
              <a:rPr lang="ja-JP" altLang="en-US">
                <a:solidFill>
                  <a:schemeClr val="tx1"/>
                </a:solidFill>
                <a:latin typeface="Meiryo UI" panose="020B0604030504040204" pitchFamily="50" charset="-128"/>
                <a:ea typeface="Meiryo UI" panose="020B0604030504040204" pitchFamily="50" charset="-128"/>
              </a:rPr>
              <a:t>帳票・レポート・ダッシュボード</a:t>
            </a:r>
            <a:endParaRPr lang="ja-JP" altLang="en-US" dirty="0">
              <a:solidFill>
                <a:schemeClr val="tx1"/>
              </a:solidFill>
              <a:latin typeface="Meiryo UI" panose="020B0604030504040204" pitchFamily="50" charset="-128"/>
              <a:ea typeface="Meiryo UI"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D90C97DA-5B14-4662-87D4-CB2254CCFAB8}"/>
              </a:ext>
            </a:extLst>
          </p:cNvPr>
          <p:cNvSpPr>
            <a:spLocks noGrp="1"/>
          </p:cNvSpPr>
          <p:nvPr>
            <p:ph type="title"/>
          </p:nvPr>
        </p:nvSpPr>
        <p:spPr>
          <a:xfrm>
            <a:off x="214312" y="131763"/>
            <a:ext cx="8822183" cy="725487"/>
          </a:xfrm>
        </p:spPr>
        <p:txBody>
          <a:bodyPr/>
          <a:lstStyle/>
          <a:p>
            <a:pPr eaLnBrk="1" hangingPunct="1"/>
            <a:r>
              <a:rPr lang="ja-JP" altLang="en-US" dirty="0"/>
              <a:t>請求書</a:t>
            </a:r>
          </a:p>
        </p:txBody>
      </p:sp>
      <p:sp>
        <p:nvSpPr>
          <p:cNvPr id="4" name="正方形/長方形 3">
            <a:extLst>
              <a:ext uri="{FF2B5EF4-FFF2-40B4-BE49-F238E27FC236}">
                <a16:creationId xmlns:a16="http://schemas.microsoft.com/office/drawing/2014/main" id="{FDE1193D-B841-414D-8430-3BF7B829C2A0}"/>
              </a:ext>
            </a:extLst>
          </p:cNvPr>
          <p:cNvSpPr/>
          <p:nvPr/>
        </p:nvSpPr>
        <p:spPr>
          <a:xfrm>
            <a:off x="214312" y="1052736"/>
            <a:ext cx="4357688" cy="37444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graphicFrame>
        <p:nvGraphicFramePr>
          <p:cNvPr id="6" name="表 5">
            <a:extLst>
              <a:ext uri="{FF2B5EF4-FFF2-40B4-BE49-F238E27FC236}">
                <a16:creationId xmlns:a16="http://schemas.microsoft.com/office/drawing/2014/main" id="{FEDB2531-304B-4A48-817B-3B2BFA718C16}"/>
              </a:ext>
            </a:extLst>
          </p:cNvPr>
          <p:cNvGraphicFramePr>
            <a:graphicFrameLocks noGrp="1"/>
          </p:cNvGraphicFramePr>
          <p:nvPr>
            <p:extLst>
              <p:ext uri="{D42A27DB-BD31-4B8C-83A1-F6EECF244321}">
                <p14:modId xmlns:p14="http://schemas.microsoft.com/office/powerpoint/2010/main" val="4076941987"/>
              </p:ext>
            </p:extLst>
          </p:nvPr>
        </p:nvGraphicFramePr>
        <p:xfrm>
          <a:off x="4625403" y="3861048"/>
          <a:ext cx="4357689" cy="2529840"/>
        </p:xfrm>
        <a:graphic>
          <a:graphicData uri="http://schemas.openxmlformats.org/drawingml/2006/table">
            <a:tbl>
              <a:tblPr firstRow="1" bandRow="1">
                <a:tableStyleId>{5C22544A-7EE6-4342-B048-85BDC9FD1C3A}</a:tableStyleId>
              </a:tblPr>
              <a:tblGrid>
                <a:gridCol w="1452563">
                  <a:extLst>
                    <a:ext uri="{9D8B030D-6E8A-4147-A177-3AD203B41FA5}">
                      <a16:colId xmlns:a16="http://schemas.microsoft.com/office/drawing/2014/main" val="1428962074"/>
                    </a:ext>
                  </a:extLst>
                </a:gridCol>
                <a:gridCol w="1452563">
                  <a:extLst>
                    <a:ext uri="{9D8B030D-6E8A-4147-A177-3AD203B41FA5}">
                      <a16:colId xmlns:a16="http://schemas.microsoft.com/office/drawing/2014/main" val="505317232"/>
                    </a:ext>
                  </a:extLst>
                </a:gridCol>
                <a:gridCol w="1452563">
                  <a:extLst>
                    <a:ext uri="{9D8B030D-6E8A-4147-A177-3AD203B41FA5}">
                      <a16:colId xmlns:a16="http://schemas.microsoft.com/office/drawing/2014/main" val="4085554060"/>
                    </a:ext>
                  </a:extLst>
                </a:gridCol>
              </a:tblGrid>
              <a:tr h="142158">
                <a:tc>
                  <a:txBody>
                    <a:bodyPr/>
                    <a:lstStyle/>
                    <a:p>
                      <a:r>
                        <a:rPr kumimoji="1" lang="ja-JP" altLang="en-US" sz="1200" b="0" dirty="0">
                          <a:latin typeface="Meiryo UI" panose="020B0604030504040204" pitchFamily="50" charset="-128"/>
                          <a:ea typeface="Meiryo UI" panose="020B0604030504040204" pitchFamily="50" charset="-128"/>
                        </a:rPr>
                        <a:t>項目名</a:t>
                      </a:r>
                    </a:p>
                  </a:txBody>
                  <a:tcPr/>
                </a:tc>
                <a:tc>
                  <a:txBody>
                    <a:bodyPr/>
                    <a:lstStyle/>
                    <a:p>
                      <a:r>
                        <a:rPr kumimoji="1" lang="ja-JP" altLang="en-US" sz="1200" b="0" dirty="0">
                          <a:latin typeface="Meiryo UI" panose="020B0604030504040204" pitchFamily="50" charset="-128"/>
                          <a:ea typeface="Meiryo UI" panose="020B0604030504040204" pitchFamily="50" charset="-128"/>
                        </a:rPr>
                        <a:t>出力内容</a:t>
                      </a:r>
                    </a:p>
                  </a:txBody>
                  <a:tcPr/>
                </a:tc>
                <a:tc>
                  <a:txBody>
                    <a:bodyPr/>
                    <a:lstStyle/>
                    <a:p>
                      <a:r>
                        <a:rPr kumimoji="1" lang="ja-JP" altLang="en-US" sz="1200" b="0" dirty="0">
                          <a:latin typeface="Meiryo UI" panose="020B0604030504040204" pitchFamily="50" charset="-128"/>
                          <a:ea typeface="Meiryo UI" panose="020B0604030504040204" pitchFamily="50" charset="-128"/>
                        </a:rPr>
                        <a:t>備考</a:t>
                      </a:r>
                    </a:p>
                  </a:txBody>
                  <a:tcPr/>
                </a:tc>
                <a:extLst>
                  <a:ext uri="{0D108BD9-81ED-4DB2-BD59-A6C34878D82A}">
                    <a16:rowId xmlns:a16="http://schemas.microsoft.com/office/drawing/2014/main" val="1727335562"/>
                  </a:ext>
                </a:extLst>
              </a:tr>
              <a:tr h="0">
                <a:tc>
                  <a:txBody>
                    <a:bodyPr/>
                    <a:lstStyle/>
                    <a:p>
                      <a:r>
                        <a:rPr kumimoji="1" lang="ja-JP" altLang="en-US" sz="800" dirty="0">
                          <a:latin typeface="Meiryo UI" panose="020B0604030504040204" pitchFamily="50" charset="-128"/>
                          <a:ea typeface="Meiryo UI" panose="020B0604030504040204" pitchFamily="50" charset="-128"/>
                        </a:rPr>
                        <a:t>請求先名</a:t>
                      </a:r>
                    </a:p>
                  </a:txBody>
                  <a:tcPr/>
                </a:tc>
                <a:tc>
                  <a:txBody>
                    <a:bodyPr/>
                    <a:lstStyle/>
                    <a:p>
                      <a:r>
                        <a:rPr kumimoji="1" lang="ja-JP" altLang="en-US" sz="800" dirty="0">
                          <a:latin typeface="Meiryo UI" panose="020B0604030504040204" pitchFamily="50" charset="-128"/>
                          <a:ea typeface="Meiryo UI" panose="020B0604030504040204" pitchFamily="50" charset="-128"/>
                        </a:rPr>
                        <a:t>旭シンクロテック株式会社</a:t>
                      </a:r>
                    </a:p>
                  </a:txBody>
                  <a:tcPr/>
                </a:tc>
                <a:tc>
                  <a:txBody>
                    <a:bodyPr/>
                    <a:lstStyle/>
                    <a:p>
                      <a:r>
                        <a:rPr kumimoji="1" lang="ja-JP" altLang="en-US" sz="800" dirty="0">
                          <a:latin typeface="Meiryo UI" panose="020B0604030504040204" pitchFamily="50" charset="-128"/>
                          <a:ea typeface="Meiryo UI" panose="020B0604030504040204" pitchFamily="50" charset="-128"/>
                        </a:rPr>
                        <a:t>固定文字</a:t>
                      </a:r>
                    </a:p>
                  </a:txBody>
                  <a:tcPr/>
                </a:tc>
                <a:extLst>
                  <a:ext uri="{0D108BD9-81ED-4DB2-BD59-A6C34878D82A}">
                    <a16:rowId xmlns:a16="http://schemas.microsoft.com/office/drawing/2014/main" val="2941758184"/>
                  </a:ext>
                </a:extLst>
              </a:tr>
              <a:tr h="0">
                <a:tc>
                  <a:txBody>
                    <a:bodyPr/>
                    <a:lstStyle/>
                    <a:p>
                      <a:r>
                        <a:rPr kumimoji="1" lang="ja-JP" altLang="en-US" sz="800" dirty="0">
                          <a:latin typeface="Meiryo UI" panose="020B0604030504040204" pitchFamily="50" charset="-128"/>
                          <a:ea typeface="Meiryo UI" panose="020B0604030504040204" pitchFamily="50" charset="-128"/>
                        </a:rPr>
                        <a:t>住所</a:t>
                      </a:r>
                    </a:p>
                  </a:txBody>
                  <a:tcPr/>
                </a:tc>
                <a:tc>
                  <a:txBody>
                    <a:bodyPr/>
                    <a:lstStyle/>
                    <a:p>
                      <a:r>
                        <a:rPr kumimoji="1" lang="ja-JP" altLang="en-US" sz="800" dirty="0">
                          <a:latin typeface="Meiryo UI" panose="020B0604030504040204" pitchFamily="50" charset="-128"/>
                          <a:ea typeface="Meiryo UI" panose="020B0604030504040204" pitchFamily="50" charset="-128"/>
                        </a:rPr>
                        <a:t>東京都港区</a:t>
                      </a:r>
                      <a:r>
                        <a:rPr kumimoji="1" lang="en-US" altLang="ja-JP" sz="800" dirty="0">
                          <a:latin typeface="Meiryo UI" panose="020B0604030504040204" pitchFamily="50" charset="-128"/>
                          <a:ea typeface="Meiryo UI" panose="020B0604030504040204" pitchFamily="50" charset="-128"/>
                        </a:rPr>
                        <a:t>XXX</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固定文字</a:t>
                      </a:r>
                    </a:p>
                  </a:txBody>
                  <a:tcPr/>
                </a:tc>
                <a:extLst>
                  <a:ext uri="{0D108BD9-81ED-4DB2-BD59-A6C34878D82A}">
                    <a16:rowId xmlns:a16="http://schemas.microsoft.com/office/drawing/2014/main" val="3079312875"/>
                  </a:ext>
                </a:extLst>
              </a:tr>
              <a:tr h="173748">
                <a:tc>
                  <a:txBody>
                    <a:bodyPr/>
                    <a:lstStyle/>
                    <a:p>
                      <a:r>
                        <a:rPr kumimoji="1" lang="ja-JP" altLang="en-US" sz="800" dirty="0">
                          <a:latin typeface="Meiryo UI" panose="020B0604030504040204" pitchFamily="50" charset="-128"/>
                          <a:ea typeface="Meiryo UI" panose="020B0604030504040204" pitchFamily="50" charset="-128"/>
                        </a:rPr>
                        <a:t>右枠上段企業情報</a:t>
                      </a:r>
                    </a:p>
                  </a:txBody>
                  <a:tcPr/>
                </a:tc>
                <a:tc>
                  <a:txBody>
                    <a:bodyPr/>
                    <a:lstStyle/>
                    <a:p>
                      <a:r>
                        <a:rPr kumimoji="1" lang="ja-JP" altLang="en-US" sz="800" dirty="0">
                          <a:latin typeface="Meiryo UI" panose="020B0604030504040204" pitchFamily="50" charset="-128"/>
                          <a:ea typeface="Meiryo UI" panose="020B0604030504040204" pitchFamily="50" charset="-128"/>
                        </a:rPr>
                        <a:t>会社名</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郵便番号</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住所</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電話番号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印刷実行ユーザ</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会社名</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郵便番号</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住所</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電話番号</a:t>
                      </a:r>
                    </a:p>
                  </a:txBody>
                  <a:tcPr/>
                </a:tc>
                <a:extLst>
                  <a:ext uri="{0D108BD9-81ED-4DB2-BD59-A6C34878D82A}">
                    <a16:rowId xmlns:a16="http://schemas.microsoft.com/office/drawing/2014/main" val="2909046854"/>
                  </a:ext>
                </a:extLst>
              </a:tr>
              <a:tr h="173748">
                <a:tc>
                  <a:txBody>
                    <a:bodyPr/>
                    <a:lstStyle/>
                    <a:p>
                      <a:r>
                        <a:rPr kumimoji="1" lang="ja-JP" altLang="en-US" sz="800" dirty="0">
                          <a:solidFill>
                            <a:srgbClr val="FF0000"/>
                          </a:solidFill>
                          <a:latin typeface="Meiryo UI" panose="020B0604030504040204" pitchFamily="50" charset="-128"/>
                          <a:ea typeface="Meiryo UI" panose="020B0604030504040204" pitchFamily="50" charset="-128"/>
                        </a:rPr>
                        <a:t>仕入先代表者</a:t>
                      </a:r>
                    </a:p>
                  </a:txBody>
                  <a:tcPr/>
                </a:tc>
                <a:tc>
                  <a:txBody>
                    <a:bodyPr/>
                    <a:lstStyle/>
                    <a:p>
                      <a:r>
                        <a:rPr kumimoji="1" lang="ja-JP" altLang="en-US" sz="800" dirty="0">
                          <a:solidFill>
                            <a:srgbClr val="FF0000"/>
                          </a:solidFill>
                          <a:latin typeface="Meiryo UI" panose="020B0604030504040204" pitchFamily="50" charset="-128"/>
                          <a:ea typeface="Meiryo UI" panose="020B0604030504040204" pitchFamily="50" charset="-128"/>
                        </a:rPr>
                        <a:t>仕入先代表者</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solidFill>
                            <a:srgbClr val="FF0000"/>
                          </a:solidFill>
                          <a:latin typeface="Meiryo UI" panose="020B0604030504040204" pitchFamily="50" charset="-128"/>
                          <a:ea typeface="Meiryo UI" panose="020B0604030504040204" pitchFamily="50" charset="-128"/>
                        </a:rPr>
                        <a:t>取引先</a:t>
                      </a:r>
                      <a:r>
                        <a:rPr kumimoji="1" lang="en-US" altLang="ja-JP" sz="800" dirty="0">
                          <a:solidFill>
                            <a:srgbClr val="FF0000"/>
                          </a:solidFill>
                          <a:latin typeface="Meiryo UI" panose="020B0604030504040204" pitchFamily="50" charset="-128"/>
                          <a:ea typeface="Meiryo UI" panose="020B0604030504040204" pitchFamily="50" charset="-128"/>
                        </a:rPr>
                        <a:t>.</a:t>
                      </a:r>
                      <a:r>
                        <a:rPr kumimoji="1" lang="ja-JP" altLang="en-US" sz="800" dirty="0">
                          <a:solidFill>
                            <a:srgbClr val="FF0000"/>
                          </a:solidFill>
                          <a:latin typeface="Meiryo UI" panose="020B0604030504040204" pitchFamily="50" charset="-128"/>
                          <a:ea typeface="Meiryo UI" panose="020B0604030504040204" pitchFamily="50" charset="-128"/>
                        </a:rPr>
                        <a:t>仕入先代表者</a:t>
                      </a:r>
                    </a:p>
                  </a:txBody>
                  <a:tcPr/>
                </a:tc>
                <a:extLst>
                  <a:ext uri="{0D108BD9-81ED-4DB2-BD59-A6C34878D82A}">
                    <a16:rowId xmlns:a16="http://schemas.microsoft.com/office/drawing/2014/main" val="2220308329"/>
                  </a:ext>
                </a:extLst>
              </a:tr>
              <a:tr h="0">
                <a:tc>
                  <a:txBody>
                    <a:bodyPr/>
                    <a:lstStyle/>
                    <a:p>
                      <a:r>
                        <a:rPr kumimoji="1" lang="ja-JP" altLang="en-US" sz="800" dirty="0">
                          <a:latin typeface="Meiryo UI" panose="020B0604030504040204" pitchFamily="50" charset="-128"/>
                          <a:ea typeface="Meiryo UI" panose="020B0604030504040204" pitchFamily="50" charset="-128"/>
                        </a:rPr>
                        <a:t>品名</a:t>
                      </a:r>
                    </a:p>
                  </a:txBody>
                  <a:tcPr/>
                </a:tc>
                <a:tc>
                  <a:txBody>
                    <a:bodyPr/>
                    <a:lstStyle/>
                    <a:p>
                      <a:r>
                        <a:rPr kumimoji="1" lang="ja-JP" altLang="en-US" sz="800" dirty="0">
                          <a:latin typeface="Meiryo UI" panose="020B0604030504040204" pitchFamily="50" charset="-128"/>
                          <a:ea typeface="Meiryo UI" panose="020B0604030504040204" pitchFamily="50" charset="-128"/>
                        </a:rPr>
                        <a:t>品名</a:t>
                      </a:r>
                    </a:p>
                  </a:txBody>
                  <a:tcPr/>
                </a:tc>
                <a:tc>
                  <a:txBody>
                    <a:bodyPr/>
                    <a:lstStyle/>
                    <a:p>
                      <a:r>
                        <a:rPr kumimoji="1" lang="ja-JP" altLang="en-US" sz="800" dirty="0">
                          <a:latin typeface="Meiryo UI" panose="020B0604030504040204" pitchFamily="50" charset="-128"/>
                          <a:ea typeface="Meiryo UI" panose="020B0604030504040204" pitchFamily="50" charset="-128"/>
                        </a:rPr>
                        <a:t>出荷明細</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品名</a:t>
                      </a:r>
                    </a:p>
                  </a:txBody>
                  <a:tcPr/>
                </a:tc>
                <a:extLst>
                  <a:ext uri="{0D108BD9-81ED-4DB2-BD59-A6C34878D82A}">
                    <a16:rowId xmlns:a16="http://schemas.microsoft.com/office/drawing/2014/main" val="3720952845"/>
                  </a:ext>
                </a:extLst>
              </a:tr>
              <a:tr h="0">
                <a:tc>
                  <a:txBody>
                    <a:bodyPr/>
                    <a:lstStyle/>
                    <a:p>
                      <a:r>
                        <a:rPr kumimoji="1" lang="ja-JP" altLang="en-US" sz="800" dirty="0">
                          <a:latin typeface="Meiryo UI" panose="020B0604030504040204" pitchFamily="50" charset="-128"/>
                          <a:ea typeface="Meiryo UI" panose="020B0604030504040204" pitchFamily="50" charset="-128"/>
                        </a:rPr>
                        <a:t>数量</a:t>
                      </a:r>
                    </a:p>
                  </a:txBody>
                  <a:tcPr/>
                </a:tc>
                <a:tc>
                  <a:txBody>
                    <a:bodyPr/>
                    <a:lstStyle/>
                    <a:p>
                      <a:r>
                        <a:rPr kumimoji="1" lang="ja-JP" altLang="en-US" sz="800" dirty="0">
                          <a:latin typeface="Meiryo UI" panose="020B0604030504040204" pitchFamily="50" charset="-128"/>
                          <a:ea typeface="Meiryo UI" panose="020B0604030504040204" pitchFamily="50" charset="-128"/>
                        </a:rPr>
                        <a:t>数量</a:t>
                      </a:r>
                    </a:p>
                  </a:txBody>
                  <a:tcPr/>
                </a:tc>
                <a:tc>
                  <a:txBody>
                    <a:bodyPr/>
                    <a:lstStyle/>
                    <a:p>
                      <a:r>
                        <a:rPr kumimoji="1" lang="ja-JP" altLang="en-US" sz="800" dirty="0">
                          <a:latin typeface="Meiryo UI" panose="020B0604030504040204" pitchFamily="50" charset="-128"/>
                          <a:ea typeface="Meiryo UI" panose="020B0604030504040204" pitchFamily="50" charset="-128"/>
                        </a:rPr>
                        <a:t>出荷明細</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数量</a:t>
                      </a:r>
                    </a:p>
                  </a:txBody>
                  <a:tcPr/>
                </a:tc>
                <a:extLst>
                  <a:ext uri="{0D108BD9-81ED-4DB2-BD59-A6C34878D82A}">
                    <a16:rowId xmlns:a16="http://schemas.microsoft.com/office/drawing/2014/main" val="4281784296"/>
                  </a:ext>
                </a:extLst>
              </a:tr>
              <a:tr h="0">
                <a:tc>
                  <a:txBody>
                    <a:bodyPr/>
                    <a:lstStyle/>
                    <a:p>
                      <a:r>
                        <a:rPr kumimoji="1" lang="ja-JP" altLang="en-US" sz="800" dirty="0">
                          <a:latin typeface="Meiryo UI" panose="020B0604030504040204" pitchFamily="50" charset="-128"/>
                          <a:ea typeface="Meiryo UI" panose="020B0604030504040204" pitchFamily="50" charset="-128"/>
                        </a:rPr>
                        <a:t>単価</a:t>
                      </a:r>
                    </a:p>
                  </a:txBody>
                  <a:tcPr/>
                </a:tc>
                <a:tc>
                  <a:txBody>
                    <a:bodyPr/>
                    <a:lstStyle/>
                    <a:p>
                      <a:r>
                        <a:rPr kumimoji="1" lang="ja-JP" altLang="en-US" sz="800" dirty="0">
                          <a:latin typeface="Meiryo UI" panose="020B0604030504040204" pitchFamily="50" charset="-128"/>
                          <a:ea typeface="Meiryo UI" panose="020B0604030504040204" pitchFamily="50" charset="-128"/>
                        </a:rPr>
                        <a:t>単価</a:t>
                      </a:r>
                    </a:p>
                  </a:txBody>
                  <a:tcPr/>
                </a:tc>
                <a:tc>
                  <a:txBody>
                    <a:bodyPr/>
                    <a:lstStyle/>
                    <a:p>
                      <a:r>
                        <a:rPr kumimoji="1" lang="ja-JP" altLang="en-US" sz="800" dirty="0">
                          <a:latin typeface="Meiryo UI" panose="020B0604030504040204" pitchFamily="50" charset="-128"/>
                          <a:ea typeface="Meiryo UI" panose="020B0604030504040204" pitchFamily="50" charset="-128"/>
                        </a:rPr>
                        <a:t>調達明細</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単価</a:t>
                      </a:r>
                    </a:p>
                  </a:txBody>
                  <a:tcPr/>
                </a:tc>
                <a:extLst>
                  <a:ext uri="{0D108BD9-81ED-4DB2-BD59-A6C34878D82A}">
                    <a16:rowId xmlns:a16="http://schemas.microsoft.com/office/drawing/2014/main" val="4099935758"/>
                  </a:ext>
                </a:extLst>
              </a:tr>
              <a:tr h="0">
                <a:tc>
                  <a:txBody>
                    <a:bodyPr/>
                    <a:lstStyle/>
                    <a:p>
                      <a:r>
                        <a:rPr kumimoji="1" lang="ja-JP" altLang="en-US" sz="800" dirty="0">
                          <a:latin typeface="Meiryo UI" panose="020B0604030504040204" pitchFamily="50" charset="-128"/>
                          <a:ea typeface="Meiryo UI" panose="020B0604030504040204" pitchFamily="50" charset="-128"/>
                        </a:rPr>
                        <a:t>金額</a:t>
                      </a:r>
                    </a:p>
                  </a:txBody>
                  <a:tcPr/>
                </a:tc>
                <a:tc>
                  <a:txBody>
                    <a:bodyPr/>
                    <a:lstStyle/>
                    <a:p>
                      <a:r>
                        <a:rPr kumimoji="1" lang="ja-JP" altLang="en-US" sz="800" dirty="0">
                          <a:latin typeface="Meiryo UI" panose="020B0604030504040204" pitchFamily="50" charset="-128"/>
                          <a:ea typeface="Meiryo UI" panose="020B0604030504040204" pitchFamily="50" charset="-128"/>
                        </a:rPr>
                        <a:t>金額</a:t>
                      </a:r>
                    </a:p>
                  </a:txBody>
                  <a:tcPr/>
                </a:tc>
                <a:tc>
                  <a:txBody>
                    <a:bodyPr/>
                    <a:lstStyle/>
                    <a:p>
                      <a:r>
                        <a:rPr kumimoji="1" lang="ja-JP" altLang="en-US" sz="800" dirty="0">
                          <a:latin typeface="Meiryo UI" panose="020B0604030504040204" pitchFamily="50" charset="-128"/>
                          <a:ea typeface="Meiryo UI" panose="020B0604030504040204" pitchFamily="50" charset="-128"/>
                        </a:rPr>
                        <a:t>調達明細</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税抜金額</a:t>
                      </a:r>
                    </a:p>
                  </a:txBody>
                  <a:tcPr/>
                </a:tc>
                <a:extLst>
                  <a:ext uri="{0D108BD9-81ED-4DB2-BD59-A6C34878D82A}">
                    <a16:rowId xmlns:a16="http://schemas.microsoft.com/office/drawing/2014/main" val="3002332051"/>
                  </a:ext>
                </a:extLst>
              </a:tr>
              <a:tr h="0">
                <a:tc>
                  <a:txBody>
                    <a:bodyPr/>
                    <a:lstStyle/>
                    <a:p>
                      <a:r>
                        <a:rPr kumimoji="1" lang="ja-JP" altLang="en-US" sz="800" dirty="0">
                          <a:solidFill>
                            <a:srgbClr val="FF0000"/>
                          </a:solidFill>
                          <a:latin typeface="Meiryo UI" panose="020B0604030504040204" pitchFamily="50" charset="-128"/>
                          <a:ea typeface="Meiryo UI" panose="020B0604030504040204" pitchFamily="50" charset="-128"/>
                        </a:rPr>
                        <a:t>小計</a:t>
                      </a:r>
                    </a:p>
                  </a:txBody>
                  <a:tcPr/>
                </a:tc>
                <a:tc>
                  <a:txBody>
                    <a:bodyPr/>
                    <a:lstStyle/>
                    <a:p>
                      <a:r>
                        <a:rPr kumimoji="1" lang="ja-JP" altLang="en-US" sz="800" dirty="0">
                          <a:solidFill>
                            <a:srgbClr val="FF0000"/>
                          </a:solidFill>
                          <a:latin typeface="Meiryo UI" panose="020B0604030504040204" pitchFamily="50" charset="-128"/>
                          <a:ea typeface="Meiryo UI" panose="020B0604030504040204" pitchFamily="50" charset="-128"/>
                        </a:rPr>
                        <a:t>ページごとの小計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solidFill>
                            <a:srgbClr val="FF0000"/>
                          </a:solidFill>
                          <a:latin typeface="Meiryo UI" panose="020B0604030504040204" pitchFamily="50" charset="-128"/>
                          <a:ea typeface="Meiryo UI" panose="020B0604030504040204" pitchFamily="50" charset="-128"/>
                        </a:rPr>
                        <a:t>調達明細</a:t>
                      </a:r>
                      <a:r>
                        <a:rPr kumimoji="1" lang="en-US" altLang="ja-JP" sz="800" dirty="0">
                          <a:solidFill>
                            <a:srgbClr val="FF0000"/>
                          </a:solidFill>
                          <a:latin typeface="Meiryo UI" panose="020B0604030504040204" pitchFamily="50" charset="-128"/>
                          <a:ea typeface="Meiryo UI" panose="020B0604030504040204" pitchFamily="50" charset="-128"/>
                        </a:rPr>
                        <a:t>.</a:t>
                      </a:r>
                      <a:r>
                        <a:rPr kumimoji="1" lang="ja-JP" altLang="en-US" sz="800" dirty="0">
                          <a:solidFill>
                            <a:srgbClr val="FF0000"/>
                          </a:solidFill>
                          <a:latin typeface="Meiryo UI" panose="020B0604030504040204" pitchFamily="50" charset="-128"/>
                          <a:ea typeface="Meiryo UI" panose="020B0604030504040204" pitchFamily="50" charset="-128"/>
                        </a:rPr>
                        <a:t>税抜金額の合計</a:t>
                      </a:r>
                    </a:p>
                  </a:txBody>
                  <a:tcPr/>
                </a:tc>
                <a:extLst>
                  <a:ext uri="{0D108BD9-81ED-4DB2-BD59-A6C34878D82A}">
                    <a16:rowId xmlns:a16="http://schemas.microsoft.com/office/drawing/2014/main" val="1674541318"/>
                  </a:ext>
                </a:extLst>
              </a:tr>
              <a:tr h="0">
                <a:tc>
                  <a:txBody>
                    <a:bodyPr/>
                    <a:lstStyle/>
                    <a:p>
                      <a:r>
                        <a:rPr kumimoji="1" lang="en-US" altLang="ja-JP" sz="800" dirty="0">
                          <a:latin typeface="Meiryo UI" panose="020B0604030504040204" pitchFamily="50" charset="-128"/>
                          <a:ea typeface="Meiryo UI" panose="020B0604030504040204" pitchFamily="50" charset="-128"/>
                        </a:rPr>
                        <a:t>QR</a:t>
                      </a:r>
                      <a:endParaRPr kumimoji="1" lang="ja-JP" altLang="en-US" sz="800" dirty="0">
                        <a:latin typeface="Meiryo UI" panose="020B0604030504040204" pitchFamily="50" charset="-128"/>
                        <a:ea typeface="Meiryo UI" panose="020B0604030504040204" pitchFamily="50" charset="-128"/>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請求書番号、仕入</a:t>
                      </a:r>
                      <a:r>
                        <a:rPr kumimoji="1" lang="en-US" altLang="ja-JP" sz="800" dirty="0">
                          <a:latin typeface="Meiryo UI" panose="020B0604030504040204" pitchFamily="50" charset="-128"/>
                          <a:ea typeface="Meiryo UI" panose="020B0604030504040204" pitchFamily="50" charset="-128"/>
                        </a:rPr>
                        <a:t>No</a:t>
                      </a:r>
                      <a:r>
                        <a:rPr kumimoji="1" lang="ja-JP" altLang="en-US" sz="800" dirty="0" err="1">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仕入</a:t>
                      </a:r>
                      <a:r>
                        <a:rPr kumimoji="1" lang="en-US" altLang="ja-JP" sz="800" dirty="0">
                          <a:latin typeface="Meiryo UI" panose="020B0604030504040204" pitchFamily="50" charset="-128"/>
                          <a:ea typeface="Meiryo UI" panose="020B0604030504040204" pitchFamily="50" charset="-128"/>
                        </a:rPr>
                        <a:t>No</a:t>
                      </a:r>
                      <a:r>
                        <a:rPr kumimoji="1" lang="ja-JP" altLang="en-US" sz="800" dirty="0" err="1">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合計金額</a:t>
                      </a:r>
                    </a:p>
                  </a:txBody>
                  <a:tcPr/>
                </a:tc>
                <a:tc hMerge="1">
                  <a:txBody>
                    <a:bodyPr/>
                    <a:lstStyle/>
                    <a:p>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17515740"/>
                  </a:ext>
                </a:extLst>
              </a:tr>
            </a:tbl>
          </a:graphicData>
        </a:graphic>
      </p:graphicFrame>
      <p:sp>
        <p:nvSpPr>
          <p:cNvPr id="7" name="正方形/長方形 6">
            <a:extLst>
              <a:ext uri="{FF2B5EF4-FFF2-40B4-BE49-F238E27FC236}">
                <a16:creationId xmlns:a16="http://schemas.microsoft.com/office/drawing/2014/main" id="{81E77622-9B70-4149-B0FC-28DC6DBABF3E}"/>
              </a:ext>
            </a:extLst>
          </p:cNvPr>
          <p:cNvSpPr/>
          <p:nvPr/>
        </p:nvSpPr>
        <p:spPr>
          <a:xfrm>
            <a:off x="4625404" y="1052736"/>
            <a:ext cx="4357688" cy="122413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200" dirty="0">
                <a:solidFill>
                  <a:schemeClr val="tx1"/>
                </a:solidFill>
                <a:latin typeface="Meiryo UI" panose="020B0604030504040204" pitchFamily="50" charset="-128"/>
                <a:ea typeface="Meiryo UI" panose="020B0604030504040204" pitchFamily="50" charset="-128"/>
              </a:rPr>
              <a:t>出力方法</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050" dirty="0">
                <a:solidFill>
                  <a:schemeClr val="tx1"/>
                </a:solidFill>
                <a:latin typeface="Meiryo UI" panose="020B0604030504040204" pitchFamily="50" charset="-128"/>
                <a:ea typeface="Meiryo UI" panose="020B0604030504040204" pitchFamily="50" charset="-128"/>
              </a:rPr>
              <a:t>・請求書出力メニューから機能を実行し、検索条件を入力して実行。</a:t>
            </a:r>
            <a:endParaRPr lang="en-US" altLang="ja-JP" sz="1050" dirty="0">
              <a:solidFill>
                <a:schemeClr val="tx1"/>
              </a:solidFill>
              <a:latin typeface="Meiryo UI" panose="020B0604030504040204" pitchFamily="50" charset="-128"/>
              <a:ea typeface="Meiryo UI" panose="020B0604030504040204" pitchFamily="50" charset="-128"/>
            </a:endParaRPr>
          </a:p>
          <a:p>
            <a:r>
              <a:rPr lang="ja-JP" altLang="en-US" sz="1050" dirty="0">
                <a:solidFill>
                  <a:schemeClr val="tx1"/>
                </a:solidFill>
                <a:latin typeface="Meiryo UI" panose="020B0604030504040204" pitchFamily="50" charset="-128"/>
                <a:ea typeface="Meiryo UI" panose="020B0604030504040204" pitchFamily="50" charset="-128"/>
              </a:rPr>
              <a:t>・仕入オブジェクト内の該当日付の情報を全て出力</a:t>
            </a:r>
            <a:endParaRPr lang="en-US" altLang="ja-JP" sz="1050" dirty="0">
              <a:solidFill>
                <a:schemeClr val="tx1"/>
              </a:solidFill>
              <a:latin typeface="Meiryo UI" panose="020B0604030504040204" pitchFamily="50" charset="-128"/>
              <a:ea typeface="Meiryo UI" panose="020B0604030504040204" pitchFamily="50" charset="-128"/>
            </a:endParaRPr>
          </a:p>
          <a:p>
            <a:br>
              <a:rPr lang="en-US" altLang="ja-JP"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検索条件</a:t>
            </a:r>
            <a:endParaRPr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050" dirty="0">
                <a:solidFill>
                  <a:schemeClr val="tx1"/>
                </a:solidFill>
                <a:latin typeface="Meiryo UI" panose="020B0604030504040204" pitchFamily="50" charset="-128"/>
                <a:ea typeface="Meiryo UI" panose="020B0604030504040204" pitchFamily="50" charset="-128"/>
              </a:rPr>
              <a:t>発行対象期間　：　</a:t>
            </a:r>
            <a:r>
              <a:rPr lang="ja-JP" altLang="en-US" sz="1050" dirty="0">
                <a:solidFill>
                  <a:schemeClr val="tx1"/>
                </a:solidFill>
                <a:latin typeface="Meiryo UI" panose="020B0604030504040204" pitchFamily="50" charset="-128"/>
                <a:ea typeface="Meiryo UI" panose="020B0604030504040204" pitchFamily="50" charset="-128"/>
              </a:rPr>
              <a:t>年月指定</a:t>
            </a:r>
            <a:endParaRPr lang="en-US" altLang="ja-JP" sz="1050" dirty="0">
              <a:solidFill>
                <a:schemeClr val="tx1"/>
              </a:solidFill>
              <a:latin typeface="Meiryo UI" panose="020B0604030504040204" pitchFamily="50" charset="-128"/>
              <a:ea typeface="Meiryo UI" panose="020B0604030504040204" pitchFamily="50" charset="-128"/>
            </a:endParaRPr>
          </a:p>
          <a:p>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193ECC94-498B-497A-9B8A-1F4319ECDE05}"/>
              </a:ext>
            </a:extLst>
          </p:cNvPr>
          <p:cNvSpPr/>
          <p:nvPr/>
        </p:nvSpPr>
        <p:spPr>
          <a:xfrm>
            <a:off x="4625404" y="2312043"/>
            <a:ext cx="4357688" cy="122413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200" dirty="0">
                <a:solidFill>
                  <a:schemeClr val="tx1"/>
                </a:solidFill>
                <a:latin typeface="Meiryo UI" panose="020B0604030504040204" pitchFamily="50" charset="-128"/>
                <a:ea typeface="Meiryo UI" panose="020B0604030504040204" pitchFamily="50" charset="-128"/>
              </a:rPr>
              <a:t>出力</a:t>
            </a:r>
            <a:r>
              <a:rPr kumimoji="1" lang="ja-JP" altLang="en-US" sz="1200" dirty="0">
                <a:solidFill>
                  <a:schemeClr val="tx1"/>
                </a:solidFill>
                <a:latin typeface="Meiryo UI" panose="020B0604030504040204" pitchFamily="50" charset="-128"/>
                <a:ea typeface="Meiryo UI" panose="020B0604030504040204" pitchFamily="50" charset="-128"/>
              </a:rPr>
              <a:t>条件</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エラーチェック等</a:t>
            </a:r>
            <a:r>
              <a:rPr kumimoji="1" lang="en-US" altLang="ja-JP" sz="1200" dirty="0">
                <a:solidFill>
                  <a:schemeClr val="tx1"/>
                </a:solidFill>
                <a:latin typeface="Meiryo UI" panose="020B0604030504040204" pitchFamily="50" charset="-128"/>
                <a:ea typeface="Meiryo UI" panose="020B0604030504040204" pitchFamily="50" charset="-128"/>
              </a:rPr>
              <a:t>)</a:t>
            </a:r>
          </a:p>
          <a:p>
            <a:r>
              <a:rPr lang="ja-JP" altLang="en-US" sz="1050" dirty="0">
                <a:solidFill>
                  <a:schemeClr val="tx1"/>
                </a:solidFill>
                <a:latin typeface="Meiryo UI" panose="020B0604030504040204" pitchFamily="50" charset="-128"/>
                <a:ea typeface="Meiryo UI" panose="020B0604030504040204" pitchFamily="50" charset="-128"/>
              </a:rPr>
              <a:t>・仕入先別の請求期間は仕入先マスタの設定内容を考慮する。</a:t>
            </a:r>
            <a:endParaRPr kumimoji="1" lang="en-US" altLang="ja-JP" sz="1050" dirty="0">
              <a:solidFill>
                <a:schemeClr val="tx1"/>
              </a:solidFill>
              <a:latin typeface="Meiryo UI" panose="020B0604030504040204" pitchFamily="50" charset="-128"/>
              <a:ea typeface="Meiryo UI" panose="020B0604030504040204" pitchFamily="50" charset="-128"/>
            </a:endParaRPr>
          </a:p>
          <a:p>
            <a:r>
              <a:rPr kumimoji="1" lang="ja-JP" altLang="en-US" sz="1050" dirty="0">
                <a:solidFill>
                  <a:schemeClr val="tx1"/>
                </a:solidFill>
                <a:latin typeface="Meiryo UI" panose="020B0604030504040204" pitchFamily="50" charset="-128"/>
                <a:ea typeface="Meiryo UI" panose="020B0604030504040204" pitchFamily="50" charset="-128"/>
              </a:rPr>
              <a:t>・明細情報は資材コード、単価で数量をサマリして出力する。</a:t>
            </a:r>
            <a:endParaRPr kumimoji="1" lang="en-US" altLang="ja-JP" sz="1050" dirty="0">
              <a:solidFill>
                <a:schemeClr val="tx1"/>
              </a:solidFill>
              <a:latin typeface="Meiryo UI" panose="020B0604030504040204" pitchFamily="50" charset="-128"/>
              <a:ea typeface="Meiryo UI" panose="020B0604030504040204" pitchFamily="50" charset="-128"/>
            </a:endParaRPr>
          </a:p>
          <a:p>
            <a:r>
              <a:rPr lang="ja-JP" altLang="en-US" sz="1050" dirty="0">
                <a:solidFill>
                  <a:schemeClr val="tx1"/>
                </a:solidFill>
                <a:latin typeface="Meiryo UI" panose="020B0604030504040204" pitchFamily="50" charset="-128"/>
                <a:ea typeface="Meiryo UI" panose="020B0604030504040204" pitchFamily="50" charset="-128"/>
              </a:rPr>
              <a:t>・税額の計算は仕入先マスタより明細計算か合計計算か判断する。</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EEC8A7C6-C0AE-423E-831D-2240ED64AA49}"/>
              </a:ext>
            </a:extLst>
          </p:cNvPr>
          <p:cNvSpPr/>
          <p:nvPr/>
        </p:nvSpPr>
        <p:spPr>
          <a:xfrm>
            <a:off x="4625404" y="3571350"/>
            <a:ext cx="4357688" cy="2881986"/>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200" dirty="0">
                <a:solidFill>
                  <a:schemeClr val="tx1"/>
                </a:solidFill>
                <a:latin typeface="Meiryo UI" panose="020B0604030504040204" pitchFamily="50" charset="-128"/>
                <a:ea typeface="Meiryo UI" panose="020B0604030504040204" pitchFamily="50" charset="-128"/>
              </a:rPr>
              <a:t>出力項目</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A10DE128-5FEF-4C06-903E-C37EE1CB489E}"/>
              </a:ext>
            </a:extLst>
          </p:cNvPr>
          <p:cNvSpPr/>
          <p:nvPr/>
        </p:nvSpPr>
        <p:spPr>
          <a:xfrm>
            <a:off x="2987824" y="1159915"/>
            <a:ext cx="1512168" cy="50488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altLang="ja-JP" sz="1000" dirty="0">
                <a:solidFill>
                  <a:schemeClr val="tx1"/>
                </a:solidFill>
                <a:latin typeface="Meiryo UI" panose="020B0604030504040204" pitchFamily="50" charset="-128"/>
                <a:ea typeface="Meiryo UI" panose="020B0604030504040204" pitchFamily="50" charset="-128"/>
              </a:rPr>
              <a:t>XXXXXXXXXX</a:t>
            </a:r>
            <a:r>
              <a:rPr lang="ja-JP" altLang="en-US" sz="1000" dirty="0">
                <a:solidFill>
                  <a:schemeClr val="tx1"/>
                </a:solidFill>
                <a:latin typeface="Meiryo UI" panose="020B0604030504040204" pitchFamily="50" charset="-128"/>
                <a:ea typeface="Meiryo UI" panose="020B0604030504040204" pitchFamily="50" charset="-128"/>
              </a:rPr>
              <a:t>株式会社</a:t>
            </a:r>
            <a:endParaRPr lang="en-US" altLang="ja-JP" sz="1000" dirty="0">
              <a:solidFill>
                <a:schemeClr val="tx1"/>
              </a:solidFill>
              <a:latin typeface="Meiryo UI" panose="020B0604030504040204" pitchFamily="50" charset="-128"/>
              <a:ea typeface="Meiryo UI" panose="020B0604030504040204" pitchFamily="50" charset="-128"/>
            </a:endParaRPr>
          </a:p>
          <a:p>
            <a:r>
              <a:rPr lang="ja-JP" altLang="en-US" sz="1000" dirty="0">
                <a:solidFill>
                  <a:srgbClr val="FF0000"/>
                </a:solidFill>
                <a:latin typeface="Meiryo UI" panose="020B0604030504040204" pitchFamily="50" charset="-128"/>
                <a:ea typeface="Meiryo UI" panose="020B0604030504040204" pitchFamily="50" charset="-128"/>
              </a:rPr>
              <a:t>仕入先代表者</a:t>
            </a:r>
            <a:endParaRPr lang="en-US" altLang="ja-JP" sz="1000" dirty="0">
              <a:solidFill>
                <a:srgbClr val="FF0000"/>
              </a:solidFill>
              <a:latin typeface="Meiryo UI" panose="020B0604030504040204" pitchFamily="50" charset="-128"/>
              <a:ea typeface="Meiryo UI" panose="020B0604030504040204" pitchFamily="50" charset="-128"/>
            </a:endParaRPr>
          </a:p>
          <a:p>
            <a:r>
              <a:rPr lang="ja-JP" altLang="en-US" sz="1000" dirty="0">
                <a:solidFill>
                  <a:schemeClr val="tx1"/>
                </a:solidFill>
                <a:latin typeface="Meiryo UI" panose="020B0604030504040204" pitchFamily="50" charset="-128"/>
                <a:ea typeface="Meiryo UI" panose="020B0604030504040204" pitchFamily="50" charset="-128"/>
              </a:rPr>
              <a:t>郵便番号</a:t>
            </a:r>
            <a:endParaRPr lang="en-US" altLang="ja-JP" sz="1000" dirty="0">
              <a:solidFill>
                <a:schemeClr val="tx1"/>
              </a:solidFill>
              <a:latin typeface="Meiryo UI" panose="020B0604030504040204" pitchFamily="50" charset="-128"/>
              <a:ea typeface="Meiryo UI" panose="020B0604030504040204" pitchFamily="50" charset="-128"/>
            </a:endParaRPr>
          </a:p>
          <a:p>
            <a:r>
              <a:rPr lang="ja-JP" altLang="en-US" sz="1000" dirty="0">
                <a:solidFill>
                  <a:schemeClr val="tx1"/>
                </a:solidFill>
                <a:latin typeface="Meiryo UI" panose="020B0604030504040204" pitchFamily="50" charset="-128"/>
                <a:ea typeface="Meiryo UI" panose="020B0604030504040204" pitchFamily="50" charset="-128"/>
              </a:rPr>
              <a:t>住所</a:t>
            </a:r>
            <a:endParaRPr lang="en-US" altLang="ja-JP" sz="1000" dirty="0">
              <a:solidFill>
                <a:schemeClr val="tx1"/>
              </a:solidFill>
              <a:latin typeface="Meiryo UI" panose="020B0604030504040204" pitchFamily="50" charset="-128"/>
              <a:ea typeface="Meiryo UI" panose="020B0604030504040204" pitchFamily="50" charset="-128"/>
            </a:endParaRPr>
          </a:p>
          <a:p>
            <a:r>
              <a:rPr lang="ja-JP" altLang="en-US" sz="1000" dirty="0">
                <a:solidFill>
                  <a:schemeClr val="tx1"/>
                </a:solidFill>
                <a:latin typeface="Meiryo UI" panose="020B0604030504040204" pitchFamily="50" charset="-128"/>
                <a:ea typeface="Meiryo UI" panose="020B0604030504040204" pitchFamily="50" charset="-128"/>
              </a:rPr>
              <a:t>電話番号</a:t>
            </a:r>
            <a:endParaRPr lang="en-US" altLang="ja-JP" sz="1000" dirty="0">
              <a:solidFill>
                <a:schemeClr val="tx1"/>
              </a:solidFill>
              <a:latin typeface="Meiryo UI" panose="020B0604030504040204" pitchFamily="50" charset="-128"/>
              <a:ea typeface="Meiryo UI" panose="020B0604030504040204" pitchFamily="50" charset="-128"/>
            </a:endParaRPr>
          </a:p>
          <a:p>
            <a:endParaRPr lang="en-US" altLang="ja-JP" sz="1000" dirty="0">
              <a:solidFill>
                <a:schemeClr val="tx1"/>
              </a:solidFill>
              <a:latin typeface="Meiryo UI" panose="020B0604030504040204" pitchFamily="50" charset="-128"/>
              <a:ea typeface="Meiryo UI" panose="020B0604030504040204" pitchFamily="50" charset="-128"/>
            </a:endParaRPr>
          </a:p>
          <a:p>
            <a:endParaRPr lang="en-US" altLang="ja-JP" sz="1000" u="sng" dirty="0">
              <a:solidFill>
                <a:schemeClr val="tx1"/>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92C3B7DE-9DDD-45EC-A3A0-820F66F88C9C}"/>
              </a:ext>
            </a:extLst>
          </p:cNvPr>
          <p:cNvSpPr/>
          <p:nvPr/>
        </p:nvSpPr>
        <p:spPr>
          <a:xfrm>
            <a:off x="395536" y="1159915"/>
            <a:ext cx="1512168" cy="50488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ja-JP" altLang="en-US" sz="1000" u="sng" dirty="0">
                <a:solidFill>
                  <a:schemeClr val="tx1"/>
                </a:solidFill>
                <a:latin typeface="Meiryo UI" panose="020B0604030504040204" pitchFamily="50" charset="-128"/>
                <a:ea typeface="Meiryo UI" panose="020B0604030504040204" pitchFamily="50" charset="-128"/>
              </a:rPr>
              <a:t>請求先名</a:t>
            </a:r>
            <a:endParaRPr lang="en-US" altLang="ja-JP" sz="1000" u="sng" dirty="0">
              <a:solidFill>
                <a:schemeClr val="tx1"/>
              </a:solidFill>
              <a:latin typeface="Meiryo UI" panose="020B0604030504040204" pitchFamily="50" charset="-128"/>
              <a:ea typeface="Meiryo UI" panose="020B0604030504040204" pitchFamily="50" charset="-128"/>
            </a:endParaRPr>
          </a:p>
          <a:p>
            <a:r>
              <a:rPr lang="ja-JP" altLang="en-US" sz="1000" dirty="0">
                <a:solidFill>
                  <a:schemeClr val="tx1"/>
                </a:solidFill>
                <a:latin typeface="Meiryo UI" panose="020B0604030504040204" pitchFamily="50" charset="-128"/>
                <a:ea typeface="Meiryo UI" panose="020B0604030504040204" pitchFamily="50" charset="-128"/>
              </a:rPr>
              <a:t>旭シンクロテック株式会社</a:t>
            </a:r>
            <a:endParaRPr lang="en-US" altLang="ja-JP" sz="1000" dirty="0">
              <a:solidFill>
                <a:schemeClr val="tx1"/>
              </a:solidFill>
              <a:latin typeface="Meiryo UI" panose="020B0604030504040204" pitchFamily="50" charset="-128"/>
              <a:ea typeface="Meiryo UI" panose="020B0604030504040204" pitchFamily="50" charset="-128"/>
            </a:endParaRPr>
          </a:p>
          <a:p>
            <a:r>
              <a:rPr lang="ja-JP" altLang="en-US" sz="1000" u="sng" dirty="0">
                <a:solidFill>
                  <a:schemeClr val="tx1"/>
                </a:solidFill>
                <a:latin typeface="Meiryo UI" panose="020B0604030504040204" pitchFamily="50" charset="-128"/>
                <a:ea typeface="Meiryo UI" panose="020B0604030504040204" pitchFamily="50" charset="-128"/>
              </a:rPr>
              <a:t>住所</a:t>
            </a:r>
            <a:endParaRPr lang="en-US" altLang="ja-JP" sz="1000" u="sng" dirty="0">
              <a:solidFill>
                <a:schemeClr val="tx1"/>
              </a:solidFill>
              <a:latin typeface="Meiryo UI" panose="020B0604030504040204" pitchFamily="50" charset="-128"/>
              <a:ea typeface="Meiryo UI" panose="020B0604030504040204" pitchFamily="50" charset="-128"/>
            </a:endParaRPr>
          </a:p>
          <a:p>
            <a:r>
              <a:rPr lang="ja-JP" altLang="en-US" sz="1000" dirty="0">
                <a:solidFill>
                  <a:schemeClr val="tx1"/>
                </a:solidFill>
                <a:latin typeface="Meiryo UI" panose="020B0604030504040204" pitchFamily="50" charset="-128"/>
                <a:ea typeface="Meiryo UI" panose="020B0604030504040204" pitchFamily="50" charset="-128"/>
              </a:rPr>
              <a:t>東京都大田区</a:t>
            </a:r>
            <a:r>
              <a:rPr lang="en-US" altLang="ja-JP" sz="1000" dirty="0">
                <a:solidFill>
                  <a:schemeClr val="tx1"/>
                </a:solidFill>
                <a:latin typeface="Meiryo UI" panose="020B0604030504040204" pitchFamily="50" charset="-128"/>
                <a:ea typeface="Meiryo UI" panose="020B0604030504040204" pitchFamily="50" charset="-128"/>
              </a:rPr>
              <a:t>XXXX</a:t>
            </a:r>
          </a:p>
        </p:txBody>
      </p:sp>
      <p:pic>
        <p:nvPicPr>
          <p:cNvPr id="18" name="Picture 2" descr="ãQR ç»åãã®ç»åæ¤ç´¢çµæ">
            <a:extLst>
              <a:ext uri="{FF2B5EF4-FFF2-40B4-BE49-F238E27FC236}">
                <a16:creationId xmlns:a16="http://schemas.microsoft.com/office/drawing/2014/main" id="{104553B2-A950-4540-81C2-4D5B32E66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016224"/>
            <a:ext cx="440668" cy="440668"/>
          </a:xfrm>
          <a:prstGeom prst="rect">
            <a:avLst/>
          </a:prstGeom>
          <a:noFill/>
          <a:extLst>
            <a:ext uri="{909E8E84-426E-40DD-AFC4-6F175D3DCCD1}">
              <a14:hiddenFill xmlns:a14="http://schemas.microsoft.com/office/drawing/2010/main">
                <a:solidFill>
                  <a:srgbClr val="FFFFFF"/>
                </a:solidFill>
              </a14:hiddenFill>
            </a:ext>
          </a:extLst>
        </p:spPr>
      </p:pic>
      <p:sp>
        <p:nvSpPr>
          <p:cNvPr id="19" name="正方形/長方形 18">
            <a:extLst>
              <a:ext uri="{FF2B5EF4-FFF2-40B4-BE49-F238E27FC236}">
                <a16:creationId xmlns:a16="http://schemas.microsoft.com/office/drawing/2014/main" id="{59243030-D1EF-4885-AAF3-DC18CEB60170}"/>
              </a:ext>
            </a:extLst>
          </p:cNvPr>
          <p:cNvSpPr/>
          <p:nvPr/>
        </p:nvSpPr>
        <p:spPr>
          <a:xfrm>
            <a:off x="323528" y="2564904"/>
            <a:ext cx="4176464" cy="1872208"/>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900" dirty="0">
                <a:solidFill>
                  <a:schemeClr val="tx1"/>
                </a:solidFill>
                <a:latin typeface="Meiryo UI" panose="020B0604030504040204" pitchFamily="50" charset="-128"/>
                <a:ea typeface="Meiryo UI" panose="020B0604030504040204" pitchFamily="50" charset="-128"/>
              </a:rPr>
              <a:t>品名</a:t>
            </a:r>
            <a:r>
              <a:rPr lang="en-US" altLang="ja-JP" sz="900" dirty="0">
                <a:solidFill>
                  <a:schemeClr val="tx1"/>
                </a:solidFill>
                <a:latin typeface="Meiryo UI" panose="020B0604030504040204" pitchFamily="50" charset="-128"/>
                <a:ea typeface="Meiryo UI" panose="020B0604030504040204" pitchFamily="50" charset="-128"/>
              </a:rPr>
              <a:t>	</a:t>
            </a:r>
            <a:r>
              <a:rPr lang="ja-JP" altLang="en-US" sz="900" dirty="0">
                <a:solidFill>
                  <a:schemeClr val="tx1"/>
                </a:solidFill>
                <a:latin typeface="Meiryo UI" panose="020B0604030504040204" pitchFamily="50" charset="-128"/>
                <a:ea typeface="Meiryo UI" panose="020B0604030504040204" pitchFamily="50" charset="-128"/>
              </a:rPr>
              <a:t>数量</a:t>
            </a:r>
            <a:r>
              <a:rPr lang="en-US" altLang="ja-JP" sz="900" dirty="0">
                <a:solidFill>
                  <a:schemeClr val="tx1"/>
                </a:solidFill>
                <a:latin typeface="Meiryo UI" panose="020B0604030504040204" pitchFamily="50" charset="-128"/>
                <a:ea typeface="Meiryo UI" panose="020B0604030504040204" pitchFamily="50" charset="-128"/>
              </a:rPr>
              <a:t>	</a:t>
            </a:r>
            <a:r>
              <a:rPr lang="ja-JP" altLang="en-US" sz="900" dirty="0">
                <a:solidFill>
                  <a:schemeClr val="tx1"/>
                </a:solidFill>
                <a:latin typeface="Meiryo UI" panose="020B0604030504040204" pitchFamily="50" charset="-128"/>
                <a:ea typeface="Meiryo UI" panose="020B0604030504040204" pitchFamily="50" charset="-128"/>
              </a:rPr>
              <a:t>単価</a:t>
            </a:r>
            <a:r>
              <a:rPr lang="en-US" altLang="ja-JP" sz="900" dirty="0">
                <a:solidFill>
                  <a:schemeClr val="tx1"/>
                </a:solidFill>
                <a:latin typeface="Meiryo UI" panose="020B0604030504040204" pitchFamily="50" charset="-128"/>
                <a:ea typeface="Meiryo UI" panose="020B0604030504040204" pitchFamily="50" charset="-128"/>
              </a:rPr>
              <a:t>	</a:t>
            </a:r>
            <a:r>
              <a:rPr lang="ja-JP" altLang="en-US" sz="900" dirty="0">
                <a:solidFill>
                  <a:schemeClr val="tx1"/>
                </a:solidFill>
                <a:latin typeface="Meiryo UI" panose="020B0604030504040204" pitchFamily="50" charset="-128"/>
                <a:ea typeface="Meiryo UI" panose="020B0604030504040204" pitchFamily="50" charset="-128"/>
              </a:rPr>
              <a:t>金額</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20" name="直線コネクタ 19">
            <a:extLst>
              <a:ext uri="{FF2B5EF4-FFF2-40B4-BE49-F238E27FC236}">
                <a16:creationId xmlns:a16="http://schemas.microsoft.com/office/drawing/2014/main" id="{BA9D5045-8140-4270-9388-E863CFDD7F1A}"/>
              </a:ext>
            </a:extLst>
          </p:cNvPr>
          <p:cNvCxnSpPr>
            <a:cxnSpLocks/>
          </p:cNvCxnSpPr>
          <p:nvPr/>
        </p:nvCxnSpPr>
        <p:spPr>
          <a:xfrm>
            <a:off x="395536" y="2780928"/>
            <a:ext cx="388843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ED319365-415F-44F1-9013-765701251B0A}"/>
              </a:ext>
            </a:extLst>
          </p:cNvPr>
          <p:cNvSpPr txBox="1"/>
          <p:nvPr/>
        </p:nvSpPr>
        <p:spPr>
          <a:xfrm>
            <a:off x="323528" y="4869160"/>
            <a:ext cx="3853940"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■確認事項</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税額は計算方法は仕入先ごとに</a:t>
            </a:r>
            <a:r>
              <a:rPr lang="ja-JP" altLang="en-US" sz="1200" dirty="0" err="1">
                <a:latin typeface="Meiryo UI" panose="020B0604030504040204" pitchFamily="50" charset="-128"/>
                <a:ea typeface="Meiryo UI" panose="020B0604030504040204" pitchFamily="50" charset="-128"/>
              </a:rPr>
              <a:t>違えど</a:t>
            </a:r>
            <a:r>
              <a:rPr lang="ja-JP" altLang="en-US" sz="1200" dirty="0">
                <a:latin typeface="Meiryo UI" panose="020B0604030504040204" pitchFamily="50" charset="-128"/>
                <a:ea typeface="Meiryo UI" panose="020B0604030504040204" pitchFamily="50" charset="-128"/>
              </a:rPr>
              <a:t>ヘッダ印字で良いか？</a:t>
            </a:r>
            <a:endParaRPr kumimoji="1" lang="ja-JP" altLang="en-US" sz="1200" dirty="0">
              <a:latin typeface="Meiryo UI" panose="020B0604030504040204" pitchFamily="50" charset="-128"/>
              <a:ea typeface="Meiryo UI" panose="020B0604030504040204" pitchFamily="50" charset="-128"/>
            </a:endParaRPr>
          </a:p>
        </p:txBody>
      </p:sp>
      <p:sp>
        <p:nvSpPr>
          <p:cNvPr id="14" name="テキスト ボックス 74">
            <a:extLst>
              <a:ext uri="{FF2B5EF4-FFF2-40B4-BE49-F238E27FC236}">
                <a16:creationId xmlns:a16="http://schemas.microsoft.com/office/drawing/2014/main" id="{0EE88E52-67D9-4162-8F76-75F0A6E0F7C3}"/>
              </a:ext>
            </a:extLst>
          </p:cNvPr>
          <p:cNvSpPr txBox="1"/>
          <p:nvPr/>
        </p:nvSpPr>
        <p:spPr>
          <a:xfrm>
            <a:off x="363284" y="5327580"/>
            <a:ext cx="2264500" cy="461665"/>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【2018/11/26】</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ヘッダ</a:t>
            </a:r>
            <a:r>
              <a:rPr lang="ja-JP" altLang="en-US" sz="1200" dirty="0">
                <a:solidFill>
                  <a:srgbClr val="FF0000"/>
                </a:solidFill>
                <a:latin typeface="Meiryo UI" panose="020B0604030504040204" pitchFamily="50" charset="-128"/>
                <a:ea typeface="Meiryo UI" panose="020B0604030504040204" pitchFamily="50" charset="-128"/>
              </a:rPr>
              <a:t>印字で問題ないことを伺った。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15" name="テキスト ボックス 74">
            <a:extLst>
              <a:ext uri="{FF2B5EF4-FFF2-40B4-BE49-F238E27FC236}">
                <a16:creationId xmlns:a16="http://schemas.microsoft.com/office/drawing/2014/main" id="{DE96EE72-B93E-45BD-A0CE-3C94DB5D8770}"/>
              </a:ext>
            </a:extLst>
          </p:cNvPr>
          <p:cNvSpPr txBox="1"/>
          <p:nvPr/>
        </p:nvSpPr>
        <p:spPr>
          <a:xfrm>
            <a:off x="5436096" y="3398802"/>
            <a:ext cx="2264500" cy="461665"/>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【2018/11/26】</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出力項目追加</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7BA327B1-D8D7-4B10-B81B-23161A2C93A0}"/>
              </a:ext>
            </a:extLst>
          </p:cNvPr>
          <p:cNvSpPr/>
          <p:nvPr/>
        </p:nvSpPr>
        <p:spPr>
          <a:xfrm>
            <a:off x="3059832" y="4476869"/>
            <a:ext cx="360040" cy="17626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ja-JP" altLang="en-US" sz="1000" dirty="0">
                <a:solidFill>
                  <a:srgbClr val="FF0000"/>
                </a:solidFill>
                <a:latin typeface="Meiryo UI" panose="020B0604030504040204" pitchFamily="50" charset="-128"/>
                <a:ea typeface="Meiryo UI" panose="020B0604030504040204" pitchFamily="50" charset="-128"/>
              </a:rPr>
              <a:t>小計</a:t>
            </a:r>
            <a:endParaRPr lang="en-US" altLang="ja-JP" sz="1000" u="sng"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2382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a:extLst>
              <a:ext uri="{FF2B5EF4-FFF2-40B4-BE49-F238E27FC236}">
                <a16:creationId xmlns:a16="http://schemas.microsoft.com/office/drawing/2014/main" id="{F5C3E275-E1D2-4608-9807-A848E5288D5E}"/>
              </a:ext>
            </a:extLst>
          </p:cNvPr>
          <p:cNvSpPr>
            <a:spLocks noGrp="1"/>
          </p:cNvSpPr>
          <p:nvPr>
            <p:ph type="title"/>
          </p:nvPr>
        </p:nvSpPr>
        <p:spPr/>
        <p:txBody>
          <a:bodyPr/>
          <a:lstStyle/>
          <a:p>
            <a:pPr eaLnBrk="1" hangingPunct="1"/>
            <a:r>
              <a:rPr lang="ja-JP" altLang="en-US" dirty="0"/>
              <a:t>プロジェクトスコープの確認</a:t>
            </a:r>
          </a:p>
        </p:txBody>
      </p:sp>
      <p:grpSp>
        <p:nvGrpSpPr>
          <p:cNvPr id="3" name="グループ化 2">
            <a:extLst>
              <a:ext uri="{FF2B5EF4-FFF2-40B4-BE49-F238E27FC236}">
                <a16:creationId xmlns:a16="http://schemas.microsoft.com/office/drawing/2014/main" id="{350C462C-467B-4D78-A4A5-4BA23ACB2A6F}"/>
              </a:ext>
            </a:extLst>
          </p:cNvPr>
          <p:cNvGrpSpPr/>
          <p:nvPr/>
        </p:nvGrpSpPr>
        <p:grpSpPr>
          <a:xfrm>
            <a:off x="341784" y="1124744"/>
            <a:ext cx="8460432" cy="5235569"/>
            <a:chOff x="341784" y="1124744"/>
            <a:chExt cx="8460432" cy="5235569"/>
          </a:xfrm>
        </p:grpSpPr>
        <p:pic>
          <p:nvPicPr>
            <p:cNvPr id="4" name="図 3">
              <a:extLst>
                <a:ext uri="{FF2B5EF4-FFF2-40B4-BE49-F238E27FC236}">
                  <a16:creationId xmlns:a16="http://schemas.microsoft.com/office/drawing/2014/main" id="{48755B06-AE07-4FD1-BE66-2519B886531D}"/>
                </a:ext>
              </a:extLst>
            </p:cNvPr>
            <p:cNvPicPr>
              <a:picLocks noChangeAspect="1"/>
            </p:cNvPicPr>
            <p:nvPr/>
          </p:nvPicPr>
          <p:blipFill>
            <a:blip r:embed="rId2"/>
            <a:stretch>
              <a:fillRect/>
            </a:stretch>
          </p:blipFill>
          <p:spPr>
            <a:xfrm>
              <a:off x="341784" y="1124744"/>
              <a:ext cx="8460432" cy="5235569"/>
            </a:xfrm>
            <a:prstGeom prst="rect">
              <a:avLst/>
            </a:prstGeom>
          </p:spPr>
        </p:pic>
        <p:sp>
          <p:nvSpPr>
            <p:cNvPr id="5" name="正方形/長方形 4">
              <a:extLst>
                <a:ext uri="{FF2B5EF4-FFF2-40B4-BE49-F238E27FC236}">
                  <a16:creationId xmlns:a16="http://schemas.microsoft.com/office/drawing/2014/main" id="{3BE508A5-AE12-4DEA-BC5B-D7960066F787}"/>
                </a:ext>
              </a:extLst>
            </p:cNvPr>
            <p:cNvSpPr/>
            <p:nvPr/>
          </p:nvSpPr>
          <p:spPr>
            <a:xfrm>
              <a:off x="7020272" y="6165304"/>
              <a:ext cx="1781944" cy="195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 name="直線コネクタ 10">
            <a:extLst>
              <a:ext uri="{FF2B5EF4-FFF2-40B4-BE49-F238E27FC236}">
                <a16:creationId xmlns:a16="http://schemas.microsoft.com/office/drawing/2014/main" id="{3311DDBB-E5F5-4088-997A-EB66E3FE91F3}"/>
              </a:ext>
            </a:extLst>
          </p:cNvPr>
          <p:cNvCxnSpPr>
            <a:cxnSpLocks/>
          </p:cNvCxnSpPr>
          <p:nvPr/>
        </p:nvCxnSpPr>
        <p:spPr>
          <a:xfrm>
            <a:off x="611560" y="2060848"/>
            <a:ext cx="12058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8894CB4-609B-4DA4-8A61-F9C33F2879B3}"/>
              </a:ext>
            </a:extLst>
          </p:cNvPr>
          <p:cNvCxnSpPr>
            <a:cxnSpLocks/>
          </p:cNvCxnSpPr>
          <p:nvPr/>
        </p:nvCxnSpPr>
        <p:spPr>
          <a:xfrm>
            <a:off x="3851920" y="2060848"/>
            <a:ext cx="12058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929F4651-9ABF-4D55-B1AB-BF55BD33A818}"/>
              </a:ext>
            </a:extLst>
          </p:cNvPr>
          <p:cNvCxnSpPr>
            <a:cxnSpLocks/>
          </p:cNvCxnSpPr>
          <p:nvPr/>
        </p:nvCxnSpPr>
        <p:spPr>
          <a:xfrm>
            <a:off x="7308304" y="2060848"/>
            <a:ext cx="12058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1FECE49-3F10-47D3-8AAB-88302EC28C75}"/>
              </a:ext>
            </a:extLst>
          </p:cNvPr>
          <p:cNvCxnSpPr>
            <a:cxnSpLocks/>
          </p:cNvCxnSpPr>
          <p:nvPr/>
        </p:nvCxnSpPr>
        <p:spPr>
          <a:xfrm>
            <a:off x="7164288" y="5085184"/>
            <a:ext cx="12058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384AB49-8D7B-4D47-9E3C-5FAA6190D667}"/>
              </a:ext>
            </a:extLst>
          </p:cNvPr>
          <p:cNvCxnSpPr>
            <a:cxnSpLocks/>
          </p:cNvCxnSpPr>
          <p:nvPr/>
        </p:nvCxnSpPr>
        <p:spPr>
          <a:xfrm>
            <a:off x="3707904" y="5085184"/>
            <a:ext cx="12058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41930DC-1D02-4C02-87E8-17D2572F8C2E}"/>
              </a:ext>
            </a:extLst>
          </p:cNvPr>
          <p:cNvCxnSpPr>
            <a:cxnSpLocks/>
          </p:cNvCxnSpPr>
          <p:nvPr/>
        </p:nvCxnSpPr>
        <p:spPr>
          <a:xfrm>
            <a:off x="611560" y="5085184"/>
            <a:ext cx="12058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2399FCD-9F2A-4CD3-902F-6E32C7CA7AE4}"/>
              </a:ext>
            </a:extLst>
          </p:cNvPr>
          <p:cNvSpPr txBox="1"/>
          <p:nvPr/>
        </p:nvSpPr>
        <p:spPr>
          <a:xfrm>
            <a:off x="149509" y="857250"/>
            <a:ext cx="4293163" cy="338554"/>
          </a:xfrm>
          <a:prstGeom prst="rect">
            <a:avLst/>
          </a:prstGeom>
          <a:noFill/>
        </p:spPr>
        <p:txBody>
          <a:bodyPr wrap="none" rtlCol="0">
            <a:spAutoFit/>
          </a:bodyPr>
          <a:lstStyle/>
          <a:p>
            <a:r>
              <a:rPr kumimoji="1" lang="ja-JP" altLang="en-US" sz="1600" dirty="0">
                <a:solidFill>
                  <a:srgbClr val="FF0000"/>
                </a:solidFill>
                <a:latin typeface="Meiryo UI" panose="020B0604030504040204" pitchFamily="50" charset="-128"/>
                <a:ea typeface="Meiryo UI" panose="020B0604030504040204" pitchFamily="50" charset="-128"/>
              </a:rPr>
              <a:t>レポートは各担当者が必要な情報を閲覧する機能</a:t>
            </a:r>
          </a:p>
        </p:txBody>
      </p:sp>
    </p:spTree>
    <p:extLst>
      <p:ext uri="{BB962C8B-B14F-4D97-AF65-F5344CB8AC3E}">
        <p14:creationId xmlns:p14="http://schemas.microsoft.com/office/powerpoint/2010/main" val="1503843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E66F13FF-5E74-4DF1-A9F8-7B099BB1A27C}"/>
              </a:ext>
            </a:extLst>
          </p:cNvPr>
          <p:cNvSpPr/>
          <p:nvPr/>
        </p:nvSpPr>
        <p:spPr>
          <a:xfrm>
            <a:off x="0" y="2924944"/>
            <a:ext cx="9144000" cy="1008112"/>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latin typeface="Meiryo UI" panose="020B0604030504040204" pitchFamily="50" charset="-128"/>
                <a:ea typeface="Meiryo UI" panose="020B0604030504040204" pitchFamily="50" charset="-128"/>
              </a:rPr>
              <a:t>レポート・ダッシュボード</a:t>
            </a:r>
          </a:p>
        </p:txBody>
      </p:sp>
    </p:spTree>
    <p:extLst>
      <p:ext uri="{BB962C8B-B14F-4D97-AF65-F5344CB8AC3E}">
        <p14:creationId xmlns:p14="http://schemas.microsoft.com/office/powerpoint/2010/main" val="127306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DF24981-6EE5-4246-B5FF-4A7CB58D29AF}"/>
              </a:ext>
            </a:extLst>
          </p:cNvPr>
          <p:cNvSpPr>
            <a:spLocks noGrp="1"/>
          </p:cNvSpPr>
          <p:nvPr>
            <p:ph type="title"/>
          </p:nvPr>
        </p:nvSpPr>
        <p:spPr>
          <a:xfrm>
            <a:off x="214313" y="131763"/>
            <a:ext cx="8229600" cy="725487"/>
          </a:xfrm>
        </p:spPr>
        <p:txBody>
          <a:bodyPr/>
          <a:lstStyle/>
          <a:p>
            <a:pPr eaLnBrk="1" hangingPunct="1"/>
            <a:r>
              <a:rPr lang="ja-JP" altLang="en-US" dirty="0"/>
              <a:t>レポート・ダッシュボードとは</a:t>
            </a:r>
          </a:p>
        </p:txBody>
      </p:sp>
      <p:pic>
        <p:nvPicPr>
          <p:cNvPr id="5" name="図 4">
            <a:extLst>
              <a:ext uri="{FF2B5EF4-FFF2-40B4-BE49-F238E27FC236}">
                <a16:creationId xmlns:a16="http://schemas.microsoft.com/office/drawing/2014/main" id="{9988EEFA-68BA-4095-BDA8-7741B5452F6C}"/>
              </a:ext>
            </a:extLst>
          </p:cNvPr>
          <p:cNvPicPr>
            <a:picLocks noChangeAspect="1"/>
          </p:cNvPicPr>
          <p:nvPr/>
        </p:nvPicPr>
        <p:blipFill>
          <a:blip r:embed="rId2"/>
          <a:stretch>
            <a:fillRect/>
          </a:stretch>
        </p:blipFill>
        <p:spPr>
          <a:xfrm>
            <a:off x="241131" y="1571133"/>
            <a:ext cx="7164288" cy="2217907"/>
          </a:xfrm>
          <a:prstGeom prst="rect">
            <a:avLst/>
          </a:prstGeom>
          <a:ln>
            <a:solidFill>
              <a:schemeClr val="tx1"/>
            </a:solidFill>
          </a:ln>
        </p:spPr>
      </p:pic>
      <p:pic>
        <p:nvPicPr>
          <p:cNvPr id="6" name="図 5">
            <a:extLst>
              <a:ext uri="{FF2B5EF4-FFF2-40B4-BE49-F238E27FC236}">
                <a16:creationId xmlns:a16="http://schemas.microsoft.com/office/drawing/2014/main" id="{5C91A11A-4CB4-4040-973D-7F4DD678826A}"/>
              </a:ext>
            </a:extLst>
          </p:cNvPr>
          <p:cNvPicPr>
            <a:picLocks noChangeAspect="1"/>
          </p:cNvPicPr>
          <p:nvPr/>
        </p:nvPicPr>
        <p:blipFill>
          <a:blip r:embed="rId3"/>
          <a:stretch>
            <a:fillRect/>
          </a:stretch>
        </p:blipFill>
        <p:spPr>
          <a:xfrm>
            <a:off x="214313" y="3933056"/>
            <a:ext cx="7243057" cy="2304256"/>
          </a:xfrm>
          <a:prstGeom prst="rect">
            <a:avLst/>
          </a:prstGeom>
        </p:spPr>
      </p:pic>
      <p:sp>
        <p:nvSpPr>
          <p:cNvPr id="7" name="テキスト ボックス 6">
            <a:extLst>
              <a:ext uri="{FF2B5EF4-FFF2-40B4-BE49-F238E27FC236}">
                <a16:creationId xmlns:a16="http://schemas.microsoft.com/office/drawing/2014/main" id="{98D6E57C-D4D6-4426-97B8-6E7D73C6549B}"/>
              </a:ext>
            </a:extLst>
          </p:cNvPr>
          <p:cNvSpPr txBox="1"/>
          <p:nvPr/>
        </p:nvSpPr>
        <p:spPr>
          <a:xfrm>
            <a:off x="241131" y="881629"/>
            <a:ext cx="8012130" cy="523220"/>
          </a:xfrm>
          <a:prstGeom prst="rect">
            <a:avLst/>
          </a:prstGeom>
          <a:noFill/>
        </p:spPr>
        <p:txBody>
          <a:bodyPr wrap="none" rtlCol="0">
            <a:spAutoFit/>
          </a:bodyPr>
          <a:lstStyle/>
          <a:p>
            <a:r>
              <a:rPr kumimoji="1" lang="ja-JP" altLang="en-US" sz="1400" b="1" dirty="0">
                <a:latin typeface="Meiryo UI" panose="020B0604030504040204" pitchFamily="50" charset="-128"/>
                <a:ea typeface="Meiryo UI" panose="020B0604030504040204" pitchFamily="50" charset="-128"/>
              </a:rPr>
              <a:t>レポートとは</a:t>
            </a:r>
            <a:r>
              <a:rPr lang="ja-JP" altLang="en-US" sz="1400" b="1" dirty="0">
                <a:latin typeface="Meiryo UI" panose="020B0604030504040204" pitchFamily="50" charset="-128"/>
                <a:ea typeface="Meiryo UI" panose="020B0604030504040204" pitchFamily="50" charset="-128"/>
              </a:rPr>
              <a:t>各オブジェクトに格納されている情報を「検索条件」「出力項目」「集計条件」等を指定して一覧で</a:t>
            </a:r>
            <a:endParaRPr lang="en-US" altLang="ja-JP" sz="1400" b="1" dirty="0">
              <a:latin typeface="Meiryo UI" panose="020B0604030504040204" pitchFamily="50" charset="-128"/>
              <a:ea typeface="Meiryo UI" panose="020B0604030504040204" pitchFamily="50" charset="-128"/>
            </a:endParaRPr>
          </a:p>
          <a:p>
            <a:r>
              <a:rPr kumimoji="1" lang="ja-JP" altLang="en-US" sz="1400" b="1" dirty="0">
                <a:latin typeface="Meiryo UI" panose="020B0604030504040204" pitchFamily="50" charset="-128"/>
                <a:ea typeface="Meiryo UI" panose="020B0604030504040204" pitchFamily="50" charset="-128"/>
              </a:rPr>
              <a:t>情報を閲覧する機能。ダッシュボードはレポートをグラフィカルに閲覧する機能。</a:t>
            </a:r>
          </a:p>
        </p:txBody>
      </p:sp>
    </p:spTree>
    <p:extLst>
      <p:ext uri="{BB962C8B-B14F-4D97-AF65-F5344CB8AC3E}">
        <p14:creationId xmlns:p14="http://schemas.microsoft.com/office/powerpoint/2010/main" val="246810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DF24981-6EE5-4246-B5FF-4A7CB58D29AF}"/>
              </a:ext>
            </a:extLst>
          </p:cNvPr>
          <p:cNvSpPr>
            <a:spLocks noGrp="1"/>
          </p:cNvSpPr>
          <p:nvPr>
            <p:ph type="title"/>
          </p:nvPr>
        </p:nvSpPr>
        <p:spPr>
          <a:xfrm>
            <a:off x="214312" y="131763"/>
            <a:ext cx="8822183" cy="725487"/>
          </a:xfrm>
        </p:spPr>
        <p:txBody>
          <a:bodyPr/>
          <a:lstStyle/>
          <a:p>
            <a:pPr eaLnBrk="1" hangingPunct="1"/>
            <a:r>
              <a:rPr lang="ja-JP" altLang="en-US" dirty="0"/>
              <a:t>レポート・ダッシュボード利用シチュエーション</a:t>
            </a:r>
          </a:p>
        </p:txBody>
      </p:sp>
      <p:sp>
        <p:nvSpPr>
          <p:cNvPr id="7" name="テキスト ボックス 6">
            <a:extLst>
              <a:ext uri="{FF2B5EF4-FFF2-40B4-BE49-F238E27FC236}">
                <a16:creationId xmlns:a16="http://schemas.microsoft.com/office/drawing/2014/main" id="{98D6E57C-D4D6-4426-97B8-6E7D73C6549B}"/>
              </a:ext>
            </a:extLst>
          </p:cNvPr>
          <p:cNvSpPr txBox="1"/>
          <p:nvPr/>
        </p:nvSpPr>
        <p:spPr>
          <a:xfrm>
            <a:off x="241131" y="881629"/>
            <a:ext cx="7472045" cy="738664"/>
          </a:xfrm>
          <a:prstGeom prst="rect">
            <a:avLst/>
          </a:prstGeom>
          <a:noFill/>
        </p:spPr>
        <p:txBody>
          <a:bodyPr wrap="none" rtlCol="0">
            <a:spAutoFit/>
          </a:bodyPr>
          <a:lstStyle/>
          <a:p>
            <a:r>
              <a:rPr kumimoji="1" lang="ja-JP" altLang="en-US" sz="1400" b="1" dirty="0">
                <a:latin typeface="Meiryo UI" panose="020B0604030504040204" pitchFamily="50" charset="-128"/>
                <a:ea typeface="Meiryo UI" panose="020B0604030504040204" pitchFamily="50" charset="-128"/>
              </a:rPr>
              <a:t>レポートやダッシュボードは業務上必要なチェック機能や売上などの集計、状況確認に利用されます。</a:t>
            </a:r>
            <a:endParaRPr kumimoji="1" lang="en-US" altLang="ja-JP" sz="1400" b="1" dirty="0">
              <a:latin typeface="Meiryo UI" panose="020B0604030504040204" pitchFamily="50" charset="-128"/>
              <a:ea typeface="Meiryo UI" panose="020B0604030504040204" pitchFamily="50" charset="-128"/>
            </a:endParaRPr>
          </a:p>
          <a:p>
            <a:r>
              <a:rPr kumimoji="1" lang="en-US" altLang="ja-JP" sz="1400" b="1" dirty="0">
                <a:latin typeface="Meiryo UI" panose="020B0604030504040204" pitchFamily="50" charset="-128"/>
                <a:ea typeface="Meiryo UI" panose="020B0604030504040204" pitchFamily="50" charset="-128"/>
              </a:rPr>
              <a:t>AST</a:t>
            </a:r>
            <a:r>
              <a:rPr kumimoji="1" lang="ja-JP" altLang="en-US" sz="1400" b="1" dirty="0">
                <a:latin typeface="Meiryo UI" panose="020B0604030504040204" pitchFamily="50" charset="-128"/>
                <a:ea typeface="Meiryo UI" panose="020B0604030504040204" pitchFamily="50" charset="-128"/>
              </a:rPr>
              <a:t>及び資材ベンダーにおいても</a:t>
            </a:r>
            <a:r>
              <a:rPr kumimoji="1" lang="en-US" altLang="ja-JP" sz="1400" b="1" dirty="0">
                <a:latin typeface="Meiryo UI" panose="020B0604030504040204" pitchFamily="50" charset="-128"/>
                <a:ea typeface="Meiryo UI" panose="020B0604030504040204" pitchFamily="50" charset="-128"/>
              </a:rPr>
              <a:t>Salesforce</a:t>
            </a:r>
            <a:r>
              <a:rPr kumimoji="1" lang="ja-JP" altLang="en-US" sz="1400" b="1" dirty="0">
                <a:latin typeface="Meiryo UI" panose="020B0604030504040204" pitchFamily="50" charset="-128"/>
                <a:ea typeface="Meiryo UI" panose="020B0604030504040204" pitchFamily="50" charset="-128"/>
              </a:rPr>
              <a:t>のレポート機能を用いて蓄積された情報を有効活用し</a:t>
            </a:r>
            <a:endParaRPr kumimoji="1" lang="en-US" altLang="ja-JP" sz="1400" b="1" dirty="0">
              <a:latin typeface="Meiryo UI" panose="020B0604030504040204" pitchFamily="50" charset="-128"/>
              <a:ea typeface="Meiryo UI" panose="020B0604030504040204" pitchFamily="50" charset="-128"/>
            </a:endParaRPr>
          </a:p>
          <a:p>
            <a:r>
              <a:rPr lang="ja-JP" altLang="en-US" sz="1400" b="1" dirty="0">
                <a:latin typeface="Meiryo UI" panose="020B0604030504040204" pitchFamily="50" charset="-128"/>
                <a:ea typeface="Meiryo UI" panose="020B0604030504040204" pitchFamily="50" charset="-128"/>
              </a:rPr>
              <a:t>業務効率化を図るツールとして利用可能です。</a:t>
            </a:r>
            <a:endParaRPr kumimoji="1" lang="ja-JP" altLang="en-US" sz="1400" b="1" dirty="0">
              <a:latin typeface="Meiryo UI" panose="020B0604030504040204" pitchFamily="50" charset="-128"/>
              <a:ea typeface="Meiryo UI" panose="020B0604030504040204" pitchFamily="50" charset="-128"/>
            </a:endParaRPr>
          </a:p>
        </p:txBody>
      </p:sp>
      <p:pic>
        <p:nvPicPr>
          <p:cNvPr id="1026" name="Picture 2" descr="ãç¢ºèª ç»åãã®ç»åæ¤ç´¢çµæ">
            <a:extLst>
              <a:ext uri="{FF2B5EF4-FFF2-40B4-BE49-F238E27FC236}">
                <a16:creationId xmlns:a16="http://schemas.microsoft.com/office/drawing/2014/main" id="{EDC255A9-496B-4F31-98E4-9D456C42D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3013699" cy="21095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éè¨ãã®ç»åæ¤ç´¢çµæ">
            <a:extLst>
              <a:ext uri="{FF2B5EF4-FFF2-40B4-BE49-F238E27FC236}">
                <a16:creationId xmlns:a16="http://schemas.microsoft.com/office/drawing/2014/main" id="{CDCFB5EA-7D46-40F6-9EFD-3F2C2E253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4491" y="1772816"/>
            <a:ext cx="3151156" cy="210077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DBC3E6B4-A8DD-4957-9A4F-7E73B5D7370F}"/>
              </a:ext>
            </a:extLst>
          </p:cNvPr>
          <p:cNvSpPr txBox="1"/>
          <p:nvPr/>
        </p:nvSpPr>
        <p:spPr>
          <a:xfrm>
            <a:off x="950064" y="4026421"/>
            <a:ext cx="2214068"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チェック機能として使用</a:t>
            </a:r>
          </a:p>
        </p:txBody>
      </p:sp>
      <p:sp>
        <p:nvSpPr>
          <p:cNvPr id="9" name="テキスト ボックス 8">
            <a:extLst>
              <a:ext uri="{FF2B5EF4-FFF2-40B4-BE49-F238E27FC236}">
                <a16:creationId xmlns:a16="http://schemas.microsoft.com/office/drawing/2014/main" id="{AC798B1F-2347-4B25-AEA3-00C2BC69CDA7}"/>
              </a:ext>
            </a:extLst>
          </p:cNvPr>
          <p:cNvSpPr txBox="1"/>
          <p:nvPr/>
        </p:nvSpPr>
        <p:spPr>
          <a:xfrm>
            <a:off x="5353035" y="4026421"/>
            <a:ext cx="2113079" cy="369332"/>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集計機能</a:t>
            </a:r>
            <a:r>
              <a:rPr kumimoji="1" lang="ja-JP" altLang="en-US" dirty="0">
                <a:latin typeface="Meiryo UI" panose="020B0604030504040204" pitchFamily="50" charset="-128"/>
                <a:ea typeface="Meiryo UI" panose="020B0604030504040204" pitchFamily="50" charset="-128"/>
              </a:rPr>
              <a:t>として使用</a:t>
            </a:r>
          </a:p>
        </p:txBody>
      </p:sp>
      <p:pic>
        <p:nvPicPr>
          <p:cNvPr id="1030" name="Picture 6" descr="ãç¶æ³ç¢ºèªãã®ç»åæ¤ç´¢çµæ">
            <a:extLst>
              <a:ext uri="{FF2B5EF4-FFF2-40B4-BE49-F238E27FC236}">
                <a16:creationId xmlns:a16="http://schemas.microsoft.com/office/drawing/2014/main" id="{C5F47A45-70A9-4BB3-987D-17951F3ED7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983" y="4402460"/>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A5A65EA7-A79B-483D-8194-ECF94B07079B}"/>
              </a:ext>
            </a:extLst>
          </p:cNvPr>
          <p:cNvSpPr txBox="1"/>
          <p:nvPr/>
        </p:nvSpPr>
        <p:spPr>
          <a:xfrm>
            <a:off x="3164132" y="6024061"/>
            <a:ext cx="2063385"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状況確認として使用</a:t>
            </a:r>
          </a:p>
        </p:txBody>
      </p:sp>
    </p:spTree>
    <p:extLst>
      <p:ext uri="{BB962C8B-B14F-4D97-AF65-F5344CB8AC3E}">
        <p14:creationId xmlns:p14="http://schemas.microsoft.com/office/powerpoint/2010/main" val="3886922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DF24981-6EE5-4246-B5FF-4A7CB58D29AF}"/>
              </a:ext>
            </a:extLst>
          </p:cNvPr>
          <p:cNvSpPr>
            <a:spLocks noGrp="1"/>
          </p:cNvSpPr>
          <p:nvPr>
            <p:ph type="title"/>
          </p:nvPr>
        </p:nvSpPr>
        <p:spPr>
          <a:xfrm>
            <a:off x="214312" y="131763"/>
            <a:ext cx="8822183" cy="725487"/>
          </a:xfrm>
        </p:spPr>
        <p:txBody>
          <a:bodyPr/>
          <a:lstStyle/>
          <a:p>
            <a:pPr eaLnBrk="1" hangingPunct="1"/>
            <a:r>
              <a:rPr lang="ja-JP" altLang="en-US" dirty="0"/>
              <a:t>レポート・ダッシュボード一覧</a:t>
            </a:r>
          </a:p>
        </p:txBody>
      </p:sp>
      <p:sp>
        <p:nvSpPr>
          <p:cNvPr id="7" name="テキスト ボックス 6">
            <a:extLst>
              <a:ext uri="{FF2B5EF4-FFF2-40B4-BE49-F238E27FC236}">
                <a16:creationId xmlns:a16="http://schemas.microsoft.com/office/drawing/2014/main" id="{98D6E57C-D4D6-4426-97B8-6E7D73C6549B}"/>
              </a:ext>
            </a:extLst>
          </p:cNvPr>
          <p:cNvSpPr txBox="1"/>
          <p:nvPr/>
        </p:nvSpPr>
        <p:spPr>
          <a:xfrm>
            <a:off x="241131" y="881629"/>
            <a:ext cx="5753498" cy="523220"/>
          </a:xfrm>
          <a:prstGeom prst="rect">
            <a:avLst/>
          </a:prstGeom>
          <a:noFill/>
        </p:spPr>
        <p:txBody>
          <a:bodyPr wrap="none" rtlCol="0">
            <a:spAutoFit/>
          </a:bodyPr>
          <a:lstStyle/>
          <a:p>
            <a:r>
              <a:rPr kumimoji="1" lang="ja-JP" altLang="en-US" sz="1400" b="1" dirty="0">
                <a:latin typeface="Meiryo UI" panose="020B0604030504040204" pitchFamily="50" charset="-128"/>
                <a:ea typeface="Meiryo UI" panose="020B0604030504040204" pitchFamily="50" charset="-128"/>
              </a:rPr>
              <a:t>これまでの要件定義において、下記レポートが必要であると認識しております。</a:t>
            </a:r>
            <a:endParaRPr kumimoji="1" lang="en-US" altLang="ja-JP" sz="1400" b="1" dirty="0">
              <a:latin typeface="Meiryo UI" panose="020B0604030504040204" pitchFamily="50" charset="-128"/>
              <a:ea typeface="Meiryo UI" panose="020B0604030504040204" pitchFamily="50" charset="-128"/>
            </a:endParaRPr>
          </a:p>
          <a:p>
            <a:r>
              <a:rPr kumimoji="1" lang="ja-JP" altLang="en-US" sz="1400" b="1" dirty="0">
                <a:latin typeface="Meiryo UI" panose="020B0604030504040204" pitchFamily="50" charset="-128"/>
                <a:ea typeface="Meiryo UI" panose="020B0604030504040204" pitchFamily="50" charset="-128"/>
              </a:rPr>
              <a:t>下記以外にも必要なレポートがございましたらご連絡ください。</a:t>
            </a:r>
          </a:p>
        </p:txBody>
      </p:sp>
      <p:graphicFrame>
        <p:nvGraphicFramePr>
          <p:cNvPr id="3" name="表 2">
            <a:extLst>
              <a:ext uri="{FF2B5EF4-FFF2-40B4-BE49-F238E27FC236}">
                <a16:creationId xmlns:a16="http://schemas.microsoft.com/office/drawing/2014/main" id="{F0C2F61C-2B70-468B-820F-243474972A0A}"/>
              </a:ext>
            </a:extLst>
          </p:cNvPr>
          <p:cNvGraphicFramePr>
            <a:graphicFrameLocks noGrp="1"/>
          </p:cNvGraphicFramePr>
          <p:nvPr>
            <p:extLst>
              <p:ext uri="{D42A27DB-BD31-4B8C-83A1-F6EECF244321}">
                <p14:modId xmlns:p14="http://schemas.microsoft.com/office/powerpoint/2010/main" val="971553251"/>
              </p:ext>
            </p:extLst>
          </p:nvPr>
        </p:nvGraphicFramePr>
        <p:xfrm>
          <a:off x="209198" y="1429228"/>
          <a:ext cx="8683284" cy="5044440"/>
        </p:xfrm>
        <a:graphic>
          <a:graphicData uri="http://schemas.openxmlformats.org/drawingml/2006/table">
            <a:tbl>
              <a:tblPr firstRow="1" bandRow="1">
                <a:tableStyleId>{5C22544A-7EE6-4342-B048-85BDC9FD1C3A}</a:tableStyleId>
              </a:tblPr>
              <a:tblGrid>
                <a:gridCol w="1050434">
                  <a:extLst>
                    <a:ext uri="{9D8B030D-6E8A-4147-A177-3AD203B41FA5}">
                      <a16:colId xmlns:a16="http://schemas.microsoft.com/office/drawing/2014/main" val="3592794456"/>
                    </a:ext>
                  </a:extLst>
                </a:gridCol>
                <a:gridCol w="1440160">
                  <a:extLst>
                    <a:ext uri="{9D8B030D-6E8A-4147-A177-3AD203B41FA5}">
                      <a16:colId xmlns:a16="http://schemas.microsoft.com/office/drawing/2014/main" val="2666859090"/>
                    </a:ext>
                  </a:extLst>
                </a:gridCol>
                <a:gridCol w="2160240">
                  <a:extLst>
                    <a:ext uri="{9D8B030D-6E8A-4147-A177-3AD203B41FA5}">
                      <a16:colId xmlns:a16="http://schemas.microsoft.com/office/drawing/2014/main" val="3195802782"/>
                    </a:ext>
                  </a:extLst>
                </a:gridCol>
                <a:gridCol w="4032450">
                  <a:extLst>
                    <a:ext uri="{9D8B030D-6E8A-4147-A177-3AD203B41FA5}">
                      <a16:colId xmlns:a16="http://schemas.microsoft.com/office/drawing/2014/main" val="4265617554"/>
                    </a:ext>
                  </a:extLst>
                </a:gridCol>
              </a:tblGrid>
              <a:tr h="180704">
                <a:tc>
                  <a:txBody>
                    <a:bodyPr/>
                    <a:lstStyle/>
                    <a:p>
                      <a:r>
                        <a:rPr kumimoji="1" lang="ja-JP" altLang="en-US" sz="1600" b="0" dirty="0">
                          <a:latin typeface="Meiryo UI" panose="020B0604030504040204" pitchFamily="50" charset="-128"/>
                          <a:ea typeface="Meiryo UI" panose="020B0604030504040204" pitchFamily="50" charset="-128"/>
                        </a:rPr>
                        <a:t>利用者</a:t>
                      </a:r>
                    </a:p>
                  </a:txBody>
                  <a:tcPr/>
                </a:tc>
                <a:tc>
                  <a:txBody>
                    <a:bodyPr/>
                    <a:lstStyle/>
                    <a:p>
                      <a:r>
                        <a:rPr kumimoji="1" lang="ja-JP" altLang="en-US" sz="1600" b="0" dirty="0">
                          <a:latin typeface="Meiryo UI" panose="020B0604030504040204" pitchFamily="50" charset="-128"/>
                          <a:ea typeface="Meiryo UI" panose="020B0604030504040204" pitchFamily="50" charset="-128"/>
                        </a:rPr>
                        <a:t>名称</a:t>
                      </a:r>
                    </a:p>
                  </a:txBody>
                  <a:tcPr/>
                </a:tc>
                <a:tc>
                  <a:txBody>
                    <a:bodyPr/>
                    <a:lstStyle/>
                    <a:p>
                      <a:r>
                        <a:rPr kumimoji="1" lang="ja-JP" altLang="en-US" sz="1600" b="0" dirty="0">
                          <a:latin typeface="Meiryo UI" panose="020B0604030504040204" pitchFamily="50" charset="-128"/>
                          <a:ea typeface="Meiryo UI" panose="020B0604030504040204" pitchFamily="50" charset="-128"/>
                        </a:rPr>
                        <a:t>利用用途</a:t>
                      </a:r>
                    </a:p>
                  </a:txBody>
                  <a:tcPr/>
                </a:tc>
                <a:tc>
                  <a:txBody>
                    <a:bodyPr/>
                    <a:lstStyle/>
                    <a:p>
                      <a:r>
                        <a:rPr kumimoji="1" lang="ja-JP" altLang="en-US" sz="1600" b="0" dirty="0">
                          <a:latin typeface="Meiryo UI" panose="020B0604030504040204" pitchFamily="50" charset="-128"/>
                          <a:ea typeface="Meiryo UI" panose="020B0604030504040204" pitchFamily="50" charset="-128"/>
                        </a:rPr>
                        <a:t>検索条件、出力項目</a:t>
                      </a:r>
                    </a:p>
                  </a:txBody>
                  <a:tcPr/>
                </a:tc>
                <a:extLst>
                  <a:ext uri="{0D108BD9-81ED-4DB2-BD59-A6C34878D82A}">
                    <a16:rowId xmlns:a16="http://schemas.microsoft.com/office/drawing/2014/main" val="131446201"/>
                  </a:ext>
                </a:extLst>
              </a:tr>
              <a:tr h="221774">
                <a:tc>
                  <a:txBody>
                    <a:bodyPr/>
                    <a:lstStyle/>
                    <a:p>
                      <a:r>
                        <a:rPr kumimoji="1" lang="ja-JP" altLang="en-US" sz="1050" dirty="0">
                          <a:latin typeface="Meiryo UI" panose="020B0604030504040204" pitchFamily="50" charset="-128"/>
                          <a:ea typeface="Meiryo UI" panose="020B0604030504040204" pitchFamily="50" charset="-128"/>
                        </a:rPr>
                        <a:t>資材ベンダ</a:t>
                      </a:r>
                      <a:endParaRPr kumimoji="1" lang="en-US" altLang="ja-JP" sz="1050" dirty="0">
                        <a:latin typeface="Meiryo UI" panose="020B0604030504040204" pitchFamily="50" charset="-128"/>
                        <a:ea typeface="Meiryo UI" panose="020B0604030504040204" pitchFamily="50" charset="-128"/>
                      </a:endParaRPr>
                    </a:p>
                    <a:p>
                      <a:r>
                        <a:rPr kumimoji="1" lang="en-US" altLang="ja-JP" sz="1050" dirty="0">
                          <a:latin typeface="Meiryo UI" panose="020B0604030504040204" pitchFamily="50" charset="-128"/>
                          <a:ea typeface="Meiryo UI" panose="020B0604030504040204" pitchFamily="50" charset="-128"/>
                        </a:rPr>
                        <a:t>AST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出荷済未検品一覧</a:t>
                      </a:r>
                    </a:p>
                  </a:txBody>
                  <a:tcPr/>
                </a:tc>
                <a:tc>
                  <a:txBody>
                    <a:bodyPr/>
                    <a:lstStyle/>
                    <a:p>
                      <a:r>
                        <a:rPr kumimoji="1" lang="ja-JP" altLang="en-US" sz="1050" dirty="0">
                          <a:latin typeface="Meiryo UI" panose="020B0604030504040204" pitchFamily="50" charset="-128"/>
                          <a:ea typeface="Meiryo UI" panose="020B0604030504040204" pitchFamily="50" charset="-128"/>
                        </a:rPr>
                        <a:t>請求漏れ確認</a:t>
                      </a:r>
                    </a:p>
                  </a:txBody>
                  <a:tcPr/>
                </a:tc>
                <a:tc>
                  <a:txBody>
                    <a:bodyPr/>
                    <a:lstStyle/>
                    <a:p>
                      <a:r>
                        <a:rPr kumimoji="1" lang="ja-JP" altLang="en-US" sz="1050" dirty="0">
                          <a:latin typeface="Meiryo UI" panose="020B0604030504040204" pitchFamily="50" charset="-128"/>
                          <a:ea typeface="Meiryo UI" panose="020B0604030504040204" pitchFamily="50" charset="-128"/>
                        </a:rPr>
                        <a:t>■検索条件</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調達ヘッダ</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明細ステータス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「出荷済」</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■出力項目</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工事番号・資材名・納期・</a:t>
                      </a:r>
                      <a:r>
                        <a:rPr kumimoji="1" lang="en-US" altLang="ja-JP" sz="1050" dirty="0">
                          <a:latin typeface="Meiryo UI" panose="020B0604030504040204" pitchFamily="50" charset="-128"/>
                          <a:ea typeface="Meiryo UI" panose="020B0604030504040204" pitchFamily="50" charset="-128"/>
                        </a:rPr>
                        <a:t>AST</a:t>
                      </a:r>
                      <a:r>
                        <a:rPr kumimoji="1" lang="ja-JP" altLang="en-US" sz="1050" dirty="0">
                          <a:latin typeface="Meiryo UI" panose="020B0604030504040204" pitchFamily="50" charset="-128"/>
                          <a:ea typeface="Meiryo UI" panose="020B0604030504040204" pitchFamily="50" charset="-128"/>
                        </a:rPr>
                        <a:t>担当者・明細ステータス</a:t>
                      </a:r>
                    </a:p>
                  </a:txBody>
                  <a:tcPr/>
                </a:tc>
                <a:extLst>
                  <a:ext uri="{0D108BD9-81ED-4DB2-BD59-A6C34878D82A}">
                    <a16:rowId xmlns:a16="http://schemas.microsoft.com/office/drawing/2014/main" val="2425291288"/>
                  </a:ext>
                </a:extLst>
              </a:tr>
              <a:tr h="135528">
                <a:tc>
                  <a:txBody>
                    <a:bodyPr/>
                    <a:lstStyle/>
                    <a:p>
                      <a:r>
                        <a:rPr kumimoji="1" lang="ja-JP" altLang="en-US" sz="1050" dirty="0">
                          <a:latin typeface="Meiryo UI" panose="020B0604030504040204" pitchFamily="50" charset="-128"/>
                          <a:ea typeface="Meiryo UI" panose="020B0604030504040204" pitchFamily="50" charset="-128"/>
                        </a:rPr>
                        <a:t>資材ベンダ</a:t>
                      </a:r>
                      <a:endParaRPr kumimoji="1" lang="en-US" altLang="ja-JP" sz="1050" dirty="0">
                        <a:latin typeface="Meiryo UI" panose="020B0604030504040204" pitchFamily="50" charset="-128"/>
                        <a:ea typeface="Meiryo UI" panose="020B0604030504040204" pitchFamily="50" charset="-128"/>
                      </a:endParaRPr>
                    </a:p>
                    <a:p>
                      <a:r>
                        <a:rPr kumimoji="1" lang="en-US" altLang="ja-JP" sz="1050" dirty="0">
                          <a:latin typeface="Meiryo UI" panose="020B0604030504040204" pitchFamily="50" charset="-128"/>
                          <a:ea typeface="Meiryo UI" panose="020B0604030504040204" pitchFamily="50" charset="-128"/>
                        </a:rPr>
                        <a:t>AST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納期遅延リスト</a:t>
                      </a:r>
                    </a:p>
                  </a:txBody>
                  <a:tcPr/>
                </a:tc>
                <a:tc>
                  <a:txBody>
                    <a:bodyPr/>
                    <a:lstStyle/>
                    <a:p>
                      <a:r>
                        <a:rPr kumimoji="1" lang="ja-JP" altLang="en-US" sz="1050" dirty="0">
                          <a:latin typeface="Meiryo UI" panose="020B0604030504040204" pitchFamily="50" charset="-128"/>
                          <a:ea typeface="Meiryo UI" panose="020B0604030504040204" pitchFamily="50" charset="-128"/>
                        </a:rPr>
                        <a:t>請求漏れ確認</a:t>
                      </a:r>
                    </a:p>
                  </a:txBody>
                  <a:tcPr/>
                </a:tc>
                <a:tc>
                  <a:txBody>
                    <a:bodyPr/>
                    <a:lstStyle/>
                    <a:p>
                      <a:r>
                        <a:rPr kumimoji="1" lang="ja-JP" altLang="en-US" sz="1050" dirty="0">
                          <a:latin typeface="Meiryo UI" panose="020B0604030504040204" pitchFamily="50" charset="-128"/>
                          <a:ea typeface="Meiryo UI" panose="020B0604030504040204" pitchFamily="50" charset="-128"/>
                        </a:rPr>
                        <a:t>■検索条件</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調達明細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納期</a:t>
                      </a:r>
                      <a:r>
                        <a:rPr kumimoji="1" lang="en-US" altLang="ja-JP" sz="1050" dirty="0">
                          <a:latin typeface="Meiryo UI" panose="020B0604030504040204" pitchFamily="50" charset="-128"/>
                          <a:ea typeface="Meiryo UI" panose="020B0604030504040204" pitchFamily="50" charset="-128"/>
                        </a:rPr>
                        <a:t>&lt;</a:t>
                      </a:r>
                      <a:r>
                        <a:rPr kumimoji="1" lang="ja-JP" altLang="en-US" sz="1050" dirty="0">
                          <a:latin typeface="Meiryo UI" panose="020B0604030504040204" pitchFamily="50" charset="-128"/>
                          <a:ea typeface="Meiryo UI" panose="020B0604030504040204" pitchFamily="50" charset="-128"/>
                        </a:rPr>
                        <a:t>本日</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■出力項目</a:t>
                      </a:r>
                      <a:endParaRPr kumimoji="1" lang="en-US" altLang="ja-JP" sz="105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工事番号・資材名・納期・</a:t>
                      </a:r>
                      <a:r>
                        <a:rPr kumimoji="1" lang="en-US" altLang="ja-JP" sz="1050" dirty="0">
                          <a:latin typeface="Meiryo UI" panose="020B0604030504040204" pitchFamily="50" charset="-128"/>
                          <a:ea typeface="Meiryo UI" panose="020B0604030504040204" pitchFamily="50" charset="-128"/>
                        </a:rPr>
                        <a:t>AST</a:t>
                      </a:r>
                      <a:r>
                        <a:rPr kumimoji="1" lang="ja-JP" altLang="en-US" sz="1050" dirty="0">
                          <a:latin typeface="Meiryo UI" panose="020B0604030504040204" pitchFamily="50" charset="-128"/>
                          <a:ea typeface="Meiryo UI" panose="020B0604030504040204" pitchFamily="50" charset="-128"/>
                        </a:rPr>
                        <a:t>担当者・明細ステータス</a:t>
                      </a:r>
                    </a:p>
                  </a:txBody>
                  <a:tcPr/>
                </a:tc>
                <a:extLst>
                  <a:ext uri="{0D108BD9-81ED-4DB2-BD59-A6C34878D82A}">
                    <a16:rowId xmlns:a16="http://schemas.microsoft.com/office/drawing/2014/main" val="8318121"/>
                  </a:ext>
                </a:extLst>
              </a:tr>
              <a:tr h="135528">
                <a:tc>
                  <a:txBody>
                    <a:bodyPr/>
                    <a:lstStyle/>
                    <a:p>
                      <a:r>
                        <a:rPr kumimoji="1" lang="ja-JP" altLang="en-US" sz="1050" dirty="0">
                          <a:latin typeface="Meiryo UI" panose="020B0604030504040204" pitchFamily="50" charset="-128"/>
                          <a:ea typeface="Meiryo UI" panose="020B0604030504040204" pitchFamily="50" charset="-128"/>
                        </a:rPr>
                        <a:t>資材ベンダ</a:t>
                      </a:r>
                      <a:endParaRPr kumimoji="1" lang="en-US" altLang="ja-JP" sz="1050" dirty="0">
                        <a:latin typeface="Meiryo UI" panose="020B0604030504040204" pitchFamily="50" charset="-128"/>
                        <a:ea typeface="Meiryo UI" panose="020B0604030504040204" pitchFamily="50" charset="-128"/>
                      </a:endParaRPr>
                    </a:p>
                    <a:p>
                      <a:r>
                        <a:rPr kumimoji="1" lang="en-US" altLang="ja-JP" sz="1050" dirty="0">
                          <a:latin typeface="Meiryo UI" panose="020B0604030504040204" pitchFamily="50" charset="-128"/>
                          <a:ea typeface="Meiryo UI" panose="020B0604030504040204" pitchFamily="50" charset="-128"/>
                        </a:rPr>
                        <a:t>AST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請求予定一覧</a:t>
                      </a:r>
                    </a:p>
                  </a:txBody>
                  <a:tcPr/>
                </a:tc>
                <a:tc>
                  <a:txBody>
                    <a:bodyPr/>
                    <a:lstStyle/>
                    <a:p>
                      <a:r>
                        <a:rPr kumimoji="1" lang="ja-JP" altLang="en-US" sz="1050" dirty="0">
                          <a:latin typeface="Meiryo UI" panose="020B0604030504040204" pitchFamily="50" charset="-128"/>
                          <a:ea typeface="Meiryo UI" panose="020B0604030504040204" pitchFamily="50" charset="-128"/>
                        </a:rPr>
                        <a:t>当月請求予定確認</a:t>
                      </a:r>
                    </a:p>
                  </a:txBody>
                  <a:tcPr/>
                </a:tc>
                <a:tc>
                  <a:txBody>
                    <a:bodyPr/>
                    <a:lstStyle/>
                    <a:p>
                      <a:r>
                        <a:rPr kumimoji="1" lang="ja-JP" altLang="en-US" sz="1050" dirty="0">
                          <a:latin typeface="Meiryo UI" panose="020B0604030504040204" pitchFamily="50" charset="-128"/>
                          <a:ea typeface="Meiryo UI" panose="020B0604030504040204" pitchFamily="50" charset="-128"/>
                        </a:rPr>
                        <a:t>■検索条件</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仕入</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仕入日が当月請求期間に含まれているもの</a:t>
                      </a:r>
                      <a:endParaRPr kumimoji="1" lang="en-US" altLang="ja-JP" sz="105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■出力項目</a:t>
                      </a:r>
                      <a:endParaRPr kumimoji="1" lang="en-US" altLang="ja-JP" sz="105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工事番号・資材名・仕入日・単価・数量・税抜金額・税込金額</a:t>
                      </a:r>
                      <a:endParaRPr kumimoji="1" lang="en-US" altLang="ja-JP" sz="105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■サマリー項目</a:t>
                      </a:r>
                      <a:endParaRPr kumimoji="1" lang="en-US" altLang="ja-JP" sz="105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税込金額</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10069163"/>
                  </a:ext>
                </a:extLst>
              </a:tr>
              <a:tr h="135528">
                <a:tc>
                  <a:txBody>
                    <a:bodyPr/>
                    <a:lstStyle/>
                    <a:p>
                      <a:r>
                        <a:rPr kumimoji="1" lang="en-US" altLang="ja-JP" sz="1050" dirty="0">
                          <a:latin typeface="Meiryo UI" panose="020B0604030504040204" pitchFamily="50" charset="-128"/>
                          <a:ea typeface="Meiryo UI" panose="020B0604030504040204" pitchFamily="50" charset="-128"/>
                        </a:rPr>
                        <a:t>AST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在庫一覧</a:t>
                      </a:r>
                    </a:p>
                  </a:txBody>
                  <a:tcPr/>
                </a:tc>
                <a:tc>
                  <a:txBody>
                    <a:bodyPr/>
                    <a:lstStyle/>
                    <a:p>
                      <a:r>
                        <a:rPr kumimoji="1" lang="ja-JP" altLang="en-US" sz="1050" dirty="0">
                          <a:latin typeface="Meiryo UI" panose="020B0604030504040204" pitchFamily="50" charset="-128"/>
                          <a:ea typeface="Meiryo UI" panose="020B0604030504040204" pitchFamily="50" charset="-128"/>
                        </a:rPr>
                        <a:t>資材管理場所検索</a:t>
                      </a:r>
                    </a:p>
                  </a:txBody>
                  <a:tcPr/>
                </a:tc>
                <a:tc>
                  <a:txBody>
                    <a:bodyPr/>
                    <a:lstStyle/>
                    <a:p>
                      <a:r>
                        <a:rPr kumimoji="1" lang="ja-JP" altLang="en-US" sz="1050" dirty="0">
                          <a:latin typeface="Meiryo UI" panose="020B0604030504040204" pitchFamily="50" charset="-128"/>
                          <a:ea typeface="Meiryo UI" panose="020B0604030504040204" pitchFamily="50" charset="-128"/>
                        </a:rPr>
                        <a:t>■検索条件</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在庫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場所</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指定した場所</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■出力項目</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資材名・数量・</a:t>
                      </a:r>
                      <a:r>
                        <a:rPr kumimoji="1" lang="en-US" altLang="ja-JP" sz="1050" dirty="0">
                          <a:latin typeface="Meiryo UI" panose="020B0604030504040204" pitchFamily="50" charset="-128"/>
                          <a:ea typeface="Meiryo UI" panose="020B0604030504040204" pitchFamily="50" charset="-128"/>
                        </a:rPr>
                        <a:t>GPS</a:t>
                      </a:r>
                      <a:r>
                        <a:rPr kumimoji="1" lang="ja-JP" altLang="en-US" sz="1050" dirty="0">
                          <a:latin typeface="Meiryo UI" panose="020B0604030504040204" pitchFamily="50" charset="-128"/>
                          <a:ea typeface="Meiryo UI" panose="020B0604030504040204" pitchFamily="50" charset="-128"/>
                        </a:rPr>
                        <a:t>情報</a:t>
                      </a:r>
                    </a:p>
                  </a:txBody>
                  <a:tcPr/>
                </a:tc>
                <a:extLst>
                  <a:ext uri="{0D108BD9-81ED-4DB2-BD59-A6C34878D82A}">
                    <a16:rowId xmlns:a16="http://schemas.microsoft.com/office/drawing/2014/main" val="1475951224"/>
                  </a:ext>
                </a:extLst>
              </a:tr>
              <a:tr h="135528">
                <a:tc>
                  <a:txBody>
                    <a:bodyPr/>
                    <a:lstStyle/>
                    <a:p>
                      <a:r>
                        <a:rPr kumimoji="1" lang="en-US" altLang="ja-JP" sz="1050" dirty="0">
                          <a:latin typeface="Meiryo UI" panose="020B0604030504040204" pitchFamily="50" charset="-128"/>
                          <a:ea typeface="Meiryo UI" panose="020B0604030504040204" pitchFamily="50" charset="-128"/>
                        </a:rPr>
                        <a:t>AST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OBIC</a:t>
                      </a:r>
                      <a:r>
                        <a:rPr kumimoji="1" lang="ja-JP" altLang="en-US" sz="1050" dirty="0">
                          <a:latin typeface="Meiryo UI" panose="020B0604030504040204" pitchFamily="50" charset="-128"/>
                          <a:ea typeface="Meiryo UI" panose="020B0604030504040204" pitchFamily="50" charset="-128"/>
                        </a:rPr>
                        <a:t>連携レポート</a:t>
                      </a:r>
                    </a:p>
                  </a:txBody>
                  <a:tcPr/>
                </a:tc>
                <a:tc>
                  <a:txBody>
                    <a:bodyPr/>
                    <a:lstStyle/>
                    <a:p>
                      <a:r>
                        <a:rPr kumimoji="1" lang="en-US" altLang="ja-JP" sz="1050" dirty="0">
                          <a:latin typeface="Meiryo UI" panose="020B0604030504040204" pitchFamily="50" charset="-128"/>
                          <a:ea typeface="Meiryo UI" panose="020B0604030504040204" pitchFamily="50" charset="-128"/>
                        </a:rPr>
                        <a:t>OBIC</a:t>
                      </a:r>
                      <a:r>
                        <a:rPr kumimoji="1" lang="ja-JP" altLang="en-US" sz="1050" dirty="0">
                          <a:latin typeface="Meiryo UI" panose="020B0604030504040204" pitchFamily="50" charset="-128"/>
                          <a:ea typeface="Meiryo UI" panose="020B0604030504040204" pitchFamily="50" charset="-128"/>
                        </a:rPr>
                        <a:t>とのシステム連携用</a:t>
                      </a:r>
                    </a:p>
                  </a:txBody>
                  <a:tcPr/>
                </a:tc>
                <a:tc>
                  <a:txBody>
                    <a:bodyPr/>
                    <a:lstStyle/>
                    <a:p>
                      <a:r>
                        <a:rPr kumimoji="1" lang="ja-JP" altLang="en-US" sz="1050" dirty="0">
                          <a:latin typeface="Meiryo UI" panose="020B0604030504040204" pitchFamily="50" charset="-128"/>
                          <a:ea typeface="Meiryo UI" panose="020B0604030504040204" pitchFamily="50" charset="-128"/>
                        </a:rPr>
                        <a:t>■検索条件</a:t>
                      </a:r>
                      <a:endParaRPr kumimoji="1" lang="en-US" altLang="ja-JP" sz="105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仕入</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仕入日が当月請求期間に含まれているもの</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■出力項目</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現在調査中</a:t>
                      </a:r>
                    </a:p>
                  </a:txBody>
                  <a:tcPr/>
                </a:tc>
                <a:extLst>
                  <a:ext uri="{0D108BD9-81ED-4DB2-BD59-A6C34878D82A}">
                    <a16:rowId xmlns:a16="http://schemas.microsoft.com/office/drawing/2014/main" val="362213386"/>
                  </a:ext>
                </a:extLst>
              </a:tr>
              <a:tr h="135528">
                <a:tc>
                  <a:txBody>
                    <a:bodyPr/>
                    <a:lstStyle/>
                    <a:p>
                      <a:r>
                        <a:rPr kumimoji="1" lang="en-US" altLang="ja-JP" sz="1050" dirty="0">
                          <a:latin typeface="Meiryo UI" panose="020B0604030504040204" pitchFamily="50" charset="-128"/>
                          <a:ea typeface="Meiryo UI" panose="020B0604030504040204" pitchFamily="50" charset="-128"/>
                        </a:rPr>
                        <a:t>AST</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未承認レポート</a:t>
                      </a:r>
                    </a:p>
                  </a:txBody>
                  <a:tcPr/>
                </a:tc>
                <a:tc>
                  <a:txBody>
                    <a:bodyPr/>
                    <a:lstStyle/>
                    <a:p>
                      <a:r>
                        <a:rPr kumimoji="1" lang="ja-JP" altLang="en-US" sz="1050" dirty="0">
                          <a:latin typeface="Meiryo UI" panose="020B0604030504040204" pitchFamily="50" charset="-128"/>
                          <a:ea typeface="Meiryo UI" panose="020B0604030504040204" pitchFamily="50" charset="-128"/>
                        </a:rPr>
                        <a:t>決裁者が調達依頼の承認処理を行っていないものを確認</a:t>
                      </a:r>
                    </a:p>
                  </a:txBody>
                  <a:tcPr/>
                </a:tc>
                <a:tc>
                  <a:txBody>
                    <a:bodyPr/>
                    <a:lstStyle/>
                    <a:p>
                      <a:r>
                        <a:rPr kumimoji="1" lang="ja-JP" altLang="en-US" sz="1050" dirty="0">
                          <a:latin typeface="Meiryo UI" panose="020B0604030504040204" pitchFamily="50" charset="-128"/>
                          <a:ea typeface="Meiryo UI" panose="020B0604030504040204" pitchFamily="50" charset="-128"/>
                        </a:rPr>
                        <a:t>■検索条件</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調達ヘッダ</a:t>
                      </a:r>
                      <a:r>
                        <a:rPr kumimoji="1" lang="en-US" altLang="ja-JP" sz="1050" dirty="0">
                          <a:latin typeface="Meiryo UI" panose="020B0604030504040204" pitchFamily="50" charset="-128"/>
                          <a:ea typeface="Meiryo UI" panose="020B0604030504040204" pitchFamily="50" charset="-128"/>
                        </a:rPr>
                        <a:t>.AST</a:t>
                      </a:r>
                      <a:r>
                        <a:rPr kumimoji="1" lang="ja-JP" altLang="en-US" sz="1050" dirty="0">
                          <a:latin typeface="Meiryo UI" panose="020B0604030504040204" pitchFamily="50" charset="-128"/>
                          <a:ea typeface="Meiryo UI" panose="020B0604030504040204" pitchFamily="50" charset="-128"/>
                        </a:rPr>
                        <a:t>承認者</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指定したユーザ</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■出力項目</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工事番号・依頼番号・</a:t>
                      </a:r>
                      <a:r>
                        <a:rPr kumimoji="1" lang="en-US" altLang="ja-JP" sz="1050" dirty="0">
                          <a:latin typeface="Meiryo UI" panose="020B0604030504040204" pitchFamily="50" charset="-128"/>
                          <a:ea typeface="Meiryo UI" panose="020B0604030504040204" pitchFamily="50" charset="-128"/>
                        </a:rPr>
                        <a:t>AST</a:t>
                      </a:r>
                      <a:r>
                        <a:rPr kumimoji="1" lang="ja-JP" altLang="en-US" sz="1050" dirty="0">
                          <a:latin typeface="Meiryo UI" panose="020B0604030504040204" pitchFamily="50" charset="-128"/>
                          <a:ea typeface="Meiryo UI" panose="020B0604030504040204" pitchFamily="50" charset="-128"/>
                        </a:rPr>
                        <a:t>担当者・資材名・単価・税込金額</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18847809"/>
                  </a:ext>
                </a:extLst>
              </a:tr>
            </a:tbl>
          </a:graphicData>
        </a:graphic>
      </p:graphicFrame>
    </p:spTree>
    <p:extLst>
      <p:ext uri="{BB962C8B-B14F-4D97-AF65-F5344CB8AC3E}">
        <p14:creationId xmlns:p14="http://schemas.microsoft.com/office/powerpoint/2010/main" val="220628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E66F13FF-5E74-4DF1-A9F8-7B099BB1A27C}"/>
              </a:ext>
            </a:extLst>
          </p:cNvPr>
          <p:cNvSpPr/>
          <p:nvPr/>
        </p:nvSpPr>
        <p:spPr>
          <a:xfrm>
            <a:off x="0" y="2924944"/>
            <a:ext cx="9144000" cy="1008112"/>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latin typeface="Meiryo UI" panose="020B0604030504040204" pitchFamily="50" charset="-128"/>
                <a:ea typeface="Meiryo UI" panose="020B0604030504040204" pitchFamily="50" charset="-128"/>
              </a:rPr>
              <a:t>帳票</a:t>
            </a:r>
          </a:p>
        </p:txBody>
      </p:sp>
    </p:spTree>
    <p:extLst>
      <p:ext uri="{BB962C8B-B14F-4D97-AF65-F5344CB8AC3E}">
        <p14:creationId xmlns:p14="http://schemas.microsoft.com/office/powerpoint/2010/main" val="3582198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75634E4-78D0-47F5-94C5-AA8393F2220E}"/>
              </a:ext>
            </a:extLst>
          </p:cNvPr>
          <p:cNvPicPr>
            <a:picLocks noChangeAspect="1"/>
          </p:cNvPicPr>
          <p:nvPr/>
        </p:nvPicPr>
        <p:blipFill>
          <a:blip r:embed="rId2"/>
          <a:stretch>
            <a:fillRect/>
          </a:stretch>
        </p:blipFill>
        <p:spPr>
          <a:xfrm>
            <a:off x="467544" y="1764122"/>
            <a:ext cx="4762689" cy="1417315"/>
          </a:xfrm>
          <a:prstGeom prst="rect">
            <a:avLst/>
          </a:prstGeom>
        </p:spPr>
      </p:pic>
      <p:sp>
        <p:nvSpPr>
          <p:cNvPr id="3" name="正方形/長方形 2">
            <a:extLst>
              <a:ext uri="{FF2B5EF4-FFF2-40B4-BE49-F238E27FC236}">
                <a16:creationId xmlns:a16="http://schemas.microsoft.com/office/drawing/2014/main" id="{A1A248D8-B19B-4429-A3EF-E4474DD75902}"/>
              </a:ext>
            </a:extLst>
          </p:cNvPr>
          <p:cNvSpPr/>
          <p:nvPr/>
        </p:nvSpPr>
        <p:spPr>
          <a:xfrm>
            <a:off x="827584" y="3132274"/>
            <a:ext cx="3870176" cy="276999"/>
          </a:xfrm>
          <a:prstGeom prst="rect">
            <a:avLst/>
          </a:prstGeom>
        </p:spPr>
        <p:txBody>
          <a:bodyPr wrap="square">
            <a:spAutoFit/>
          </a:bodyPr>
          <a:lstStyle/>
          <a:p>
            <a:r>
              <a:rPr lang="ja-JP" altLang="en-US" sz="1200" dirty="0">
                <a:latin typeface="Meiryo UI" panose="020B0604030504040204" pitchFamily="50" charset="-128"/>
                <a:ea typeface="Meiryo UI" panose="020B0604030504040204" pitchFamily="50" charset="-128"/>
              </a:rPr>
              <a:t>https://www.reportsconnect.com/reportsconnect</a:t>
            </a:r>
          </a:p>
        </p:txBody>
      </p:sp>
      <p:sp>
        <p:nvSpPr>
          <p:cNvPr id="5" name="タイトル 1">
            <a:extLst>
              <a:ext uri="{FF2B5EF4-FFF2-40B4-BE49-F238E27FC236}">
                <a16:creationId xmlns:a16="http://schemas.microsoft.com/office/drawing/2014/main" id="{D90C97DA-5B14-4662-87D4-CB2254CCFAB8}"/>
              </a:ext>
            </a:extLst>
          </p:cNvPr>
          <p:cNvSpPr>
            <a:spLocks noGrp="1"/>
          </p:cNvSpPr>
          <p:nvPr>
            <p:ph type="title"/>
          </p:nvPr>
        </p:nvSpPr>
        <p:spPr>
          <a:xfrm>
            <a:off x="214312" y="131763"/>
            <a:ext cx="8822183" cy="725487"/>
          </a:xfrm>
        </p:spPr>
        <p:txBody>
          <a:bodyPr/>
          <a:lstStyle/>
          <a:p>
            <a:pPr eaLnBrk="1" hangingPunct="1"/>
            <a:r>
              <a:rPr lang="ja-JP" altLang="en-US" dirty="0"/>
              <a:t>帳票開発ツール</a:t>
            </a:r>
          </a:p>
        </p:txBody>
      </p:sp>
      <p:pic>
        <p:nvPicPr>
          <p:cNvPr id="4" name="図 3">
            <a:extLst>
              <a:ext uri="{FF2B5EF4-FFF2-40B4-BE49-F238E27FC236}">
                <a16:creationId xmlns:a16="http://schemas.microsoft.com/office/drawing/2014/main" id="{16C76848-6E39-4252-8BC5-328D4D95F340}"/>
              </a:ext>
            </a:extLst>
          </p:cNvPr>
          <p:cNvPicPr>
            <a:picLocks noChangeAspect="1"/>
          </p:cNvPicPr>
          <p:nvPr/>
        </p:nvPicPr>
        <p:blipFill>
          <a:blip r:embed="rId3"/>
          <a:stretch>
            <a:fillRect/>
          </a:stretch>
        </p:blipFill>
        <p:spPr>
          <a:xfrm>
            <a:off x="5004048" y="3645024"/>
            <a:ext cx="3892004" cy="2664296"/>
          </a:xfrm>
          <a:prstGeom prst="rect">
            <a:avLst/>
          </a:prstGeom>
        </p:spPr>
      </p:pic>
      <p:pic>
        <p:nvPicPr>
          <p:cNvPr id="6" name="図 5">
            <a:extLst>
              <a:ext uri="{FF2B5EF4-FFF2-40B4-BE49-F238E27FC236}">
                <a16:creationId xmlns:a16="http://schemas.microsoft.com/office/drawing/2014/main" id="{C2E4591E-6C76-4F8A-B1A0-214F4589053B}"/>
              </a:ext>
            </a:extLst>
          </p:cNvPr>
          <p:cNvPicPr>
            <a:picLocks noChangeAspect="1"/>
          </p:cNvPicPr>
          <p:nvPr/>
        </p:nvPicPr>
        <p:blipFill>
          <a:blip r:embed="rId4"/>
          <a:stretch>
            <a:fillRect/>
          </a:stretch>
        </p:blipFill>
        <p:spPr>
          <a:xfrm>
            <a:off x="467544" y="3645024"/>
            <a:ext cx="4431863" cy="2151546"/>
          </a:xfrm>
          <a:prstGeom prst="rect">
            <a:avLst/>
          </a:prstGeom>
        </p:spPr>
      </p:pic>
      <p:cxnSp>
        <p:nvCxnSpPr>
          <p:cNvPr id="9" name="直線コネクタ 8">
            <a:extLst>
              <a:ext uri="{FF2B5EF4-FFF2-40B4-BE49-F238E27FC236}">
                <a16:creationId xmlns:a16="http://schemas.microsoft.com/office/drawing/2014/main" id="{813C912F-1FAA-4331-AE12-E83B0DC0E1EF}"/>
              </a:ext>
            </a:extLst>
          </p:cNvPr>
          <p:cNvCxnSpPr/>
          <p:nvPr/>
        </p:nvCxnSpPr>
        <p:spPr>
          <a:xfrm>
            <a:off x="683568" y="4788458"/>
            <a:ext cx="3096344"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E36779E-DAFD-4BAE-A9CB-BFBB6E72C0C4}"/>
              </a:ext>
            </a:extLst>
          </p:cNvPr>
          <p:cNvSpPr txBox="1"/>
          <p:nvPr/>
        </p:nvSpPr>
        <p:spPr>
          <a:xfrm>
            <a:off x="107504" y="939112"/>
            <a:ext cx="6366615" cy="523220"/>
          </a:xfrm>
          <a:prstGeom prst="rect">
            <a:avLst/>
          </a:prstGeom>
          <a:noFill/>
        </p:spPr>
        <p:txBody>
          <a:bodyPr wrap="none" rtlCol="0">
            <a:spAutoFit/>
          </a:bodyPr>
          <a:lstStyle/>
          <a:p>
            <a:r>
              <a:rPr kumimoji="1" lang="en-US" altLang="ja-JP" sz="1400" b="1" dirty="0">
                <a:latin typeface="Meiryo UI" panose="020B0604030504040204" pitchFamily="50" charset="-128"/>
                <a:ea typeface="Meiryo UI" panose="020B0604030504040204" pitchFamily="50" charset="-128"/>
              </a:rPr>
              <a:t>1</a:t>
            </a:r>
            <a:r>
              <a:rPr kumimoji="1" lang="ja-JP" altLang="en-US" sz="1400" b="1" dirty="0">
                <a:latin typeface="Meiryo UI" panose="020B0604030504040204" pitchFamily="50" charset="-128"/>
                <a:ea typeface="Meiryo UI" panose="020B0604030504040204" pitchFamily="50" charset="-128"/>
              </a:rPr>
              <a:t>回の印刷要求が</a:t>
            </a:r>
            <a:r>
              <a:rPr kumimoji="1" lang="en-US" altLang="ja-JP" sz="1400" b="1" dirty="0">
                <a:latin typeface="Meiryo UI" panose="020B0604030504040204" pitchFamily="50" charset="-128"/>
                <a:ea typeface="Meiryo UI" panose="020B0604030504040204" pitchFamily="50" charset="-128"/>
              </a:rPr>
              <a:t>3</a:t>
            </a:r>
            <a:r>
              <a:rPr kumimoji="1" lang="ja-JP" altLang="en-US" sz="1400" b="1" dirty="0">
                <a:latin typeface="Meiryo UI" panose="020B0604030504040204" pitchFamily="50" charset="-128"/>
                <a:ea typeface="Meiryo UI" panose="020B0604030504040204" pitchFamily="50" charset="-128"/>
              </a:rPr>
              <a:t>ページまでであれば無料の</a:t>
            </a:r>
            <a:r>
              <a:rPr lang="en-US" altLang="ja-JP" sz="1400" b="1" dirty="0" err="1">
                <a:latin typeface="Meiryo UI" panose="020B0604030504040204" pitchFamily="50" charset="-128"/>
                <a:ea typeface="Meiryo UI" panose="020B0604030504040204" pitchFamily="50" charset="-128"/>
              </a:rPr>
              <a:t>ReportConnect</a:t>
            </a:r>
            <a:r>
              <a:rPr lang="ja-JP" altLang="en-US" sz="1400" b="1" dirty="0">
                <a:latin typeface="Meiryo UI" panose="020B0604030504040204" pitchFamily="50" charset="-128"/>
                <a:ea typeface="Meiryo UI" panose="020B0604030504040204" pitchFamily="50" charset="-128"/>
              </a:rPr>
              <a:t>を利用いたします。</a:t>
            </a:r>
            <a:endParaRPr lang="en-US" altLang="ja-JP" sz="1400" b="1" dirty="0">
              <a:latin typeface="Meiryo UI" panose="020B0604030504040204" pitchFamily="50" charset="-128"/>
              <a:ea typeface="Meiryo UI" panose="020B0604030504040204" pitchFamily="50" charset="-128"/>
            </a:endParaRPr>
          </a:p>
          <a:p>
            <a:r>
              <a:rPr kumimoji="1" lang="ja-JP" altLang="en-US" sz="1400" b="1" dirty="0">
                <a:latin typeface="Meiryo UI" panose="020B0604030504040204" pitchFamily="50" charset="-128"/>
                <a:ea typeface="Meiryo UI" panose="020B0604030504040204" pitchFamily="50" charset="-128"/>
              </a:rPr>
              <a:t>印刷を掛けるとダイレクト印刷ではなく</a:t>
            </a:r>
            <a:r>
              <a:rPr kumimoji="1" lang="en-US" altLang="ja-JP" sz="1400" b="1" dirty="0">
                <a:latin typeface="Meiryo UI" panose="020B0604030504040204" pitchFamily="50" charset="-128"/>
                <a:ea typeface="Meiryo UI" panose="020B0604030504040204" pitchFamily="50" charset="-128"/>
              </a:rPr>
              <a:t>PDF</a:t>
            </a:r>
            <a:r>
              <a:rPr kumimoji="1" lang="ja-JP" altLang="en-US" sz="1400" b="1" dirty="0">
                <a:latin typeface="Meiryo UI" panose="020B0604030504040204" pitchFamily="50" charset="-128"/>
                <a:ea typeface="Meiryo UI" panose="020B0604030504040204" pitchFamily="50" charset="-128"/>
              </a:rPr>
              <a:t>としてダウンロードされます。</a:t>
            </a:r>
          </a:p>
        </p:txBody>
      </p:sp>
    </p:spTree>
    <p:extLst>
      <p:ext uri="{BB962C8B-B14F-4D97-AF65-F5344CB8AC3E}">
        <p14:creationId xmlns:p14="http://schemas.microsoft.com/office/powerpoint/2010/main" val="341288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D90C97DA-5B14-4662-87D4-CB2254CCFAB8}"/>
              </a:ext>
            </a:extLst>
          </p:cNvPr>
          <p:cNvSpPr>
            <a:spLocks noGrp="1"/>
          </p:cNvSpPr>
          <p:nvPr>
            <p:ph type="title"/>
          </p:nvPr>
        </p:nvSpPr>
        <p:spPr>
          <a:xfrm>
            <a:off x="214312" y="131763"/>
            <a:ext cx="8822183" cy="725487"/>
          </a:xfrm>
        </p:spPr>
        <p:txBody>
          <a:bodyPr/>
          <a:lstStyle/>
          <a:p>
            <a:pPr eaLnBrk="1" hangingPunct="1"/>
            <a:r>
              <a:rPr lang="ja-JP" altLang="en-US" dirty="0"/>
              <a:t>納品書</a:t>
            </a:r>
          </a:p>
        </p:txBody>
      </p:sp>
      <p:sp>
        <p:nvSpPr>
          <p:cNvPr id="8" name="正方形/長方形 7">
            <a:extLst>
              <a:ext uri="{FF2B5EF4-FFF2-40B4-BE49-F238E27FC236}">
                <a16:creationId xmlns:a16="http://schemas.microsoft.com/office/drawing/2014/main" id="{884C30B7-332C-420D-A0D0-3A54E2214146}"/>
              </a:ext>
            </a:extLst>
          </p:cNvPr>
          <p:cNvSpPr/>
          <p:nvPr/>
        </p:nvSpPr>
        <p:spPr>
          <a:xfrm>
            <a:off x="214312" y="1052735"/>
            <a:ext cx="4357688" cy="540060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eiryo UI" panose="020B0604030504040204" pitchFamily="50" charset="-128"/>
                <a:ea typeface="Meiryo UI" panose="020B0604030504040204" pitchFamily="50" charset="-128"/>
              </a:rPr>
              <a:t>帳票</a:t>
            </a:r>
            <a:r>
              <a:rPr kumimoji="1" lang="ja-JP" altLang="en-US" dirty="0">
                <a:solidFill>
                  <a:schemeClr val="tx1"/>
                </a:solidFill>
                <a:latin typeface="Meiryo UI" panose="020B0604030504040204" pitchFamily="50" charset="-128"/>
                <a:ea typeface="Meiryo UI" panose="020B0604030504040204" pitchFamily="50" charset="-128"/>
              </a:rPr>
              <a:t>イメージ</a:t>
            </a:r>
          </a:p>
        </p:txBody>
      </p:sp>
      <p:graphicFrame>
        <p:nvGraphicFramePr>
          <p:cNvPr id="7" name="表 6">
            <a:extLst>
              <a:ext uri="{FF2B5EF4-FFF2-40B4-BE49-F238E27FC236}">
                <a16:creationId xmlns:a16="http://schemas.microsoft.com/office/drawing/2014/main" id="{98E35B0B-D14A-42F0-A271-CD5A14F93EEC}"/>
              </a:ext>
            </a:extLst>
          </p:cNvPr>
          <p:cNvGraphicFramePr>
            <a:graphicFrameLocks noGrp="1"/>
          </p:cNvGraphicFramePr>
          <p:nvPr>
            <p:extLst>
              <p:ext uri="{D42A27DB-BD31-4B8C-83A1-F6EECF244321}">
                <p14:modId xmlns:p14="http://schemas.microsoft.com/office/powerpoint/2010/main" val="3794781537"/>
              </p:ext>
            </p:extLst>
          </p:nvPr>
        </p:nvGraphicFramePr>
        <p:xfrm>
          <a:off x="4625403" y="3861048"/>
          <a:ext cx="4357689" cy="2743200"/>
        </p:xfrm>
        <a:graphic>
          <a:graphicData uri="http://schemas.openxmlformats.org/drawingml/2006/table">
            <a:tbl>
              <a:tblPr firstRow="1" bandRow="1">
                <a:tableStyleId>{5C22544A-7EE6-4342-B048-85BDC9FD1C3A}</a:tableStyleId>
              </a:tblPr>
              <a:tblGrid>
                <a:gridCol w="1452563">
                  <a:extLst>
                    <a:ext uri="{9D8B030D-6E8A-4147-A177-3AD203B41FA5}">
                      <a16:colId xmlns:a16="http://schemas.microsoft.com/office/drawing/2014/main" val="1428962074"/>
                    </a:ext>
                  </a:extLst>
                </a:gridCol>
                <a:gridCol w="1452563">
                  <a:extLst>
                    <a:ext uri="{9D8B030D-6E8A-4147-A177-3AD203B41FA5}">
                      <a16:colId xmlns:a16="http://schemas.microsoft.com/office/drawing/2014/main" val="505317232"/>
                    </a:ext>
                  </a:extLst>
                </a:gridCol>
                <a:gridCol w="1452563">
                  <a:extLst>
                    <a:ext uri="{9D8B030D-6E8A-4147-A177-3AD203B41FA5}">
                      <a16:colId xmlns:a16="http://schemas.microsoft.com/office/drawing/2014/main" val="4085554060"/>
                    </a:ext>
                  </a:extLst>
                </a:gridCol>
              </a:tblGrid>
              <a:tr h="125839">
                <a:tc>
                  <a:txBody>
                    <a:bodyPr/>
                    <a:lstStyle/>
                    <a:p>
                      <a:r>
                        <a:rPr kumimoji="1" lang="ja-JP" altLang="en-US" sz="1200" b="0" dirty="0">
                          <a:latin typeface="Meiryo UI" panose="020B0604030504040204" pitchFamily="50" charset="-128"/>
                          <a:ea typeface="Meiryo UI" panose="020B0604030504040204" pitchFamily="50" charset="-128"/>
                        </a:rPr>
                        <a:t>項目名</a:t>
                      </a:r>
                    </a:p>
                  </a:txBody>
                  <a:tcPr/>
                </a:tc>
                <a:tc>
                  <a:txBody>
                    <a:bodyPr/>
                    <a:lstStyle/>
                    <a:p>
                      <a:r>
                        <a:rPr kumimoji="1" lang="ja-JP" altLang="en-US" sz="1200" b="0" dirty="0">
                          <a:latin typeface="Meiryo UI" panose="020B0604030504040204" pitchFamily="50" charset="-128"/>
                          <a:ea typeface="Meiryo UI" panose="020B0604030504040204" pitchFamily="50" charset="-128"/>
                        </a:rPr>
                        <a:t>出力内容</a:t>
                      </a:r>
                    </a:p>
                  </a:txBody>
                  <a:tcPr/>
                </a:tc>
                <a:tc>
                  <a:txBody>
                    <a:bodyPr/>
                    <a:lstStyle/>
                    <a:p>
                      <a:r>
                        <a:rPr kumimoji="1" lang="ja-JP" altLang="en-US" sz="1200" b="0" dirty="0">
                          <a:latin typeface="Meiryo UI" panose="020B0604030504040204" pitchFamily="50" charset="-128"/>
                          <a:ea typeface="Meiryo UI" panose="020B0604030504040204" pitchFamily="50" charset="-128"/>
                        </a:rPr>
                        <a:t>備考</a:t>
                      </a:r>
                    </a:p>
                  </a:txBody>
                  <a:tcPr/>
                </a:tc>
                <a:extLst>
                  <a:ext uri="{0D108BD9-81ED-4DB2-BD59-A6C34878D82A}">
                    <a16:rowId xmlns:a16="http://schemas.microsoft.com/office/drawing/2014/main" val="1727335562"/>
                  </a:ext>
                </a:extLst>
              </a:tr>
              <a:tr h="118848">
                <a:tc>
                  <a:txBody>
                    <a:bodyPr/>
                    <a:lstStyle/>
                    <a:p>
                      <a:r>
                        <a:rPr kumimoji="1" lang="ja-JP" altLang="en-US" sz="800" dirty="0">
                          <a:latin typeface="Meiryo UI" panose="020B0604030504040204" pitchFamily="50" charset="-128"/>
                          <a:ea typeface="Meiryo UI" panose="020B0604030504040204" pitchFamily="50" charset="-128"/>
                        </a:rPr>
                        <a:t>納品先名</a:t>
                      </a:r>
                    </a:p>
                  </a:txBody>
                  <a:tcPr/>
                </a:tc>
                <a:tc>
                  <a:txBody>
                    <a:bodyPr/>
                    <a:lstStyle/>
                    <a:p>
                      <a:r>
                        <a:rPr kumimoji="1" lang="ja-JP" altLang="en-US" sz="800" dirty="0">
                          <a:latin typeface="Meiryo UI" panose="020B0604030504040204" pitchFamily="50" charset="-128"/>
                          <a:ea typeface="Meiryo UI" panose="020B0604030504040204" pitchFamily="50" charset="-128"/>
                        </a:rPr>
                        <a:t>旭シンクロテック株式会社</a:t>
                      </a:r>
                    </a:p>
                  </a:txBody>
                  <a:tcPr/>
                </a:tc>
                <a:tc>
                  <a:txBody>
                    <a:bodyPr/>
                    <a:lstStyle/>
                    <a:p>
                      <a:r>
                        <a:rPr kumimoji="1" lang="ja-JP" altLang="en-US" sz="800" dirty="0">
                          <a:latin typeface="Meiryo UI" panose="020B0604030504040204" pitchFamily="50" charset="-128"/>
                          <a:ea typeface="Meiryo UI" panose="020B0604030504040204" pitchFamily="50" charset="-128"/>
                        </a:rPr>
                        <a:t>固定文字</a:t>
                      </a:r>
                    </a:p>
                  </a:txBody>
                  <a:tcPr/>
                </a:tc>
                <a:extLst>
                  <a:ext uri="{0D108BD9-81ED-4DB2-BD59-A6C34878D82A}">
                    <a16:rowId xmlns:a16="http://schemas.microsoft.com/office/drawing/2014/main" val="2941758184"/>
                  </a:ext>
                </a:extLst>
              </a:tr>
              <a:tr h="118848">
                <a:tc>
                  <a:txBody>
                    <a:bodyPr/>
                    <a:lstStyle/>
                    <a:p>
                      <a:r>
                        <a:rPr kumimoji="1" lang="ja-JP" altLang="en-US" sz="800" dirty="0">
                          <a:solidFill>
                            <a:srgbClr val="FF0000"/>
                          </a:solidFill>
                          <a:latin typeface="Meiryo UI" panose="020B0604030504040204" pitchFamily="50" charset="-128"/>
                          <a:ea typeface="Meiryo UI" panose="020B0604030504040204" pitchFamily="50" charset="-128"/>
                        </a:rPr>
                        <a:t>工事番号</a:t>
                      </a:r>
                    </a:p>
                  </a:txBody>
                  <a:tcPr/>
                </a:tc>
                <a:tc>
                  <a:txBody>
                    <a:bodyPr/>
                    <a:lstStyle/>
                    <a:p>
                      <a:r>
                        <a:rPr kumimoji="1" lang="en-US" altLang="ja-JP" sz="800" dirty="0">
                          <a:solidFill>
                            <a:srgbClr val="FF0000"/>
                          </a:solidFill>
                          <a:latin typeface="Meiryo UI" panose="020B0604030504040204" pitchFamily="50" charset="-128"/>
                          <a:ea typeface="Meiryo UI" panose="020B0604030504040204" pitchFamily="50" charset="-128"/>
                        </a:rPr>
                        <a:t>1234567890</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rgbClr val="FF0000"/>
                          </a:solidFill>
                          <a:latin typeface="Meiryo UI" panose="020B0604030504040204" pitchFamily="50" charset="-128"/>
                          <a:ea typeface="Meiryo UI" panose="020B0604030504040204" pitchFamily="50" charset="-128"/>
                        </a:rPr>
                        <a:t>工番</a:t>
                      </a:r>
                      <a:r>
                        <a:rPr kumimoji="1" lang="en-US" altLang="ja-JP" sz="800" dirty="0">
                          <a:solidFill>
                            <a:srgbClr val="FF0000"/>
                          </a:solidFill>
                          <a:latin typeface="Meiryo UI" panose="020B0604030504040204" pitchFamily="50" charset="-128"/>
                          <a:ea typeface="Meiryo UI" panose="020B0604030504040204" pitchFamily="50" charset="-128"/>
                        </a:rPr>
                        <a:t>.</a:t>
                      </a:r>
                      <a:r>
                        <a:rPr kumimoji="1" lang="ja-JP" altLang="en-US" sz="800" dirty="0">
                          <a:solidFill>
                            <a:srgbClr val="FF0000"/>
                          </a:solidFill>
                          <a:latin typeface="Meiryo UI" panose="020B0604030504040204" pitchFamily="50" charset="-128"/>
                          <a:ea typeface="Meiryo UI" panose="020B0604030504040204" pitchFamily="50" charset="-128"/>
                        </a:rPr>
                        <a:t>工事番号</a:t>
                      </a:r>
                    </a:p>
                  </a:txBody>
                  <a:tcPr/>
                </a:tc>
                <a:extLst>
                  <a:ext uri="{0D108BD9-81ED-4DB2-BD59-A6C34878D82A}">
                    <a16:rowId xmlns:a16="http://schemas.microsoft.com/office/drawing/2014/main" val="1582740634"/>
                  </a:ext>
                </a:extLst>
              </a:tr>
              <a:tr h="118848">
                <a:tc>
                  <a:txBody>
                    <a:bodyPr/>
                    <a:lstStyle/>
                    <a:p>
                      <a:r>
                        <a:rPr kumimoji="1" lang="ja-JP" altLang="en-US" sz="800" dirty="0">
                          <a:solidFill>
                            <a:srgbClr val="FF0000"/>
                          </a:solidFill>
                          <a:latin typeface="Meiryo UI" panose="020B0604030504040204" pitchFamily="50" charset="-128"/>
                          <a:ea typeface="Meiryo UI" panose="020B0604030504040204" pitchFamily="50" charset="-128"/>
                        </a:rPr>
                        <a:t>工事件名</a:t>
                      </a:r>
                    </a:p>
                  </a:txBody>
                  <a:tcPr/>
                </a:tc>
                <a:tc>
                  <a:txBody>
                    <a:bodyPr/>
                    <a:lstStyle/>
                    <a:p>
                      <a:r>
                        <a:rPr kumimoji="1" lang="ja-JP" altLang="en-US" sz="800" dirty="0">
                          <a:solidFill>
                            <a:srgbClr val="FF0000"/>
                          </a:solidFill>
                          <a:latin typeface="Meiryo UI" panose="020B0604030504040204" pitchFamily="50" charset="-128"/>
                          <a:ea typeface="Meiryo UI" panose="020B0604030504040204" pitchFamily="50" charset="-128"/>
                        </a:rPr>
                        <a:t>施工現場</a:t>
                      </a:r>
                      <a:r>
                        <a:rPr kumimoji="1" lang="en-US" altLang="ja-JP" sz="800" dirty="0">
                          <a:solidFill>
                            <a:srgbClr val="FF0000"/>
                          </a:solidFill>
                          <a:latin typeface="Meiryo UI" panose="020B0604030504040204" pitchFamily="50" charset="-128"/>
                          <a:ea typeface="Meiryo UI" panose="020B0604030504040204" pitchFamily="50" charset="-128"/>
                        </a:rPr>
                        <a:t>A</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rgbClr val="FF0000"/>
                          </a:solidFill>
                          <a:latin typeface="Meiryo UI" panose="020B0604030504040204" pitchFamily="50" charset="-128"/>
                          <a:ea typeface="Meiryo UI" panose="020B0604030504040204" pitchFamily="50" charset="-128"/>
                        </a:rPr>
                        <a:t>工番</a:t>
                      </a:r>
                      <a:r>
                        <a:rPr kumimoji="1" lang="en-US" altLang="ja-JP" sz="800" dirty="0">
                          <a:solidFill>
                            <a:srgbClr val="FF0000"/>
                          </a:solidFill>
                          <a:latin typeface="Meiryo UI" panose="020B0604030504040204" pitchFamily="50" charset="-128"/>
                          <a:ea typeface="Meiryo UI" panose="020B0604030504040204" pitchFamily="50" charset="-128"/>
                        </a:rPr>
                        <a:t>.</a:t>
                      </a:r>
                      <a:r>
                        <a:rPr kumimoji="1" lang="ja-JP" altLang="en-US" sz="800" dirty="0">
                          <a:solidFill>
                            <a:srgbClr val="FF0000"/>
                          </a:solidFill>
                          <a:latin typeface="Meiryo UI" panose="020B0604030504040204" pitchFamily="50" charset="-128"/>
                          <a:ea typeface="Meiryo UI" panose="020B0604030504040204" pitchFamily="50" charset="-128"/>
                        </a:rPr>
                        <a:t>工事件名</a:t>
                      </a:r>
                    </a:p>
                  </a:txBody>
                  <a:tcPr/>
                </a:tc>
                <a:extLst>
                  <a:ext uri="{0D108BD9-81ED-4DB2-BD59-A6C34878D82A}">
                    <a16:rowId xmlns:a16="http://schemas.microsoft.com/office/drawing/2014/main" val="413652557"/>
                  </a:ext>
                </a:extLst>
              </a:tr>
              <a:tr h="118848">
                <a:tc>
                  <a:txBody>
                    <a:bodyPr/>
                    <a:lstStyle/>
                    <a:p>
                      <a:r>
                        <a:rPr kumimoji="1" lang="ja-JP" altLang="en-US" sz="800" dirty="0">
                          <a:latin typeface="Meiryo UI" panose="020B0604030504040204" pitchFamily="50" charset="-128"/>
                          <a:ea typeface="Meiryo UI" panose="020B0604030504040204" pitchFamily="50" charset="-128"/>
                        </a:rPr>
                        <a:t>納品場所</a:t>
                      </a:r>
                    </a:p>
                  </a:txBody>
                  <a:tcPr/>
                </a:tc>
                <a:tc>
                  <a:txBody>
                    <a:bodyPr/>
                    <a:lstStyle/>
                    <a:p>
                      <a:r>
                        <a:rPr kumimoji="1" lang="ja-JP" altLang="en-US" sz="800" dirty="0">
                          <a:latin typeface="Meiryo UI" panose="020B0604030504040204" pitchFamily="50" charset="-128"/>
                          <a:ea typeface="Meiryo UI" panose="020B0604030504040204" pitchFamily="50" charset="-128"/>
                        </a:rPr>
                        <a:t>納品場所の住所</a:t>
                      </a:r>
                    </a:p>
                  </a:txBody>
                  <a:tcPr/>
                </a:tc>
                <a:tc>
                  <a:txBody>
                    <a:bodyPr/>
                    <a:lstStyle/>
                    <a:p>
                      <a:r>
                        <a:rPr kumimoji="1" lang="ja-JP" altLang="en-US" sz="800" dirty="0">
                          <a:latin typeface="Meiryo UI" panose="020B0604030504040204" pitchFamily="50" charset="-128"/>
                          <a:ea typeface="Meiryo UI" panose="020B0604030504040204" pitchFamily="50" charset="-128"/>
                        </a:rPr>
                        <a:t>調達ヘッダ</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納品場所</a:t>
                      </a:r>
                    </a:p>
                  </a:txBody>
                  <a:tcPr/>
                </a:tc>
                <a:extLst>
                  <a:ext uri="{0D108BD9-81ED-4DB2-BD59-A6C34878D82A}">
                    <a16:rowId xmlns:a16="http://schemas.microsoft.com/office/drawing/2014/main" val="3079312875"/>
                  </a:ext>
                </a:extLst>
              </a:tr>
              <a:tr h="118848">
                <a:tc>
                  <a:txBody>
                    <a:bodyPr/>
                    <a:lstStyle/>
                    <a:p>
                      <a:r>
                        <a:rPr kumimoji="1" lang="ja-JP" altLang="en-US" sz="800" dirty="0">
                          <a:latin typeface="Meiryo UI" panose="020B0604030504040204" pitchFamily="50" charset="-128"/>
                          <a:ea typeface="Meiryo UI" panose="020B0604030504040204" pitchFamily="50" charset="-128"/>
                        </a:rPr>
                        <a:t>担当者</a:t>
                      </a:r>
                    </a:p>
                  </a:txBody>
                  <a:tcPr/>
                </a:tc>
                <a:tc>
                  <a:txBody>
                    <a:bodyPr/>
                    <a:lstStyle/>
                    <a:p>
                      <a:r>
                        <a:rPr kumimoji="1" lang="ja-JP" altLang="en-US" sz="800" dirty="0">
                          <a:latin typeface="Meiryo UI" panose="020B0604030504040204" pitchFamily="50" charset="-128"/>
                          <a:ea typeface="Meiryo UI" panose="020B0604030504040204" pitchFamily="50" charset="-128"/>
                        </a:rPr>
                        <a:t>担当者名</a:t>
                      </a:r>
                    </a:p>
                  </a:txBody>
                  <a:tcPr/>
                </a:tc>
                <a:tc>
                  <a:txBody>
                    <a:bodyPr/>
                    <a:lstStyle/>
                    <a:p>
                      <a:r>
                        <a:rPr kumimoji="1" lang="ja-JP" altLang="en-US" sz="800" dirty="0">
                          <a:latin typeface="Meiryo UI" panose="020B0604030504040204" pitchFamily="50" charset="-128"/>
                          <a:ea typeface="Meiryo UI" panose="020B0604030504040204" pitchFamily="50" charset="-128"/>
                        </a:rPr>
                        <a:t>調達ヘッダ</a:t>
                      </a:r>
                      <a:r>
                        <a:rPr kumimoji="1" lang="en-US" altLang="ja-JP" sz="800" dirty="0">
                          <a:latin typeface="Meiryo UI" panose="020B0604030504040204" pitchFamily="50" charset="-128"/>
                          <a:ea typeface="Meiryo UI" panose="020B0604030504040204" pitchFamily="50" charset="-128"/>
                        </a:rPr>
                        <a:t>.AST</a:t>
                      </a:r>
                      <a:r>
                        <a:rPr kumimoji="1" lang="ja-JP" altLang="en-US" sz="800" dirty="0">
                          <a:latin typeface="Meiryo UI" panose="020B0604030504040204" pitchFamily="50" charset="-128"/>
                          <a:ea typeface="Meiryo UI" panose="020B0604030504040204" pitchFamily="50" charset="-128"/>
                        </a:rPr>
                        <a:t>担当者</a:t>
                      </a:r>
                    </a:p>
                  </a:txBody>
                  <a:tcPr/>
                </a:tc>
                <a:extLst>
                  <a:ext uri="{0D108BD9-81ED-4DB2-BD59-A6C34878D82A}">
                    <a16:rowId xmlns:a16="http://schemas.microsoft.com/office/drawing/2014/main" val="2105587205"/>
                  </a:ext>
                </a:extLst>
              </a:tr>
              <a:tr h="118848">
                <a:tc>
                  <a:txBody>
                    <a:bodyPr/>
                    <a:lstStyle/>
                    <a:p>
                      <a:r>
                        <a:rPr kumimoji="1" lang="ja-JP" altLang="en-US" sz="800" dirty="0">
                          <a:latin typeface="Meiryo UI" panose="020B0604030504040204" pitchFamily="50" charset="-128"/>
                          <a:ea typeface="Meiryo UI" panose="020B0604030504040204" pitchFamily="50" charset="-128"/>
                        </a:rPr>
                        <a:t>電話番号</a:t>
                      </a:r>
                    </a:p>
                  </a:txBody>
                  <a:tcPr/>
                </a:tc>
                <a:tc>
                  <a:txBody>
                    <a:bodyPr/>
                    <a:lstStyle/>
                    <a:p>
                      <a:r>
                        <a:rPr kumimoji="1" lang="ja-JP" altLang="en-US" sz="800" dirty="0">
                          <a:latin typeface="Meiryo UI" panose="020B0604030504040204" pitchFamily="50" charset="-128"/>
                          <a:ea typeface="Meiryo UI" panose="020B0604030504040204" pitchFamily="50" charset="-128"/>
                        </a:rPr>
                        <a:t>担当者の電話番号</a:t>
                      </a:r>
                    </a:p>
                  </a:txBody>
                  <a:tcPr/>
                </a:tc>
                <a:tc>
                  <a:txBody>
                    <a:bodyPr/>
                    <a:lstStyle/>
                    <a:p>
                      <a:r>
                        <a:rPr kumimoji="1" lang="ja-JP" altLang="en-US" sz="800" dirty="0">
                          <a:latin typeface="Meiryo UI" panose="020B0604030504040204" pitchFamily="50" charset="-128"/>
                          <a:ea typeface="Meiryo UI" panose="020B0604030504040204" pitchFamily="50" charset="-128"/>
                        </a:rPr>
                        <a:t>ユーザ</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電話番号</a:t>
                      </a:r>
                    </a:p>
                  </a:txBody>
                  <a:tcPr/>
                </a:tc>
                <a:extLst>
                  <a:ext uri="{0D108BD9-81ED-4DB2-BD59-A6C34878D82A}">
                    <a16:rowId xmlns:a16="http://schemas.microsoft.com/office/drawing/2014/main" val="202529612"/>
                  </a:ext>
                </a:extLst>
              </a:tr>
              <a:tr h="118848">
                <a:tc>
                  <a:txBody>
                    <a:bodyPr/>
                    <a:lstStyle/>
                    <a:p>
                      <a:r>
                        <a:rPr kumimoji="1" lang="ja-JP" altLang="en-US" sz="800" dirty="0">
                          <a:latin typeface="Meiryo UI" panose="020B0604030504040204" pitchFamily="50" charset="-128"/>
                          <a:ea typeface="Meiryo UI" panose="020B0604030504040204" pitchFamily="50" charset="-128"/>
                        </a:rPr>
                        <a:t>右枠上段企業情報</a:t>
                      </a:r>
                    </a:p>
                  </a:txBody>
                  <a:tcPr/>
                </a:tc>
                <a:tc>
                  <a:txBody>
                    <a:bodyPr/>
                    <a:lstStyle/>
                    <a:p>
                      <a:r>
                        <a:rPr kumimoji="1" lang="ja-JP" altLang="en-US" sz="800" dirty="0">
                          <a:latin typeface="Meiryo UI" panose="020B0604030504040204" pitchFamily="50" charset="-128"/>
                          <a:ea typeface="Meiryo UI" panose="020B0604030504040204" pitchFamily="50" charset="-128"/>
                        </a:rPr>
                        <a:t>会社名</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郵便番号</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住所</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電話番号</a:t>
                      </a:r>
                    </a:p>
                  </a:txBody>
                  <a:tcPr/>
                </a:tc>
                <a:tc>
                  <a:txBody>
                    <a:bodyPr/>
                    <a:lstStyle/>
                    <a:p>
                      <a:r>
                        <a:rPr kumimoji="1" lang="ja-JP" altLang="en-US" sz="800" dirty="0">
                          <a:latin typeface="Meiryo UI" panose="020B0604030504040204" pitchFamily="50" charset="-128"/>
                          <a:ea typeface="Meiryo UI" panose="020B0604030504040204" pitchFamily="50" charset="-128"/>
                        </a:rPr>
                        <a:t>調達ヘッダ</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仕入先</a:t>
                      </a:r>
                    </a:p>
                  </a:txBody>
                  <a:tcPr/>
                </a:tc>
                <a:extLst>
                  <a:ext uri="{0D108BD9-81ED-4DB2-BD59-A6C34878D82A}">
                    <a16:rowId xmlns:a16="http://schemas.microsoft.com/office/drawing/2014/main" val="2909046854"/>
                  </a:ext>
                </a:extLst>
              </a:tr>
              <a:tr h="118848">
                <a:tc>
                  <a:txBody>
                    <a:bodyPr/>
                    <a:lstStyle/>
                    <a:p>
                      <a:r>
                        <a:rPr kumimoji="1" lang="ja-JP" altLang="en-US" sz="800" dirty="0">
                          <a:latin typeface="Meiryo UI" panose="020B0604030504040204" pitchFamily="50" charset="-128"/>
                          <a:ea typeface="Meiryo UI" panose="020B0604030504040204" pitchFamily="50" charset="-128"/>
                        </a:rPr>
                        <a:t>品名</a:t>
                      </a:r>
                    </a:p>
                  </a:txBody>
                  <a:tcPr/>
                </a:tc>
                <a:tc>
                  <a:txBody>
                    <a:bodyPr/>
                    <a:lstStyle/>
                    <a:p>
                      <a:r>
                        <a:rPr kumimoji="1" lang="ja-JP" altLang="en-US" sz="800" dirty="0">
                          <a:latin typeface="Meiryo UI" panose="020B0604030504040204" pitchFamily="50" charset="-128"/>
                          <a:ea typeface="Meiryo UI" panose="020B0604030504040204" pitchFamily="50" charset="-128"/>
                        </a:rPr>
                        <a:t>品名</a:t>
                      </a:r>
                    </a:p>
                  </a:txBody>
                  <a:tcPr/>
                </a:tc>
                <a:tc>
                  <a:txBody>
                    <a:bodyPr/>
                    <a:lstStyle/>
                    <a:p>
                      <a:r>
                        <a:rPr kumimoji="1" lang="ja-JP" altLang="en-US" sz="800" dirty="0">
                          <a:latin typeface="Meiryo UI" panose="020B0604030504040204" pitchFamily="50" charset="-128"/>
                          <a:ea typeface="Meiryo UI" panose="020B0604030504040204" pitchFamily="50" charset="-128"/>
                        </a:rPr>
                        <a:t>出荷明細</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品名</a:t>
                      </a:r>
                    </a:p>
                  </a:txBody>
                  <a:tcPr/>
                </a:tc>
                <a:extLst>
                  <a:ext uri="{0D108BD9-81ED-4DB2-BD59-A6C34878D82A}">
                    <a16:rowId xmlns:a16="http://schemas.microsoft.com/office/drawing/2014/main" val="3720952845"/>
                  </a:ext>
                </a:extLst>
              </a:tr>
              <a:tr h="118848">
                <a:tc>
                  <a:txBody>
                    <a:bodyPr/>
                    <a:lstStyle/>
                    <a:p>
                      <a:r>
                        <a:rPr kumimoji="1" lang="ja-JP" altLang="en-US" sz="800" dirty="0">
                          <a:latin typeface="Meiryo UI" panose="020B0604030504040204" pitchFamily="50" charset="-128"/>
                          <a:ea typeface="Meiryo UI" panose="020B0604030504040204" pitchFamily="50" charset="-128"/>
                        </a:rPr>
                        <a:t>数量</a:t>
                      </a:r>
                    </a:p>
                  </a:txBody>
                  <a:tcPr/>
                </a:tc>
                <a:tc>
                  <a:txBody>
                    <a:bodyPr/>
                    <a:lstStyle/>
                    <a:p>
                      <a:r>
                        <a:rPr kumimoji="1" lang="ja-JP" altLang="en-US" sz="800" dirty="0">
                          <a:latin typeface="Meiryo UI" panose="020B0604030504040204" pitchFamily="50" charset="-128"/>
                          <a:ea typeface="Meiryo UI" panose="020B0604030504040204" pitchFamily="50" charset="-128"/>
                        </a:rPr>
                        <a:t>数量</a:t>
                      </a:r>
                    </a:p>
                  </a:txBody>
                  <a:tcPr/>
                </a:tc>
                <a:tc>
                  <a:txBody>
                    <a:bodyPr/>
                    <a:lstStyle/>
                    <a:p>
                      <a:r>
                        <a:rPr kumimoji="1" lang="ja-JP" altLang="en-US" sz="800" dirty="0">
                          <a:latin typeface="Meiryo UI" panose="020B0604030504040204" pitchFamily="50" charset="-128"/>
                          <a:ea typeface="Meiryo UI" panose="020B0604030504040204" pitchFamily="50" charset="-128"/>
                        </a:rPr>
                        <a:t>出荷明細</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数量</a:t>
                      </a:r>
                    </a:p>
                  </a:txBody>
                  <a:tcPr/>
                </a:tc>
                <a:extLst>
                  <a:ext uri="{0D108BD9-81ED-4DB2-BD59-A6C34878D82A}">
                    <a16:rowId xmlns:a16="http://schemas.microsoft.com/office/drawing/2014/main" val="4281784296"/>
                  </a:ext>
                </a:extLst>
              </a:tr>
              <a:tr h="118848">
                <a:tc>
                  <a:txBody>
                    <a:bodyPr/>
                    <a:lstStyle/>
                    <a:p>
                      <a:r>
                        <a:rPr kumimoji="1" lang="en-US" altLang="ja-JP" sz="800" dirty="0">
                          <a:latin typeface="Meiryo UI" panose="020B0604030504040204" pitchFamily="50" charset="-128"/>
                          <a:ea typeface="Meiryo UI" panose="020B0604030504040204" pitchFamily="50" charset="-128"/>
                        </a:rPr>
                        <a:t>QR</a:t>
                      </a:r>
                      <a:endParaRPr kumimoji="1" lang="ja-JP" altLang="en-US" sz="800" dirty="0">
                        <a:latin typeface="Meiryo UI" panose="020B0604030504040204" pitchFamily="50" charset="-128"/>
                        <a:ea typeface="Meiryo UI" panose="020B0604030504040204" pitchFamily="50" charset="-128"/>
                      </a:endParaRPr>
                    </a:p>
                  </a:txBody>
                  <a:tcPr/>
                </a:tc>
                <a:tc gridSpan="2">
                  <a:txBody>
                    <a:bodyPr/>
                    <a:lstStyle/>
                    <a:p>
                      <a:r>
                        <a:rPr kumimoji="1" lang="ja-JP" altLang="en-US" sz="800" dirty="0">
                          <a:latin typeface="Meiryo UI" panose="020B0604030504040204" pitchFamily="50" charset="-128"/>
                          <a:ea typeface="Meiryo UI" panose="020B0604030504040204" pitchFamily="50" charset="-128"/>
                        </a:rPr>
                        <a:t>出荷番号、出荷明細番号、出荷明細番号、出荷明細番号、</a:t>
                      </a:r>
                    </a:p>
                  </a:txBody>
                  <a:tcPr/>
                </a:tc>
                <a:tc hMerge="1">
                  <a:txBody>
                    <a:bodyPr/>
                    <a:lstStyle/>
                    <a:p>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17515740"/>
                  </a:ext>
                </a:extLst>
              </a:tr>
              <a:tr h="118848">
                <a:tc>
                  <a:txBody>
                    <a:bodyPr/>
                    <a:lstStyle/>
                    <a:p>
                      <a:r>
                        <a:rPr kumimoji="1" lang="ja-JP" altLang="en-US" sz="800" dirty="0">
                          <a:solidFill>
                            <a:srgbClr val="FF0000"/>
                          </a:solidFill>
                          <a:latin typeface="Meiryo UI" panose="020B0604030504040204" pitchFamily="50" charset="-128"/>
                          <a:ea typeface="Meiryo UI" panose="020B0604030504040204" pitchFamily="50" charset="-128"/>
                        </a:rPr>
                        <a:t>備考</a:t>
                      </a:r>
                    </a:p>
                  </a:txBody>
                  <a:tcPr/>
                </a:tc>
                <a:tc>
                  <a:txBody>
                    <a:bodyPr/>
                    <a:lstStyle/>
                    <a:p>
                      <a:r>
                        <a:rPr kumimoji="1" lang="en-US" altLang="ja-JP" sz="800" dirty="0">
                          <a:solidFill>
                            <a:srgbClr val="FF0000"/>
                          </a:solidFill>
                          <a:latin typeface="Meiryo UI" panose="020B0604030504040204" pitchFamily="50" charset="-128"/>
                          <a:ea typeface="Meiryo UI" panose="020B0604030504040204" pitchFamily="50" charset="-128"/>
                        </a:rPr>
                        <a:t>-</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rgbClr val="FF0000"/>
                          </a:solidFill>
                          <a:latin typeface="Meiryo UI" panose="020B0604030504040204" pitchFamily="50" charset="-128"/>
                          <a:ea typeface="Meiryo UI" panose="020B0604030504040204" pitchFamily="50" charset="-128"/>
                        </a:rPr>
                        <a:t>手書き用</a:t>
                      </a:r>
                    </a:p>
                  </a:txBody>
                  <a:tcPr/>
                </a:tc>
                <a:extLst>
                  <a:ext uri="{0D108BD9-81ED-4DB2-BD59-A6C34878D82A}">
                    <a16:rowId xmlns:a16="http://schemas.microsoft.com/office/drawing/2014/main" val="1889513496"/>
                  </a:ext>
                </a:extLst>
              </a:tr>
            </a:tbl>
          </a:graphicData>
        </a:graphic>
      </p:graphicFrame>
      <p:sp>
        <p:nvSpPr>
          <p:cNvPr id="10" name="正方形/長方形 9">
            <a:extLst>
              <a:ext uri="{FF2B5EF4-FFF2-40B4-BE49-F238E27FC236}">
                <a16:creationId xmlns:a16="http://schemas.microsoft.com/office/drawing/2014/main" id="{9984BAB4-9B31-4785-8CC4-BFF206C028BF}"/>
              </a:ext>
            </a:extLst>
          </p:cNvPr>
          <p:cNvSpPr/>
          <p:nvPr/>
        </p:nvSpPr>
        <p:spPr>
          <a:xfrm>
            <a:off x="4625404" y="1052736"/>
            <a:ext cx="4357688" cy="122413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200" dirty="0">
                <a:solidFill>
                  <a:schemeClr val="tx1"/>
                </a:solidFill>
                <a:latin typeface="Meiryo UI" panose="020B0604030504040204" pitchFamily="50" charset="-128"/>
                <a:ea typeface="Meiryo UI" panose="020B0604030504040204" pitchFamily="50" charset="-128"/>
              </a:rPr>
              <a:t>出力方法</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lang="ja-JP" altLang="en-US" sz="1050" dirty="0">
                <a:solidFill>
                  <a:schemeClr val="tx1"/>
                </a:solidFill>
                <a:latin typeface="Meiryo UI" panose="020B0604030504040204" pitchFamily="50" charset="-128"/>
                <a:ea typeface="Meiryo UI" panose="020B0604030504040204" pitchFamily="50" charset="-128"/>
              </a:rPr>
              <a:t>・出荷ヘッダの納品書を出力したいデータを開き、納品書出力ボタンを押下。</a:t>
            </a:r>
            <a:endParaRPr lang="en-US" altLang="ja-JP" sz="1050" dirty="0">
              <a:solidFill>
                <a:schemeClr val="tx1"/>
              </a:solidFill>
              <a:latin typeface="Meiryo UI" panose="020B0604030504040204" pitchFamily="50" charset="-128"/>
              <a:ea typeface="Meiryo UI" panose="020B0604030504040204" pitchFamily="50" charset="-128"/>
            </a:endParaRPr>
          </a:p>
          <a:p>
            <a:r>
              <a:rPr kumimoji="1" lang="ja-JP" altLang="en-US" sz="1050" dirty="0">
                <a:solidFill>
                  <a:schemeClr val="tx1"/>
                </a:solidFill>
                <a:latin typeface="Meiryo UI" panose="020B0604030504040204" pitchFamily="50" charset="-128"/>
                <a:ea typeface="Meiryo UI" panose="020B0604030504040204" pitchFamily="50" charset="-128"/>
              </a:rPr>
              <a:t>・配下の出荷明細オブジェクトに登録されている資材情報を全て出力。</a:t>
            </a:r>
          </a:p>
        </p:txBody>
      </p:sp>
      <p:sp>
        <p:nvSpPr>
          <p:cNvPr id="11" name="正方形/長方形 10">
            <a:extLst>
              <a:ext uri="{FF2B5EF4-FFF2-40B4-BE49-F238E27FC236}">
                <a16:creationId xmlns:a16="http://schemas.microsoft.com/office/drawing/2014/main" id="{39E8258B-E814-4CD5-92B3-BBC5A987D401}"/>
              </a:ext>
            </a:extLst>
          </p:cNvPr>
          <p:cNvSpPr/>
          <p:nvPr/>
        </p:nvSpPr>
        <p:spPr>
          <a:xfrm>
            <a:off x="4625404" y="2312043"/>
            <a:ext cx="4357688" cy="122413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200" dirty="0">
                <a:solidFill>
                  <a:schemeClr val="tx1"/>
                </a:solidFill>
                <a:latin typeface="Meiryo UI" panose="020B0604030504040204" pitchFamily="50" charset="-128"/>
                <a:ea typeface="Meiryo UI" panose="020B0604030504040204" pitchFamily="50" charset="-128"/>
              </a:rPr>
              <a:t>出力</a:t>
            </a:r>
            <a:r>
              <a:rPr kumimoji="1" lang="ja-JP" altLang="en-US" sz="1200" dirty="0">
                <a:solidFill>
                  <a:schemeClr val="tx1"/>
                </a:solidFill>
                <a:latin typeface="Meiryo UI" panose="020B0604030504040204" pitchFamily="50" charset="-128"/>
                <a:ea typeface="Meiryo UI" panose="020B0604030504040204" pitchFamily="50" charset="-128"/>
              </a:rPr>
              <a:t>条件</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エラーチェック等</a:t>
            </a:r>
            <a:r>
              <a:rPr kumimoji="1" lang="en-US" altLang="ja-JP" sz="1200" dirty="0">
                <a:solidFill>
                  <a:schemeClr val="tx1"/>
                </a:solidFill>
                <a:latin typeface="Meiryo UI" panose="020B0604030504040204" pitchFamily="50" charset="-128"/>
                <a:ea typeface="Meiryo UI" panose="020B0604030504040204" pitchFamily="50" charset="-128"/>
              </a:rPr>
              <a:t>)</a:t>
            </a:r>
          </a:p>
          <a:p>
            <a:r>
              <a:rPr lang="ja-JP" altLang="en-US" sz="1050" dirty="0">
                <a:solidFill>
                  <a:schemeClr val="tx1"/>
                </a:solidFill>
                <a:latin typeface="Meiryo UI" panose="020B0604030504040204" pitchFamily="50" charset="-128"/>
                <a:ea typeface="Meiryo UI" panose="020B0604030504040204" pitchFamily="50" charset="-128"/>
              </a:rPr>
              <a:t>・出荷明細に</a:t>
            </a:r>
            <a:r>
              <a:rPr lang="en-US" altLang="ja-JP" sz="1050" dirty="0">
                <a:solidFill>
                  <a:schemeClr val="tx1"/>
                </a:solidFill>
                <a:latin typeface="Meiryo UI" panose="020B0604030504040204" pitchFamily="50" charset="-128"/>
                <a:ea typeface="Meiryo UI" panose="020B0604030504040204" pitchFamily="50" charset="-128"/>
              </a:rPr>
              <a:t>1</a:t>
            </a:r>
            <a:r>
              <a:rPr lang="ja-JP" altLang="en-US" sz="1050" dirty="0">
                <a:solidFill>
                  <a:schemeClr val="tx1"/>
                </a:solidFill>
                <a:latin typeface="Meiryo UI" panose="020B0604030504040204" pitchFamily="50" charset="-128"/>
                <a:ea typeface="Meiryo UI" panose="020B0604030504040204" pitchFamily="50" charset="-128"/>
              </a:rPr>
              <a:t>行も登録されていない場合エラー。</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A5AE6E65-6A49-4552-A4A5-548B8BBCA5E4}"/>
              </a:ext>
            </a:extLst>
          </p:cNvPr>
          <p:cNvSpPr/>
          <p:nvPr/>
        </p:nvSpPr>
        <p:spPr>
          <a:xfrm>
            <a:off x="4625404" y="3571350"/>
            <a:ext cx="4357688" cy="303289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200" dirty="0">
                <a:solidFill>
                  <a:schemeClr val="tx1"/>
                </a:solidFill>
                <a:latin typeface="Meiryo UI" panose="020B0604030504040204" pitchFamily="50" charset="-128"/>
                <a:ea typeface="Meiryo UI" panose="020B0604030504040204" pitchFamily="50" charset="-128"/>
              </a:rPr>
              <a:t>出力項目</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8FA047F9-075C-41DF-9A6C-7BE56D073368}"/>
              </a:ext>
            </a:extLst>
          </p:cNvPr>
          <p:cNvSpPr/>
          <p:nvPr/>
        </p:nvSpPr>
        <p:spPr>
          <a:xfrm>
            <a:off x="2987824" y="1159915"/>
            <a:ext cx="1512168" cy="50488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altLang="ja-JP" sz="1000" dirty="0">
                <a:solidFill>
                  <a:schemeClr val="tx1"/>
                </a:solidFill>
                <a:latin typeface="Meiryo UI" panose="020B0604030504040204" pitchFamily="50" charset="-128"/>
                <a:ea typeface="Meiryo UI" panose="020B0604030504040204" pitchFamily="50" charset="-128"/>
              </a:rPr>
              <a:t>XXXXXXXXXX</a:t>
            </a:r>
            <a:r>
              <a:rPr lang="ja-JP" altLang="en-US" sz="1000" dirty="0">
                <a:solidFill>
                  <a:schemeClr val="tx1"/>
                </a:solidFill>
                <a:latin typeface="Meiryo UI" panose="020B0604030504040204" pitchFamily="50" charset="-128"/>
                <a:ea typeface="Meiryo UI" panose="020B0604030504040204" pitchFamily="50" charset="-128"/>
              </a:rPr>
              <a:t>株式会社</a:t>
            </a:r>
            <a:endParaRPr lang="en-US" altLang="ja-JP" sz="1000" dirty="0">
              <a:solidFill>
                <a:schemeClr val="tx1"/>
              </a:solidFill>
              <a:latin typeface="Meiryo UI" panose="020B0604030504040204" pitchFamily="50" charset="-128"/>
              <a:ea typeface="Meiryo UI" panose="020B0604030504040204" pitchFamily="50" charset="-128"/>
            </a:endParaRPr>
          </a:p>
          <a:p>
            <a:r>
              <a:rPr lang="ja-JP" altLang="en-US" sz="1000" dirty="0">
                <a:solidFill>
                  <a:schemeClr val="tx1"/>
                </a:solidFill>
                <a:latin typeface="Meiryo UI" panose="020B0604030504040204" pitchFamily="50" charset="-128"/>
                <a:ea typeface="Meiryo UI" panose="020B0604030504040204" pitchFamily="50" charset="-128"/>
              </a:rPr>
              <a:t>郵便番号</a:t>
            </a:r>
            <a:endParaRPr lang="en-US" altLang="ja-JP" sz="1000" dirty="0">
              <a:solidFill>
                <a:schemeClr val="tx1"/>
              </a:solidFill>
              <a:latin typeface="Meiryo UI" panose="020B0604030504040204" pitchFamily="50" charset="-128"/>
              <a:ea typeface="Meiryo UI" panose="020B0604030504040204" pitchFamily="50" charset="-128"/>
            </a:endParaRPr>
          </a:p>
          <a:p>
            <a:r>
              <a:rPr lang="ja-JP" altLang="en-US" sz="1000" dirty="0">
                <a:solidFill>
                  <a:schemeClr val="tx1"/>
                </a:solidFill>
                <a:latin typeface="Meiryo UI" panose="020B0604030504040204" pitchFamily="50" charset="-128"/>
                <a:ea typeface="Meiryo UI" panose="020B0604030504040204" pitchFamily="50" charset="-128"/>
              </a:rPr>
              <a:t>住所</a:t>
            </a:r>
            <a:endParaRPr lang="en-US" altLang="ja-JP" sz="1000" dirty="0">
              <a:solidFill>
                <a:schemeClr val="tx1"/>
              </a:solidFill>
              <a:latin typeface="Meiryo UI" panose="020B0604030504040204" pitchFamily="50" charset="-128"/>
              <a:ea typeface="Meiryo UI" panose="020B0604030504040204" pitchFamily="50" charset="-128"/>
            </a:endParaRPr>
          </a:p>
          <a:p>
            <a:r>
              <a:rPr lang="ja-JP" altLang="en-US" sz="1000" dirty="0">
                <a:solidFill>
                  <a:schemeClr val="tx1"/>
                </a:solidFill>
                <a:latin typeface="Meiryo UI" panose="020B0604030504040204" pitchFamily="50" charset="-128"/>
                <a:ea typeface="Meiryo UI" panose="020B0604030504040204" pitchFamily="50" charset="-128"/>
              </a:rPr>
              <a:t>電話番号</a:t>
            </a:r>
            <a:endParaRPr lang="en-US" altLang="ja-JP" sz="1000" dirty="0">
              <a:solidFill>
                <a:schemeClr val="tx1"/>
              </a:solidFill>
              <a:latin typeface="Meiryo UI" panose="020B0604030504040204" pitchFamily="50" charset="-128"/>
              <a:ea typeface="Meiryo UI" panose="020B0604030504040204" pitchFamily="50" charset="-128"/>
            </a:endParaRPr>
          </a:p>
          <a:p>
            <a:endParaRPr lang="en-US" altLang="ja-JP" sz="1000" u="sng" dirty="0">
              <a:solidFill>
                <a:schemeClr val="tx1"/>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EF94A00F-FD3F-4190-9164-28FAA1DFEF93}"/>
              </a:ext>
            </a:extLst>
          </p:cNvPr>
          <p:cNvSpPr/>
          <p:nvPr/>
        </p:nvSpPr>
        <p:spPr>
          <a:xfrm>
            <a:off x="395536" y="1159915"/>
            <a:ext cx="1872208" cy="50488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ja-JP" altLang="en-US" sz="1000" u="sng" dirty="0">
                <a:solidFill>
                  <a:srgbClr val="FF0000"/>
                </a:solidFill>
                <a:latin typeface="Meiryo UI" panose="020B0604030504040204" pitchFamily="50" charset="-128"/>
                <a:ea typeface="Meiryo UI" panose="020B0604030504040204" pitchFamily="50" charset="-128"/>
              </a:rPr>
              <a:t>納品先名　</a:t>
            </a:r>
            <a:r>
              <a:rPr lang="ja-JP" altLang="en-US" sz="1000" dirty="0">
                <a:solidFill>
                  <a:srgbClr val="FF0000"/>
                </a:solidFill>
                <a:latin typeface="Meiryo UI" panose="020B0604030504040204" pitchFamily="50" charset="-128"/>
                <a:ea typeface="Meiryo UI" panose="020B0604030504040204" pitchFamily="50" charset="-128"/>
              </a:rPr>
              <a:t>旭シンクロテック株式会社</a:t>
            </a:r>
            <a:endParaRPr lang="en-US" altLang="ja-JP" sz="1000" dirty="0">
              <a:solidFill>
                <a:srgbClr val="FF0000"/>
              </a:solidFill>
              <a:latin typeface="Meiryo UI" panose="020B0604030504040204" pitchFamily="50" charset="-128"/>
              <a:ea typeface="Meiryo UI" panose="020B0604030504040204" pitchFamily="50" charset="-128"/>
            </a:endParaRPr>
          </a:p>
          <a:p>
            <a:r>
              <a:rPr lang="ja-JP" altLang="en-US" sz="1000" u="sng" dirty="0">
                <a:solidFill>
                  <a:srgbClr val="FF0000"/>
                </a:solidFill>
                <a:latin typeface="Meiryo UI" panose="020B0604030504040204" pitchFamily="50" charset="-128"/>
                <a:ea typeface="Meiryo UI" panose="020B0604030504040204" pitchFamily="50" charset="-128"/>
              </a:rPr>
              <a:t>工事番号</a:t>
            </a:r>
            <a:r>
              <a:rPr lang="ja-JP" altLang="en-US" sz="1000" dirty="0">
                <a:solidFill>
                  <a:srgbClr val="FF0000"/>
                </a:solidFill>
                <a:latin typeface="Meiryo UI" panose="020B0604030504040204" pitchFamily="50" charset="-128"/>
                <a:ea typeface="Meiryo UI" panose="020B0604030504040204" pitchFamily="50" charset="-128"/>
              </a:rPr>
              <a:t>　</a:t>
            </a:r>
            <a:r>
              <a:rPr lang="en-US" altLang="ja-JP" sz="1000" dirty="0">
                <a:solidFill>
                  <a:srgbClr val="FF0000"/>
                </a:solidFill>
                <a:latin typeface="Meiryo UI" panose="020B0604030504040204" pitchFamily="50" charset="-128"/>
                <a:ea typeface="Meiryo UI" panose="020B0604030504040204" pitchFamily="50" charset="-128"/>
              </a:rPr>
              <a:t>123456789</a:t>
            </a:r>
          </a:p>
          <a:p>
            <a:r>
              <a:rPr lang="ja-JP" altLang="en-US" sz="1000" u="sng" dirty="0">
                <a:solidFill>
                  <a:srgbClr val="FF0000"/>
                </a:solidFill>
                <a:latin typeface="Meiryo UI" panose="020B0604030504040204" pitchFamily="50" charset="-128"/>
                <a:ea typeface="Meiryo UI" panose="020B0604030504040204" pitchFamily="50" charset="-128"/>
              </a:rPr>
              <a:t>工事件名</a:t>
            </a:r>
            <a:r>
              <a:rPr lang="ja-JP" altLang="en-US" sz="1000" dirty="0">
                <a:solidFill>
                  <a:srgbClr val="FF0000"/>
                </a:solidFill>
                <a:latin typeface="Meiryo UI" panose="020B0604030504040204" pitchFamily="50" charset="-128"/>
                <a:ea typeface="Meiryo UI" panose="020B0604030504040204" pitchFamily="50" charset="-128"/>
              </a:rPr>
              <a:t>　施工現場</a:t>
            </a:r>
            <a:r>
              <a:rPr lang="en-US" altLang="ja-JP" sz="1000" dirty="0">
                <a:solidFill>
                  <a:srgbClr val="FF0000"/>
                </a:solidFill>
                <a:latin typeface="Meiryo UI" panose="020B0604030504040204" pitchFamily="50" charset="-128"/>
                <a:ea typeface="Meiryo UI" panose="020B0604030504040204" pitchFamily="50" charset="-128"/>
              </a:rPr>
              <a:t>A</a:t>
            </a:r>
          </a:p>
          <a:p>
            <a:r>
              <a:rPr lang="ja-JP" altLang="en-US" sz="1000" u="sng" dirty="0">
                <a:solidFill>
                  <a:srgbClr val="FF0000"/>
                </a:solidFill>
                <a:latin typeface="Meiryo UI" panose="020B0604030504040204" pitchFamily="50" charset="-128"/>
                <a:ea typeface="Meiryo UI" panose="020B0604030504040204" pitchFamily="50" charset="-128"/>
              </a:rPr>
              <a:t>納品場所</a:t>
            </a:r>
            <a:endParaRPr lang="en-US" altLang="ja-JP" sz="1000" u="sng" dirty="0">
              <a:solidFill>
                <a:srgbClr val="FF0000"/>
              </a:solidFill>
              <a:latin typeface="Meiryo UI" panose="020B0604030504040204" pitchFamily="50" charset="-128"/>
              <a:ea typeface="Meiryo UI" panose="020B0604030504040204" pitchFamily="50" charset="-128"/>
            </a:endParaRPr>
          </a:p>
          <a:p>
            <a:r>
              <a:rPr lang="ja-JP" altLang="en-US" sz="1000" dirty="0">
                <a:solidFill>
                  <a:srgbClr val="FF0000"/>
                </a:solidFill>
                <a:latin typeface="Meiryo UI" panose="020B0604030504040204" pitchFamily="50" charset="-128"/>
                <a:ea typeface="Meiryo UI" panose="020B0604030504040204" pitchFamily="50" charset="-128"/>
              </a:rPr>
              <a:t>東京都大田区</a:t>
            </a:r>
            <a:r>
              <a:rPr lang="en-US" altLang="ja-JP" sz="1000" dirty="0">
                <a:solidFill>
                  <a:srgbClr val="FF0000"/>
                </a:solidFill>
                <a:latin typeface="Meiryo UI" panose="020B0604030504040204" pitchFamily="50" charset="-128"/>
                <a:ea typeface="Meiryo UI" panose="020B0604030504040204" pitchFamily="50" charset="-128"/>
              </a:rPr>
              <a:t>XXXX</a:t>
            </a:r>
          </a:p>
          <a:p>
            <a:r>
              <a:rPr lang="ja-JP" altLang="en-US" sz="1000" u="sng" dirty="0">
                <a:solidFill>
                  <a:srgbClr val="FF0000"/>
                </a:solidFill>
                <a:latin typeface="Meiryo UI" panose="020B0604030504040204" pitchFamily="50" charset="-128"/>
                <a:ea typeface="Meiryo UI" panose="020B0604030504040204" pitchFamily="50" charset="-128"/>
              </a:rPr>
              <a:t>担当者　</a:t>
            </a:r>
            <a:r>
              <a:rPr lang="en-US" altLang="ja-JP" sz="1000" dirty="0">
                <a:solidFill>
                  <a:srgbClr val="FF0000"/>
                </a:solidFill>
                <a:latin typeface="Meiryo UI" panose="020B0604030504040204" pitchFamily="50" charset="-128"/>
                <a:ea typeface="Meiryo UI" panose="020B0604030504040204" pitchFamily="50" charset="-128"/>
              </a:rPr>
              <a:t>AST</a:t>
            </a:r>
            <a:r>
              <a:rPr lang="ja-JP" altLang="en-US" sz="1000" dirty="0">
                <a:solidFill>
                  <a:srgbClr val="FF0000"/>
                </a:solidFill>
                <a:latin typeface="Meiryo UI" panose="020B0604030504040204" pitchFamily="50" charset="-128"/>
                <a:ea typeface="Meiryo UI" panose="020B0604030504040204" pitchFamily="50" charset="-128"/>
              </a:rPr>
              <a:t>担当者</a:t>
            </a:r>
            <a:endParaRPr lang="en-US" altLang="ja-JP" sz="1000" dirty="0">
              <a:solidFill>
                <a:srgbClr val="FF0000"/>
              </a:solidFill>
              <a:latin typeface="Meiryo UI" panose="020B0604030504040204" pitchFamily="50" charset="-128"/>
              <a:ea typeface="Meiryo UI" panose="020B0604030504040204" pitchFamily="50" charset="-128"/>
            </a:endParaRPr>
          </a:p>
          <a:p>
            <a:r>
              <a:rPr lang="ja-JP" altLang="en-US" sz="1000" u="sng" dirty="0">
                <a:solidFill>
                  <a:srgbClr val="FF0000"/>
                </a:solidFill>
                <a:latin typeface="Meiryo UI" panose="020B0604030504040204" pitchFamily="50" charset="-128"/>
                <a:ea typeface="Meiryo UI" panose="020B0604030504040204" pitchFamily="50" charset="-128"/>
              </a:rPr>
              <a:t>電話番号　</a:t>
            </a:r>
            <a:r>
              <a:rPr lang="en-US" altLang="ja-JP" sz="1000" dirty="0">
                <a:solidFill>
                  <a:srgbClr val="FF0000"/>
                </a:solidFill>
                <a:latin typeface="Meiryo UI" panose="020B0604030504040204" pitchFamily="50" charset="-128"/>
                <a:ea typeface="Meiryo UI" panose="020B0604030504040204" pitchFamily="50" charset="-128"/>
              </a:rPr>
              <a:t>090-6515-2443</a:t>
            </a:r>
          </a:p>
        </p:txBody>
      </p:sp>
      <p:sp>
        <p:nvSpPr>
          <p:cNvPr id="4" name="正方形/長方形 3">
            <a:extLst>
              <a:ext uri="{FF2B5EF4-FFF2-40B4-BE49-F238E27FC236}">
                <a16:creationId xmlns:a16="http://schemas.microsoft.com/office/drawing/2014/main" id="{20CAA94B-B2D1-4852-A3EA-186265F52EEA}"/>
              </a:ext>
            </a:extLst>
          </p:cNvPr>
          <p:cNvSpPr/>
          <p:nvPr/>
        </p:nvSpPr>
        <p:spPr>
          <a:xfrm>
            <a:off x="323528" y="2492895"/>
            <a:ext cx="1368152" cy="3203939"/>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900" dirty="0">
                <a:solidFill>
                  <a:schemeClr val="tx1"/>
                </a:solidFill>
                <a:latin typeface="Meiryo UI" panose="020B0604030504040204" pitchFamily="50" charset="-128"/>
                <a:ea typeface="Meiryo UI" panose="020B0604030504040204" pitchFamily="50" charset="-128"/>
              </a:rPr>
              <a:t>品名</a:t>
            </a:r>
            <a:r>
              <a:rPr lang="en-US" altLang="ja-JP" sz="900" dirty="0">
                <a:solidFill>
                  <a:schemeClr val="tx1"/>
                </a:solidFill>
                <a:latin typeface="Meiryo UI" panose="020B0604030504040204" pitchFamily="50" charset="-128"/>
                <a:ea typeface="Meiryo UI" panose="020B0604030504040204" pitchFamily="50" charset="-128"/>
              </a:rPr>
              <a:t>	</a:t>
            </a:r>
            <a:r>
              <a:rPr lang="ja-JP" altLang="en-US" sz="900" dirty="0">
                <a:solidFill>
                  <a:schemeClr val="tx1"/>
                </a:solidFill>
                <a:latin typeface="Meiryo UI" panose="020B0604030504040204" pitchFamily="50" charset="-128"/>
                <a:ea typeface="Meiryo UI" panose="020B0604030504040204" pitchFamily="50" charset="-128"/>
              </a:rPr>
              <a:t>数量</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A81783A1-CB1A-4378-95AA-EE4E0004784A}"/>
              </a:ext>
            </a:extLst>
          </p:cNvPr>
          <p:cNvSpPr/>
          <p:nvPr/>
        </p:nvSpPr>
        <p:spPr>
          <a:xfrm>
            <a:off x="1763746" y="2492895"/>
            <a:ext cx="1368152" cy="3203939"/>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900" dirty="0">
                <a:solidFill>
                  <a:schemeClr val="tx1"/>
                </a:solidFill>
                <a:latin typeface="Meiryo UI" panose="020B0604030504040204" pitchFamily="50" charset="-128"/>
                <a:ea typeface="Meiryo UI" panose="020B0604030504040204" pitchFamily="50" charset="-128"/>
              </a:rPr>
              <a:t>品名</a:t>
            </a:r>
            <a:r>
              <a:rPr lang="en-US" altLang="ja-JP" sz="900" dirty="0">
                <a:solidFill>
                  <a:schemeClr val="tx1"/>
                </a:solidFill>
                <a:latin typeface="Meiryo UI" panose="020B0604030504040204" pitchFamily="50" charset="-128"/>
                <a:ea typeface="Meiryo UI" panose="020B0604030504040204" pitchFamily="50" charset="-128"/>
              </a:rPr>
              <a:t>	</a:t>
            </a:r>
            <a:r>
              <a:rPr lang="ja-JP" altLang="en-US" sz="900" dirty="0">
                <a:solidFill>
                  <a:schemeClr val="tx1"/>
                </a:solidFill>
                <a:latin typeface="Meiryo UI" panose="020B0604030504040204" pitchFamily="50" charset="-128"/>
                <a:ea typeface="Meiryo UI" panose="020B0604030504040204" pitchFamily="50" charset="-128"/>
              </a:rPr>
              <a:t>数量</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88D46B69-25C5-4B05-8048-1A72B24D3D35}"/>
              </a:ext>
            </a:extLst>
          </p:cNvPr>
          <p:cNvSpPr/>
          <p:nvPr/>
        </p:nvSpPr>
        <p:spPr>
          <a:xfrm>
            <a:off x="3203848" y="2492896"/>
            <a:ext cx="1368152" cy="3203938"/>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900" dirty="0">
                <a:solidFill>
                  <a:schemeClr val="tx1"/>
                </a:solidFill>
                <a:latin typeface="Meiryo UI" panose="020B0604030504040204" pitchFamily="50" charset="-128"/>
                <a:ea typeface="Meiryo UI" panose="020B0604030504040204" pitchFamily="50" charset="-128"/>
              </a:rPr>
              <a:t>品名</a:t>
            </a:r>
            <a:r>
              <a:rPr lang="en-US" altLang="ja-JP" sz="900" dirty="0">
                <a:solidFill>
                  <a:schemeClr val="tx1"/>
                </a:solidFill>
                <a:latin typeface="Meiryo UI" panose="020B0604030504040204" pitchFamily="50" charset="-128"/>
                <a:ea typeface="Meiryo UI" panose="020B0604030504040204" pitchFamily="50" charset="-128"/>
              </a:rPr>
              <a:t>	</a:t>
            </a:r>
            <a:r>
              <a:rPr lang="ja-JP" altLang="en-US" sz="900" dirty="0">
                <a:solidFill>
                  <a:schemeClr val="tx1"/>
                </a:solidFill>
                <a:latin typeface="Meiryo UI" panose="020B0604030504040204" pitchFamily="50" charset="-128"/>
                <a:ea typeface="Meiryo UI" panose="020B0604030504040204" pitchFamily="50" charset="-128"/>
              </a:rPr>
              <a:t>数量</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9" name="直線コネクタ 8">
            <a:extLst>
              <a:ext uri="{FF2B5EF4-FFF2-40B4-BE49-F238E27FC236}">
                <a16:creationId xmlns:a16="http://schemas.microsoft.com/office/drawing/2014/main" id="{E80C07BA-020A-4B1F-A81B-1D781B7CC99E}"/>
              </a:ext>
            </a:extLst>
          </p:cNvPr>
          <p:cNvCxnSpPr/>
          <p:nvPr/>
        </p:nvCxnSpPr>
        <p:spPr>
          <a:xfrm>
            <a:off x="395536" y="2708920"/>
            <a:ext cx="122413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A1E491E-E6EF-4200-A14F-B83E1B83A5F3}"/>
              </a:ext>
            </a:extLst>
          </p:cNvPr>
          <p:cNvCxnSpPr/>
          <p:nvPr/>
        </p:nvCxnSpPr>
        <p:spPr>
          <a:xfrm>
            <a:off x="1835754" y="2708920"/>
            <a:ext cx="122413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C3D1C6A-9535-4EA3-B55C-488F9BBA0703}"/>
              </a:ext>
            </a:extLst>
          </p:cNvPr>
          <p:cNvCxnSpPr/>
          <p:nvPr/>
        </p:nvCxnSpPr>
        <p:spPr>
          <a:xfrm>
            <a:off x="3275856" y="2708920"/>
            <a:ext cx="122413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ãQR ç»åãã®ç»åæ¤ç´¢çµæ">
            <a:extLst>
              <a:ext uri="{FF2B5EF4-FFF2-40B4-BE49-F238E27FC236}">
                <a16:creationId xmlns:a16="http://schemas.microsoft.com/office/drawing/2014/main" id="{A6624117-378D-43C8-A139-FE2ACD30E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016224"/>
            <a:ext cx="440668" cy="44066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74">
            <a:extLst>
              <a:ext uri="{FF2B5EF4-FFF2-40B4-BE49-F238E27FC236}">
                <a16:creationId xmlns:a16="http://schemas.microsoft.com/office/drawing/2014/main" id="{062E05E4-EF2F-4DDA-9F71-FBC2E67FBDF2}"/>
              </a:ext>
            </a:extLst>
          </p:cNvPr>
          <p:cNvSpPr txBox="1"/>
          <p:nvPr/>
        </p:nvSpPr>
        <p:spPr>
          <a:xfrm>
            <a:off x="5436096" y="3398802"/>
            <a:ext cx="2264500" cy="461665"/>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【2018/11/26】</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出力項目追加</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4E388C28-43C8-498E-A418-1BC8D4C57A76}"/>
              </a:ext>
            </a:extLst>
          </p:cNvPr>
          <p:cNvSpPr/>
          <p:nvPr/>
        </p:nvSpPr>
        <p:spPr>
          <a:xfrm>
            <a:off x="323528" y="6058706"/>
            <a:ext cx="4176464" cy="322622"/>
          </a:xfrm>
          <a:prstGeom prst="rect">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900" dirty="0">
              <a:solidFill>
                <a:srgbClr val="FF0000"/>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4C863EAB-D820-40D9-9B8B-6701614DF19B}"/>
              </a:ext>
            </a:extLst>
          </p:cNvPr>
          <p:cNvSpPr/>
          <p:nvPr/>
        </p:nvSpPr>
        <p:spPr>
          <a:xfrm>
            <a:off x="323528" y="5768843"/>
            <a:ext cx="351656" cy="25244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ja-JP" altLang="en-US" sz="1000" dirty="0">
                <a:solidFill>
                  <a:srgbClr val="FF0000"/>
                </a:solidFill>
                <a:latin typeface="Meiryo UI" panose="020B0604030504040204" pitchFamily="50" charset="-128"/>
                <a:ea typeface="Meiryo UI" panose="020B0604030504040204" pitchFamily="50" charset="-128"/>
              </a:rPr>
              <a:t>備考</a:t>
            </a:r>
            <a:endParaRPr lang="en-US" altLang="ja-JP" sz="1000" u="sng" dirty="0">
              <a:solidFill>
                <a:srgbClr val="FF0000"/>
              </a:solidFill>
              <a:latin typeface="Meiryo UI" panose="020B0604030504040204" pitchFamily="50" charset="-128"/>
              <a:ea typeface="Meiryo UI" panose="020B0604030504040204" pitchFamily="50" charset="-128"/>
            </a:endParaRPr>
          </a:p>
        </p:txBody>
      </p:sp>
      <p:sp>
        <p:nvSpPr>
          <p:cNvPr id="24" name="テキスト ボックス 74">
            <a:extLst>
              <a:ext uri="{FF2B5EF4-FFF2-40B4-BE49-F238E27FC236}">
                <a16:creationId xmlns:a16="http://schemas.microsoft.com/office/drawing/2014/main" id="{C3FD8B84-3DA2-496C-9157-33DE1D77EEAE}"/>
              </a:ext>
            </a:extLst>
          </p:cNvPr>
          <p:cNvSpPr txBox="1"/>
          <p:nvPr/>
        </p:nvSpPr>
        <p:spPr>
          <a:xfrm>
            <a:off x="4625402" y="1568457"/>
            <a:ext cx="3584206" cy="646331"/>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【2018/11/26】</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・明細数の上限は</a:t>
            </a:r>
            <a:r>
              <a:rPr lang="en-US" altLang="ja-JP" sz="1200" dirty="0">
                <a:solidFill>
                  <a:srgbClr val="FF0000"/>
                </a:solidFill>
                <a:latin typeface="Meiryo UI" panose="020B0604030504040204" pitchFamily="50" charset="-128"/>
                <a:ea typeface="Meiryo UI" panose="020B0604030504040204" pitchFamily="50" charset="-128"/>
              </a:rPr>
              <a:t>100</a:t>
            </a:r>
            <a:r>
              <a:rPr lang="ja-JP" altLang="en-US" sz="1200" dirty="0">
                <a:solidFill>
                  <a:srgbClr val="FF0000"/>
                </a:solidFill>
                <a:latin typeface="Meiryo UI" panose="020B0604030504040204" pitchFamily="50" charset="-128"/>
                <a:ea typeface="Meiryo UI" panose="020B0604030504040204" pitchFamily="50" charset="-128"/>
              </a:rPr>
              <a:t>明細とする</a:t>
            </a:r>
            <a:endParaRPr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・商品名の文字数が超えた場合は全文字表示とする</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3838753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1311</TotalTime>
  <Words>919</Words>
  <Application>Microsoft Office PowerPoint</Application>
  <PresentationFormat>画面に合わせる (4:3)</PresentationFormat>
  <Paragraphs>197</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Meiryo UI</vt:lpstr>
      <vt:lpstr>ＭＳ Ｐゴシック</vt:lpstr>
      <vt:lpstr>Arial</vt:lpstr>
      <vt:lpstr>Calibri</vt:lpstr>
      <vt:lpstr>Office テーマ</vt:lpstr>
      <vt:lpstr>調達仕入システム要件定義書</vt:lpstr>
      <vt:lpstr>プロジェクトスコープの確認</vt:lpstr>
      <vt:lpstr>PowerPoint プレゼンテーション</vt:lpstr>
      <vt:lpstr>レポート・ダッシュボードとは</vt:lpstr>
      <vt:lpstr>レポート・ダッシュボード利用シチュエーション</vt:lpstr>
      <vt:lpstr>レポート・ダッシュボード一覧</vt:lpstr>
      <vt:lpstr>PowerPoint プレゼンテーション</vt:lpstr>
      <vt:lpstr>帳票開発ツール</vt:lpstr>
      <vt:lpstr>納品書</vt:lpstr>
      <vt:lpstr>請求書</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増田　恵美子</dc:creator>
  <cp:lastModifiedBy>植松 大稀</cp:lastModifiedBy>
  <cp:revision>81</cp:revision>
  <dcterms:created xsi:type="dcterms:W3CDTF">2009-09-09T04:35:24Z</dcterms:created>
  <dcterms:modified xsi:type="dcterms:W3CDTF">2018-11-26T07:39:30Z</dcterms:modified>
</cp:coreProperties>
</file>