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3" r:id="rId7"/>
    <p:sldId id="262" r:id="rId8"/>
    <p:sldId id="264" r:id="rId9"/>
    <p:sldId id="265" r:id="rId10"/>
    <p:sldId id="266" r:id="rId11"/>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C88"/>
    <a:srgbClr val="6DF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82" d="100"/>
          <a:sy n="82" d="100"/>
        </p:scale>
        <p:origin x="149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C:\Users\0416masuda\Desktop\cover_plant_02.jpg">
            <a:extLst>
              <a:ext uri="{FF2B5EF4-FFF2-40B4-BE49-F238E27FC236}">
                <a16:creationId xmlns:a16="http://schemas.microsoft.com/office/drawing/2014/main" id="{745E4D72-4402-416D-8D48-29EFC7E94F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14282" y="1214422"/>
            <a:ext cx="7772400" cy="1470025"/>
          </a:xfrm>
        </p:spPr>
        <p:txBody>
          <a:bodyPr/>
          <a:lstStyle>
            <a:lvl1pPr>
              <a:defRPr>
                <a:solidFill>
                  <a:schemeClr val="tx1"/>
                </a:solidFill>
              </a:defRPr>
            </a:lvl1pPr>
          </a:lstStyle>
          <a:p>
            <a:r>
              <a:rPr lang="ja-JP" altLang="en-US"/>
              <a:t>マスタ タイトルの書式設定</a:t>
            </a:r>
          </a:p>
        </p:txBody>
      </p:sp>
      <p:sp>
        <p:nvSpPr>
          <p:cNvPr id="3" name="サブタイトル 2"/>
          <p:cNvSpPr>
            <a:spLocks noGrp="1"/>
          </p:cNvSpPr>
          <p:nvPr>
            <p:ph type="subTitle" idx="1"/>
          </p:nvPr>
        </p:nvSpPr>
        <p:spPr>
          <a:xfrm>
            <a:off x="214282" y="2857496"/>
            <a:ext cx="6400800" cy="1752600"/>
          </a:xfrm>
        </p:spPr>
        <p:txBody>
          <a:bodyPr>
            <a:normAutofit/>
          </a:bodyPr>
          <a:lstStyle>
            <a:lvl1pPr marL="0" indent="0" algn="ctr">
              <a:buNone/>
              <a:defRPr sz="2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5" name="フッター プレースホルダ 4">
            <a:extLst>
              <a:ext uri="{FF2B5EF4-FFF2-40B4-BE49-F238E27FC236}">
                <a16:creationId xmlns:a16="http://schemas.microsoft.com/office/drawing/2014/main" id="{75084CCA-BF75-4A4F-BB73-64E0F103B6D3}"/>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33C37FCC-2109-44F1-A84B-7A0D2B5A26D4}"/>
              </a:ext>
            </a:extLst>
          </p:cNvPr>
          <p:cNvSpPr>
            <a:spLocks noGrp="1"/>
          </p:cNvSpPr>
          <p:nvPr>
            <p:ph type="sldNum" sz="quarter" idx="11"/>
          </p:nvPr>
        </p:nvSpPr>
        <p:spPr/>
        <p:txBody>
          <a:bodyPr/>
          <a:lstStyle>
            <a:lvl1pPr>
              <a:defRPr/>
            </a:lvl1pPr>
          </a:lstStyle>
          <a:p>
            <a:fld id="{7DAABE27-E62C-4AB5-898A-20DD91548AD5}" type="slidenum">
              <a:rPr lang="ja-JP" altLang="en-US"/>
              <a:pPr/>
              <a:t>‹#›</a:t>
            </a:fld>
            <a:endParaRPr lang="ja-JP" altLang="en-US"/>
          </a:p>
        </p:txBody>
      </p:sp>
      <p:sp>
        <p:nvSpPr>
          <p:cNvPr id="7" name="日付プレースホルダ 3">
            <a:extLst>
              <a:ext uri="{FF2B5EF4-FFF2-40B4-BE49-F238E27FC236}">
                <a16:creationId xmlns:a16="http://schemas.microsoft.com/office/drawing/2014/main" id="{28D966A6-8723-4FBD-8F10-1E9AEEF9A1AF}"/>
              </a:ext>
            </a:extLst>
          </p:cNvPr>
          <p:cNvSpPr>
            <a:spLocks noGrp="1"/>
          </p:cNvSpPr>
          <p:nvPr>
            <p:ph type="dt" sz="half" idx="12"/>
          </p:nvPr>
        </p:nvSpPr>
        <p:spPr/>
        <p:txBody>
          <a:bodyPr/>
          <a:lstStyle>
            <a:lvl1pPr>
              <a:defRPr/>
            </a:lvl1pPr>
          </a:lstStyle>
          <a:p>
            <a:pPr>
              <a:defRPr/>
            </a:pPr>
            <a:fld id="{05368ACA-6817-46EA-981B-8CDDB2C0D9FB}" type="datetimeFigureOut">
              <a:rPr lang="ja-JP" altLang="en-US"/>
              <a:pPr>
                <a:defRPr/>
              </a:pPr>
              <a:t>2018/11/29</a:t>
            </a:fld>
            <a:endParaRPr lang="ja-JP" altLang="en-US"/>
          </a:p>
        </p:txBody>
      </p:sp>
    </p:spTree>
    <p:extLst>
      <p:ext uri="{BB962C8B-B14F-4D97-AF65-F5344CB8AC3E}">
        <p14:creationId xmlns:p14="http://schemas.microsoft.com/office/powerpoint/2010/main" val="222872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0531F40E-6D58-401B-8F0B-8D2B87AA029F}"/>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2C1EA8F-744E-4929-A487-6E75BE97780B}"/>
              </a:ext>
            </a:extLst>
          </p:cNvPr>
          <p:cNvSpPr>
            <a:spLocks noGrp="1"/>
          </p:cNvSpPr>
          <p:nvPr>
            <p:ph type="sldNum" sz="quarter" idx="11"/>
          </p:nvPr>
        </p:nvSpPr>
        <p:spPr/>
        <p:txBody>
          <a:bodyPr/>
          <a:lstStyle>
            <a:lvl1pPr>
              <a:defRPr/>
            </a:lvl1pPr>
          </a:lstStyle>
          <a:p>
            <a:fld id="{DC1EC4F9-C6D7-4131-B3E7-535A66F023E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2D690E6-CC98-4258-AA1D-153EA527A41A}"/>
              </a:ext>
            </a:extLst>
          </p:cNvPr>
          <p:cNvSpPr>
            <a:spLocks noGrp="1"/>
          </p:cNvSpPr>
          <p:nvPr>
            <p:ph type="dt" sz="half" idx="12"/>
          </p:nvPr>
        </p:nvSpPr>
        <p:spPr/>
        <p:txBody>
          <a:bodyPr/>
          <a:lstStyle>
            <a:lvl1pPr>
              <a:defRPr/>
            </a:lvl1pPr>
          </a:lstStyle>
          <a:p>
            <a:pPr>
              <a:defRPr/>
            </a:pPr>
            <a:fld id="{9E465528-2462-4443-AB9A-E24BA9E46DD0}" type="datetimeFigureOut">
              <a:rPr lang="ja-JP" altLang="en-US"/>
              <a:pPr>
                <a:defRPr/>
              </a:pPr>
              <a:t>2018/11/29</a:t>
            </a:fld>
            <a:endParaRPr lang="ja-JP" altLang="en-US"/>
          </a:p>
        </p:txBody>
      </p:sp>
    </p:spTree>
    <p:extLst>
      <p:ext uri="{BB962C8B-B14F-4D97-AF65-F5344CB8AC3E}">
        <p14:creationId xmlns:p14="http://schemas.microsoft.com/office/powerpoint/2010/main" val="60537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71980C40-02E6-4136-8F8B-0E9B9FB38288}"/>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D5F34BC1-CC64-45C3-8307-31ECD2C689C4}"/>
              </a:ext>
            </a:extLst>
          </p:cNvPr>
          <p:cNvSpPr>
            <a:spLocks noGrp="1"/>
          </p:cNvSpPr>
          <p:nvPr>
            <p:ph type="sldNum" sz="quarter" idx="11"/>
          </p:nvPr>
        </p:nvSpPr>
        <p:spPr/>
        <p:txBody>
          <a:bodyPr/>
          <a:lstStyle>
            <a:lvl1pPr>
              <a:defRPr/>
            </a:lvl1pPr>
          </a:lstStyle>
          <a:p>
            <a:fld id="{76C38FD5-0CC4-4CF7-93F6-16D9C7537BB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1851F5F-DC38-46FA-9BD5-CD097DA439A4}"/>
              </a:ext>
            </a:extLst>
          </p:cNvPr>
          <p:cNvSpPr>
            <a:spLocks noGrp="1"/>
          </p:cNvSpPr>
          <p:nvPr>
            <p:ph type="dt" sz="half" idx="12"/>
          </p:nvPr>
        </p:nvSpPr>
        <p:spPr/>
        <p:txBody>
          <a:bodyPr/>
          <a:lstStyle>
            <a:lvl1pPr>
              <a:defRPr/>
            </a:lvl1pPr>
          </a:lstStyle>
          <a:p>
            <a:pPr>
              <a:defRPr/>
            </a:pPr>
            <a:fld id="{AB2FB533-13A0-4797-8695-937C515D24C0}" type="datetimeFigureOut">
              <a:rPr lang="ja-JP" altLang="en-US"/>
              <a:pPr>
                <a:defRPr/>
              </a:pPr>
              <a:t>2018/11/29</a:t>
            </a:fld>
            <a:endParaRPr lang="ja-JP" altLang="en-US"/>
          </a:p>
        </p:txBody>
      </p:sp>
    </p:spTree>
    <p:extLst>
      <p:ext uri="{BB962C8B-B14F-4D97-AF65-F5344CB8AC3E}">
        <p14:creationId xmlns:p14="http://schemas.microsoft.com/office/powerpoint/2010/main" val="19970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B08FE597-0621-4208-9B0A-A2F3545C9AE7}"/>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A10EDD95-C1A8-4034-A43F-79C746D6DB58}"/>
              </a:ext>
            </a:extLst>
          </p:cNvPr>
          <p:cNvSpPr>
            <a:spLocks noGrp="1"/>
          </p:cNvSpPr>
          <p:nvPr>
            <p:ph type="sldNum" sz="quarter" idx="11"/>
          </p:nvPr>
        </p:nvSpPr>
        <p:spPr/>
        <p:txBody>
          <a:bodyPr/>
          <a:lstStyle>
            <a:lvl1pPr>
              <a:defRPr/>
            </a:lvl1pPr>
          </a:lstStyle>
          <a:p>
            <a:fld id="{73A12405-90C1-4670-AFE5-6B2C3F36CCDC}" type="slidenum">
              <a:rPr lang="ja-JP" altLang="en-US"/>
              <a:pPr/>
              <a:t>‹#›</a:t>
            </a:fld>
            <a:endParaRPr lang="ja-JP" altLang="en-US"/>
          </a:p>
        </p:txBody>
      </p:sp>
      <p:sp>
        <p:nvSpPr>
          <p:cNvPr id="6" name="日付プレースホルダ 3">
            <a:extLst>
              <a:ext uri="{FF2B5EF4-FFF2-40B4-BE49-F238E27FC236}">
                <a16:creationId xmlns:a16="http://schemas.microsoft.com/office/drawing/2014/main" id="{4F6E0593-7C6F-4474-ABAF-47CD04FBF8D6}"/>
              </a:ext>
            </a:extLst>
          </p:cNvPr>
          <p:cNvSpPr>
            <a:spLocks noGrp="1"/>
          </p:cNvSpPr>
          <p:nvPr>
            <p:ph type="dt" sz="half" idx="12"/>
          </p:nvPr>
        </p:nvSpPr>
        <p:spPr/>
        <p:txBody>
          <a:bodyPr/>
          <a:lstStyle>
            <a:lvl1pPr>
              <a:defRPr/>
            </a:lvl1pPr>
          </a:lstStyle>
          <a:p>
            <a:pPr>
              <a:defRPr/>
            </a:pPr>
            <a:fld id="{1765764E-E311-4CB1-94E9-5CF1DE72FC07}" type="datetimeFigureOut">
              <a:rPr lang="ja-JP" altLang="en-US"/>
              <a:pPr>
                <a:defRPr/>
              </a:pPr>
              <a:t>2018/11/29</a:t>
            </a:fld>
            <a:endParaRPr lang="ja-JP" altLang="en-US"/>
          </a:p>
        </p:txBody>
      </p:sp>
    </p:spTree>
    <p:extLst>
      <p:ext uri="{BB962C8B-B14F-4D97-AF65-F5344CB8AC3E}">
        <p14:creationId xmlns:p14="http://schemas.microsoft.com/office/powerpoint/2010/main" val="392928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フッター プレースホルダ 4">
            <a:extLst>
              <a:ext uri="{FF2B5EF4-FFF2-40B4-BE49-F238E27FC236}">
                <a16:creationId xmlns:a16="http://schemas.microsoft.com/office/drawing/2014/main" id="{E6F8E80F-39C4-4F68-B391-581EF30DD8B4}"/>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DF12E22-E248-4535-B4D3-3C618E2412EB}"/>
              </a:ext>
            </a:extLst>
          </p:cNvPr>
          <p:cNvSpPr>
            <a:spLocks noGrp="1"/>
          </p:cNvSpPr>
          <p:nvPr>
            <p:ph type="sldNum" sz="quarter" idx="11"/>
          </p:nvPr>
        </p:nvSpPr>
        <p:spPr/>
        <p:txBody>
          <a:bodyPr/>
          <a:lstStyle>
            <a:lvl1pPr>
              <a:defRPr/>
            </a:lvl1pPr>
          </a:lstStyle>
          <a:p>
            <a:fld id="{1464763F-6A1B-42C4-A159-6411946153CF}" type="slidenum">
              <a:rPr lang="ja-JP" altLang="en-US"/>
              <a:pPr/>
              <a:t>‹#›</a:t>
            </a:fld>
            <a:endParaRPr lang="ja-JP" altLang="en-US"/>
          </a:p>
        </p:txBody>
      </p:sp>
      <p:sp>
        <p:nvSpPr>
          <p:cNvPr id="6" name="日付プレースホルダ 3">
            <a:extLst>
              <a:ext uri="{FF2B5EF4-FFF2-40B4-BE49-F238E27FC236}">
                <a16:creationId xmlns:a16="http://schemas.microsoft.com/office/drawing/2014/main" id="{96E7E89F-6967-444C-8187-99E303E3288C}"/>
              </a:ext>
            </a:extLst>
          </p:cNvPr>
          <p:cNvSpPr>
            <a:spLocks noGrp="1"/>
          </p:cNvSpPr>
          <p:nvPr>
            <p:ph type="dt" sz="half" idx="12"/>
          </p:nvPr>
        </p:nvSpPr>
        <p:spPr/>
        <p:txBody>
          <a:bodyPr/>
          <a:lstStyle>
            <a:lvl1pPr>
              <a:defRPr/>
            </a:lvl1pPr>
          </a:lstStyle>
          <a:p>
            <a:pPr>
              <a:defRPr/>
            </a:pPr>
            <a:fld id="{46ED0C7F-7AE0-4896-8AFE-3BC63694BD7F}" type="datetimeFigureOut">
              <a:rPr lang="ja-JP" altLang="en-US"/>
              <a:pPr>
                <a:defRPr/>
              </a:pPr>
              <a:t>2018/11/29</a:t>
            </a:fld>
            <a:endParaRPr lang="ja-JP" altLang="en-US"/>
          </a:p>
        </p:txBody>
      </p:sp>
    </p:spTree>
    <p:extLst>
      <p:ext uri="{BB962C8B-B14F-4D97-AF65-F5344CB8AC3E}">
        <p14:creationId xmlns:p14="http://schemas.microsoft.com/office/powerpoint/2010/main" val="165682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 4">
            <a:extLst>
              <a:ext uri="{FF2B5EF4-FFF2-40B4-BE49-F238E27FC236}">
                <a16:creationId xmlns:a16="http://schemas.microsoft.com/office/drawing/2014/main" id="{9FFDF5E6-5AAC-471C-8220-1AC78C9F1C05}"/>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D3B1AD23-22E6-4189-B665-229595973626}"/>
              </a:ext>
            </a:extLst>
          </p:cNvPr>
          <p:cNvSpPr>
            <a:spLocks noGrp="1"/>
          </p:cNvSpPr>
          <p:nvPr>
            <p:ph type="sldNum" sz="quarter" idx="11"/>
          </p:nvPr>
        </p:nvSpPr>
        <p:spPr/>
        <p:txBody>
          <a:bodyPr/>
          <a:lstStyle>
            <a:lvl1pPr>
              <a:defRPr/>
            </a:lvl1pPr>
          </a:lstStyle>
          <a:p>
            <a:fld id="{98938977-A3F5-4660-A222-96ED5885E31C}" type="slidenum">
              <a:rPr lang="ja-JP" altLang="en-US"/>
              <a:pPr/>
              <a:t>‹#›</a:t>
            </a:fld>
            <a:endParaRPr lang="ja-JP" altLang="en-US"/>
          </a:p>
        </p:txBody>
      </p:sp>
      <p:sp>
        <p:nvSpPr>
          <p:cNvPr id="7" name="日付プレースホルダ 3">
            <a:extLst>
              <a:ext uri="{FF2B5EF4-FFF2-40B4-BE49-F238E27FC236}">
                <a16:creationId xmlns:a16="http://schemas.microsoft.com/office/drawing/2014/main" id="{39C25BC2-F93D-47C7-B49E-87852BC26735}"/>
              </a:ext>
            </a:extLst>
          </p:cNvPr>
          <p:cNvSpPr>
            <a:spLocks noGrp="1"/>
          </p:cNvSpPr>
          <p:nvPr>
            <p:ph type="dt" sz="half" idx="12"/>
          </p:nvPr>
        </p:nvSpPr>
        <p:spPr/>
        <p:txBody>
          <a:bodyPr/>
          <a:lstStyle>
            <a:lvl1pPr>
              <a:defRPr/>
            </a:lvl1pPr>
          </a:lstStyle>
          <a:p>
            <a:pPr>
              <a:defRPr/>
            </a:pPr>
            <a:fld id="{DA53CC9D-9F17-4820-AA19-C879CED5335B}" type="datetimeFigureOut">
              <a:rPr lang="ja-JP" altLang="en-US"/>
              <a:pPr>
                <a:defRPr/>
              </a:pPr>
              <a:t>2018/11/29</a:t>
            </a:fld>
            <a:endParaRPr lang="ja-JP" altLang="en-US"/>
          </a:p>
        </p:txBody>
      </p:sp>
    </p:spTree>
    <p:extLst>
      <p:ext uri="{BB962C8B-B14F-4D97-AF65-F5344CB8AC3E}">
        <p14:creationId xmlns:p14="http://schemas.microsoft.com/office/powerpoint/2010/main" val="427002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フッター プレースホルダ 4">
            <a:extLst>
              <a:ext uri="{FF2B5EF4-FFF2-40B4-BE49-F238E27FC236}">
                <a16:creationId xmlns:a16="http://schemas.microsoft.com/office/drawing/2014/main" id="{A2FCCFE8-B3A4-4144-AD74-24821C901076}"/>
              </a:ext>
            </a:extLst>
          </p:cNvPr>
          <p:cNvSpPr>
            <a:spLocks noGrp="1"/>
          </p:cNvSpPr>
          <p:nvPr>
            <p:ph type="ftr" sz="quarter" idx="10"/>
          </p:nvPr>
        </p:nvSpPr>
        <p:spPr/>
        <p:txBody>
          <a:bodyPr/>
          <a:lstStyle>
            <a:lvl1pPr>
              <a:defRPr/>
            </a:lvl1pPr>
          </a:lstStyle>
          <a:p>
            <a:pPr>
              <a:defRPr/>
            </a:pPr>
            <a:endParaRPr lang="ja-JP" altLang="en-US"/>
          </a:p>
        </p:txBody>
      </p:sp>
      <p:sp>
        <p:nvSpPr>
          <p:cNvPr id="8" name="スライド番号プレースホルダ 5">
            <a:extLst>
              <a:ext uri="{FF2B5EF4-FFF2-40B4-BE49-F238E27FC236}">
                <a16:creationId xmlns:a16="http://schemas.microsoft.com/office/drawing/2014/main" id="{9EA5BFB3-1F63-4B70-91EF-F1B6F6D54D9B}"/>
              </a:ext>
            </a:extLst>
          </p:cNvPr>
          <p:cNvSpPr>
            <a:spLocks noGrp="1"/>
          </p:cNvSpPr>
          <p:nvPr>
            <p:ph type="sldNum" sz="quarter" idx="11"/>
          </p:nvPr>
        </p:nvSpPr>
        <p:spPr/>
        <p:txBody>
          <a:bodyPr/>
          <a:lstStyle>
            <a:lvl1pPr>
              <a:defRPr/>
            </a:lvl1pPr>
          </a:lstStyle>
          <a:p>
            <a:fld id="{508B7A36-DE1C-4472-9211-D68FD0C0E836}" type="slidenum">
              <a:rPr lang="ja-JP" altLang="en-US"/>
              <a:pPr/>
              <a:t>‹#›</a:t>
            </a:fld>
            <a:endParaRPr lang="ja-JP" altLang="en-US"/>
          </a:p>
        </p:txBody>
      </p:sp>
      <p:sp>
        <p:nvSpPr>
          <p:cNvPr id="9" name="日付プレースホルダ 3">
            <a:extLst>
              <a:ext uri="{FF2B5EF4-FFF2-40B4-BE49-F238E27FC236}">
                <a16:creationId xmlns:a16="http://schemas.microsoft.com/office/drawing/2014/main" id="{E42BFCBD-4120-402A-9B9F-D041E5FAC1F8}"/>
              </a:ext>
            </a:extLst>
          </p:cNvPr>
          <p:cNvSpPr>
            <a:spLocks noGrp="1"/>
          </p:cNvSpPr>
          <p:nvPr>
            <p:ph type="dt" sz="half" idx="12"/>
          </p:nvPr>
        </p:nvSpPr>
        <p:spPr/>
        <p:txBody>
          <a:bodyPr/>
          <a:lstStyle>
            <a:lvl1pPr>
              <a:defRPr/>
            </a:lvl1pPr>
          </a:lstStyle>
          <a:p>
            <a:pPr>
              <a:defRPr/>
            </a:pPr>
            <a:fld id="{BF104FBF-7608-4FDF-AFAD-10DB302B7D7B}" type="datetimeFigureOut">
              <a:rPr lang="ja-JP" altLang="en-US"/>
              <a:pPr>
                <a:defRPr/>
              </a:pPr>
              <a:t>2018/11/29</a:t>
            </a:fld>
            <a:endParaRPr lang="ja-JP" altLang="en-US"/>
          </a:p>
        </p:txBody>
      </p:sp>
    </p:spTree>
    <p:extLst>
      <p:ext uri="{BB962C8B-B14F-4D97-AF65-F5344CB8AC3E}">
        <p14:creationId xmlns:p14="http://schemas.microsoft.com/office/powerpoint/2010/main" val="350410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フッター プレースホルダ 4">
            <a:extLst>
              <a:ext uri="{FF2B5EF4-FFF2-40B4-BE49-F238E27FC236}">
                <a16:creationId xmlns:a16="http://schemas.microsoft.com/office/drawing/2014/main" id="{7F385D40-B103-459C-AC4F-06520EDD45A4}"/>
              </a:ext>
            </a:extLst>
          </p:cNvPr>
          <p:cNvSpPr>
            <a:spLocks noGrp="1"/>
          </p:cNvSpPr>
          <p:nvPr>
            <p:ph type="ftr" sz="quarter" idx="10"/>
          </p:nvPr>
        </p:nvSpPr>
        <p:spPr/>
        <p:txBody>
          <a:bodyPr/>
          <a:lstStyle>
            <a:lvl1pPr>
              <a:defRPr/>
            </a:lvl1pPr>
          </a:lstStyle>
          <a:p>
            <a:pPr>
              <a:defRPr/>
            </a:pPr>
            <a:endParaRPr lang="ja-JP" altLang="en-US"/>
          </a:p>
        </p:txBody>
      </p:sp>
      <p:sp>
        <p:nvSpPr>
          <p:cNvPr id="4" name="スライド番号プレースホルダ 5">
            <a:extLst>
              <a:ext uri="{FF2B5EF4-FFF2-40B4-BE49-F238E27FC236}">
                <a16:creationId xmlns:a16="http://schemas.microsoft.com/office/drawing/2014/main" id="{F453501C-19F6-438C-8196-AE757742CEFE}"/>
              </a:ext>
            </a:extLst>
          </p:cNvPr>
          <p:cNvSpPr>
            <a:spLocks noGrp="1"/>
          </p:cNvSpPr>
          <p:nvPr>
            <p:ph type="sldNum" sz="quarter" idx="11"/>
          </p:nvPr>
        </p:nvSpPr>
        <p:spPr/>
        <p:txBody>
          <a:bodyPr/>
          <a:lstStyle>
            <a:lvl1pPr>
              <a:defRPr/>
            </a:lvl1pPr>
          </a:lstStyle>
          <a:p>
            <a:fld id="{F7DE906B-82D0-4D96-81C8-995907F2054E}" type="slidenum">
              <a:rPr lang="ja-JP" altLang="en-US"/>
              <a:pPr/>
              <a:t>‹#›</a:t>
            </a:fld>
            <a:endParaRPr lang="ja-JP" altLang="en-US"/>
          </a:p>
        </p:txBody>
      </p:sp>
      <p:sp>
        <p:nvSpPr>
          <p:cNvPr id="5" name="日付プレースホルダ 3">
            <a:extLst>
              <a:ext uri="{FF2B5EF4-FFF2-40B4-BE49-F238E27FC236}">
                <a16:creationId xmlns:a16="http://schemas.microsoft.com/office/drawing/2014/main" id="{7D675047-0232-4C19-A9B3-E0B27FB3F7E7}"/>
              </a:ext>
            </a:extLst>
          </p:cNvPr>
          <p:cNvSpPr>
            <a:spLocks noGrp="1"/>
          </p:cNvSpPr>
          <p:nvPr>
            <p:ph type="dt" sz="half" idx="12"/>
          </p:nvPr>
        </p:nvSpPr>
        <p:spPr/>
        <p:txBody>
          <a:bodyPr/>
          <a:lstStyle>
            <a:lvl1pPr>
              <a:defRPr/>
            </a:lvl1pPr>
          </a:lstStyle>
          <a:p>
            <a:pPr>
              <a:defRPr/>
            </a:pPr>
            <a:fld id="{3985870F-8C8A-42C3-A5D8-E87674E3B878}" type="datetimeFigureOut">
              <a:rPr lang="ja-JP" altLang="en-US"/>
              <a:pPr>
                <a:defRPr/>
              </a:pPr>
              <a:t>2018/11/29</a:t>
            </a:fld>
            <a:endParaRPr lang="ja-JP" altLang="en-US"/>
          </a:p>
        </p:txBody>
      </p:sp>
    </p:spTree>
    <p:extLst>
      <p:ext uri="{BB962C8B-B14F-4D97-AF65-F5344CB8AC3E}">
        <p14:creationId xmlns:p14="http://schemas.microsoft.com/office/powerpoint/2010/main" val="155095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 4">
            <a:extLst>
              <a:ext uri="{FF2B5EF4-FFF2-40B4-BE49-F238E27FC236}">
                <a16:creationId xmlns:a16="http://schemas.microsoft.com/office/drawing/2014/main" id="{70BB68CD-4441-472E-B3D5-C88D99EFFDF8}"/>
              </a:ext>
            </a:extLst>
          </p:cNvPr>
          <p:cNvSpPr>
            <a:spLocks noGrp="1"/>
          </p:cNvSpPr>
          <p:nvPr>
            <p:ph type="ftr" sz="quarter" idx="10"/>
          </p:nvPr>
        </p:nvSpPr>
        <p:spPr/>
        <p:txBody>
          <a:bodyPr/>
          <a:lstStyle>
            <a:lvl1pPr>
              <a:defRPr/>
            </a:lvl1pPr>
          </a:lstStyle>
          <a:p>
            <a:pPr>
              <a:defRPr/>
            </a:pPr>
            <a:endParaRPr lang="ja-JP" altLang="en-US"/>
          </a:p>
        </p:txBody>
      </p:sp>
      <p:sp>
        <p:nvSpPr>
          <p:cNvPr id="3" name="スライド番号プレースホルダ 5">
            <a:extLst>
              <a:ext uri="{FF2B5EF4-FFF2-40B4-BE49-F238E27FC236}">
                <a16:creationId xmlns:a16="http://schemas.microsoft.com/office/drawing/2014/main" id="{5C6B528E-F2B4-4127-A3DD-D5A6DFA3E059}"/>
              </a:ext>
            </a:extLst>
          </p:cNvPr>
          <p:cNvSpPr>
            <a:spLocks noGrp="1"/>
          </p:cNvSpPr>
          <p:nvPr>
            <p:ph type="sldNum" sz="quarter" idx="11"/>
          </p:nvPr>
        </p:nvSpPr>
        <p:spPr/>
        <p:txBody>
          <a:bodyPr/>
          <a:lstStyle>
            <a:lvl1pPr>
              <a:defRPr/>
            </a:lvl1pPr>
          </a:lstStyle>
          <a:p>
            <a:fld id="{FF94AA88-70D9-4329-9912-A1ABF9FA4BB9}" type="slidenum">
              <a:rPr lang="ja-JP" altLang="en-US"/>
              <a:pPr/>
              <a:t>‹#›</a:t>
            </a:fld>
            <a:endParaRPr lang="ja-JP" altLang="en-US"/>
          </a:p>
        </p:txBody>
      </p:sp>
      <p:sp>
        <p:nvSpPr>
          <p:cNvPr id="4" name="日付プレースホルダ 3">
            <a:extLst>
              <a:ext uri="{FF2B5EF4-FFF2-40B4-BE49-F238E27FC236}">
                <a16:creationId xmlns:a16="http://schemas.microsoft.com/office/drawing/2014/main" id="{58F29E5F-2BB0-4A33-B7F8-11F870FC92F2}"/>
              </a:ext>
            </a:extLst>
          </p:cNvPr>
          <p:cNvSpPr>
            <a:spLocks noGrp="1"/>
          </p:cNvSpPr>
          <p:nvPr>
            <p:ph type="dt" sz="half" idx="12"/>
          </p:nvPr>
        </p:nvSpPr>
        <p:spPr/>
        <p:txBody>
          <a:bodyPr/>
          <a:lstStyle>
            <a:lvl1pPr>
              <a:defRPr/>
            </a:lvl1pPr>
          </a:lstStyle>
          <a:p>
            <a:pPr>
              <a:defRPr/>
            </a:pPr>
            <a:fld id="{43F98BEE-CD0B-4AB4-8A9D-4967455428CE}" type="datetimeFigureOut">
              <a:rPr lang="ja-JP" altLang="en-US"/>
              <a:pPr>
                <a:defRPr/>
              </a:pPr>
              <a:t>2018/11/29</a:t>
            </a:fld>
            <a:endParaRPr lang="ja-JP" altLang="en-US"/>
          </a:p>
        </p:txBody>
      </p:sp>
    </p:spTree>
    <p:extLst>
      <p:ext uri="{BB962C8B-B14F-4D97-AF65-F5344CB8AC3E}">
        <p14:creationId xmlns:p14="http://schemas.microsoft.com/office/powerpoint/2010/main" val="351449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7B002254-C90F-467C-AE39-D43DA633AAF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03ECC6A2-D4CF-4BE3-935A-4406DB78E53F}"/>
              </a:ext>
            </a:extLst>
          </p:cNvPr>
          <p:cNvSpPr>
            <a:spLocks noGrp="1"/>
          </p:cNvSpPr>
          <p:nvPr>
            <p:ph type="sldNum" sz="quarter" idx="11"/>
          </p:nvPr>
        </p:nvSpPr>
        <p:spPr/>
        <p:txBody>
          <a:bodyPr/>
          <a:lstStyle>
            <a:lvl1pPr>
              <a:defRPr/>
            </a:lvl1pPr>
          </a:lstStyle>
          <a:p>
            <a:fld id="{AB0A07D9-FF2E-4185-A30B-04CAF3C2CC9E}" type="slidenum">
              <a:rPr lang="ja-JP" altLang="en-US"/>
              <a:pPr/>
              <a:t>‹#›</a:t>
            </a:fld>
            <a:endParaRPr lang="ja-JP" altLang="en-US"/>
          </a:p>
        </p:txBody>
      </p:sp>
      <p:sp>
        <p:nvSpPr>
          <p:cNvPr id="7" name="日付プレースホルダ 3">
            <a:extLst>
              <a:ext uri="{FF2B5EF4-FFF2-40B4-BE49-F238E27FC236}">
                <a16:creationId xmlns:a16="http://schemas.microsoft.com/office/drawing/2014/main" id="{0A3D1FCE-6634-455E-9075-6C89E37D181F}"/>
              </a:ext>
            </a:extLst>
          </p:cNvPr>
          <p:cNvSpPr>
            <a:spLocks noGrp="1"/>
          </p:cNvSpPr>
          <p:nvPr>
            <p:ph type="dt" sz="half" idx="12"/>
          </p:nvPr>
        </p:nvSpPr>
        <p:spPr/>
        <p:txBody>
          <a:bodyPr/>
          <a:lstStyle>
            <a:lvl1pPr>
              <a:defRPr/>
            </a:lvl1pPr>
          </a:lstStyle>
          <a:p>
            <a:pPr>
              <a:defRPr/>
            </a:pPr>
            <a:fld id="{918A1642-2077-41F4-AAD5-00B44B4D96C5}" type="datetimeFigureOut">
              <a:rPr lang="ja-JP" altLang="en-US"/>
              <a:pPr>
                <a:defRPr/>
              </a:pPr>
              <a:t>2018/11/29</a:t>
            </a:fld>
            <a:endParaRPr lang="ja-JP" altLang="en-US"/>
          </a:p>
        </p:txBody>
      </p:sp>
    </p:spTree>
    <p:extLst>
      <p:ext uri="{BB962C8B-B14F-4D97-AF65-F5344CB8AC3E}">
        <p14:creationId xmlns:p14="http://schemas.microsoft.com/office/powerpoint/2010/main" val="218308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E1C493F7-B0CA-4326-B5E7-16B48E3AC91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1373AD7A-3FCC-4C19-9979-8F1FF56E0724}"/>
              </a:ext>
            </a:extLst>
          </p:cNvPr>
          <p:cNvSpPr>
            <a:spLocks noGrp="1"/>
          </p:cNvSpPr>
          <p:nvPr>
            <p:ph type="sldNum" sz="quarter" idx="11"/>
          </p:nvPr>
        </p:nvSpPr>
        <p:spPr/>
        <p:txBody>
          <a:bodyPr/>
          <a:lstStyle>
            <a:lvl1pPr>
              <a:defRPr/>
            </a:lvl1pPr>
          </a:lstStyle>
          <a:p>
            <a:fld id="{D0794A3C-AA79-4318-BFDA-690E4C49D5C0}" type="slidenum">
              <a:rPr lang="ja-JP" altLang="en-US"/>
              <a:pPr/>
              <a:t>‹#›</a:t>
            </a:fld>
            <a:endParaRPr lang="ja-JP" altLang="en-US"/>
          </a:p>
        </p:txBody>
      </p:sp>
      <p:sp>
        <p:nvSpPr>
          <p:cNvPr id="7" name="日付プレースホルダ 3">
            <a:extLst>
              <a:ext uri="{FF2B5EF4-FFF2-40B4-BE49-F238E27FC236}">
                <a16:creationId xmlns:a16="http://schemas.microsoft.com/office/drawing/2014/main" id="{63658DF1-E20A-4CB5-93E0-3ED2120BD819}"/>
              </a:ext>
            </a:extLst>
          </p:cNvPr>
          <p:cNvSpPr>
            <a:spLocks noGrp="1"/>
          </p:cNvSpPr>
          <p:nvPr>
            <p:ph type="dt" sz="half" idx="12"/>
          </p:nvPr>
        </p:nvSpPr>
        <p:spPr/>
        <p:txBody>
          <a:bodyPr/>
          <a:lstStyle>
            <a:lvl1pPr>
              <a:defRPr/>
            </a:lvl1pPr>
          </a:lstStyle>
          <a:p>
            <a:pPr>
              <a:defRPr/>
            </a:pPr>
            <a:fld id="{C166DB06-C7CB-41B3-9EE7-15139003289F}" type="datetimeFigureOut">
              <a:rPr lang="ja-JP" altLang="en-US"/>
              <a:pPr>
                <a:defRPr/>
              </a:pPr>
              <a:t>2018/11/29</a:t>
            </a:fld>
            <a:endParaRPr lang="ja-JP" altLang="en-US"/>
          </a:p>
        </p:txBody>
      </p:sp>
    </p:spTree>
    <p:extLst>
      <p:ext uri="{BB962C8B-B14F-4D97-AF65-F5344CB8AC3E}">
        <p14:creationId xmlns:p14="http://schemas.microsoft.com/office/powerpoint/2010/main" val="313013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0416masuda\Desktop\inner_plant_01.jpg">
            <a:extLst>
              <a:ext uri="{FF2B5EF4-FFF2-40B4-BE49-F238E27FC236}">
                <a16:creationId xmlns:a16="http://schemas.microsoft.com/office/drawing/2014/main" id="{6738D1BE-2CFA-419A-9B65-9BFDA6D1882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a:extLst>
              <a:ext uri="{FF2B5EF4-FFF2-40B4-BE49-F238E27FC236}">
                <a16:creationId xmlns:a16="http://schemas.microsoft.com/office/drawing/2014/main" id="{0E6DD7CF-A268-4298-A3E6-E9F8151FB5E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C8FB0D46-7CF5-4EF2-9062-593754EDB6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E372ABF-5BE4-42ED-8E68-891802EAD308}" type="slidenum">
              <a:rPr lang="ja-JP" altLang="en-US"/>
              <a:pPr/>
              <a:t>‹#›</a:t>
            </a:fld>
            <a:endParaRPr lang="ja-JP" altLang="en-US"/>
          </a:p>
        </p:txBody>
      </p:sp>
      <p:sp>
        <p:nvSpPr>
          <p:cNvPr id="1029" name="タイトル プレースホルダ 1">
            <a:extLst>
              <a:ext uri="{FF2B5EF4-FFF2-40B4-BE49-F238E27FC236}">
                <a16:creationId xmlns:a16="http://schemas.microsoft.com/office/drawing/2014/main" id="{7A54F63A-6711-4060-969F-9A5A9DE0CFE5}"/>
              </a:ext>
            </a:extLst>
          </p:cNvPr>
          <p:cNvSpPr>
            <a:spLocks noGrp="1"/>
          </p:cNvSpPr>
          <p:nvPr>
            <p:ph type="title"/>
          </p:nvPr>
        </p:nvSpPr>
        <p:spPr bwMode="auto">
          <a:xfrm>
            <a:off x="214313" y="13176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テキスト プレースホルダ 2">
            <a:extLst>
              <a:ext uri="{FF2B5EF4-FFF2-40B4-BE49-F238E27FC236}">
                <a16:creationId xmlns:a16="http://schemas.microsoft.com/office/drawing/2014/main" id="{C46A689A-8712-4086-9DB7-B00CDA45CEF7}"/>
              </a:ext>
            </a:extLst>
          </p:cNvPr>
          <p:cNvSpPr>
            <a:spLocks noGrp="1"/>
          </p:cNvSpPr>
          <p:nvPr>
            <p:ph type="body" idx="1"/>
          </p:nvPr>
        </p:nvSpPr>
        <p:spPr bwMode="auto">
          <a:xfrm>
            <a:off x="214313" y="1214438"/>
            <a:ext cx="864393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8E695035-6738-482A-B8B0-EC7BDE9DA38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594EC2F-BB53-4B55-8299-03C7B0D2CF62}" type="datetimeFigureOut">
              <a:rPr lang="ja-JP" altLang="en-US"/>
              <a:pPr>
                <a:defRPr/>
              </a:pPr>
              <a:t>2018/11/29</a:t>
            </a:fld>
            <a:endParaRPr lang="ja-JP" alt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a:extLst>
              <a:ext uri="{FF2B5EF4-FFF2-40B4-BE49-F238E27FC236}">
                <a16:creationId xmlns:a16="http://schemas.microsoft.com/office/drawing/2014/main" id="{36844BAB-2AD1-471C-9766-39F7A65510FF}"/>
              </a:ext>
            </a:extLst>
          </p:cNvPr>
          <p:cNvSpPr>
            <a:spLocks noGrp="1"/>
          </p:cNvSpPr>
          <p:nvPr>
            <p:ph type="ctrTitle"/>
          </p:nvPr>
        </p:nvSpPr>
        <p:spPr>
          <a:xfrm>
            <a:off x="214313" y="1214438"/>
            <a:ext cx="7772400" cy="1470025"/>
          </a:xfrm>
        </p:spPr>
        <p:txBody>
          <a:bodyPr/>
          <a:lstStyle/>
          <a:p>
            <a:pPr eaLnBrk="1" hangingPunct="1"/>
            <a:r>
              <a:rPr lang="ja-JP" altLang="en-US" dirty="0">
                <a:latin typeface="Meiryo UI" panose="020B0604030504040204" pitchFamily="50" charset="-128"/>
                <a:ea typeface="Meiryo UI" panose="020B0604030504040204" pitchFamily="50" charset="-128"/>
              </a:rPr>
              <a:t>調達仕入システム要件定義書</a:t>
            </a:r>
          </a:p>
        </p:txBody>
      </p:sp>
      <p:sp>
        <p:nvSpPr>
          <p:cNvPr id="3075" name="サブタイトル 2">
            <a:extLst>
              <a:ext uri="{FF2B5EF4-FFF2-40B4-BE49-F238E27FC236}">
                <a16:creationId xmlns:a16="http://schemas.microsoft.com/office/drawing/2014/main" id="{37394534-10A3-40E5-83C3-C1AD20E0C652}"/>
              </a:ext>
            </a:extLst>
          </p:cNvPr>
          <p:cNvSpPr>
            <a:spLocks noGrp="1"/>
          </p:cNvSpPr>
          <p:nvPr>
            <p:ph type="subTitle" idx="1"/>
          </p:nvPr>
        </p:nvSpPr>
        <p:spPr>
          <a:xfrm>
            <a:off x="214312" y="5229200"/>
            <a:ext cx="5789935" cy="576064"/>
          </a:xfrm>
        </p:spPr>
        <p:txBody>
          <a:bodyPr/>
          <a:lstStyle/>
          <a:p>
            <a:pPr algn="l" eaLnBrk="1" hangingPunct="1"/>
            <a:r>
              <a:rPr lang="ja-JP" altLang="en-US" dirty="0">
                <a:solidFill>
                  <a:schemeClr val="tx1"/>
                </a:solidFill>
                <a:latin typeface="Meiryo UI" panose="020B0604030504040204" pitchFamily="50" charset="-128"/>
                <a:ea typeface="Meiryo UI" panose="020B0604030504040204" pitchFamily="50" charset="-128"/>
              </a:rPr>
              <a:t>権限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1">
            <a:extLst>
              <a:ext uri="{FF2B5EF4-FFF2-40B4-BE49-F238E27FC236}">
                <a16:creationId xmlns:a16="http://schemas.microsoft.com/office/drawing/2014/main" id="{32C280F4-3DD0-4197-8282-02A6C8A98597}"/>
              </a:ext>
            </a:extLst>
          </p:cNvPr>
          <p:cNvSpPr>
            <a:spLocks noGrp="1"/>
          </p:cNvSpPr>
          <p:nvPr>
            <p:ph type="title"/>
          </p:nvPr>
        </p:nvSpPr>
        <p:spPr>
          <a:xfrm>
            <a:off x="214313" y="131763"/>
            <a:ext cx="8229600" cy="725487"/>
          </a:xfrm>
        </p:spPr>
        <p:txBody>
          <a:bodyPr/>
          <a:lstStyle/>
          <a:p>
            <a:pPr eaLnBrk="1" hangingPunct="1"/>
            <a:r>
              <a:rPr lang="ja-JP" altLang="en-US" dirty="0"/>
              <a:t>パターン</a:t>
            </a:r>
            <a:r>
              <a:rPr lang="en-US" altLang="ja-JP" dirty="0"/>
              <a:t>4.</a:t>
            </a:r>
            <a:r>
              <a:rPr lang="ja-JP" altLang="en-US" dirty="0"/>
              <a:t>他レコードの閲覧権限</a:t>
            </a:r>
          </a:p>
        </p:txBody>
      </p:sp>
      <p:sp>
        <p:nvSpPr>
          <p:cNvPr id="2" name="フローチャート: 磁気ディスク 1">
            <a:extLst>
              <a:ext uri="{FF2B5EF4-FFF2-40B4-BE49-F238E27FC236}">
                <a16:creationId xmlns:a16="http://schemas.microsoft.com/office/drawing/2014/main" id="{7B59D7C9-71EB-457B-986F-C3C1784C4DBF}"/>
              </a:ext>
            </a:extLst>
          </p:cNvPr>
          <p:cNvSpPr/>
          <p:nvPr/>
        </p:nvSpPr>
        <p:spPr>
          <a:xfrm>
            <a:off x="417984" y="1325302"/>
            <a:ext cx="1368152" cy="10657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調達ヘッダ</a:t>
            </a:r>
          </a:p>
        </p:txBody>
      </p:sp>
      <p:sp>
        <p:nvSpPr>
          <p:cNvPr id="6" name="フローチャート: 磁気ディスク 5">
            <a:extLst>
              <a:ext uri="{FF2B5EF4-FFF2-40B4-BE49-F238E27FC236}">
                <a16:creationId xmlns:a16="http://schemas.microsoft.com/office/drawing/2014/main" id="{3F91ADA9-8AD3-477A-B96E-20FB3DBDE6F9}"/>
              </a:ext>
            </a:extLst>
          </p:cNvPr>
          <p:cNvSpPr/>
          <p:nvPr/>
        </p:nvSpPr>
        <p:spPr>
          <a:xfrm>
            <a:off x="1475656" y="2723275"/>
            <a:ext cx="1368152" cy="10657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調達明細</a:t>
            </a:r>
          </a:p>
        </p:txBody>
      </p:sp>
      <p:cxnSp>
        <p:nvCxnSpPr>
          <p:cNvPr id="5" name="コネクタ: カギ線 4">
            <a:extLst>
              <a:ext uri="{FF2B5EF4-FFF2-40B4-BE49-F238E27FC236}">
                <a16:creationId xmlns:a16="http://schemas.microsoft.com/office/drawing/2014/main" id="{017C7B17-EFAF-4164-A6F8-72C39F8DC415}"/>
              </a:ext>
            </a:extLst>
          </p:cNvPr>
          <p:cNvCxnSpPr>
            <a:cxnSpLocks/>
            <a:stCxn id="2" idx="3"/>
            <a:endCxn id="6" idx="2"/>
          </p:cNvCxnSpPr>
          <p:nvPr/>
        </p:nvCxnSpPr>
        <p:spPr>
          <a:xfrm rot="16200000" flipH="1">
            <a:off x="856313" y="2636814"/>
            <a:ext cx="865091" cy="37359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フローチャート: 磁気ディスク 10">
            <a:extLst>
              <a:ext uri="{FF2B5EF4-FFF2-40B4-BE49-F238E27FC236}">
                <a16:creationId xmlns:a16="http://schemas.microsoft.com/office/drawing/2014/main" id="{E7B93FCA-98E8-4B03-B98B-B562026928A0}"/>
              </a:ext>
            </a:extLst>
          </p:cNvPr>
          <p:cNvSpPr/>
          <p:nvPr/>
        </p:nvSpPr>
        <p:spPr>
          <a:xfrm>
            <a:off x="3315276" y="1325302"/>
            <a:ext cx="1368152" cy="10657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出荷ヘッダ</a:t>
            </a:r>
          </a:p>
        </p:txBody>
      </p:sp>
      <p:sp>
        <p:nvSpPr>
          <p:cNvPr id="12" name="フローチャート: 磁気ディスク 11">
            <a:extLst>
              <a:ext uri="{FF2B5EF4-FFF2-40B4-BE49-F238E27FC236}">
                <a16:creationId xmlns:a16="http://schemas.microsoft.com/office/drawing/2014/main" id="{BE98A91E-2EAC-461F-8B1D-9BE124B02810}"/>
              </a:ext>
            </a:extLst>
          </p:cNvPr>
          <p:cNvSpPr/>
          <p:nvPr/>
        </p:nvSpPr>
        <p:spPr>
          <a:xfrm>
            <a:off x="4335914" y="2723275"/>
            <a:ext cx="1368152" cy="10657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出荷明細</a:t>
            </a:r>
          </a:p>
        </p:txBody>
      </p:sp>
      <p:cxnSp>
        <p:nvCxnSpPr>
          <p:cNvPr id="14" name="コネクタ: カギ線 13">
            <a:extLst>
              <a:ext uri="{FF2B5EF4-FFF2-40B4-BE49-F238E27FC236}">
                <a16:creationId xmlns:a16="http://schemas.microsoft.com/office/drawing/2014/main" id="{CA65D368-0DD5-49DC-8C12-E9A6767019FA}"/>
              </a:ext>
            </a:extLst>
          </p:cNvPr>
          <p:cNvCxnSpPr>
            <a:cxnSpLocks/>
            <a:stCxn id="11" idx="3"/>
            <a:endCxn id="12" idx="2"/>
          </p:cNvCxnSpPr>
          <p:nvPr/>
        </p:nvCxnSpPr>
        <p:spPr>
          <a:xfrm rot="16200000" flipH="1">
            <a:off x="3735088" y="2655331"/>
            <a:ext cx="865091" cy="3365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フローチャート: 磁気ディスク 15">
            <a:extLst>
              <a:ext uri="{FF2B5EF4-FFF2-40B4-BE49-F238E27FC236}">
                <a16:creationId xmlns:a16="http://schemas.microsoft.com/office/drawing/2014/main" id="{46F753E9-6464-41D4-936A-E0E07298BD69}"/>
              </a:ext>
            </a:extLst>
          </p:cNvPr>
          <p:cNvSpPr/>
          <p:nvPr/>
        </p:nvSpPr>
        <p:spPr>
          <a:xfrm>
            <a:off x="6213948" y="1325302"/>
            <a:ext cx="1368152" cy="10657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仕入</a:t>
            </a:r>
          </a:p>
        </p:txBody>
      </p:sp>
      <p:pic>
        <p:nvPicPr>
          <p:cNvPr id="19" name="図 18">
            <a:extLst>
              <a:ext uri="{FF2B5EF4-FFF2-40B4-BE49-F238E27FC236}">
                <a16:creationId xmlns:a16="http://schemas.microsoft.com/office/drawing/2014/main" id="{D7908E77-86AB-4C53-A451-6E46F1EF4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725144"/>
            <a:ext cx="501997" cy="501997"/>
          </a:xfrm>
          <a:prstGeom prst="rect">
            <a:avLst/>
          </a:prstGeom>
        </p:spPr>
      </p:pic>
      <p:sp>
        <p:nvSpPr>
          <p:cNvPr id="20" name="テキスト ボックス 19">
            <a:extLst>
              <a:ext uri="{FF2B5EF4-FFF2-40B4-BE49-F238E27FC236}">
                <a16:creationId xmlns:a16="http://schemas.microsoft.com/office/drawing/2014/main" id="{09F8E74E-6246-4367-B430-4468D2B5F120}"/>
              </a:ext>
            </a:extLst>
          </p:cNvPr>
          <p:cNvSpPr txBox="1"/>
          <p:nvPr/>
        </p:nvSpPr>
        <p:spPr>
          <a:xfrm>
            <a:off x="2339752" y="5227141"/>
            <a:ext cx="1776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資材ベンダー</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1</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21" name="図 20">
            <a:extLst>
              <a:ext uri="{FF2B5EF4-FFF2-40B4-BE49-F238E27FC236}">
                <a16:creationId xmlns:a16="http://schemas.microsoft.com/office/drawing/2014/main" id="{42E4BB10-8EEA-446B-9D8B-6077E73E9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725144"/>
            <a:ext cx="501997" cy="501997"/>
          </a:xfrm>
          <a:prstGeom prst="rect">
            <a:avLst/>
          </a:prstGeom>
        </p:spPr>
      </p:pic>
      <p:sp>
        <p:nvSpPr>
          <p:cNvPr id="22" name="テキスト ボックス 21">
            <a:extLst>
              <a:ext uri="{FF2B5EF4-FFF2-40B4-BE49-F238E27FC236}">
                <a16:creationId xmlns:a16="http://schemas.microsoft.com/office/drawing/2014/main" id="{B6E20803-9D88-4E83-A0C4-E2B05F8C21AE}"/>
              </a:ext>
            </a:extLst>
          </p:cNvPr>
          <p:cNvSpPr txBox="1"/>
          <p:nvPr/>
        </p:nvSpPr>
        <p:spPr>
          <a:xfrm>
            <a:off x="4283968" y="5227141"/>
            <a:ext cx="1776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資材ベンダー</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2</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4CD38E9C-E41E-4470-8628-C63CC58CC5D1}"/>
              </a:ext>
            </a:extLst>
          </p:cNvPr>
          <p:cNvSpPr/>
          <p:nvPr/>
        </p:nvSpPr>
        <p:spPr>
          <a:xfrm>
            <a:off x="214314" y="1052736"/>
            <a:ext cx="2848334" cy="3024336"/>
          </a:xfrm>
          <a:prstGeom prst="rect">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BC01696E-950F-480B-B89E-FCEB0D8935D3}"/>
              </a:ext>
            </a:extLst>
          </p:cNvPr>
          <p:cNvSpPr/>
          <p:nvPr/>
        </p:nvSpPr>
        <p:spPr>
          <a:xfrm>
            <a:off x="3166213" y="1052736"/>
            <a:ext cx="2790912" cy="3024336"/>
          </a:xfrm>
          <a:prstGeom prst="rect">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1C3C5DE3-D420-4989-AEF8-53D133FAA7F8}"/>
              </a:ext>
            </a:extLst>
          </p:cNvPr>
          <p:cNvSpPr/>
          <p:nvPr/>
        </p:nvSpPr>
        <p:spPr>
          <a:xfrm>
            <a:off x="6060042" y="1052736"/>
            <a:ext cx="2665974" cy="3024336"/>
          </a:xfrm>
          <a:prstGeom prst="rect">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4685A6D-95BA-482F-88D9-9C9EA6B2D74E}"/>
              </a:ext>
            </a:extLst>
          </p:cNvPr>
          <p:cNvSpPr txBox="1"/>
          <p:nvPr/>
        </p:nvSpPr>
        <p:spPr>
          <a:xfrm>
            <a:off x="1889701" y="1903714"/>
            <a:ext cx="954107"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rPr>
              <a:t>仕入先項目</a:t>
            </a:r>
            <a:endParaRPr kumimoji="1" lang="ja-JP" altLang="en-US" sz="12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0A6C83D2-96F3-4CE2-9793-97BBFCBFEC20}"/>
              </a:ext>
            </a:extLst>
          </p:cNvPr>
          <p:cNvSpPr txBox="1"/>
          <p:nvPr/>
        </p:nvSpPr>
        <p:spPr>
          <a:xfrm>
            <a:off x="4796023" y="1903714"/>
            <a:ext cx="954107"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rPr>
              <a:t>仕入先項目</a:t>
            </a:r>
            <a:endParaRPr kumimoji="1" lang="ja-JP" altLang="en-US" sz="12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C766EE6A-7692-474A-B00C-B87B7925C2EB}"/>
              </a:ext>
            </a:extLst>
          </p:cNvPr>
          <p:cNvSpPr txBox="1"/>
          <p:nvPr/>
        </p:nvSpPr>
        <p:spPr>
          <a:xfrm>
            <a:off x="7654409" y="1903714"/>
            <a:ext cx="954107"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rPr>
              <a:t>仕入先項目</a:t>
            </a:r>
            <a:endParaRPr kumimoji="1" lang="ja-JP" altLang="en-US" sz="1200" dirty="0">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id="{57D04599-7753-4F84-B2C5-C0C691995B40}"/>
              </a:ext>
            </a:extLst>
          </p:cNvPr>
          <p:cNvSpPr/>
          <p:nvPr/>
        </p:nvSpPr>
        <p:spPr>
          <a:xfrm>
            <a:off x="2159732" y="4581128"/>
            <a:ext cx="3797393" cy="1080120"/>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814A0B44-FADF-4C38-A5C4-2933D917BB8E}"/>
              </a:ext>
            </a:extLst>
          </p:cNvPr>
          <p:cNvCxnSpPr>
            <a:stCxn id="33" idx="0"/>
          </p:cNvCxnSpPr>
          <p:nvPr/>
        </p:nvCxnSpPr>
        <p:spPr>
          <a:xfrm flipH="1" flipV="1">
            <a:off x="2627784" y="2180713"/>
            <a:ext cx="1430645" cy="240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B748E537-565D-40AF-AAD7-15D9207EFD19}"/>
              </a:ext>
            </a:extLst>
          </p:cNvPr>
          <p:cNvCxnSpPr>
            <a:cxnSpLocks/>
            <a:stCxn id="33" idx="0"/>
          </p:cNvCxnSpPr>
          <p:nvPr/>
        </p:nvCxnSpPr>
        <p:spPr>
          <a:xfrm flipV="1">
            <a:off x="4058429" y="2237562"/>
            <a:ext cx="961562" cy="2343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734A1579-E0C0-4BA0-93CB-F76669E3A7A7}"/>
              </a:ext>
            </a:extLst>
          </p:cNvPr>
          <p:cNvCxnSpPr>
            <a:cxnSpLocks/>
            <a:stCxn id="33" idx="0"/>
            <a:endCxn id="34" idx="2"/>
          </p:cNvCxnSpPr>
          <p:nvPr/>
        </p:nvCxnSpPr>
        <p:spPr>
          <a:xfrm flipV="1">
            <a:off x="4058429" y="2180713"/>
            <a:ext cx="4073034" cy="240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F9CB1B00-BAAD-4A5C-8CA5-24B4607FE151}"/>
              </a:ext>
            </a:extLst>
          </p:cNvPr>
          <p:cNvSpPr txBox="1"/>
          <p:nvPr/>
        </p:nvSpPr>
        <p:spPr>
          <a:xfrm>
            <a:off x="4890609" y="4091038"/>
            <a:ext cx="2874505"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各オブジェクトの仕入先項目に自社が</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設定されているレコードのみ閲覧可能とする。</a:t>
            </a:r>
          </a:p>
        </p:txBody>
      </p:sp>
      <p:sp>
        <p:nvSpPr>
          <p:cNvPr id="46" name="テキスト ボックス 45">
            <a:extLst>
              <a:ext uri="{FF2B5EF4-FFF2-40B4-BE49-F238E27FC236}">
                <a16:creationId xmlns:a16="http://schemas.microsoft.com/office/drawing/2014/main" id="{208EF9C6-3A43-4F80-A50D-BEF494EED90E}"/>
              </a:ext>
            </a:extLst>
          </p:cNvPr>
          <p:cNvSpPr txBox="1"/>
          <p:nvPr/>
        </p:nvSpPr>
        <p:spPr>
          <a:xfrm>
            <a:off x="214313" y="5747611"/>
            <a:ext cx="7077579" cy="523220"/>
          </a:xfrm>
          <a:prstGeom prst="rect">
            <a:avLst/>
          </a:prstGeom>
          <a:noFill/>
        </p:spPr>
        <p:txBody>
          <a:bodyPr wrap="none" rtlCol="0">
            <a:spAutoFit/>
          </a:bodyPr>
          <a:lstStyle/>
          <a:p>
            <a:r>
              <a:rPr kumimoji="1" lang="ja-JP" altLang="en-US" sz="1400" dirty="0">
                <a:solidFill>
                  <a:srgbClr val="FF0000"/>
                </a:solidFill>
                <a:latin typeface="Meiryo UI" panose="020B0604030504040204" pitchFamily="50" charset="-128"/>
                <a:ea typeface="Meiryo UI" panose="020B0604030504040204" pitchFamily="50" charset="-128"/>
              </a:rPr>
              <a:t>■確認事項</a:t>
            </a:r>
            <a:endParaRPr kumimoji="1" lang="en-US" altLang="ja-JP" sz="1400" dirty="0">
              <a:solidFill>
                <a:srgbClr val="FF0000"/>
              </a:solidFill>
              <a:latin typeface="Meiryo UI" panose="020B0604030504040204" pitchFamily="50" charset="-128"/>
              <a:ea typeface="Meiryo UI" panose="020B0604030504040204" pitchFamily="50" charset="-128"/>
            </a:endParaRPr>
          </a:p>
          <a:p>
            <a:r>
              <a:rPr kumimoji="1" lang="ja-JP" altLang="en-US" sz="1400" dirty="0">
                <a:solidFill>
                  <a:srgbClr val="FF0000"/>
                </a:solidFill>
                <a:latin typeface="Meiryo UI" panose="020B0604030504040204" pitchFamily="50" charset="-128"/>
                <a:ea typeface="Meiryo UI" panose="020B0604030504040204" pitchFamily="50" charset="-128"/>
              </a:rPr>
              <a:t>上記の考え方と同じ考え方で担当者が他工事番号の情報を見てはいけないなどの制約はあるか？</a:t>
            </a:r>
          </a:p>
        </p:txBody>
      </p:sp>
      <p:sp>
        <p:nvSpPr>
          <p:cNvPr id="26" name="テキスト ボックス 74">
            <a:extLst>
              <a:ext uri="{FF2B5EF4-FFF2-40B4-BE49-F238E27FC236}">
                <a16:creationId xmlns:a16="http://schemas.microsoft.com/office/drawing/2014/main" id="{7DBE0D62-756A-4569-896E-7CCE316162F6}"/>
              </a:ext>
            </a:extLst>
          </p:cNvPr>
          <p:cNvSpPr txBox="1"/>
          <p:nvPr/>
        </p:nvSpPr>
        <p:spPr>
          <a:xfrm>
            <a:off x="6371243" y="5117199"/>
            <a:ext cx="1944216" cy="830997"/>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制約</a:t>
            </a:r>
            <a:r>
              <a:rPr lang="ja-JP" altLang="en-US" sz="1200" dirty="0">
                <a:solidFill>
                  <a:srgbClr val="FF0000"/>
                </a:solidFill>
                <a:latin typeface="Meiryo UI" panose="020B0604030504040204" pitchFamily="50" charset="-128"/>
                <a:ea typeface="Meiryo UI" panose="020B0604030504040204" pitchFamily="50" charset="-128"/>
              </a:rPr>
              <a:t>はある。担当者には自身の担当工番のみ表示することを決定した。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1286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E45E55C9-0376-4705-983B-4D7D703FF292}"/>
              </a:ext>
            </a:extLst>
          </p:cNvPr>
          <p:cNvSpPr>
            <a:spLocks noGrp="1"/>
          </p:cNvSpPr>
          <p:nvPr>
            <p:ph type="title"/>
          </p:nvPr>
        </p:nvSpPr>
        <p:spPr>
          <a:xfrm>
            <a:off x="214313" y="131763"/>
            <a:ext cx="8229600" cy="725487"/>
          </a:xfrm>
        </p:spPr>
        <p:txBody>
          <a:bodyPr/>
          <a:lstStyle/>
          <a:p>
            <a:pPr eaLnBrk="1" hangingPunct="1"/>
            <a:r>
              <a:rPr lang="ja-JP" altLang="en-US" dirty="0"/>
              <a:t>プロジェクトスコープの確認</a:t>
            </a:r>
          </a:p>
        </p:txBody>
      </p:sp>
      <p:grpSp>
        <p:nvGrpSpPr>
          <p:cNvPr id="5" name="グループ化 4">
            <a:extLst>
              <a:ext uri="{FF2B5EF4-FFF2-40B4-BE49-F238E27FC236}">
                <a16:creationId xmlns:a16="http://schemas.microsoft.com/office/drawing/2014/main" id="{0C371DCA-ABC2-4604-864D-A044CB9E0AA8}"/>
              </a:ext>
            </a:extLst>
          </p:cNvPr>
          <p:cNvGrpSpPr/>
          <p:nvPr/>
        </p:nvGrpSpPr>
        <p:grpSpPr>
          <a:xfrm>
            <a:off x="341784" y="1124744"/>
            <a:ext cx="8460432" cy="5235569"/>
            <a:chOff x="341784" y="1124744"/>
            <a:chExt cx="8460432" cy="5235569"/>
          </a:xfrm>
        </p:grpSpPr>
        <p:pic>
          <p:nvPicPr>
            <p:cNvPr id="6" name="図 5">
              <a:extLst>
                <a:ext uri="{FF2B5EF4-FFF2-40B4-BE49-F238E27FC236}">
                  <a16:creationId xmlns:a16="http://schemas.microsoft.com/office/drawing/2014/main" id="{B1A07DCA-718E-4B53-A56D-D8527A491BDA}"/>
                </a:ext>
              </a:extLst>
            </p:cNvPr>
            <p:cNvPicPr>
              <a:picLocks noChangeAspect="1"/>
            </p:cNvPicPr>
            <p:nvPr/>
          </p:nvPicPr>
          <p:blipFill>
            <a:blip r:embed="rId2"/>
            <a:stretch>
              <a:fillRect/>
            </a:stretch>
          </p:blipFill>
          <p:spPr>
            <a:xfrm>
              <a:off x="341784" y="1124744"/>
              <a:ext cx="8460432" cy="5235569"/>
            </a:xfrm>
            <a:prstGeom prst="rect">
              <a:avLst/>
            </a:prstGeom>
          </p:spPr>
        </p:pic>
        <p:sp>
          <p:nvSpPr>
            <p:cNvPr id="7" name="正方形/長方形 6">
              <a:extLst>
                <a:ext uri="{FF2B5EF4-FFF2-40B4-BE49-F238E27FC236}">
                  <a16:creationId xmlns:a16="http://schemas.microsoft.com/office/drawing/2014/main" id="{7A130206-1C8E-433D-8846-BB8015E30E27}"/>
                </a:ext>
              </a:extLst>
            </p:cNvPr>
            <p:cNvSpPr/>
            <p:nvPr/>
          </p:nvSpPr>
          <p:spPr>
            <a:xfrm>
              <a:off x="7020272" y="6165304"/>
              <a:ext cx="1781944" cy="195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a:extLst>
              <a:ext uri="{FF2B5EF4-FFF2-40B4-BE49-F238E27FC236}">
                <a16:creationId xmlns:a16="http://schemas.microsoft.com/office/drawing/2014/main" id="{ED954612-5D5B-4502-9F12-260FE3E6D0CC}"/>
              </a:ext>
            </a:extLst>
          </p:cNvPr>
          <p:cNvSpPr/>
          <p:nvPr/>
        </p:nvSpPr>
        <p:spPr>
          <a:xfrm>
            <a:off x="214313" y="1052736"/>
            <a:ext cx="8678167" cy="5307577"/>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92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E4007DCC-78F7-4916-B22B-A2A2687EAA60}"/>
              </a:ext>
            </a:extLst>
          </p:cNvPr>
          <p:cNvSpPr>
            <a:spLocks noGrp="1"/>
          </p:cNvSpPr>
          <p:nvPr>
            <p:ph type="title"/>
          </p:nvPr>
        </p:nvSpPr>
        <p:spPr>
          <a:xfrm>
            <a:off x="214313" y="131763"/>
            <a:ext cx="8229600" cy="725487"/>
          </a:xfrm>
        </p:spPr>
        <p:txBody>
          <a:bodyPr/>
          <a:lstStyle/>
          <a:p>
            <a:pPr eaLnBrk="1" hangingPunct="1"/>
            <a:r>
              <a:rPr lang="ja-JP" altLang="en-US" dirty="0"/>
              <a:t>登場人物の整理</a:t>
            </a:r>
          </a:p>
        </p:txBody>
      </p:sp>
      <p:sp>
        <p:nvSpPr>
          <p:cNvPr id="4" name="楕円 3">
            <a:extLst>
              <a:ext uri="{FF2B5EF4-FFF2-40B4-BE49-F238E27FC236}">
                <a16:creationId xmlns:a16="http://schemas.microsoft.com/office/drawing/2014/main" id="{7EA7F041-364B-4BA2-BD4B-C613F0170508}"/>
              </a:ext>
            </a:extLst>
          </p:cNvPr>
          <p:cNvSpPr/>
          <p:nvPr/>
        </p:nvSpPr>
        <p:spPr>
          <a:xfrm>
            <a:off x="214313" y="1700808"/>
            <a:ext cx="4357687" cy="3911392"/>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98D1BB6-15A1-4464-A088-29D4C317314D}"/>
              </a:ext>
            </a:extLst>
          </p:cNvPr>
          <p:cNvSpPr txBox="1"/>
          <p:nvPr/>
        </p:nvSpPr>
        <p:spPr>
          <a:xfrm>
            <a:off x="2051720" y="1331476"/>
            <a:ext cx="1368152"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AST</a:t>
            </a:r>
            <a:r>
              <a:rPr kumimoji="1" lang="ja-JP" altLang="en-US" sz="1600" dirty="0">
                <a:latin typeface="Meiryo UI" panose="020B0604030504040204" pitchFamily="50" charset="-128"/>
                <a:ea typeface="Meiryo UI" panose="020B0604030504040204" pitchFamily="50" charset="-128"/>
              </a:rPr>
              <a:t>社員</a:t>
            </a:r>
          </a:p>
        </p:txBody>
      </p:sp>
      <p:pic>
        <p:nvPicPr>
          <p:cNvPr id="8" name="図 7">
            <a:extLst>
              <a:ext uri="{FF2B5EF4-FFF2-40B4-BE49-F238E27FC236}">
                <a16:creationId xmlns:a16="http://schemas.microsoft.com/office/drawing/2014/main" id="{4842D8B0-8EB6-43DD-B32A-F4DD67E6520D}"/>
              </a:ext>
            </a:extLst>
          </p:cNvPr>
          <p:cNvPicPr>
            <a:picLocks noChangeAspect="1"/>
          </p:cNvPicPr>
          <p:nvPr/>
        </p:nvPicPr>
        <p:blipFill>
          <a:blip r:embed="rId2"/>
          <a:stretch>
            <a:fillRect/>
          </a:stretch>
        </p:blipFill>
        <p:spPr>
          <a:xfrm>
            <a:off x="3381502" y="3423205"/>
            <a:ext cx="547099" cy="593281"/>
          </a:xfrm>
          <a:prstGeom prst="rect">
            <a:avLst/>
          </a:prstGeom>
        </p:spPr>
      </p:pic>
      <p:sp>
        <p:nvSpPr>
          <p:cNvPr id="9" name="テキスト ボックス 8">
            <a:extLst>
              <a:ext uri="{FF2B5EF4-FFF2-40B4-BE49-F238E27FC236}">
                <a16:creationId xmlns:a16="http://schemas.microsoft.com/office/drawing/2014/main" id="{FD70283E-A069-4A73-B8B1-39056DB7DCA6}"/>
              </a:ext>
            </a:extLst>
          </p:cNvPr>
          <p:cNvSpPr txBox="1"/>
          <p:nvPr/>
        </p:nvSpPr>
        <p:spPr>
          <a:xfrm>
            <a:off x="3061009" y="3941847"/>
            <a:ext cx="1173470" cy="32721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現場担当者</a:t>
            </a:r>
          </a:p>
        </p:txBody>
      </p:sp>
      <p:grpSp>
        <p:nvGrpSpPr>
          <p:cNvPr id="10" name="グループ化 9">
            <a:extLst>
              <a:ext uri="{FF2B5EF4-FFF2-40B4-BE49-F238E27FC236}">
                <a16:creationId xmlns:a16="http://schemas.microsoft.com/office/drawing/2014/main" id="{C1AD332D-7D29-45AA-9A71-E701FB451DD2}"/>
              </a:ext>
            </a:extLst>
          </p:cNvPr>
          <p:cNvGrpSpPr/>
          <p:nvPr/>
        </p:nvGrpSpPr>
        <p:grpSpPr>
          <a:xfrm>
            <a:off x="760443" y="3036387"/>
            <a:ext cx="804308" cy="819572"/>
            <a:chOff x="5702368" y="4320676"/>
            <a:chExt cx="898076" cy="936008"/>
          </a:xfrm>
        </p:grpSpPr>
        <p:pic>
          <p:nvPicPr>
            <p:cNvPr id="11" name="図 10">
              <a:extLst>
                <a:ext uri="{FF2B5EF4-FFF2-40B4-BE49-F238E27FC236}">
                  <a16:creationId xmlns:a16="http://schemas.microsoft.com/office/drawing/2014/main" id="{F7740A6D-3AD3-49E3-9A3E-635460C51393}"/>
                </a:ext>
              </a:extLst>
            </p:cNvPr>
            <p:cNvPicPr>
              <a:picLocks noChangeAspect="1"/>
            </p:cNvPicPr>
            <p:nvPr/>
          </p:nvPicPr>
          <p:blipFill>
            <a:blip r:embed="rId3"/>
            <a:stretch>
              <a:fillRect/>
            </a:stretch>
          </p:blipFill>
          <p:spPr>
            <a:xfrm>
              <a:off x="5702368" y="4320676"/>
              <a:ext cx="617585" cy="617585"/>
            </a:xfrm>
            <a:prstGeom prst="rect">
              <a:avLst/>
            </a:prstGeom>
          </p:spPr>
        </p:pic>
        <p:sp>
          <p:nvSpPr>
            <p:cNvPr id="12" name="テキスト ボックス 11">
              <a:extLst>
                <a:ext uri="{FF2B5EF4-FFF2-40B4-BE49-F238E27FC236}">
                  <a16:creationId xmlns:a16="http://schemas.microsoft.com/office/drawing/2014/main" id="{A7CDABD3-67BA-47D5-A5BA-6FFC2C645122}"/>
                </a:ext>
              </a:extLst>
            </p:cNvPr>
            <p:cNvSpPr txBox="1"/>
            <p:nvPr/>
          </p:nvSpPr>
          <p:spPr>
            <a:xfrm>
              <a:off x="5800225" y="4918130"/>
              <a:ext cx="80021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決裁者</a:t>
              </a:r>
            </a:p>
          </p:txBody>
        </p:sp>
      </p:grpSp>
      <p:pic>
        <p:nvPicPr>
          <p:cNvPr id="14" name="図 13">
            <a:extLst>
              <a:ext uri="{FF2B5EF4-FFF2-40B4-BE49-F238E27FC236}">
                <a16:creationId xmlns:a16="http://schemas.microsoft.com/office/drawing/2014/main" id="{A337DEF8-6AE1-4B17-96E8-509F15B7A2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7466" y="1547816"/>
            <a:ext cx="501997" cy="501997"/>
          </a:xfrm>
          <a:prstGeom prst="rect">
            <a:avLst/>
          </a:prstGeom>
        </p:spPr>
      </p:pic>
      <p:sp>
        <p:nvSpPr>
          <p:cNvPr id="15" name="テキスト ボックス 14">
            <a:extLst>
              <a:ext uri="{FF2B5EF4-FFF2-40B4-BE49-F238E27FC236}">
                <a16:creationId xmlns:a16="http://schemas.microsoft.com/office/drawing/2014/main" id="{CE0CCF13-A842-48BF-80F4-9B2093A212E8}"/>
              </a:ext>
            </a:extLst>
          </p:cNvPr>
          <p:cNvSpPr txBox="1"/>
          <p:nvPr/>
        </p:nvSpPr>
        <p:spPr>
          <a:xfrm>
            <a:off x="5399434" y="2049813"/>
            <a:ext cx="1776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資材ベンダー</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1</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16" name="図 15">
            <a:extLst>
              <a:ext uri="{FF2B5EF4-FFF2-40B4-BE49-F238E27FC236}">
                <a16:creationId xmlns:a16="http://schemas.microsoft.com/office/drawing/2014/main" id="{7201DD97-7AEB-4986-8FAC-2C719125DFD3}"/>
              </a:ext>
            </a:extLst>
          </p:cNvPr>
          <p:cNvPicPr>
            <a:picLocks noChangeAspect="1"/>
          </p:cNvPicPr>
          <p:nvPr/>
        </p:nvPicPr>
        <p:blipFill>
          <a:blip r:embed="rId2">
            <a:duotone>
              <a:prstClr val="black"/>
              <a:schemeClr val="accent1">
                <a:tint val="45000"/>
                <a:satMod val="400000"/>
              </a:schemeClr>
            </a:duotone>
          </a:blip>
          <a:stretch>
            <a:fillRect/>
          </a:stretch>
        </p:blipFill>
        <p:spPr>
          <a:xfrm>
            <a:off x="6687400" y="4750702"/>
            <a:ext cx="480828" cy="522944"/>
          </a:xfrm>
          <a:prstGeom prst="rect">
            <a:avLst/>
          </a:prstGeom>
        </p:spPr>
      </p:pic>
      <p:sp>
        <p:nvSpPr>
          <p:cNvPr id="17" name="テキスト ボックス 16">
            <a:extLst>
              <a:ext uri="{FF2B5EF4-FFF2-40B4-BE49-F238E27FC236}">
                <a16:creationId xmlns:a16="http://schemas.microsoft.com/office/drawing/2014/main" id="{0A4A1C77-0BA2-4C9B-849D-DD4F953FDF35}"/>
              </a:ext>
            </a:extLst>
          </p:cNvPr>
          <p:cNvSpPr txBox="1"/>
          <p:nvPr/>
        </p:nvSpPr>
        <p:spPr>
          <a:xfrm>
            <a:off x="6342970" y="5273646"/>
            <a:ext cx="121058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登録作業員</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57A9FB7F-08A4-4D84-AFD2-CE5E6B8C8141}"/>
              </a:ext>
            </a:extLst>
          </p:cNvPr>
          <p:cNvSpPr txBox="1"/>
          <p:nvPr/>
        </p:nvSpPr>
        <p:spPr>
          <a:xfrm>
            <a:off x="3128382" y="2610219"/>
            <a:ext cx="80021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担当者</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19" name="図 18">
            <a:extLst>
              <a:ext uri="{FF2B5EF4-FFF2-40B4-BE49-F238E27FC236}">
                <a16:creationId xmlns:a16="http://schemas.microsoft.com/office/drawing/2014/main" id="{D57BB658-3BB0-43E5-B06B-4070AB663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130" y="2135787"/>
            <a:ext cx="482300" cy="482300"/>
          </a:xfrm>
          <a:prstGeom prst="rect">
            <a:avLst/>
          </a:prstGeom>
        </p:spPr>
      </p:pic>
      <p:pic>
        <p:nvPicPr>
          <p:cNvPr id="20" name="図 19">
            <a:extLst>
              <a:ext uri="{FF2B5EF4-FFF2-40B4-BE49-F238E27FC236}">
                <a16:creationId xmlns:a16="http://schemas.microsoft.com/office/drawing/2014/main" id="{6B61F0AC-02C8-4A4A-AB7D-832B03BF53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817" y="4206449"/>
            <a:ext cx="480829" cy="480829"/>
          </a:xfrm>
          <a:prstGeom prst="rect">
            <a:avLst/>
          </a:prstGeom>
        </p:spPr>
      </p:pic>
      <p:sp>
        <p:nvSpPr>
          <p:cNvPr id="21" name="テキスト ボックス 20">
            <a:extLst>
              <a:ext uri="{FF2B5EF4-FFF2-40B4-BE49-F238E27FC236}">
                <a16:creationId xmlns:a16="http://schemas.microsoft.com/office/drawing/2014/main" id="{24EFBEA6-8148-40B6-97AF-BE5382E9A838}"/>
              </a:ext>
            </a:extLst>
          </p:cNvPr>
          <p:cNvSpPr txBox="1"/>
          <p:nvPr/>
        </p:nvSpPr>
        <p:spPr>
          <a:xfrm>
            <a:off x="1033852" y="4700640"/>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工番管轄事務</a:t>
            </a:r>
          </a:p>
        </p:txBody>
      </p:sp>
      <p:pic>
        <p:nvPicPr>
          <p:cNvPr id="22" name="図 21">
            <a:extLst>
              <a:ext uri="{FF2B5EF4-FFF2-40B4-BE49-F238E27FC236}">
                <a16:creationId xmlns:a16="http://schemas.microsoft.com/office/drawing/2014/main" id="{1793F9E5-7FDA-4C7A-ABBF-95A799047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1776" y="1951291"/>
            <a:ext cx="480829" cy="480829"/>
          </a:xfrm>
          <a:prstGeom prst="rect">
            <a:avLst/>
          </a:prstGeom>
        </p:spPr>
      </p:pic>
      <p:sp>
        <p:nvSpPr>
          <p:cNvPr id="23" name="テキスト ボックス 22">
            <a:extLst>
              <a:ext uri="{FF2B5EF4-FFF2-40B4-BE49-F238E27FC236}">
                <a16:creationId xmlns:a16="http://schemas.microsoft.com/office/drawing/2014/main" id="{C6F5A099-92DE-4331-9764-AD1E03AA67F2}"/>
              </a:ext>
            </a:extLst>
          </p:cNvPr>
          <p:cNvSpPr txBox="1"/>
          <p:nvPr/>
        </p:nvSpPr>
        <p:spPr>
          <a:xfrm>
            <a:off x="1539817" y="2445482"/>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Meiryo UI" panose="020B0604030504040204" pitchFamily="50" charset="-128"/>
                <a:ea typeface="Meiryo UI" panose="020B0604030504040204" pitchFamily="50" charset="-128"/>
              </a:rPr>
              <a:t>本社経理</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4" name="楕円 23">
            <a:extLst>
              <a:ext uri="{FF2B5EF4-FFF2-40B4-BE49-F238E27FC236}">
                <a16:creationId xmlns:a16="http://schemas.microsoft.com/office/drawing/2014/main" id="{EA8E0BDA-B849-49B5-8495-1F10345B3DA5}"/>
              </a:ext>
            </a:extLst>
          </p:cNvPr>
          <p:cNvSpPr/>
          <p:nvPr/>
        </p:nvSpPr>
        <p:spPr>
          <a:xfrm>
            <a:off x="4592206" y="1439480"/>
            <a:ext cx="2826508" cy="2037050"/>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36DBFEF5-7286-49A4-A59E-578383C63160}"/>
              </a:ext>
            </a:extLst>
          </p:cNvPr>
          <p:cNvSpPr txBox="1"/>
          <p:nvPr/>
        </p:nvSpPr>
        <p:spPr>
          <a:xfrm>
            <a:off x="5421037" y="1086526"/>
            <a:ext cx="1368152"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資材ベンダー</a:t>
            </a:r>
          </a:p>
        </p:txBody>
      </p:sp>
      <p:sp>
        <p:nvSpPr>
          <p:cNvPr id="26" name="楕円 25">
            <a:extLst>
              <a:ext uri="{FF2B5EF4-FFF2-40B4-BE49-F238E27FC236}">
                <a16:creationId xmlns:a16="http://schemas.microsoft.com/office/drawing/2014/main" id="{EBF7804A-CB56-47D5-9C19-EA5E0025C393}"/>
              </a:ext>
            </a:extLst>
          </p:cNvPr>
          <p:cNvSpPr/>
          <p:nvPr/>
        </p:nvSpPr>
        <p:spPr>
          <a:xfrm>
            <a:off x="5436096" y="4326834"/>
            <a:ext cx="2826508" cy="2037050"/>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18718467-7EB6-486B-BB3E-F844941A0ED8}"/>
              </a:ext>
            </a:extLst>
          </p:cNvPr>
          <p:cNvSpPr txBox="1"/>
          <p:nvPr/>
        </p:nvSpPr>
        <p:spPr>
          <a:xfrm>
            <a:off x="6378712" y="3953882"/>
            <a:ext cx="1098204"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作業業者</a:t>
            </a:r>
          </a:p>
        </p:txBody>
      </p:sp>
      <p:sp>
        <p:nvSpPr>
          <p:cNvPr id="29" name="テキスト ボックス 28">
            <a:extLst>
              <a:ext uri="{FF2B5EF4-FFF2-40B4-BE49-F238E27FC236}">
                <a16:creationId xmlns:a16="http://schemas.microsoft.com/office/drawing/2014/main" id="{D1755EC7-9BA9-49F5-A2BE-0703864F415A}"/>
              </a:ext>
            </a:extLst>
          </p:cNvPr>
          <p:cNvSpPr txBox="1"/>
          <p:nvPr/>
        </p:nvSpPr>
        <p:spPr>
          <a:xfrm>
            <a:off x="1768924" y="3541090"/>
            <a:ext cx="1620957" cy="5078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上長</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a:p>
            <a:pPr>
              <a:defRPr/>
            </a:pPr>
            <a:r>
              <a:rPr lang="en-US" altLang="ja-JP" sz="1100" dirty="0">
                <a:solidFill>
                  <a:prstClr val="black"/>
                </a:solidFill>
                <a:latin typeface="Meiryo UI" panose="020B0604030504040204" pitchFamily="50" charset="-128"/>
                <a:ea typeface="Meiryo UI" panose="020B0604030504040204" pitchFamily="50" charset="-128"/>
              </a:rPr>
              <a:t>※AST</a:t>
            </a:r>
            <a:r>
              <a:rPr lang="ja-JP" altLang="en-US" sz="1100" dirty="0">
                <a:solidFill>
                  <a:prstClr val="black"/>
                </a:solidFill>
                <a:latin typeface="Meiryo UI" panose="020B0604030504040204" pitchFamily="50" charset="-128"/>
                <a:ea typeface="Meiryo UI" panose="020B0604030504040204" pitchFamily="50" charset="-128"/>
              </a:rPr>
              <a:t>クラウド利用しない</a:t>
            </a:r>
            <a:endParaRPr lang="en-US" altLang="ja-JP" sz="1100" dirty="0">
              <a:solidFill>
                <a:prstClr val="black"/>
              </a:solidFill>
              <a:latin typeface="Meiryo UI" panose="020B0604030504040204" pitchFamily="50" charset="-128"/>
              <a:ea typeface="Meiryo UI" panose="020B0604030504040204" pitchFamily="50" charset="-128"/>
            </a:endParaRPr>
          </a:p>
        </p:txBody>
      </p:sp>
      <p:pic>
        <p:nvPicPr>
          <p:cNvPr id="30" name="図 29">
            <a:extLst>
              <a:ext uri="{FF2B5EF4-FFF2-40B4-BE49-F238E27FC236}">
                <a16:creationId xmlns:a16="http://schemas.microsoft.com/office/drawing/2014/main" id="{D8E70DAA-540E-410A-A35C-3743D235E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860" y="3094257"/>
            <a:ext cx="516604" cy="516604"/>
          </a:xfrm>
          <a:prstGeom prst="rect">
            <a:avLst/>
          </a:prstGeom>
        </p:spPr>
      </p:pic>
      <p:sp>
        <p:nvSpPr>
          <p:cNvPr id="31" name="テキスト ボックス 30">
            <a:extLst>
              <a:ext uri="{FF2B5EF4-FFF2-40B4-BE49-F238E27FC236}">
                <a16:creationId xmlns:a16="http://schemas.microsoft.com/office/drawing/2014/main" id="{67969AF9-FA1A-4059-8E9A-6EA70D06F800}"/>
              </a:ext>
            </a:extLst>
          </p:cNvPr>
          <p:cNvSpPr txBox="1"/>
          <p:nvPr/>
        </p:nvSpPr>
        <p:spPr>
          <a:xfrm>
            <a:off x="712507" y="6088680"/>
            <a:ext cx="1620957" cy="5078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sz="1600" dirty="0">
                <a:solidFill>
                  <a:prstClr val="black"/>
                </a:solidFill>
                <a:latin typeface="Meiryo UI" panose="020B0604030504040204" pitchFamily="50" charset="-128"/>
                <a:ea typeface="Meiryo UI" panose="020B0604030504040204" pitchFamily="50" charset="-128"/>
              </a:rPr>
              <a:t>客先</a:t>
            </a:r>
            <a:endParaRPr lang="en-US" altLang="ja-JP" sz="1600" dirty="0">
              <a:solidFill>
                <a:prstClr val="black"/>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※AST</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クラウド利用しない</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32" name="図 31">
            <a:extLst>
              <a:ext uri="{FF2B5EF4-FFF2-40B4-BE49-F238E27FC236}">
                <a16:creationId xmlns:a16="http://schemas.microsoft.com/office/drawing/2014/main" id="{08CA93C2-133F-401F-A25C-14F5ACBA4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43" y="5641847"/>
            <a:ext cx="516604" cy="516604"/>
          </a:xfrm>
          <a:prstGeom prst="rect">
            <a:avLst/>
          </a:prstGeom>
        </p:spPr>
      </p:pic>
      <p:sp>
        <p:nvSpPr>
          <p:cNvPr id="33" name="テキスト ボックス 32">
            <a:extLst>
              <a:ext uri="{FF2B5EF4-FFF2-40B4-BE49-F238E27FC236}">
                <a16:creationId xmlns:a16="http://schemas.microsoft.com/office/drawing/2014/main" id="{403CCA48-CD30-43C6-9635-57BEE3032707}"/>
              </a:ext>
            </a:extLst>
          </p:cNvPr>
          <p:cNvSpPr txBox="1"/>
          <p:nvPr/>
        </p:nvSpPr>
        <p:spPr>
          <a:xfrm>
            <a:off x="7573865" y="1741952"/>
            <a:ext cx="1620957" cy="5078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sz="1600" dirty="0">
                <a:solidFill>
                  <a:prstClr val="black"/>
                </a:solidFill>
                <a:latin typeface="Meiryo UI" panose="020B0604030504040204" pitchFamily="50" charset="-128"/>
                <a:ea typeface="Meiryo UI" panose="020B0604030504040204" pitchFamily="50" charset="-128"/>
              </a:rPr>
              <a:t>資材メーカー</a:t>
            </a:r>
            <a:endParaRPr lang="en-US" altLang="ja-JP" sz="1600" dirty="0">
              <a:solidFill>
                <a:prstClr val="black"/>
              </a:solidFill>
              <a:latin typeface="Meiryo UI" panose="020B0604030504040204" pitchFamily="50" charset="-128"/>
              <a:ea typeface="Meiryo UI" panose="020B0604030504040204" pitchFamily="50" charset="-128"/>
            </a:endParaRPr>
          </a:p>
          <a:p>
            <a:pPr>
              <a:defRPr/>
            </a:pPr>
            <a:r>
              <a:rPr lang="en-US" altLang="ja-JP" sz="1100" dirty="0">
                <a:solidFill>
                  <a:prstClr val="black"/>
                </a:solidFill>
                <a:latin typeface="Meiryo UI" panose="020B0604030504040204" pitchFamily="50" charset="-128"/>
                <a:ea typeface="Meiryo UI" panose="020B0604030504040204" pitchFamily="50" charset="-128"/>
              </a:rPr>
              <a:t>※AST</a:t>
            </a:r>
            <a:r>
              <a:rPr lang="ja-JP" altLang="en-US" sz="1100" dirty="0">
                <a:solidFill>
                  <a:prstClr val="black"/>
                </a:solidFill>
                <a:latin typeface="Meiryo UI" panose="020B0604030504040204" pitchFamily="50" charset="-128"/>
                <a:ea typeface="Meiryo UI" panose="020B0604030504040204" pitchFamily="50" charset="-128"/>
              </a:rPr>
              <a:t>クラウド利用しない</a:t>
            </a:r>
            <a:endParaRPr lang="en-US" altLang="ja-JP" sz="1100" dirty="0">
              <a:solidFill>
                <a:prstClr val="black"/>
              </a:solidFill>
              <a:latin typeface="Meiryo UI" panose="020B0604030504040204" pitchFamily="50" charset="-128"/>
              <a:ea typeface="Meiryo UI" panose="020B0604030504040204" pitchFamily="50" charset="-128"/>
            </a:endParaRPr>
          </a:p>
        </p:txBody>
      </p:sp>
      <p:pic>
        <p:nvPicPr>
          <p:cNvPr id="34" name="図 33">
            <a:extLst>
              <a:ext uri="{FF2B5EF4-FFF2-40B4-BE49-F238E27FC236}">
                <a16:creationId xmlns:a16="http://schemas.microsoft.com/office/drawing/2014/main" id="{30DBDDC6-66EE-4574-8F5C-80BBB5177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442" y="1242451"/>
            <a:ext cx="516604" cy="516604"/>
          </a:xfrm>
          <a:prstGeom prst="rect">
            <a:avLst/>
          </a:prstGeom>
        </p:spPr>
      </p:pic>
      <p:pic>
        <p:nvPicPr>
          <p:cNvPr id="35" name="図 34">
            <a:extLst>
              <a:ext uri="{FF2B5EF4-FFF2-40B4-BE49-F238E27FC236}">
                <a16:creationId xmlns:a16="http://schemas.microsoft.com/office/drawing/2014/main" id="{1C7AEF7F-7964-48C9-B130-2A6BD17270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9429" y="4408616"/>
            <a:ext cx="480829" cy="480829"/>
          </a:xfrm>
          <a:prstGeom prst="rect">
            <a:avLst/>
          </a:prstGeom>
        </p:spPr>
      </p:pic>
      <p:sp>
        <p:nvSpPr>
          <p:cNvPr id="36" name="テキスト ボックス 35">
            <a:extLst>
              <a:ext uri="{FF2B5EF4-FFF2-40B4-BE49-F238E27FC236}">
                <a16:creationId xmlns:a16="http://schemas.microsoft.com/office/drawing/2014/main" id="{781F7CB1-F1C9-4FD2-892A-FBD51A65FD0A}"/>
              </a:ext>
            </a:extLst>
          </p:cNvPr>
          <p:cNvSpPr txBox="1"/>
          <p:nvPr/>
        </p:nvSpPr>
        <p:spPr>
          <a:xfrm>
            <a:off x="2735796" y="4912268"/>
            <a:ext cx="7441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購買</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G</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37" name="図 36">
            <a:extLst>
              <a:ext uri="{FF2B5EF4-FFF2-40B4-BE49-F238E27FC236}">
                <a16:creationId xmlns:a16="http://schemas.microsoft.com/office/drawing/2014/main" id="{3582DDD9-376A-43C3-9C91-6AFC9580A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7466" y="2468600"/>
            <a:ext cx="501997" cy="501997"/>
          </a:xfrm>
          <a:prstGeom prst="rect">
            <a:avLst/>
          </a:prstGeom>
        </p:spPr>
      </p:pic>
      <p:sp>
        <p:nvSpPr>
          <p:cNvPr id="38" name="テキスト ボックス 37">
            <a:extLst>
              <a:ext uri="{FF2B5EF4-FFF2-40B4-BE49-F238E27FC236}">
                <a16:creationId xmlns:a16="http://schemas.microsoft.com/office/drawing/2014/main" id="{8AE2BFD4-05F2-49A9-93A0-98F055986448}"/>
              </a:ext>
            </a:extLst>
          </p:cNvPr>
          <p:cNvSpPr txBox="1"/>
          <p:nvPr/>
        </p:nvSpPr>
        <p:spPr>
          <a:xfrm>
            <a:off x="5399434" y="2970597"/>
            <a:ext cx="1776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資材ベンダー</a:t>
            </a:r>
            <a:r>
              <a:rPr lang="en-US" altLang="ja-JP" sz="1600" dirty="0">
                <a:solidFill>
                  <a:prstClr val="black"/>
                </a:solidFill>
                <a:latin typeface="Meiryo UI" panose="020B0604030504040204" pitchFamily="50" charset="-128"/>
                <a:ea typeface="Meiryo UI" panose="020B0604030504040204" pitchFamily="50" charset="-128"/>
              </a:rPr>
              <a:t>2</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F2BDE042-DB1D-457C-A0B1-FAD8CE839F35}"/>
              </a:ext>
            </a:extLst>
          </p:cNvPr>
          <p:cNvSpPr/>
          <p:nvPr/>
        </p:nvSpPr>
        <p:spPr>
          <a:xfrm rot="20900628">
            <a:off x="2987824" y="2049813"/>
            <a:ext cx="1266153" cy="22770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74">
            <a:extLst>
              <a:ext uri="{FF2B5EF4-FFF2-40B4-BE49-F238E27FC236}">
                <a16:creationId xmlns:a16="http://schemas.microsoft.com/office/drawing/2014/main" id="{C3FD8B84-3DA2-496C-9157-33DE1D77EEAE}"/>
              </a:ext>
            </a:extLst>
          </p:cNvPr>
          <p:cNvSpPr txBox="1"/>
          <p:nvPr/>
        </p:nvSpPr>
        <p:spPr>
          <a:xfrm>
            <a:off x="2876604" y="1528222"/>
            <a:ext cx="2619537"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担当者と現場担当者は同じくくりである</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E4007DCC-78F7-4916-B22B-A2A2687EAA60}"/>
              </a:ext>
            </a:extLst>
          </p:cNvPr>
          <p:cNvSpPr>
            <a:spLocks noGrp="1"/>
          </p:cNvSpPr>
          <p:nvPr>
            <p:ph type="title"/>
          </p:nvPr>
        </p:nvSpPr>
        <p:spPr>
          <a:xfrm>
            <a:off x="214313" y="131763"/>
            <a:ext cx="8229600" cy="725487"/>
          </a:xfrm>
        </p:spPr>
        <p:txBody>
          <a:bodyPr/>
          <a:lstStyle/>
          <a:p>
            <a:pPr eaLnBrk="1" hangingPunct="1"/>
            <a:r>
              <a:rPr lang="ja-JP" altLang="en-US" dirty="0"/>
              <a:t>権限とは</a:t>
            </a:r>
          </a:p>
        </p:txBody>
      </p:sp>
      <p:pic>
        <p:nvPicPr>
          <p:cNvPr id="34" name="図 33">
            <a:extLst>
              <a:ext uri="{FF2B5EF4-FFF2-40B4-BE49-F238E27FC236}">
                <a16:creationId xmlns:a16="http://schemas.microsoft.com/office/drawing/2014/main" id="{30DBDDC6-66EE-4574-8F5C-80BBB5177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268760"/>
            <a:ext cx="936104" cy="936104"/>
          </a:xfrm>
          <a:prstGeom prst="rect">
            <a:avLst/>
          </a:prstGeom>
        </p:spPr>
      </p:pic>
      <p:sp>
        <p:nvSpPr>
          <p:cNvPr id="3" name="吹き出し: 四角形 2">
            <a:extLst>
              <a:ext uri="{FF2B5EF4-FFF2-40B4-BE49-F238E27FC236}">
                <a16:creationId xmlns:a16="http://schemas.microsoft.com/office/drawing/2014/main" id="{DC6AD2AB-7E9F-4DF7-AB96-ED664BC38FD5}"/>
              </a:ext>
            </a:extLst>
          </p:cNvPr>
          <p:cNvSpPr/>
          <p:nvPr/>
        </p:nvSpPr>
        <p:spPr>
          <a:xfrm>
            <a:off x="2123728" y="1088740"/>
            <a:ext cx="6552728" cy="1296144"/>
          </a:xfrm>
          <a:prstGeom prst="wedgeRectCallout">
            <a:avLst>
              <a:gd name="adj1" fmla="val -62132"/>
              <a:gd name="adj2" fmla="val -10129"/>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dirty="0">
                <a:latin typeface="Meiryo UI" panose="020B0604030504040204" pitchFamily="50" charset="-128"/>
                <a:ea typeface="Meiryo UI" panose="020B0604030504040204" pitchFamily="50" charset="-128"/>
              </a:rPr>
              <a:t>パターン</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各種オブジェクトに対するレコード登録権限</a:t>
            </a:r>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パターン</a:t>
            </a:r>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情報は見せるが更新させないという制御も可能。</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パターン</a:t>
            </a:r>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見せたくない項目がある場合は非表示にすることができる。</a:t>
            </a:r>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パターン</a:t>
            </a:r>
            <a:r>
              <a:rPr lang="en-US" altLang="ja-JP" dirty="0">
                <a:latin typeface="Meiryo UI" panose="020B0604030504040204" pitchFamily="50" charset="-128"/>
                <a:ea typeface="Meiryo UI" panose="020B0604030504040204" pitchFamily="50" charset="-128"/>
              </a:rPr>
              <a:t>4.</a:t>
            </a:r>
            <a:r>
              <a:rPr lang="ja-JP" altLang="en-US" dirty="0">
                <a:latin typeface="Meiryo UI" panose="020B0604030504040204" pitchFamily="50" charset="-128"/>
                <a:ea typeface="Meiryo UI" panose="020B0604030504040204" pitchFamily="50" charset="-128"/>
              </a:rPr>
              <a:t>レコード単位で情報閲覧可否を定義することが出来る。</a:t>
            </a:r>
            <a:endParaRPr kumimoji="1" lang="ja-JP" altLang="en-US" dirty="0">
              <a:latin typeface="Meiryo UI" panose="020B0604030504040204" pitchFamily="50" charset="-128"/>
              <a:ea typeface="Meiryo UI" panose="020B0604030504040204" pitchFamily="50" charset="-128"/>
            </a:endParaRPr>
          </a:p>
        </p:txBody>
      </p:sp>
      <p:grpSp>
        <p:nvGrpSpPr>
          <p:cNvPr id="7" name="グループ化 6">
            <a:extLst>
              <a:ext uri="{FF2B5EF4-FFF2-40B4-BE49-F238E27FC236}">
                <a16:creationId xmlns:a16="http://schemas.microsoft.com/office/drawing/2014/main" id="{1FCC1213-AB16-46A1-956A-64010473F903}"/>
              </a:ext>
            </a:extLst>
          </p:cNvPr>
          <p:cNvGrpSpPr/>
          <p:nvPr/>
        </p:nvGrpSpPr>
        <p:grpSpPr>
          <a:xfrm>
            <a:off x="1150417" y="2709340"/>
            <a:ext cx="6517927" cy="3455543"/>
            <a:chOff x="214313" y="1086526"/>
            <a:chExt cx="8980509" cy="5509985"/>
          </a:xfrm>
        </p:grpSpPr>
        <p:sp>
          <p:nvSpPr>
            <p:cNvPr id="45" name="楕円 44">
              <a:extLst>
                <a:ext uri="{FF2B5EF4-FFF2-40B4-BE49-F238E27FC236}">
                  <a16:creationId xmlns:a16="http://schemas.microsoft.com/office/drawing/2014/main" id="{D709A8CE-6B16-4A2E-BA43-59B68CE48312}"/>
                </a:ext>
              </a:extLst>
            </p:cNvPr>
            <p:cNvSpPr/>
            <p:nvPr/>
          </p:nvSpPr>
          <p:spPr>
            <a:xfrm>
              <a:off x="214313" y="1700808"/>
              <a:ext cx="4357687" cy="3911392"/>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C2E8AC9C-1B8B-4E12-9420-8BE66A599756}"/>
                </a:ext>
              </a:extLst>
            </p:cNvPr>
            <p:cNvSpPr txBox="1"/>
            <p:nvPr/>
          </p:nvSpPr>
          <p:spPr>
            <a:xfrm>
              <a:off x="1654572" y="1331477"/>
              <a:ext cx="1765300" cy="539836"/>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AST</a:t>
              </a:r>
              <a:r>
                <a:rPr kumimoji="1" lang="ja-JP" altLang="en-US" sz="1600" dirty="0">
                  <a:latin typeface="Meiryo UI" panose="020B0604030504040204" pitchFamily="50" charset="-128"/>
                  <a:ea typeface="Meiryo UI" panose="020B0604030504040204" pitchFamily="50" charset="-128"/>
                </a:rPr>
                <a:t>社員</a:t>
              </a:r>
            </a:p>
          </p:txBody>
        </p:sp>
        <p:pic>
          <p:nvPicPr>
            <p:cNvPr id="47" name="図 46">
              <a:extLst>
                <a:ext uri="{FF2B5EF4-FFF2-40B4-BE49-F238E27FC236}">
                  <a16:creationId xmlns:a16="http://schemas.microsoft.com/office/drawing/2014/main" id="{41243ED9-12E9-4008-83A5-338229BAE844}"/>
                </a:ext>
              </a:extLst>
            </p:cNvPr>
            <p:cNvPicPr>
              <a:picLocks noChangeAspect="1"/>
            </p:cNvPicPr>
            <p:nvPr/>
          </p:nvPicPr>
          <p:blipFill>
            <a:blip r:embed="rId3"/>
            <a:stretch>
              <a:fillRect/>
            </a:stretch>
          </p:blipFill>
          <p:spPr>
            <a:xfrm>
              <a:off x="3381502" y="3423205"/>
              <a:ext cx="547099" cy="593281"/>
            </a:xfrm>
            <a:prstGeom prst="rect">
              <a:avLst/>
            </a:prstGeom>
          </p:spPr>
        </p:pic>
        <p:sp>
          <p:nvSpPr>
            <p:cNvPr id="48" name="テキスト ボックス 47">
              <a:extLst>
                <a:ext uri="{FF2B5EF4-FFF2-40B4-BE49-F238E27FC236}">
                  <a16:creationId xmlns:a16="http://schemas.microsoft.com/office/drawing/2014/main" id="{8661BB39-0AF1-4783-B39A-20DF4A3CCC61}"/>
                </a:ext>
              </a:extLst>
            </p:cNvPr>
            <p:cNvSpPr txBox="1"/>
            <p:nvPr/>
          </p:nvSpPr>
          <p:spPr>
            <a:xfrm>
              <a:off x="3061009" y="3941847"/>
              <a:ext cx="1173470" cy="32721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現場担当者</a:t>
              </a:r>
            </a:p>
          </p:txBody>
        </p:sp>
        <p:grpSp>
          <p:nvGrpSpPr>
            <p:cNvPr id="49" name="グループ化 48">
              <a:extLst>
                <a:ext uri="{FF2B5EF4-FFF2-40B4-BE49-F238E27FC236}">
                  <a16:creationId xmlns:a16="http://schemas.microsoft.com/office/drawing/2014/main" id="{2895681F-61AA-4433-945B-904731DD2BEB}"/>
                </a:ext>
              </a:extLst>
            </p:cNvPr>
            <p:cNvGrpSpPr/>
            <p:nvPr/>
          </p:nvGrpSpPr>
          <p:grpSpPr>
            <a:xfrm>
              <a:off x="760443" y="3036387"/>
              <a:ext cx="804308" cy="819572"/>
              <a:chOff x="5702368" y="4320676"/>
              <a:chExt cx="898076" cy="936008"/>
            </a:xfrm>
          </p:grpSpPr>
          <p:pic>
            <p:nvPicPr>
              <p:cNvPr id="50" name="図 49">
                <a:extLst>
                  <a:ext uri="{FF2B5EF4-FFF2-40B4-BE49-F238E27FC236}">
                    <a16:creationId xmlns:a16="http://schemas.microsoft.com/office/drawing/2014/main" id="{96653A85-58CC-45AF-AF9D-4E9DEDA5D4D8}"/>
                  </a:ext>
                </a:extLst>
              </p:cNvPr>
              <p:cNvPicPr>
                <a:picLocks noChangeAspect="1"/>
              </p:cNvPicPr>
              <p:nvPr/>
            </p:nvPicPr>
            <p:blipFill>
              <a:blip r:embed="rId4"/>
              <a:stretch>
                <a:fillRect/>
              </a:stretch>
            </p:blipFill>
            <p:spPr>
              <a:xfrm>
                <a:off x="5702368" y="4320676"/>
                <a:ext cx="617585" cy="617585"/>
              </a:xfrm>
              <a:prstGeom prst="rect">
                <a:avLst/>
              </a:prstGeom>
            </p:spPr>
          </p:pic>
          <p:sp>
            <p:nvSpPr>
              <p:cNvPr id="51" name="テキスト ボックス 50">
                <a:extLst>
                  <a:ext uri="{FF2B5EF4-FFF2-40B4-BE49-F238E27FC236}">
                    <a16:creationId xmlns:a16="http://schemas.microsoft.com/office/drawing/2014/main" id="{93571063-60EC-4E99-B93B-74E3A5F666EE}"/>
                  </a:ext>
                </a:extLst>
              </p:cNvPr>
              <p:cNvSpPr txBox="1"/>
              <p:nvPr/>
            </p:nvSpPr>
            <p:spPr>
              <a:xfrm>
                <a:off x="5800225" y="4918130"/>
                <a:ext cx="80021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決裁者</a:t>
                </a:r>
              </a:p>
            </p:txBody>
          </p:sp>
        </p:grpSp>
        <p:pic>
          <p:nvPicPr>
            <p:cNvPr id="52" name="図 51">
              <a:extLst>
                <a:ext uri="{FF2B5EF4-FFF2-40B4-BE49-F238E27FC236}">
                  <a16:creationId xmlns:a16="http://schemas.microsoft.com/office/drawing/2014/main" id="{CE17B654-87B0-414C-96B5-25297AE4C87F}"/>
                </a:ext>
              </a:extLst>
            </p:cNvPr>
            <p:cNvPicPr>
              <a:picLocks noChangeAspect="1"/>
            </p:cNvPicPr>
            <p:nvPr/>
          </p:nvPicPr>
          <p:blipFill>
            <a:blip r:embed="rId3">
              <a:duotone>
                <a:prstClr val="black"/>
                <a:schemeClr val="accent1">
                  <a:tint val="45000"/>
                  <a:satMod val="400000"/>
                </a:schemeClr>
              </a:duotone>
            </a:blip>
            <a:stretch>
              <a:fillRect/>
            </a:stretch>
          </p:blipFill>
          <p:spPr>
            <a:xfrm>
              <a:off x="6687400" y="4750702"/>
              <a:ext cx="480828" cy="522944"/>
            </a:xfrm>
            <a:prstGeom prst="rect">
              <a:avLst/>
            </a:prstGeom>
          </p:spPr>
        </p:pic>
        <p:sp>
          <p:nvSpPr>
            <p:cNvPr id="53" name="テキスト ボックス 52">
              <a:extLst>
                <a:ext uri="{FF2B5EF4-FFF2-40B4-BE49-F238E27FC236}">
                  <a16:creationId xmlns:a16="http://schemas.microsoft.com/office/drawing/2014/main" id="{67040E27-216D-46F4-A2AA-3E5A588D0DAC}"/>
                </a:ext>
              </a:extLst>
            </p:cNvPr>
            <p:cNvSpPr txBox="1"/>
            <p:nvPr/>
          </p:nvSpPr>
          <p:spPr>
            <a:xfrm>
              <a:off x="6342970" y="5273646"/>
              <a:ext cx="121058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登録作業員</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B580345B-B25D-4C82-9790-5B23A7E70D96}"/>
                </a:ext>
              </a:extLst>
            </p:cNvPr>
            <p:cNvSpPr txBox="1"/>
            <p:nvPr/>
          </p:nvSpPr>
          <p:spPr>
            <a:xfrm>
              <a:off x="3128382" y="2610219"/>
              <a:ext cx="80021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担当者</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55" name="図 54">
              <a:extLst>
                <a:ext uri="{FF2B5EF4-FFF2-40B4-BE49-F238E27FC236}">
                  <a16:creationId xmlns:a16="http://schemas.microsoft.com/office/drawing/2014/main" id="{D59A0E94-1983-4D21-8E66-5BBA04BDD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130" y="2135787"/>
              <a:ext cx="482300" cy="482300"/>
            </a:xfrm>
            <a:prstGeom prst="rect">
              <a:avLst/>
            </a:prstGeom>
          </p:spPr>
        </p:pic>
        <p:pic>
          <p:nvPicPr>
            <p:cNvPr id="56" name="図 55">
              <a:extLst>
                <a:ext uri="{FF2B5EF4-FFF2-40B4-BE49-F238E27FC236}">
                  <a16:creationId xmlns:a16="http://schemas.microsoft.com/office/drawing/2014/main" id="{44AF224A-AEB3-4CE8-8666-C39422F30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817" y="4206449"/>
              <a:ext cx="480829" cy="480829"/>
            </a:xfrm>
            <a:prstGeom prst="rect">
              <a:avLst/>
            </a:prstGeom>
          </p:spPr>
        </p:pic>
        <p:sp>
          <p:nvSpPr>
            <p:cNvPr id="57" name="テキスト ボックス 56">
              <a:extLst>
                <a:ext uri="{FF2B5EF4-FFF2-40B4-BE49-F238E27FC236}">
                  <a16:creationId xmlns:a16="http://schemas.microsoft.com/office/drawing/2014/main" id="{36A5C064-DCE9-4E9C-86E3-E3016C9E9B01}"/>
                </a:ext>
              </a:extLst>
            </p:cNvPr>
            <p:cNvSpPr txBox="1"/>
            <p:nvPr/>
          </p:nvSpPr>
          <p:spPr>
            <a:xfrm>
              <a:off x="1033852" y="4700641"/>
              <a:ext cx="1950674" cy="53983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rPr>
                <a:t>工番管轄事務</a:t>
              </a:r>
            </a:p>
          </p:txBody>
        </p:sp>
        <p:pic>
          <p:nvPicPr>
            <p:cNvPr id="58" name="図 57">
              <a:extLst>
                <a:ext uri="{FF2B5EF4-FFF2-40B4-BE49-F238E27FC236}">
                  <a16:creationId xmlns:a16="http://schemas.microsoft.com/office/drawing/2014/main" id="{8FFAF0A8-35DD-4ABD-B1CE-801D6BE39F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1776" y="1951291"/>
              <a:ext cx="480829" cy="480829"/>
            </a:xfrm>
            <a:prstGeom prst="rect">
              <a:avLst/>
            </a:prstGeom>
          </p:spPr>
        </p:pic>
        <p:sp>
          <p:nvSpPr>
            <p:cNvPr id="59" name="テキスト ボックス 58">
              <a:extLst>
                <a:ext uri="{FF2B5EF4-FFF2-40B4-BE49-F238E27FC236}">
                  <a16:creationId xmlns:a16="http://schemas.microsoft.com/office/drawing/2014/main" id="{7CD24F27-03FF-48AB-8A23-B44958DA5971}"/>
                </a:ext>
              </a:extLst>
            </p:cNvPr>
            <p:cNvSpPr txBox="1"/>
            <p:nvPr/>
          </p:nvSpPr>
          <p:spPr>
            <a:xfrm>
              <a:off x="1539817" y="2445482"/>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Meiryo UI" panose="020B0604030504040204" pitchFamily="50" charset="-128"/>
                  <a:ea typeface="Meiryo UI" panose="020B0604030504040204" pitchFamily="50" charset="-128"/>
                </a:rPr>
                <a:t>本社経理</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60" name="楕円 59">
              <a:extLst>
                <a:ext uri="{FF2B5EF4-FFF2-40B4-BE49-F238E27FC236}">
                  <a16:creationId xmlns:a16="http://schemas.microsoft.com/office/drawing/2014/main" id="{2F2E923C-0282-4739-93C4-72C27E42ABC2}"/>
                </a:ext>
              </a:extLst>
            </p:cNvPr>
            <p:cNvSpPr/>
            <p:nvPr/>
          </p:nvSpPr>
          <p:spPr>
            <a:xfrm>
              <a:off x="4592206" y="1439480"/>
              <a:ext cx="2826508" cy="2037050"/>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80858157-90F5-49B3-BE5F-29591E1B48EB}"/>
                </a:ext>
              </a:extLst>
            </p:cNvPr>
            <p:cNvSpPr txBox="1"/>
            <p:nvPr/>
          </p:nvSpPr>
          <p:spPr>
            <a:xfrm>
              <a:off x="5421037" y="1086526"/>
              <a:ext cx="2055879" cy="539836"/>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資材ベンダー</a:t>
              </a:r>
            </a:p>
          </p:txBody>
        </p:sp>
        <p:sp>
          <p:nvSpPr>
            <p:cNvPr id="62" name="楕円 61">
              <a:extLst>
                <a:ext uri="{FF2B5EF4-FFF2-40B4-BE49-F238E27FC236}">
                  <a16:creationId xmlns:a16="http://schemas.microsoft.com/office/drawing/2014/main" id="{406868BA-3C22-4DB9-9BA1-936F7F670C32}"/>
                </a:ext>
              </a:extLst>
            </p:cNvPr>
            <p:cNvSpPr/>
            <p:nvPr/>
          </p:nvSpPr>
          <p:spPr>
            <a:xfrm>
              <a:off x="5436096" y="4326834"/>
              <a:ext cx="2826508" cy="2037050"/>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7450607F-A378-4944-AF7A-5B2E953FCA60}"/>
                </a:ext>
              </a:extLst>
            </p:cNvPr>
            <p:cNvSpPr txBox="1"/>
            <p:nvPr/>
          </p:nvSpPr>
          <p:spPr>
            <a:xfrm>
              <a:off x="6378712" y="3953882"/>
              <a:ext cx="1098204"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作業業者</a:t>
              </a:r>
            </a:p>
          </p:txBody>
        </p:sp>
        <p:sp>
          <p:nvSpPr>
            <p:cNvPr id="64" name="テキスト ボックス 63">
              <a:extLst>
                <a:ext uri="{FF2B5EF4-FFF2-40B4-BE49-F238E27FC236}">
                  <a16:creationId xmlns:a16="http://schemas.microsoft.com/office/drawing/2014/main" id="{D602AF4F-868C-468D-B6BA-73AA90A191B4}"/>
                </a:ext>
              </a:extLst>
            </p:cNvPr>
            <p:cNvSpPr txBox="1"/>
            <p:nvPr/>
          </p:nvSpPr>
          <p:spPr>
            <a:xfrm>
              <a:off x="2062944" y="3541090"/>
              <a:ext cx="595035"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上長</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65" name="図 64">
              <a:extLst>
                <a:ext uri="{FF2B5EF4-FFF2-40B4-BE49-F238E27FC236}">
                  <a16:creationId xmlns:a16="http://schemas.microsoft.com/office/drawing/2014/main" id="{7528CB5F-6B8B-45F2-AB3D-374FA088F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880" y="3094257"/>
              <a:ext cx="516604" cy="516604"/>
            </a:xfrm>
            <a:prstGeom prst="rect">
              <a:avLst/>
            </a:prstGeom>
          </p:spPr>
        </p:pic>
        <p:sp>
          <p:nvSpPr>
            <p:cNvPr id="66" name="テキスト ボックス 65">
              <a:extLst>
                <a:ext uri="{FF2B5EF4-FFF2-40B4-BE49-F238E27FC236}">
                  <a16:creationId xmlns:a16="http://schemas.microsoft.com/office/drawing/2014/main" id="{4F2D6D82-9A38-4740-BD6F-A498551F12E7}"/>
                </a:ext>
              </a:extLst>
            </p:cNvPr>
            <p:cNvSpPr txBox="1"/>
            <p:nvPr/>
          </p:nvSpPr>
          <p:spPr>
            <a:xfrm>
              <a:off x="712507" y="6088680"/>
              <a:ext cx="1620957" cy="5078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sz="1600" dirty="0">
                  <a:solidFill>
                    <a:prstClr val="black"/>
                  </a:solidFill>
                  <a:latin typeface="Meiryo UI" panose="020B0604030504040204" pitchFamily="50" charset="-128"/>
                  <a:ea typeface="Meiryo UI" panose="020B0604030504040204" pitchFamily="50" charset="-128"/>
                </a:rPr>
                <a:t>客先</a:t>
              </a:r>
              <a:endParaRPr lang="en-US" altLang="ja-JP" sz="1600" dirty="0">
                <a:solidFill>
                  <a:prstClr val="black"/>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※AST</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クラウド利用しない</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67" name="図 66">
              <a:extLst>
                <a:ext uri="{FF2B5EF4-FFF2-40B4-BE49-F238E27FC236}">
                  <a16:creationId xmlns:a16="http://schemas.microsoft.com/office/drawing/2014/main" id="{62414B5B-F6C3-4E1F-ACA8-72EDC34C9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43" y="5641847"/>
              <a:ext cx="516604" cy="516604"/>
            </a:xfrm>
            <a:prstGeom prst="rect">
              <a:avLst/>
            </a:prstGeom>
          </p:spPr>
        </p:pic>
        <p:sp>
          <p:nvSpPr>
            <p:cNvPr id="68" name="テキスト ボックス 67">
              <a:extLst>
                <a:ext uri="{FF2B5EF4-FFF2-40B4-BE49-F238E27FC236}">
                  <a16:creationId xmlns:a16="http://schemas.microsoft.com/office/drawing/2014/main" id="{7BB3CD24-642F-40E2-B35D-C33C39C9D6A5}"/>
                </a:ext>
              </a:extLst>
            </p:cNvPr>
            <p:cNvSpPr txBox="1"/>
            <p:nvPr/>
          </p:nvSpPr>
          <p:spPr>
            <a:xfrm>
              <a:off x="7573865" y="1741952"/>
              <a:ext cx="1620957" cy="5078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sz="1600" dirty="0">
                  <a:solidFill>
                    <a:prstClr val="black"/>
                  </a:solidFill>
                  <a:latin typeface="Meiryo UI" panose="020B0604030504040204" pitchFamily="50" charset="-128"/>
                  <a:ea typeface="Meiryo UI" panose="020B0604030504040204" pitchFamily="50" charset="-128"/>
                </a:rPr>
                <a:t>資材メーカー</a:t>
              </a:r>
              <a:endParaRPr lang="en-US" altLang="ja-JP" sz="1600" dirty="0">
                <a:solidFill>
                  <a:prstClr val="black"/>
                </a:solidFill>
                <a:latin typeface="Meiryo UI" panose="020B0604030504040204" pitchFamily="50" charset="-128"/>
                <a:ea typeface="Meiryo UI" panose="020B0604030504040204" pitchFamily="50" charset="-128"/>
              </a:endParaRPr>
            </a:p>
            <a:p>
              <a:pPr>
                <a:defRPr/>
              </a:pPr>
              <a:r>
                <a:rPr lang="en-US" altLang="ja-JP" sz="1100" dirty="0">
                  <a:solidFill>
                    <a:prstClr val="black"/>
                  </a:solidFill>
                  <a:latin typeface="Meiryo UI" panose="020B0604030504040204" pitchFamily="50" charset="-128"/>
                  <a:ea typeface="Meiryo UI" panose="020B0604030504040204" pitchFamily="50" charset="-128"/>
                </a:rPr>
                <a:t>※AST</a:t>
              </a:r>
              <a:r>
                <a:rPr lang="ja-JP" altLang="en-US" sz="1100" dirty="0">
                  <a:solidFill>
                    <a:prstClr val="black"/>
                  </a:solidFill>
                  <a:latin typeface="Meiryo UI" panose="020B0604030504040204" pitchFamily="50" charset="-128"/>
                  <a:ea typeface="Meiryo UI" panose="020B0604030504040204" pitchFamily="50" charset="-128"/>
                </a:rPr>
                <a:t>クラウド利用しない</a:t>
              </a:r>
              <a:endParaRPr lang="en-US" altLang="ja-JP" sz="1100" dirty="0">
                <a:solidFill>
                  <a:prstClr val="black"/>
                </a:solidFill>
                <a:latin typeface="Meiryo UI" panose="020B0604030504040204" pitchFamily="50" charset="-128"/>
                <a:ea typeface="Meiryo UI" panose="020B0604030504040204" pitchFamily="50" charset="-128"/>
              </a:endParaRPr>
            </a:p>
          </p:txBody>
        </p:sp>
        <p:pic>
          <p:nvPicPr>
            <p:cNvPr id="69" name="図 68">
              <a:extLst>
                <a:ext uri="{FF2B5EF4-FFF2-40B4-BE49-F238E27FC236}">
                  <a16:creationId xmlns:a16="http://schemas.microsoft.com/office/drawing/2014/main" id="{DEE87821-8ADD-4F31-B92B-D3451432D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442" y="1242451"/>
              <a:ext cx="516604" cy="516604"/>
            </a:xfrm>
            <a:prstGeom prst="rect">
              <a:avLst/>
            </a:prstGeom>
          </p:spPr>
        </p:pic>
        <p:pic>
          <p:nvPicPr>
            <p:cNvPr id="70" name="図 69">
              <a:extLst>
                <a:ext uri="{FF2B5EF4-FFF2-40B4-BE49-F238E27FC236}">
                  <a16:creationId xmlns:a16="http://schemas.microsoft.com/office/drawing/2014/main" id="{E27FA1FF-DC21-4611-95BE-2E2B9CD645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9429" y="4408616"/>
              <a:ext cx="480829" cy="480829"/>
            </a:xfrm>
            <a:prstGeom prst="rect">
              <a:avLst/>
            </a:prstGeom>
          </p:spPr>
        </p:pic>
        <p:sp>
          <p:nvSpPr>
            <p:cNvPr id="71" name="テキスト ボックス 70">
              <a:extLst>
                <a:ext uri="{FF2B5EF4-FFF2-40B4-BE49-F238E27FC236}">
                  <a16:creationId xmlns:a16="http://schemas.microsoft.com/office/drawing/2014/main" id="{F8D67DFC-ECBD-4399-819B-6078C9275D45}"/>
                </a:ext>
              </a:extLst>
            </p:cNvPr>
            <p:cNvSpPr txBox="1"/>
            <p:nvPr/>
          </p:nvSpPr>
          <p:spPr>
            <a:xfrm>
              <a:off x="2735796" y="4912268"/>
              <a:ext cx="7441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購買</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G</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72" name="図 71">
              <a:extLst>
                <a:ext uri="{FF2B5EF4-FFF2-40B4-BE49-F238E27FC236}">
                  <a16:creationId xmlns:a16="http://schemas.microsoft.com/office/drawing/2014/main" id="{95B46A08-7A58-46EF-949B-DD39A8503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466" y="1547816"/>
              <a:ext cx="501997" cy="501997"/>
            </a:xfrm>
            <a:prstGeom prst="rect">
              <a:avLst/>
            </a:prstGeom>
          </p:spPr>
        </p:pic>
        <p:sp>
          <p:nvSpPr>
            <p:cNvPr id="73" name="テキスト ボックス 72">
              <a:extLst>
                <a:ext uri="{FF2B5EF4-FFF2-40B4-BE49-F238E27FC236}">
                  <a16:creationId xmlns:a16="http://schemas.microsoft.com/office/drawing/2014/main" id="{1BC5DC3C-9C58-4F71-AD49-3AFEF5A59C54}"/>
                </a:ext>
              </a:extLst>
            </p:cNvPr>
            <p:cNvSpPr txBox="1"/>
            <p:nvPr/>
          </p:nvSpPr>
          <p:spPr>
            <a:xfrm>
              <a:off x="5399434" y="2049813"/>
              <a:ext cx="1776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資材ベンダー</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1</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74" name="図 73">
              <a:extLst>
                <a:ext uri="{FF2B5EF4-FFF2-40B4-BE49-F238E27FC236}">
                  <a16:creationId xmlns:a16="http://schemas.microsoft.com/office/drawing/2014/main" id="{BC3FDFCC-AE2A-47A8-B7D8-E080610A5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466" y="2468600"/>
              <a:ext cx="501997" cy="501997"/>
            </a:xfrm>
            <a:prstGeom prst="rect">
              <a:avLst/>
            </a:prstGeom>
          </p:spPr>
        </p:pic>
        <p:sp>
          <p:nvSpPr>
            <p:cNvPr id="75" name="テキスト ボックス 74">
              <a:extLst>
                <a:ext uri="{FF2B5EF4-FFF2-40B4-BE49-F238E27FC236}">
                  <a16:creationId xmlns:a16="http://schemas.microsoft.com/office/drawing/2014/main" id="{4AA64685-8C47-4731-928B-204AE7894328}"/>
                </a:ext>
              </a:extLst>
            </p:cNvPr>
            <p:cNvSpPr txBox="1"/>
            <p:nvPr/>
          </p:nvSpPr>
          <p:spPr>
            <a:xfrm>
              <a:off x="5399433" y="2970597"/>
              <a:ext cx="2051783" cy="5398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資材ベンダー</a:t>
              </a:r>
              <a:r>
                <a:rPr lang="en-US" altLang="ja-JP" sz="1600" dirty="0">
                  <a:solidFill>
                    <a:prstClr val="black"/>
                  </a:solidFill>
                  <a:latin typeface="Meiryo UI" panose="020B0604030504040204" pitchFamily="50" charset="-128"/>
                  <a:ea typeface="Meiryo UI" panose="020B0604030504040204" pitchFamily="50" charset="-128"/>
                </a:rPr>
                <a:t>2</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76" name="矢印: 左右 75">
              <a:extLst>
                <a:ext uri="{FF2B5EF4-FFF2-40B4-BE49-F238E27FC236}">
                  <a16:creationId xmlns:a16="http://schemas.microsoft.com/office/drawing/2014/main" id="{19E1BD70-DCED-482D-B550-AC0A4D94D604}"/>
                </a:ext>
              </a:extLst>
            </p:cNvPr>
            <p:cNvSpPr/>
            <p:nvPr/>
          </p:nvSpPr>
          <p:spPr>
            <a:xfrm>
              <a:off x="612283" y="2772050"/>
              <a:ext cx="3736717" cy="1605787"/>
            </a:xfrm>
            <a:prstGeom prst="leftRightArrow">
              <a:avLst/>
            </a:prstGeom>
            <a:solidFill>
              <a:srgbClr val="00B050">
                <a:alpha val="86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1050" dirty="0">
                  <a:latin typeface="Meiryo UI" panose="020B0604030504040204" pitchFamily="50" charset="-128"/>
                  <a:ea typeface="Meiryo UI" panose="020B0604030504040204" pitchFamily="50" charset="-128"/>
                </a:rPr>
                <a:t>・担当者毎の項目</a:t>
              </a: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レコード見える見えない</a:t>
              </a:r>
              <a:r>
                <a:rPr lang="ja-JP" altLang="en-US" sz="1050" dirty="0" err="1">
                  <a:latin typeface="Meiryo UI" panose="020B0604030504040204" pitchFamily="50" charset="-128"/>
                  <a:ea typeface="Meiryo UI" panose="020B0604030504040204" pitchFamily="50" charset="-128"/>
                </a:rPr>
                <a:t>を</a:t>
              </a:r>
              <a:r>
                <a:rPr lang="ja-JP" altLang="en-US" sz="1050" dirty="0">
                  <a:latin typeface="Meiryo UI" panose="020B0604030504040204" pitchFamily="50" charset="-128"/>
                  <a:ea typeface="Meiryo UI" panose="020B0604030504040204" pitchFamily="50" charset="-128"/>
                </a:rPr>
                <a:t>制御する必要があるか</a:t>
              </a:r>
              <a:endParaRPr kumimoji="1" lang="ja-JP" altLang="en-US" sz="1050" dirty="0">
                <a:latin typeface="Meiryo UI" panose="020B0604030504040204" pitchFamily="50" charset="-128"/>
                <a:ea typeface="Meiryo UI" panose="020B0604030504040204" pitchFamily="50" charset="-128"/>
              </a:endParaRPr>
            </a:p>
          </p:txBody>
        </p:sp>
        <p:sp>
          <p:nvSpPr>
            <p:cNvPr id="77" name="矢印: 左右 76">
              <a:extLst>
                <a:ext uri="{FF2B5EF4-FFF2-40B4-BE49-F238E27FC236}">
                  <a16:creationId xmlns:a16="http://schemas.microsoft.com/office/drawing/2014/main" id="{B6F36D5C-78F5-4A1A-8FD2-A779D6FF0832}"/>
                </a:ext>
              </a:extLst>
            </p:cNvPr>
            <p:cNvSpPr/>
            <p:nvPr/>
          </p:nvSpPr>
          <p:spPr>
            <a:xfrm>
              <a:off x="4624709" y="1642588"/>
              <a:ext cx="2928848" cy="1605786"/>
            </a:xfrm>
            <a:prstGeom prst="leftRightArrow">
              <a:avLst>
                <a:gd name="adj1" fmla="val 70918"/>
                <a:gd name="adj2" fmla="val 50581"/>
              </a:avLst>
            </a:prstGeom>
            <a:solidFill>
              <a:srgbClr val="00B050">
                <a:alpha val="86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1050" dirty="0">
                  <a:latin typeface="Meiryo UI" panose="020B0604030504040204" pitchFamily="50" charset="-128"/>
                  <a:ea typeface="Meiryo UI" panose="020B0604030504040204" pitchFamily="50" charset="-128"/>
                </a:rPr>
                <a:t>・資材ベンダーに見せたくない項目の整理</a:t>
              </a:r>
              <a:endParaRPr lang="en-US" altLang="ja-JP" sz="1050" dirty="0">
                <a:latin typeface="Meiryo UI" panose="020B0604030504040204" pitchFamily="50" charset="-128"/>
                <a:ea typeface="Meiryo UI" panose="020B0604030504040204" pitchFamily="50" charset="-128"/>
              </a:endParaRPr>
            </a:p>
            <a:p>
              <a:pPr algn="ctr"/>
              <a:r>
                <a:rPr kumimoji="1" lang="ja-JP" altLang="en-US" sz="1050" dirty="0">
                  <a:latin typeface="Meiryo UI" panose="020B0604030504040204" pitchFamily="50" charset="-128"/>
                  <a:ea typeface="Meiryo UI" panose="020B0604030504040204" pitchFamily="50" charset="-128"/>
                </a:rPr>
                <a:t>・資材ベンダーが他社情報を閲覧できないように制御</a:t>
              </a:r>
            </a:p>
          </p:txBody>
        </p:sp>
        <p:sp>
          <p:nvSpPr>
            <p:cNvPr id="78" name="矢印: 左右 77">
              <a:extLst>
                <a:ext uri="{FF2B5EF4-FFF2-40B4-BE49-F238E27FC236}">
                  <a16:creationId xmlns:a16="http://schemas.microsoft.com/office/drawing/2014/main" id="{E7DC16BE-288F-4C68-94D5-85DBF2858019}"/>
                </a:ext>
              </a:extLst>
            </p:cNvPr>
            <p:cNvSpPr/>
            <p:nvPr/>
          </p:nvSpPr>
          <p:spPr>
            <a:xfrm>
              <a:off x="5447662" y="4583308"/>
              <a:ext cx="2844375" cy="1605787"/>
            </a:xfrm>
            <a:prstGeom prst="leftRightArrow">
              <a:avLst/>
            </a:prstGeom>
            <a:solidFill>
              <a:srgbClr val="00B050">
                <a:alpha val="86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1050" dirty="0">
                  <a:latin typeface="Meiryo UI" panose="020B0604030504040204" pitchFamily="50" charset="-128"/>
                  <a:ea typeface="Meiryo UI" panose="020B0604030504040204" pitchFamily="50" charset="-128"/>
                </a:rPr>
                <a:t>・登録作業</a:t>
              </a:r>
              <a:r>
                <a:rPr lang="ja-JP" altLang="en-US" sz="1050" dirty="0" err="1">
                  <a:latin typeface="Meiryo UI" panose="020B0604030504040204" pitchFamily="50" charset="-128"/>
                  <a:ea typeface="Meiryo UI" panose="020B0604030504040204" pitchFamily="50" charset="-128"/>
                </a:rPr>
                <a:t>員のに見せたく</a:t>
              </a:r>
              <a:r>
                <a:rPr lang="ja-JP" altLang="en-US" sz="1050" dirty="0">
                  <a:latin typeface="Meiryo UI" panose="020B0604030504040204" pitchFamily="50" charset="-128"/>
                  <a:ea typeface="Meiryo UI" panose="020B0604030504040204" pitchFamily="50" charset="-128"/>
                </a:rPr>
                <a:t>ない項目の整理</a:t>
              </a:r>
              <a:endParaRPr kumimoji="1" lang="ja-JP" altLang="en-US" sz="1050" dirty="0">
                <a:latin typeface="Meiryo UI" panose="020B0604030504040204" pitchFamily="50" charset="-128"/>
                <a:ea typeface="Meiryo UI" panose="020B0604030504040204" pitchFamily="50" charset="-128"/>
              </a:endParaRPr>
            </a:p>
          </p:txBody>
        </p:sp>
      </p:grpSp>
      <p:sp>
        <p:nvSpPr>
          <p:cNvPr id="40" name="テキスト ボックス 74">
            <a:extLst>
              <a:ext uri="{FF2B5EF4-FFF2-40B4-BE49-F238E27FC236}">
                <a16:creationId xmlns:a16="http://schemas.microsoft.com/office/drawing/2014/main" id="{E6EE88A4-0A9B-479B-8E6C-33931E574A74}"/>
              </a:ext>
            </a:extLst>
          </p:cNvPr>
          <p:cNvSpPr txBox="1"/>
          <p:nvPr/>
        </p:nvSpPr>
        <p:spPr>
          <a:xfrm>
            <a:off x="2167198" y="5497332"/>
            <a:ext cx="2266894"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「営業所事務」「業務部」の</a:t>
            </a:r>
            <a:r>
              <a:rPr kumimoji="1" lang="en-US" altLang="ja-JP" sz="1200" dirty="0">
                <a:solidFill>
                  <a:srgbClr val="FF0000"/>
                </a:solidFill>
                <a:latin typeface="Meiryo UI" panose="020B0604030504040204" pitchFamily="50" charset="-128"/>
                <a:ea typeface="Meiryo UI" panose="020B0604030504040204" pitchFamily="50" charset="-128"/>
              </a:rPr>
              <a:t>2</a:t>
            </a:r>
            <a:r>
              <a:rPr kumimoji="1" lang="ja-JP" altLang="en-US" sz="1200" dirty="0">
                <a:solidFill>
                  <a:srgbClr val="FF0000"/>
                </a:solidFill>
                <a:latin typeface="Meiryo UI" panose="020B0604030504040204" pitchFamily="50" charset="-128"/>
                <a:ea typeface="Meiryo UI" panose="020B0604030504040204" pitchFamily="50" charset="-128"/>
              </a:rPr>
              <a:t>部署</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784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1">
            <a:extLst>
              <a:ext uri="{FF2B5EF4-FFF2-40B4-BE49-F238E27FC236}">
                <a16:creationId xmlns:a16="http://schemas.microsoft.com/office/drawing/2014/main" id="{32C280F4-3DD0-4197-8282-02A6C8A98597}"/>
              </a:ext>
            </a:extLst>
          </p:cNvPr>
          <p:cNvSpPr>
            <a:spLocks noGrp="1"/>
          </p:cNvSpPr>
          <p:nvPr>
            <p:ph type="title"/>
          </p:nvPr>
        </p:nvSpPr>
        <p:spPr>
          <a:xfrm>
            <a:off x="214313" y="131763"/>
            <a:ext cx="8229600" cy="725487"/>
          </a:xfrm>
        </p:spPr>
        <p:txBody>
          <a:bodyPr/>
          <a:lstStyle/>
          <a:p>
            <a:pPr eaLnBrk="1" hangingPunct="1"/>
            <a:r>
              <a:rPr lang="ja-JP" altLang="en-US" dirty="0"/>
              <a:t>パターン</a:t>
            </a:r>
            <a:r>
              <a:rPr lang="en-US" altLang="ja-JP" dirty="0"/>
              <a:t>1and2.</a:t>
            </a:r>
            <a:r>
              <a:rPr lang="ja-JP" altLang="en-US" dirty="0"/>
              <a:t>各種オブジェクトへの権限</a:t>
            </a:r>
          </a:p>
        </p:txBody>
      </p:sp>
      <p:graphicFrame>
        <p:nvGraphicFramePr>
          <p:cNvPr id="13" name="表 12">
            <a:extLst>
              <a:ext uri="{FF2B5EF4-FFF2-40B4-BE49-F238E27FC236}">
                <a16:creationId xmlns:a16="http://schemas.microsoft.com/office/drawing/2014/main" id="{65B14EBD-94DE-4E10-ABD7-FB9EAEF820E5}"/>
              </a:ext>
            </a:extLst>
          </p:cNvPr>
          <p:cNvGraphicFramePr>
            <a:graphicFrameLocks noGrp="1"/>
          </p:cNvGraphicFramePr>
          <p:nvPr>
            <p:extLst>
              <p:ext uri="{D42A27DB-BD31-4B8C-83A1-F6EECF244321}">
                <p14:modId xmlns:p14="http://schemas.microsoft.com/office/powerpoint/2010/main" val="3961735508"/>
              </p:ext>
            </p:extLst>
          </p:nvPr>
        </p:nvGraphicFramePr>
        <p:xfrm>
          <a:off x="214312" y="1196752"/>
          <a:ext cx="8750174" cy="3078480"/>
        </p:xfrm>
        <a:graphic>
          <a:graphicData uri="http://schemas.openxmlformats.org/drawingml/2006/table">
            <a:tbl>
              <a:tblPr firstRow="1" bandRow="1">
                <a:tableStyleId>{5C22544A-7EE6-4342-B048-85BDC9FD1C3A}</a:tableStyleId>
              </a:tblPr>
              <a:tblGrid>
                <a:gridCol w="1238964">
                  <a:extLst>
                    <a:ext uri="{9D8B030D-6E8A-4147-A177-3AD203B41FA5}">
                      <a16:colId xmlns:a16="http://schemas.microsoft.com/office/drawing/2014/main" val="4111056187"/>
                    </a:ext>
                  </a:extLst>
                </a:gridCol>
                <a:gridCol w="924448">
                  <a:extLst>
                    <a:ext uri="{9D8B030D-6E8A-4147-A177-3AD203B41FA5}">
                      <a16:colId xmlns:a16="http://schemas.microsoft.com/office/drawing/2014/main" val="376781079"/>
                    </a:ext>
                  </a:extLst>
                </a:gridCol>
                <a:gridCol w="940966">
                  <a:extLst>
                    <a:ext uri="{9D8B030D-6E8A-4147-A177-3AD203B41FA5}">
                      <a16:colId xmlns:a16="http://schemas.microsoft.com/office/drawing/2014/main" val="1389683478"/>
                    </a:ext>
                  </a:extLst>
                </a:gridCol>
                <a:gridCol w="940966">
                  <a:extLst>
                    <a:ext uri="{9D8B030D-6E8A-4147-A177-3AD203B41FA5}">
                      <a16:colId xmlns:a16="http://schemas.microsoft.com/office/drawing/2014/main" val="2122016781"/>
                    </a:ext>
                  </a:extLst>
                </a:gridCol>
                <a:gridCol w="940966">
                  <a:extLst>
                    <a:ext uri="{9D8B030D-6E8A-4147-A177-3AD203B41FA5}">
                      <a16:colId xmlns:a16="http://schemas.microsoft.com/office/drawing/2014/main" val="3881409138"/>
                    </a:ext>
                  </a:extLst>
                </a:gridCol>
                <a:gridCol w="940966">
                  <a:extLst>
                    <a:ext uri="{9D8B030D-6E8A-4147-A177-3AD203B41FA5}">
                      <a16:colId xmlns:a16="http://schemas.microsoft.com/office/drawing/2014/main" val="2494645135"/>
                    </a:ext>
                  </a:extLst>
                </a:gridCol>
                <a:gridCol w="940966">
                  <a:extLst>
                    <a:ext uri="{9D8B030D-6E8A-4147-A177-3AD203B41FA5}">
                      <a16:colId xmlns:a16="http://schemas.microsoft.com/office/drawing/2014/main" val="3181138389"/>
                    </a:ext>
                  </a:extLst>
                </a:gridCol>
                <a:gridCol w="940966">
                  <a:extLst>
                    <a:ext uri="{9D8B030D-6E8A-4147-A177-3AD203B41FA5}">
                      <a16:colId xmlns:a16="http://schemas.microsoft.com/office/drawing/2014/main" val="1040329617"/>
                    </a:ext>
                  </a:extLst>
                </a:gridCol>
                <a:gridCol w="940966">
                  <a:extLst>
                    <a:ext uri="{9D8B030D-6E8A-4147-A177-3AD203B41FA5}">
                      <a16:colId xmlns:a16="http://schemas.microsoft.com/office/drawing/2014/main" val="4176984881"/>
                    </a:ext>
                  </a:extLst>
                </a:gridCol>
              </a:tblGrid>
              <a:tr h="226417">
                <a:tc>
                  <a:txBody>
                    <a:bodyPr/>
                    <a:lstStyle/>
                    <a:p>
                      <a:r>
                        <a:rPr kumimoji="1" lang="en-US" altLang="ja-JP" sz="1000" dirty="0" err="1">
                          <a:latin typeface="Meiryo UI" panose="020B0604030504040204" pitchFamily="50" charset="-128"/>
                          <a:ea typeface="Meiryo UI" panose="020B0604030504040204" pitchFamily="50" charset="-128"/>
                        </a:rPr>
                        <a:t>Obj</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担当者</a:t>
                      </a:r>
                    </a:p>
                  </a:txBody>
                  <a:tcPr/>
                </a:tc>
                <a:tc>
                  <a:txBody>
                    <a:bodyPr/>
                    <a:lstStyle/>
                    <a:p>
                      <a:r>
                        <a:rPr kumimoji="1" lang="ja-JP" altLang="en-US" sz="1000" dirty="0">
                          <a:latin typeface="Meiryo UI" panose="020B0604030504040204" pitchFamily="50" charset="-128"/>
                          <a:ea typeface="Meiryo UI" panose="020B0604030504040204" pitchFamily="50" charset="-128"/>
                        </a:rPr>
                        <a:t>現場担当</a:t>
                      </a:r>
                    </a:p>
                  </a:txBody>
                  <a:tcPr/>
                </a:tc>
                <a:tc>
                  <a:txBody>
                    <a:bodyPr/>
                    <a:lstStyle/>
                    <a:p>
                      <a:r>
                        <a:rPr kumimoji="1" lang="ja-JP" altLang="en-US" sz="1000" dirty="0">
                          <a:latin typeface="Meiryo UI" panose="020B0604030504040204" pitchFamily="50" charset="-128"/>
                          <a:ea typeface="Meiryo UI" panose="020B0604030504040204" pitchFamily="50" charset="-128"/>
                        </a:rPr>
                        <a:t>決裁者</a:t>
                      </a:r>
                    </a:p>
                  </a:txBody>
                  <a:tcPr/>
                </a:tc>
                <a:tc>
                  <a:txBody>
                    <a:bodyPr/>
                    <a:lstStyle/>
                    <a:p>
                      <a:r>
                        <a:rPr kumimoji="1" lang="ja-JP" altLang="en-US" sz="1000" dirty="0">
                          <a:latin typeface="Meiryo UI" panose="020B0604030504040204" pitchFamily="50" charset="-128"/>
                          <a:ea typeface="Meiryo UI" panose="020B0604030504040204" pitchFamily="50" charset="-128"/>
                        </a:rPr>
                        <a:t>購買</a:t>
                      </a:r>
                      <a:r>
                        <a:rPr kumimoji="1" lang="en-US" altLang="ja-JP" sz="1000" dirty="0">
                          <a:latin typeface="Meiryo UI" panose="020B0604030504040204" pitchFamily="50" charset="-128"/>
                          <a:ea typeface="Meiryo UI" panose="020B0604030504040204" pitchFamily="50" charset="-128"/>
                        </a:rPr>
                        <a:t>G</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本社経理</a:t>
                      </a:r>
                    </a:p>
                  </a:txBody>
                  <a:tcPr/>
                </a:tc>
                <a:tc>
                  <a:txBody>
                    <a:bodyPr/>
                    <a:lstStyle/>
                    <a:p>
                      <a:r>
                        <a:rPr kumimoji="1" lang="ja-JP" altLang="en-US" sz="1000" dirty="0">
                          <a:latin typeface="Meiryo UI" panose="020B0604030504040204" pitchFamily="50" charset="-128"/>
                          <a:ea typeface="Meiryo UI" panose="020B0604030504040204" pitchFamily="50" charset="-128"/>
                        </a:rPr>
                        <a:t>工事管轄事務</a:t>
                      </a:r>
                    </a:p>
                  </a:txBody>
                  <a:tcPr/>
                </a:tc>
                <a:tc>
                  <a:txBody>
                    <a:bodyPr/>
                    <a:lstStyle/>
                    <a:p>
                      <a:r>
                        <a:rPr kumimoji="1" lang="ja-JP" altLang="en-US" sz="1000" dirty="0">
                          <a:latin typeface="Meiryo UI" panose="020B0604030504040204" pitchFamily="50" charset="-128"/>
                          <a:ea typeface="Meiryo UI" panose="020B0604030504040204" pitchFamily="50" charset="-128"/>
                        </a:rPr>
                        <a:t>資材ベンダ</a:t>
                      </a:r>
                    </a:p>
                  </a:txBody>
                  <a:tcPr>
                    <a:solidFill>
                      <a:srgbClr val="00B050"/>
                    </a:solidFill>
                  </a:tcPr>
                </a:tc>
                <a:tc>
                  <a:txBody>
                    <a:bodyPr/>
                    <a:lstStyle/>
                    <a:p>
                      <a:r>
                        <a:rPr kumimoji="1" lang="ja-JP" altLang="en-US" sz="1000" dirty="0">
                          <a:latin typeface="Meiryo UI" panose="020B0604030504040204" pitchFamily="50" charset="-128"/>
                          <a:ea typeface="Meiryo UI" panose="020B0604030504040204" pitchFamily="50" charset="-128"/>
                        </a:rPr>
                        <a:t>登録作業員</a:t>
                      </a:r>
                    </a:p>
                  </a:txBody>
                  <a:tcPr>
                    <a:solidFill>
                      <a:srgbClr val="00B050"/>
                    </a:solidFill>
                  </a:tcPr>
                </a:tc>
                <a:extLst>
                  <a:ext uri="{0D108BD9-81ED-4DB2-BD59-A6C34878D82A}">
                    <a16:rowId xmlns:a16="http://schemas.microsoft.com/office/drawing/2014/main" val="1169899540"/>
                  </a:ext>
                </a:extLst>
              </a:tr>
              <a:tr h="139334">
                <a:tc>
                  <a:txBody>
                    <a:bodyPr/>
                    <a:lstStyle/>
                    <a:p>
                      <a:r>
                        <a:rPr kumimoji="1" lang="ja-JP" altLang="en-US" sz="1000" dirty="0">
                          <a:latin typeface="Meiryo UI" panose="020B0604030504040204" pitchFamily="50" charset="-128"/>
                          <a:ea typeface="Meiryo UI" panose="020B0604030504040204" pitchFamily="50" charset="-128"/>
                        </a:rPr>
                        <a:t>工事番号</a:t>
                      </a: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solidFill>
                            <a:srgbClr val="FF0000"/>
                          </a:solidFill>
                          <a:latin typeface="Meiryo UI" panose="020B0604030504040204" pitchFamily="50" charset="-128"/>
                          <a:ea typeface="Meiryo UI" panose="020B0604030504040204" pitchFamily="50" charset="-128"/>
                        </a:rPr>
                        <a:t>登・変・削</a:t>
                      </a:r>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solidFill>
                            <a:srgbClr val="FF0000"/>
                          </a:solidFill>
                          <a:latin typeface="Meiryo UI" panose="020B0604030504040204" pitchFamily="50" charset="-128"/>
                          <a:ea typeface="Meiryo UI" panose="020B0604030504040204" pitchFamily="50" charset="-128"/>
                        </a:rPr>
                        <a:t>登・変・削</a:t>
                      </a:r>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18289720"/>
                  </a:ext>
                </a:extLst>
              </a:tr>
              <a:tr h="139334">
                <a:tc>
                  <a:txBody>
                    <a:bodyPr/>
                    <a:lstStyle/>
                    <a:p>
                      <a:r>
                        <a:rPr kumimoji="1" lang="ja-JP" altLang="en-US" sz="1000" dirty="0">
                          <a:latin typeface="Meiryo UI" panose="020B0604030504040204" pitchFamily="50" charset="-128"/>
                          <a:ea typeface="Meiryo UI" panose="020B0604030504040204" pitchFamily="50" charset="-128"/>
                        </a:rPr>
                        <a:t>取引先</a:t>
                      </a: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登・変・削・照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a:latin typeface="Meiryo UI" panose="020B0604030504040204" pitchFamily="50" charset="-128"/>
                        <a:ea typeface="Meiryo UI" panose="020B0604030504040204" pitchFamily="50" charset="-128"/>
                      </a:endParaRPr>
                    </a:p>
                  </a:txBody>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5256039"/>
                  </a:ext>
                </a:extLst>
              </a:tr>
              <a:tr h="139334">
                <a:tc>
                  <a:txBody>
                    <a:bodyPr/>
                    <a:lstStyle/>
                    <a:p>
                      <a:r>
                        <a:rPr kumimoji="1" lang="ja-JP" altLang="en-US" sz="1000" dirty="0">
                          <a:latin typeface="Meiryo UI" panose="020B0604030504040204" pitchFamily="50" charset="-128"/>
                          <a:ea typeface="Meiryo UI" panose="020B0604030504040204" pitchFamily="50" charset="-128"/>
                        </a:rPr>
                        <a:t>取引先責任者</a:t>
                      </a: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登・変・削・照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a:latin typeface="Meiryo UI" panose="020B0604030504040204" pitchFamily="50" charset="-128"/>
                        <a:ea typeface="Meiryo UI" panose="020B0604030504040204" pitchFamily="50" charset="-128"/>
                      </a:endParaRPr>
                    </a:p>
                  </a:txBody>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27375817"/>
                  </a:ext>
                </a:extLst>
              </a:tr>
              <a:tr h="139334">
                <a:tc>
                  <a:txBody>
                    <a:bodyPr/>
                    <a:lstStyle/>
                    <a:p>
                      <a:r>
                        <a:rPr kumimoji="1" lang="ja-JP" altLang="en-US" sz="1000" dirty="0">
                          <a:latin typeface="Meiryo UI" panose="020B0604030504040204" pitchFamily="50" charset="-128"/>
                          <a:ea typeface="Meiryo UI" panose="020B0604030504040204" pitchFamily="50" charset="-128"/>
                        </a:rPr>
                        <a:t>資材マスタ</a:t>
                      </a: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登・変・削・照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a:latin typeface="Meiryo UI" panose="020B0604030504040204" pitchFamily="50" charset="-128"/>
                        <a:ea typeface="Meiryo UI" panose="020B0604030504040204" pitchFamily="50" charset="-128"/>
                      </a:endParaRP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57757698"/>
                  </a:ext>
                </a:extLst>
              </a:tr>
              <a:tr h="139334">
                <a:tc>
                  <a:txBody>
                    <a:bodyPr/>
                    <a:lstStyle/>
                    <a:p>
                      <a:r>
                        <a:rPr kumimoji="1" lang="ja-JP" altLang="en-US" sz="1000" dirty="0">
                          <a:latin typeface="Meiryo UI" panose="020B0604030504040204" pitchFamily="50" charset="-128"/>
                          <a:ea typeface="Meiryo UI" panose="020B0604030504040204" pitchFamily="50" charset="-128"/>
                        </a:rPr>
                        <a:t>掛率単価</a:t>
                      </a:r>
                    </a:p>
                  </a:txBody>
                  <a:tcPr/>
                </a:tc>
                <a:tc>
                  <a:txBody>
                    <a:bodyPr/>
                    <a:lstStyle/>
                    <a:p>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登・変・削・照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照</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8981753"/>
                  </a:ext>
                </a:extLst>
              </a:tr>
              <a:tr h="139334">
                <a:tc>
                  <a:txBody>
                    <a:bodyPr/>
                    <a:lstStyle/>
                    <a:p>
                      <a:r>
                        <a:rPr kumimoji="1" lang="ja-JP" altLang="en-US" sz="1000" dirty="0">
                          <a:latin typeface="Meiryo UI" panose="020B0604030504040204" pitchFamily="50" charset="-128"/>
                          <a:ea typeface="Meiryo UI" panose="020B0604030504040204" pitchFamily="50" charset="-128"/>
                        </a:rPr>
                        <a:t>調達依頼</a:t>
                      </a:r>
                    </a:p>
                  </a:txBody>
                  <a:tcPr/>
                </a:tc>
                <a:tc>
                  <a:txBody>
                    <a:bodyPr/>
                    <a:lstStyle/>
                    <a:p>
                      <a:r>
                        <a:rPr kumimoji="1" lang="ja-JP" altLang="en-US" sz="900" dirty="0">
                          <a:latin typeface="Meiryo UI" panose="020B0604030504040204" pitchFamily="50" charset="-128"/>
                          <a:ea typeface="Meiryo UI" panose="020B0604030504040204" pitchFamily="50" charset="-128"/>
                        </a:rPr>
                        <a:t>登</a:t>
                      </a:r>
                      <a:r>
                        <a:rPr kumimoji="1" lang="ja-JP" altLang="en-US" sz="900" dirty="0">
                          <a:solidFill>
                            <a:srgbClr val="FF0000"/>
                          </a:solidFill>
                          <a:latin typeface="Meiryo UI" panose="020B0604030504040204" pitchFamily="50" charset="-128"/>
                          <a:ea typeface="Meiryo UI" panose="020B0604030504040204" pitchFamily="50" charset="-128"/>
                        </a:rPr>
                        <a:t>・変・削</a:t>
                      </a:r>
                    </a:p>
                  </a:txBody>
                  <a:tcPr/>
                </a:tc>
                <a:tc>
                  <a:txBody>
                    <a:bodyPr/>
                    <a:lstStyle/>
                    <a:p>
                      <a:r>
                        <a:rPr kumimoji="1" lang="ja-JP" altLang="en-US" sz="900" dirty="0">
                          <a:latin typeface="Meiryo UI" panose="020B0604030504040204" pitchFamily="50" charset="-128"/>
                          <a:ea typeface="Meiryo UI" panose="020B0604030504040204" pitchFamily="50" charset="-128"/>
                        </a:rPr>
                        <a:t>登</a:t>
                      </a:r>
                      <a:r>
                        <a:rPr kumimoji="1" lang="ja-JP" altLang="en-US" sz="900" dirty="0">
                          <a:solidFill>
                            <a:srgbClr val="FF0000"/>
                          </a:solidFill>
                          <a:latin typeface="Meiryo UI" panose="020B0604030504040204" pitchFamily="50" charset="-128"/>
                          <a:ea typeface="Meiryo UI" panose="020B0604030504040204" pitchFamily="50" charset="-128"/>
                        </a:rPr>
                        <a:t>・変・削</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solidFill>
                            <a:srgbClr val="FF0000"/>
                          </a:solidFill>
                          <a:latin typeface="Meiryo UI" panose="020B0604030504040204" pitchFamily="50" charset="-128"/>
                          <a:ea typeface="Meiryo UI" panose="020B0604030504040204" pitchFamily="50" charset="-128"/>
                        </a:rPr>
                        <a:t>登</a:t>
                      </a:r>
                      <a:r>
                        <a:rPr kumimoji="1" lang="ja-JP" altLang="en-US" sz="900" dirty="0">
                          <a:latin typeface="Meiryo UI" panose="020B0604030504040204" pitchFamily="50" charset="-128"/>
                          <a:ea typeface="Meiryo UI" panose="020B0604030504040204" pitchFamily="50" charset="-128"/>
                        </a:rPr>
                        <a:t>・変</a:t>
                      </a:r>
                      <a:r>
                        <a:rPr kumimoji="1" lang="ja-JP" altLang="en-US" sz="900" dirty="0">
                          <a:solidFill>
                            <a:srgbClr val="FF0000"/>
                          </a:solidFill>
                          <a:latin typeface="Meiryo UI" panose="020B0604030504040204" pitchFamily="50" charset="-128"/>
                          <a:ea typeface="Meiryo UI" panose="020B0604030504040204" pitchFamily="50" charset="-128"/>
                        </a:rPr>
                        <a:t>・削</a:t>
                      </a:r>
                    </a:p>
                  </a:txBody>
                  <a:tcPr/>
                </a:tc>
                <a:tc>
                  <a:txBody>
                    <a:bodyPr/>
                    <a:lstStyle/>
                    <a:p>
                      <a:r>
                        <a:rPr kumimoji="1" lang="ja-JP" altLang="en-US" sz="900" dirty="0">
                          <a:solidFill>
                            <a:srgbClr val="FF0000"/>
                          </a:solidFill>
                          <a:latin typeface="Meiryo UI" panose="020B0604030504040204" pitchFamily="50" charset="-128"/>
                          <a:ea typeface="Meiryo UI" panose="020B0604030504040204" pitchFamily="50" charset="-128"/>
                        </a:rPr>
                        <a:t>登・変・削</a:t>
                      </a:r>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照</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登・</a:t>
                      </a:r>
                      <a:r>
                        <a:rPr kumimoji="1" lang="ja-JP" altLang="en-US" sz="900" dirty="0">
                          <a:solidFill>
                            <a:srgbClr val="FF0000"/>
                          </a:solidFill>
                          <a:latin typeface="Meiryo UI" panose="020B0604030504040204" pitchFamily="50" charset="-128"/>
                          <a:ea typeface="Meiryo UI" panose="020B0604030504040204" pitchFamily="50" charset="-128"/>
                        </a:rPr>
                        <a:t>照（将来）</a:t>
                      </a:r>
                    </a:p>
                  </a:txBody>
                  <a:tcPr/>
                </a:tc>
                <a:extLst>
                  <a:ext uri="{0D108BD9-81ED-4DB2-BD59-A6C34878D82A}">
                    <a16:rowId xmlns:a16="http://schemas.microsoft.com/office/drawing/2014/main" val="818725127"/>
                  </a:ext>
                </a:extLst>
              </a:tr>
              <a:tr h="139334">
                <a:tc>
                  <a:txBody>
                    <a:bodyPr/>
                    <a:lstStyle/>
                    <a:p>
                      <a:r>
                        <a:rPr kumimoji="1" lang="ja-JP" altLang="en-US" sz="1000" dirty="0">
                          <a:latin typeface="Meiryo UI" panose="020B0604030504040204" pitchFamily="50" charset="-128"/>
                          <a:ea typeface="Meiryo UI" panose="020B0604030504040204" pitchFamily="50" charset="-128"/>
                        </a:rPr>
                        <a:t>調達ヘッダ</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変・照</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rgbClr val="FF0000"/>
                          </a:solidFill>
                          <a:latin typeface="Meiryo UI" panose="020B0604030504040204" pitchFamily="50" charset="-128"/>
                          <a:ea typeface="Meiryo UI" panose="020B0604030504040204" pitchFamily="50" charset="-128"/>
                        </a:rPr>
                        <a:t>登</a:t>
                      </a:r>
                      <a:r>
                        <a:rPr kumimoji="1" lang="ja-JP" altLang="en-US" sz="900" dirty="0">
                          <a:latin typeface="Meiryo UI" panose="020B0604030504040204" pitchFamily="50" charset="-128"/>
                          <a:ea typeface="Meiryo UI" panose="020B0604030504040204" pitchFamily="50" charset="-128"/>
                        </a:rPr>
                        <a:t>・変・照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登・変・照</a:t>
                      </a:r>
                    </a:p>
                  </a:txBody>
                  <a:tcPr/>
                </a:tc>
                <a:tc>
                  <a:txBody>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→照</a:t>
                      </a:r>
                    </a:p>
                  </a:txBody>
                  <a:tcPr/>
                </a:tc>
                <a:extLst>
                  <a:ext uri="{0D108BD9-81ED-4DB2-BD59-A6C34878D82A}">
                    <a16:rowId xmlns:a16="http://schemas.microsoft.com/office/drawing/2014/main" val="1233658960"/>
                  </a:ext>
                </a:extLst>
              </a:tr>
              <a:tr h="139334">
                <a:tc>
                  <a:txBody>
                    <a:bodyPr/>
                    <a:lstStyle/>
                    <a:p>
                      <a:r>
                        <a:rPr kumimoji="1" lang="ja-JP" altLang="en-US" sz="1000" dirty="0">
                          <a:latin typeface="Meiryo UI" panose="020B0604030504040204" pitchFamily="50" charset="-128"/>
                          <a:ea typeface="Meiryo UI" panose="020B0604030504040204" pitchFamily="50" charset="-128"/>
                        </a:rPr>
                        <a:t>調達明細</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変・照</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rgbClr val="FF0000"/>
                          </a:solidFill>
                          <a:latin typeface="Meiryo UI" panose="020B0604030504040204" pitchFamily="50" charset="-128"/>
                          <a:ea typeface="Meiryo UI" panose="020B0604030504040204" pitchFamily="50" charset="-128"/>
                        </a:rPr>
                        <a:t>登</a:t>
                      </a:r>
                      <a:r>
                        <a:rPr kumimoji="1" lang="ja-JP" altLang="en-US" sz="900" dirty="0">
                          <a:latin typeface="Meiryo UI" panose="020B0604030504040204" pitchFamily="50" charset="-128"/>
                          <a:ea typeface="Meiryo UI" panose="020B0604030504040204" pitchFamily="50" charset="-128"/>
                        </a:rPr>
                        <a:t>・変・照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登・変・照</a:t>
                      </a:r>
                    </a:p>
                  </a:txBody>
                  <a:tcPr/>
                </a:tc>
                <a:tc>
                  <a:txBody>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solidFill>
                            <a:srgbClr val="FF0000"/>
                          </a:solidFill>
                          <a:latin typeface="Meiryo UI" panose="020B0604030504040204" pitchFamily="50" charset="-128"/>
                          <a:ea typeface="Meiryo UI" panose="020B0604030504040204" pitchFamily="50" charset="-128"/>
                        </a:rPr>
                        <a:t>→照</a:t>
                      </a:r>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26789236"/>
                  </a:ext>
                </a:extLst>
              </a:tr>
              <a:tr h="139334">
                <a:tc>
                  <a:txBody>
                    <a:bodyPr/>
                    <a:lstStyle/>
                    <a:p>
                      <a:r>
                        <a:rPr kumimoji="1" lang="ja-JP" altLang="en-US" sz="1000" dirty="0">
                          <a:latin typeface="Meiryo UI" panose="020B0604030504040204" pitchFamily="50" charset="-128"/>
                          <a:ea typeface="Meiryo UI" panose="020B0604030504040204" pitchFamily="50" charset="-128"/>
                        </a:rPr>
                        <a:t>出荷ヘッダ</a:t>
                      </a:r>
                    </a:p>
                  </a:txBody>
                  <a:tcPr/>
                </a:tc>
                <a:tc>
                  <a:txBody>
                    <a:bodyPr/>
                    <a:lstStyle/>
                    <a:p>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照</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照</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登・変・削・照</a:t>
                      </a:r>
                    </a:p>
                  </a:txBody>
                  <a:tcPr/>
                </a:tc>
                <a:tc>
                  <a:txBody>
                    <a:bodyPr/>
                    <a:lstStyle/>
                    <a:p>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77439194"/>
                  </a:ext>
                </a:extLst>
              </a:tr>
              <a:tr h="139334">
                <a:tc>
                  <a:txBody>
                    <a:bodyPr/>
                    <a:lstStyle/>
                    <a:p>
                      <a:r>
                        <a:rPr kumimoji="1" lang="ja-JP" altLang="en-US" sz="1000" dirty="0">
                          <a:latin typeface="Meiryo UI" panose="020B0604030504040204" pitchFamily="50" charset="-128"/>
                          <a:ea typeface="Meiryo UI" panose="020B0604030504040204" pitchFamily="50" charset="-128"/>
                        </a:rPr>
                        <a:t>出荷明細</a:t>
                      </a:r>
                    </a:p>
                  </a:txBody>
                  <a:tcPr/>
                </a:tc>
                <a:tc>
                  <a:txBody>
                    <a:bodyPr/>
                    <a:lstStyle/>
                    <a:p>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9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照</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照</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登・変・削・照</a:t>
                      </a:r>
                    </a:p>
                  </a:txBody>
                  <a:tcPr/>
                </a:tc>
                <a:tc>
                  <a:txBody>
                    <a:bodyPr/>
                    <a:lstStyle/>
                    <a:p>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64958640"/>
                  </a:ext>
                </a:extLst>
              </a:tr>
              <a:tr h="139334">
                <a:tc>
                  <a:txBody>
                    <a:bodyPr/>
                    <a:lstStyle/>
                    <a:p>
                      <a:r>
                        <a:rPr kumimoji="1" lang="ja-JP" altLang="en-US" sz="1000" dirty="0">
                          <a:latin typeface="Meiryo UI" panose="020B0604030504040204" pitchFamily="50" charset="-128"/>
                          <a:ea typeface="Meiryo UI" panose="020B0604030504040204" pitchFamily="50" charset="-128"/>
                        </a:rPr>
                        <a:t>仕入</a:t>
                      </a:r>
                    </a:p>
                  </a:txBody>
                  <a:tcPr/>
                </a:tc>
                <a:tc>
                  <a:txBody>
                    <a:bodyPr/>
                    <a:lstStyle/>
                    <a:p>
                      <a:r>
                        <a:rPr kumimoji="1" lang="ja-JP" altLang="en-US" sz="900" dirty="0">
                          <a:latin typeface="Meiryo UI" panose="020B0604030504040204" pitchFamily="50" charset="-128"/>
                          <a:ea typeface="Meiryo UI" panose="020B0604030504040204" pitchFamily="50" charset="-128"/>
                        </a:rPr>
                        <a:t>登</a:t>
                      </a:r>
                    </a:p>
                  </a:txBody>
                  <a:tcPr/>
                </a:tc>
                <a:tc>
                  <a:txBody>
                    <a:bodyPr/>
                    <a:lstStyle/>
                    <a:p>
                      <a:r>
                        <a:rPr kumimoji="1" lang="ja-JP" altLang="en-US" sz="900" dirty="0">
                          <a:latin typeface="Meiryo UI" panose="020B0604030504040204" pitchFamily="50" charset="-128"/>
                          <a:ea typeface="Meiryo UI" panose="020B0604030504040204" pitchFamily="50" charset="-128"/>
                        </a:rPr>
                        <a:t>登</a:t>
                      </a:r>
                    </a:p>
                  </a:txBody>
                  <a:tcPr/>
                </a:tc>
                <a:tc>
                  <a:txBody>
                    <a:bodyPr/>
                    <a:lstStyle/>
                    <a:p>
                      <a:r>
                        <a:rPr kumimoji="1" lang="ja-JP" altLang="en-US" sz="900" dirty="0">
                          <a:solidFill>
                            <a:srgbClr val="FF0000"/>
                          </a:solidFill>
                          <a:latin typeface="Meiryo UI" panose="020B0604030504040204" pitchFamily="50" charset="-128"/>
                          <a:ea typeface="Meiryo UI" panose="020B0604030504040204" pitchFamily="50" charset="-128"/>
                        </a:rPr>
                        <a:t>登</a:t>
                      </a:r>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solidFill>
                            <a:srgbClr val="FF0000"/>
                          </a:solidFill>
                          <a:latin typeface="Meiryo UI" panose="020B0604030504040204" pitchFamily="50" charset="-128"/>
                          <a:ea typeface="Meiryo UI" panose="020B0604030504040204" pitchFamily="50" charset="-128"/>
                        </a:rPr>
                        <a:t>登</a:t>
                      </a:r>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照</a:t>
                      </a:r>
                    </a:p>
                  </a:txBody>
                  <a:tcPr/>
                </a:tc>
                <a:tc>
                  <a:txBody>
                    <a:bodyPr/>
                    <a:lstStyle/>
                    <a:p>
                      <a:r>
                        <a:rPr kumimoji="1" lang="ja-JP" altLang="en-US" sz="900" dirty="0">
                          <a:latin typeface="Meiryo UI" panose="020B0604030504040204" pitchFamily="50" charset="-128"/>
                          <a:ea typeface="Meiryo UI" panose="020B0604030504040204" pitchFamily="50" charset="-128"/>
                        </a:rPr>
                        <a:t>登</a:t>
                      </a:r>
                    </a:p>
                  </a:txBody>
                  <a:tcPr/>
                </a:tc>
                <a:extLst>
                  <a:ext uri="{0D108BD9-81ED-4DB2-BD59-A6C34878D82A}">
                    <a16:rowId xmlns:a16="http://schemas.microsoft.com/office/drawing/2014/main" val="2358645239"/>
                  </a:ext>
                </a:extLst>
              </a:tr>
            </a:tbl>
          </a:graphicData>
        </a:graphic>
      </p:graphicFrame>
      <p:sp>
        <p:nvSpPr>
          <p:cNvPr id="14" name="正方形/長方形 13">
            <a:extLst>
              <a:ext uri="{FF2B5EF4-FFF2-40B4-BE49-F238E27FC236}">
                <a16:creationId xmlns:a16="http://schemas.microsoft.com/office/drawing/2014/main" id="{C9CA77B3-4A95-477D-999A-891A8A69C109}"/>
              </a:ext>
            </a:extLst>
          </p:cNvPr>
          <p:cNvSpPr/>
          <p:nvPr/>
        </p:nvSpPr>
        <p:spPr>
          <a:xfrm>
            <a:off x="214312" y="4311163"/>
            <a:ext cx="1835759" cy="1200329"/>
          </a:xfrm>
          <a:prstGeom prst="rect">
            <a:avLst/>
          </a:prstGeom>
        </p:spPr>
        <p:txBody>
          <a:bodyPr wrap="none">
            <a:spAutoFit/>
          </a:bodyPr>
          <a:lstStyle/>
          <a:p>
            <a:r>
              <a:rPr lang="ja-JP" altLang="en-US" sz="1200" dirty="0">
                <a:latin typeface="Meiryo UI" panose="020B0604030504040204" pitchFamily="50" charset="-128"/>
                <a:ea typeface="Meiryo UI" panose="020B0604030504040204" pitchFamily="50" charset="-128"/>
              </a:rPr>
              <a:t>凡例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登：登録</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変：変更</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削：削除</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照：照会</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：メニューに表示されない</a:t>
            </a:r>
          </a:p>
        </p:txBody>
      </p:sp>
      <p:sp>
        <p:nvSpPr>
          <p:cNvPr id="2" name="吹き出し: 線 1">
            <a:extLst>
              <a:ext uri="{FF2B5EF4-FFF2-40B4-BE49-F238E27FC236}">
                <a16:creationId xmlns:a16="http://schemas.microsoft.com/office/drawing/2014/main" id="{E6FA59B8-8025-4E6C-8849-18081A3A2466}"/>
              </a:ext>
            </a:extLst>
          </p:cNvPr>
          <p:cNvSpPr/>
          <p:nvPr/>
        </p:nvSpPr>
        <p:spPr>
          <a:xfrm>
            <a:off x="1907704" y="857250"/>
            <a:ext cx="2160240" cy="303571"/>
          </a:xfrm>
          <a:prstGeom prst="borderCallout1">
            <a:avLst>
              <a:gd name="adj1" fmla="val 18750"/>
              <a:gd name="adj2" fmla="val -8333"/>
              <a:gd name="adj3" fmla="val 276799"/>
              <a:gd name="adj4" fmla="val -37692"/>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工事番号を登録するのはだれか？</a:t>
            </a:r>
          </a:p>
        </p:txBody>
      </p:sp>
      <p:cxnSp>
        <p:nvCxnSpPr>
          <p:cNvPr id="4" name="直線コネクタ 3">
            <a:extLst>
              <a:ext uri="{FF2B5EF4-FFF2-40B4-BE49-F238E27FC236}">
                <a16:creationId xmlns:a16="http://schemas.microsoft.com/office/drawing/2014/main" id="{C4525C8D-5834-4553-BE83-8CC110B57477}"/>
              </a:ext>
            </a:extLst>
          </p:cNvPr>
          <p:cNvCxnSpPr/>
          <p:nvPr/>
        </p:nvCxnSpPr>
        <p:spPr>
          <a:xfrm>
            <a:off x="8100392" y="2924944"/>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テキスト ボックス 74">
            <a:extLst>
              <a:ext uri="{FF2B5EF4-FFF2-40B4-BE49-F238E27FC236}">
                <a16:creationId xmlns:a16="http://schemas.microsoft.com/office/drawing/2014/main" id="{5AFD7DB2-517D-409E-8D37-CAB7D2390C8F}"/>
              </a:ext>
            </a:extLst>
          </p:cNvPr>
          <p:cNvSpPr txBox="1"/>
          <p:nvPr/>
        </p:nvSpPr>
        <p:spPr>
          <a:xfrm>
            <a:off x="2123728" y="4383901"/>
            <a:ext cx="1944216"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権限設定の変更</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9" name="テキスト ボックス 74">
            <a:extLst>
              <a:ext uri="{FF2B5EF4-FFF2-40B4-BE49-F238E27FC236}">
                <a16:creationId xmlns:a16="http://schemas.microsoft.com/office/drawing/2014/main" id="{C4387FCB-9EA8-431B-A70C-84BCC5709AF9}"/>
              </a:ext>
            </a:extLst>
          </p:cNvPr>
          <p:cNvSpPr txBox="1"/>
          <p:nvPr/>
        </p:nvSpPr>
        <p:spPr>
          <a:xfrm>
            <a:off x="7272300" y="4298181"/>
            <a:ext cx="1944216" cy="1015663"/>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登録作業員の調達依頼への権限は、</a:t>
            </a:r>
            <a:r>
              <a:rPr kumimoji="1" lang="en-US" altLang="ja-JP" sz="1200" dirty="0">
                <a:solidFill>
                  <a:srgbClr val="FF0000"/>
                </a:solidFill>
                <a:latin typeface="Meiryo UI" panose="020B0604030504040204" pitchFamily="50" charset="-128"/>
                <a:ea typeface="Meiryo UI" panose="020B0604030504040204" pitchFamily="50" charset="-128"/>
              </a:rPr>
              <a:t>Step1</a:t>
            </a:r>
            <a:r>
              <a:rPr lang="ja-JP" altLang="en-US" sz="1200" dirty="0">
                <a:solidFill>
                  <a:srgbClr val="FF0000"/>
                </a:solidFill>
                <a:latin typeface="Meiryo UI" panose="020B0604030504040204" pitchFamily="50" charset="-128"/>
                <a:ea typeface="Meiryo UI" panose="020B0604030504040204" pitchFamily="50" charset="-128"/>
              </a:rPr>
              <a:t>では、</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とすることを決定した。</a:t>
            </a:r>
            <a:r>
              <a:rPr lang="en-US" altLang="ja-JP" sz="1200" dirty="0">
                <a:solidFill>
                  <a:srgbClr val="FF0000"/>
                </a:solidFill>
                <a:latin typeface="Meiryo UI" panose="020B0604030504040204" pitchFamily="50" charset="-128"/>
                <a:ea typeface="Meiryo UI" panose="020B0604030504040204" pitchFamily="50" charset="-128"/>
              </a:rPr>
              <a:t>Step2</a:t>
            </a:r>
            <a:r>
              <a:rPr lang="ja-JP" altLang="en-US" sz="1200" dirty="0">
                <a:solidFill>
                  <a:srgbClr val="FF0000"/>
                </a:solidFill>
                <a:latin typeface="Meiryo UI" panose="020B0604030504040204" pitchFamily="50" charset="-128"/>
                <a:ea typeface="Meiryo UI" panose="020B0604030504040204" pitchFamily="50" charset="-128"/>
              </a:rPr>
              <a:t>以降で照会権限を付与する。</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10" name="テキスト ボックス 74">
            <a:extLst>
              <a:ext uri="{FF2B5EF4-FFF2-40B4-BE49-F238E27FC236}">
                <a16:creationId xmlns:a16="http://schemas.microsoft.com/office/drawing/2014/main" id="{C10EA452-92BA-4B0D-ABAD-B27A6CBCFCEE}"/>
              </a:ext>
            </a:extLst>
          </p:cNvPr>
          <p:cNvSpPr txBox="1"/>
          <p:nvPr/>
        </p:nvSpPr>
        <p:spPr>
          <a:xfrm>
            <a:off x="4067944" y="735087"/>
            <a:ext cx="3204356"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lang="en-US" altLang="ja-JP" sz="1200" dirty="0">
              <a:solidFill>
                <a:srgbClr val="FF0000"/>
              </a:solidFill>
              <a:latin typeface="Meiryo UI" panose="020B0604030504040204" pitchFamily="50" charset="-128"/>
              <a:ea typeface="Meiryo UI" panose="020B0604030504040204" pitchFamily="50" charset="-128"/>
            </a:endParaRPr>
          </a:p>
          <a:p>
            <a:r>
              <a:rPr kumimoji="1" lang="en-US" altLang="ja-JP" sz="1200" dirty="0">
                <a:solidFill>
                  <a:srgbClr val="FF0000"/>
                </a:solidFill>
                <a:latin typeface="Meiryo UI" panose="020B0604030504040204" pitchFamily="50" charset="-128"/>
                <a:ea typeface="Meiryo UI" panose="020B0604030504040204" pitchFamily="50" charset="-128"/>
              </a:rPr>
              <a:t>AST</a:t>
            </a:r>
            <a:r>
              <a:rPr kumimoji="1" lang="ja-JP" altLang="en-US" sz="1200" dirty="0">
                <a:solidFill>
                  <a:srgbClr val="FF0000"/>
                </a:solidFill>
                <a:latin typeface="Meiryo UI" panose="020B0604030504040204" pitchFamily="50" charset="-128"/>
                <a:ea typeface="Meiryo UI" panose="020B0604030504040204" pitchFamily="50" charset="-128"/>
              </a:rPr>
              <a:t>決裁者が決定し、工番管轄事務が登録する</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2019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1">
            <a:extLst>
              <a:ext uri="{FF2B5EF4-FFF2-40B4-BE49-F238E27FC236}">
                <a16:creationId xmlns:a16="http://schemas.microsoft.com/office/drawing/2014/main" id="{32C280F4-3DD0-4197-8282-02A6C8A98597}"/>
              </a:ext>
            </a:extLst>
          </p:cNvPr>
          <p:cNvSpPr>
            <a:spLocks noGrp="1"/>
          </p:cNvSpPr>
          <p:nvPr>
            <p:ph type="title"/>
          </p:nvPr>
        </p:nvSpPr>
        <p:spPr>
          <a:xfrm>
            <a:off x="214313" y="131763"/>
            <a:ext cx="8229600" cy="725487"/>
          </a:xfrm>
        </p:spPr>
        <p:txBody>
          <a:bodyPr/>
          <a:lstStyle/>
          <a:p>
            <a:pPr eaLnBrk="1" hangingPunct="1"/>
            <a:r>
              <a:rPr lang="ja-JP" altLang="en-US" dirty="0"/>
              <a:t>パターン</a:t>
            </a:r>
            <a:r>
              <a:rPr lang="en-US" altLang="ja-JP" dirty="0"/>
              <a:t>3.</a:t>
            </a:r>
            <a:r>
              <a:rPr lang="ja-JP" altLang="en-US" dirty="0"/>
              <a:t>項目の表示非表示</a:t>
            </a:r>
          </a:p>
        </p:txBody>
      </p:sp>
      <p:graphicFrame>
        <p:nvGraphicFramePr>
          <p:cNvPr id="13" name="表 12">
            <a:extLst>
              <a:ext uri="{FF2B5EF4-FFF2-40B4-BE49-F238E27FC236}">
                <a16:creationId xmlns:a16="http://schemas.microsoft.com/office/drawing/2014/main" id="{65B14EBD-94DE-4E10-ABD7-FB9EAEF820E5}"/>
              </a:ext>
            </a:extLst>
          </p:cNvPr>
          <p:cNvGraphicFramePr>
            <a:graphicFrameLocks noGrp="1"/>
          </p:cNvGraphicFramePr>
          <p:nvPr>
            <p:extLst>
              <p:ext uri="{D42A27DB-BD31-4B8C-83A1-F6EECF244321}">
                <p14:modId xmlns:p14="http://schemas.microsoft.com/office/powerpoint/2010/main" val="4247203578"/>
              </p:ext>
            </p:extLst>
          </p:nvPr>
        </p:nvGraphicFramePr>
        <p:xfrm>
          <a:off x="214313" y="1147127"/>
          <a:ext cx="8822180" cy="4693920"/>
        </p:xfrm>
        <a:graphic>
          <a:graphicData uri="http://schemas.openxmlformats.org/drawingml/2006/table">
            <a:tbl>
              <a:tblPr firstRow="1" bandRow="1">
                <a:tableStyleId>{5C22544A-7EE6-4342-B048-85BDC9FD1C3A}</a:tableStyleId>
              </a:tblPr>
              <a:tblGrid>
                <a:gridCol w="562107">
                  <a:extLst>
                    <a:ext uri="{9D8B030D-6E8A-4147-A177-3AD203B41FA5}">
                      <a16:colId xmlns:a16="http://schemas.microsoft.com/office/drawing/2014/main" val="587876475"/>
                    </a:ext>
                  </a:extLst>
                </a:gridCol>
                <a:gridCol w="1056009">
                  <a:extLst>
                    <a:ext uri="{9D8B030D-6E8A-4147-A177-3AD203B41FA5}">
                      <a16:colId xmlns:a16="http://schemas.microsoft.com/office/drawing/2014/main" val="1656794267"/>
                    </a:ext>
                  </a:extLst>
                </a:gridCol>
                <a:gridCol w="787936">
                  <a:extLst>
                    <a:ext uri="{9D8B030D-6E8A-4147-A177-3AD203B41FA5}">
                      <a16:colId xmlns:a16="http://schemas.microsoft.com/office/drawing/2014/main" val="376781079"/>
                    </a:ext>
                  </a:extLst>
                </a:gridCol>
                <a:gridCol w="802016">
                  <a:extLst>
                    <a:ext uri="{9D8B030D-6E8A-4147-A177-3AD203B41FA5}">
                      <a16:colId xmlns:a16="http://schemas.microsoft.com/office/drawing/2014/main" val="1389683478"/>
                    </a:ext>
                  </a:extLst>
                </a:gridCol>
                <a:gridCol w="802016">
                  <a:extLst>
                    <a:ext uri="{9D8B030D-6E8A-4147-A177-3AD203B41FA5}">
                      <a16:colId xmlns:a16="http://schemas.microsoft.com/office/drawing/2014/main" val="2122016781"/>
                    </a:ext>
                  </a:extLst>
                </a:gridCol>
                <a:gridCol w="802016">
                  <a:extLst>
                    <a:ext uri="{9D8B030D-6E8A-4147-A177-3AD203B41FA5}">
                      <a16:colId xmlns:a16="http://schemas.microsoft.com/office/drawing/2014/main" val="793862572"/>
                    </a:ext>
                  </a:extLst>
                </a:gridCol>
                <a:gridCol w="802016">
                  <a:extLst>
                    <a:ext uri="{9D8B030D-6E8A-4147-A177-3AD203B41FA5}">
                      <a16:colId xmlns:a16="http://schemas.microsoft.com/office/drawing/2014/main" val="3881409138"/>
                    </a:ext>
                  </a:extLst>
                </a:gridCol>
                <a:gridCol w="802016">
                  <a:extLst>
                    <a:ext uri="{9D8B030D-6E8A-4147-A177-3AD203B41FA5}">
                      <a16:colId xmlns:a16="http://schemas.microsoft.com/office/drawing/2014/main" val="2494645135"/>
                    </a:ext>
                  </a:extLst>
                </a:gridCol>
                <a:gridCol w="802016">
                  <a:extLst>
                    <a:ext uri="{9D8B030D-6E8A-4147-A177-3AD203B41FA5}">
                      <a16:colId xmlns:a16="http://schemas.microsoft.com/office/drawing/2014/main" val="3181138389"/>
                    </a:ext>
                  </a:extLst>
                </a:gridCol>
                <a:gridCol w="802016">
                  <a:extLst>
                    <a:ext uri="{9D8B030D-6E8A-4147-A177-3AD203B41FA5}">
                      <a16:colId xmlns:a16="http://schemas.microsoft.com/office/drawing/2014/main" val="1040329617"/>
                    </a:ext>
                  </a:extLst>
                </a:gridCol>
                <a:gridCol w="802016">
                  <a:extLst>
                    <a:ext uri="{9D8B030D-6E8A-4147-A177-3AD203B41FA5}">
                      <a16:colId xmlns:a16="http://schemas.microsoft.com/office/drawing/2014/main" val="4176984881"/>
                    </a:ext>
                  </a:extLst>
                </a:gridCol>
              </a:tblGrid>
              <a:tr h="226417">
                <a:tc>
                  <a:txBody>
                    <a:bodyPr/>
                    <a:lstStyle/>
                    <a:p>
                      <a:r>
                        <a:rPr kumimoji="1" lang="en-US" altLang="ja-JP" sz="1000" dirty="0" err="1">
                          <a:latin typeface="Meiryo UI" panose="020B0604030504040204" pitchFamily="50" charset="-128"/>
                          <a:ea typeface="Meiryo UI" panose="020B0604030504040204" pitchFamily="50" charset="-128"/>
                        </a:rPr>
                        <a:t>Obj</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項目名</a:t>
                      </a:r>
                    </a:p>
                  </a:txBody>
                  <a:tcPr/>
                </a:tc>
                <a:tc>
                  <a:txBody>
                    <a:bodyPr/>
                    <a:lstStyle/>
                    <a:p>
                      <a:r>
                        <a:rPr kumimoji="1" lang="ja-JP" altLang="en-US" sz="1000" dirty="0">
                          <a:latin typeface="Meiryo UI" panose="020B0604030504040204" pitchFamily="50" charset="-128"/>
                          <a:ea typeface="Meiryo UI" panose="020B0604030504040204" pitchFamily="50" charset="-128"/>
                        </a:rPr>
                        <a:t>担当者</a:t>
                      </a:r>
                    </a:p>
                  </a:txBody>
                  <a:tcPr/>
                </a:tc>
                <a:tc>
                  <a:txBody>
                    <a:bodyPr/>
                    <a:lstStyle/>
                    <a:p>
                      <a:r>
                        <a:rPr kumimoji="1" lang="ja-JP" altLang="en-US" sz="1000" dirty="0">
                          <a:latin typeface="Meiryo UI" panose="020B0604030504040204" pitchFamily="50" charset="-128"/>
                          <a:ea typeface="Meiryo UI" panose="020B0604030504040204" pitchFamily="50" charset="-128"/>
                        </a:rPr>
                        <a:t>現場担当</a:t>
                      </a:r>
                    </a:p>
                  </a:txBody>
                  <a:tcPr/>
                </a:tc>
                <a:tc>
                  <a:txBody>
                    <a:bodyPr/>
                    <a:lstStyle/>
                    <a:p>
                      <a:r>
                        <a:rPr kumimoji="1" lang="ja-JP" altLang="en-US" sz="1000" dirty="0">
                          <a:latin typeface="Meiryo UI" panose="020B0604030504040204" pitchFamily="50" charset="-128"/>
                          <a:ea typeface="Meiryo UI" panose="020B0604030504040204" pitchFamily="50" charset="-128"/>
                        </a:rPr>
                        <a:t>決裁者</a:t>
                      </a:r>
                    </a:p>
                  </a:txBody>
                  <a:tcPr/>
                </a:tc>
                <a:tc>
                  <a:txBody>
                    <a:bodyPr/>
                    <a:lstStyle/>
                    <a:p>
                      <a:r>
                        <a:rPr kumimoji="1" lang="ja-JP" altLang="en-US" sz="1000" dirty="0">
                          <a:latin typeface="Meiryo UI" panose="020B0604030504040204" pitchFamily="50" charset="-128"/>
                          <a:ea typeface="Meiryo UI" panose="020B0604030504040204" pitchFamily="50" charset="-128"/>
                        </a:rPr>
                        <a:t>上長</a:t>
                      </a:r>
                    </a:p>
                  </a:txBody>
                  <a:tcPr/>
                </a:tc>
                <a:tc>
                  <a:txBody>
                    <a:bodyPr/>
                    <a:lstStyle/>
                    <a:p>
                      <a:r>
                        <a:rPr kumimoji="1" lang="ja-JP" altLang="en-US" sz="1000" dirty="0">
                          <a:latin typeface="Meiryo UI" panose="020B0604030504040204" pitchFamily="50" charset="-128"/>
                          <a:ea typeface="Meiryo UI" panose="020B0604030504040204" pitchFamily="50" charset="-128"/>
                        </a:rPr>
                        <a:t>購買</a:t>
                      </a:r>
                      <a:r>
                        <a:rPr kumimoji="1" lang="en-US" altLang="ja-JP" sz="1000" dirty="0">
                          <a:latin typeface="Meiryo UI" panose="020B0604030504040204" pitchFamily="50" charset="-128"/>
                          <a:ea typeface="Meiryo UI" panose="020B0604030504040204" pitchFamily="50" charset="-128"/>
                        </a:rPr>
                        <a:t>G</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本社経理</a:t>
                      </a:r>
                    </a:p>
                  </a:txBody>
                  <a:tcPr/>
                </a:tc>
                <a:tc>
                  <a:txBody>
                    <a:bodyPr/>
                    <a:lstStyle/>
                    <a:p>
                      <a:r>
                        <a:rPr kumimoji="1" lang="ja-JP" altLang="en-US" sz="1000" dirty="0">
                          <a:latin typeface="Meiryo UI" panose="020B0604030504040204" pitchFamily="50" charset="-128"/>
                          <a:ea typeface="Meiryo UI" panose="020B0604030504040204" pitchFamily="50" charset="-128"/>
                        </a:rPr>
                        <a:t>工事管轄事務</a:t>
                      </a:r>
                    </a:p>
                  </a:txBody>
                  <a:tcPr/>
                </a:tc>
                <a:tc>
                  <a:txBody>
                    <a:bodyPr/>
                    <a:lstStyle/>
                    <a:p>
                      <a:r>
                        <a:rPr kumimoji="1" lang="ja-JP" altLang="en-US" sz="1000" dirty="0">
                          <a:latin typeface="Meiryo UI" panose="020B0604030504040204" pitchFamily="50" charset="-128"/>
                          <a:ea typeface="Meiryo UI" panose="020B0604030504040204" pitchFamily="50" charset="-128"/>
                        </a:rPr>
                        <a:t>資材ベンダ</a:t>
                      </a:r>
                    </a:p>
                  </a:txBody>
                  <a:tcPr>
                    <a:solidFill>
                      <a:srgbClr val="00B050"/>
                    </a:solidFill>
                  </a:tcPr>
                </a:tc>
                <a:tc>
                  <a:txBody>
                    <a:bodyPr/>
                    <a:lstStyle/>
                    <a:p>
                      <a:r>
                        <a:rPr kumimoji="1" lang="ja-JP" altLang="en-US" sz="1000" dirty="0">
                          <a:latin typeface="Meiryo UI" panose="020B0604030504040204" pitchFamily="50" charset="-128"/>
                          <a:ea typeface="Meiryo UI" panose="020B0604030504040204" pitchFamily="50" charset="-128"/>
                        </a:rPr>
                        <a:t>登録作業員</a:t>
                      </a:r>
                    </a:p>
                  </a:txBody>
                  <a:tcPr>
                    <a:solidFill>
                      <a:srgbClr val="00B050"/>
                    </a:solidFill>
                  </a:tcPr>
                </a:tc>
                <a:extLst>
                  <a:ext uri="{0D108BD9-81ED-4DB2-BD59-A6C34878D82A}">
                    <a16:rowId xmlns:a16="http://schemas.microsoft.com/office/drawing/2014/main" val="1169899540"/>
                  </a:ext>
                </a:extLst>
              </a:tr>
              <a:tr h="139334">
                <a:tc rowSpan="17">
                  <a:txBody>
                    <a:bodyPr/>
                    <a:lstStyle/>
                    <a:p>
                      <a:r>
                        <a:rPr kumimoji="1" lang="ja-JP" altLang="en-US" sz="1000" dirty="0">
                          <a:latin typeface="Meiryo UI" panose="020B0604030504040204" pitchFamily="50" charset="-128"/>
                          <a:ea typeface="Meiryo UI" panose="020B0604030504040204" pitchFamily="50" charset="-128"/>
                        </a:rPr>
                        <a:t>調達</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ヘッダ</a:t>
                      </a:r>
                    </a:p>
                  </a:txBody>
                  <a:tcPr/>
                </a:tc>
                <a:tc>
                  <a:txBody>
                    <a:bodyPr/>
                    <a:lstStyle/>
                    <a:p>
                      <a:r>
                        <a:rPr kumimoji="1" lang="ja-JP" altLang="en-US" sz="1000" dirty="0">
                          <a:latin typeface="Meiryo UI" panose="020B0604030504040204" pitchFamily="50" charset="-128"/>
                          <a:ea typeface="Meiryo UI" panose="020B0604030504040204" pitchFamily="50" charset="-128"/>
                        </a:rPr>
                        <a:t>工事番号</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dirty="0">
                          <a:latin typeface="Meiryo UI" panose="020B0604030504040204" pitchFamily="50" charset="-128"/>
                          <a:ea typeface="Meiryo UI" panose="020B0604030504040204" pitchFamily="50" charset="-128"/>
                        </a:rPr>
                        <a:t>×</a:t>
                      </a:r>
                      <a:r>
                        <a:rPr kumimoji="1" lang="ja-JP" altLang="en-US" sz="1000" dirty="0">
                          <a:solidFill>
                            <a:srgbClr val="FF0000"/>
                          </a:solidFill>
                          <a:latin typeface="Meiryo UI" panose="020B0604030504040204" pitchFamily="50" charset="-128"/>
                          <a:ea typeface="Meiryo UI" panose="020B0604030504040204" pitchFamily="50" charset="-128"/>
                        </a:rPr>
                        <a:t>→〇</a:t>
                      </a:r>
                    </a:p>
                  </a:txBody>
                  <a:tcPr/>
                </a:tc>
                <a:extLst>
                  <a:ext uri="{0D108BD9-81ED-4DB2-BD59-A6C34878D82A}">
                    <a16:rowId xmlns:a16="http://schemas.microsoft.com/office/drawing/2014/main" val="1233658960"/>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注文番号</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26789236"/>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区分</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77439194"/>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仕入先</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64958640"/>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仕入先担当者</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58645239"/>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発注日</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61798936"/>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納品先</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7688191"/>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希望納期</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54141147"/>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取引ステータス</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69358593"/>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AST</a:t>
                      </a:r>
                      <a:r>
                        <a:rPr kumimoji="1" lang="ja-JP" altLang="en-US" sz="1000" dirty="0">
                          <a:latin typeface="Meiryo UI" panose="020B0604030504040204" pitchFamily="50" charset="-128"/>
                          <a:ea typeface="Meiryo UI" panose="020B0604030504040204" pitchFamily="50" charset="-128"/>
                        </a:rPr>
                        <a:t>担当者</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37898346"/>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社内備考</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81489325"/>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備考</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32995399"/>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r>
                        <a:rPr kumimoji="1" lang="ja-JP" altLang="en-US" sz="1000" dirty="0">
                          <a:latin typeface="Meiryo UI" panose="020B0604030504040204" pitchFamily="50" charset="-128"/>
                          <a:ea typeface="Meiryo UI" panose="020B0604030504040204" pitchFamily="50" charset="-128"/>
                        </a:rPr>
                        <a:t>ログ</a:t>
                      </a:r>
                      <a:r>
                        <a:rPr kumimoji="1" lang="en-US" altLang="ja-JP" sz="1000" dirty="0">
                          <a:latin typeface="Meiryo UI" panose="020B0604030504040204" pitchFamily="50" charset="-128"/>
                          <a:ea typeface="Meiryo UI" panose="020B0604030504040204" pitchFamily="50" charset="-128"/>
                        </a:rPr>
                        <a:t>】</a:t>
                      </a:r>
                      <a:r>
                        <a:rPr kumimoji="1" lang="ja-JP" altLang="en-US" sz="1000" dirty="0">
                          <a:latin typeface="Meiryo UI" panose="020B0604030504040204" pitchFamily="50" charset="-128"/>
                          <a:ea typeface="Meiryo UI" panose="020B0604030504040204" pitchFamily="50" charset="-128"/>
                        </a:rPr>
                        <a:t>承認依頼日</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32397643"/>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r>
                        <a:rPr kumimoji="1" lang="ja-JP" altLang="en-US" sz="1000" dirty="0">
                          <a:latin typeface="Meiryo UI" panose="020B0604030504040204" pitchFamily="50" charset="-128"/>
                          <a:ea typeface="Meiryo UI" panose="020B0604030504040204" pitchFamily="50" charset="-128"/>
                        </a:rPr>
                        <a:t>ログ</a:t>
                      </a:r>
                      <a:r>
                        <a:rPr kumimoji="1" lang="en-US" altLang="ja-JP" sz="1000" dirty="0">
                          <a:latin typeface="Meiryo UI" panose="020B0604030504040204" pitchFamily="50" charset="-128"/>
                          <a:ea typeface="Meiryo UI" panose="020B0604030504040204" pitchFamily="50" charset="-128"/>
                        </a:rPr>
                        <a:t>】</a:t>
                      </a:r>
                      <a:r>
                        <a:rPr kumimoji="1" lang="ja-JP" altLang="en-US" sz="1000" dirty="0">
                          <a:latin typeface="Meiryo UI" panose="020B0604030504040204" pitchFamily="50" charset="-128"/>
                          <a:ea typeface="Meiryo UI" panose="020B0604030504040204" pitchFamily="50" charset="-128"/>
                        </a:rPr>
                        <a:t>調達日</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1529859"/>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伝票税抜金額</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98814162"/>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伝票税額</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59186098"/>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伝票税込金額</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34206970"/>
                  </a:ext>
                </a:extLst>
              </a:tr>
            </a:tbl>
          </a:graphicData>
        </a:graphic>
      </p:graphicFrame>
      <p:sp>
        <p:nvSpPr>
          <p:cNvPr id="2" name="正方形/長方形 1">
            <a:extLst>
              <a:ext uri="{FF2B5EF4-FFF2-40B4-BE49-F238E27FC236}">
                <a16:creationId xmlns:a16="http://schemas.microsoft.com/office/drawing/2014/main" id="{2A10CAE3-0B3B-4E9F-BC4F-086DFBC3398F}"/>
              </a:ext>
            </a:extLst>
          </p:cNvPr>
          <p:cNvSpPr/>
          <p:nvPr/>
        </p:nvSpPr>
        <p:spPr>
          <a:xfrm>
            <a:off x="1835696" y="1556792"/>
            <a:ext cx="5616624" cy="428425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Meiryo UI" panose="020B0604030504040204" pitchFamily="50" charset="-128"/>
                <a:ea typeface="Meiryo UI" panose="020B0604030504040204" pitchFamily="50" charset="-128"/>
              </a:rPr>
              <a:t>AST</a:t>
            </a:r>
            <a:r>
              <a:rPr kumimoji="1" lang="ja-JP" altLang="en-US" sz="2400" dirty="0">
                <a:latin typeface="Meiryo UI" panose="020B0604030504040204" pitchFamily="50" charset="-128"/>
                <a:ea typeface="Meiryo UI" panose="020B0604030504040204" pitchFamily="50" charset="-128"/>
              </a:rPr>
              <a:t>内の担当によって見せる見せない</a:t>
            </a:r>
            <a:endParaRPr kumimoji="1" lang="en-US" altLang="ja-JP" sz="2400" dirty="0">
              <a:latin typeface="Meiryo UI" panose="020B0604030504040204" pitchFamily="50" charset="-128"/>
              <a:ea typeface="Meiryo UI" panose="020B0604030504040204" pitchFamily="50" charset="-128"/>
            </a:endParaRPr>
          </a:p>
          <a:p>
            <a:pPr algn="ctr"/>
            <a:r>
              <a:rPr kumimoji="1" lang="ja-JP" altLang="en-US" sz="2400" dirty="0">
                <a:latin typeface="Meiryo UI" panose="020B0604030504040204" pitchFamily="50" charset="-128"/>
                <a:ea typeface="Meiryo UI" panose="020B0604030504040204" pitchFamily="50" charset="-128"/>
              </a:rPr>
              <a:t>の制限</a:t>
            </a:r>
            <a:r>
              <a:rPr lang="ja-JP" altLang="en-US" sz="2400" dirty="0">
                <a:latin typeface="Meiryo UI" panose="020B0604030504040204" pitchFamily="50" charset="-128"/>
                <a:ea typeface="Meiryo UI" panose="020B0604030504040204" pitchFamily="50" charset="-128"/>
              </a:rPr>
              <a:t>を</a:t>
            </a:r>
            <a:r>
              <a:rPr kumimoji="1" lang="ja-JP" altLang="en-US" sz="2400" dirty="0">
                <a:latin typeface="Meiryo UI" panose="020B0604030504040204" pitchFamily="50" charset="-128"/>
                <a:ea typeface="Meiryo UI" panose="020B0604030504040204" pitchFamily="50" charset="-128"/>
              </a:rPr>
              <a:t>掛ける必要があるか？</a:t>
            </a:r>
          </a:p>
        </p:txBody>
      </p:sp>
      <p:sp>
        <p:nvSpPr>
          <p:cNvPr id="5" name="テキスト ボックス 74">
            <a:extLst>
              <a:ext uri="{FF2B5EF4-FFF2-40B4-BE49-F238E27FC236}">
                <a16:creationId xmlns:a16="http://schemas.microsoft.com/office/drawing/2014/main" id="{FA1DE98B-1BFF-4ED7-B0C1-A010301E0218}"/>
              </a:ext>
            </a:extLst>
          </p:cNvPr>
          <p:cNvSpPr txBox="1"/>
          <p:nvPr/>
        </p:nvSpPr>
        <p:spPr>
          <a:xfrm>
            <a:off x="7308304" y="5900091"/>
            <a:ext cx="1944216"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表示</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非表示設定の変更</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70071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1">
            <a:extLst>
              <a:ext uri="{FF2B5EF4-FFF2-40B4-BE49-F238E27FC236}">
                <a16:creationId xmlns:a16="http://schemas.microsoft.com/office/drawing/2014/main" id="{32C280F4-3DD0-4197-8282-02A6C8A98597}"/>
              </a:ext>
            </a:extLst>
          </p:cNvPr>
          <p:cNvSpPr>
            <a:spLocks noGrp="1"/>
          </p:cNvSpPr>
          <p:nvPr>
            <p:ph type="title"/>
          </p:nvPr>
        </p:nvSpPr>
        <p:spPr>
          <a:xfrm>
            <a:off x="214313" y="131763"/>
            <a:ext cx="8229600" cy="725487"/>
          </a:xfrm>
        </p:spPr>
        <p:txBody>
          <a:bodyPr/>
          <a:lstStyle/>
          <a:p>
            <a:pPr eaLnBrk="1" hangingPunct="1"/>
            <a:r>
              <a:rPr lang="ja-JP" altLang="en-US" dirty="0"/>
              <a:t>パターン</a:t>
            </a:r>
            <a:r>
              <a:rPr lang="en-US" altLang="ja-JP" dirty="0"/>
              <a:t>3.</a:t>
            </a:r>
            <a:r>
              <a:rPr lang="ja-JP" altLang="en-US" dirty="0"/>
              <a:t>項目の表示非表示</a:t>
            </a:r>
          </a:p>
        </p:txBody>
      </p:sp>
      <p:graphicFrame>
        <p:nvGraphicFramePr>
          <p:cNvPr id="13" name="表 12">
            <a:extLst>
              <a:ext uri="{FF2B5EF4-FFF2-40B4-BE49-F238E27FC236}">
                <a16:creationId xmlns:a16="http://schemas.microsoft.com/office/drawing/2014/main" id="{65B14EBD-94DE-4E10-ABD7-FB9EAEF820E5}"/>
              </a:ext>
            </a:extLst>
          </p:cNvPr>
          <p:cNvGraphicFramePr>
            <a:graphicFrameLocks noGrp="1"/>
          </p:cNvGraphicFramePr>
          <p:nvPr>
            <p:extLst>
              <p:ext uri="{D42A27DB-BD31-4B8C-83A1-F6EECF244321}">
                <p14:modId xmlns:p14="http://schemas.microsoft.com/office/powerpoint/2010/main" val="1437928925"/>
              </p:ext>
            </p:extLst>
          </p:nvPr>
        </p:nvGraphicFramePr>
        <p:xfrm>
          <a:off x="214313" y="1147127"/>
          <a:ext cx="8822180" cy="4297680"/>
        </p:xfrm>
        <a:graphic>
          <a:graphicData uri="http://schemas.openxmlformats.org/drawingml/2006/table">
            <a:tbl>
              <a:tblPr firstRow="1" bandRow="1">
                <a:tableStyleId>{5C22544A-7EE6-4342-B048-85BDC9FD1C3A}</a:tableStyleId>
              </a:tblPr>
              <a:tblGrid>
                <a:gridCol w="562107">
                  <a:extLst>
                    <a:ext uri="{9D8B030D-6E8A-4147-A177-3AD203B41FA5}">
                      <a16:colId xmlns:a16="http://schemas.microsoft.com/office/drawing/2014/main" val="587876475"/>
                    </a:ext>
                  </a:extLst>
                </a:gridCol>
                <a:gridCol w="1056009">
                  <a:extLst>
                    <a:ext uri="{9D8B030D-6E8A-4147-A177-3AD203B41FA5}">
                      <a16:colId xmlns:a16="http://schemas.microsoft.com/office/drawing/2014/main" val="1656794267"/>
                    </a:ext>
                  </a:extLst>
                </a:gridCol>
                <a:gridCol w="787936">
                  <a:extLst>
                    <a:ext uri="{9D8B030D-6E8A-4147-A177-3AD203B41FA5}">
                      <a16:colId xmlns:a16="http://schemas.microsoft.com/office/drawing/2014/main" val="376781079"/>
                    </a:ext>
                  </a:extLst>
                </a:gridCol>
                <a:gridCol w="802016">
                  <a:extLst>
                    <a:ext uri="{9D8B030D-6E8A-4147-A177-3AD203B41FA5}">
                      <a16:colId xmlns:a16="http://schemas.microsoft.com/office/drawing/2014/main" val="1389683478"/>
                    </a:ext>
                  </a:extLst>
                </a:gridCol>
                <a:gridCol w="802016">
                  <a:extLst>
                    <a:ext uri="{9D8B030D-6E8A-4147-A177-3AD203B41FA5}">
                      <a16:colId xmlns:a16="http://schemas.microsoft.com/office/drawing/2014/main" val="2122016781"/>
                    </a:ext>
                  </a:extLst>
                </a:gridCol>
                <a:gridCol w="802016">
                  <a:extLst>
                    <a:ext uri="{9D8B030D-6E8A-4147-A177-3AD203B41FA5}">
                      <a16:colId xmlns:a16="http://schemas.microsoft.com/office/drawing/2014/main" val="793862572"/>
                    </a:ext>
                  </a:extLst>
                </a:gridCol>
                <a:gridCol w="802016">
                  <a:extLst>
                    <a:ext uri="{9D8B030D-6E8A-4147-A177-3AD203B41FA5}">
                      <a16:colId xmlns:a16="http://schemas.microsoft.com/office/drawing/2014/main" val="3881409138"/>
                    </a:ext>
                  </a:extLst>
                </a:gridCol>
                <a:gridCol w="802016">
                  <a:extLst>
                    <a:ext uri="{9D8B030D-6E8A-4147-A177-3AD203B41FA5}">
                      <a16:colId xmlns:a16="http://schemas.microsoft.com/office/drawing/2014/main" val="2494645135"/>
                    </a:ext>
                  </a:extLst>
                </a:gridCol>
                <a:gridCol w="802016">
                  <a:extLst>
                    <a:ext uri="{9D8B030D-6E8A-4147-A177-3AD203B41FA5}">
                      <a16:colId xmlns:a16="http://schemas.microsoft.com/office/drawing/2014/main" val="3181138389"/>
                    </a:ext>
                  </a:extLst>
                </a:gridCol>
                <a:gridCol w="802016">
                  <a:extLst>
                    <a:ext uri="{9D8B030D-6E8A-4147-A177-3AD203B41FA5}">
                      <a16:colId xmlns:a16="http://schemas.microsoft.com/office/drawing/2014/main" val="1040329617"/>
                    </a:ext>
                  </a:extLst>
                </a:gridCol>
                <a:gridCol w="802016">
                  <a:extLst>
                    <a:ext uri="{9D8B030D-6E8A-4147-A177-3AD203B41FA5}">
                      <a16:colId xmlns:a16="http://schemas.microsoft.com/office/drawing/2014/main" val="4176984881"/>
                    </a:ext>
                  </a:extLst>
                </a:gridCol>
              </a:tblGrid>
              <a:tr h="226417">
                <a:tc>
                  <a:txBody>
                    <a:bodyPr/>
                    <a:lstStyle/>
                    <a:p>
                      <a:r>
                        <a:rPr kumimoji="1" lang="en-US" altLang="ja-JP" sz="1000" dirty="0" err="1">
                          <a:latin typeface="Meiryo UI" panose="020B0604030504040204" pitchFamily="50" charset="-128"/>
                          <a:ea typeface="Meiryo UI" panose="020B0604030504040204" pitchFamily="50" charset="-128"/>
                        </a:rPr>
                        <a:t>Obj</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項目名</a:t>
                      </a:r>
                    </a:p>
                  </a:txBody>
                  <a:tcPr/>
                </a:tc>
                <a:tc>
                  <a:txBody>
                    <a:bodyPr/>
                    <a:lstStyle/>
                    <a:p>
                      <a:r>
                        <a:rPr kumimoji="1" lang="ja-JP" altLang="en-US" sz="1000" dirty="0">
                          <a:latin typeface="Meiryo UI" panose="020B0604030504040204" pitchFamily="50" charset="-128"/>
                          <a:ea typeface="Meiryo UI" panose="020B0604030504040204" pitchFamily="50" charset="-128"/>
                        </a:rPr>
                        <a:t>担当者</a:t>
                      </a:r>
                    </a:p>
                  </a:txBody>
                  <a:tcPr/>
                </a:tc>
                <a:tc>
                  <a:txBody>
                    <a:bodyPr/>
                    <a:lstStyle/>
                    <a:p>
                      <a:r>
                        <a:rPr kumimoji="1" lang="ja-JP" altLang="en-US" sz="1000" dirty="0">
                          <a:latin typeface="Meiryo UI" panose="020B0604030504040204" pitchFamily="50" charset="-128"/>
                          <a:ea typeface="Meiryo UI" panose="020B0604030504040204" pitchFamily="50" charset="-128"/>
                        </a:rPr>
                        <a:t>現場担当</a:t>
                      </a:r>
                    </a:p>
                  </a:txBody>
                  <a:tcPr/>
                </a:tc>
                <a:tc>
                  <a:txBody>
                    <a:bodyPr/>
                    <a:lstStyle/>
                    <a:p>
                      <a:r>
                        <a:rPr kumimoji="1" lang="ja-JP" altLang="en-US" sz="1000" dirty="0">
                          <a:latin typeface="Meiryo UI" panose="020B0604030504040204" pitchFamily="50" charset="-128"/>
                          <a:ea typeface="Meiryo UI" panose="020B0604030504040204" pitchFamily="50" charset="-128"/>
                        </a:rPr>
                        <a:t>決裁者</a:t>
                      </a:r>
                    </a:p>
                  </a:txBody>
                  <a:tcPr/>
                </a:tc>
                <a:tc>
                  <a:txBody>
                    <a:bodyPr/>
                    <a:lstStyle/>
                    <a:p>
                      <a:r>
                        <a:rPr kumimoji="1" lang="ja-JP" altLang="en-US" sz="1000" dirty="0">
                          <a:latin typeface="Meiryo UI" panose="020B0604030504040204" pitchFamily="50" charset="-128"/>
                          <a:ea typeface="Meiryo UI" panose="020B0604030504040204" pitchFamily="50" charset="-128"/>
                        </a:rPr>
                        <a:t>上長</a:t>
                      </a:r>
                    </a:p>
                  </a:txBody>
                  <a:tcPr/>
                </a:tc>
                <a:tc>
                  <a:txBody>
                    <a:bodyPr/>
                    <a:lstStyle/>
                    <a:p>
                      <a:r>
                        <a:rPr kumimoji="1" lang="ja-JP" altLang="en-US" sz="1000" dirty="0">
                          <a:latin typeface="Meiryo UI" panose="020B0604030504040204" pitchFamily="50" charset="-128"/>
                          <a:ea typeface="Meiryo UI" panose="020B0604030504040204" pitchFamily="50" charset="-128"/>
                        </a:rPr>
                        <a:t>購買</a:t>
                      </a:r>
                      <a:r>
                        <a:rPr kumimoji="1" lang="en-US" altLang="ja-JP" sz="1000" dirty="0">
                          <a:latin typeface="Meiryo UI" panose="020B0604030504040204" pitchFamily="50" charset="-128"/>
                          <a:ea typeface="Meiryo UI" panose="020B0604030504040204" pitchFamily="50" charset="-128"/>
                        </a:rPr>
                        <a:t>G</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本社経理</a:t>
                      </a:r>
                    </a:p>
                  </a:txBody>
                  <a:tcPr/>
                </a:tc>
                <a:tc>
                  <a:txBody>
                    <a:bodyPr/>
                    <a:lstStyle/>
                    <a:p>
                      <a:r>
                        <a:rPr kumimoji="1" lang="ja-JP" altLang="en-US" sz="1000" dirty="0">
                          <a:latin typeface="Meiryo UI" panose="020B0604030504040204" pitchFamily="50" charset="-128"/>
                          <a:ea typeface="Meiryo UI" panose="020B0604030504040204" pitchFamily="50" charset="-128"/>
                        </a:rPr>
                        <a:t>工事管轄事務</a:t>
                      </a:r>
                    </a:p>
                  </a:txBody>
                  <a:tcPr/>
                </a:tc>
                <a:tc>
                  <a:txBody>
                    <a:bodyPr/>
                    <a:lstStyle/>
                    <a:p>
                      <a:r>
                        <a:rPr kumimoji="1" lang="ja-JP" altLang="en-US" sz="1000" dirty="0">
                          <a:latin typeface="Meiryo UI" panose="020B0604030504040204" pitchFamily="50" charset="-128"/>
                          <a:ea typeface="Meiryo UI" panose="020B0604030504040204" pitchFamily="50" charset="-128"/>
                        </a:rPr>
                        <a:t>資材ベンダ</a:t>
                      </a:r>
                    </a:p>
                  </a:txBody>
                  <a:tcPr>
                    <a:solidFill>
                      <a:srgbClr val="00B050"/>
                    </a:solidFill>
                  </a:tcPr>
                </a:tc>
                <a:tc>
                  <a:txBody>
                    <a:bodyPr/>
                    <a:lstStyle/>
                    <a:p>
                      <a:r>
                        <a:rPr kumimoji="1" lang="ja-JP" altLang="en-US" sz="1000" dirty="0">
                          <a:latin typeface="Meiryo UI" panose="020B0604030504040204" pitchFamily="50" charset="-128"/>
                          <a:ea typeface="Meiryo UI" panose="020B0604030504040204" pitchFamily="50" charset="-128"/>
                        </a:rPr>
                        <a:t>登録作業員</a:t>
                      </a:r>
                    </a:p>
                  </a:txBody>
                  <a:tcPr>
                    <a:solidFill>
                      <a:srgbClr val="00B050"/>
                    </a:solidFill>
                  </a:tcPr>
                </a:tc>
                <a:extLst>
                  <a:ext uri="{0D108BD9-81ED-4DB2-BD59-A6C34878D82A}">
                    <a16:rowId xmlns:a16="http://schemas.microsoft.com/office/drawing/2014/main" val="1169899540"/>
                  </a:ext>
                </a:extLst>
              </a:tr>
              <a:tr h="139334">
                <a:tc rowSpan="16">
                  <a:txBody>
                    <a:bodyPr/>
                    <a:lstStyle/>
                    <a:p>
                      <a:r>
                        <a:rPr kumimoji="1" lang="ja-JP" altLang="en-US" sz="1000" dirty="0">
                          <a:latin typeface="Meiryo UI" panose="020B0604030504040204" pitchFamily="50" charset="-128"/>
                          <a:ea typeface="Meiryo UI" panose="020B0604030504040204" pitchFamily="50" charset="-128"/>
                        </a:rPr>
                        <a:t>調達</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明細</a:t>
                      </a:r>
                    </a:p>
                  </a:txBody>
                  <a:tcPr/>
                </a:tc>
                <a:tc>
                  <a:txBody>
                    <a:bodyPr/>
                    <a:lstStyle/>
                    <a:p>
                      <a:r>
                        <a:rPr kumimoji="1" lang="ja-JP" altLang="en-US" sz="1000" dirty="0">
                          <a:latin typeface="Meiryo UI" panose="020B0604030504040204" pitchFamily="50" charset="-128"/>
                          <a:ea typeface="Meiryo UI" panose="020B0604030504040204" pitchFamily="50" charset="-128"/>
                        </a:rPr>
                        <a:t>注文番号</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33658960"/>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明細番号</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26789236"/>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承認依頼番号</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77439194"/>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資材コード</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64958640"/>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資材名</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58645239"/>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数量</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61798936"/>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見積数量</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7688191"/>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数量単位</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54141147"/>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単価</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69358593"/>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税抜金額</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37898346"/>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税額</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81489325"/>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税込金額</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32995399"/>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明細ステータス</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32397643"/>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納入済数</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1529859"/>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社内備考</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98814162"/>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備考</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00" dirty="0">
                          <a:solidFill>
                            <a:srgbClr val="FF0000"/>
                          </a:solidFill>
                          <a:latin typeface="Meiryo UI" panose="020B0604030504040204" pitchFamily="50" charset="-128"/>
                          <a:ea typeface="Meiryo UI" panose="020B0604030504040204" pitchFamily="50" charset="-128"/>
                        </a:rPr>
                        <a:t>→〇</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59186098"/>
                  </a:ext>
                </a:extLst>
              </a:tr>
            </a:tbl>
          </a:graphicData>
        </a:graphic>
      </p:graphicFrame>
      <p:sp>
        <p:nvSpPr>
          <p:cNvPr id="4" name="正方形/長方形 3">
            <a:extLst>
              <a:ext uri="{FF2B5EF4-FFF2-40B4-BE49-F238E27FC236}">
                <a16:creationId xmlns:a16="http://schemas.microsoft.com/office/drawing/2014/main" id="{71FCEE0F-116C-49F2-A469-393421D96360}"/>
              </a:ext>
            </a:extLst>
          </p:cNvPr>
          <p:cNvSpPr/>
          <p:nvPr/>
        </p:nvSpPr>
        <p:spPr>
          <a:xfrm>
            <a:off x="1835696" y="1556792"/>
            <a:ext cx="5616624" cy="388801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Meiryo UI" panose="020B0604030504040204" pitchFamily="50" charset="-128"/>
                <a:ea typeface="Meiryo UI" panose="020B0604030504040204" pitchFamily="50" charset="-128"/>
              </a:rPr>
              <a:t>AST</a:t>
            </a:r>
            <a:r>
              <a:rPr kumimoji="1" lang="ja-JP" altLang="en-US" sz="2400" dirty="0">
                <a:latin typeface="Meiryo UI" panose="020B0604030504040204" pitchFamily="50" charset="-128"/>
                <a:ea typeface="Meiryo UI" panose="020B0604030504040204" pitchFamily="50" charset="-128"/>
              </a:rPr>
              <a:t>内の担当によって見せる見せない</a:t>
            </a:r>
            <a:endParaRPr kumimoji="1" lang="en-US" altLang="ja-JP" sz="2400" dirty="0">
              <a:latin typeface="Meiryo UI" panose="020B0604030504040204" pitchFamily="50" charset="-128"/>
              <a:ea typeface="Meiryo UI" panose="020B0604030504040204" pitchFamily="50" charset="-128"/>
            </a:endParaRPr>
          </a:p>
          <a:p>
            <a:pPr algn="ctr"/>
            <a:r>
              <a:rPr kumimoji="1" lang="ja-JP" altLang="en-US" sz="2400" dirty="0">
                <a:latin typeface="Meiryo UI" panose="020B0604030504040204" pitchFamily="50" charset="-128"/>
                <a:ea typeface="Meiryo UI" panose="020B0604030504040204" pitchFamily="50" charset="-128"/>
              </a:rPr>
              <a:t>の制限を掛ける必要があるか？</a:t>
            </a:r>
          </a:p>
        </p:txBody>
      </p:sp>
      <p:sp>
        <p:nvSpPr>
          <p:cNvPr id="5" name="テキスト ボックス 74">
            <a:extLst>
              <a:ext uri="{FF2B5EF4-FFF2-40B4-BE49-F238E27FC236}">
                <a16:creationId xmlns:a16="http://schemas.microsoft.com/office/drawing/2014/main" id="{348A8FB2-211B-49E1-AECC-FDCAD09B6F59}"/>
              </a:ext>
            </a:extLst>
          </p:cNvPr>
          <p:cNvSpPr txBox="1"/>
          <p:nvPr/>
        </p:nvSpPr>
        <p:spPr>
          <a:xfrm>
            <a:off x="7308304" y="5517232"/>
            <a:ext cx="1944216"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表示</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非表示設定の変更</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5953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1">
            <a:extLst>
              <a:ext uri="{FF2B5EF4-FFF2-40B4-BE49-F238E27FC236}">
                <a16:creationId xmlns:a16="http://schemas.microsoft.com/office/drawing/2014/main" id="{32C280F4-3DD0-4197-8282-02A6C8A98597}"/>
              </a:ext>
            </a:extLst>
          </p:cNvPr>
          <p:cNvSpPr>
            <a:spLocks noGrp="1"/>
          </p:cNvSpPr>
          <p:nvPr>
            <p:ph type="title"/>
          </p:nvPr>
        </p:nvSpPr>
        <p:spPr>
          <a:xfrm>
            <a:off x="214313" y="131763"/>
            <a:ext cx="8229600" cy="725487"/>
          </a:xfrm>
        </p:spPr>
        <p:txBody>
          <a:bodyPr/>
          <a:lstStyle/>
          <a:p>
            <a:pPr eaLnBrk="1" hangingPunct="1"/>
            <a:r>
              <a:rPr lang="ja-JP" altLang="en-US" dirty="0"/>
              <a:t>パターン</a:t>
            </a:r>
            <a:r>
              <a:rPr lang="en-US" altLang="ja-JP" dirty="0"/>
              <a:t>3.</a:t>
            </a:r>
            <a:r>
              <a:rPr lang="ja-JP" altLang="en-US" dirty="0"/>
              <a:t>項目の表示非表示</a:t>
            </a:r>
          </a:p>
        </p:txBody>
      </p:sp>
      <p:graphicFrame>
        <p:nvGraphicFramePr>
          <p:cNvPr id="13" name="表 12">
            <a:extLst>
              <a:ext uri="{FF2B5EF4-FFF2-40B4-BE49-F238E27FC236}">
                <a16:creationId xmlns:a16="http://schemas.microsoft.com/office/drawing/2014/main" id="{65B14EBD-94DE-4E10-ABD7-FB9EAEF820E5}"/>
              </a:ext>
            </a:extLst>
          </p:cNvPr>
          <p:cNvGraphicFramePr>
            <a:graphicFrameLocks noGrp="1"/>
          </p:cNvGraphicFramePr>
          <p:nvPr>
            <p:extLst>
              <p:ext uri="{D42A27DB-BD31-4B8C-83A1-F6EECF244321}">
                <p14:modId xmlns:p14="http://schemas.microsoft.com/office/powerpoint/2010/main" val="380389352"/>
              </p:ext>
            </p:extLst>
          </p:nvPr>
        </p:nvGraphicFramePr>
        <p:xfrm>
          <a:off x="214313" y="1147127"/>
          <a:ext cx="8822180" cy="1905000"/>
        </p:xfrm>
        <a:graphic>
          <a:graphicData uri="http://schemas.openxmlformats.org/drawingml/2006/table">
            <a:tbl>
              <a:tblPr firstRow="1" bandRow="1">
                <a:tableStyleId>{5C22544A-7EE6-4342-B048-85BDC9FD1C3A}</a:tableStyleId>
              </a:tblPr>
              <a:tblGrid>
                <a:gridCol w="562107">
                  <a:extLst>
                    <a:ext uri="{9D8B030D-6E8A-4147-A177-3AD203B41FA5}">
                      <a16:colId xmlns:a16="http://schemas.microsoft.com/office/drawing/2014/main" val="587876475"/>
                    </a:ext>
                  </a:extLst>
                </a:gridCol>
                <a:gridCol w="1056009">
                  <a:extLst>
                    <a:ext uri="{9D8B030D-6E8A-4147-A177-3AD203B41FA5}">
                      <a16:colId xmlns:a16="http://schemas.microsoft.com/office/drawing/2014/main" val="1656794267"/>
                    </a:ext>
                  </a:extLst>
                </a:gridCol>
                <a:gridCol w="787936">
                  <a:extLst>
                    <a:ext uri="{9D8B030D-6E8A-4147-A177-3AD203B41FA5}">
                      <a16:colId xmlns:a16="http://schemas.microsoft.com/office/drawing/2014/main" val="376781079"/>
                    </a:ext>
                  </a:extLst>
                </a:gridCol>
                <a:gridCol w="802016">
                  <a:extLst>
                    <a:ext uri="{9D8B030D-6E8A-4147-A177-3AD203B41FA5}">
                      <a16:colId xmlns:a16="http://schemas.microsoft.com/office/drawing/2014/main" val="1389683478"/>
                    </a:ext>
                  </a:extLst>
                </a:gridCol>
                <a:gridCol w="802016">
                  <a:extLst>
                    <a:ext uri="{9D8B030D-6E8A-4147-A177-3AD203B41FA5}">
                      <a16:colId xmlns:a16="http://schemas.microsoft.com/office/drawing/2014/main" val="2122016781"/>
                    </a:ext>
                  </a:extLst>
                </a:gridCol>
                <a:gridCol w="802016">
                  <a:extLst>
                    <a:ext uri="{9D8B030D-6E8A-4147-A177-3AD203B41FA5}">
                      <a16:colId xmlns:a16="http://schemas.microsoft.com/office/drawing/2014/main" val="793862572"/>
                    </a:ext>
                  </a:extLst>
                </a:gridCol>
                <a:gridCol w="802016">
                  <a:extLst>
                    <a:ext uri="{9D8B030D-6E8A-4147-A177-3AD203B41FA5}">
                      <a16:colId xmlns:a16="http://schemas.microsoft.com/office/drawing/2014/main" val="3881409138"/>
                    </a:ext>
                  </a:extLst>
                </a:gridCol>
                <a:gridCol w="802016">
                  <a:extLst>
                    <a:ext uri="{9D8B030D-6E8A-4147-A177-3AD203B41FA5}">
                      <a16:colId xmlns:a16="http://schemas.microsoft.com/office/drawing/2014/main" val="2494645135"/>
                    </a:ext>
                  </a:extLst>
                </a:gridCol>
                <a:gridCol w="802016">
                  <a:extLst>
                    <a:ext uri="{9D8B030D-6E8A-4147-A177-3AD203B41FA5}">
                      <a16:colId xmlns:a16="http://schemas.microsoft.com/office/drawing/2014/main" val="3181138389"/>
                    </a:ext>
                  </a:extLst>
                </a:gridCol>
                <a:gridCol w="802016">
                  <a:extLst>
                    <a:ext uri="{9D8B030D-6E8A-4147-A177-3AD203B41FA5}">
                      <a16:colId xmlns:a16="http://schemas.microsoft.com/office/drawing/2014/main" val="1040329617"/>
                    </a:ext>
                  </a:extLst>
                </a:gridCol>
                <a:gridCol w="802016">
                  <a:extLst>
                    <a:ext uri="{9D8B030D-6E8A-4147-A177-3AD203B41FA5}">
                      <a16:colId xmlns:a16="http://schemas.microsoft.com/office/drawing/2014/main" val="4176984881"/>
                    </a:ext>
                  </a:extLst>
                </a:gridCol>
              </a:tblGrid>
              <a:tr h="226417">
                <a:tc>
                  <a:txBody>
                    <a:bodyPr/>
                    <a:lstStyle/>
                    <a:p>
                      <a:r>
                        <a:rPr kumimoji="1" lang="en-US" altLang="ja-JP" sz="1000" dirty="0" err="1">
                          <a:latin typeface="Meiryo UI" panose="020B0604030504040204" pitchFamily="50" charset="-128"/>
                          <a:ea typeface="Meiryo UI" panose="020B0604030504040204" pitchFamily="50" charset="-128"/>
                        </a:rPr>
                        <a:t>Obj</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項目名</a:t>
                      </a:r>
                    </a:p>
                  </a:txBody>
                  <a:tcPr/>
                </a:tc>
                <a:tc>
                  <a:txBody>
                    <a:bodyPr/>
                    <a:lstStyle/>
                    <a:p>
                      <a:r>
                        <a:rPr kumimoji="1" lang="ja-JP" altLang="en-US" sz="1000" dirty="0">
                          <a:latin typeface="Meiryo UI" panose="020B0604030504040204" pitchFamily="50" charset="-128"/>
                          <a:ea typeface="Meiryo UI" panose="020B0604030504040204" pitchFamily="50" charset="-128"/>
                        </a:rPr>
                        <a:t>担当者</a:t>
                      </a:r>
                    </a:p>
                  </a:txBody>
                  <a:tcPr/>
                </a:tc>
                <a:tc>
                  <a:txBody>
                    <a:bodyPr/>
                    <a:lstStyle/>
                    <a:p>
                      <a:r>
                        <a:rPr kumimoji="1" lang="ja-JP" altLang="en-US" sz="1000" dirty="0">
                          <a:latin typeface="Meiryo UI" panose="020B0604030504040204" pitchFamily="50" charset="-128"/>
                          <a:ea typeface="Meiryo UI" panose="020B0604030504040204" pitchFamily="50" charset="-128"/>
                        </a:rPr>
                        <a:t>現場担当</a:t>
                      </a:r>
                    </a:p>
                  </a:txBody>
                  <a:tcPr/>
                </a:tc>
                <a:tc>
                  <a:txBody>
                    <a:bodyPr/>
                    <a:lstStyle/>
                    <a:p>
                      <a:r>
                        <a:rPr kumimoji="1" lang="ja-JP" altLang="en-US" sz="1000" dirty="0">
                          <a:latin typeface="Meiryo UI" panose="020B0604030504040204" pitchFamily="50" charset="-128"/>
                          <a:ea typeface="Meiryo UI" panose="020B0604030504040204" pitchFamily="50" charset="-128"/>
                        </a:rPr>
                        <a:t>決裁者</a:t>
                      </a:r>
                    </a:p>
                  </a:txBody>
                  <a:tcPr/>
                </a:tc>
                <a:tc>
                  <a:txBody>
                    <a:bodyPr/>
                    <a:lstStyle/>
                    <a:p>
                      <a:r>
                        <a:rPr kumimoji="1" lang="ja-JP" altLang="en-US" sz="1000" dirty="0">
                          <a:latin typeface="Meiryo UI" panose="020B0604030504040204" pitchFamily="50" charset="-128"/>
                          <a:ea typeface="Meiryo UI" panose="020B0604030504040204" pitchFamily="50" charset="-128"/>
                        </a:rPr>
                        <a:t>上長</a:t>
                      </a:r>
                    </a:p>
                  </a:txBody>
                  <a:tcPr/>
                </a:tc>
                <a:tc>
                  <a:txBody>
                    <a:bodyPr/>
                    <a:lstStyle/>
                    <a:p>
                      <a:r>
                        <a:rPr kumimoji="1" lang="ja-JP" altLang="en-US" sz="1000" dirty="0">
                          <a:latin typeface="Meiryo UI" panose="020B0604030504040204" pitchFamily="50" charset="-128"/>
                          <a:ea typeface="Meiryo UI" panose="020B0604030504040204" pitchFamily="50" charset="-128"/>
                        </a:rPr>
                        <a:t>購買</a:t>
                      </a:r>
                      <a:r>
                        <a:rPr kumimoji="1" lang="en-US" altLang="ja-JP" sz="1000" dirty="0">
                          <a:latin typeface="Meiryo UI" panose="020B0604030504040204" pitchFamily="50" charset="-128"/>
                          <a:ea typeface="Meiryo UI" panose="020B0604030504040204" pitchFamily="50" charset="-128"/>
                        </a:rPr>
                        <a:t>G</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本社経理</a:t>
                      </a:r>
                    </a:p>
                  </a:txBody>
                  <a:tcPr/>
                </a:tc>
                <a:tc>
                  <a:txBody>
                    <a:bodyPr/>
                    <a:lstStyle/>
                    <a:p>
                      <a:r>
                        <a:rPr kumimoji="1" lang="ja-JP" altLang="en-US" sz="1000" dirty="0">
                          <a:latin typeface="Meiryo UI" panose="020B0604030504040204" pitchFamily="50" charset="-128"/>
                          <a:ea typeface="Meiryo UI" panose="020B0604030504040204" pitchFamily="50" charset="-128"/>
                        </a:rPr>
                        <a:t>工事管轄事務</a:t>
                      </a:r>
                    </a:p>
                  </a:txBody>
                  <a:tcPr/>
                </a:tc>
                <a:tc>
                  <a:txBody>
                    <a:bodyPr/>
                    <a:lstStyle/>
                    <a:p>
                      <a:r>
                        <a:rPr kumimoji="1" lang="ja-JP" altLang="en-US" sz="1000" dirty="0">
                          <a:latin typeface="Meiryo UI" panose="020B0604030504040204" pitchFamily="50" charset="-128"/>
                          <a:ea typeface="Meiryo UI" panose="020B0604030504040204" pitchFamily="50" charset="-128"/>
                        </a:rPr>
                        <a:t>資材ベンダ</a:t>
                      </a:r>
                    </a:p>
                  </a:txBody>
                  <a:tcPr>
                    <a:solidFill>
                      <a:srgbClr val="00B050"/>
                    </a:solidFill>
                  </a:tcPr>
                </a:tc>
                <a:tc>
                  <a:txBody>
                    <a:bodyPr/>
                    <a:lstStyle/>
                    <a:p>
                      <a:r>
                        <a:rPr kumimoji="1" lang="ja-JP" altLang="en-US" sz="1000" dirty="0">
                          <a:latin typeface="Meiryo UI" panose="020B0604030504040204" pitchFamily="50" charset="-128"/>
                          <a:ea typeface="Meiryo UI" panose="020B0604030504040204" pitchFamily="50" charset="-128"/>
                        </a:rPr>
                        <a:t>登録作業員</a:t>
                      </a:r>
                    </a:p>
                  </a:txBody>
                  <a:tcPr>
                    <a:solidFill>
                      <a:srgbClr val="00B050"/>
                    </a:solidFill>
                  </a:tcPr>
                </a:tc>
                <a:extLst>
                  <a:ext uri="{0D108BD9-81ED-4DB2-BD59-A6C34878D82A}">
                    <a16:rowId xmlns:a16="http://schemas.microsoft.com/office/drawing/2014/main" val="1169899540"/>
                  </a:ext>
                </a:extLst>
              </a:tr>
              <a:tr h="139334">
                <a:tc rowSpan="6">
                  <a:txBody>
                    <a:bodyPr/>
                    <a:lstStyle/>
                    <a:p>
                      <a:r>
                        <a:rPr kumimoji="1" lang="ja-JP" altLang="en-US" sz="1000" dirty="0">
                          <a:latin typeface="Meiryo UI" panose="020B0604030504040204" pitchFamily="50" charset="-128"/>
                          <a:ea typeface="Meiryo UI" panose="020B0604030504040204" pitchFamily="50" charset="-128"/>
                        </a:rPr>
                        <a:t>出荷ヘッダ</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工事番号</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33658960"/>
                  </a:ext>
                </a:extLst>
              </a:tr>
              <a:tr h="139334">
                <a:tc vMerge="1">
                  <a:txBody>
                    <a:bodyPr/>
                    <a:lstStyle/>
                    <a:p>
                      <a:endParaRPr kumimoji="1" lang="ja-JP" altLang="en-US"/>
                    </a:p>
                  </a:txBody>
                  <a:tcPr/>
                </a:tc>
                <a:tc>
                  <a:txBody>
                    <a:bodyPr/>
                    <a:lstStyle/>
                    <a:p>
                      <a:r>
                        <a:rPr kumimoji="1" lang="ja-JP" altLang="en-US" sz="1050" dirty="0">
                          <a:latin typeface="Meiryo UI" panose="020B0604030504040204" pitchFamily="50" charset="-128"/>
                          <a:ea typeface="Meiryo UI" panose="020B0604030504040204" pitchFamily="50" charset="-128"/>
                        </a:rPr>
                        <a:t>出荷番号</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328145"/>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発注番号</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26789236"/>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仕入先</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77439194"/>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出荷日</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64958640"/>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処理者</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54141147"/>
                  </a:ext>
                </a:extLst>
              </a:tr>
            </a:tbl>
          </a:graphicData>
        </a:graphic>
      </p:graphicFrame>
      <p:sp>
        <p:nvSpPr>
          <p:cNvPr id="4" name="正方形/長方形 3">
            <a:extLst>
              <a:ext uri="{FF2B5EF4-FFF2-40B4-BE49-F238E27FC236}">
                <a16:creationId xmlns:a16="http://schemas.microsoft.com/office/drawing/2014/main" id="{71FCEE0F-116C-49F2-A469-393421D96360}"/>
              </a:ext>
            </a:extLst>
          </p:cNvPr>
          <p:cNvSpPr/>
          <p:nvPr/>
        </p:nvSpPr>
        <p:spPr>
          <a:xfrm>
            <a:off x="1835696" y="1556792"/>
            <a:ext cx="5616624" cy="14953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Meiryo UI" panose="020B0604030504040204" pitchFamily="50" charset="-128"/>
                <a:ea typeface="Meiryo UI" panose="020B0604030504040204" pitchFamily="50" charset="-128"/>
              </a:rPr>
              <a:t>AST</a:t>
            </a:r>
            <a:r>
              <a:rPr kumimoji="1" lang="ja-JP" altLang="en-US" sz="2400" dirty="0">
                <a:latin typeface="Meiryo UI" panose="020B0604030504040204" pitchFamily="50" charset="-128"/>
                <a:ea typeface="Meiryo UI" panose="020B0604030504040204" pitchFamily="50" charset="-128"/>
              </a:rPr>
              <a:t>内の担当によって見せる見せない</a:t>
            </a:r>
            <a:endParaRPr kumimoji="1" lang="en-US" altLang="ja-JP" sz="2400" dirty="0">
              <a:latin typeface="Meiryo UI" panose="020B0604030504040204" pitchFamily="50" charset="-128"/>
              <a:ea typeface="Meiryo UI" panose="020B0604030504040204" pitchFamily="50" charset="-128"/>
            </a:endParaRPr>
          </a:p>
          <a:p>
            <a:pPr algn="ctr"/>
            <a:r>
              <a:rPr kumimoji="1" lang="ja-JP" altLang="en-US" sz="2400" dirty="0">
                <a:latin typeface="Meiryo UI" panose="020B0604030504040204" pitchFamily="50" charset="-128"/>
                <a:ea typeface="Meiryo UI" panose="020B0604030504040204" pitchFamily="50" charset="-128"/>
              </a:rPr>
              <a:t>の制限を掛ける必要があるか？</a:t>
            </a:r>
          </a:p>
        </p:txBody>
      </p:sp>
      <p:graphicFrame>
        <p:nvGraphicFramePr>
          <p:cNvPr id="6" name="表 5">
            <a:extLst>
              <a:ext uri="{FF2B5EF4-FFF2-40B4-BE49-F238E27FC236}">
                <a16:creationId xmlns:a16="http://schemas.microsoft.com/office/drawing/2014/main" id="{A72445C5-5949-462F-97B5-3CE1D46B0117}"/>
              </a:ext>
            </a:extLst>
          </p:cNvPr>
          <p:cNvGraphicFramePr>
            <a:graphicFrameLocks noGrp="1"/>
          </p:cNvGraphicFramePr>
          <p:nvPr>
            <p:extLst>
              <p:ext uri="{D42A27DB-BD31-4B8C-83A1-F6EECF244321}">
                <p14:modId xmlns:p14="http://schemas.microsoft.com/office/powerpoint/2010/main" val="1144066604"/>
              </p:ext>
            </p:extLst>
          </p:nvPr>
        </p:nvGraphicFramePr>
        <p:xfrm>
          <a:off x="214313" y="3192780"/>
          <a:ext cx="8822180" cy="1905000"/>
        </p:xfrm>
        <a:graphic>
          <a:graphicData uri="http://schemas.openxmlformats.org/drawingml/2006/table">
            <a:tbl>
              <a:tblPr firstRow="1" bandRow="1">
                <a:tableStyleId>{5C22544A-7EE6-4342-B048-85BDC9FD1C3A}</a:tableStyleId>
              </a:tblPr>
              <a:tblGrid>
                <a:gridCol w="562107">
                  <a:extLst>
                    <a:ext uri="{9D8B030D-6E8A-4147-A177-3AD203B41FA5}">
                      <a16:colId xmlns:a16="http://schemas.microsoft.com/office/drawing/2014/main" val="587876475"/>
                    </a:ext>
                  </a:extLst>
                </a:gridCol>
                <a:gridCol w="1056009">
                  <a:extLst>
                    <a:ext uri="{9D8B030D-6E8A-4147-A177-3AD203B41FA5}">
                      <a16:colId xmlns:a16="http://schemas.microsoft.com/office/drawing/2014/main" val="1656794267"/>
                    </a:ext>
                  </a:extLst>
                </a:gridCol>
                <a:gridCol w="787936">
                  <a:extLst>
                    <a:ext uri="{9D8B030D-6E8A-4147-A177-3AD203B41FA5}">
                      <a16:colId xmlns:a16="http://schemas.microsoft.com/office/drawing/2014/main" val="376781079"/>
                    </a:ext>
                  </a:extLst>
                </a:gridCol>
                <a:gridCol w="802016">
                  <a:extLst>
                    <a:ext uri="{9D8B030D-6E8A-4147-A177-3AD203B41FA5}">
                      <a16:colId xmlns:a16="http://schemas.microsoft.com/office/drawing/2014/main" val="1389683478"/>
                    </a:ext>
                  </a:extLst>
                </a:gridCol>
                <a:gridCol w="802016">
                  <a:extLst>
                    <a:ext uri="{9D8B030D-6E8A-4147-A177-3AD203B41FA5}">
                      <a16:colId xmlns:a16="http://schemas.microsoft.com/office/drawing/2014/main" val="2122016781"/>
                    </a:ext>
                  </a:extLst>
                </a:gridCol>
                <a:gridCol w="802016">
                  <a:extLst>
                    <a:ext uri="{9D8B030D-6E8A-4147-A177-3AD203B41FA5}">
                      <a16:colId xmlns:a16="http://schemas.microsoft.com/office/drawing/2014/main" val="793862572"/>
                    </a:ext>
                  </a:extLst>
                </a:gridCol>
                <a:gridCol w="802016">
                  <a:extLst>
                    <a:ext uri="{9D8B030D-6E8A-4147-A177-3AD203B41FA5}">
                      <a16:colId xmlns:a16="http://schemas.microsoft.com/office/drawing/2014/main" val="3881409138"/>
                    </a:ext>
                  </a:extLst>
                </a:gridCol>
                <a:gridCol w="802016">
                  <a:extLst>
                    <a:ext uri="{9D8B030D-6E8A-4147-A177-3AD203B41FA5}">
                      <a16:colId xmlns:a16="http://schemas.microsoft.com/office/drawing/2014/main" val="2494645135"/>
                    </a:ext>
                  </a:extLst>
                </a:gridCol>
                <a:gridCol w="802016">
                  <a:extLst>
                    <a:ext uri="{9D8B030D-6E8A-4147-A177-3AD203B41FA5}">
                      <a16:colId xmlns:a16="http://schemas.microsoft.com/office/drawing/2014/main" val="3181138389"/>
                    </a:ext>
                  </a:extLst>
                </a:gridCol>
                <a:gridCol w="802016">
                  <a:extLst>
                    <a:ext uri="{9D8B030D-6E8A-4147-A177-3AD203B41FA5}">
                      <a16:colId xmlns:a16="http://schemas.microsoft.com/office/drawing/2014/main" val="1040329617"/>
                    </a:ext>
                  </a:extLst>
                </a:gridCol>
                <a:gridCol w="802016">
                  <a:extLst>
                    <a:ext uri="{9D8B030D-6E8A-4147-A177-3AD203B41FA5}">
                      <a16:colId xmlns:a16="http://schemas.microsoft.com/office/drawing/2014/main" val="4176984881"/>
                    </a:ext>
                  </a:extLst>
                </a:gridCol>
              </a:tblGrid>
              <a:tr h="226417">
                <a:tc>
                  <a:txBody>
                    <a:bodyPr/>
                    <a:lstStyle/>
                    <a:p>
                      <a:r>
                        <a:rPr kumimoji="1" lang="en-US" altLang="ja-JP" sz="1000" dirty="0" err="1">
                          <a:latin typeface="Meiryo UI" panose="020B0604030504040204" pitchFamily="50" charset="-128"/>
                          <a:ea typeface="Meiryo UI" panose="020B0604030504040204" pitchFamily="50" charset="-128"/>
                        </a:rPr>
                        <a:t>Obj</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項目名</a:t>
                      </a:r>
                    </a:p>
                  </a:txBody>
                  <a:tcPr/>
                </a:tc>
                <a:tc>
                  <a:txBody>
                    <a:bodyPr/>
                    <a:lstStyle/>
                    <a:p>
                      <a:r>
                        <a:rPr kumimoji="1" lang="ja-JP" altLang="en-US" sz="1000" dirty="0">
                          <a:latin typeface="Meiryo UI" panose="020B0604030504040204" pitchFamily="50" charset="-128"/>
                          <a:ea typeface="Meiryo UI" panose="020B0604030504040204" pitchFamily="50" charset="-128"/>
                        </a:rPr>
                        <a:t>担当者</a:t>
                      </a:r>
                    </a:p>
                  </a:txBody>
                  <a:tcPr/>
                </a:tc>
                <a:tc>
                  <a:txBody>
                    <a:bodyPr/>
                    <a:lstStyle/>
                    <a:p>
                      <a:r>
                        <a:rPr kumimoji="1" lang="ja-JP" altLang="en-US" sz="1000" dirty="0">
                          <a:latin typeface="Meiryo UI" panose="020B0604030504040204" pitchFamily="50" charset="-128"/>
                          <a:ea typeface="Meiryo UI" panose="020B0604030504040204" pitchFamily="50" charset="-128"/>
                        </a:rPr>
                        <a:t>現場担当</a:t>
                      </a:r>
                    </a:p>
                  </a:txBody>
                  <a:tcPr/>
                </a:tc>
                <a:tc>
                  <a:txBody>
                    <a:bodyPr/>
                    <a:lstStyle/>
                    <a:p>
                      <a:r>
                        <a:rPr kumimoji="1" lang="ja-JP" altLang="en-US" sz="1000" dirty="0">
                          <a:latin typeface="Meiryo UI" panose="020B0604030504040204" pitchFamily="50" charset="-128"/>
                          <a:ea typeface="Meiryo UI" panose="020B0604030504040204" pitchFamily="50" charset="-128"/>
                        </a:rPr>
                        <a:t>決裁者</a:t>
                      </a:r>
                    </a:p>
                  </a:txBody>
                  <a:tcPr/>
                </a:tc>
                <a:tc>
                  <a:txBody>
                    <a:bodyPr/>
                    <a:lstStyle/>
                    <a:p>
                      <a:r>
                        <a:rPr kumimoji="1" lang="ja-JP" altLang="en-US" sz="1000" dirty="0">
                          <a:latin typeface="Meiryo UI" panose="020B0604030504040204" pitchFamily="50" charset="-128"/>
                          <a:ea typeface="Meiryo UI" panose="020B0604030504040204" pitchFamily="50" charset="-128"/>
                        </a:rPr>
                        <a:t>上長</a:t>
                      </a:r>
                    </a:p>
                  </a:txBody>
                  <a:tcPr/>
                </a:tc>
                <a:tc>
                  <a:txBody>
                    <a:bodyPr/>
                    <a:lstStyle/>
                    <a:p>
                      <a:r>
                        <a:rPr kumimoji="1" lang="ja-JP" altLang="en-US" sz="1000" dirty="0">
                          <a:latin typeface="Meiryo UI" panose="020B0604030504040204" pitchFamily="50" charset="-128"/>
                          <a:ea typeface="Meiryo UI" panose="020B0604030504040204" pitchFamily="50" charset="-128"/>
                        </a:rPr>
                        <a:t>購買</a:t>
                      </a:r>
                      <a:r>
                        <a:rPr kumimoji="1" lang="en-US" altLang="ja-JP" sz="1000" dirty="0">
                          <a:latin typeface="Meiryo UI" panose="020B0604030504040204" pitchFamily="50" charset="-128"/>
                          <a:ea typeface="Meiryo UI" panose="020B0604030504040204" pitchFamily="50" charset="-128"/>
                        </a:rPr>
                        <a:t>G</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本社経理</a:t>
                      </a:r>
                    </a:p>
                  </a:txBody>
                  <a:tcPr/>
                </a:tc>
                <a:tc>
                  <a:txBody>
                    <a:bodyPr/>
                    <a:lstStyle/>
                    <a:p>
                      <a:r>
                        <a:rPr kumimoji="1" lang="ja-JP" altLang="en-US" sz="1000" dirty="0">
                          <a:latin typeface="Meiryo UI" panose="020B0604030504040204" pitchFamily="50" charset="-128"/>
                          <a:ea typeface="Meiryo UI" panose="020B0604030504040204" pitchFamily="50" charset="-128"/>
                        </a:rPr>
                        <a:t>工事管轄事務</a:t>
                      </a:r>
                    </a:p>
                  </a:txBody>
                  <a:tcPr/>
                </a:tc>
                <a:tc>
                  <a:txBody>
                    <a:bodyPr/>
                    <a:lstStyle/>
                    <a:p>
                      <a:r>
                        <a:rPr kumimoji="1" lang="ja-JP" altLang="en-US" sz="1000" dirty="0">
                          <a:latin typeface="Meiryo UI" panose="020B0604030504040204" pitchFamily="50" charset="-128"/>
                          <a:ea typeface="Meiryo UI" panose="020B0604030504040204" pitchFamily="50" charset="-128"/>
                        </a:rPr>
                        <a:t>資材ベンダ</a:t>
                      </a:r>
                    </a:p>
                  </a:txBody>
                  <a:tcPr>
                    <a:solidFill>
                      <a:srgbClr val="00B050"/>
                    </a:solidFill>
                  </a:tcPr>
                </a:tc>
                <a:tc>
                  <a:txBody>
                    <a:bodyPr/>
                    <a:lstStyle/>
                    <a:p>
                      <a:r>
                        <a:rPr kumimoji="1" lang="ja-JP" altLang="en-US" sz="1000" dirty="0">
                          <a:latin typeface="Meiryo UI" panose="020B0604030504040204" pitchFamily="50" charset="-128"/>
                          <a:ea typeface="Meiryo UI" panose="020B0604030504040204" pitchFamily="50" charset="-128"/>
                        </a:rPr>
                        <a:t>登録作業員</a:t>
                      </a:r>
                    </a:p>
                  </a:txBody>
                  <a:tcPr>
                    <a:solidFill>
                      <a:srgbClr val="00B050"/>
                    </a:solidFill>
                  </a:tcPr>
                </a:tc>
                <a:extLst>
                  <a:ext uri="{0D108BD9-81ED-4DB2-BD59-A6C34878D82A}">
                    <a16:rowId xmlns:a16="http://schemas.microsoft.com/office/drawing/2014/main" val="1169899540"/>
                  </a:ext>
                </a:extLst>
              </a:tr>
              <a:tr h="139334">
                <a:tc rowSpan="6">
                  <a:txBody>
                    <a:bodyPr/>
                    <a:lstStyle/>
                    <a:p>
                      <a:r>
                        <a:rPr kumimoji="1" lang="ja-JP" altLang="en-US" sz="1000" dirty="0">
                          <a:latin typeface="Meiryo UI" panose="020B0604030504040204" pitchFamily="50" charset="-128"/>
                          <a:ea typeface="Meiryo UI" panose="020B0604030504040204" pitchFamily="50" charset="-128"/>
                        </a:rPr>
                        <a:t>出荷明細</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出荷番号</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p>
                  </a:txBody>
                  <a:tcPr/>
                </a:tc>
                <a:tc>
                  <a:txBody>
                    <a:bodyPr/>
                    <a:lstStyle/>
                    <a:p>
                      <a:r>
                        <a:rPr kumimoji="1" lang="en-US" altLang="ja-JP"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64693536"/>
                  </a:ext>
                </a:extLst>
              </a:tr>
              <a:tr h="139334">
                <a:tc vMerge="1">
                  <a:txBody>
                    <a:bodyPr/>
                    <a:lstStyle/>
                    <a:p>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出荷明細番号</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93462767"/>
                  </a:ext>
                </a:extLst>
              </a:tr>
              <a:tr h="139334">
                <a:tc vMerge="1">
                  <a:txBody>
                    <a:bodyPr/>
                    <a:lstStyle/>
                    <a:p>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資材コード</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6815662"/>
                  </a:ext>
                </a:extLst>
              </a:tr>
              <a:tr h="139334">
                <a:tc vMerge="1">
                  <a:txBody>
                    <a:bodyPr/>
                    <a:lstStyle/>
                    <a:p>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資材名</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09068769"/>
                  </a:ext>
                </a:extLst>
              </a:tr>
              <a:tr h="139334">
                <a:tc vMerge="1">
                  <a:txBody>
                    <a:bodyPr/>
                    <a:lstStyle/>
                    <a:p>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出荷数量</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40178136"/>
                  </a:ext>
                </a:extLst>
              </a:tr>
              <a:tr h="139334">
                <a:tc vMerge="1">
                  <a:txBody>
                    <a:bodyPr/>
                    <a:lstStyle/>
                    <a:p>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処理者</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65354720"/>
                  </a:ext>
                </a:extLst>
              </a:tr>
            </a:tbl>
          </a:graphicData>
        </a:graphic>
      </p:graphicFrame>
      <p:sp>
        <p:nvSpPr>
          <p:cNvPr id="7" name="正方形/長方形 6">
            <a:extLst>
              <a:ext uri="{FF2B5EF4-FFF2-40B4-BE49-F238E27FC236}">
                <a16:creationId xmlns:a16="http://schemas.microsoft.com/office/drawing/2014/main" id="{50A3A16C-B9F9-439F-B07E-E03DF231F303}"/>
              </a:ext>
            </a:extLst>
          </p:cNvPr>
          <p:cNvSpPr/>
          <p:nvPr/>
        </p:nvSpPr>
        <p:spPr>
          <a:xfrm>
            <a:off x="1835696" y="3645024"/>
            <a:ext cx="5616624" cy="14953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Meiryo UI" panose="020B0604030504040204" pitchFamily="50" charset="-128"/>
                <a:ea typeface="Meiryo UI" panose="020B0604030504040204" pitchFamily="50" charset="-128"/>
              </a:rPr>
              <a:t>AST</a:t>
            </a:r>
            <a:r>
              <a:rPr kumimoji="1" lang="ja-JP" altLang="en-US" sz="2400" dirty="0">
                <a:latin typeface="Meiryo UI" panose="020B0604030504040204" pitchFamily="50" charset="-128"/>
                <a:ea typeface="Meiryo UI" panose="020B0604030504040204" pitchFamily="50" charset="-128"/>
              </a:rPr>
              <a:t>内の担当によって見せる見せない</a:t>
            </a:r>
            <a:endParaRPr kumimoji="1" lang="en-US" altLang="ja-JP" sz="2400" dirty="0">
              <a:latin typeface="Meiryo UI" panose="020B0604030504040204" pitchFamily="50" charset="-128"/>
              <a:ea typeface="Meiryo UI" panose="020B0604030504040204" pitchFamily="50" charset="-128"/>
            </a:endParaRPr>
          </a:p>
          <a:p>
            <a:pPr algn="ctr"/>
            <a:r>
              <a:rPr kumimoji="1" lang="ja-JP" altLang="en-US" sz="2400" dirty="0">
                <a:latin typeface="Meiryo UI" panose="020B0604030504040204" pitchFamily="50" charset="-128"/>
                <a:ea typeface="Meiryo UI" panose="020B0604030504040204" pitchFamily="50" charset="-128"/>
              </a:rPr>
              <a:t>の制限を掛ける必要があるか？</a:t>
            </a:r>
          </a:p>
        </p:txBody>
      </p:sp>
    </p:spTree>
    <p:extLst>
      <p:ext uri="{BB962C8B-B14F-4D97-AF65-F5344CB8AC3E}">
        <p14:creationId xmlns:p14="http://schemas.microsoft.com/office/powerpoint/2010/main" val="318380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1">
            <a:extLst>
              <a:ext uri="{FF2B5EF4-FFF2-40B4-BE49-F238E27FC236}">
                <a16:creationId xmlns:a16="http://schemas.microsoft.com/office/drawing/2014/main" id="{32C280F4-3DD0-4197-8282-02A6C8A98597}"/>
              </a:ext>
            </a:extLst>
          </p:cNvPr>
          <p:cNvSpPr>
            <a:spLocks noGrp="1"/>
          </p:cNvSpPr>
          <p:nvPr>
            <p:ph type="title"/>
          </p:nvPr>
        </p:nvSpPr>
        <p:spPr>
          <a:xfrm>
            <a:off x="214313" y="131763"/>
            <a:ext cx="8229600" cy="725487"/>
          </a:xfrm>
        </p:spPr>
        <p:txBody>
          <a:bodyPr/>
          <a:lstStyle/>
          <a:p>
            <a:pPr eaLnBrk="1" hangingPunct="1"/>
            <a:r>
              <a:rPr lang="ja-JP" altLang="en-US" dirty="0"/>
              <a:t>パターン</a:t>
            </a:r>
            <a:r>
              <a:rPr lang="en-US" altLang="ja-JP" dirty="0"/>
              <a:t>3.</a:t>
            </a:r>
            <a:r>
              <a:rPr lang="ja-JP" altLang="en-US" dirty="0"/>
              <a:t>項目の表示非表示</a:t>
            </a:r>
          </a:p>
        </p:txBody>
      </p:sp>
      <p:graphicFrame>
        <p:nvGraphicFramePr>
          <p:cNvPr id="13" name="表 12">
            <a:extLst>
              <a:ext uri="{FF2B5EF4-FFF2-40B4-BE49-F238E27FC236}">
                <a16:creationId xmlns:a16="http://schemas.microsoft.com/office/drawing/2014/main" id="{65B14EBD-94DE-4E10-ABD7-FB9EAEF820E5}"/>
              </a:ext>
            </a:extLst>
          </p:cNvPr>
          <p:cNvGraphicFramePr>
            <a:graphicFrameLocks noGrp="1"/>
          </p:cNvGraphicFramePr>
          <p:nvPr>
            <p:extLst>
              <p:ext uri="{D42A27DB-BD31-4B8C-83A1-F6EECF244321}">
                <p14:modId xmlns:p14="http://schemas.microsoft.com/office/powerpoint/2010/main" val="3760971624"/>
              </p:ext>
            </p:extLst>
          </p:nvPr>
        </p:nvGraphicFramePr>
        <p:xfrm>
          <a:off x="214313" y="1147127"/>
          <a:ext cx="8822180" cy="2659380"/>
        </p:xfrm>
        <a:graphic>
          <a:graphicData uri="http://schemas.openxmlformats.org/drawingml/2006/table">
            <a:tbl>
              <a:tblPr firstRow="1" bandRow="1">
                <a:tableStyleId>{5C22544A-7EE6-4342-B048-85BDC9FD1C3A}</a:tableStyleId>
              </a:tblPr>
              <a:tblGrid>
                <a:gridCol w="562107">
                  <a:extLst>
                    <a:ext uri="{9D8B030D-6E8A-4147-A177-3AD203B41FA5}">
                      <a16:colId xmlns:a16="http://schemas.microsoft.com/office/drawing/2014/main" val="587876475"/>
                    </a:ext>
                  </a:extLst>
                </a:gridCol>
                <a:gridCol w="1056009">
                  <a:extLst>
                    <a:ext uri="{9D8B030D-6E8A-4147-A177-3AD203B41FA5}">
                      <a16:colId xmlns:a16="http://schemas.microsoft.com/office/drawing/2014/main" val="1656794267"/>
                    </a:ext>
                  </a:extLst>
                </a:gridCol>
                <a:gridCol w="787936">
                  <a:extLst>
                    <a:ext uri="{9D8B030D-6E8A-4147-A177-3AD203B41FA5}">
                      <a16:colId xmlns:a16="http://schemas.microsoft.com/office/drawing/2014/main" val="376781079"/>
                    </a:ext>
                  </a:extLst>
                </a:gridCol>
                <a:gridCol w="802016">
                  <a:extLst>
                    <a:ext uri="{9D8B030D-6E8A-4147-A177-3AD203B41FA5}">
                      <a16:colId xmlns:a16="http://schemas.microsoft.com/office/drawing/2014/main" val="1389683478"/>
                    </a:ext>
                  </a:extLst>
                </a:gridCol>
                <a:gridCol w="802016">
                  <a:extLst>
                    <a:ext uri="{9D8B030D-6E8A-4147-A177-3AD203B41FA5}">
                      <a16:colId xmlns:a16="http://schemas.microsoft.com/office/drawing/2014/main" val="2122016781"/>
                    </a:ext>
                  </a:extLst>
                </a:gridCol>
                <a:gridCol w="802016">
                  <a:extLst>
                    <a:ext uri="{9D8B030D-6E8A-4147-A177-3AD203B41FA5}">
                      <a16:colId xmlns:a16="http://schemas.microsoft.com/office/drawing/2014/main" val="793862572"/>
                    </a:ext>
                  </a:extLst>
                </a:gridCol>
                <a:gridCol w="802016">
                  <a:extLst>
                    <a:ext uri="{9D8B030D-6E8A-4147-A177-3AD203B41FA5}">
                      <a16:colId xmlns:a16="http://schemas.microsoft.com/office/drawing/2014/main" val="3881409138"/>
                    </a:ext>
                  </a:extLst>
                </a:gridCol>
                <a:gridCol w="802016">
                  <a:extLst>
                    <a:ext uri="{9D8B030D-6E8A-4147-A177-3AD203B41FA5}">
                      <a16:colId xmlns:a16="http://schemas.microsoft.com/office/drawing/2014/main" val="2494645135"/>
                    </a:ext>
                  </a:extLst>
                </a:gridCol>
                <a:gridCol w="802016">
                  <a:extLst>
                    <a:ext uri="{9D8B030D-6E8A-4147-A177-3AD203B41FA5}">
                      <a16:colId xmlns:a16="http://schemas.microsoft.com/office/drawing/2014/main" val="3181138389"/>
                    </a:ext>
                  </a:extLst>
                </a:gridCol>
                <a:gridCol w="802016">
                  <a:extLst>
                    <a:ext uri="{9D8B030D-6E8A-4147-A177-3AD203B41FA5}">
                      <a16:colId xmlns:a16="http://schemas.microsoft.com/office/drawing/2014/main" val="1040329617"/>
                    </a:ext>
                  </a:extLst>
                </a:gridCol>
                <a:gridCol w="802016">
                  <a:extLst>
                    <a:ext uri="{9D8B030D-6E8A-4147-A177-3AD203B41FA5}">
                      <a16:colId xmlns:a16="http://schemas.microsoft.com/office/drawing/2014/main" val="4176984881"/>
                    </a:ext>
                  </a:extLst>
                </a:gridCol>
              </a:tblGrid>
              <a:tr h="226417">
                <a:tc>
                  <a:txBody>
                    <a:bodyPr/>
                    <a:lstStyle/>
                    <a:p>
                      <a:r>
                        <a:rPr kumimoji="1" lang="en-US" altLang="ja-JP" sz="1000" dirty="0" err="1">
                          <a:latin typeface="Meiryo UI" panose="020B0604030504040204" pitchFamily="50" charset="-128"/>
                          <a:ea typeface="Meiryo UI" panose="020B0604030504040204" pitchFamily="50" charset="-128"/>
                        </a:rPr>
                        <a:t>Obj</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項目名</a:t>
                      </a:r>
                    </a:p>
                  </a:txBody>
                  <a:tcPr/>
                </a:tc>
                <a:tc>
                  <a:txBody>
                    <a:bodyPr/>
                    <a:lstStyle/>
                    <a:p>
                      <a:r>
                        <a:rPr kumimoji="1" lang="ja-JP" altLang="en-US" sz="1000" dirty="0">
                          <a:latin typeface="Meiryo UI" panose="020B0604030504040204" pitchFamily="50" charset="-128"/>
                          <a:ea typeface="Meiryo UI" panose="020B0604030504040204" pitchFamily="50" charset="-128"/>
                        </a:rPr>
                        <a:t>担当者</a:t>
                      </a:r>
                    </a:p>
                  </a:txBody>
                  <a:tcPr/>
                </a:tc>
                <a:tc>
                  <a:txBody>
                    <a:bodyPr/>
                    <a:lstStyle/>
                    <a:p>
                      <a:r>
                        <a:rPr kumimoji="1" lang="ja-JP" altLang="en-US" sz="1000" dirty="0">
                          <a:latin typeface="Meiryo UI" panose="020B0604030504040204" pitchFamily="50" charset="-128"/>
                          <a:ea typeface="Meiryo UI" panose="020B0604030504040204" pitchFamily="50" charset="-128"/>
                        </a:rPr>
                        <a:t>現場担当</a:t>
                      </a:r>
                    </a:p>
                  </a:txBody>
                  <a:tcPr/>
                </a:tc>
                <a:tc>
                  <a:txBody>
                    <a:bodyPr/>
                    <a:lstStyle/>
                    <a:p>
                      <a:r>
                        <a:rPr kumimoji="1" lang="ja-JP" altLang="en-US" sz="1000" dirty="0">
                          <a:latin typeface="Meiryo UI" panose="020B0604030504040204" pitchFamily="50" charset="-128"/>
                          <a:ea typeface="Meiryo UI" panose="020B0604030504040204" pitchFamily="50" charset="-128"/>
                        </a:rPr>
                        <a:t>決裁者</a:t>
                      </a:r>
                    </a:p>
                  </a:txBody>
                  <a:tcPr/>
                </a:tc>
                <a:tc>
                  <a:txBody>
                    <a:bodyPr/>
                    <a:lstStyle/>
                    <a:p>
                      <a:r>
                        <a:rPr kumimoji="1" lang="ja-JP" altLang="en-US" sz="1000" dirty="0">
                          <a:latin typeface="Meiryo UI" panose="020B0604030504040204" pitchFamily="50" charset="-128"/>
                          <a:ea typeface="Meiryo UI" panose="020B0604030504040204" pitchFamily="50" charset="-128"/>
                        </a:rPr>
                        <a:t>上長</a:t>
                      </a:r>
                    </a:p>
                  </a:txBody>
                  <a:tcPr/>
                </a:tc>
                <a:tc>
                  <a:txBody>
                    <a:bodyPr/>
                    <a:lstStyle/>
                    <a:p>
                      <a:r>
                        <a:rPr kumimoji="1" lang="ja-JP" altLang="en-US" sz="1000" dirty="0">
                          <a:latin typeface="Meiryo UI" panose="020B0604030504040204" pitchFamily="50" charset="-128"/>
                          <a:ea typeface="Meiryo UI" panose="020B0604030504040204" pitchFamily="50" charset="-128"/>
                        </a:rPr>
                        <a:t>購買</a:t>
                      </a:r>
                      <a:r>
                        <a:rPr kumimoji="1" lang="en-US" altLang="ja-JP" sz="1000" dirty="0">
                          <a:latin typeface="Meiryo UI" panose="020B0604030504040204" pitchFamily="50" charset="-128"/>
                          <a:ea typeface="Meiryo UI" panose="020B0604030504040204" pitchFamily="50" charset="-128"/>
                        </a:rPr>
                        <a:t>G</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本社経理</a:t>
                      </a:r>
                    </a:p>
                  </a:txBody>
                  <a:tcPr/>
                </a:tc>
                <a:tc>
                  <a:txBody>
                    <a:bodyPr/>
                    <a:lstStyle/>
                    <a:p>
                      <a:r>
                        <a:rPr kumimoji="1" lang="ja-JP" altLang="en-US" sz="1000" dirty="0">
                          <a:latin typeface="Meiryo UI" panose="020B0604030504040204" pitchFamily="50" charset="-128"/>
                          <a:ea typeface="Meiryo UI" panose="020B0604030504040204" pitchFamily="50" charset="-128"/>
                        </a:rPr>
                        <a:t>工事管轄事務</a:t>
                      </a:r>
                    </a:p>
                  </a:txBody>
                  <a:tcPr/>
                </a:tc>
                <a:tc>
                  <a:txBody>
                    <a:bodyPr/>
                    <a:lstStyle/>
                    <a:p>
                      <a:r>
                        <a:rPr kumimoji="1" lang="ja-JP" altLang="en-US" sz="1000" dirty="0">
                          <a:latin typeface="Meiryo UI" panose="020B0604030504040204" pitchFamily="50" charset="-128"/>
                          <a:ea typeface="Meiryo UI" panose="020B0604030504040204" pitchFamily="50" charset="-128"/>
                        </a:rPr>
                        <a:t>資材ベンダ</a:t>
                      </a:r>
                    </a:p>
                  </a:txBody>
                  <a:tcPr>
                    <a:solidFill>
                      <a:srgbClr val="00B050"/>
                    </a:solidFill>
                  </a:tcPr>
                </a:tc>
                <a:tc>
                  <a:txBody>
                    <a:bodyPr/>
                    <a:lstStyle/>
                    <a:p>
                      <a:r>
                        <a:rPr kumimoji="1" lang="ja-JP" altLang="en-US" sz="1000" dirty="0">
                          <a:latin typeface="Meiryo UI" panose="020B0604030504040204" pitchFamily="50" charset="-128"/>
                          <a:ea typeface="Meiryo UI" panose="020B0604030504040204" pitchFamily="50" charset="-128"/>
                        </a:rPr>
                        <a:t>登録作業員</a:t>
                      </a:r>
                    </a:p>
                  </a:txBody>
                  <a:tcPr>
                    <a:solidFill>
                      <a:srgbClr val="00B050"/>
                    </a:solidFill>
                  </a:tcPr>
                </a:tc>
                <a:extLst>
                  <a:ext uri="{0D108BD9-81ED-4DB2-BD59-A6C34878D82A}">
                    <a16:rowId xmlns:a16="http://schemas.microsoft.com/office/drawing/2014/main" val="1169899540"/>
                  </a:ext>
                </a:extLst>
              </a:tr>
              <a:tr h="139334">
                <a:tc rowSpan="9">
                  <a:txBody>
                    <a:bodyPr/>
                    <a:lstStyle/>
                    <a:p>
                      <a:r>
                        <a:rPr kumimoji="1" lang="ja-JP" altLang="en-US" sz="1000" dirty="0">
                          <a:latin typeface="Meiryo UI" panose="020B0604030504040204" pitchFamily="50" charset="-128"/>
                          <a:ea typeface="Meiryo UI" panose="020B0604030504040204" pitchFamily="50" charset="-128"/>
                        </a:rPr>
                        <a:t>仕入</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工事番号</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r>
                        <a:rPr kumimoji="1" lang="ja-JP" altLang="en-US" sz="1000" dirty="0">
                          <a:solidFill>
                            <a:srgbClr val="FF0000"/>
                          </a:solidFill>
                          <a:latin typeface="Meiryo UI" panose="020B0604030504040204" pitchFamily="50" charset="-128"/>
                          <a:ea typeface="Meiryo UI" panose="020B0604030504040204" pitchFamily="50" charset="-128"/>
                        </a:rPr>
                        <a:t>→</a:t>
                      </a:r>
                      <a:r>
                        <a:rPr kumimoji="1" lang="en-US" altLang="ja-JP" sz="1000" dirty="0">
                          <a:solidFill>
                            <a:srgbClr val="FF0000"/>
                          </a:solidFill>
                          <a:latin typeface="Meiryo UI" panose="020B0604030504040204" pitchFamily="50" charset="-128"/>
                          <a:ea typeface="Meiryo UI" panose="020B0604030504040204" pitchFamily="50" charset="-128"/>
                        </a:rPr>
                        <a:t>×</a:t>
                      </a:r>
                      <a:endParaRPr kumimoji="1" lang="ja-JP" altLang="en-US" sz="10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33658960"/>
                  </a:ext>
                </a:extLst>
              </a:tr>
              <a:tr h="139334">
                <a:tc vMerge="1">
                  <a:txBody>
                    <a:bodyPr/>
                    <a:lstStyle/>
                    <a:p>
                      <a:endParaRPr kumimoji="1" lang="ja-JP" altLang="en-US"/>
                    </a:p>
                  </a:txBody>
                  <a:tcPr/>
                </a:tc>
                <a:tc>
                  <a:txBody>
                    <a:bodyPr/>
                    <a:lstStyle/>
                    <a:p>
                      <a:r>
                        <a:rPr kumimoji="1" lang="ja-JP" altLang="en-US" sz="1050" dirty="0">
                          <a:latin typeface="Meiryo UI" panose="020B0604030504040204" pitchFamily="50" charset="-128"/>
                          <a:ea typeface="Meiryo UI" panose="020B0604030504040204" pitchFamily="50" charset="-128"/>
                        </a:rPr>
                        <a:t>発注番号</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r>
                        <a:rPr kumimoji="1" lang="ja-JP" altLang="en-US" sz="1000" dirty="0">
                          <a:solidFill>
                            <a:srgbClr val="FF0000"/>
                          </a:solidFill>
                          <a:latin typeface="Meiryo UI" panose="020B0604030504040204" pitchFamily="50" charset="-128"/>
                          <a:ea typeface="Meiryo UI" panose="020B0604030504040204" pitchFamily="50" charset="-128"/>
                        </a:rPr>
                        <a:t>→</a:t>
                      </a:r>
                      <a:r>
                        <a:rPr kumimoji="1" lang="en-US" altLang="ja-JP" sz="1000" dirty="0">
                          <a:solidFill>
                            <a:srgbClr val="FF0000"/>
                          </a:solidFill>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61071032"/>
                  </a:ext>
                </a:extLst>
              </a:tr>
              <a:tr h="139334">
                <a:tc vMerge="1">
                  <a:txBody>
                    <a:bodyPr/>
                    <a:lstStyle/>
                    <a:p>
                      <a:endParaRPr kumimoji="1" lang="ja-JP" altLang="en-US"/>
                    </a:p>
                  </a:txBody>
                  <a:tcPr/>
                </a:tc>
                <a:tc>
                  <a:txBody>
                    <a:bodyPr/>
                    <a:lstStyle/>
                    <a:p>
                      <a:r>
                        <a:rPr kumimoji="1" lang="ja-JP" altLang="en-US" sz="1050" dirty="0">
                          <a:latin typeface="Meiryo UI" panose="020B0604030504040204" pitchFamily="50" charset="-128"/>
                          <a:ea typeface="Meiryo UI" panose="020B0604030504040204" pitchFamily="50" charset="-128"/>
                        </a:rPr>
                        <a:t>仕入先</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r>
                        <a:rPr kumimoji="1" lang="ja-JP" altLang="en-US" sz="1000" dirty="0">
                          <a:solidFill>
                            <a:srgbClr val="FF0000"/>
                          </a:solidFill>
                          <a:latin typeface="Meiryo UI" panose="020B0604030504040204" pitchFamily="50" charset="-128"/>
                          <a:ea typeface="Meiryo UI" panose="020B0604030504040204" pitchFamily="50" charset="-128"/>
                        </a:rPr>
                        <a:t>→</a:t>
                      </a:r>
                      <a:r>
                        <a:rPr kumimoji="1" lang="en-US" altLang="ja-JP" sz="1000" dirty="0">
                          <a:solidFill>
                            <a:srgbClr val="FF0000"/>
                          </a:solidFill>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75282446"/>
                  </a:ext>
                </a:extLst>
              </a:tr>
              <a:tr h="139334">
                <a:tc vMerge="1">
                  <a:txBody>
                    <a:bodyPr/>
                    <a:lstStyle/>
                    <a:p>
                      <a:endParaRPr kumimoji="1" lang="ja-JP" altLang="en-US"/>
                    </a:p>
                  </a:txBody>
                  <a:tcPr/>
                </a:tc>
                <a:tc>
                  <a:txBody>
                    <a:bodyPr/>
                    <a:lstStyle/>
                    <a:p>
                      <a:r>
                        <a:rPr kumimoji="1" lang="ja-JP" altLang="en-US" sz="1050" dirty="0">
                          <a:latin typeface="Meiryo UI" panose="020B0604030504040204" pitchFamily="50" charset="-128"/>
                          <a:ea typeface="Meiryo UI" panose="020B0604030504040204" pitchFamily="50" charset="-128"/>
                        </a:rPr>
                        <a:t>仕入日</a:t>
                      </a: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r>
                        <a:rPr kumimoji="1" lang="ja-JP" altLang="en-US" sz="1000" dirty="0">
                          <a:solidFill>
                            <a:srgbClr val="FF0000"/>
                          </a:solidFill>
                          <a:latin typeface="Meiryo UI" panose="020B0604030504040204" pitchFamily="50" charset="-128"/>
                          <a:ea typeface="Meiryo UI" panose="020B0604030504040204" pitchFamily="50" charset="-128"/>
                        </a:rPr>
                        <a:t>→</a:t>
                      </a:r>
                      <a:r>
                        <a:rPr kumimoji="1" lang="en-US" altLang="ja-JP" sz="1000" dirty="0">
                          <a:solidFill>
                            <a:srgbClr val="FF0000"/>
                          </a:solidFill>
                          <a:latin typeface="Meiryo UI" panose="020B0604030504040204" pitchFamily="50" charset="-128"/>
                          <a:ea typeface="Meiryo UI" panose="020B0604030504040204" pitchFamily="50" charset="-128"/>
                        </a:rPr>
                        <a:t>×</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328145"/>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資材コード</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r>
                        <a:rPr kumimoji="1" lang="ja-JP" altLang="en-US" sz="1000" dirty="0">
                          <a:solidFill>
                            <a:srgbClr val="FF0000"/>
                          </a:solidFill>
                          <a:latin typeface="Meiryo UI" panose="020B0604030504040204" pitchFamily="50" charset="-128"/>
                          <a:ea typeface="Meiryo UI" panose="020B0604030504040204" pitchFamily="50" charset="-128"/>
                        </a:rPr>
                        <a:t>→</a:t>
                      </a:r>
                      <a:r>
                        <a:rPr kumimoji="1" lang="en-US" altLang="ja-JP" sz="1000" dirty="0">
                          <a:solidFill>
                            <a:srgbClr val="FF0000"/>
                          </a:solidFill>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26789236"/>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資材名</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r>
                        <a:rPr kumimoji="1" lang="ja-JP" altLang="en-US" sz="1000" dirty="0">
                          <a:solidFill>
                            <a:srgbClr val="FF0000"/>
                          </a:solidFill>
                          <a:latin typeface="Meiryo UI" panose="020B0604030504040204" pitchFamily="50" charset="-128"/>
                          <a:ea typeface="Meiryo UI" panose="020B0604030504040204" pitchFamily="50" charset="-128"/>
                        </a:rPr>
                        <a:t>→</a:t>
                      </a:r>
                      <a:r>
                        <a:rPr kumimoji="1" lang="en-US" altLang="ja-JP" sz="1000" dirty="0">
                          <a:solidFill>
                            <a:srgbClr val="FF0000"/>
                          </a:solidFill>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77439194"/>
                  </a:ext>
                </a:extLst>
              </a:tr>
              <a:tr h="139334">
                <a:tc vMerge="1">
                  <a:txBody>
                    <a:bodyPr/>
                    <a:lstStyle/>
                    <a:p>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仕入数量</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r>
                        <a:rPr kumimoji="1" lang="ja-JP" altLang="en-US" sz="1000" dirty="0">
                          <a:solidFill>
                            <a:srgbClr val="FF0000"/>
                          </a:solidFill>
                          <a:latin typeface="Meiryo UI" panose="020B0604030504040204" pitchFamily="50" charset="-128"/>
                          <a:ea typeface="Meiryo UI" panose="020B0604030504040204" pitchFamily="50" charset="-128"/>
                        </a:rPr>
                        <a:t>→</a:t>
                      </a:r>
                      <a:r>
                        <a:rPr kumimoji="1" lang="en-US" altLang="ja-JP" sz="1000" dirty="0">
                          <a:solidFill>
                            <a:srgbClr val="FF0000"/>
                          </a:solidFill>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64958640"/>
                  </a:ext>
                </a:extLst>
              </a:tr>
              <a:tr h="13933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処理者</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r>
                        <a:rPr kumimoji="1" lang="ja-JP" altLang="en-US" sz="1000" dirty="0">
                          <a:solidFill>
                            <a:srgbClr val="FF0000"/>
                          </a:solidFill>
                          <a:latin typeface="Meiryo UI" panose="020B0604030504040204" pitchFamily="50" charset="-128"/>
                          <a:ea typeface="Meiryo UI" panose="020B0604030504040204" pitchFamily="50" charset="-128"/>
                        </a:rPr>
                        <a:t>→</a:t>
                      </a:r>
                      <a:r>
                        <a:rPr kumimoji="1" lang="en-US" altLang="ja-JP" sz="1000" dirty="0">
                          <a:solidFill>
                            <a:srgbClr val="FF0000"/>
                          </a:solidFill>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54141147"/>
                  </a:ext>
                </a:extLst>
              </a:tr>
              <a:tr h="139334">
                <a:tc vMerge="1">
                  <a:txBody>
                    <a:bodyPr/>
                    <a:lstStyle/>
                    <a:p>
                      <a:endParaRPr kumimoji="1" lang="en-US" altLang="ja-JP" sz="100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solidFill>
                            <a:schemeClr val="tx1"/>
                          </a:solidFill>
                          <a:latin typeface="Meiryo UI" panose="020B0604030504040204" pitchFamily="50" charset="-128"/>
                          <a:ea typeface="Meiryo UI" panose="020B0604030504040204" pitchFamily="50" charset="-128"/>
                        </a:rPr>
                        <a:t>ミルシート</a:t>
                      </a: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〇</a:t>
                      </a:r>
                      <a:r>
                        <a:rPr kumimoji="1" lang="ja-JP" altLang="en-US" sz="1000" dirty="0">
                          <a:solidFill>
                            <a:srgbClr val="FF0000"/>
                          </a:solidFill>
                          <a:latin typeface="Meiryo UI" panose="020B0604030504040204" pitchFamily="50" charset="-128"/>
                          <a:ea typeface="Meiryo UI" panose="020B0604030504040204" pitchFamily="50" charset="-128"/>
                        </a:rPr>
                        <a:t>→</a:t>
                      </a:r>
                      <a:r>
                        <a:rPr kumimoji="1" lang="en-US" altLang="ja-JP" sz="1000" dirty="0">
                          <a:solidFill>
                            <a:srgbClr val="FF0000"/>
                          </a:solidFill>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621692"/>
                  </a:ext>
                </a:extLst>
              </a:tr>
            </a:tbl>
          </a:graphicData>
        </a:graphic>
      </p:graphicFrame>
      <p:sp>
        <p:nvSpPr>
          <p:cNvPr id="4" name="正方形/長方形 3">
            <a:extLst>
              <a:ext uri="{FF2B5EF4-FFF2-40B4-BE49-F238E27FC236}">
                <a16:creationId xmlns:a16="http://schemas.microsoft.com/office/drawing/2014/main" id="{71FCEE0F-116C-49F2-A469-393421D96360}"/>
              </a:ext>
            </a:extLst>
          </p:cNvPr>
          <p:cNvSpPr/>
          <p:nvPr/>
        </p:nvSpPr>
        <p:spPr>
          <a:xfrm>
            <a:off x="1835696" y="1556792"/>
            <a:ext cx="5616624" cy="224971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Meiryo UI" panose="020B0604030504040204" pitchFamily="50" charset="-128"/>
                <a:ea typeface="Meiryo UI" panose="020B0604030504040204" pitchFamily="50" charset="-128"/>
              </a:rPr>
              <a:t>AST</a:t>
            </a:r>
            <a:r>
              <a:rPr kumimoji="1" lang="ja-JP" altLang="en-US" sz="2400" dirty="0">
                <a:latin typeface="Meiryo UI" panose="020B0604030504040204" pitchFamily="50" charset="-128"/>
                <a:ea typeface="Meiryo UI" panose="020B0604030504040204" pitchFamily="50" charset="-128"/>
              </a:rPr>
              <a:t>内の担当によって見せる見せない</a:t>
            </a:r>
            <a:endParaRPr kumimoji="1" lang="en-US" altLang="ja-JP" sz="2400" dirty="0">
              <a:latin typeface="Meiryo UI" panose="020B0604030504040204" pitchFamily="50" charset="-128"/>
              <a:ea typeface="Meiryo UI" panose="020B0604030504040204" pitchFamily="50" charset="-128"/>
            </a:endParaRPr>
          </a:p>
          <a:p>
            <a:pPr algn="ctr"/>
            <a:r>
              <a:rPr kumimoji="1" lang="ja-JP" altLang="en-US" sz="2400" dirty="0">
                <a:latin typeface="Meiryo UI" panose="020B0604030504040204" pitchFamily="50" charset="-128"/>
                <a:ea typeface="Meiryo UI" panose="020B0604030504040204" pitchFamily="50" charset="-128"/>
              </a:rPr>
              <a:t>の制限を掛ける必要があるか？</a:t>
            </a:r>
          </a:p>
        </p:txBody>
      </p:sp>
      <p:sp>
        <p:nvSpPr>
          <p:cNvPr id="5" name="テキスト ボックス 74">
            <a:extLst>
              <a:ext uri="{FF2B5EF4-FFF2-40B4-BE49-F238E27FC236}">
                <a16:creationId xmlns:a16="http://schemas.microsoft.com/office/drawing/2014/main" id="{AC64D452-C08D-432E-AE06-FAAB5A26D045}"/>
              </a:ext>
            </a:extLst>
          </p:cNvPr>
          <p:cNvSpPr txBox="1"/>
          <p:nvPr/>
        </p:nvSpPr>
        <p:spPr>
          <a:xfrm>
            <a:off x="7308304" y="3861048"/>
            <a:ext cx="1944216"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【2018/11/29】</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表示</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非表示設定の変更</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168787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TotalTime>
  <Words>1164</Words>
  <Application>Microsoft Office PowerPoint</Application>
  <PresentationFormat>画面に合わせる (4:3)</PresentationFormat>
  <Paragraphs>435</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Meiryo UI</vt:lpstr>
      <vt:lpstr>ＭＳ Ｐゴシック</vt:lpstr>
      <vt:lpstr>Arial</vt:lpstr>
      <vt:lpstr>Calibri</vt:lpstr>
      <vt:lpstr>Office テーマ</vt:lpstr>
      <vt:lpstr>調達仕入システム要件定義書</vt:lpstr>
      <vt:lpstr>プロジェクトスコープの確認</vt:lpstr>
      <vt:lpstr>登場人物の整理</vt:lpstr>
      <vt:lpstr>権限とは</vt:lpstr>
      <vt:lpstr>パターン1and2.各種オブジェクトへの権限</vt:lpstr>
      <vt:lpstr>パターン3.項目の表示非表示</vt:lpstr>
      <vt:lpstr>パターン3.項目の表示非表示</vt:lpstr>
      <vt:lpstr>パターン3.項目の表示非表示</vt:lpstr>
      <vt:lpstr>パターン3.項目の表示非表示</vt:lpstr>
      <vt:lpstr>パターン4.他レコードの閲覧権限</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増田　恵美子</dc:creator>
  <cp:lastModifiedBy>植松 大稀</cp:lastModifiedBy>
  <cp:revision>80</cp:revision>
  <dcterms:created xsi:type="dcterms:W3CDTF">2009-09-09T04:35:24Z</dcterms:created>
  <dcterms:modified xsi:type="dcterms:W3CDTF">2018-11-29T07:50:51Z</dcterms:modified>
</cp:coreProperties>
</file>