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handoutMasterIdLst>
    <p:handoutMasterId r:id="rId20"/>
  </p:handoutMasterIdLst>
  <p:sldIdLst>
    <p:sldId id="373" r:id="rId2"/>
    <p:sldId id="386" r:id="rId3"/>
    <p:sldId id="257" r:id="rId4"/>
    <p:sldId id="273" r:id="rId5"/>
    <p:sldId id="274" r:id="rId6"/>
    <p:sldId id="388" r:id="rId7"/>
    <p:sldId id="275" r:id="rId8"/>
    <p:sldId id="276" r:id="rId9"/>
    <p:sldId id="396" r:id="rId10"/>
    <p:sldId id="403" r:id="rId11"/>
    <p:sldId id="391" r:id="rId12"/>
    <p:sldId id="400" r:id="rId13"/>
    <p:sldId id="399" r:id="rId14"/>
    <p:sldId id="389" r:id="rId15"/>
    <p:sldId id="393" r:id="rId16"/>
    <p:sldId id="394" r:id="rId17"/>
    <p:sldId id="397" r:id="rId18"/>
  </p:sldIdLst>
  <p:sldSz cx="9144000" cy="6858000" type="screen4x3"/>
  <p:notesSz cx="6734175" cy="98663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6">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0066FF"/>
    <a:srgbClr val="FFFFCC"/>
    <a:srgbClr val="F3CAAB"/>
    <a:srgbClr val="660066"/>
    <a:srgbClr val="DDDDDD"/>
    <a:srgbClr val="FF9900"/>
    <a:srgbClr val="9900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23" d="100"/>
          <a:sy n="123" d="100"/>
        </p:scale>
        <p:origin x="36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3" d="100"/>
        <a:sy n="83" d="100"/>
      </p:scale>
      <p:origin x="0" y="0"/>
    </p:cViewPr>
  </p:sorterViewPr>
  <p:notesViewPr>
    <p:cSldViewPr>
      <p:cViewPr varScale="1">
        <p:scale>
          <a:sx n="48" d="100"/>
          <a:sy n="48" d="100"/>
        </p:scale>
        <p:origin x="-1254" y="-84"/>
      </p:cViewPr>
      <p:guideLst>
        <p:guide orient="horz" pos="3106"/>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86C41B2-F606-42A0-AE68-2D281897DE9C}"/>
              </a:ext>
            </a:extLst>
          </p:cNvPr>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1361" tIns="45679" rIns="91361" bIns="45679"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ja-JP"/>
          </a:p>
        </p:txBody>
      </p:sp>
      <p:sp>
        <p:nvSpPr>
          <p:cNvPr id="39939" name="Rectangle 3">
            <a:extLst>
              <a:ext uri="{FF2B5EF4-FFF2-40B4-BE49-F238E27FC236}">
                <a16:creationId xmlns:a16="http://schemas.microsoft.com/office/drawing/2014/main" id="{52C7C0A6-9AFB-4CC9-9CCA-C72C75E3EB8E}"/>
              </a:ext>
            </a:extLst>
          </p:cNvPr>
          <p:cNvSpPr>
            <a:spLocks noGrp="1" noChangeArrowheads="1"/>
          </p:cNvSpPr>
          <p:nvPr>
            <p:ph type="dt" sz="quarter" idx="1"/>
          </p:nvPr>
        </p:nvSpPr>
        <p:spPr bwMode="auto">
          <a:xfrm>
            <a:off x="3816350" y="0"/>
            <a:ext cx="2917825" cy="493713"/>
          </a:xfrm>
          <a:prstGeom prst="rect">
            <a:avLst/>
          </a:prstGeom>
          <a:noFill/>
          <a:ln w="9525">
            <a:noFill/>
            <a:miter lim="800000"/>
            <a:headEnd/>
            <a:tailEnd/>
          </a:ln>
          <a:effectLst/>
        </p:spPr>
        <p:txBody>
          <a:bodyPr vert="horz" wrap="square" lIns="91361" tIns="45679" rIns="91361" bIns="45679"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ja-JP"/>
          </a:p>
        </p:txBody>
      </p:sp>
      <p:sp>
        <p:nvSpPr>
          <p:cNvPr id="39940" name="Rectangle 4">
            <a:extLst>
              <a:ext uri="{FF2B5EF4-FFF2-40B4-BE49-F238E27FC236}">
                <a16:creationId xmlns:a16="http://schemas.microsoft.com/office/drawing/2014/main" id="{00683023-881F-4AB4-8EE5-8A530CAD344E}"/>
              </a:ext>
            </a:extLst>
          </p:cNvPr>
          <p:cNvSpPr>
            <a:spLocks noGrp="1" noChangeArrowheads="1"/>
          </p:cNvSpPr>
          <p:nvPr>
            <p:ph type="ftr" sz="quarter" idx="2"/>
          </p:nvPr>
        </p:nvSpPr>
        <p:spPr bwMode="auto">
          <a:xfrm>
            <a:off x="0" y="9372600"/>
            <a:ext cx="2917825" cy="493713"/>
          </a:xfrm>
          <a:prstGeom prst="rect">
            <a:avLst/>
          </a:prstGeom>
          <a:noFill/>
          <a:ln w="9525">
            <a:noFill/>
            <a:miter lim="800000"/>
            <a:headEnd/>
            <a:tailEnd/>
          </a:ln>
          <a:effectLst/>
        </p:spPr>
        <p:txBody>
          <a:bodyPr vert="horz" wrap="square" lIns="91361" tIns="45679" rIns="91361" bIns="45679"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ja-JP"/>
          </a:p>
        </p:txBody>
      </p:sp>
      <p:sp>
        <p:nvSpPr>
          <p:cNvPr id="39941" name="Rectangle 5">
            <a:extLst>
              <a:ext uri="{FF2B5EF4-FFF2-40B4-BE49-F238E27FC236}">
                <a16:creationId xmlns:a16="http://schemas.microsoft.com/office/drawing/2014/main" id="{F99C6796-1D28-4F08-8E08-FBBB2F73E817}"/>
              </a:ext>
            </a:extLst>
          </p:cNvPr>
          <p:cNvSpPr>
            <a:spLocks noGrp="1" noChangeArrowheads="1"/>
          </p:cNvSpPr>
          <p:nvPr>
            <p:ph type="sldNum" sz="quarter" idx="3"/>
          </p:nvPr>
        </p:nvSpPr>
        <p:spPr bwMode="auto">
          <a:xfrm>
            <a:off x="3816350" y="9372600"/>
            <a:ext cx="2917825" cy="493713"/>
          </a:xfrm>
          <a:prstGeom prst="rect">
            <a:avLst/>
          </a:prstGeom>
          <a:noFill/>
          <a:ln w="9525">
            <a:noFill/>
            <a:miter lim="800000"/>
            <a:headEnd/>
            <a:tailEnd/>
          </a:ln>
          <a:effectLst/>
        </p:spPr>
        <p:txBody>
          <a:bodyPr vert="horz" wrap="square" lIns="91361" tIns="45679" rIns="91361" bIns="45679"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0E2AB75A-8498-4547-B91E-CC5064A7C6E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A76CFF-6DA4-4A28-839D-CE2BFE12FAB0}"/>
              </a:ext>
            </a:extLst>
          </p:cNvPr>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1361" tIns="45679" rIns="91361" bIns="45679"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ja-JP"/>
          </a:p>
        </p:txBody>
      </p:sp>
      <p:sp>
        <p:nvSpPr>
          <p:cNvPr id="1027" name="Rectangle 3">
            <a:extLst>
              <a:ext uri="{FF2B5EF4-FFF2-40B4-BE49-F238E27FC236}">
                <a16:creationId xmlns:a16="http://schemas.microsoft.com/office/drawing/2014/main" id="{D1A46E0A-8826-4DFC-9381-AB311F1B9A41}"/>
              </a:ext>
            </a:extLst>
          </p:cNvPr>
          <p:cNvSpPr>
            <a:spLocks noGrp="1" noChangeArrowheads="1"/>
          </p:cNvSpPr>
          <p:nvPr>
            <p:ph type="dt" idx="1"/>
          </p:nvPr>
        </p:nvSpPr>
        <p:spPr bwMode="auto">
          <a:xfrm>
            <a:off x="3816350" y="0"/>
            <a:ext cx="2917825" cy="493713"/>
          </a:xfrm>
          <a:prstGeom prst="rect">
            <a:avLst/>
          </a:prstGeom>
          <a:noFill/>
          <a:ln w="9525">
            <a:noFill/>
            <a:miter lim="800000"/>
            <a:headEnd/>
            <a:tailEnd/>
          </a:ln>
          <a:effectLst/>
        </p:spPr>
        <p:txBody>
          <a:bodyPr vert="horz" wrap="square" lIns="91361" tIns="45679" rIns="91361" bIns="45679"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ja-JP"/>
          </a:p>
        </p:txBody>
      </p:sp>
      <p:sp>
        <p:nvSpPr>
          <p:cNvPr id="2052" name="Rectangle 4">
            <a:extLst>
              <a:ext uri="{FF2B5EF4-FFF2-40B4-BE49-F238E27FC236}">
                <a16:creationId xmlns:a16="http://schemas.microsoft.com/office/drawing/2014/main" id="{E14B6062-7367-486E-A916-23DD3EC0AD56}"/>
              </a:ext>
            </a:extLst>
          </p:cNvPr>
          <p:cNvSpPr>
            <a:spLocks noGrp="1" noRot="1" noChangeAspect="1" noChangeArrowheads="1" noTextEdit="1"/>
          </p:cNvSpPr>
          <p:nvPr>
            <p:ph type="sldImg" idx="2"/>
          </p:nvPr>
        </p:nvSpPr>
        <p:spPr bwMode="auto">
          <a:xfrm>
            <a:off x="904875" y="741363"/>
            <a:ext cx="4929188" cy="36972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402074D1-27EB-495F-811F-B86763E8D131}"/>
              </a:ext>
            </a:extLst>
          </p:cNvPr>
          <p:cNvSpPr>
            <a:spLocks noGrp="1" noChangeArrowheads="1"/>
          </p:cNvSpPr>
          <p:nvPr>
            <p:ph type="body" sz="quarter" idx="3"/>
          </p:nvPr>
        </p:nvSpPr>
        <p:spPr bwMode="auto">
          <a:xfrm>
            <a:off x="898525" y="4686300"/>
            <a:ext cx="4937125" cy="4438650"/>
          </a:xfrm>
          <a:prstGeom prst="rect">
            <a:avLst/>
          </a:prstGeom>
          <a:noFill/>
          <a:ln w="9525">
            <a:noFill/>
            <a:miter lim="800000"/>
            <a:headEnd/>
            <a:tailEnd/>
          </a:ln>
          <a:effectLst/>
        </p:spPr>
        <p:txBody>
          <a:bodyPr vert="horz" wrap="square" lIns="91361" tIns="45679" rIns="91361" bIns="45679"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30" name="Rectangle 6">
            <a:extLst>
              <a:ext uri="{FF2B5EF4-FFF2-40B4-BE49-F238E27FC236}">
                <a16:creationId xmlns:a16="http://schemas.microsoft.com/office/drawing/2014/main" id="{467CE0A2-71E6-496C-A6EA-1A3146A8ED81}"/>
              </a:ext>
            </a:extLst>
          </p:cNvPr>
          <p:cNvSpPr>
            <a:spLocks noGrp="1" noChangeArrowheads="1"/>
          </p:cNvSpPr>
          <p:nvPr>
            <p:ph type="ftr" sz="quarter" idx="4"/>
          </p:nvPr>
        </p:nvSpPr>
        <p:spPr bwMode="auto">
          <a:xfrm>
            <a:off x="0" y="9372600"/>
            <a:ext cx="2917825" cy="493713"/>
          </a:xfrm>
          <a:prstGeom prst="rect">
            <a:avLst/>
          </a:prstGeom>
          <a:noFill/>
          <a:ln w="9525">
            <a:noFill/>
            <a:miter lim="800000"/>
            <a:headEnd/>
            <a:tailEnd/>
          </a:ln>
          <a:effectLst/>
        </p:spPr>
        <p:txBody>
          <a:bodyPr vert="horz" wrap="square" lIns="91361" tIns="45679" rIns="91361" bIns="45679"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ja-JP"/>
          </a:p>
        </p:txBody>
      </p:sp>
      <p:sp>
        <p:nvSpPr>
          <p:cNvPr id="1031" name="Rectangle 7">
            <a:extLst>
              <a:ext uri="{FF2B5EF4-FFF2-40B4-BE49-F238E27FC236}">
                <a16:creationId xmlns:a16="http://schemas.microsoft.com/office/drawing/2014/main" id="{CED2C92F-CD4F-45C2-8650-850EFF480F7C}"/>
              </a:ext>
            </a:extLst>
          </p:cNvPr>
          <p:cNvSpPr>
            <a:spLocks noGrp="1" noChangeArrowheads="1"/>
          </p:cNvSpPr>
          <p:nvPr>
            <p:ph type="sldNum" sz="quarter" idx="5"/>
          </p:nvPr>
        </p:nvSpPr>
        <p:spPr bwMode="auto">
          <a:xfrm>
            <a:off x="3816350" y="9372600"/>
            <a:ext cx="2917825" cy="493713"/>
          </a:xfrm>
          <a:prstGeom prst="rect">
            <a:avLst/>
          </a:prstGeom>
          <a:noFill/>
          <a:ln w="9525">
            <a:noFill/>
            <a:miter lim="800000"/>
            <a:headEnd/>
            <a:tailEnd/>
          </a:ln>
          <a:effectLst/>
        </p:spPr>
        <p:txBody>
          <a:bodyPr vert="horz" wrap="square" lIns="91361" tIns="45679" rIns="91361" bIns="45679"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2F314741-8A9C-48A1-8678-E8199A2BFB7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299A1C8-5E48-470E-98AE-8B5BB6A530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7713" indent="-287338" defTabSz="919163">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50938" indent="-230188" defTabSz="919163">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11313" indent="-230188" defTabSz="919163">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71688" indent="-230188" defTabSz="919163">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28888" indent="-230188" defTabSz="919163"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86088" indent="-230188" defTabSz="919163"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43288" indent="-230188" defTabSz="919163"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900488" indent="-230188" defTabSz="919163"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1E2E03A-C4F0-401A-8C28-12E07444544F}" type="slidenum">
              <a:rPr lang="en-US" altLang="ja-JP" smtClean="0">
                <a:ea typeface="ＭＳ Ｐゴシック" panose="020B0600070205080204" pitchFamily="50" charset="-128"/>
              </a:rPr>
              <a:pPr>
                <a:spcBef>
                  <a:spcPct val="0"/>
                </a:spcBef>
              </a:pPr>
              <a:t>1</a:t>
            </a:fld>
            <a:endParaRPr lang="en-US" altLang="ja-JP">
              <a:ea typeface="ＭＳ Ｐゴシック" panose="020B0600070205080204" pitchFamily="50" charset="-128"/>
            </a:endParaRPr>
          </a:p>
        </p:txBody>
      </p:sp>
      <p:sp>
        <p:nvSpPr>
          <p:cNvPr id="5123" name="Rectangle 2">
            <a:extLst>
              <a:ext uri="{FF2B5EF4-FFF2-40B4-BE49-F238E27FC236}">
                <a16:creationId xmlns:a16="http://schemas.microsoft.com/office/drawing/2014/main" id="{5A5262C7-1412-46C3-B3F5-46E5DF996E1F}"/>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54E0EFBD-338E-492D-8AD7-F5BBDEE8DA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5">
            <a:extLst>
              <a:ext uri="{FF2B5EF4-FFF2-40B4-BE49-F238E27FC236}">
                <a16:creationId xmlns:a16="http://schemas.microsoft.com/office/drawing/2014/main" id="{AC17F84A-271E-4ACF-A6BB-755DE8C8A12D}"/>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5" name="Rectangle 6">
            <a:extLst>
              <a:ext uri="{FF2B5EF4-FFF2-40B4-BE49-F238E27FC236}">
                <a16:creationId xmlns:a16="http://schemas.microsoft.com/office/drawing/2014/main" id="{75A20C0D-C203-4256-B610-A9BCA457764A}"/>
              </a:ext>
            </a:extLst>
          </p:cNvPr>
          <p:cNvSpPr>
            <a:spLocks noGrp="1" noChangeArrowheads="1"/>
          </p:cNvSpPr>
          <p:nvPr>
            <p:ph type="sldNum" sz="quarter" idx="11"/>
          </p:nvPr>
        </p:nvSpPr>
        <p:spPr>
          <a:ln/>
        </p:spPr>
        <p:txBody>
          <a:bodyPr/>
          <a:lstStyle>
            <a:lvl1pPr>
              <a:defRPr/>
            </a:lvl1pPr>
          </a:lstStyle>
          <a:p>
            <a:pPr>
              <a:defRPr/>
            </a:pPr>
            <a:fld id="{DF33DEC0-A81B-4ED2-857F-9220772B246C}" type="slidenum">
              <a:rPr lang="en-US" altLang="ja-JP"/>
              <a:pPr>
                <a:defRPr/>
              </a:pPr>
              <a:t>‹#›</a:t>
            </a:fld>
            <a:endParaRPr lang="en-US" altLang="ja-JP"/>
          </a:p>
        </p:txBody>
      </p:sp>
    </p:spTree>
    <p:extLst>
      <p:ext uri="{BB962C8B-B14F-4D97-AF65-F5344CB8AC3E}">
        <p14:creationId xmlns:p14="http://schemas.microsoft.com/office/powerpoint/2010/main" val="388258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a:extLst>
              <a:ext uri="{FF2B5EF4-FFF2-40B4-BE49-F238E27FC236}">
                <a16:creationId xmlns:a16="http://schemas.microsoft.com/office/drawing/2014/main" id="{9EF491F1-DB7B-4E75-A7FF-3FCF64EB6D24}"/>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5" name="Rectangle 6">
            <a:extLst>
              <a:ext uri="{FF2B5EF4-FFF2-40B4-BE49-F238E27FC236}">
                <a16:creationId xmlns:a16="http://schemas.microsoft.com/office/drawing/2014/main" id="{93E1F409-57BD-4B36-B951-F58EA3D97B44}"/>
              </a:ext>
            </a:extLst>
          </p:cNvPr>
          <p:cNvSpPr>
            <a:spLocks noGrp="1" noChangeArrowheads="1"/>
          </p:cNvSpPr>
          <p:nvPr>
            <p:ph type="sldNum" sz="quarter" idx="11"/>
          </p:nvPr>
        </p:nvSpPr>
        <p:spPr>
          <a:ln/>
        </p:spPr>
        <p:txBody>
          <a:bodyPr/>
          <a:lstStyle>
            <a:lvl1pPr>
              <a:defRPr/>
            </a:lvl1pPr>
          </a:lstStyle>
          <a:p>
            <a:pPr>
              <a:defRPr/>
            </a:pPr>
            <a:fld id="{0F259D74-E02D-4ED3-8D05-E96743DD7DF5}" type="slidenum">
              <a:rPr lang="en-US" altLang="ja-JP"/>
              <a:pPr>
                <a:defRPr/>
              </a:pPr>
              <a:t>‹#›</a:t>
            </a:fld>
            <a:endParaRPr lang="en-US" altLang="ja-JP"/>
          </a:p>
        </p:txBody>
      </p:sp>
    </p:spTree>
    <p:extLst>
      <p:ext uri="{BB962C8B-B14F-4D97-AF65-F5344CB8AC3E}">
        <p14:creationId xmlns:p14="http://schemas.microsoft.com/office/powerpoint/2010/main" val="277067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28600"/>
            <a:ext cx="2057400" cy="5897563"/>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28600"/>
            <a:ext cx="6019800" cy="5897563"/>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a:extLst>
              <a:ext uri="{FF2B5EF4-FFF2-40B4-BE49-F238E27FC236}">
                <a16:creationId xmlns:a16="http://schemas.microsoft.com/office/drawing/2014/main" id="{E506385F-E1DB-4492-ADC7-B008894AF9AE}"/>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5" name="Rectangle 6">
            <a:extLst>
              <a:ext uri="{FF2B5EF4-FFF2-40B4-BE49-F238E27FC236}">
                <a16:creationId xmlns:a16="http://schemas.microsoft.com/office/drawing/2014/main" id="{B907067F-19AB-4471-8B4D-72A48B5B6FD0}"/>
              </a:ext>
            </a:extLst>
          </p:cNvPr>
          <p:cNvSpPr>
            <a:spLocks noGrp="1" noChangeArrowheads="1"/>
          </p:cNvSpPr>
          <p:nvPr>
            <p:ph type="sldNum" sz="quarter" idx="11"/>
          </p:nvPr>
        </p:nvSpPr>
        <p:spPr>
          <a:ln/>
        </p:spPr>
        <p:txBody>
          <a:bodyPr/>
          <a:lstStyle>
            <a:lvl1pPr>
              <a:defRPr/>
            </a:lvl1pPr>
          </a:lstStyle>
          <a:p>
            <a:pPr>
              <a:defRPr/>
            </a:pPr>
            <a:fld id="{142A8078-BD47-4F92-AA60-10B4881BD277}" type="slidenum">
              <a:rPr lang="en-US" altLang="ja-JP"/>
              <a:pPr>
                <a:defRPr/>
              </a:pPr>
              <a:t>‹#›</a:t>
            </a:fld>
            <a:endParaRPr lang="en-US" altLang="ja-JP"/>
          </a:p>
        </p:txBody>
      </p:sp>
    </p:spTree>
    <p:extLst>
      <p:ext uri="{BB962C8B-B14F-4D97-AF65-F5344CB8AC3E}">
        <p14:creationId xmlns:p14="http://schemas.microsoft.com/office/powerpoint/2010/main" val="74634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5">
            <a:extLst>
              <a:ext uri="{FF2B5EF4-FFF2-40B4-BE49-F238E27FC236}">
                <a16:creationId xmlns:a16="http://schemas.microsoft.com/office/drawing/2014/main" id="{702B79C9-F235-4788-AC2D-789086B260E9}"/>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5" name="Rectangle 6">
            <a:extLst>
              <a:ext uri="{FF2B5EF4-FFF2-40B4-BE49-F238E27FC236}">
                <a16:creationId xmlns:a16="http://schemas.microsoft.com/office/drawing/2014/main" id="{841F78D7-F530-453A-9899-C3F04593F14C}"/>
              </a:ext>
            </a:extLst>
          </p:cNvPr>
          <p:cNvSpPr>
            <a:spLocks noGrp="1" noChangeArrowheads="1"/>
          </p:cNvSpPr>
          <p:nvPr>
            <p:ph type="sldNum" sz="quarter" idx="11"/>
          </p:nvPr>
        </p:nvSpPr>
        <p:spPr>
          <a:ln/>
        </p:spPr>
        <p:txBody>
          <a:bodyPr/>
          <a:lstStyle>
            <a:lvl1pPr>
              <a:defRPr/>
            </a:lvl1pPr>
          </a:lstStyle>
          <a:p>
            <a:pPr>
              <a:defRPr/>
            </a:pPr>
            <a:fld id="{9A10D173-86AD-422C-A9FD-37F5B46A463F}" type="slidenum">
              <a:rPr lang="en-US" altLang="ja-JP"/>
              <a:pPr>
                <a:defRPr/>
              </a:pPr>
              <a:t>‹#›</a:t>
            </a:fld>
            <a:endParaRPr lang="en-US" altLang="ja-JP"/>
          </a:p>
        </p:txBody>
      </p:sp>
    </p:spTree>
    <p:extLst>
      <p:ext uri="{BB962C8B-B14F-4D97-AF65-F5344CB8AC3E}">
        <p14:creationId xmlns:p14="http://schemas.microsoft.com/office/powerpoint/2010/main" val="302299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5">
            <a:extLst>
              <a:ext uri="{FF2B5EF4-FFF2-40B4-BE49-F238E27FC236}">
                <a16:creationId xmlns:a16="http://schemas.microsoft.com/office/drawing/2014/main" id="{D007FB76-57D8-415D-9E0A-A6EFCDDF4B7C}"/>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5" name="Rectangle 6">
            <a:extLst>
              <a:ext uri="{FF2B5EF4-FFF2-40B4-BE49-F238E27FC236}">
                <a16:creationId xmlns:a16="http://schemas.microsoft.com/office/drawing/2014/main" id="{7C6CE67D-9EF5-4FEA-978B-808D182019CC}"/>
              </a:ext>
            </a:extLst>
          </p:cNvPr>
          <p:cNvSpPr>
            <a:spLocks noGrp="1" noChangeArrowheads="1"/>
          </p:cNvSpPr>
          <p:nvPr>
            <p:ph type="sldNum" sz="quarter" idx="11"/>
          </p:nvPr>
        </p:nvSpPr>
        <p:spPr>
          <a:ln/>
        </p:spPr>
        <p:txBody>
          <a:bodyPr/>
          <a:lstStyle>
            <a:lvl1pPr>
              <a:defRPr/>
            </a:lvl1pPr>
          </a:lstStyle>
          <a:p>
            <a:pPr>
              <a:defRPr/>
            </a:pPr>
            <a:fld id="{156AD717-FAD6-498F-8A31-47DF8D8D0255}" type="slidenum">
              <a:rPr lang="en-US" altLang="ja-JP"/>
              <a:pPr>
                <a:defRPr/>
              </a:pPr>
              <a:t>‹#›</a:t>
            </a:fld>
            <a:endParaRPr lang="en-US" altLang="ja-JP"/>
          </a:p>
        </p:txBody>
      </p:sp>
    </p:spTree>
    <p:extLst>
      <p:ext uri="{BB962C8B-B14F-4D97-AF65-F5344CB8AC3E}">
        <p14:creationId xmlns:p14="http://schemas.microsoft.com/office/powerpoint/2010/main" val="148903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5">
            <a:extLst>
              <a:ext uri="{FF2B5EF4-FFF2-40B4-BE49-F238E27FC236}">
                <a16:creationId xmlns:a16="http://schemas.microsoft.com/office/drawing/2014/main" id="{914A445A-9F57-4B95-9F3E-3C3125802721}"/>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6" name="Rectangle 6">
            <a:extLst>
              <a:ext uri="{FF2B5EF4-FFF2-40B4-BE49-F238E27FC236}">
                <a16:creationId xmlns:a16="http://schemas.microsoft.com/office/drawing/2014/main" id="{9FEDB6A7-ACE2-4F8F-92BD-7913D22F7DDE}"/>
              </a:ext>
            </a:extLst>
          </p:cNvPr>
          <p:cNvSpPr>
            <a:spLocks noGrp="1" noChangeArrowheads="1"/>
          </p:cNvSpPr>
          <p:nvPr>
            <p:ph type="sldNum" sz="quarter" idx="11"/>
          </p:nvPr>
        </p:nvSpPr>
        <p:spPr>
          <a:ln/>
        </p:spPr>
        <p:txBody>
          <a:bodyPr/>
          <a:lstStyle>
            <a:lvl1pPr>
              <a:defRPr/>
            </a:lvl1pPr>
          </a:lstStyle>
          <a:p>
            <a:pPr>
              <a:defRPr/>
            </a:pPr>
            <a:fld id="{BDDCED9D-D3BD-4680-B558-8D7F1083481B}" type="slidenum">
              <a:rPr lang="en-US" altLang="ja-JP"/>
              <a:pPr>
                <a:defRPr/>
              </a:pPr>
              <a:t>‹#›</a:t>
            </a:fld>
            <a:endParaRPr lang="en-US" altLang="ja-JP"/>
          </a:p>
        </p:txBody>
      </p:sp>
    </p:spTree>
    <p:extLst>
      <p:ext uri="{BB962C8B-B14F-4D97-AF65-F5344CB8AC3E}">
        <p14:creationId xmlns:p14="http://schemas.microsoft.com/office/powerpoint/2010/main" val="212732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5">
            <a:extLst>
              <a:ext uri="{FF2B5EF4-FFF2-40B4-BE49-F238E27FC236}">
                <a16:creationId xmlns:a16="http://schemas.microsoft.com/office/drawing/2014/main" id="{4680587D-3478-431E-AA7D-27B9228C71B4}"/>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8" name="Rectangle 6">
            <a:extLst>
              <a:ext uri="{FF2B5EF4-FFF2-40B4-BE49-F238E27FC236}">
                <a16:creationId xmlns:a16="http://schemas.microsoft.com/office/drawing/2014/main" id="{550DA2C1-C421-4F3A-AE4F-1065850BB451}"/>
              </a:ext>
            </a:extLst>
          </p:cNvPr>
          <p:cNvSpPr>
            <a:spLocks noGrp="1" noChangeArrowheads="1"/>
          </p:cNvSpPr>
          <p:nvPr>
            <p:ph type="sldNum" sz="quarter" idx="11"/>
          </p:nvPr>
        </p:nvSpPr>
        <p:spPr>
          <a:ln/>
        </p:spPr>
        <p:txBody>
          <a:bodyPr/>
          <a:lstStyle>
            <a:lvl1pPr>
              <a:defRPr/>
            </a:lvl1pPr>
          </a:lstStyle>
          <a:p>
            <a:pPr>
              <a:defRPr/>
            </a:pPr>
            <a:fld id="{2C7E67E3-7A08-459D-8B7F-47D6CDE98B49}" type="slidenum">
              <a:rPr lang="en-US" altLang="ja-JP"/>
              <a:pPr>
                <a:defRPr/>
              </a:pPr>
              <a:t>‹#›</a:t>
            </a:fld>
            <a:endParaRPr lang="en-US" altLang="ja-JP"/>
          </a:p>
        </p:txBody>
      </p:sp>
    </p:spTree>
    <p:extLst>
      <p:ext uri="{BB962C8B-B14F-4D97-AF65-F5344CB8AC3E}">
        <p14:creationId xmlns:p14="http://schemas.microsoft.com/office/powerpoint/2010/main" val="177765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5">
            <a:extLst>
              <a:ext uri="{FF2B5EF4-FFF2-40B4-BE49-F238E27FC236}">
                <a16:creationId xmlns:a16="http://schemas.microsoft.com/office/drawing/2014/main" id="{5258D613-8C6B-40D8-A1CC-6FB9F4BB228C}"/>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4" name="Rectangle 6">
            <a:extLst>
              <a:ext uri="{FF2B5EF4-FFF2-40B4-BE49-F238E27FC236}">
                <a16:creationId xmlns:a16="http://schemas.microsoft.com/office/drawing/2014/main" id="{808AF7C9-2A7B-4FC0-98EC-F84652B628F4}"/>
              </a:ext>
            </a:extLst>
          </p:cNvPr>
          <p:cNvSpPr>
            <a:spLocks noGrp="1" noChangeArrowheads="1"/>
          </p:cNvSpPr>
          <p:nvPr>
            <p:ph type="sldNum" sz="quarter" idx="11"/>
          </p:nvPr>
        </p:nvSpPr>
        <p:spPr>
          <a:ln/>
        </p:spPr>
        <p:txBody>
          <a:bodyPr/>
          <a:lstStyle>
            <a:lvl1pPr>
              <a:defRPr/>
            </a:lvl1pPr>
          </a:lstStyle>
          <a:p>
            <a:pPr>
              <a:defRPr/>
            </a:pPr>
            <a:fld id="{D683B491-499C-4224-A611-4888C371752D}" type="slidenum">
              <a:rPr lang="en-US" altLang="ja-JP"/>
              <a:pPr>
                <a:defRPr/>
              </a:pPr>
              <a:t>‹#›</a:t>
            </a:fld>
            <a:endParaRPr lang="en-US" altLang="ja-JP"/>
          </a:p>
        </p:txBody>
      </p:sp>
    </p:spTree>
    <p:extLst>
      <p:ext uri="{BB962C8B-B14F-4D97-AF65-F5344CB8AC3E}">
        <p14:creationId xmlns:p14="http://schemas.microsoft.com/office/powerpoint/2010/main" val="302142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785BA4E8-58C1-44BE-B6B2-1809BA72B9F3}"/>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3" name="Rectangle 6">
            <a:extLst>
              <a:ext uri="{FF2B5EF4-FFF2-40B4-BE49-F238E27FC236}">
                <a16:creationId xmlns:a16="http://schemas.microsoft.com/office/drawing/2014/main" id="{2C626F28-0096-452D-8ABD-07C8FCFC855C}"/>
              </a:ext>
            </a:extLst>
          </p:cNvPr>
          <p:cNvSpPr>
            <a:spLocks noGrp="1" noChangeArrowheads="1"/>
          </p:cNvSpPr>
          <p:nvPr>
            <p:ph type="sldNum" sz="quarter" idx="11"/>
          </p:nvPr>
        </p:nvSpPr>
        <p:spPr>
          <a:ln/>
        </p:spPr>
        <p:txBody>
          <a:bodyPr/>
          <a:lstStyle>
            <a:lvl1pPr>
              <a:defRPr/>
            </a:lvl1pPr>
          </a:lstStyle>
          <a:p>
            <a:pPr>
              <a:defRPr/>
            </a:pPr>
            <a:fld id="{2A4D9033-42F7-4FD5-ABBF-213795DF2C53}" type="slidenum">
              <a:rPr lang="en-US" altLang="ja-JP"/>
              <a:pPr>
                <a:defRPr/>
              </a:pPr>
              <a:t>‹#›</a:t>
            </a:fld>
            <a:endParaRPr lang="en-US" altLang="ja-JP"/>
          </a:p>
        </p:txBody>
      </p:sp>
    </p:spTree>
    <p:extLst>
      <p:ext uri="{BB962C8B-B14F-4D97-AF65-F5344CB8AC3E}">
        <p14:creationId xmlns:p14="http://schemas.microsoft.com/office/powerpoint/2010/main" val="250397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a:extLst>
              <a:ext uri="{FF2B5EF4-FFF2-40B4-BE49-F238E27FC236}">
                <a16:creationId xmlns:a16="http://schemas.microsoft.com/office/drawing/2014/main" id="{796D3EF8-314D-4F07-B6B0-0B085582CAFE}"/>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6" name="Rectangle 6">
            <a:extLst>
              <a:ext uri="{FF2B5EF4-FFF2-40B4-BE49-F238E27FC236}">
                <a16:creationId xmlns:a16="http://schemas.microsoft.com/office/drawing/2014/main" id="{EBF54D75-AF24-48EB-9C03-324604D1560D}"/>
              </a:ext>
            </a:extLst>
          </p:cNvPr>
          <p:cNvSpPr>
            <a:spLocks noGrp="1" noChangeArrowheads="1"/>
          </p:cNvSpPr>
          <p:nvPr>
            <p:ph type="sldNum" sz="quarter" idx="11"/>
          </p:nvPr>
        </p:nvSpPr>
        <p:spPr>
          <a:ln/>
        </p:spPr>
        <p:txBody>
          <a:bodyPr/>
          <a:lstStyle>
            <a:lvl1pPr>
              <a:defRPr/>
            </a:lvl1pPr>
          </a:lstStyle>
          <a:p>
            <a:pPr>
              <a:defRPr/>
            </a:pPr>
            <a:fld id="{341D6A77-A577-4ECE-9346-1743925C3E7B}" type="slidenum">
              <a:rPr lang="en-US" altLang="ja-JP"/>
              <a:pPr>
                <a:defRPr/>
              </a:pPr>
              <a:t>‹#›</a:t>
            </a:fld>
            <a:endParaRPr lang="en-US" altLang="ja-JP"/>
          </a:p>
        </p:txBody>
      </p:sp>
    </p:spTree>
    <p:extLst>
      <p:ext uri="{BB962C8B-B14F-4D97-AF65-F5344CB8AC3E}">
        <p14:creationId xmlns:p14="http://schemas.microsoft.com/office/powerpoint/2010/main" val="356631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5">
            <a:extLst>
              <a:ext uri="{FF2B5EF4-FFF2-40B4-BE49-F238E27FC236}">
                <a16:creationId xmlns:a16="http://schemas.microsoft.com/office/drawing/2014/main" id="{CA9DB18A-4FA6-4386-80D8-FB4FD972BD5C}"/>
              </a:ext>
            </a:extLst>
          </p:cNvPr>
          <p:cNvSpPr>
            <a:spLocks noGrp="1" noChangeArrowheads="1"/>
          </p:cNvSpPr>
          <p:nvPr>
            <p:ph type="ftr" sz="quarter" idx="10"/>
          </p:nvPr>
        </p:nvSpPr>
        <p:spPr>
          <a:ln/>
        </p:spPr>
        <p:txBody>
          <a:bodyPr/>
          <a:lstStyle>
            <a:lvl1pPr>
              <a:defRPr/>
            </a:lvl1pPr>
          </a:lstStyle>
          <a:p>
            <a:pPr>
              <a:defRPr/>
            </a:pPr>
            <a:r>
              <a:rPr lang="en-US" altLang="ja-JP"/>
              <a:t>Copyright (c) Midoriya Information Systems Co., Ltd.  All Rights Reserved.</a:t>
            </a:r>
          </a:p>
        </p:txBody>
      </p:sp>
      <p:sp>
        <p:nvSpPr>
          <p:cNvPr id="6" name="Rectangle 6">
            <a:extLst>
              <a:ext uri="{FF2B5EF4-FFF2-40B4-BE49-F238E27FC236}">
                <a16:creationId xmlns:a16="http://schemas.microsoft.com/office/drawing/2014/main" id="{F8D22441-423C-4EB4-B8ED-7AD5B0727B69}"/>
              </a:ext>
            </a:extLst>
          </p:cNvPr>
          <p:cNvSpPr>
            <a:spLocks noGrp="1" noChangeArrowheads="1"/>
          </p:cNvSpPr>
          <p:nvPr>
            <p:ph type="sldNum" sz="quarter" idx="11"/>
          </p:nvPr>
        </p:nvSpPr>
        <p:spPr>
          <a:ln/>
        </p:spPr>
        <p:txBody>
          <a:bodyPr/>
          <a:lstStyle>
            <a:lvl1pPr>
              <a:defRPr/>
            </a:lvl1pPr>
          </a:lstStyle>
          <a:p>
            <a:pPr>
              <a:defRPr/>
            </a:pPr>
            <a:fld id="{2FE544B8-056A-481D-93F9-2A6A88B4306E}" type="slidenum">
              <a:rPr lang="en-US" altLang="ja-JP"/>
              <a:pPr>
                <a:defRPr/>
              </a:pPr>
              <a:t>‹#›</a:t>
            </a:fld>
            <a:endParaRPr lang="en-US" altLang="ja-JP"/>
          </a:p>
        </p:txBody>
      </p:sp>
    </p:spTree>
    <p:extLst>
      <p:ext uri="{BB962C8B-B14F-4D97-AF65-F5344CB8AC3E}">
        <p14:creationId xmlns:p14="http://schemas.microsoft.com/office/powerpoint/2010/main" val="327582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A0138B-C5DF-4BB8-A20E-F7E99457F423}"/>
              </a:ext>
            </a:extLst>
          </p:cNvPr>
          <p:cNvSpPr>
            <a:spLocks noGrp="1" noChangeArrowheads="1"/>
          </p:cNvSpPr>
          <p:nvPr>
            <p:ph type="title"/>
          </p:nvPr>
        </p:nvSpPr>
        <p:spPr bwMode="auto">
          <a:xfrm>
            <a:off x="457200" y="228600"/>
            <a:ext cx="7696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DDED6A41-3E5A-405E-8ED2-03D9C84BF740}"/>
              </a:ext>
            </a:extLst>
          </p:cNvPr>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 </a:t>
            </a:r>
            <a:r>
              <a:rPr lang="ja-JP" altLang="en-US"/>
              <a:t>マスタ テキストの書式設定</a:t>
            </a:r>
          </a:p>
          <a:p>
            <a:pPr lvl="1"/>
            <a:r>
              <a:rPr lang="ja-JP" altLang="en-US"/>
              <a:t>○ 第 </a:t>
            </a:r>
            <a:r>
              <a:rPr lang="en-US" altLang="ja-JP"/>
              <a:t>2 </a:t>
            </a:r>
            <a:r>
              <a:rPr lang="ja-JP" altLang="en-US"/>
              <a:t>レベル</a:t>
            </a:r>
          </a:p>
        </p:txBody>
      </p:sp>
      <p:sp>
        <p:nvSpPr>
          <p:cNvPr id="98309" name="Rectangle 5">
            <a:extLst>
              <a:ext uri="{FF2B5EF4-FFF2-40B4-BE49-F238E27FC236}">
                <a16:creationId xmlns:a16="http://schemas.microsoft.com/office/drawing/2014/main" id="{38256BA9-CE7C-4FB3-95E0-6573BF3D7F3C}"/>
              </a:ext>
            </a:extLst>
          </p:cNvPr>
          <p:cNvSpPr>
            <a:spLocks noGrp="1" noChangeArrowheads="1"/>
          </p:cNvSpPr>
          <p:nvPr>
            <p:ph type="ftr" sz="quarter" idx="3"/>
          </p:nvPr>
        </p:nvSpPr>
        <p:spPr bwMode="auto">
          <a:xfrm>
            <a:off x="1676400" y="6400800"/>
            <a:ext cx="5638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ltLang="ja-JP"/>
              <a:t>Copyright (c) Midoriya Information Systems Co., Ltd.  All Rights Reserved.</a:t>
            </a:r>
          </a:p>
        </p:txBody>
      </p:sp>
      <p:sp>
        <p:nvSpPr>
          <p:cNvPr id="98310" name="Rectangle 6">
            <a:extLst>
              <a:ext uri="{FF2B5EF4-FFF2-40B4-BE49-F238E27FC236}">
                <a16:creationId xmlns:a16="http://schemas.microsoft.com/office/drawing/2014/main" id="{7EDC6346-D02F-4436-B83A-039AC6CE5E90}"/>
              </a:ext>
            </a:extLst>
          </p:cNvPr>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1782E95-AA1B-439F-B23F-D03F8193AD17}" type="slidenum">
              <a:rPr lang="en-US" altLang="ja-JP"/>
              <a:pPr>
                <a:defRPr/>
              </a:pPr>
              <a:t>‹#›</a:t>
            </a:fld>
            <a:endParaRPr lang="en-US" altLang="ja-JP"/>
          </a:p>
        </p:txBody>
      </p:sp>
      <p:sp>
        <p:nvSpPr>
          <p:cNvPr id="1030" name="Line 8">
            <a:extLst>
              <a:ext uri="{FF2B5EF4-FFF2-40B4-BE49-F238E27FC236}">
                <a16:creationId xmlns:a16="http://schemas.microsoft.com/office/drawing/2014/main" id="{678CF01C-85DC-4B64-AB84-FAA2DA11ED7F}"/>
              </a:ext>
            </a:extLst>
          </p:cNvPr>
          <p:cNvSpPr>
            <a:spLocks noChangeShapeType="1"/>
          </p:cNvSpPr>
          <p:nvPr/>
        </p:nvSpPr>
        <p:spPr bwMode="auto">
          <a:xfrm>
            <a:off x="152400" y="990600"/>
            <a:ext cx="8839200" cy="0"/>
          </a:xfrm>
          <a:prstGeom prst="line">
            <a:avLst/>
          </a:prstGeom>
          <a:noFill/>
          <a:ln w="22225">
            <a:solidFill>
              <a:schemeClr val="accent2"/>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1" name="Line 9">
            <a:extLst>
              <a:ext uri="{FF2B5EF4-FFF2-40B4-BE49-F238E27FC236}">
                <a16:creationId xmlns:a16="http://schemas.microsoft.com/office/drawing/2014/main" id="{DB99E224-6933-44EF-8143-681783E11F8F}"/>
              </a:ext>
            </a:extLst>
          </p:cNvPr>
          <p:cNvSpPr>
            <a:spLocks noChangeShapeType="1"/>
          </p:cNvSpPr>
          <p:nvPr/>
        </p:nvSpPr>
        <p:spPr bwMode="auto">
          <a:xfrm>
            <a:off x="152400" y="6324600"/>
            <a:ext cx="8839200" cy="0"/>
          </a:xfrm>
          <a:prstGeom prst="line">
            <a:avLst/>
          </a:prstGeom>
          <a:noFill/>
          <a:ln w="22225">
            <a:solidFill>
              <a:schemeClr val="accent2"/>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1032" name="Picture 13" descr="MIS_logo">
            <a:extLst>
              <a:ext uri="{FF2B5EF4-FFF2-40B4-BE49-F238E27FC236}">
                <a16:creationId xmlns:a16="http://schemas.microsoft.com/office/drawing/2014/main" id="{3093D91D-A919-4BAB-ADE2-FAA0CB00B29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05800" y="0"/>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ctr" rtl="0" eaLnBrk="0" fontAlgn="base" hangingPunct="0">
        <a:spcBef>
          <a:spcPct val="0"/>
        </a:spcBef>
        <a:spcAft>
          <a:spcPct val="0"/>
        </a:spcAft>
        <a:defRPr kumimoji="1" sz="2400" b="1">
          <a:solidFill>
            <a:schemeClr val="tx2"/>
          </a:solidFill>
          <a:latin typeface="+mj-lt"/>
          <a:ea typeface="+mj-ea"/>
          <a:cs typeface="+mj-cs"/>
        </a:defRPr>
      </a:lvl1pPr>
      <a:lvl2pPr algn="ctr" rtl="0" eaLnBrk="0" fontAlgn="base" hangingPunct="0">
        <a:spcBef>
          <a:spcPct val="0"/>
        </a:spcBef>
        <a:spcAft>
          <a:spcPct val="0"/>
        </a:spcAft>
        <a:defRPr kumimoji="1" sz="2400" b="1">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2400" b="1">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2400" b="1">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2400" b="1">
          <a:solidFill>
            <a:schemeClr val="tx2"/>
          </a:solidFill>
          <a:latin typeface="Arial" charset="0"/>
          <a:ea typeface="ＭＳ Ｐゴシック" pitchFamily="50" charset="-128"/>
        </a:defRPr>
      </a:lvl5pPr>
      <a:lvl6pPr marL="457200" algn="ctr" rtl="0" fontAlgn="base">
        <a:spcBef>
          <a:spcPct val="0"/>
        </a:spcBef>
        <a:spcAft>
          <a:spcPct val="0"/>
        </a:spcAft>
        <a:defRPr kumimoji="1" sz="2400" b="1">
          <a:solidFill>
            <a:schemeClr val="tx2"/>
          </a:solidFill>
          <a:latin typeface="Arial" charset="0"/>
          <a:ea typeface="ＭＳ Ｐゴシック" pitchFamily="50" charset="-128"/>
        </a:defRPr>
      </a:lvl6pPr>
      <a:lvl7pPr marL="914400" algn="ctr" rtl="0" fontAlgn="base">
        <a:spcBef>
          <a:spcPct val="0"/>
        </a:spcBef>
        <a:spcAft>
          <a:spcPct val="0"/>
        </a:spcAft>
        <a:defRPr kumimoji="1" sz="2400" b="1">
          <a:solidFill>
            <a:schemeClr val="tx2"/>
          </a:solidFill>
          <a:latin typeface="Arial" charset="0"/>
          <a:ea typeface="ＭＳ Ｐゴシック" pitchFamily="50" charset="-128"/>
        </a:defRPr>
      </a:lvl7pPr>
      <a:lvl8pPr marL="1371600" algn="ctr" rtl="0" fontAlgn="base">
        <a:spcBef>
          <a:spcPct val="0"/>
        </a:spcBef>
        <a:spcAft>
          <a:spcPct val="0"/>
        </a:spcAft>
        <a:defRPr kumimoji="1" sz="2400" b="1">
          <a:solidFill>
            <a:schemeClr val="tx2"/>
          </a:solidFill>
          <a:latin typeface="Arial" charset="0"/>
          <a:ea typeface="ＭＳ Ｐゴシック" pitchFamily="50" charset="-128"/>
        </a:defRPr>
      </a:lvl8pPr>
      <a:lvl9pPr marL="1828800" algn="ctr" rtl="0" fontAlgn="base">
        <a:spcBef>
          <a:spcPct val="0"/>
        </a:spcBef>
        <a:spcAft>
          <a:spcPct val="0"/>
        </a:spcAft>
        <a:defRPr kumimoji="1" sz="2400" b="1">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スライド番号プレースホルダ 4">
            <a:extLst>
              <a:ext uri="{FF2B5EF4-FFF2-40B4-BE49-F238E27FC236}">
                <a16:creationId xmlns:a16="http://schemas.microsoft.com/office/drawing/2014/main" id="{EBB5BBC6-3033-48D7-97F3-442886FDC7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pPr>
            <a:fld id="{985D22C6-7BF4-4F66-B972-76F5388387DC}" type="slidenum">
              <a:rPr lang="en-US" altLang="ja-JP" sz="1200" b="0" smtClean="0"/>
              <a:pPr>
                <a:spcBef>
                  <a:spcPct val="0"/>
                </a:spcBef>
              </a:pPr>
              <a:t>1</a:t>
            </a:fld>
            <a:endParaRPr lang="en-US" altLang="ja-JP" sz="1200" b="0"/>
          </a:p>
        </p:txBody>
      </p:sp>
      <p:grpSp>
        <p:nvGrpSpPr>
          <p:cNvPr id="4099" name="Group 20">
            <a:extLst>
              <a:ext uri="{FF2B5EF4-FFF2-40B4-BE49-F238E27FC236}">
                <a16:creationId xmlns:a16="http://schemas.microsoft.com/office/drawing/2014/main" id="{CD08A4BA-3E50-453F-8718-F4DF950FF7CB}"/>
              </a:ext>
            </a:extLst>
          </p:cNvPr>
          <p:cNvGrpSpPr>
            <a:grpSpLocks/>
          </p:cNvGrpSpPr>
          <p:nvPr/>
        </p:nvGrpSpPr>
        <p:grpSpPr bwMode="auto">
          <a:xfrm>
            <a:off x="0" y="3429000"/>
            <a:ext cx="9144000" cy="1143000"/>
            <a:chOff x="0" y="2302"/>
            <a:chExt cx="5760" cy="578"/>
          </a:xfrm>
        </p:grpSpPr>
        <p:grpSp>
          <p:nvGrpSpPr>
            <p:cNvPr id="4106" name="Group 21">
              <a:extLst>
                <a:ext uri="{FF2B5EF4-FFF2-40B4-BE49-F238E27FC236}">
                  <a16:creationId xmlns:a16="http://schemas.microsoft.com/office/drawing/2014/main" id="{710B51B7-028A-4B0B-B657-FCA54D6E7979}"/>
                </a:ext>
              </a:extLst>
            </p:cNvPr>
            <p:cNvGrpSpPr>
              <a:grpSpLocks/>
            </p:cNvGrpSpPr>
            <p:nvPr/>
          </p:nvGrpSpPr>
          <p:grpSpPr bwMode="auto">
            <a:xfrm>
              <a:off x="0" y="2302"/>
              <a:ext cx="2880" cy="578"/>
              <a:chOff x="432" y="1728"/>
              <a:chExt cx="3744" cy="530"/>
            </a:xfrm>
          </p:grpSpPr>
          <p:pic>
            <p:nvPicPr>
              <p:cNvPr id="4111" name="Picture 22" descr="5">
                <a:extLst>
                  <a:ext uri="{FF2B5EF4-FFF2-40B4-BE49-F238E27FC236}">
                    <a16:creationId xmlns:a16="http://schemas.microsoft.com/office/drawing/2014/main" id="{1F0B9720-EFA1-4529-842E-F932C4D17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23" descr="6">
                <a:extLst>
                  <a:ext uri="{FF2B5EF4-FFF2-40B4-BE49-F238E27FC236}">
                    <a16:creationId xmlns:a16="http://schemas.microsoft.com/office/drawing/2014/main" id="{C919F6A8-17AD-4914-8824-29871BCF7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4" descr="7">
                <a:extLst>
                  <a:ext uri="{FF2B5EF4-FFF2-40B4-BE49-F238E27FC236}">
                    <a16:creationId xmlns:a16="http://schemas.microsoft.com/office/drawing/2014/main" id="{923E58B9-73F7-47A5-8332-E460553CA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7" name="Group 25">
              <a:extLst>
                <a:ext uri="{FF2B5EF4-FFF2-40B4-BE49-F238E27FC236}">
                  <a16:creationId xmlns:a16="http://schemas.microsoft.com/office/drawing/2014/main" id="{3CD42801-56C1-490E-AD28-B39A3E530A7A}"/>
                </a:ext>
              </a:extLst>
            </p:cNvPr>
            <p:cNvGrpSpPr>
              <a:grpSpLocks/>
            </p:cNvGrpSpPr>
            <p:nvPr/>
          </p:nvGrpSpPr>
          <p:grpSpPr bwMode="auto">
            <a:xfrm>
              <a:off x="2880" y="2303"/>
              <a:ext cx="2880" cy="577"/>
              <a:chOff x="432" y="1728"/>
              <a:chExt cx="3744" cy="530"/>
            </a:xfrm>
          </p:grpSpPr>
          <p:pic>
            <p:nvPicPr>
              <p:cNvPr id="4108" name="Picture 26" descr="5">
                <a:extLst>
                  <a:ext uri="{FF2B5EF4-FFF2-40B4-BE49-F238E27FC236}">
                    <a16:creationId xmlns:a16="http://schemas.microsoft.com/office/drawing/2014/main" id="{6B38A668-D80F-486D-87F4-DC3C8CE75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27" descr="6">
                <a:extLst>
                  <a:ext uri="{FF2B5EF4-FFF2-40B4-BE49-F238E27FC236}">
                    <a16:creationId xmlns:a16="http://schemas.microsoft.com/office/drawing/2014/main" id="{3C21452C-9255-4AD9-B5CB-293A8C6F5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28" descr="7">
                <a:extLst>
                  <a:ext uri="{FF2B5EF4-FFF2-40B4-BE49-F238E27FC236}">
                    <a16:creationId xmlns:a16="http://schemas.microsoft.com/office/drawing/2014/main" id="{F21FFBC7-E55D-4008-A599-92E693E87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728"/>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00" name="Text Box 13">
            <a:extLst>
              <a:ext uri="{FF2B5EF4-FFF2-40B4-BE49-F238E27FC236}">
                <a16:creationId xmlns:a16="http://schemas.microsoft.com/office/drawing/2014/main" id="{D7E99C92-56DE-4B6E-AE6C-98CCE1CBA03D}"/>
              </a:ext>
            </a:extLst>
          </p:cNvPr>
          <p:cNvSpPr txBox="1">
            <a:spLocks noChangeArrowheads="1"/>
          </p:cNvSpPr>
          <p:nvPr/>
        </p:nvSpPr>
        <p:spPr bwMode="auto">
          <a:xfrm>
            <a:off x="1700213" y="247650"/>
            <a:ext cx="55911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pPr>
            <a:r>
              <a:rPr lang="ja-JP" altLang="en-US" sz="1200">
                <a:solidFill>
                  <a:srgbClr val="660066"/>
                </a:solidFill>
                <a:latin typeface="Meiryo UI" panose="020B0604030504040204" pitchFamily="50" charset="-128"/>
                <a:ea typeface="Meiryo UI" panose="020B0604030504040204" pitchFamily="50" charset="-128"/>
                <a:cs typeface="Meiryo UI" panose="020B0604030504040204" pitchFamily="50" charset="-128"/>
              </a:rPr>
              <a:t>バーコードソリューション 　「つながる君♪」で　業務がつながる　　情報がつながる　</a:t>
            </a:r>
          </a:p>
          <a:p>
            <a:pPr eaLnBrk="1" hangingPunct="1">
              <a:spcBef>
                <a:spcPct val="50000"/>
              </a:spcBef>
            </a:pPr>
            <a:r>
              <a:rPr lang="ja-JP" altLang="en-US" sz="1200">
                <a:solidFill>
                  <a:srgbClr val="660066"/>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a:solidFill>
                  <a:srgbClr val="660066"/>
                </a:solidFill>
                <a:latin typeface="Meiryo UI" panose="020B0604030504040204" pitchFamily="50" charset="-128"/>
                <a:ea typeface="Meiryo UI" panose="020B0604030504040204" pitchFamily="50" charset="-128"/>
                <a:cs typeface="Meiryo UI" panose="020B0604030504040204" pitchFamily="50" charset="-128"/>
              </a:rPr>
              <a:t>MIS</a:t>
            </a:r>
            <a:r>
              <a:rPr lang="ja-JP" altLang="en-US" sz="1200">
                <a:solidFill>
                  <a:srgbClr val="660066"/>
                </a:solidFill>
                <a:latin typeface="Meiryo UI" panose="020B0604030504040204" pitchFamily="50" charset="-128"/>
                <a:ea typeface="Meiryo UI" panose="020B0604030504040204" pitchFamily="50" charset="-128"/>
                <a:cs typeface="Meiryo UI" panose="020B0604030504040204" pitchFamily="50" charset="-128"/>
              </a:rPr>
              <a:t>は、　お客様企業の成長と成功をお手伝いさせていただく会社です　</a:t>
            </a:r>
          </a:p>
        </p:txBody>
      </p:sp>
      <p:pic>
        <p:nvPicPr>
          <p:cNvPr id="4101" name="Picture 15" descr="logo1_Fit_50pct">
            <a:extLst>
              <a:ext uri="{FF2B5EF4-FFF2-40B4-BE49-F238E27FC236}">
                <a16:creationId xmlns:a16="http://schemas.microsoft.com/office/drawing/2014/main" id="{AD57E47F-F2C8-4F41-B67D-1A625AA458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52400"/>
            <a:ext cx="106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フッター プレースホルダ 3">
            <a:extLst>
              <a:ext uri="{FF2B5EF4-FFF2-40B4-BE49-F238E27FC236}">
                <a16:creationId xmlns:a16="http://schemas.microsoft.com/office/drawing/2014/main" id="{852B1FED-0A96-4626-9316-DD0F9E1D2F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pPr>
            <a:r>
              <a:rPr lang="en-US" altLang="ja-JP" sz="1000" b="0">
                <a:latin typeface="Meiryo UI" panose="020B0604030504040204" pitchFamily="50" charset="-128"/>
                <a:ea typeface="Meiryo UI" panose="020B0604030504040204" pitchFamily="50" charset="-128"/>
                <a:cs typeface="Meiryo UI" panose="020B0604030504040204" pitchFamily="50" charset="-128"/>
              </a:rPr>
              <a:t>Copyright (c) Midoriya Information Systems Co., Ltd.  All Rights Reserved.</a:t>
            </a:r>
          </a:p>
        </p:txBody>
      </p:sp>
      <p:pic>
        <p:nvPicPr>
          <p:cNvPr id="4103" name="Picture 2">
            <a:extLst>
              <a:ext uri="{FF2B5EF4-FFF2-40B4-BE49-F238E27FC236}">
                <a16:creationId xmlns:a16="http://schemas.microsoft.com/office/drawing/2014/main" id="{69FB9196-0C10-49C9-B687-4CC207D874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7575" y="0"/>
            <a:ext cx="8540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4" name="Rectangle 2">
            <a:extLst>
              <a:ext uri="{FF2B5EF4-FFF2-40B4-BE49-F238E27FC236}">
                <a16:creationId xmlns:a16="http://schemas.microsoft.com/office/drawing/2014/main" id="{C435298E-4080-4AA2-A949-0971EC2C2A6D}"/>
              </a:ext>
            </a:extLst>
          </p:cNvPr>
          <p:cNvSpPr>
            <a:spLocks noGrp="1" noChangeArrowheads="1"/>
          </p:cNvSpPr>
          <p:nvPr>
            <p:ph type="ctrTitle"/>
          </p:nvPr>
        </p:nvSpPr>
        <p:spPr>
          <a:xfrm>
            <a:off x="0" y="1773238"/>
            <a:ext cx="9144000" cy="1143000"/>
          </a:xfrm>
          <a:noFill/>
        </p:spPr>
        <p:txBody>
          <a:bodyPr lIns="92075" tIns="46038" rIns="92075" bIns="46038" anchor="b"/>
          <a:lstStyle/>
          <a:p>
            <a:pPr eaLnBrk="1" hangingPunct="1">
              <a:spcAft>
                <a:spcPct val="10000"/>
              </a:spcAft>
            </a:pPr>
            <a:r>
              <a:rPr lang="ja-JP" altLang="en-US" sz="3200" dirty="0"/>
              <a:t>旭シンクロテック</a:t>
            </a:r>
            <a:br>
              <a:rPr lang="en-US" altLang="ja-JP" sz="3200" dirty="0"/>
            </a:br>
            <a:r>
              <a:rPr lang="ja-JP" altLang="en-US" sz="3200" dirty="0"/>
              <a:t>開発キックオフ</a:t>
            </a:r>
            <a:endParaRPr lang="ja-JP" altLang="en-US" sz="2000" dirty="0"/>
          </a:p>
        </p:txBody>
      </p:sp>
      <p:sp>
        <p:nvSpPr>
          <p:cNvPr id="4105" name="Text Box 12">
            <a:extLst>
              <a:ext uri="{FF2B5EF4-FFF2-40B4-BE49-F238E27FC236}">
                <a16:creationId xmlns:a16="http://schemas.microsoft.com/office/drawing/2014/main" id="{9C7048C1-FD12-4CC7-92A9-9D07AA36D0A5}"/>
              </a:ext>
            </a:extLst>
          </p:cNvPr>
          <p:cNvSpPr txBox="1">
            <a:spLocks noChangeArrowheads="1"/>
          </p:cNvSpPr>
          <p:nvPr/>
        </p:nvSpPr>
        <p:spPr bwMode="auto">
          <a:xfrm>
            <a:off x="0" y="4875213"/>
            <a:ext cx="9144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50000"/>
              </a:spcBef>
            </a:pPr>
            <a:r>
              <a:rPr lang="ja-JP" altLang="en-US" sz="1800" dirty="0"/>
              <a:t>緑屋情報システム株式会社</a:t>
            </a:r>
          </a:p>
          <a:p>
            <a:pPr algn="ctr" eaLnBrk="1" hangingPunct="1">
              <a:spcBef>
                <a:spcPct val="50000"/>
              </a:spcBef>
            </a:pPr>
            <a:r>
              <a:rPr lang="ja-JP" altLang="en-US" sz="1800" dirty="0"/>
              <a:t>星原　雅仁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コネクタ 42">
            <a:extLst>
              <a:ext uri="{FF2B5EF4-FFF2-40B4-BE49-F238E27FC236}">
                <a16:creationId xmlns:a16="http://schemas.microsoft.com/office/drawing/2014/main" id="{7BDF679E-0322-4215-B2A2-85EF3B5FC39C}"/>
              </a:ext>
            </a:extLst>
          </p:cNvPr>
          <p:cNvCxnSpPr>
            <a:cxnSpLocks/>
          </p:cNvCxnSpPr>
          <p:nvPr/>
        </p:nvCxnSpPr>
        <p:spPr bwMode="auto">
          <a:xfrm flipH="1">
            <a:off x="723629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4" name="直線コネクタ 43">
            <a:extLst>
              <a:ext uri="{FF2B5EF4-FFF2-40B4-BE49-F238E27FC236}">
                <a16:creationId xmlns:a16="http://schemas.microsoft.com/office/drawing/2014/main" id="{EE653F72-CFA8-466E-B6CC-43E9ADB29AD6}"/>
              </a:ext>
            </a:extLst>
          </p:cNvPr>
          <p:cNvCxnSpPr>
            <a:cxnSpLocks/>
          </p:cNvCxnSpPr>
          <p:nvPr/>
        </p:nvCxnSpPr>
        <p:spPr bwMode="auto">
          <a:xfrm flipH="1">
            <a:off x="6499530" y="1505253"/>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5" name="直線コネクタ 44">
            <a:extLst>
              <a:ext uri="{FF2B5EF4-FFF2-40B4-BE49-F238E27FC236}">
                <a16:creationId xmlns:a16="http://schemas.microsoft.com/office/drawing/2014/main" id="{C0E9D270-C28A-4E93-BBD8-FFEC14EE5E98}"/>
              </a:ext>
            </a:extLst>
          </p:cNvPr>
          <p:cNvCxnSpPr>
            <a:cxnSpLocks/>
          </p:cNvCxnSpPr>
          <p:nvPr/>
        </p:nvCxnSpPr>
        <p:spPr bwMode="auto">
          <a:xfrm flipH="1">
            <a:off x="5779450" y="1484912"/>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6" name="直線コネクタ 45">
            <a:extLst>
              <a:ext uri="{FF2B5EF4-FFF2-40B4-BE49-F238E27FC236}">
                <a16:creationId xmlns:a16="http://schemas.microsoft.com/office/drawing/2014/main" id="{E27706FA-FC8D-4E8F-93EA-4104C009E4EC}"/>
              </a:ext>
            </a:extLst>
          </p:cNvPr>
          <p:cNvCxnSpPr>
            <a:cxnSpLocks/>
          </p:cNvCxnSpPr>
          <p:nvPr/>
        </p:nvCxnSpPr>
        <p:spPr bwMode="auto">
          <a:xfrm flipH="1">
            <a:off x="5059370"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7" name="直線コネクタ 46">
            <a:extLst>
              <a:ext uri="{FF2B5EF4-FFF2-40B4-BE49-F238E27FC236}">
                <a16:creationId xmlns:a16="http://schemas.microsoft.com/office/drawing/2014/main" id="{F5B590C9-B230-4D43-9592-52B5A2348428}"/>
              </a:ext>
            </a:extLst>
          </p:cNvPr>
          <p:cNvCxnSpPr>
            <a:cxnSpLocks/>
          </p:cNvCxnSpPr>
          <p:nvPr/>
        </p:nvCxnSpPr>
        <p:spPr bwMode="auto">
          <a:xfrm flipH="1">
            <a:off x="4358573" y="1498053"/>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8" name="直線コネクタ 47">
            <a:extLst>
              <a:ext uri="{FF2B5EF4-FFF2-40B4-BE49-F238E27FC236}">
                <a16:creationId xmlns:a16="http://schemas.microsoft.com/office/drawing/2014/main" id="{7A71DA6F-E92D-4035-8115-D96EC877FA06}"/>
              </a:ext>
            </a:extLst>
          </p:cNvPr>
          <p:cNvCxnSpPr>
            <a:cxnSpLocks/>
          </p:cNvCxnSpPr>
          <p:nvPr/>
        </p:nvCxnSpPr>
        <p:spPr bwMode="auto">
          <a:xfrm flipH="1">
            <a:off x="3645966" y="1484912"/>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9" name="直線コネクタ 48">
            <a:extLst>
              <a:ext uri="{FF2B5EF4-FFF2-40B4-BE49-F238E27FC236}">
                <a16:creationId xmlns:a16="http://schemas.microsoft.com/office/drawing/2014/main" id="{52D3C437-DD8E-4FE3-B87E-19909EFABB39}"/>
              </a:ext>
            </a:extLst>
          </p:cNvPr>
          <p:cNvCxnSpPr>
            <a:cxnSpLocks/>
          </p:cNvCxnSpPr>
          <p:nvPr/>
        </p:nvCxnSpPr>
        <p:spPr bwMode="auto">
          <a:xfrm flipH="1">
            <a:off x="291056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50" name="直線コネクタ 49">
            <a:extLst>
              <a:ext uri="{FF2B5EF4-FFF2-40B4-BE49-F238E27FC236}">
                <a16:creationId xmlns:a16="http://schemas.microsoft.com/office/drawing/2014/main" id="{4958D716-F239-4327-B740-36546370E053}"/>
              </a:ext>
            </a:extLst>
          </p:cNvPr>
          <p:cNvCxnSpPr>
            <a:cxnSpLocks/>
          </p:cNvCxnSpPr>
          <p:nvPr/>
        </p:nvCxnSpPr>
        <p:spPr bwMode="auto">
          <a:xfrm flipH="1">
            <a:off x="2205498"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51" name="直線コネクタ 50">
            <a:extLst>
              <a:ext uri="{FF2B5EF4-FFF2-40B4-BE49-F238E27FC236}">
                <a16:creationId xmlns:a16="http://schemas.microsoft.com/office/drawing/2014/main" id="{FD2F4A2D-6A5C-444F-8635-391CD8862CDC}"/>
              </a:ext>
            </a:extLst>
          </p:cNvPr>
          <p:cNvCxnSpPr>
            <a:cxnSpLocks/>
          </p:cNvCxnSpPr>
          <p:nvPr/>
        </p:nvCxnSpPr>
        <p:spPr bwMode="auto">
          <a:xfrm flipH="1">
            <a:off x="147565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sp>
        <p:nvSpPr>
          <p:cNvPr id="2" name="タイトル 1">
            <a:extLst>
              <a:ext uri="{FF2B5EF4-FFF2-40B4-BE49-F238E27FC236}">
                <a16:creationId xmlns:a16="http://schemas.microsoft.com/office/drawing/2014/main" id="{C548A590-2A88-46F1-BC01-DE562A5F2FC7}"/>
              </a:ext>
            </a:extLst>
          </p:cNvPr>
          <p:cNvSpPr>
            <a:spLocks noGrp="1"/>
          </p:cNvSpPr>
          <p:nvPr>
            <p:ph type="title"/>
          </p:nvPr>
        </p:nvSpPr>
        <p:spPr/>
        <p:txBody>
          <a:bodyPr/>
          <a:lstStyle/>
          <a:p>
            <a:pPr algn="l"/>
            <a:r>
              <a:rPr lang="ja-JP" altLang="en-US" dirty="0"/>
              <a:t>スケジュール・環境計画</a:t>
            </a:r>
            <a:endParaRPr kumimoji="1" lang="ja-JP" altLang="en-US" dirty="0"/>
          </a:p>
        </p:txBody>
      </p:sp>
      <p:sp>
        <p:nvSpPr>
          <p:cNvPr id="4" name="フッター プレースホルダー 3">
            <a:extLst>
              <a:ext uri="{FF2B5EF4-FFF2-40B4-BE49-F238E27FC236}">
                <a16:creationId xmlns:a16="http://schemas.microsoft.com/office/drawing/2014/main" id="{4A510F38-1571-4ACE-87F8-A1BDF23B3E4E}"/>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2FC9A87F-851A-488B-B1C0-69C1E3BCF374}"/>
              </a:ext>
            </a:extLst>
          </p:cNvPr>
          <p:cNvSpPr>
            <a:spLocks noGrp="1"/>
          </p:cNvSpPr>
          <p:nvPr>
            <p:ph type="sldNum" sz="quarter" idx="11"/>
          </p:nvPr>
        </p:nvSpPr>
        <p:spPr/>
        <p:txBody>
          <a:bodyPr/>
          <a:lstStyle/>
          <a:p>
            <a:pPr>
              <a:defRPr/>
            </a:pPr>
            <a:fld id="{9A10D173-86AD-422C-A9FD-37F5B46A463F}" type="slidenum">
              <a:rPr lang="en-US" altLang="ja-JP" smtClean="0"/>
              <a:pPr>
                <a:defRPr/>
              </a:pPr>
              <a:t>10</a:t>
            </a:fld>
            <a:endParaRPr lang="en-US" altLang="ja-JP"/>
          </a:p>
        </p:txBody>
      </p:sp>
      <p:sp>
        <p:nvSpPr>
          <p:cNvPr id="6" name="正方形/長方形 5">
            <a:extLst>
              <a:ext uri="{FF2B5EF4-FFF2-40B4-BE49-F238E27FC236}">
                <a16:creationId xmlns:a16="http://schemas.microsoft.com/office/drawing/2014/main" id="{4D3CD604-60DD-4E9D-BA83-B461FC8C0B2A}"/>
              </a:ext>
            </a:extLst>
          </p:cNvPr>
          <p:cNvSpPr/>
          <p:nvPr/>
        </p:nvSpPr>
        <p:spPr bwMode="auto">
          <a:xfrm>
            <a:off x="4355162"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A1B8FF38-DA21-4389-8B41-C4C9C3CD143E}"/>
              </a:ext>
            </a:extLst>
          </p:cNvPr>
          <p:cNvSpPr/>
          <p:nvPr/>
        </p:nvSpPr>
        <p:spPr bwMode="auto">
          <a:xfrm>
            <a:off x="1491528" y="1124744"/>
            <a:ext cx="288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46B255F4-16AF-4E84-A478-808070775491}"/>
              </a:ext>
            </a:extLst>
          </p:cNvPr>
          <p:cNvSpPr/>
          <p:nvPr/>
        </p:nvSpPr>
        <p:spPr bwMode="auto">
          <a:xfrm>
            <a:off x="1491528"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67A72102-2769-40C0-B4FC-B7A80E397A84}"/>
              </a:ext>
            </a:extLst>
          </p:cNvPr>
          <p:cNvSpPr/>
          <p:nvPr/>
        </p:nvSpPr>
        <p:spPr bwMode="auto">
          <a:xfrm>
            <a:off x="2210261"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65009675-06B0-4A2F-B253-2C52A6A25D47}"/>
              </a:ext>
            </a:extLst>
          </p:cNvPr>
          <p:cNvSpPr/>
          <p:nvPr/>
        </p:nvSpPr>
        <p:spPr bwMode="auto">
          <a:xfrm>
            <a:off x="2930341"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18</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C541CB94-1501-42C2-AC34-7E9394486EFD}"/>
              </a:ext>
            </a:extLst>
          </p:cNvPr>
          <p:cNvSpPr/>
          <p:nvPr/>
        </p:nvSpPr>
        <p:spPr bwMode="auto">
          <a:xfrm>
            <a:off x="3650421"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25</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DC806A86-034C-4381-B00C-BDDB72C3629A}"/>
              </a:ext>
            </a:extLst>
          </p:cNvPr>
          <p:cNvSpPr/>
          <p:nvPr/>
        </p:nvSpPr>
        <p:spPr bwMode="auto">
          <a:xfrm>
            <a:off x="4364665" y="1124744"/>
            <a:ext cx="288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8859BDA0-0A2A-4694-97B6-24F77AF6C090}"/>
              </a:ext>
            </a:extLst>
          </p:cNvPr>
          <p:cNvSpPr/>
          <p:nvPr/>
        </p:nvSpPr>
        <p:spPr bwMode="auto">
          <a:xfrm>
            <a:off x="5075242"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33842B1C-7BE1-46B0-A7D4-7ED6A13D0D8B}"/>
              </a:ext>
            </a:extLst>
          </p:cNvPr>
          <p:cNvSpPr/>
          <p:nvPr/>
        </p:nvSpPr>
        <p:spPr bwMode="auto">
          <a:xfrm>
            <a:off x="5795322"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18</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B4EC78CC-949E-41C9-AE2C-5BAEC65E76B2}"/>
              </a:ext>
            </a:extLst>
          </p:cNvPr>
          <p:cNvSpPr/>
          <p:nvPr/>
        </p:nvSpPr>
        <p:spPr bwMode="auto">
          <a:xfrm>
            <a:off x="6515402" y="1304784"/>
            <a:ext cx="720000" cy="174487"/>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25</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直線コネクタ 64">
            <a:extLst>
              <a:ext uri="{FF2B5EF4-FFF2-40B4-BE49-F238E27FC236}">
                <a16:creationId xmlns:a16="http://schemas.microsoft.com/office/drawing/2014/main" id="{E55FF8D7-0E94-498D-A628-67C8A05E9068}"/>
              </a:ext>
            </a:extLst>
          </p:cNvPr>
          <p:cNvCxnSpPr>
            <a:cxnSpLocks/>
          </p:cNvCxnSpPr>
          <p:nvPr/>
        </p:nvCxnSpPr>
        <p:spPr bwMode="auto">
          <a:xfrm flipH="1" flipV="1">
            <a:off x="1482186" y="6194627"/>
            <a:ext cx="6488469" cy="13953"/>
          </a:xfrm>
          <a:prstGeom prst="line">
            <a:avLst/>
          </a:prstGeom>
          <a:solidFill>
            <a:schemeClr val="accent1"/>
          </a:solidFill>
          <a:ln w="0" cap="sq" cmpd="sng" algn="ctr">
            <a:solidFill>
              <a:schemeClr val="tx1"/>
            </a:solidFill>
            <a:prstDash val="solid"/>
            <a:round/>
            <a:headEnd type="none" w="lg" len="med"/>
            <a:tailEnd type="none" w="lg" len="med"/>
          </a:ln>
          <a:effectLst/>
        </p:spPr>
      </p:cxnSp>
      <p:sp>
        <p:nvSpPr>
          <p:cNvPr id="81" name="ホームベース 214">
            <a:extLst>
              <a:ext uri="{FF2B5EF4-FFF2-40B4-BE49-F238E27FC236}">
                <a16:creationId xmlns:a16="http://schemas.microsoft.com/office/drawing/2014/main" id="{476940C0-59EB-4FAC-B7DB-13DBBD14279C}"/>
              </a:ext>
            </a:extLst>
          </p:cNvPr>
          <p:cNvSpPr/>
          <p:nvPr/>
        </p:nvSpPr>
        <p:spPr bwMode="auto">
          <a:xfrm>
            <a:off x="7452320" y="342832"/>
            <a:ext cx="750284"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AST</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ホームベース 214">
            <a:extLst>
              <a:ext uri="{FF2B5EF4-FFF2-40B4-BE49-F238E27FC236}">
                <a16:creationId xmlns:a16="http://schemas.microsoft.com/office/drawing/2014/main" id="{B0C19710-854F-4707-94DA-218FD8F5D453}"/>
              </a:ext>
            </a:extLst>
          </p:cNvPr>
          <p:cNvSpPr/>
          <p:nvPr/>
        </p:nvSpPr>
        <p:spPr bwMode="auto">
          <a:xfrm>
            <a:off x="7461360" y="679655"/>
            <a:ext cx="733307"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MIS</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ホームベース 214">
            <a:extLst>
              <a:ext uri="{FF2B5EF4-FFF2-40B4-BE49-F238E27FC236}">
                <a16:creationId xmlns:a16="http://schemas.microsoft.com/office/drawing/2014/main" id="{420A422D-932C-4D9B-92AD-111386BFC866}"/>
              </a:ext>
            </a:extLst>
          </p:cNvPr>
          <p:cNvSpPr/>
          <p:nvPr/>
        </p:nvSpPr>
        <p:spPr bwMode="auto">
          <a:xfrm>
            <a:off x="6678849" y="679655"/>
            <a:ext cx="733307"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フェイトアイ作業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ホームベース 214">
            <a:extLst>
              <a:ext uri="{FF2B5EF4-FFF2-40B4-BE49-F238E27FC236}">
                <a16:creationId xmlns:a16="http://schemas.microsoft.com/office/drawing/2014/main" id="{34A12BCD-E2A8-4F88-BAB2-E7CDD5B7945C}"/>
              </a:ext>
            </a:extLst>
          </p:cNvPr>
          <p:cNvSpPr/>
          <p:nvPr/>
        </p:nvSpPr>
        <p:spPr bwMode="auto">
          <a:xfrm>
            <a:off x="1469754" y="5517232"/>
            <a:ext cx="5765648" cy="624856"/>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データ移行</a:t>
            </a:r>
            <a:endParaRPr kumimoji="1"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ホームベース 214">
            <a:extLst>
              <a:ext uri="{FF2B5EF4-FFF2-40B4-BE49-F238E27FC236}">
                <a16:creationId xmlns:a16="http://schemas.microsoft.com/office/drawing/2014/main" id="{2486E99B-CAD1-42D4-B9F6-2B22CAB65CE8}"/>
              </a:ext>
            </a:extLst>
          </p:cNvPr>
          <p:cNvSpPr/>
          <p:nvPr/>
        </p:nvSpPr>
        <p:spPr bwMode="auto">
          <a:xfrm>
            <a:off x="1482187" y="5761576"/>
            <a:ext cx="2896530"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データ抽出</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2" name="ホームベース 214">
            <a:extLst>
              <a:ext uri="{FF2B5EF4-FFF2-40B4-BE49-F238E27FC236}">
                <a16:creationId xmlns:a16="http://schemas.microsoft.com/office/drawing/2014/main" id="{43EE2905-3DFC-4577-A73C-67EEDBB9B183}"/>
              </a:ext>
            </a:extLst>
          </p:cNvPr>
          <p:cNvSpPr/>
          <p:nvPr/>
        </p:nvSpPr>
        <p:spPr bwMode="auto">
          <a:xfrm>
            <a:off x="1482186" y="4355058"/>
            <a:ext cx="5768646" cy="1005017"/>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トレーニング・</a:t>
            </a:r>
            <a:r>
              <a:rPr kumimoji="1" lang="en-US" altLang="ja-JP" sz="1050" u="sng" dirty="0">
                <a:latin typeface="Meiryo UI" panose="020B0604030504040204" pitchFamily="50" charset="-128"/>
                <a:ea typeface="Meiryo UI" panose="020B0604030504040204" pitchFamily="50" charset="-128"/>
                <a:cs typeface="Meiryo UI" panose="020B0604030504040204" pitchFamily="50" charset="-128"/>
              </a:rPr>
              <a:t>UAT</a:t>
            </a:r>
          </a:p>
        </p:txBody>
      </p:sp>
      <p:sp>
        <p:nvSpPr>
          <p:cNvPr id="93" name="ホームベース 214">
            <a:extLst>
              <a:ext uri="{FF2B5EF4-FFF2-40B4-BE49-F238E27FC236}">
                <a16:creationId xmlns:a16="http://schemas.microsoft.com/office/drawing/2014/main" id="{DBA7195D-2FAA-4359-80B6-C8E3DB42BF8A}"/>
              </a:ext>
            </a:extLst>
          </p:cNvPr>
          <p:cNvSpPr/>
          <p:nvPr/>
        </p:nvSpPr>
        <p:spPr bwMode="auto">
          <a:xfrm>
            <a:off x="3995936" y="4641871"/>
            <a:ext cx="968125"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マニュアル</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作成</a:t>
            </a:r>
            <a:endParaRPr lang="en-US" altLang="ja-JP" sz="1000" dirty="0">
              <a:latin typeface="Meiryo UI" panose="020B0604030504040204" pitchFamily="50" charset="-128"/>
              <a:ea typeface="Meiryo UI" panose="020B0604030504040204" pitchFamily="50" charset="-128"/>
            </a:endParaRPr>
          </a:p>
        </p:txBody>
      </p:sp>
      <p:sp>
        <p:nvSpPr>
          <p:cNvPr id="52" name="ホームベース 213">
            <a:extLst>
              <a:ext uri="{FF2B5EF4-FFF2-40B4-BE49-F238E27FC236}">
                <a16:creationId xmlns:a16="http://schemas.microsoft.com/office/drawing/2014/main" id="{07D2912A-3355-4D2A-A23D-4F06A9D21BDE}"/>
              </a:ext>
            </a:extLst>
          </p:cNvPr>
          <p:cNvSpPr/>
          <p:nvPr/>
        </p:nvSpPr>
        <p:spPr bwMode="auto">
          <a:xfrm>
            <a:off x="2212422" y="3055538"/>
            <a:ext cx="3590687" cy="1021533"/>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テスト</a:t>
            </a:r>
          </a:p>
        </p:txBody>
      </p:sp>
      <p:sp>
        <p:nvSpPr>
          <p:cNvPr id="17" name="ホームベース 213">
            <a:extLst>
              <a:ext uri="{FF2B5EF4-FFF2-40B4-BE49-F238E27FC236}">
                <a16:creationId xmlns:a16="http://schemas.microsoft.com/office/drawing/2014/main" id="{1B086EC6-933D-4390-9C0A-B076F0FF57BC}"/>
              </a:ext>
            </a:extLst>
          </p:cNvPr>
          <p:cNvSpPr/>
          <p:nvPr/>
        </p:nvSpPr>
        <p:spPr bwMode="auto">
          <a:xfrm>
            <a:off x="1485301" y="1772816"/>
            <a:ext cx="1891102" cy="974979"/>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開発</a:t>
            </a:r>
          </a:p>
        </p:txBody>
      </p:sp>
      <p:sp>
        <p:nvSpPr>
          <p:cNvPr id="28" name="ホームベース 214">
            <a:extLst>
              <a:ext uri="{FF2B5EF4-FFF2-40B4-BE49-F238E27FC236}">
                <a16:creationId xmlns:a16="http://schemas.microsoft.com/office/drawing/2014/main" id="{2360C342-780F-43F0-8665-0130345FA3BA}"/>
              </a:ext>
            </a:extLst>
          </p:cNvPr>
          <p:cNvSpPr/>
          <p:nvPr/>
        </p:nvSpPr>
        <p:spPr bwMode="auto">
          <a:xfrm>
            <a:off x="1511929" y="1988840"/>
            <a:ext cx="1413143"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単体テスト</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ホームベース 213">
            <a:extLst>
              <a:ext uri="{FF2B5EF4-FFF2-40B4-BE49-F238E27FC236}">
                <a16:creationId xmlns:a16="http://schemas.microsoft.com/office/drawing/2014/main" id="{5754213A-9780-47D4-844E-CA5634BDF09A}"/>
              </a:ext>
            </a:extLst>
          </p:cNvPr>
          <p:cNvSpPr/>
          <p:nvPr/>
        </p:nvSpPr>
        <p:spPr bwMode="auto">
          <a:xfrm>
            <a:off x="1489900" y="1549782"/>
            <a:ext cx="1911810" cy="1198014"/>
          </a:xfrm>
          <a:prstGeom prst="homePlate">
            <a:avLst>
              <a:gd name="adj" fmla="val 4684"/>
            </a:avLst>
          </a:prstGeom>
          <a:noFill/>
          <a:ln w="22225" cap="flat" cmpd="sng" algn="ctr">
            <a:solidFill>
              <a:srgbClr val="0066FF"/>
            </a:solidFill>
            <a:prstDash val="dash"/>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開発環境（</a:t>
            </a:r>
            <a:r>
              <a:rPr kumimoji="1" lang="en-US" altLang="ja-JP"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dev</a:t>
            </a: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69" name="ホームベース 214">
            <a:extLst>
              <a:ext uri="{FF2B5EF4-FFF2-40B4-BE49-F238E27FC236}">
                <a16:creationId xmlns:a16="http://schemas.microsoft.com/office/drawing/2014/main" id="{341BFA7B-96A3-4C83-A679-EAEE8AC31AA2}"/>
              </a:ext>
            </a:extLst>
          </p:cNvPr>
          <p:cNvSpPr/>
          <p:nvPr/>
        </p:nvSpPr>
        <p:spPr bwMode="auto">
          <a:xfrm>
            <a:off x="1506485" y="2348880"/>
            <a:ext cx="1721755"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ロジック開発・単体テスト</a:t>
            </a:r>
            <a:endParaRPr lang="en-US" altLang="ja-JP" sz="1000" dirty="0">
              <a:latin typeface="Meiryo UI" panose="020B0604030504040204" pitchFamily="50" charset="-128"/>
              <a:ea typeface="Meiryo UI" panose="020B0604030504040204" pitchFamily="50" charset="-128"/>
            </a:endParaRPr>
          </a:p>
        </p:txBody>
      </p:sp>
      <p:sp>
        <p:nvSpPr>
          <p:cNvPr id="42" name="ホームベース 213">
            <a:extLst>
              <a:ext uri="{FF2B5EF4-FFF2-40B4-BE49-F238E27FC236}">
                <a16:creationId xmlns:a16="http://schemas.microsoft.com/office/drawing/2014/main" id="{09CA1FFF-DEE0-4E60-A74C-0442D7B74920}"/>
              </a:ext>
            </a:extLst>
          </p:cNvPr>
          <p:cNvSpPr/>
          <p:nvPr/>
        </p:nvSpPr>
        <p:spPr bwMode="auto">
          <a:xfrm>
            <a:off x="2914939" y="2839154"/>
            <a:ext cx="2879831" cy="1237918"/>
          </a:xfrm>
          <a:prstGeom prst="homePlate">
            <a:avLst>
              <a:gd name="adj" fmla="val 4684"/>
            </a:avLst>
          </a:prstGeom>
          <a:noFill/>
          <a:ln w="22225" cap="flat" cmpd="sng" algn="ctr">
            <a:solidFill>
              <a:srgbClr val="0066FF"/>
            </a:solidFill>
            <a:prstDash val="dash"/>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結テ・総テ環境（</a:t>
            </a:r>
            <a:r>
              <a:rPr kumimoji="1" lang="en-US" altLang="ja-JP"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STG</a:t>
            </a: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3" name="ホームベース 214">
            <a:extLst>
              <a:ext uri="{FF2B5EF4-FFF2-40B4-BE49-F238E27FC236}">
                <a16:creationId xmlns:a16="http://schemas.microsoft.com/office/drawing/2014/main" id="{2E65129E-8AB5-46F9-9DA6-28AE4D7E3D14}"/>
              </a:ext>
            </a:extLst>
          </p:cNvPr>
          <p:cNvSpPr/>
          <p:nvPr/>
        </p:nvSpPr>
        <p:spPr bwMode="auto">
          <a:xfrm>
            <a:off x="2244472" y="3267314"/>
            <a:ext cx="671652"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結合テスト準備</a:t>
            </a:r>
            <a:endParaRPr lang="en-US" altLang="ja-JP" sz="1000" dirty="0">
              <a:latin typeface="Meiryo UI" panose="020B0604030504040204" pitchFamily="50" charset="-128"/>
              <a:ea typeface="Meiryo UI" panose="020B0604030504040204" pitchFamily="50" charset="-128"/>
            </a:endParaRPr>
          </a:p>
        </p:txBody>
      </p:sp>
      <p:sp>
        <p:nvSpPr>
          <p:cNvPr id="54" name="ホームベース 214">
            <a:extLst>
              <a:ext uri="{FF2B5EF4-FFF2-40B4-BE49-F238E27FC236}">
                <a16:creationId xmlns:a16="http://schemas.microsoft.com/office/drawing/2014/main" id="{F1EA740F-777C-4022-B8B4-1BEA0E26FF4A}"/>
              </a:ext>
            </a:extLst>
          </p:cNvPr>
          <p:cNvSpPr/>
          <p:nvPr/>
        </p:nvSpPr>
        <p:spPr bwMode="auto">
          <a:xfrm>
            <a:off x="2972445" y="3707982"/>
            <a:ext cx="1374010"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結合テスト</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ホームベース 214">
            <a:extLst>
              <a:ext uri="{FF2B5EF4-FFF2-40B4-BE49-F238E27FC236}">
                <a16:creationId xmlns:a16="http://schemas.microsoft.com/office/drawing/2014/main" id="{553EF430-BA56-483F-B090-1CE29C0FA5F2}"/>
              </a:ext>
            </a:extLst>
          </p:cNvPr>
          <p:cNvSpPr/>
          <p:nvPr/>
        </p:nvSpPr>
        <p:spPr bwMode="auto">
          <a:xfrm>
            <a:off x="4374377" y="3707982"/>
            <a:ext cx="1387023"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総合テスト</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ホームベース 214">
            <a:extLst>
              <a:ext uri="{FF2B5EF4-FFF2-40B4-BE49-F238E27FC236}">
                <a16:creationId xmlns:a16="http://schemas.microsoft.com/office/drawing/2014/main" id="{832891A9-552C-4C04-8609-AD980C872DE5}"/>
              </a:ext>
            </a:extLst>
          </p:cNvPr>
          <p:cNvSpPr/>
          <p:nvPr/>
        </p:nvSpPr>
        <p:spPr bwMode="auto">
          <a:xfrm>
            <a:off x="3228240" y="3274714"/>
            <a:ext cx="1142180"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総合テスト準備</a:t>
            </a:r>
            <a:endParaRPr lang="en-US" altLang="ja-JP" sz="1000" dirty="0">
              <a:latin typeface="Meiryo UI" panose="020B0604030504040204" pitchFamily="50" charset="-128"/>
              <a:ea typeface="Meiryo UI" panose="020B0604030504040204" pitchFamily="50" charset="-128"/>
            </a:endParaRPr>
          </a:p>
        </p:txBody>
      </p:sp>
      <p:grpSp>
        <p:nvGrpSpPr>
          <p:cNvPr id="59" name="グループ化 58">
            <a:extLst>
              <a:ext uri="{FF2B5EF4-FFF2-40B4-BE49-F238E27FC236}">
                <a16:creationId xmlns:a16="http://schemas.microsoft.com/office/drawing/2014/main" id="{C6BB2329-3487-4277-ACB6-04667D71E565}"/>
              </a:ext>
            </a:extLst>
          </p:cNvPr>
          <p:cNvGrpSpPr/>
          <p:nvPr/>
        </p:nvGrpSpPr>
        <p:grpSpPr>
          <a:xfrm>
            <a:off x="4971848" y="4638664"/>
            <a:ext cx="2263084" cy="292459"/>
            <a:chOff x="6047713" y="4787577"/>
            <a:chExt cx="756535" cy="292459"/>
          </a:xfrm>
        </p:grpSpPr>
        <p:sp>
          <p:nvSpPr>
            <p:cNvPr id="60" name="ホームベース 214">
              <a:extLst>
                <a:ext uri="{FF2B5EF4-FFF2-40B4-BE49-F238E27FC236}">
                  <a16:creationId xmlns:a16="http://schemas.microsoft.com/office/drawing/2014/main" id="{EA034A32-5FA0-4F3B-9B49-FF619C9280C1}"/>
                </a:ext>
              </a:extLst>
            </p:cNvPr>
            <p:cNvSpPr/>
            <p:nvPr/>
          </p:nvSpPr>
          <p:spPr bwMode="auto">
            <a:xfrm>
              <a:off x="6063211" y="4790784"/>
              <a:ext cx="741037" cy="289252"/>
            </a:xfrm>
            <a:prstGeom prst="homePlate">
              <a:avLst>
                <a:gd name="adj" fmla="val 16927"/>
              </a:avLst>
            </a:prstGeom>
            <a:solidFill>
              <a:srgbClr val="FF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spcBef>
                  <a:spcPct val="0"/>
                </a:spcBef>
              </a:pP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直角三角形 60">
              <a:extLst>
                <a:ext uri="{FF2B5EF4-FFF2-40B4-BE49-F238E27FC236}">
                  <a16:creationId xmlns:a16="http://schemas.microsoft.com/office/drawing/2014/main" id="{4EFA6970-C89C-4721-9E5C-B0014F063203}"/>
                </a:ext>
              </a:extLst>
            </p:cNvPr>
            <p:cNvSpPr/>
            <p:nvPr/>
          </p:nvSpPr>
          <p:spPr bwMode="auto">
            <a:xfrm flipV="1">
              <a:off x="6055649" y="4794533"/>
              <a:ext cx="675764" cy="280247"/>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ホームベース 214">
              <a:extLst>
                <a:ext uri="{FF2B5EF4-FFF2-40B4-BE49-F238E27FC236}">
                  <a16:creationId xmlns:a16="http://schemas.microsoft.com/office/drawing/2014/main" id="{AA025848-4482-4A41-86CF-068B65121F33}"/>
                </a:ext>
              </a:extLst>
            </p:cNvPr>
            <p:cNvSpPr/>
            <p:nvPr/>
          </p:nvSpPr>
          <p:spPr bwMode="auto">
            <a:xfrm>
              <a:off x="6047713" y="4787577"/>
              <a:ext cx="741037" cy="289252"/>
            </a:xfrm>
            <a:prstGeom prst="homePlate">
              <a:avLst>
                <a:gd name="adj" fmla="val 16927"/>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トレーニング実施</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3" name="テキスト ボックス 62">
            <a:extLst>
              <a:ext uri="{FF2B5EF4-FFF2-40B4-BE49-F238E27FC236}">
                <a16:creationId xmlns:a16="http://schemas.microsoft.com/office/drawing/2014/main" id="{9132FD7E-53AA-46BA-BDF7-20EB343DE6F5}"/>
              </a:ext>
            </a:extLst>
          </p:cNvPr>
          <p:cNvSpPr txBox="1"/>
          <p:nvPr/>
        </p:nvSpPr>
        <p:spPr>
          <a:xfrm>
            <a:off x="3779912" y="5774987"/>
            <a:ext cx="936104" cy="246221"/>
          </a:xfrm>
          <a:prstGeom prst="rect">
            <a:avLst/>
          </a:prstGeom>
          <a:noFill/>
        </p:spPr>
        <p:txBody>
          <a:bodyPr wrap="square" rtlCol="0">
            <a:spAutoFit/>
          </a:bodyPr>
          <a:lstStyle/>
          <a:p>
            <a:r>
              <a:rPr kumimoji="1" lang="ja-JP" altLang="en-US" sz="1000" dirty="0"/>
              <a:t>★移行リハ①</a:t>
            </a:r>
          </a:p>
        </p:txBody>
      </p:sp>
      <p:sp>
        <p:nvSpPr>
          <p:cNvPr id="70" name="テキスト ボックス 69">
            <a:extLst>
              <a:ext uri="{FF2B5EF4-FFF2-40B4-BE49-F238E27FC236}">
                <a16:creationId xmlns:a16="http://schemas.microsoft.com/office/drawing/2014/main" id="{67CC72E2-A51C-401B-86FA-061505C8311D}"/>
              </a:ext>
            </a:extLst>
          </p:cNvPr>
          <p:cNvSpPr txBox="1"/>
          <p:nvPr/>
        </p:nvSpPr>
        <p:spPr>
          <a:xfrm>
            <a:off x="4716016" y="5774987"/>
            <a:ext cx="936104" cy="246221"/>
          </a:xfrm>
          <a:prstGeom prst="rect">
            <a:avLst/>
          </a:prstGeom>
          <a:noFill/>
        </p:spPr>
        <p:txBody>
          <a:bodyPr wrap="square" rtlCol="0">
            <a:spAutoFit/>
          </a:bodyPr>
          <a:lstStyle/>
          <a:p>
            <a:r>
              <a:rPr kumimoji="1" lang="ja-JP" altLang="en-US" sz="1000" dirty="0"/>
              <a:t>★移行リハ②</a:t>
            </a:r>
          </a:p>
        </p:txBody>
      </p:sp>
      <p:sp>
        <p:nvSpPr>
          <p:cNvPr id="71" name="ホームベース 214">
            <a:extLst>
              <a:ext uri="{FF2B5EF4-FFF2-40B4-BE49-F238E27FC236}">
                <a16:creationId xmlns:a16="http://schemas.microsoft.com/office/drawing/2014/main" id="{1A47B629-D18B-4626-A21E-A2F6A5752868}"/>
              </a:ext>
            </a:extLst>
          </p:cNvPr>
          <p:cNvSpPr/>
          <p:nvPr/>
        </p:nvSpPr>
        <p:spPr bwMode="auto">
          <a:xfrm>
            <a:off x="5364088" y="4988319"/>
            <a:ext cx="1828093"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UAT</a:t>
            </a:r>
          </a:p>
        </p:txBody>
      </p:sp>
      <p:sp>
        <p:nvSpPr>
          <p:cNvPr id="75" name="ホームベース 214">
            <a:extLst>
              <a:ext uri="{FF2B5EF4-FFF2-40B4-BE49-F238E27FC236}">
                <a16:creationId xmlns:a16="http://schemas.microsoft.com/office/drawing/2014/main" id="{96889C42-E4C3-41AD-97B6-6B53070F86BF}"/>
              </a:ext>
            </a:extLst>
          </p:cNvPr>
          <p:cNvSpPr/>
          <p:nvPr/>
        </p:nvSpPr>
        <p:spPr bwMode="auto">
          <a:xfrm>
            <a:off x="1477092" y="4984607"/>
            <a:ext cx="3842881"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UAT</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コンディション作成</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ホームベース 213">
            <a:extLst>
              <a:ext uri="{FF2B5EF4-FFF2-40B4-BE49-F238E27FC236}">
                <a16:creationId xmlns:a16="http://schemas.microsoft.com/office/drawing/2014/main" id="{85C2724E-212B-4BC0-841D-DFC2D4D72C24}"/>
              </a:ext>
            </a:extLst>
          </p:cNvPr>
          <p:cNvSpPr/>
          <p:nvPr/>
        </p:nvSpPr>
        <p:spPr bwMode="auto">
          <a:xfrm>
            <a:off x="3931401" y="4135423"/>
            <a:ext cx="3322131" cy="2059203"/>
          </a:xfrm>
          <a:prstGeom prst="homePlate">
            <a:avLst>
              <a:gd name="adj" fmla="val 4684"/>
            </a:avLst>
          </a:prstGeom>
          <a:noFill/>
          <a:ln w="22225" cap="flat" cmpd="sng" algn="ctr">
            <a:solidFill>
              <a:srgbClr val="0066FF"/>
            </a:solidFill>
            <a:prstDash val="dash"/>
            <a:round/>
            <a:headEnd type="none" w="med" len="med"/>
            <a:tailEnd type="none" w="med" len="med"/>
          </a:ln>
          <a:effectLst/>
        </p:spPr>
        <p:txBody>
          <a:bodyPr wrap="square" lIns="36000" tIns="36000" rIns="36000" bIns="36000" rtlCol="0" anchor="t" anchorCtr="0"/>
          <a:lstStyle/>
          <a:p>
            <a:pPr algn="ctr">
              <a:spcBef>
                <a:spcPct val="0"/>
              </a:spcBef>
            </a:pPr>
            <a:r>
              <a:rPr kumimoji="1" lang="en-US" altLang="ja-JP"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UAT</a:t>
            </a: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・本番環境（</a:t>
            </a:r>
            <a:r>
              <a:rPr kumimoji="1" lang="en-US" altLang="ja-JP"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PRD</a:t>
            </a: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5084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AD8F664-10DF-40D6-859D-2BBCFE988A70}"/>
              </a:ext>
            </a:extLst>
          </p:cNvPr>
          <p:cNvSpPr txBox="1"/>
          <p:nvPr/>
        </p:nvSpPr>
        <p:spPr>
          <a:xfrm>
            <a:off x="2121102" y="1124744"/>
            <a:ext cx="2472978" cy="369332"/>
          </a:xfrm>
          <a:prstGeom prst="rect">
            <a:avLst/>
          </a:prstGeom>
          <a:solidFill>
            <a:schemeClr val="bg1">
              <a:lumMod val="95000"/>
            </a:schemeClr>
          </a:solidFill>
        </p:spPr>
        <p:txBody>
          <a:bodyPr wrap="square" rtlCol="0">
            <a:spAutoFit/>
          </a:bodyPr>
          <a:lstStyle/>
          <a:p>
            <a:r>
              <a:rPr kumimoji="1" lang="en-US" altLang="ja-JP" dirty="0">
                <a:solidFill>
                  <a:srgbClr val="FF0000"/>
                </a:solidFill>
              </a:rPr>
              <a:t>※</a:t>
            </a:r>
            <a:r>
              <a:rPr kumimoji="1" lang="ja-JP" altLang="en-US" dirty="0">
                <a:solidFill>
                  <a:srgbClr val="FF0000"/>
                </a:solidFill>
              </a:rPr>
              <a:t>詳細設計書も同様</a:t>
            </a:r>
          </a:p>
        </p:txBody>
      </p:sp>
      <p:sp>
        <p:nvSpPr>
          <p:cNvPr id="2" name="タイトル 1">
            <a:extLst>
              <a:ext uri="{FF2B5EF4-FFF2-40B4-BE49-F238E27FC236}">
                <a16:creationId xmlns:a16="http://schemas.microsoft.com/office/drawing/2014/main" id="{EF9C1A80-E72E-42FC-B567-572C0A36FE6A}"/>
              </a:ext>
            </a:extLst>
          </p:cNvPr>
          <p:cNvSpPr>
            <a:spLocks noGrp="1"/>
          </p:cNvSpPr>
          <p:nvPr>
            <p:ph type="title"/>
          </p:nvPr>
        </p:nvSpPr>
        <p:spPr/>
        <p:txBody>
          <a:bodyPr/>
          <a:lstStyle/>
          <a:p>
            <a:pPr algn="l"/>
            <a:r>
              <a:rPr lang="ja-JP" altLang="en-US" dirty="0"/>
              <a:t>開発工程の進め方　</a:t>
            </a:r>
            <a:br>
              <a:rPr lang="en-US" altLang="ja-JP" dirty="0"/>
            </a:br>
            <a:r>
              <a:rPr lang="ja-JP" altLang="en-US" dirty="0"/>
              <a:t>～レビューフロー～</a:t>
            </a:r>
            <a:endParaRPr kumimoji="1" lang="ja-JP" altLang="en-US" dirty="0"/>
          </a:p>
        </p:txBody>
      </p:sp>
      <p:sp>
        <p:nvSpPr>
          <p:cNvPr id="4" name="フッター プレースホルダー 3">
            <a:extLst>
              <a:ext uri="{FF2B5EF4-FFF2-40B4-BE49-F238E27FC236}">
                <a16:creationId xmlns:a16="http://schemas.microsoft.com/office/drawing/2014/main" id="{E18D059E-3EBA-4740-8247-7812A4F9BB71}"/>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AB8D14E2-8BE5-4EA5-8828-F3F8F88F0B97}"/>
              </a:ext>
            </a:extLst>
          </p:cNvPr>
          <p:cNvSpPr>
            <a:spLocks noGrp="1"/>
          </p:cNvSpPr>
          <p:nvPr>
            <p:ph type="sldNum" sz="quarter" idx="11"/>
          </p:nvPr>
        </p:nvSpPr>
        <p:spPr/>
        <p:txBody>
          <a:bodyPr/>
          <a:lstStyle/>
          <a:p>
            <a:pPr>
              <a:defRPr/>
            </a:pPr>
            <a:fld id="{9A10D173-86AD-422C-A9FD-37F5B46A463F}" type="slidenum">
              <a:rPr lang="en-US" altLang="ja-JP" smtClean="0"/>
              <a:pPr>
                <a:defRPr/>
              </a:pPr>
              <a:t>11</a:t>
            </a:fld>
            <a:endParaRPr lang="en-US" altLang="ja-JP"/>
          </a:p>
        </p:txBody>
      </p:sp>
      <p:sp>
        <p:nvSpPr>
          <p:cNvPr id="6" name="Rectangle 2050">
            <a:extLst>
              <a:ext uri="{FF2B5EF4-FFF2-40B4-BE49-F238E27FC236}">
                <a16:creationId xmlns:a16="http://schemas.microsoft.com/office/drawing/2014/main" id="{99C1C148-AFBA-4AA7-8FCD-993BD66849B3}"/>
              </a:ext>
            </a:extLst>
          </p:cNvPr>
          <p:cNvSpPr>
            <a:spLocks noChangeArrowheads="1"/>
          </p:cNvSpPr>
          <p:nvPr/>
        </p:nvSpPr>
        <p:spPr bwMode="auto">
          <a:xfrm>
            <a:off x="269081" y="1581944"/>
            <a:ext cx="8763000" cy="4692650"/>
          </a:xfrm>
          <a:prstGeom prst="rect">
            <a:avLst/>
          </a:prstGeom>
          <a:solidFill>
            <a:schemeClr val="bg1"/>
          </a:solidFill>
          <a:ln w="9525" algn="ctr">
            <a:solidFill>
              <a:schemeClr val="bg2"/>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endParaRPr kumimoji="0" lang="ja-JP" altLang="ja-JP" sz="1600" b="0">
              <a:latin typeface="Tahoma" panose="020B0604030504040204" pitchFamily="34" charset="0"/>
            </a:endParaRPr>
          </a:p>
        </p:txBody>
      </p:sp>
      <p:sp>
        <p:nvSpPr>
          <p:cNvPr id="7" name="Line 2068">
            <a:extLst>
              <a:ext uri="{FF2B5EF4-FFF2-40B4-BE49-F238E27FC236}">
                <a16:creationId xmlns:a16="http://schemas.microsoft.com/office/drawing/2014/main" id="{DC83F459-624F-47FA-ADCA-053399082DFC}"/>
              </a:ext>
            </a:extLst>
          </p:cNvPr>
          <p:cNvSpPr>
            <a:spLocks noChangeShapeType="1"/>
          </p:cNvSpPr>
          <p:nvPr/>
        </p:nvSpPr>
        <p:spPr bwMode="auto">
          <a:xfrm>
            <a:off x="269081" y="3158332"/>
            <a:ext cx="8763000" cy="0"/>
          </a:xfrm>
          <a:prstGeom prst="line">
            <a:avLst/>
          </a:prstGeom>
          <a:noFill/>
          <a:ln w="38100">
            <a:solidFill>
              <a:schemeClr val="accent2"/>
            </a:solidFill>
            <a:miter lim="800000"/>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endParaRPr lang="ja-JP" altLang="en-US"/>
          </a:p>
        </p:txBody>
      </p:sp>
      <p:sp>
        <p:nvSpPr>
          <p:cNvPr id="8" name="Line 2068">
            <a:extLst>
              <a:ext uri="{FF2B5EF4-FFF2-40B4-BE49-F238E27FC236}">
                <a16:creationId xmlns:a16="http://schemas.microsoft.com/office/drawing/2014/main" id="{935BEBA1-C5B8-468F-B7F3-39DE1E9D6CB2}"/>
              </a:ext>
            </a:extLst>
          </p:cNvPr>
          <p:cNvSpPr>
            <a:spLocks noChangeShapeType="1"/>
          </p:cNvSpPr>
          <p:nvPr/>
        </p:nvSpPr>
        <p:spPr bwMode="auto">
          <a:xfrm>
            <a:off x="269081" y="4674394"/>
            <a:ext cx="8763000" cy="0"/>
          </a:xfrm>
          <a:prstGeom prst="line">
            <a:avLst/>
          </a:prstGeom>
          <a:noFill/>
          <a:ln w="9525">
            <a:solidFill>
              <a:schemeClr val="accent2"/>
            </a:solidFill>
            <a:miter lim="800000"/>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endParaRPr lang="ja-JP" altLang="en-US"/>
          </a:p>
        </p:txBody>
      </p:sp>
      <p:sp>
        <p:nvSpPr>
          <p:cNvPr id="9" name="Text Box 2052">
            <a:extLst>
              <a:ext uri="{FF2B5EF4-FFF2-40B4-BE49-F238E27FC236}">
                <a16:creationId xmlns:a16="http://schemas.microsoft.com/office/drawing/2014/main" id="{E99F276E-D33C-4B4B-A1E2-A8F83DD09D18}"/>
              </a:ext>
            </a:extLst>
          </p:cNvPr>
          <p:cNvSpPr txBox="1">
            <a:spLocks noChangeArrowheads="1"/>
          </p:cNvSpPr>
          <p:nvPr/>
        </p:nvSpPr>
        <p:spPr bwMode="auto">
          <a:xfrm>
            <a:off x="269081" y="1124744"/>
            <a:ext cx="862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lg" len="med"/>
                <a:tailEnd type="none" w="lg" len="med"/>
              </a14:hiddenLine>
            </a:ext>
          </a:extLst>
        </p:spPr>
        <p:txBody>
          <a:bodyPr>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eaLnBrk="1" hangingPunct="1">
              <a:buFont typeface="Wingdings" panose="05000000000000000000" pitchFamily="2" charset="2"/>
              <a:buChar char="n"/>
            </a:pPr>
            <a:r>
              <a:rPr lang="ja-JP" altLang="en-US" dirty="0">
                <a:solidFill>
                  <a:srgbClr val="000066"/>
                </a:solidFill>
              </a:rPr>
              <a:t>～設計書</a:t>
            </a:r>
            <a:r>
              <a:rPr lang="ja-JP" altLang="en-US" sz="1800" dirty="0">
                <a:solidFill>
                  <a:srgbClr val="000066"/>
                </a:solidFill>
              </a:rPr>
              <a:t>作成～</a:t>
            </a:r>
          </a:p>
        </p:txBody>
      </p:sp>
      <p:sp>
        <p:nvSpPr>
          <p:cNvPr id="10" name="Rectangle 2055">
            <a:extLst>
              <a:ext uri="{FF2B5EF4-FFF2-40B4-BE49-F238E27FC236}">
                <a16:creationId xmlns:a16="http://schemas.microsoft.com/office/drawing/2014/main" id="{502DB842-AF7D-4D86-8423-FBF545F3A952}"/>
              </a:ext>
            </a:extLst>
          </p:cNvPr>
          <p:cNvSpPr>
            <a:spLocks noChangeArrowheads="1"/>
          </p:cNvSpPr>
          <p:nvPr/>
        </p:nvSpPr>
        <p:spPr bwMode="auto">
          <a:xfrm>
            <a:off x="116681" y="1634332"/>
            <a:ext cx="696913" cy="1463675"/>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要件</a:t>
            </a:r>
            <a:endParaRPr kumimoji="0" lang="en-US" altLang="ja-JP" sz="1000" dirty="0">
              <a:solidFill>
                <a:schemeClr val="bg1"/>
              </a:solidFill>
              <a:latin typeface="Tahoma" panose="020B0604030504040204" pitchFamily="34" charset="0"/>
            </a:endParaRPr>
          </a:p>
          <a:p>
            <a:pPr algn="ctr">
              <a:spcBef>
                <a:spcPct val="0"/>
              </a:spcBef>
            </a:pPr>
            <a:r>
              <a:rPr kumimoji="0" lang="ja-JP" altLang="en-US" sz="1000" dirty="0">
                <a:solidFill>
                  <a:schemeClr val="bg1"/>
                </a:solidFill>
                <a:latin typeface="Tahoma" panose="020B0604030504040204" pitchFamily="34" charset="0"/>
              </a:rPr>
              <a:t>定義者</a:t>
            </a:r>
            <a:endParaRPr kumimoji="0" lang="en-US" altLang="ja-JP" sz="1000" dirty="0">
              <a:solidFill>
                <a:schemeClr val="bg1"/>
              </a:solidFill>
              <a:latin typeface="Tahoma" panose="020B0604030504040204" pitchFamily="34" charset="0"/>
            </a:endParaRPr>
          </a:p>
          <a:p>
            <a:pPr algn="ctr">
              <a:spcBef>
                <a:spcPct val="0"/>
              </a:spcBef>
            </a:pPr>
            <a:endParaRPr kumimoji="0" lang="en-US" altLang="ja-JP" sz="1000" dirty="0">
              <a:solidFill>
                <a:schemeClr val="bg1"/>
              </a:solidFill>
              <a:latin typeface="Tahoma" panose="020B0604030504040204" pitchFamily="34" charset="0"/>
            </a:endParaRPr>
          </a:p>
        </p:txBody>
      </p:sp>
      <p:sp>
        <p:nvSpPr>
          <p:cNvPr id="11" name="Rectangle 2055">
            <a:extLst>
              <a:ext uri="{FF2B5EF4-FFF2-40B4-BE49-F238E27FC236}">
                <a16:creationId xmlns:a16="http://schemas.microsoft.com/office/drawing/2014/main" id="{2794E056-1E6E-4CCB-9FF3-230A08E3ACAE}"/>
              </a:ext>
            </a:extLst>
          </p:cNvPr>
          <p:cNvSpPr>
            <a:spLocks noChangeArrowheads="1"/>
          </p:cNvSpPr>
          <p:nvPr/>
        </p:nvSpPr>
        <p:spPr bwMode="auto">
          <a:xfrm>
            <a:off x="111919" y="3229769"/>
            <a:ext cx="696912" cy="1384300"/>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設計</a:t>
            </a:r>
            <a:endParaRPr kumimoji="0" lang="en-US" altLang="ja-JP" sz="1000" dirty="0">
              <a:solidFill>
                <a:schemeClr val="bg1"/>
              </a:solidFill>
              <a:latin typeface="Tahoma" panose="020B0604030504040204" pitchFamily="34" charset="0"/>
            </a:endParaRPr>
          </a:p>
          <a:p>
            <a:pPr algn="ctr">
              <a:spcBef>
                <a:spcPct val="0"/>
              </a:spcBef>
            </a:pPr>
            <a:r>
              <a:rPr kumimoji="0" lang="ja-JP" altLang="en-US" sz="1000" dirty="0">
                <a:solidFill>
                  <a:schemeClr val="bg1"/>
                </a:solidFill>
                <a:latin typeface="Tahoma" panose="020B0604030504040204" pitchFamily="34" charset="0"/>
              </a:rPr>
              <a:t>リーダ</a:t>
            </a:r>
            <a:endParaRPr kumimoji="0" lang="en-US" altLang="ja-JP" sz="1000" dirty="0">
              <a:solidFill>
                <a:schemeClr val="bg1"/>
              </a:solidFill>
              <a:latin typeface="Tahoma" panose="020B0604030504040204" pitchFamily="34" charset="0"/>
            </a:endParaRPr>
          </a:p>
          <a:p>
            <a:pPr algn="ctr">
              <a:spcBef>
                <a:spcPct val="0"/>
              </a:spcBef>
            </a:pPr>
            <a:endParaRPr kumimoji="0" lang="en-US" altLang="ja-JP" sz="1000" dirty="0">
              <a:solidFill>
                <a:schemeClr val="bg1"/>
              </a:solidFill>
              <a:latin typeface="Tahoma" panose="020B0604030504040204" pitchFamily="34" charset="0"/>
            </a:endParaRPr>
          </a:p>
        </p:txBody>
      </p:sp>
      <p:sp>
        <p:nvSpPr>
          <p:cNvPr id="12" name="Rectangle 2055">
            <a:extLst>
              <a:ext uri="{FF2B5EF4-FFF2-40B4-BE49-F238E27FC236}">
                <a16:creationId xmlns:a16="http://schemas.microsoft.com/office/drawing/2014/main" id="{39D332C4-8F0E-409A-B937-B184A87B0797}"/>
              </a:ext>
            </a:extLst>
          </p:cNvPr>
          <p:cNvSpPr>
            <a:spLocks noChangeArrowheads="1"/>
          </p:cNvSpPr>
          <p:nvPr/>
        </p:nvSpPr>
        <p:spPr bwMode="auto">
          <a:xfrm>
            <a:off x="111919" y="4753769"/>
            <a:ext cx="696912" cy="1447800"/>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設計者</a:t>
            </a:r>
          </a:p>
        </p:txBody>
      </p:sp>
      <p:sp>
        <p:nvSpPr>
          <p:cNvPr id="13" name="AutoShape 2088">
            <a:extLst>
              <a:ext uri="{FF2B5EF4-FFF2-40B4-BE49-F238E27FC236}">
                <a16:creationId xmlns:a16="http://schemas.microsoft.com/office/drawing/2014/main" id="{26FF4B78-62E0-4999-8CE4-1127651A3DB2}"/>
              </a:ext>
            </a:extLst>
          </p:cNvPr>
          <p:cNvSpPr>
            <a:spLocks noChangeArrowheads="1"/>
          </p:cNvSpPr>
          <p:nvPr/>
        </p:nvSpPr>
        <p:spPr bwMode="auto">
          <a:xfrm>
            <a:off x="948531" y="1642269"/>
            <a:ext cx="762000" cy="3933825"/>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要件</a:t>
            </a:r>
            <a:endParaRPr kumimoji="0" lang="en-US" altLang="ja-JP" sz="1000" b="0">
              <a:latin typeface="Tahoma" panose="020B0604030504040204" pitchFamily="34" charset="0"/>
            </a:endParaRPr>
          </a:p>
          <a:p>
            <a:pPr algn="ctr">
              <a:spcBef>
                <a:spcPct val="0"/>
              </a:spcBef>
            </a:pPr>
            <a:r>
              <a:rPr kumimoji="0" lang="en-US" altLang="ja-JP" sz="1000" b="0">
                <a:latin typeface="Tahoma" panose="020B0604030504040204" pitchFamily="34" charset="0"/>
              </a:rPr>
              <a:t>KT</a:t>
            </a:r>
          </a:p>
          <a:p>
            <a:pPr algn="ctr">
              <a:spcBef>
                <a:spcPct val="0"/>
              </a:spcBef>
            </a:pPr>
            <a:r>
              <a:rPr kumimoji="0" lang="ja-JP" altLang="en-US" sz="1000" b="0">
                <a:latin typeface="Tahoma" panose="020B0604030504040204" pitchFamily="34" charset="0"/>
              </a:rPr>
              <a:t>実施</a:t>
            </a:r>
          </a:p>
        </p:txBody>
      </p:sp>
      <p:sp>
        <p:nvSpPr>
          <p:cNvPr id="14" name="AutoShape 2088">
            <a:extLst>
              <a:ext uri="{FF2B5EF4-FFF2-40B4-BE49-F238E27FC236}">
                <a16:creationId xmlns:a16="http://schemas.microsoft.com/office/drawing/2014/main" id="{2F0C1981-391D-4730-A8B2-C6D339A409F2}"/>
              </a:ext>
            </a:extLst>
          </p:cNvPr>
          <p:cNvSpPr>
            <a:spLocks noChangeArrowheads="1"/>
          </p:cNvSpPr>
          <p:nvPr/>
        </p:nvSpPr>
        <p:spPr bwMode="auto">
          <a:xfrm>
            <a:off x="2140744" y="4807744"/>
            <a:ext cx="762000" cy="752475"/>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概要設計書</a:t>
            </a:r>
            <a:endParaRPr kumimoji="0" lang="en-US" altLang="ja-JP" sz="1000" b="0">
              <a:latin typeface="Tahoma" panose="020B0604030504040204" pitchFamily="34" charset="0"/>
            </a:endParaRPr>
          </a:p>
          <a:p>
            <a:pPr algn="ctr">
              <a:spcBef>
                <a:spcPct val="0"/>
              </a:spcBef>
            </a:pPr>
            <a:r>
              <a:rPr kumimoji="0" lang="ja-JP" altLang="en-US" sz="1000" b="0">
                <a:latin typeface="Tahoma" panose="020B0604030504040204" pitchFamily="34" charset="0"/>
              </a:rPr>
              <a:t>作成</a:t>
            </a:r>
          </a:p>
        </p:txBody>
      </p:sp>
      <p:cxnSp>
        <p:nvCxnSpPr>
          <p:cNvPr id="15" name="AutoShape 2085">
            <a:extLst>
              <a:ext uri="{FF2B5EF4-FFF2-40B4-BE49-F238E27FC236}">
                <a16:creationId xmlns:a16="http://schemas.microsoft.com/office/drawing/2014/main" id="{C281964B-52C9-4AE6-B537-CF07EE539C02}"/>
              </a:ext>
            </a:extLst>
          </p:cNvPr>
          <p:cNvCxnSpPr>
            <a:cxnSpLocks noChangeShapeType="1"/>
            <a:stCxn id="13" idx="3"/>
            <a:endCxn id="14" idx="1"/>
          </p:cNvCxnSpPr>
          <p:nvPr/>
        </p:nvCxnSpPr>
        <p:spPr bwMode="auto">
          <a:xfrm>
            <a:off x="1710531" y="3609182"/>
            <a:ext cx="430213" cy="1574800"/>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16" name="AutoShape 2088">
            <a:extLst>
              <a:ext uri="{FF2B5EF4-FFF2-40B4-BE49-F238E27FC236}">
                <a16:creationId xmlns:a16="http://schemas.microsoft.com/office/drawing/2014/main" id="{74DB2985-9CB1-4E5F-871B-840E85B550E6}"/>
              </a:ext>
            </a:extLst>
          </p:cNvPr>
          <p:cNvSpPr>
            <a:spLocks noChangeArrowheads="1"/>
          </p:cNvSpPr>
          <p:nvPr/>
        </p:nvSpPr>
        <p:spPr bwMode="auto">
          <a:xfrm>
            <a:off x="4539456" y="3218657"/>
            <a:ext cx="762000" cy="2346325"/>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endParaRPr kumimoji="0" lang="en-US" altLang="ja-JP" sz="1000" b="0">
              <a:latin typeface="Tahoma" panose="020B0604030504040204" pitchFamily="34" charset="0"/>
            </a:endParaRPr>
          </a:p>
          <a:p>
            <a:pPr algn="ctr">
              <a:spcBef>
                <a:spcPct val="0"/>
              </a:spcBef>
            </a:pPr>
            <a:r>
              <a:rPr kumimoji="0" lang="ja-JP" altLang="en-US" sz="1000" b="0">
                <a:latin typeface="Tahoma" panose="020B0604030504040204" pitchFamily="34" charset="0"/>
              </a:rPr>
              <a:t>内部</a:t>
            </a:r>
            <a:r>
              <a:rPr kumimoji="0" lang="en-US" altLang="ja-JP" sz="1000" b="0">
                <a:latin typeface="Tahoma" panose="020B0604030504040204" pitchFamily="34" charset="0"/>
              </a:rPr>
              <a:t>Rv</a:t>
            </a:r>
            <a:endParaRPr kumimoji="0" lang="ja-JP" altLang="en-US" sz="1000" b="0">
              <a:latin typeface="Tahoma" panose="020B0604030504040204" pitchFamily="34" charset="0"/>
            </a:endParaRPr>
          </a:p>
        </p:txBody>
      </p:sp>
      <p:cxnSp>
        <p:nvCxnSpPr>
          <p:cNvPr id="17" name="AutoShape 2085">
            <a:extLst>
              <a:ext uri="{FF2B5EF4-FFF2-40B4-BE49-F238E27FC236}">
                <a16:creationId xmlns:a16="http://schemas.microsoft.com/office/drawing/2014/main" id="{1B5D9D83-2CA1-488E-A300-7636220B9E26}"/>
              </a:ext>
            </a:extLst>
          </p:cNvPr>
          <p:cNvCxnSpPr>
            <a:cxnSpLocks noChangeShapeType="1"/>
            <a:stCxn id="14" idx="3"/>
            <a:endCxn id="16" idx="1"/>
          </p:cNvCxnSpPr>
          <p:nvPr/>
        </p:nvCxnSpPr>
        <p:spPr bwMode="auto">
          <a:xfrm flipV="1">
            <a:off x="2902744" y="4391819"/>
            <a:ext cx="1636712" cy="792163"/>
          </a:xfrm>
          <a:prstGeom prst="bentConnector3">
            <a:avLst>
              <a:gd name="adj1" fmla="val 80421"/>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18" name="AutoShape 2088">
            <a:extLst>
              <a:ext uri="{FF2B5EF4-FFF2-40B4-BE49-F238E27FC236}">
                <a16:creationId xmlns:a16="http://schemas.microsoft.com/office/drawing/2014/main" id="{8F0F8D9F-ED33-46AE-94B8-DB5699A43DA0}"/>
              </a:ext>
            </a:extLst>
          </p:cNvPr>
          <p:cNvSpPr>
            <a:spLocks noChangeArrowheads="1"/>
          </p:cNvSpPr>
          <p:nvPr/>
        </p:nvSpPr>
        <p:spPr bwMode="auto">
          <a:xfrm>
            <a:off x="5939631" y="1653382"/>
            <a:ext cx="762000" cy="3995737"/>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概要設計書</a:t>
            </a:r>
            <a:endParaRPr kumimoji="0" lang="en-US" altLang="ja-JP" sz="1000" b="0">
              <a:latin typeface="Tahoma" panose="020B0604030504040204" pitchFamily="34" charset="0"/>
            </a:endParaRPr>
          </a:p>
          <a:p>
            <a:pPr algn="ctr">
              <a:spcBef>
                <a:spcPct val="0"/>
              </a:spcBef>
            </a:pPr>
            <a:r>
              <a:rPr kumimoji="0" lang="ja-JP" altLang="en-US" sz="1000" b="0">
                <a:latin typeface="Tahoma" panose="020B0604030504040204" pitchFamily="34" charset="0"/>
              </a:rPr>
              <a:t>内容確認</a:t>
            </a:r>
            <a:endParaRPr kumimoji="0" lang="en-US" altLang="ja-JP" sz="1000" b="0">
              <a:latin typeface="Tahoma" panose="020B0604030504040204" pitchFamily="34" charset="0"/>
            </a:endParaRPr>
          </a:p>
          <a:p>
            <a:pPr algn="ctr">
              <a:spcBef>
                <a:spcPct val="0"/>
              </a:spcBef>
            </a:pPr>
            <a:r>
              <a:rPr kumimoji="0" lang="en-US" altLang="ja-JP" sz="1000" b="0">
                <a:latin typeface="Tahoma" panose="020B0604030504040204" pitchFamily="34" charset="0"/>
              </a:rPr>
              <a:t>Rv</a:t>
            </a:r>
            <a:endParaRPr kumimoji="0" lang="ja-JP" altLang="en-US" sz="1000" b="0">
              <a:latin typeface="Tahoma" panose="020B0604030504040204" pitchFamily="34" charset="0"/>
            </a:endParaRPr>
          </a:p>
        </p:txBody>
      </p:sp>
      <p:cxnSp>
        <p:nvCxnSpPr>
          <p:cNvPr id="19" name="AutoShape 2085">
            <a:extLst>
              <a:ext uri="{FF2B5EF4-FFF2-40B4-BE49-F238E27FC236}">
                <a16:creationId xmlns:a16="http://schemas.microsoft.com/office/drawing/2014/main" id="{12D5DA0D-8FCB-4583-BEC8-DCF7089872C9}"/>
              </a:ext>
            </a:extLst>
          </p:cNvPr>
          <p:cNvCxnSpPr>
            <a:cxnSpLocks noChangeShapeType="1"/>
            <a:stCxn id="16" idx="3"/>
            <a:endCxn id="18" idx="1"/>
          </p:cNvCxnSpPr>
          <p:nvPr/>
        </p:nvCxnSpPr>
        <p:spPr bwMode="auto">
          <a:xfrm flipV="1">
            <a:off x="5301456" y="3652044"/>
            <a:ext cx="638175" cy="739775"/>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20" name="フローチャート : 判断 26">
            <a:extLst>
              <a:ext uri="{FF2B5EF4-FFF2-40B4-BE49-F238E27FC236}">
                <a16:creationId xmlns:a16="http://schemas.microsoft.com/office/drawing/2014/main" id="{FF38C24B-760B-4F3F-813B-141D07CAEFE9}"/>
              </a:ext>
            </a:extLst>
          </p:cNvPr>
          <p:cNvSpPr>
            <a:spLocks noChangeArrowheads="1"/>
          </p:cNvSpPr>
          <p:nvPr/>
        </p:nvSpPr>
        <p:spPr bwMode="auto">
          <a:xfrm>
            <a:off x="6934994" y="3350419"/>
            <a:ext cx="1093787" cy="601663"/>
          </a:xfrm>
          <a:prstGeom prst="flowChartDecision">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en-US" altLang="ja-JP" sz="1000" b="0">
                <a:latin typeface="Tahoma" panose="020B0604030504040204" pitchFamily="34" charset="0"/>
              </a:rPr>
              <a:t>Rv</a:t>
            </a:r>
            <a:r>
              <a:rPr kumimoji="0" lang="ja-JP" altLang="en-US" sz="1000" b="0">
                <a:latin typeface="Tahoma" panose="020B0604030504040204" pitchFamily="34" charset="0"/>
              </a:rPr>
              <a:t>結果</a:t>
            </a:r>
          </a:p>
        </p:txBody>
      </p:sp>
      <p:cxnSp>
        <p:nvCxnSpPr>
          <p:cNvPr id="21" name="AutoShape 2085">
            <a:extLst>
              <a:ext uri="{FF2B5EF4-FFF2-40B4-BE49-F238E27FC236}">
                <a16:creationId xmlns:a16="http://schemas.microsoft.com/office/drawing/2014/main" id="{15EB89A2-9BB6-4AC4-950C-267016B94145}"/>
              </a:ext>
            </a:extLst>
          </p:cNvPr>
          <p:cNvCxnSpPr>
            <a:cxnSpLocks noChangeShapeType="1"/>
            <a:stCxn id="18" idx="3"/>
            <a:endCxn id="20" idx="1"/>
          </p:cNvCxnSpPr>
          <p:nvPr/>
        </p:nvCxnSpPr>
        <p:spPr bwMode="auto">
          <a:xfrm flipV="1">
            <a:off x="6701631" y="3652044"/>
            <a:ext cx="233363" cy="0"/>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cxnSp>
        <p:nvCxnSpPr>
          <p:cNvPr id="22" name="AutoShape 2085">
            <a:extLst>
              <a:ext uri="{FF2B5EF4-FFF2-40B4-BE49-F238E27FC236}">
                <a16:creationId xmlns:a16="http://schemas.microsoft.com/office/drawing/2014/main" id="{EB554B1C-E4D6-488F-A0A9-7ADA7D0BD704}"/>
              </a:ext>
            </a:extLst>
          </p:cNvPr>
          <p:cNvCxnSpPr>
            <a:cxnSpLocks noChangeShapeType="1"/>
            <a:stCxn id="20" idx="2"/>
            <a:endCxn id="14" idx="2"/>
          </p:cNvCxnSpPr>
          <p:nvPr/>
        </p:nvCxnSpPr>
        <p:spPr bwMode="auto">
          <a:xfrm rot="5400000">
            <a:off x="4198144" y="2275682"/>
            <a:ext cx="1608137" cy="4960937"/>
          </a:xfrm>
          <a:prstGeom prst="bentConnector3">
            <a:avLst>
              <a:gd name="adj1" fmla="val 114213"/>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23" name="テキスト ボックス 86">
            <a:extLst>
              <a:ext uri="{FF2B5EF4-FFF2-40B4-BE49-F238E27FC236}">
                <a16:creationId xmlns:a16="http://schemas.microsoft.com/office/drawing/2014/main" id="{E159A062-075F-445A-95E4-DC3E17C7E171}"/>
              </a:ext>
            </a:extLst>
          </p:cNvPr>
          <p:cNvSpPr txBox="1">
            <a:spLocks noChangeArrowheads="1"/>
          </p:cNvSpPr>
          <p:nvPr/>
        </p:nvSpPr>
        <p:spPr bwMode="auto">
          <a:xfrm>
            <a:off x="7066756" y="4299744"/>
            <a:ext cx="8445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eaLnBrk="1" hangingPunct="1">
              <a:spcBef>
                <a:spcPct val="0"/>
              </a:spcBef>
            </a:pPr>
            <a:r>
              <a:rPr lang="en-US" altLang="ja-JP" sz="1100" b="0"/>
              <a:t>Rv</a:t>
            </a:r>
            <a:r>
              <a:rPr lang="ja-JP" altLang="en-US" sz="1100" b="0"/>
              <a:t>結果</a:t>
            </a:r>
            <a:r>
              <a:rPr lang="en-US" altLang="ja-JP" sz="1100" b="0"/>
              <a:t>NG</a:t>
            </a:r>
            <a:endParaRPr lang="ja-JP" altLang="en-US" sz="1100" b="0"/>
          </a:p>
        </p:txBody>
      </p:sp>
      <p:sp>
        <p:nvSpPr>
          <p:cNvPr id="24" name="ホームベース 30">
            <a:extLst>
              <a:ext uri="{FF2B5EF4-FFF2-40B4-BE49-F238E27FC236}">
                <a16:creationId xmlns:a16="http://schemas.microsoft.com/office/drawing/2014/main" id="{61F97039-7D8C-4A9D-995F-7EC7B5E1B070}"/>
              </a:ext>
            </a:extLst>
          </p:cNvPr>
          <p:cNvSpPr>
            <a:spLocks noChangeArrowheads="1"/>
          </p:cNvSpPr>
          <p:nvPr/>
        </p:nvSpPr>
        <p:spPr bwMode="auto">
          <a:xfrm>
            <a:off x="8222456" y="3434557"/>
            <a:ext cx="757238" cy="420687"/>
          </a:xfrm>
          <a:prstGeom prst="homePlate">
            <a:avLst>
              <a:gd name="adj" fmla="val 50000"/>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詳細設計書</a:t>
            </a:r>
          </a:p>
          <a:p>
            <a:pPr algn="ctr">
              <a:spcBef>
                <a:spcPct val="0"/>
              </a:spcBef>
            </a:pPr>
            <a:r>
              <a:rPr kumimoji="0" lang="ja-JP" altLang="en-US" sz="1000" b="0">
                <a:latin typeface="Tahoma" panose="020B0604030504040204" pitchFamily="34" charset="0"/>
              </a:rPr>
              <a:t>作成へ</a:t>
            </a:r>
          </a:p>
        </p:txBody>
      </p:sp>
      <p:cxnSp>
        <p:nvCxnSpPr>
          <p:cNvPr id="25" name="AutoShape 2085">
            <a:extLst>
              <a:ext uri="{FF2B5EF4-FFF2-40B4-BE49-F238E27FC236}">
                <a16:creationId xmlns:a16="http://schemas.microsoft.com/office/drawing/2014/main" id="{CCBAE2C2-77D6-4ECF-A308-642AC496E322}"/>
              </a:ext>
            </a:extLst>
          </p:cNvPr>
          <p:cNvCxnSpPr>
            <a:cxnSpLocks noChangeShapeType="1"/>
            <a:stCxn id="20" idx="3"/>
            <a:endCxn id="24" idx="1"/>
          </p:cNvCxnSpPr>
          <p:nvPr/>
        </p:nvCxnSpPr>
        <p:spPr bwMode="auto">
          <a:xfrm flipV="1">
            <a:off x="8028781" y="3645694"/>
            <a:ext cx="193675" cy="6350"/>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26" name="テキスト ボックス 95">
            <a:extLst>
              <a:ext uri="{FF2B5EF4-FFF2-40B4-BE49-F238E27FC236}">
                <a16:creationId xmlns:a16="http://schemas.microsoft.com/office/drawing/2014/main" id="{05D2EB71-EAB7-4C80-BE26-71A0F85856D1}"/>
              </a:ext>
            </a:extLst>
          </p:cNvPr>
          <p:cNvSpPr txBox="1">
            <a:spLocks noChangeArrowheads="1"/>
          </p:cNvSpPr>
          <p:nvPr/>
        </p:nvSpPr>
        <p:spPr bwMode="auto">
          <a:xfrm>
            <a:off x="7668419" y="3194844"/>
            <a:ext cx="8366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eaLnBrk="1" hangingPunct="1">
              <a:spcBef>
                <a:spcPct val="0"/>
              </a:spcBef>
            </a:pPr>
            <a:r>
              <a:rPr lang="en-US" altLang="ja-JP" sz="1100" b="0"/>
              <a:t>Rv</a:t>
            </a:r>
            <a:r>
              <a:rPr lang="ja-JP" altLang="en-US" sz="1100" b="0"/>
              <a:t>結果</a:t>
            </a:r>
            <a:r>
              <a:rPr lang="en-US" altLang="ja-JP" sz="1100" b="0"/>
              <a:t>OK</a:t>
            </a:r>
            <a:endParaRPr lang="ja-JP" altLang="en-US" sz="1100" b="0"/>
          </a:p>
        </p:txBody>
      </p:sp>
      <p:sp>
        <p:nvSpPr>
          <p:cNvPr id="27" name="AutoShape 109">
            <a:extLst>
              <a:ext uri="{FF2B5EF4-FFF2-40B4-BE49-F238E27FC236}">
                <a16:creationId xmlns:a16="http://schemas.microsoft.com/office/drawing/2014/main" id="{A2ECF21E-C889-4D1D-8165-446806348323}"/>
              </a:ext>
            </a:extLst>
          </p:cNvPr>
          <p:cNvSpPr>
            <a:spLocks noChangeArrowheads="1"/>
          </p:cNvSpPr>
          <p:nvPr/>
        </p:nvSpPr>
        <p:spPr bwMode="auto">
          <a:xfrm>
            <a:off x="2677319" y="5222082"/>
            <a:ext cx="654050" cy="457200"/>
          </a:xfrm>
          <a:prstGeom prst="flowChartDocument">
            <a:avLst/>
          </a:prstGeom>
          <a:solidFill>
            <a:srgbClr val="FFFF00"/>
          </a:solidFill>
          <a:ln w="12700">
            <a:solidFill>
              <a:schemeClr val="tx1"/>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要件</a:t>
            </a:r>
            <a:br>
              <a:rPr kumimoji="0" lang="en-US" altLang="ja-JP" sz="1000"/>
            </a:br>
            <a:r>
              <a:rPr kumimoji="0" lang="ja-JP" altLang="en-US" sz="1000"/>
              <a:t>定義書</a:t>
            </a:r>
          </a:p>
        </p:txBody>
      </p:sp>
      <p:sp>
        <p:nvSpPr>
          <p:cNvPr id="29" name="AutoShape 109">
            <a:extLst>
              <a:ext uri="{FF2B5EF4-FFF2-40B4-BE49-F238E27FC236}">
                <a16:creationId xmlns:a16="http://schemas.microsoft.com/office/drawing/2014/main" id="{BB2FFFEE-2DAB-41D5-AB16-C952630144DB}"/>
              </a:ext>
            </a:extLst>
          </p:cNvPr>
          <p:cNvSpPr>
            <a:spLocks noChangeArrowheads="1"/>
          </p:cNvSpPr>
          <p:nvPr/>
        </p:nvSpPr>
        <p:spPr bwMode="auto">
          <a:xfrm>
            <a:off x="1215231" y="5217319"/>
            <a:ext cx="654050" cy="457200"/>
          </a:xfrm>
          <a:prstGeom prst="flowChartDocument">
            <a:avLst/>
          </a:prstGeom>
          <a:solidFill>
            <a:srgbClr val="FFFF00"/>
          </a:solidFill>
          <a:ln w="12700">
            <a:solidFill>
              <a:schemeClr val="tx1"/>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要件</a:t>
            </a:r>
            <a:br>
              <a:rPr kumimoji="0" lang="en-US" altLang="ja-JP" sz="1000"/>
            </a:br>
            <a:r>
              <a:rPr kumimoji="0" lang="ja-JP" altLang="en-US" sz="1000"/>
              <a:t>定義書</a:t>
            </a:r>
          </a:p>
        </p:txBody>
      </p:sp>
      <p:sp>
        <p:nvSpPr>
          <p:cNvPr id="30" name="AutoShape 109">
            <a:extLst>
              <a:ext uri="{FF2B5EF4-FFF2-40B4-BE49-F238E27FC236}">
                <a16:creationId xmlns:a16="http://schemas.microsoft.com/office/drawing/2014/main" id="{69EA1833-200D-43FD-BF00-4A22EC8B9E8B}"/>
              </a:ext>
            </a:extLst>
          </p:cNvPr>
          <p:cNvSpPr>
            <a:spLocks noChangeArrowheads="1"/>
          </p:cNvSpPr>
          <p:nvPr/>
        </p:nvSpPr>
        <p:spPr bwMode="auto">
          <a:xfrm>
            <a:off x="1407319" y="5558632"/>
            <a:ext cx="65405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議事録</a:t>
            </a:r>
            <a:endParaRPr kumimoji="0" lang="en-US" altLang="ja-JP" sz="1000"/>
          </a:p>
        </p:txBody>
      </p:sp>
      <p:sp>
        <p:nvSpPr>
          <p:cNvPr id="31" name="AutoShape 109">
            <a:extLst>
              <a:ext uri="{FF2B5EF4-FFF2-40B4-BE49-F238E27FC236}">
                <a16:creationId xmlns:a16="http://schemas.microsoft.com/office/drawing/2014/main" id="{186E1086-EBE3-484B-BDE2-E65896B4E3E9}"/>
              </a:ext>
            </a:extLst>
          </p:cNvPr>
          <p:cNvSpPr>
            <a:spLocks noChangeArrowheads="1"/>
          </p:cNvSpPr>
          <p:nvPr/>
        </p:nvSpPr>
        <p:spPr bwMode="auto">
          <a:xfrm>
            <a:off x="4693444" y="4777582"/>
            <a:ext cx="654050" cy="457200"/>
          </a:xfrm>
          <a:prstGeom prst="flowChartDocument">
            <a:avLst/>
          </a:prstGeom>
          <a:solidFill>
            <a:srgbClr val="FFFF00"/>
          </a:solidFill>
          <a:ln w="12700">
            <a:solidFill>
              <a:schemeClr val="tx1"/>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要件</a:t>
            </a:r>
            <a:br>
              <a:rPr kumimoji="0" lang="en-US" altLang="ja-JP" sz="1000"/>
            </a:br>
            <a:r>
              <a:rPr kumimoji="0" lang="ja-JP" altLang="en-US" sz="1000"/>
              <a:t>定義書</a:t>
            </a:r>
          </a:p>
        </p:txBody>
      </p:sp>
      <p:sp>
        <p:nvSpPr>
          <p:cNvPr id="32" name="AutoShape 9">
            <a:extLst>
              <a:ext uri="{FF2B5EF4-FFF2-40B4-BE49-F238E27FC236}">
                <a16:creationId xmlns:a16="http://schemas.microsoft.com/office/drawing/2014/main" id="{E0D68143-E37D-4B4C-B0E6-725ED96AD7F1}"/>
              </a:ext>
            </a:extLst>
          </p:cNvPr>
          <p:cNvSpPr>
            <a:spLocks noChangeArrowheads="1"/>
          </p:cNvSpPr>
          <p:nvPr/>
        </p:nvSpPr>
        <p:spPr bwMode="auto">
          <a:xfrm>
            <a:off x="3047206" y="4217194"/>
            <a:ext cx="762000" cy="709613"/>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要件定義者</a:t>
            </a:r>
          </a:p>
          <a:p>
            <a:pPr algn="ctr">
              <a:spcBef>
                <a:spcPct val="0"/>
              </a:spcBef>
            </a:pPr>
            <a:r>
              <a:rPr kumimoji="0" lang="ja-JP" altLang="en-US" sz="1000" b="0">
                <a:latin typeface="Tahoma" panose="020B0604030504040204" pitchFamily="34" charset="0"/>
              </a:rPr>
              <a:t>への質問</a:t>
            </a:r>
          </a:p>
        </p:txBody>
      </p:sp>
      <p:sp>
        <p:nvSpPr>
          <p:cNvPr id="33" name="AutoShape 10">
            <a:extLst>
              <a:ext uri="{FF2B5EF4-FFF2-40B4-BE49-F238E27FC236}">
                <a16:creationId xmlns:a16="http://schemas.microsoft.com/office/drawing/2014/main" id="{923307AB-961D-44F1-A38E-185844645DB1}"/>
              </a:ext>
            </a:extLst>
          </p:cNvPr>
          <p:cNvSpPr>
            <a:spLocks noChangeArrowheads="1"/>
          </p:cNvSpPr>
          <p:nvPr/>
        </p:nvSpPr>
        <p:spPr bwMode="auto">
          <a:xfrm>
            <a:off x="3047206" y="2861469"/>
            <a:ext cx="762000" cy="76200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内容チェック</a:t>
            </a:r>
          </a:p>
          <a:p>
            <a:pPr algn="ctr">
              <a:spcBef>
                <a:spcPct val="0"/>
              </a:spcBef>
            </a:pPr>
            <a:r>
              <a:rPr kumimoji="0" lang="ja-JP" altLang="en-US" sz="1000" b="0">
                <a:latin typeface="Tahoma" panose="020B0604030504040204" pitchFamily="34" charset="0"/>
              </a:rPr>
              <a:t>＆</a:t>
            </a:r>
          </a:p>
          <a:p>
            <a:pPr algn="ctr">
              <a:spcBef>
                <a:spcPct val="0"/>
              </a:spcBef>
            </a:pPr>
            <a:r>
              <a:rPr kumimoji="0" lang="ja-JP" altLang="en-US" sz="1000" b="0">
                <a:latin typeface="Tahoma" panose="020B0604030504040204" pitchFamily="34" charset="0"/>
              </a:rPr>
              <a:t>回答フォロー</a:t>
            </a:r>
          </a:p>
        </p:txBody>
      </p:sp>
      <p:sp>
        <p:nvSpPr>
          <p:cNvPr id="34" name="AutoShape 11">
            <a:extLst>
              <a:ext uri="{FF2B5EF4-FFF2-40B4-BE49-F238E27FC236}">
                <a16:creationId xmlns:a16="http://schemas.microsoft.com/office/drawing/2014/main" id="{6049AFE5-BCC1-44AD-A223-5C189C81DE13}"/>
              </a:ext>
            </a:extLst>
          </p:cNvPr>
          <p:cNvSpPr>
            <a:spLocks noChangeArrowheads="1"/>
          </p:cNvSpPr>
          <p:nvPr/>
        </p:nvSpPr>
        <p:spPr bwMode="auto">
          <a:xfrm>
            <a:off x="3047206" y="1678782"/>
            <a:ext cx="762000" cy="733425"/>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b="0">
                <a:latin typeface="Tahoma" panose="020B0604030504040204" pitchFamily="34" charset="0"/>
              </a:rPr>
              <a:t>確認／回答</a:t>
            </a:r>
          </a:p>
        </p:txBody>
      </p:sp>
      <p:cxnSp>
        <p:nvCxnSpPr>
          <p:cNvPr id="35" name="AutoShape 23">
            <a:extLst>
              <a:ext uri="{FF2B5EF4-FFF2-40B4-BE49-F238E27FC236}">
                <a16:creationId xmlns:a16="http://schemas.microsoft.com/office/drawing/2014/main" id="{6B4F668B-524E-4D00-B874-F246D77DD979}"/>
              </a:ext>
            </a:extLst>
          </p:cNvPr>
          <p:cNvCxnSpPr>
            <a:cxnSpLocks noChangeShapeType="1"/>
            <a:stCxn id="32" idx="0"/>
            <a:endCxn id="33" idx="2"/>
          </p:cNvCxnSpPr>
          <p:nvPr/>
        </p:nvCxnSpPr>
        <p:spPr bwMode="auto">
          <a:xfrm flipV="1">
            <a:off x="3428206" y="3623469"/>
            <a:ext cx="0" cy="593725"/>
          </a:xfrm>
          <a:prstGeom prst="straightConnector1">
            <a:avLst/>
          </a:prstGeom>
          <a:noFill/>
          <a:ln w="12700" cap="sq">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36" name="AutoShape 24">
            <a:extLst>
              <a:ext uri="{FF2B5EF4-FFF2-40B4-BE49-F238E27FC236}">
                <a16:creationId xmlns:a16="http://schemas.microsoft.com/office/drawing/2014/main" id="{284B7ED5-F840-4114-89DD-4F934BE147B1}"/>
              </a:ext>
            </a:extLst>
          </p:cNvPr>
          <p:cNvCxnSpPr>
            <a:cxnSpLocks noChangeShapeType="1"/>
            <a:stCxn id="33" idx="0"/>
            <a:endCxn id="34" idx="2"/>
          </p:cNvCxnSpPr>
          <p:nvPr/>
        </p:nvCxnSpPr>
        <p:spPr bwMode="auto">
          <a:xfrm flipV="1">
            <a:off x="3428206" y="2412207"/>
            <a:ext cx="0" cy="449262"/>
          </a:xfrm>
          <a:prstGeom prst="straightConnector1">
            <a:avLst/>
          </a:prstGeom>
          <a:noFill/>
          <a:ln w="12700" cap="sq">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sp>
        <p:nvSpPr>
          <p:cNvPr id="37" name="AutoShape 19">
            <a:extLst>
              <a:ext uri="{FF2B5EF4-FFF2-40B4-BE49-F238E27FC236}">
                <a16:creationId xmlns:a16="http://schemas.microsoft.com/office/drawing/2014/main" id="{4109F784-CA10-4686-A1F6-F0DA15BEB996}"/>
              </a:ext>
            </a:extLst>
          </p:cNvPr>
          <p:cNvSpPr>
            <a:spLocks noChangeArrowheads="1"/>
          </p:cNvSpPr>
          <p:nvPr/>
        </p:nvSpPr>
        <p:spPr bwMode="auto">
          <a:xfrm>
            <a:off x="3577431" y="4758532"/>
            <a:ext cx="60960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pPr>
            <a:r>
              <a:rPr kumimoji="0" lang="en-US" altLang="ja-JP" sz="1000"/>
              <a:t>QA</a:t>
            </a:r>
            <a:r>
              <a:rPr kumimoji="0" lang="ja-JP" altLang="en-US" sz="1000"/>
              <a:t>票</a:t>
            </a:r>
          </a:p>
        </p:txBody>
      </p:sp>
      <p:sp>
        <p:nvSpPr>
          <p:cNvPr id="38" name="AutoShape 19">
            <a:extLst>
              <a:ext uri="{FF2B5EF4-FFF2-40B4-BE49-F238E27FC236}">
                <a16:creationId xmlns:a16="http://schemas.microsoft.com/office/drawing/2014/main" id="{FF6F6575-5647-4C25-BE19-69B76BE553E1}"/>
              </a:ext>
            </a:extLst>
          </p:cNvPr>
          <p:cNvSpPr>
            <a:spLocks noChangeArrowheads="1"/>
          </p:cNvSpPr>
          <p:nvPr/>
        </p:nvSpPr>
        <p:spPr bwMode="auto">
          <a:xfrm>
            <a:off x="3528219" y="2180432"/>
            <a:ext cx="60960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pPr>
            <a:r>
              <a:rPr kumimoji="0" lang="en-US" altLang="ja-JP" sz="1000"/>
              <a:t>QA</a:t>
            </a:r>
            <a:r>
              <a:rPr kumimoji="0" lang="ja-JP" altLang="en-US" sz="1000"/>
              <a:t>票</a:t>
            </a:r>
          </a:p>
        </p:txBody>
      </p:sp>
      <p:sp>
        <p:nvSpPr>
          <p:cNvPr id="39" name="AutoShape 19">
            <a:extLst>
              <a:ext uri="{FF2B5EF4-FFF2-40B4-BE49-F238E27FC236}">
                <a16:creationId xmlns:a16="http://schemas.microsoft.com/office/drawing/2014/main" id="{1B4022FC-D3DB-4923-8C3F-B92B79E60990}"/>
              </a:ext>
            </a:extLst>
          </p:cNvPr>
          <p:cNvSpPr>
            <a:spLocks noChangeArrowheads="1"/>
          </p:cNvSpPr>
          <p:nvPr/>
        </p:nvSpPr>
        <p:spPr bwMode="auto">
          <a:xfrm>
            <a:off x="3555206" y="3479007"/>
            <a:ext cx="60960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pPr>
            <a:r>
              <a:rPr kumimoji="0" lang="en-US" altLang="ja-JP" sz="1000"/>
              <a:t>QA</a:t>
            </a:r>
            <a:r>
              <a:rPr kumimoji="0" lang="ja-JP" altLang="en-US" sz="1000"/>
              <a:t>票</a:t>
            </a:r>
          </a:p>
        </p:txBody>
      </p:sp>
      <p:cxnSp>
        <p:nvCxnSpPr>
          <p:cNvPr id="40" name="図形 65">
            <a:extLst>
              <a:ext uri="{FF2B5EF4-FFF2-40B4-BE49-F238E27FC236}">
                <a16:creationId xmlns:a16="http://schemas.microsoft.com/office/drawing/2014/main" id="{8EFC0334-3B9E-4971-9B87-8EA321583AAF}"/>
              </a:ext>
            </a:extLst>
          </p:cNvPr>
          <p:cNvCxnSpPr>
            <a:cxnSpLocks noChangeShapeType="1"/>
            <a:stCxn id="14" idx="3"/>
            <a:endCxn id="32" idx="2"/>
          </p:cNvCxnSpPr>
          <p:nvPr/>
        </p:nvCxnSpPr>
        <p:spPr bwMode="auto">
          <a:xfrm flipV="1">
            <a:off x="2902744" y="4926807"/>
            <a:ext cx="525462" cy="257175"/>
          </a:xfrm>
          <a:prstGeom prst="bentConnector2">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 name="AutoShape 109">
            <a:extLst>
              <a:ext uri="{FF2B5EF4-FFF2-40B4-BE49-F238E27FC236}">
                <a16:creationId xmlns:a16="http://schemas.microsoft.com/office/drawing/2014/main" id="{5C85C247-C747-4189-A6A9-EEDAA36BA4E5}"/>
              </a:ext>
            </a:extLst>
          </p:cNvPr>
          <p:cNvSpPr>
            <a:spLocks noChangeArrowheads="1"/>
          </p:cNvSpPr>
          <p:nvPr/>
        </p:nvSpPr>
        <p:spPr bwMode="auto">
          <a:xfrm>
            <a:off x="2850356" y="5549107"/>
            <a:ext cx="654050" cy="457200"/>
          </a:xfrm>
          <a:prstGeom prst="flowChartDocument">
            <a:avLst/>
          </a:prstGeom>
          <a:solidFill>
            <a:schemeClr val="bg1"/>
          </a:solidFill>
          <a:ln w="12700">
            <a:solidFill>
              <a:schemeClr val="tx1"/>
            </a:solidFill>
            <a:prstDash val="lgDashDot"/>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概要設計書</a:t>
            </a:r>
            <a:br>
              <a:rPr kumimoji="0" lang="en-US" altLang="ja-JP" sz="1000"/>
            </a:br>
            <a:r>
              <a:rPr kumimoji="0" lang="ja-JP" altLang="en-US" sz="1000"/>
              <a:t>一覧</a:t>
            </a:r>
          </a:p>
        </p:txBody>
      </p:sp>
      <p:sp>
        <p:nvSpPr>
          <p:cNvPr id="42" name="AutoShape 109">
            <a:extLst>
              <a:ext uri="{FF2B5EF4-FFF2-40B4-BE49-F238E27FC236}">
                <a16:creationId xmlns:a16="http://schemas.microsoft.com/office/drawing/2014/main" id="{03F42EE5-6422-4D44-8FE0-F3B065399259}"/>
              </a:ext>
            </a:extLst>
          </p:cNvPr>
          <p:cNvSpPr>
            <a:spLocks noChangeArrowheads="1"/>
          </p:cNvSpPr>
          <p:nvPr/>
        </p:nvSpPr>
        <p:spPr bwMode="auto">
          <a:xfrm>
            <a:off x="3342481" y="5833269"/>
            <a:ext cx="654050" cy="404813"/>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43" name="AutoShape 109">
            <a:extLst>
              <a:ext uri="{FF2B5EF4-FFF2-40B4-BE49-F238E27FC236}">
                <a16:creationId xmlns:a16="http://schemas.microsoft.com/office/drawing/2014/main" id="{16877F51-146C-4FCB-B687-F8FECF766D11}"/>
              </a:ext>
            </a:extLst>
          </p:cNvPr>
          <p:cNvSpPr>
            <a:spLocks noChangeArrowheads="1"/>
          </p:cNvSpPr>
          <p:nvPr/>
        </p:nvSpPr>
        <p:spPr bwMode="auto">
          <a:xfrm>
            <a:off x="4893469" y="5110957"/>
            <a:ext cx="654050" cy="457200"/>
          </a:xfrm>
          <a:prstGeom prst="flowChartDocument">
            <a:avLst/>
          </a:prstGeom>
          <a:solidFill>
            <a:srgbClr val="FFFF00"/>
          </a:solidFill>
          <a:ln w="12700">
            <a:solidFill>
              <a:schemeClr val="tx1"/>
            </a:solidFill>
            <a:prstDash val="lgDashDot"/>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概要設計書</a:t>
            </a:r>
            <a:br>
              <a:rPr kumimoji="0" lang="en-US" altLang="ja-JP" sz="1000"/>
            </a:br>
            <a:r>
              <a:rPr kumimoji="0" lang="ja-JP" altLang="en-US" sz="1000"/>
              <a:t>一覧</a:t>
            </a:r>
          </a:p>
        </p:txBody>
      </p:sp>
      <p:sp>
        <p:nvSpPr>
          <p:cNvPr id="44" name="AutoShape 109">
            <a:extLst>
              <a:ext uri="{FF2B5EF4-FFF2-40B4-BE49-F238E27FC236}">
                <a16:creationId xmlns:a16="http://schemas.microsoft.com/office/drawing/2014/main" id="{B7BC8ECC-9533-4197-89E0-A36991E1FBC8}"/>
              </a:ext>
            </a:extLst>
          </p:cNvPr>
          <p:cNvSpPr>
            <a:spLocks noChangeArrowheads="1"/>
          </p:cNvSpPr>
          <p:nvPr/>
        </p:nvSpPr>
        <p:spPr bwMode="auto">
          <a:xfrm>
            <a:off x="5103019" y="5439569"/>
            <a:ext cx="654050" cy="457200"/>
          </a:xfrm>
          <a:prstGeom prst="flowChartDocument">
            <a:avLst/>
          </a:prstGeom>
          <a:solidFill>
            <a:srgbClr val="FFFF00"/>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45" name="AutoShape 109">
            <a:extLst>
              <a:ext uri="{FF2B5EF4-FFF2-40B4-BE49-F238E27FC236}">
                <a16:creationId xmlns:a16="http://schemas.microsoft.com/office/drawing/2014/main" id="{F4BAEA53-E046-4208-AFB8-8FD1777FC7F6}"/>
              </a:ext>
            </a:extLst>
          </p:cNvPr>
          <p:cNvSpPr>
            <a:spLocks noChangeArrowheads="1"/>
          </p:cNvSpPr>
          <p:nvPr/>
        </p:nvSpPr>
        <p:spPr bwMode="auto">
          <a:xfrm>
            <a:off x="5314156" y="5771357"/>
            <a:ext cx="65405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内部</a:t>
            </a:r>
            <a:r>
              <a:rPr kumimoji="0" lang="en-US" altLang="ja-JP" sz="1000"/>
              <a:t>R</a:t>
            </a:r>
            <a:r>
              <a:rPr kumimoji="0" lang="ja-JP" altLang="en-US" sz="1000"/>
              <a:t>ｖ</a:t>
            </a:r>
            <a:br>
              <a:rPr kumimoji="0" lang="en-US" altLang="ja-JP" sz="1000"/>
            </a:br>
            <a:r>
              <a:rPr kumimoji="0" lang="ja-JP" altLang="en-US" sz="1000"/>
              <a:t>記録書（概要）</a:t>
            </a:r>
            <a:endParaRPr kumimoji="0" lang="en-US" altLang="ja-JP" sz="1000"/>
          </a:p>
        </p:txBody>
      </p:sp>
      <p:sp>
        <p:nvSpPr>
          <p:cNvPr id="46" name="AutoShape 109">
            <a:extLst>
              <a:ext uri="{FF2B5EF4-FFF2-40B4-BE49-F238E27FC236}">
                <a16:creationId xmlns:a16="http://schemas.microsoft.com/office/drawing/2014/main" id="{1E369A04-6FA5-45B0-A101-B84BF78FE39C}"/>
              </a:ext>
            </a:extLst>
          </p:cNvPr>
          <p:cNvSpPr>
            <a:spLocks noChangeArrowheads="1"/>
          </p:cNvSpPr>
          <p:nvPr/>
        </p:nvSpPr>
        <p:spPr bwMode="auto">
          <a:xfrm>
            <a:off x="6107906" y="4777582"/>
            <a:ext cx="654050" cy="457200"/>
          </a:xfrm>
          <a:prstGeom prst="flowChartDocument">
            <a:avLst/>
          </a:prstGeom>
          <a:solidFill>
            <a:srgbClr val="FFFF00"/>
          </a:solidFill>
          <a:ln w="12700">
            <a:solidFill>
              <a:schemeClr val="tx1"/>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要件</a:t>
            </a:r>
            <a:br>
              <a:rPr kumimoji="0" lang="en-US" altLang="ja-JP" sz="1000"/>
            </a:br>
            <a:r>
              <a:rPr kumimoji="0" lang="ja-JP" altLang="en-US" sz="1000"/>
              <a:t>定義書</a:t>
            </a:r>
          </a:p>
        </p:txBody>
      </p:sp>
      <p:sp>
        <p:nvSpPr>
          <p:cNvPr id="47" name="AutoShape 109">
            <a:extLst>
              <a:ext uri="{FF2B5EF4-FFF2-40B4-BE49-F238E27FC236}">
                <a16:creationId xmlns:a16="http://schemas.microsoft.com/office/drawing/2014/main" id="{D96EC176-AD7A-420B-AA09-88E3D16E3924}"/>
              </a:ext>
            </a:extLst>
          </p:cNvPr>
          <p:cNvSpPr>
            <a:spLocks noChangeArrowheads="1"/>
          </p:cNvSpPr>
          <p:nvPr/>
        </p:nvSpPr>
        <p:spPr bwMode="auto">
          <a:xfrm>
            <a:off x="6307931" y="5110957"/>
            <a:ext cx="654050" cy="457200"/>
          </a:xfrm>
          <a:prstGeom prst="flowChartDocument">
            <a:avLst/>
          </a:prstGeom>
          <a:solidFill>
            <a:srgbClr val="FFFF00"/>
          </a:solidFill>
          <a:ln w="12700">
            <a:solidFill>
              <a:schemeClr val="tx1"/>
            </a:solidFill>
            <a:prstDash val="lgDashDot"/>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概要設計書</a:t>
            </a:r>
            <a:br>
              <a:rPr kumimoji="0" lang="en-US" altLang="ja-JP" sz="1000"/>
            </a:br>
            <a:r>
              <a:rPr kumimoji="0" lang="ja-JP" altLang="en-US" sz="1000"/>
              <a:t>一覧</a:t>
            </a:r>
          </a:p>
        </p:txBody>
      </p:sp>
      <p:sp>
        <p:nvSpPr>
          <p:cNvPr id="48" name="AutoShape 109">
            <a:extLst>
              <a:ext uri="{FF2B5EF4-FFF2-40B4-BE49-F238E27FC236}">
                <a16:creationId xmlns:a16="http://schemas.microsoft.com/office/drawing/2014/main" id="{10829966-9E8F-4317-AA6B-75F099857311}"/>
              </a:ext>
            </a:extLst>
          </p:cNvPr>
          <p:cNvSpPr>
            <a:spLocks noChangeArrowheads="1"/>
          </p:cNvSpPr>
          <p:nvPr/>
        </p:nvSpPr>
        <p:spPr bwMode="auto">
          <a:xfrm>
            <a:off x="6517481" y="5439569"/>
            <a:ext cx="654050" cy="457200"/>
          </a:xfrm>
          <a:prstGeom prst="flowChartDocument">
            <a:avLst/>
          </a:prstGeom>
          <a:solidFill>
            <a:srgbClr val="FFFF00"/>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49" name="AutoShape 109">
            <a:extLst>
              <a:ext uri="{FF2B5EF4-FFF2-40B4-BE49-F238E27FC236}">
                <a16:creationId xmlns:a16="http://schemas.microsoft.com/office/drawing/2014/main" id="{CEF47D6E-0D9A-409B-9439-E062B2FF913F}"/>
              </a:ext>
            </a:extLst>
          </p:cNvPr>
          <p:cNvSpPr>
            <a:spLocks noChangeArrowheads="1"/>
          </p:cNvSpPr>
          <p:nvPr/>
        </p:nvSpPr>
        <p:spPr bwMode="auto">
          <a:xfrm>
            <a:off x="6707981" y="5771357"/>
            <a:ext cx="654050" cy="457200"/>
          </a:xfrm>
          <a:prstGeom prst="flowChartDocument">
            <a:avLst/>
          </a:prstGeom>
          <a:solidFill>
            <a:schemeClr val="bg1"/>
          </a:solidFill>
          <a:ln w="12700">
            <a:solidFill>
              <a:schemeClr val="tx1"/>
            </a:solidFill>
            <a:prstDash val="sysDash"/>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50000"/>
              </a:spcBef>
              <a:buClr>
                <a:schemeClr val="accent1"/>
              </a:buClr>
              <a:buSzPct val="65000"/>
              <a:buFont typeface="Wingdings" panose="05000000000000000000" pitchFamily="2" charset="2"/>
              <a:buNone/>
            </a:pPr>
            <a:r>
              <a:rPr kumimoji="0" lang="en-US" altLang="ja-JP" sz="1000"/>
              <a:t>R</a:t>
            </a:r>
            <a:r>
              <a:rPr kumimoji="0" lang="ja-JP" altLang="en-US" sz="1000"/>
              <a:t>ｖ</a:t>
            </a:r>
            <a:br>
              <a:rPr kumimoji="0" lang="en-US" altLang="ja-JP" sz="1000"/>
            </a:br>
            <a:r>
              <a:rPr kumimoji="0" lang="ja-JP" altLang="en-US" sz="1000"/>
              <a:t>記録書（概要）</a:t>
            </a:r>
            <a:endParaRPr kumimoji="0" lang="en-US" altLang="ja-JP" sz="1000"/>
          </a:p>
        </p:txBody>
      </p:sp>
      <p:grpSp>
        <p:nvGrpSpPr>
          <p:cNvPr id="65" name="グループ化 64">
            <a:extLst>
              <a:ext uri="{FF2B5EF4-FFF2-40B4-BE49-F238E27FC236}">
                <a16:creationId xmlns:a16="http://schemas.microsoft.com/office/drawing/2014/main" id="{AF072D52-CD1E-43D1-99C8-3D5C99ECAFE0}"/>
              </a:ext>
            </a:extLst>
          </p:cNvPr>
          <p:cNvGrpSpPr/>
          <p:nvPr/>
        </p:nvGrpSpPr>
        <p:grpSpPr>
          <a:xfrm>
            <a:off x="4222036" y="186043"/>
            <a:ext cx="3682206" cy="685006"/>
            <a:chOff x="3136900" y="734219"/>
            <a:chExt cx="4354512" cy="877888"/>
          </a:xfrm>
        </p:grpSpPr>
        <p:sp>
          <p:nvSpPr>
            <p:cNvPr id="51" name="正方形/長方形 46">
              <a:extLst>
                <a:ext uri="{FF2B5EF4-FFF2-40B4-BE49-F238E27FC236}">
                  <a16:creationId xmlns:a16="http://schemas.microsoft.com/office/drawing/2014/main" id="{1857A3BF-FDF0-4F1A-9D1E-3BE3E88DC529}"/>
                </a:ext>
              </a:extLst>
            </p:cNvPr>
            <p:cNvSpPr>
              <a:spLocks noChangeArrowheads="1"/>
            </p:cNvSpPr>
            <p:nvPr/>
          </p:nvSpPr>
          <p:spPr bwMode="auto">
            <a:xfrm>
              <a:off x="3136900" y="734219"/>
              <a:ext cx="4354512" cy="877888"/>
            </a:xfrm>
            <a:prstGeom prst="rect">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en-US" sz="1800" b="0"/>
            </a:p>
          </p:txBody>
        </p:sp>
        <p:sp>
          <p:nvSpPr>
            <p:cNvPr id="52" name="テキスト ボックス 47">
              <a:extLst>
                <a:ext uri="{FF2B5EF4-FFF2-40B4-BE49-F238E27FC236}">
                  <a16:creationId xmlns:a16="http://schemas.microsoft.com/office/drawing/2014/main" id="{EF5B52C1-5D48-455C-A77C-D3C19E6C5298}"/>
                </a:ext>
              </a:extLst>
            </p:cNvPr>
            <p:cNvSpPr txBox="1">
              <a:spLocks noChangeArrowheads="1"/>
            </p:cNvSpPr>
            <p:nvPr/>
          </p:nvSpPr>
          <p:spPr bwMode="auto">
            <a:xfrm>
              <a:off x="3184525" y="756444"/>
              <a:ext cx="696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200" u="sng"/>
                <a:t>凡例</a:t>
              </a:r>
            </a:p>
          </p:txBody>
        </p:sp>
        <p:sp>
          <p:nvSpPr>
            <p:cNvPr id="53" name="AutoShape 109">
              <a:extLst>
                <a:ext uri="{FF2B5EF4-FFF2-40B4-BE49-F238E27FC236}">
                  <a16:creationId xmlns:a16="http://schemas.microsoft.com/office/drawing/2014/main" id="{0AA3E575-E512-4E53-BB21-318EEDD24BC2}"/>
                </a:ext>
              </a:extLst>
            </p:cNvPr>
            <p:cNvSpPr>
              <a:spLocks noChangeArrowheads="1"/>
            </p:cNvSpPr>
            <p:nvPr/>
          </p:nvSpPr>
          <p:spPr bwMode="auto">
            <a:xfrm>
              <a:off x="3743325" y="781844"/>
              <a:ext cx="315912" cy="211138"/>
            </a:xfrm>
            <a:prstGeom prst="flowChartDocument">
              <a:avLst/>
            </a:prstGeom>
            <a:solidFill>
              <a:schemeClr val="bg1"/>
            </a:solidFill>
            <a:ln w="12700">
              <a:solidFill>
                <a:schemeClr val="tx1"/>
              </a:solidFill>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4" name="テキスト ボックス 49">
              <a:extLst>
                <a:ext uri="{FF2B5EF4-FFF2-40B4-BE49-F238E27FC236}">
                  <a16:creationId xmlns:a16="http://schemas.microsoft.com/office/drawing/2014/main" id="{A533FFFA-C6EF-46E9-AB88-036F757136AA}"/>
                </a:ext>
              </a:extLst>
            </p:cNvPr>
            <p:cNvSpPr txBox="1">
              <a:spLocks noChangeArrowheads="1"/>
            </p:cNvSpPr>
            <p:nvPr/>
          </p:nvSpPr>
          <p:spPr bwMode="auto">
            <a:xfrm>
              <a:off x="4084637" y="773907"/>
              <a:ext cx="16144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要件実施者の成果物</a:t>
              </a:r>
            </a:p>
          </p:txBody>
        </p:sp>
        <p:sp>
          <p:nvSpPr>
            <p:cNvPr id="55" name="AutoShape 109">
              <a:extLst>
                <a:ext uri="{FF2B5EF4-FFF2-40B4-BE49-F238E27FC236}">
                  <a16:creationId xmlns:a16="http://schemas.microsoft.com/office/drawing/2014/main" id="{1DF4B806-C5A5-451A-8893-DDABA65B3EF5}"/>
                </a:ext>
              </a:extLst>
            </p:cNvPr>
            <p:cNvSpPr>
              <a:spLocks noChangeArrowheads="1"/>
            </p:cNvSpPr>
            <p:nvPr/>
          </p:nvSpPr>
          <p:spPr bwMode="auto">
            <a:xfrm>
              <a:off x="3743325" y="1337469"/>
              <a:ext cx="315912" cy="20955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6" name="テキスト ボックス 51">
              <a:extLst>
                <a:ext uri="{FF2B5EF4-FFF2-40B4-BE49-F238E27FC236}">
                  <a16:creationId xmlns:a16="http://schemas.microsoft.com/office/drawing/2014/main" id="{EE8CF77E-7B08-45A8-AB26-200C5D67442B}"/>
                </a:ext>
              </a:extLst>
            </p:cNvPr>
            <p:cNvSpPr txBox="1">
              <a:spLocks noChangeArrowheads="1"/>
            </p:cNvSpPr>
            <p:nvPr/>
          </p:nvSpPr>
          <p:spPr bwMode="auto">
            <a:xfrm>
              <a:off x="4076700" y="1051719"/>
              <a:ext cx="14811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概要設計者の成果物</a:t>
              </a:r>
            </a:p>
          </p:txBody>
        </p:sp>
        <p:sp>
          <p:nvSpPr>
            <p:cNvPr id="57" name="AutoShape 109">
              <a:extLst>
                <a:ext uri="{FF2B5EF4-FFF2-40B4-BE49-F238E27FC236}">
                  <a16:creationId xmlns:a16="http://schemas.microsoft.com/office/drawing/2014/main" id="{5091C32A-B087-420C-8F4F-F37D02A15FDE}"/>
                </a:ext>
              </a:extLst>
            </p:cNvPr>
            <p:cNvSpPr>
              <a:spLocks noChangeArrowheads="1"/>
            </p:cNvSpPr>
            <p:nvPr/>
          </p:nvSpPr>
          <p:spPr bwMode="auto">
            <a:xfrm>
              <a:off x="3743325" y="1058069"/>
              <a:ext cx="315912" cy="209550"/>
            </a:xfrm>
            <a:prstGeom prst="flowChartDocument">
              <a:avLst/>
            </a:prstGeom>
            <a:noFill/>
            <a:ln w="12700">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8" name="テキスト ボックス 54">
              <a:extLst>
                <a:ext uri="{FF2B5EF4-FFF2-40B4-BE49-F238E27FC236}">
                  <a16:creationId xmlns:a16="http://schemas.microsoft.com/office/drawing/2014/main" id="{1DC8DD4B-4BD4-49B9-89B7-3BF580402058}"/>
                </a:ext>
              </a:extLst>
            </p:cNvPr>
            <p:cNvSpPr txBox="1">
              <a:spLocks noChangeArrowheads="1"/>
            </p:cNvSpPr>
            <p:nvPr/>
          </p:nvSpPr>
          <p:spPr bwMode="auto">
            <a:xfrm>
              <a:off x="4086225" y="1326357"/>
              <a:ext cx="1482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詳細設計者の成果物</a:t>
              </a:r>
            </a:p>
          </p:txBody>
        </p:sp>
        <p:sp>
          <p:nvSpPr>
            <p:cNvPr id="59" name="AutoShape 109">
              <a:extLst>
                <a:ext uri="{FF2B5EF4-FFF2-40B4-BE49-F238E27FC236}">
                  <a16:creationId xmlns:a16="http://schemas.microsoft.com/office/drawing/2014/main" id="{B706159F-91EA-410C-8DB3-266699793E54}"/>
                </a:ext>
              </a:extLst>
            </p:cNvPr>
            <p:cNvSpPr>
              <a:spLocks noChangeArrowheads="1"/>
            </p:cNvSpPr>
            <p:nvPr/>
          </p:nvSpPr>
          <p:spPr bwMode="auto">
            <a:xfrm>
              <a:off x="5568950" y="765969"/>
              <a:ext cx="315912" cy="211138"/>
            </a:xfrm>
            <a:prstGeom prst="flowChartDocument">
              <a:avLst/>
            </a:prstGeom>
            <a:solidFill>
              <a:schemeClr val="bg1"/>
            </a:solidFill>
            <a:ln w="12700">
              <a:solidFill>
                <a:schemeClr val="tx1"/>
              </a:solidFill>
              <a:prstDash val="lgDashDot"/>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60" name="テキスト ボックス 49">
              <a:extLst>
                <a:ext uri="{FF2B5EF4-FFF2-40B4-BE49-F238E27FC236}">
                  <a16:creationId xmlns:a16="http://schemas.microsoft.com/office/drawing/2014/main" id="{869C43CE-43E4-4127-95EA-D3EEEE842921}"/>
                </a:ext>
              </a:extLst>
            </p:cNvPr>
            <p:cNvSpPr txBox="1">
              <a:spLocks noChangeArrowheads="1"/>
            </p:cNvSpPr>
            <p:nvPr/>
          </p:nvSpPr>
          <p:spPr bwMode="auto">
            <a:xfrm>
              <a:off x="5910262" y="758032"/>
              <a:ext cx="146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各リーダの成果物</a:t>
              </a:r>
            </a:p>
          </p:txBody>
        </p:sp>
        <p:sp>
          <p:nvSpPr>
            <p:cNvPr id="61" name="テキスト ボックス 51">
              <a:extLst>
                <a:ext uri="{FF2B5EF4-FFF2-40B4-BE49-F238E27FC236}">
                  <a16:creationId xmlns:a16="http://schemas.microsoft.com/office/drawing/2014/main" id="{29CF7973-D4F1-481D-AB58-96337A9F9675}"/>
                </a:ext>
              </a:extLst>
            </p:cNvPr>
            <p:cNvSpPr txBox="1">
              <a:spLocks noChangeArrowheads="1"/>
            </p:cNvSpPr>
            <p:nvPr/>
          </p:nvSpPr>
          <p:spPr bwMode="auto">
            <a:xfrm>
              <a:off x="5902325" y="1035844"/>
              <a:ext cx="14811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プログラマーの成果物</a:t>
              </a:r>
            </a:p>
          </p:txBody>
        </p:sp>
        <p:sp>
          <p:nvSpPr>
            <p:cNvPr id="62" name="AutoShape 109">
              <a:extLst>
                <a:ext uri="{FF2B5EF4-FFF2-40B4-BE49-F238E27FC236}">
                  <a16:creationId xmlns:a16="http://schemas.microsoft.com/office/drawing/2014/main" id="{7F26CC4C-B197-43DC-9E03-2C3F63B94ADD}"/>
                </a:ext>
              </a:extLst>
            </p:cNvPr>
            <p:cNvSpPr>
              <a:spLocks noChangeArrowheads="1"/>
            </p:cNvSpPr>
            <p:nvPr/>
          </p:nvSpPr>
          <p:spPr bwMode="auto">
            <a:xfrm>
              <a:off x="5568950" y="1040607"/>
              <a:ext cx="315912" cy="209550"/>
            </a:xfrm>
            <a:prstGeom prst="flowChartDocument">
              <a:avLst/>
            </a:prstGeom>
            <a:solidFill>
              <a:schemeClr val="bg1"/>
            </a:solidFill>
            <a:ln w="12700">
              <a:solidFill>
                <a:schemeClr val="tx1"/>
              </a:solidFill>
              <a:prstDash val="lgDashDotDot"/>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63" name="正方形/長方形 60">
              <a:extLst>
                <a:ext uri="{FF2B5EF4-FFF2-40B4-BE49-F238E27FC236}">
                  <a16:creationId xmlns:a16="http://schemas.microsoft.com/office/drawing/2014/main" id="{36DD68BC-2567-44B8-819E-8F39595A919A}"/>
                </a:ext>
              </a:extLst>
            </p:cNvPr>
            <p:cNvSpPr>
              <a:spLocks noChangeArrowheads="1"/>
            </p:cNvSpPr>
            <p:nvPr/>
          </p:nvSpPr>
          <p:spPr bwMode="auto">
            <a:xfrm>
              <a:off x="5567362" y="1359694"/>
              <a:ext cx="588963" cy="157163"/>
            </a:xfrm>
            <a:prstGeom prst="rect">
              <a:avLst/>
            </a:prstGeom>
            <a:solidFill>
              <a:srgbClr val="FFFF00"/>
            </a:solidFill>
            <a:ln w="12700" cap="sq" algn="ctr">
              <a:solidFill>
                <a:schemeClr val="tx1"/>
              </a:solidFill>
              <a:round/>
              <a:headEnd/>
              <a:tailEnd/>
            </a:ln>
          </p:spPr>
          <p:txBody>
            <a:bodyPr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pPr>
              <a:r>
                <a:rPr lang="ja-JP" altLang="en-US" sz="900" b="0"/>
                <a:t>ｲﾝﾌﾟｯﾄ</a:t>
              </a:r>
            </a:p>
          </p:txBody>
        </p:sp>
        <p:sp>
          <p:nvSpPr>
            <p:cNvPr id="64" name="正方形/長方形 63">
              <a:extLst>
                <a:ext uri="{FF2B5EF4-FFF2-40B4-BE49-F238E27FC236}">
                  <a16:creationId xmlns:a16="http://schemas.microsoft.com/office/drawing/2014/main" id="{E423EA5E-E718-48D8-8116-13EE2FAAAA79}"/>
                </a:ext>
              </a:extLst>
            </p:cNvPr>
            <p:cNvSpPr>
              <a:spLocks noChangeArrowheads="1"/>
            </p:cNvSpPr>
            <p:nvPr/>
          </p:nvSpPr>
          <p:spPr bwMode="auto">
            <a:xfrm>
              <a:off x="6284912" y="1354932"/>
              <a:ext cx="588963" cy="157162"/>
            </a:xfrm>
            <a:prstGeom prst="rect">
              <a:avLst/>
            </a:prstGeom>
            <a:solidFill>
              <a:schemeClr val="bg1"/>
            </a:solidFill>
            <a:ln w="12700" cap="sq" algn="ctr">
              <a:solidFill>
                <a:schemeClr val="tx1"/>
              </a:solidFill>
              <a:round/>
              <a:headEnd/>
              <a:tailEnd/>
            </a:ln>
          </p:spPr>
          <p:txBody>
            <a:bodyPr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pPr>
              <a:r>
                <a:rPr lang="ja-JP" altLang="en-US" sz="900" b="0"/>
                <a:t>ｱｳﾄﾌﾟｯﾄ</a:t>
              </a:r>
            </a:p>
          </p:txBody>
        </p:sp>
      </p:grpSp>
      <p:sp>
        <p:nvSpPr>
          <p:cNvPr id="66" name="正方形/長方形 65">
            <a:extLst>
              <a:ext uri="{FF2B5EF4-FFF2-40B4-BE49-F238E27FC236}">
                <a16:creationId xmlns:a16="http://schemas.microsoft.com/office/drawing/2014/main" id="{873F5949-D114-4834-BA27-0101809B9732}"/>
              </a:ext>
            </a:extLst>
          </p:cNvPr>
          <p:cNvSpPr/>
          <p:nvPr/>
        </p:nvSpPr>
        <p:spPr bwMode="auto">
          <a:xfrm>
            <a:off x="4427984" y="1491457"/>
            <a:ext cx="2533997" cy="4783137"/>
          </a:xfrm>
          <a:prstGeom prst="rect">
            <a:avLst/>
          </a:prstGeom>
          <a:noFill/>
          <a:ln w="34925" cap="sq" cmpd="sng" algn="ctr">
            <a:solidFill>
              <a:srgbClr val="FF0000"/>
            </a:solidFill>
            <a:prstDash val="lgDash"/>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67" name="吹き出し: 折線 (枠付き、強調線付き) 66">
            <a:extLst>
              <a:ext uri="{FF2B5EF4-FFF2-40B4-BE49-F238E27FC236}">
                <a16:creationId xmlns:a16="http://schemas.microsoft.com/office/drawing/2014/main" id="{691F5268-C7F9-4768-A894-C816B98861DC}"/>
              </a:ext>
            </a:extLst>
          </p:cNvPr>
          <p:cNvSpPr/>
          <p:nvPr/>
        </p:nvSpPr>
        <p:spPr bwMode="auto">
          <a:xfrm>
            <a:off x="7186527" y="1160100"/>
            <a:ext cx="1530350" cy="323597"/>
          </a:xfrm>
          <a:prstGeom prst="accentBorderCallout2">
            <a:avLst>
              <a:gd name="adj1" fmla="val 18750"/>
              <a:gd name="adj2" fmla="val -8333"/>
              <a:gd name="adj3" fmla="val 18750"/>
              <a:gd name="adj4" fmla="val -16667"/>
              <a:gd name="adj5" fmla="val 126372"/>
              <a:gd name="adj6" fmla="val -54262"/>
            </a:avLst>
          </a:prstGeom>
          <a:solidFill>
            <a:srgbClr val="CCECFF"/>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rPr>
              <a:t>同時に実施でもよい</a:t>
            </a:r>
            <a:endParaRPr kumimoji="1" lang="ja-JP" altLang="en-US" sz="12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514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C1A80-E72E-42FC-B567-572C0A36FE6A}"/>
              </a:ext>
            </a:extLst>
          </p:cNvPr>
          <p:cNvSpPr>
            <a:spLocks noGrp="1"/>
          </p:cNvSpPr>
          <p:nvPr>
            <p:ph type="title"/>
          </p:nvPr>
        </p:nvSpPr>
        <p:spPr/>
        <p:txBody>
          <a:bodyPr/>
          <a:lstStyle/>
          <a:p>
            <a:pPr algn="l"/>
            <a:r>
              <a:rPr lang="ja-JP" altLang="en-US" dirty="0"/>
              <a:t>開発工程の進め方　</a:t>
            </a:r>
            <a:br>
              <a:rPr lang="en-US" altLang="ja-JP" dirty="0"/>
            </a:br>
            <a:r>
              <a:rPr lang="ja-JP" altLang="en-US" dirty="0"/>
              <a:t>～レビューフロー～</a:t>
            </a:r>
            <a:endParaRPr kumimoji="1" lang="ja-JP" altLang="en-US" dirty="0"/>
          </a:p>
        </p:txBody>
      </p:sp>
      <p:sp>
        <p:nvSpPr>
          <p:cNvPr id="4" name="フッター プレースホルダー 3">
            <a:extLst>
              <a:ext uri="{FF2B5EF4-FFF2-40B4-BE49-F238E27FC236}">
                <a16:creationId xmlns:a16="http://schemas.microsoft.com/office/drawing/2014/main" id="{E18D059E-3EBA-4740-8247-7812A4F9BB71}"/>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AB8D14E2-8BE5-4EA5-8828-F3F8F88F0B97}"/>
              </a:ext>
            </a:extLst>
          </p:cNvPr>
          <p:cNvSpPr>
            <a:spLocks noGrp="1"/>
          </p:cNvSpPr>
          <p:nvPr>
            <p:ph type="sldNum" sz="quarter" idx="11"/>
          </p:nvPr>
        </p:nvSpPr>
        <p:spPr/>
        <p:txBody>
          <a:bodyPr/>
          <a:lstStyle/>
          <a:p>
            <a:pPr>
              <a:defRPr/>
            </a:pPr>
            <a:fld id="{9A10D173-86AD-422C-A9FD-37F5B46A463F}" type="slidenum">
              <a:rPr lang="en-US" altLang="ja-JP" smtClean="0"/>
              <a:pPr>
                <a:defRPr/>
              </a:pPr>
              <a:t>12</a:t>
            </a:fld>
            <a:endParaRPr lang="en-US" altLang="ja-JP"/>
          </a:p>
        </p:txBody>
      </p:sp>
      <p:grpSp>
        <p:nvGrpSpPr>
          <p:cNvPr id="65" name="グループ化 64">
            <a:extLst>
              <a:ext uri="{FF2B5EF4-FFF2-40B4-BE49-F238E27FC236}">
                <a16:creationId xmlns:a16="http://schemas.microsoft.com/office/drawing/2014/main" id="{AF072D52-CD1E-43D1-99C8-3D5C99ECAFE0}"/>
              </a:ext>
            </a:extLst>
          </p:cNvPr>
          <p:cNvGrpSpPr/>
          <p:nvPr/>
        </p:nvGrpSpPr>
        <p:grpSpPr>
          <a:xfrm>
            <a:off x="4222036" y="186043"/>
            <a:ext cx="3682206" cy="685006"/>
            <a:chOff x="3136900" y="734219"/>
            <a:chExt cx="4354512" cy="877888"/>
          </a:xfrm>
        </p:grpSpPr>
        <p:sp>
          <p:nvSpPr>
            <p:cNvPr id="51" name="正方形/長方形 46">
              <a:extLst>
                <a:ext uri="{FF2B5EF4-FFF2-40B4-BE49-F238E27FC236}">
                  <a16:creationId xmlns:a16="http://schemas.microsoft.com/office/drawing/2014/main" id="{1857A3BF-FDF0-4F1A-9D1E-3BE3E88DC529}"/>
                </a:ext>
              </a:extLst>
            </p:cNvPr>
            <p:cNvSpPr>
              <a:spLocks noChangeArrowheads="1"/>
            </p:cNvSpPr>
            <p:nvPr/>
          </p:nvSpPr>
          <p:spPr bwMode="auto">
            <a:xfrm>
              <a:off x="3136900" y="734219"/>
              <a:ext cx="4354512" cy="877888"/>
            </a:xfrm>
            <a:prstGeom prst="rect">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endParaRPr lang="ja-JP" altLang="en-US" sz="1800" b="0"/>
            </a:p>
          </p:txBody>
        </p:sp>
        <p:sp>
          <p:nvSpPr>
            <p:cNvPr id="52" name="テキスト ボックス 47">
              <a:extLst>
                <a:ext uri="{FF2B5EF4-FFF2-40B4-BE49-F238E27FC236}">
                  <a16:creationId xmlns:a16="http://schemas.microsoft.com/office/drawing/2014/main" id="{EF5B52C1-5D48-455C-A77C-D3C19E6C5298}"/>
                </a:ext>
              </a:extLst>
            </p:cNvPr>
            <p:cNvSpPr txBox="1">
              <a:spLocks noChangeArrowheads="1"/>
            </p:cNvSpPr>
            <p:nvPr/>
          </p:nvSpPr>
          <p:spPr bwMode="auto">
            <a:xfrm>
              <a:off x="3184525" y="756444"/>
              <a:ext cx="6969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200" u="sng"/>
                <a:t>凡例</a:t>
              </a:r>
            </a:p>
          </p:txBody>
        </p:sp>
        <p:sp>
          <p:nvSpPr>
            <p:cNvPr id="53" name="AutoShape 109">
              <a:extLst>
                <a:ext uri="{FF2B5EF4-FFF2-40B4-BE49-F238E27FC236}">
                  <a16:creationId xmlns:a16="http://schemas.microsoft.com/office/drawing/2014/main" id="{0AA3E575-E512-4E53-BB21-318EEDD24BC2}"/>
                </a:ext>
              </a:extLst>
            </p:cNvPr>
            <p:cNvSpPr>
              <a:spLocks noChangeArrowheads="1"/>
            </p:cNvSpPr>
            <p:nvPr/>
          </p:nvSpPr>
          <p:spPr bwMode="auto">
            <a:xfrm>
              <a:off x="3743325" y="781844"/>
              <a:ext cx="315912" cy="211138"/>
            </a:xfrm>
            <a:prstGeom prst="flowChartDocument">
              <a:avLst/>
            </a:prstGeom>
            <a:solidFill>
              <a:schemeClr val="bg1"/>
            </a:solidFill>
            <a:ln w="12700">
              <a:solidFill>
                <a:schemeClr val="tx1"/>
              </a:solidFill>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4" name="テキスト ボックス 49">
              <a:extLst>
                <a:ext uri="{FF2B5EF4-FFF2-40B4-BE49-F238E27FC236}">
                  <a16:creationId xmlns:a16="http://schemas.microsoft.com/office/drawing/2014/main" id="{A533FFFA-C6EF-46E9-AB88-036F757136AA}"/>
                </a:ext>
              </a:extLst>
            </p:cNvPr>
            <p:cNvSpPr txBox="1">
              <a:spLocks noChangeArrowheads="1"/>
            </p:cNvSpPr>
            <p:nvPr/>
          </p:nvSpPr>
          <p:spPr bwMode="auto">
            <a:xfrm>
              <a:off x="4084637" y="773907"/>
              <a:ext cx="16144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要件実施者の成果物</a:t>
              </a:r>
            </a:p>
          </p:txBody>
        </p:sp>
        <p:sp>
          <p:nvSpPr>
            <p:cNvPr id="55" name="AutoShape 109">
              <a:extLst>
                <a:ext uri="{FF2B5EF4-FFF2-40B4-BE49-F238E27FC236}">
                  <a16:creationId xmlns:a16="http://schemas.microsoft.com/office/drawing/2014/main" id="{1DF4B806-C5A5-451A-8893-DDABA65B3EF5}"/>
                </a:ext>
              </a:extLst>
            </p:cNvPr>
            <p:cNvSpPr>
              <a:spLocks noChangeArrowheads="1"/>
            </p:cNvSpPr>
            <p:nvPr/>
          </p:nvSpPr>
          <p:spPr bwMode="auto">
            <a:xfrm>
              <a:off x="3743325" y="1337469"/>
              <a:ext cx="315912" cy="20955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6" name="テキスト ボックス 51">
              <a:extLst>
                <a:ext uri="{FF2B5EF4-FFF2-40B4-BE49-F238E27FC236}">
                  <a16:creationId xmlns:a16="http://schemas.microsoft.com/office/drawing/2014/main" id="{EE8CF77E-7B08-45A8-AB26-200C5D67442B}"/>
                </a:ext>
              </a:extLst>
            </p:cNvPr>
            <p:cNvSpPr txBox="1">
              <a:spLocks noChangeArrowheads="1"/>
            </p:cNvSpPr>
            <p:nvPr/>
          </p:nvSpPr>
          <p:spPr bwMode="auto">
            <a:xfrm>
              <a:off x="4076700" y="1051719"/>
              <a:ext cx="14811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概要設計者の成果物</a:t>
              </a:r>
            </a:p>
          </p:txBody>
        </p:sp>
        <p:sp>
          <p:nvSpPr>
            <p:cNvPr id="57" name="AutoShape 109">
              <a:extLst>
                <a:ext uri="{FF2B5EF4-FFF2-40B4-BE49-F238E27FC236}">
                  <a16:creationId xmlns:a16="http://schemas.microsoft.com/office/drawing/2014/main" id="{5091C32A-B087-420C-8F4F-F37D02A15FDE}"/>
                </a:ext>
              </a:extLst>
            </p:cNvPr>
            <p:cNvSpPr>
              <a:spLocks noChangeArrowheads="1"/>
            </p:cNvSpPr>
            <p:nvPr/>
          </p:nvSpPr>
          <p:spPr bwMode="auto">
            <a:xfrm>
              <a:off x="3743325" y="1058069"/>
              <a:ext cx="315912" cy="209550"/>
            </a:xfrm>
            <a:prstGeom prst="flowChartDocument">
              <a:avLst/>
            </a:prstGeom>
            <a:noFill/>
            <a:ln w="12700">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58" name="テキスト ボックス 54">
              <a:extLst>
                <a:ext uri="{FF2B5EF4-FFF2-40B4-BE49-F238E27FC236}">
                  <a16:creationId xmlns:a16="http://schemas.microsoft.com/office/drawing/2014/main" id="{1DC8DD4B-4BD4-49B9-89B7-3BF580402058}"/>
                </a:ext>
              </a:extLst>
            </p:cNvPr>
            <p:cNvSpPr txBox="1">
              <a:spLocks noChangeArrowheads="1"/>
            </p:cNvSpPr>
            <p:nvPr/>
          </p:nvSpPr>
          <p:spPr bwMode="auto">
            <a:xfrm>
              <a:off x="4086225" y="1326357"/>
              <a:ext cx="1482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詳細設計者の成果物</a:t>
              </a:r>
            </a:p>
          </p:txBody>
        </p:sp>
        <p:sp>
          <p:nvSpPr>
            <p:cNvPr id="59" name="AutoShape 109">
              <a:extLst>
                <a:ext uri="{FF2B5EF4-FFF2-40B4-BE49-F238E27FC236}">
                  <a16:creationId xmlns:a16="http://schemas.microsoft.com/office/drawing/2014/main" id="{B706159F-91EA-410C-8DB3-266699793E54}"/>
                </a:ext>
              </a:extLst>
            </p:cNvPr>
            <p:cNvSpPr>
              <a:spLocks noChangeArrowheads="1"/>
            </p:cNvSpPr>
            <p:nvPr/>
          </p:nvSpPr>
          <p:spPr bwMode="auto">
            <a:xfrm>
              <a:off x="5568950" y="765969"/>
              <a:ext cx="315912" cy="211138"/>
            </a:xfrm>
            <a:prstGeom prst="flowChartDocument">
              <a:avLst/>
            </a:prstGeom>
            <a:solidFill>
              <a:schemeClr val="bg1"/>
            </a:solidFill>
            <a:ln w="12700">
              <a:solidFill>
                <a:schemeClr val="tx1"/>
              </a:solidFill>
              <a:prstDash val="lgDashDot"/>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60" name="テキスト ボックス 49">
              <a:extLst>
                <a:ext uri="{FF2B5EF4-FFF2-40B4-BE49-F238E27FC236}">
                  <a16:creationId xmlns:a16="http://schemas.microsoft.com/office/drawing/2014/main" id="{869C43CE-43E4-4127-95EA-D3EEEE842921}"/>
                </a:ext>
              </a:extLst>
            </p:cNvPr>
            <p:cNvSpPr txBox="1">
              <a:spLocks noChangeArrowheads="1"/>
            </p:cNvSpPr>
            <p:nvPr/>
          </p:nvSpPr>
          <p:spPr bwMode="auto">
            <a:xfrm>
              <a:off x="5910262" y="758032"/>
              <a:ext cx="146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各リーダの成果物</a:t>
              </a:r>
            </a:p>
          </p:txBody>
        </p:sp>
        <p:sp>
          <p:nvSpPr>
            <p:cNvPr id="61" name="テキスト ボックス 51">
              <a:extLst>
                <a:ext uri="{FF2B5EF4-FFF2-40B4-BE49-F238E27FC236}">
                  <a16:creationId xmlns:a16="http://schemas.microsoft.com/office/drawing/2014/main" id="{29CF7973-D4F1-481D-AB58-96337A9F9675}"/>
                </a:ext>
              </a:extLst>
            </p:cNvPr>
            <p:cNvSpPr txBox="1">
              <a:spLocks noChangeArrowheads="1"/>
            </p:cNvSpPr>
            <p:nvPr/>
          </p:nvSpPr>
          <p:spPr bwMode="auto">
            <a:xfrm>
              <a:off x="5902325" y="1035844"/>
              <a:ext cx="14811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ja-JP" altLang="en-US" sz="1000"/>
                <a:t>プログラマーの成果物</a:t>
              </a:r>
            </a:p>
          </p:txBody>
        </p:sp>
        <p:sp>
          <p:nvSpPr>
            <p:cNvPr id="62" name="AutoShape 109">
              <a:extLst>
                <a:ext uri="{FF2B5EF4-FFF2-40B4-BE49-F238E27FC236}">
                  <a16:creationId xmlns:a16="http://schemas.microsoft.com/office/drawing/2014/main" id="{7F26CC4C-B197-43DC-9E03-2C3F63B94ADD}"/>
                </a:ext>
              </a:extLst>
            </p:cNvPr>
            <p:cNvSpPr>
              <a:spLocks noChangeArrowheads="1"/>
            </p:cNvSpPr>
            <p:nvPr/>
          </p:nvSpPr>
          <p:spPr bwMode="auto">
            <a:xfrm>
              <a:off x="5568950" y="1040607"/>
              <a:ext cx="315912" cy="209550"/>
            </a:xfrm>
            <a:prstGeom prst="flowChartDocument">
              <a:avLst/>
            </a:prstGeom>
            <a:solidFill>
              <a:schemeClr val="bg1"/>
            </a:solidFill>
            <a:ln w="12700">
              <a:solidFill>
                <a:schemeClr val="tx1"/>
              </a:solidFill>
              <a:prstDash val="lgDashDotDot"/>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endParaRPr kumimoji="0" lang="ja-JP" altLang="en-US" sz="1000"/>
            </a:p>
          </p:txBody>
        </p:sp>
        <p:sp>
          <p:nvSpPr>
            <p:cNvPr id="63" name="正方形/長方形 60">
              <a:extLst>
                <a:ext uri="{FF2B5EF4-FFF2-40B4-BE49-F238E27FC236}">
                  <a16:creationId xmlns:a16="http://schemas.microsoft.com/office/drawing/2014/main" id="{36DD68BC-2567-44B8-819E-8F39595A919A}"/>
                </a:ext>
              </a:extLst>
            </p:cNvPr>
            <p:cNvSpPr>
              <a:spLocks noChangeArrowheads="1"/>
            </p:cNvSpPr>
            <p:nvPr/>
          </p:nvSpPr>
          <p:spPr bwMode="auto">
            <a:xfrm>
              <a:off x="5567362" y="1359694"/>
              <a:ext cx="588963" cy="157163"/>
            </a:xfrm>
            <a:prstGeom prst="rect">
              <a:avLst/>
            </a:prstGeom>
            <a:solidFill>
              <a:srgbClr val="FFFF00"/>
            </a:solidFill>
            <a:ln w="12700" cap="sq" algn="ctr">
              <a:solidFill>
                <a:schemeClr val="tx1"/>
              </a:solidFill>
              <a:round/>
              <a:headEnd/>
              <a:tailEnd/>
            </a:ln>
          </p:spPr>
          <p:txBody>
            <a:bodyPr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pPr>
              <a:r>
                <a:rPr lang="ja-JP" altLang="en-US" sz="900" b="0"/>
                <a:t>ｲﾝﾌﾟｯﾄ</a:t>
              </a:r>
            </a:p>
          </p:txBody>
        </p:sp>
        <p:sp>
          <p:nvSpPr>
            <p:cNvPr id="64" name="正方形/長方形 63">
              <a:extLst>
                <a:ext uri="{FF2B5EF4-FFF2-40B4-BE49-F238E27FC236}">
                  <a16:creationId xmlns:a16="http://schemas.microsoft.com/office/drawing/2014/main" id="{E423EA5E-E718-48D8-8116-13EE2FAAAA79}"/>
                </a:ext>
              </a:extLst>
            </p:cNvPr>
            <p:cNvSpPr>
              <a:spLocks noChangeArrowheads="1"/>
            </p:cNvSpPr>
            <p:nvPr/>
          </p:nvSpPr>
          <p:spPr bwMode="auto">
            <a:xfrm>
              <a:off x="6284912" y="1354932"/>
              <a:ext cx="588963" cy="157162"/>
            </a:xfrm>
            <a:prstGeom prst="rect">
              <a:avLst/>
            </a:prstGeom>
            <a:solidFill>
              <a:schemeClr val="bg1"/>
            </a:solidFill>
            <a:ln w="12700" cap="sq" algn="ctr">
              <a:solidFill>
                <a:schemeClr val="tx1"/>
              </a:solidFill>
              <a:round/>
              <a:headEnd/>
              <a:tailEnd/>
            </a:ln>
          </p:spPr>
          <p:txBody>
            <a:bodyPr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pPr>
              <a:r>
                <a:rPr lang="ja-JP" altLang="en-US" sz="900" b="0"/>
                <a:t>ｱｳﾄﾌﾟｯﾄ</a:t>
              </a:r>
            </a:p>
          </p:txBody>
        </p:sp>
      </p:grpSp>
      <p:sp>
        <p:nvSpPr>
          <p:cNvPr id="68" name="Rectangle 2050">
            <a:extLst>
              <a:ext uri="{FF2B5EF4-FFF2-40B4-BE49-F238E27FC236}">
                <a16:creationId xmlns:a16="http://schemas.microsoft.com/office/drawing/2014/main" id="{46A918FB-D80D-4D44-805E-49252C75054E}"/>
              </a:ext>
            </a:extLst>
          </p:cNvPr>
          <p:cNvSpPr>
            <a:spLocks noChangeArrowheads="1"/>
          </p:cNvSpPr>
          <p:nvPr/>
        </p:nvSpPr>
        <p:spPr bwMode="auto">
          <a:xfrm>
            <a:off x="241300" y="1587500"/>
            <a:ext cx="8763000" cy="4692650"/>
          </a:xfrm>
          <a:prstGeom prst="rect">
            <a:avLst/>
          </a:prstGeom>
          <a:solidFill>
            <a:schemeClr val="bg1"/>
          </a:solidFill>
          <a:ln w="9525" algn="ctr">
            <a:solidFill>
              <a:schemeClr val="bg2"/>
            </a:solidFill>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endParaRPr kumimoji="0" lang="ja-JP" altLang="ja-JP" sz="1600" b="0">
              <a:latin typeface="Tahoma" panose="020B0604030504040204" pitchFamily="34" charset="0"/>
            </a:endParaRPr>
          </a:p>
        </p:txBody>
      </p:sp>
      <p:sp>
        <p:nvSpPr>
          <p:cNvPr id="69" name="Line 2068">
            <a:extLst>
              <a:ext uri="{FF2B5EF4-FFF2-40B4-BE49-F238E27FC236}">
                <a16:creationId xmlns:a16="http://schemas.microsoft.com/office/drawing/2014/main" id="{45354939-ECE4-4A98-8FD5-E7C76B5D1CC2}"/>
              </a:ext>
            </a:extLst>
          </p:cNvPr>
          <p:cNvSpPr>
            <a:spLocks noChangeShapeType="1"/>
          </p:cNvSpPr>
          <p:nvPr/>
        </p:nvSpPr>
        <p:spPr bwMode="auto">
          <a:xfrm>
            <a:off x="228600" y="3176588"/>
            <a:ext cx="8763000" cy="0"/>
          </a:xfrm>
          <a:prstGeom prst="line">
            <a:avLst/>
          </a:prstGeom>
          <a:noFill/>
          <a:ln w="38100">
            <a:solidFill>
              <a:schemeClr val="accent2"/>
            </a:solidFill>
            <a:miter lim="800000"/>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28800" rIns="18000" anchor="ctr"/>
          <a:lstStyle/>
          <a:p>
            <a:endParaRPr lang="ja-JP" altLang="en-US"/>
          </a:p>
        </p:txBody>
      </p:sp>
      <p:sp>
        <p:nvSpPr>
          <p:cNvPr id="70" name="Line 2068">
            <a:extLst>
              <a:ext uri="{FF2B5EF4-FFF2-40B4-BE49-F238E27FC236}">
                <a16:creationId xmlns:a16="http://schemas.microsoft.com/office/drawing/2014/main" id="{F87B0B7A-9F70-4622-9C38-BC0385A6C325}"/>
              </a:ext>
            </a:extLst>
          </p:cNvPr>
          <p:cNvSpPr>
            <a:spLocks noChangeShapeType="1"/>
          </p:cNvSpPr>
          <p:nvPr/>
        </p:nvSpPr>
        <p:spPr bwMode="auto">
          <a:xfrm>
            <a:off x="228600" y="4692650"/>
            <a:ext cx="8763000" cy="0"/>
          </a:xfrm>
          <a:prstGeom prst="line">
            <a:avLst/>
          </a:prstGeom>
          <a:noFill/>
          <a:ln w="9525">
            <a:solidFill>
              <a:schemeClr val="accent2"/>
            </a:solidFill>
            <a:miter lim="800000"/>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28800" rIns="18000" anchor="ctr"/>
          <a:lstStyle/>
          <a:p>
            <a:endParaRPr lang="ja-JP" altLang="en-US"/>
          </a:p>
        </p:txBody>
      </p:sp>
      <p:sp>
        <p:nvSpPr>
          <p:cNvPr id="71" name="Text Box 2052">
            <a:extLst>
              <a:ext uri="{FF2B5EF4-FFF2-40B4-BE49-F238E27FC236}">
                <a16:creationId xmlns:a16="http://schemas.microsoft.com/office/drawing/2014/main" id="{B2D449B0-CA16-4DA6-B3CB-3BFEE55CF242}"/>
              </a:ext>
            </a:extLst>
          </p:cNvPr>
          <p:cNvSpPr txBox="1">
            <a:spLocks noChangeArrowheads="1"/>
          </p:cNvSpPr>
          <p:nvPr/>
        </p:nvSpPr>
        <p:spPr bwMode="auto">
          <a:xfrm>
            <a:off x="228600" y="1143000"/>
            <a:ext cx="8626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lg" len="med"/>
                <a:tailEnd type="none" w="lg" len="med"/>
              </a14:hiddenLine>
            </a:ext>
          </a:extLst>
        </p:spPr>
        <p:txBody>
          <a:bodyPr>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 typeface="Wingdings" panose="05000000000000000000" pitchFamily="2" charset="2"/>
              <a:buChar char="n"/>
            </a:pPr>
            <a:r>
              <a:rPr lang="ja-JP" altLang="en-US" sz="1800">
                <a:solidFill>
                  <a:srgbClr val="000066"/>
                </a:solidFill>
              </a:rPr>
              <a:t>～単体テスト仕様書作成～</a:t>
            </a:r>
          </a:p>
        </p:txBody>
      </p:sp>
      <p:sp>
        <p:nvSpPr>
          <p:cNvPr id="75" name="AutoShape 2056">
            <a:extLst>
              <a:ext uri="{FF2B5EF4-FFF2-40B4-BE49-F238E27FC236}">
                <a16:creationId xmlns:a16="http://schemas.microsoft.com/office/drawing/2014/main" id="{5BA5842B-A3F4-4EC5-A0E6-6FCEAEEA0A22}"/>
              </a:ext>
            </a:extLst>
          </p:cNvPr>
          <p:cNvSpPr>
            <a:spLocks noChangeArrowheads="1"/>
          </p:cNvSpPr>
          <p:nvPr/>
        </p:nvSpPr>
        <p:spPr bwMode="auto">
          <a:xfrm>
            <a:off x="887413" y="4813300"/>
            <a:ext cx="762000" cy="76200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単体テスト</a:t>
            </a:r>
            <a:br>
              <a:rPr kumimoji="0" lang="en-US" altLang="ja-JP" sz="1000" b="0">
                <a:latin typeface="Tahoma" panose="020B0604030504040204" pitchFamily="34" charset="0"/>
              </a:rPr>
            </a:br>
            <a:r>
              <a:rPr kumimoji="0" lang="ja-JP" altLang="en-US" sz="1000" b="0">
                <a:latin typeface="Tahoma" panose="020B0604030504040204" pitchFamily="34" charset="0"/>
              </a:rPr>
              <a:t>仕様書</a:t>
            </a:r>
            <a:br>
              <a:rPr kumimoji="0" lang="en-US" altLang="ja-JP" sz="1000" b="0">
                <a:latin typeface="Tahoma" panose="020B0604030504040204" pitchFamily="34" charset="0"/>
              </a:rPr>
            </a:br>
            <a:r>
              <a:rPr kumimoji="0" lang="ja-JP" altLang="en-US" sz="1000" b="0">
                <a:latin typeface="Tahoma" panose="020B0604030504040204" pitchFamily="34" charset="0"/>
              </a:rPr>
              <a:t>作成</a:t>
            </a:r>
          </a:p>
        </p:txBody>
      </p:sp>
      <p:sp>
        <p:nvSpPr>
          <p:cNvPr id="76" name="AutoShape 9">
            <a:extLst>
              <a:ext uri="{FF2B5EF4-FFF2-40B4-BE49-F238E27FC236}">
                <a16:creationId xmlns:a16="http://schemas.microsoft.com/office/drawing/2014/main" id="{A6F31FC4-FEC8-47D5-94C7-0C22EFF6694F}"/>
              </a:ext>
            </a:extLst>
          </p:cNvPr>
          <p:cNvSpPr>
            <a:spLocks noChangeArrowheads="1"/>
          </p:cNvSpPr>
          <p:nvPr/>
        </p:nvSpPr>
        <p:spPr bwMode="auto">
          <a:xfrm>
            <a:off x="2838450" y="4451350"/>
            <a:ext cx="762000" cy="56515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概要設計者</a:t>
            </a:r>
          </a:p>
          <a:p>
            <a:pPr algn="ctr">
              <a:spcBef>
                <a:spcPct val="0"/>
              </a:spcBef>
            </a:pPr>
            <a:r>
              <a:rPr kumimoji="0" lang="ja-JP" altLang="en-US" sz="1000" b="0">
                <a:latin typeface="Tahoma" panose="020B0604030504040204" pitchFamily="34" charset="0"/>
              </a:rPr>
              <a:t>への質問</a:t>
            </a:r>
          </a:p>
        </p:txBody>
      </p:sp>
      <p:sp>
        <p:nvSpPr>
          <p:cNvPr id="77" name="AutoShape 10">
            <a:extLst>
              <a:ext uri="{FF2B5EF4-FFF2-40B4-BE49-F238E27FC236}">
                <a16:creationId xmlns:a16="http://schemas.microsoft.com/office/drawing/2014/main" id="{554C0219-1043-40B5-AD33-33E512A1C22B}"/>
              </a:ext>
            </a:extLst>
          </p:cNvPr>
          <p:cNvSpPr>
            <a:spLocks noChangeArrowheads="1"/>
          </p:cNvSpPr>
          <p:nvPr/>
        </p:nvSpPr>
        <p:spPr bwMode="auto">
          <a:xfrm>
            <a:off x="2838450" y="2940050"/>
            <a:ext cx="762000" cy="76200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内容チェック</a:t>
            </a:r>
          </a:p>
          <a:p>
            <a:pPr algn="ctr">
              <a:spcBef>
                <a:spcPct val="0"/>
              </a:spcBef>
            </a:pPr>
            <a:r>
              <a:rPr kumimoji="0" lang="ja-JP" altLang="en-US" sz="1000" b="0">
                <a:latin typeface="Tahoma" panose="020B0604030504040204" pitchFamily="34" charset="0"/>
              </a:rPr>
              <a:t>＆</a:t>
            </a:r>
          </a:p>
          <a:p>
            <a:pPr algn="ctr">
              <a:spcBef>
                <a:spcPct val="0"/>
              </a:spcBef>
            </a:pPr>
            <a:r>
              <a:rPr kumimoji="0" lang="ja-JP" altLang="en-US" sz="1000" b="0">
                <a:latin typeface="Tahoma" panose="020B0604030504040204" pitchFamily="34" charset="0"/>
              </a:rPr>
              <a:t>回答フォロー</a:t>
            </a:r>
          </a:p>
        </p:txBody>
      </p:sp>
      <p:sp>
        <p:nvSpPr>
          <p:cNvPr id="78" name="AutoShape 11">
            <a:extLst>
              <a:ext uri="{FF2B5EF4-FFF2-40B4-BE49-F238E27FC236}">
                <a16:creationId xmlns:a16="http://schemas.microsoft.com/office/drawing/2014/main" id="{04E9356E-F504-4C4B-9714-A2417AB8CC12}"/>
              </a:ext>
            </a:extLst>
          </p:cNvPr>
          <p:cNvSpPr>
            <a:spLocks noChangeArrowheads="1"/>
          </p:cNvSpPr>
          <p:nvPr/>
        </p:nvSpPr>
        <p:spPr bwMode="auto">
          <a:xfrm>
            <a:off x="2838450" y="1655763"/>
            <a:ext cx="762000" cy="53340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確認／回答</a:t>
            </a:r>
          </a:p>
        </p:txBody>
      </p:sp>
      <p:cxnSp>
        <p:nvCxnSpPr>
          <p:cNvPr id="79" name="AutoShape 23">
            <a:extLst>
              <a:ext uri="{FF2B5EF4-FFF2-40B4-BE49-F238E27FC236}">
                <a16:creationId xmlns:a16="http://schemas.microsoft.com/office/drawing/2014/main" id="{BA39A6F7-0470-4D8D-B135-0A9F25E14C7E}"/>
              </a:ext>
            </a:extLst>
          </p:cNvPr>
          <p:cNvCxnSpPr>
            <a:cxnSpLocks noChangeShapeType="1"/>
            <a:stCxn id="76" idx="0"/>
            <a:endCxn id="77" idx="2"/>
          </p:cNvCxnSpPr>
          <p:nvPr/>
        </p:nvCxnSpPr>
        <p:spPr bwMode="auto">
          <a:xfrm flipV="1">
            <a:off x="3219450" y="3702050"/>
            <a:ext cx="0" cy="749300"/>
          </a:xfrm>
          <a:prstGeom prst="straightConnector1">
            <a:avLst/>
          </a:prstGeom>
          <a:noFill/>
          <a:ln w="12700" cap="sq">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80" name="AutoShape 24">
            <a:extLst>
              <a:ext uri="{FF2B5EF4-FFF2-40B4-BE49-F238E27FC236}">
                <a16:creationId xmlns:a16="http://schemas.microsoft.com/office/drawing/2014/main" id="{925A8108-C759-4CC3-82A5-FEE7DB59442B}"/>
              </a:ext>
            </a:extLst>
          </p:cNvPr>
          <p:cNvCxnSpPr>
            <a:cxnSpLocks noChangeShapeType="1"/>
            <a:stCxn id="77" idx="0"/>
            <a:endCxn id="78" idx="2"/>
          </p:cNvCxnSpPr>
          <p:nvPr/>
        </p:nvCxnSpPr>
        <p:spPr bwMode="auto">
          <a:xfrm flipV="1">
            <a:off x="3219450" y="2189163"/>
            <a:ext cx="0" cy="750887"/>
          </a:xfrm>
          <a:prstGeom prst="straightConnector1">
            <a:avLst/>
          </a:prstGeom>
          <a:noFill/>
          <a:ln w="12700" cap="sq">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81" name="AutoShape 2085">
            <a:extLst>
              <a:ext uri="{FF2B5EF4-FFF2-40B4-BE49-F238E27FC236}">
                <a16:creationId xmlns:a16="http://schemas.microsoft.com/office/drawing/2014/main" id="{E298B02D-66B2-4997-8D64-B1DEB3306241}"/>
              </a:ext>
            </a:extLst>
          </p:cNvPr>
          <p:cNvCxnSpPr>
            <a:cxnSpLocks noChangeShapeType="1"/>
            <a:stCxn id="75" idx="3"/>
            <a:endCxn id="76" idx="2"/>
          </p:cNvCxnSpPr>
          <p:nvPr/>
        </p:nvCxnSpPr>
        <p:spPr bwMode="auto">
          <a:xfrm flipV="1">
            <a:off x="1649413" y="5016500"/>
            <a:ext cx="1570037" cy="177800"/>
          </a:xfrm>
          <a:prstGeom prst="bentConnector2">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cxnSp>
        <p:nvCxnSpPr>
          <p:cNvPr id="82" name="AutoShape 2085">
            <a:extLst>
              <a:ext uri="{FF2B5EF4-FFF2-40B4-BE49-F238E27FC236}">
                <a16:creationId xmlns:a16="http://schemas.microsoft.com/office/drawing/2014/main" id="{16B3A81D-DCA0-422D-935D-876EBF071540}"/>
              </a:ext>
            </a:extLst>
          </p:cNvPr>
          <p:cNvCxnSpPr>
            <a:cxnSpLocks noChangeShapeType="1"/>
            <a:stCxn id="75" idx="3"/>
            <a:endCxn id="83" idx="1"/>
          </p:cNvCxnSpPr>
          <p:nvPr/>
        </p:nvCxnSpPr>
        <p:spPr bwMode="auto">
          <a:xfrm flipV="1">
            <a:off x="1649413" y="4416425"/>
            <a:ext cx="3595687" cy="777875"/>
          </a:xfrm>
          <a:prstGeom prst="bentConnector3">
            <a:avLst>
              <a:gd name="adj1" fmla="val 80116"/>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83" name="AutoShape 9">
            <a:extLst>
              <a:ext uri="{FF2B5EF4-FFF2-40B4-BE49-F238E27FC236}">
                <a16:creationId xmlns:a16="http://schemas.microsoft.com/office/drawing/2014/main" id="{DB3C6A49-73F1-4B35-A395-257C66A65105}"/>
              </a:ext>
            </a:extLst>
          </p:cNvPr>
          <p:cNvSpPr>
            <a:spLocks noChangeArrowheads="1"/>
          </p:cNvSpPr>
          <p:nvPr/>
        </p:nvSpPr>
        <p:spPr bwMode="auto">
          <a:xfrm>
            <a:off x="5245100" y="3249613"/>
            <a:ext cx="762000" cy="2333625"/>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内部</a:t>
            </a:r>
            <a:r>
              <a:rPr kumimoji="0" lang="en-US" altLang="ja-JP" sz="1000" b="0">
                <a:latin typeface="Tahoma" panose="020B0604030504040204" pitchFamily="34" charset="0"/>
              </a:rPr>
              <a:t>Rv</a:t>
            </a:r>
            <a:endParaRPr kumimoji="0" lang="ja-JP" altLang="en-US" sz="1000" b="0">
              <a:latin typeface="Tahoma" panose="020B0604030504040204" pitchFamily="34" charset="0"/>
            </a:endParaRPr>
          </a:p>
        </p:txBody>
      </p:sp>
      <p:sp>
        <p:nvSpPr>
          <p:cNvPr id="84" name="AutoShape 2088">
            <a:extLst>
              <a:ext uri="{FF2B5EF4-FFF2-40B4-BE49-F238E27FC236}">
                <a16:creationId xmlns:a16="http://schemas.microsoft.com/office/drawing/2014/main" id="{EBD0E102-55B5-45B3-9B39-21E582DCD587}"/>
              </a:ext>
            </a:extLst>
          </p:cNvPr>
          <p:cNvSpPr>
            <a:spLocks noChangeArrowheads="1"/>
          </p:cNvSpPr>
          <p:nvPr/>
        </p:nvSpPr>
        <p:spPr bwMode="auto">
          <a:xfrm>
            <a:off x="6389688" y="1684338"/>
            <a:ext cx="762000" cy="3886200"/>
          </a:xfrm>
          <a:prstGeom prst="flowChartProcess">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単体テスト</a:t>
            </a:r>
            <a:br>
              <a:rPr kumimoji="0" lang="en-US" altLang="ja-JP" sz="1000" b="0">
                <a:latin typeface="Tahoma" panose="020B0604030504040204" pitchFamily="34" charset="0"/>
              </a:rPr>
            </a:br>
            <a:r>
              <a:rPr kumimoji="0" lang="ja-JP" altLang="en-US" sz="1000" b="0">
                <a:latin typeface="Tahoma" panose="020B0604030504040204" pitchFamily="34" charset="0"/>
              </a:rPr>
              <a:t>仕様書</a:t>
            </a:r>
          </a:p>
          <a:p>
            <a:pPr algn="ctr">
              <a:spcBef>
                <a:spcPct val="0"/>
              </a:spcBef>
            </a:pPr>
            <a:r>
              <a:rPr kumimoji="0" lang="ja-JP" altLang="en-US" sz="1000" b="0">
                <a:latin typeface="Tahoma" panose="020B0604030504040204" pitchFamily="34" charset="0"/>
              </a:rPr>
              <a:t>レビュー</a:t>
            </a:r>
          </a:p>
        </p:txBody>
      </p:sp>
      <p:sp>
        <p:nvSpPr>
          <p:cNvPr id="85" name="フローチャート : 判断 38">
            <a:extLst>
              <a:ext uri="{FF2B5EF4-FFF2-40B4-BE49-F238E27FC236}">
                <a16:creationId xmlns:a16="http://schemas.microsoft.com/office/drawing/2014/main" id="{2524482C-7723-4403-8CFA-9274BE40A6BA}"/>
              </a:ext>
            </a:extLst>
          </p:cNvPr>
          <p:cNvSpPr>
            <a:spLocks noChangeArrowheads="1"/>
          </p:cNvSpPr>
          <p:nvPr/>
        </p:nvSpPr>
        <p:spPr bwMode="auto">
          <a:xfrm>
            <a:off x="7399338" y="4114800"/>
            <a:ext cx="1095375" cy="601663"/>
          </a:xfrm>
          <a:prstGeom prst="flowChartDecision">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en-US" altLang="ja-JP" sz="1000" b="0">
                <a:latin typeface="Tahoma" panose="020B0604030504040204" pitchFamily="34" charset="0"/>
              </a:rPr>
              <a:t>Rv</a:t>
            </a:r>
            <a:r>
              <a:rPr kumimoji="0" lang="ja-JP" altLang="en-US" sz="1000" b="0">
                <a:latin typeface="Tahoma" panose="020B0604030504040204" pitchFamily="34" charset="0"/>
              </a:rPr>
              <a:t>結果</a:t>
            </a:r>
          </a:p>
        </p:txBody>
      </p:sp>
      <p:sp>
        <p:nvSpPr>
          <p:cNvPr id="86" name="ホームベース 39">
            <a:extLst>
              <a:ext uri="{FF2B5EF4-FFF2-40B4-BE49-F238E27FC236}">
                <a16:creationId xmlns:a16="http://schemas.microsoft.com/office/drawing/2014/main" id="{7CE3AA29-4E1A-4A50-A01C-C48FB41F265E}"/>
              </a:ext>
            </a:extLst>
          </p:cNvPr>
          <p:cNvSpPr>
            <a:spLocks noChangeArrowheads="1"/>
          </p:cNvSpPr>
          <p:nvPr/>
        </p:nvSpPr>
        <p:spPr bwMode="auto">
          <a:xfrm>
            <a:off x="8110538" y="3295650"/>
            <a:ext cx="757237" cy="420688"/>
          </a:xfrm>
          <a:prstGeom prst="homePlate">
            <a:avLst>
              <a:gd name="adj" fmla="val 50000"/>
            </a:avLst>
          </a:prstGeom>
          <a:gradFill rotWithShape="0">
            <a:gsLst>
              <a:gs pos="0">
                <a:srgbClr val="F7F2D1"/>
              </a:gs>
              <a:gs pos="50000">
                <a:srgbClr val="FFFEFD"/>
              </a:gs>
              <a:gs pos="100000">
                <a:srgbClr val="F7F2D1"/>
              </a:gs>
            </a:gsLst>
            <a:lin ang="2700000" scaled="1"/>
          </a:gradFill>
          <a:ln w="9525">
            <a:solidFill>
              <a:schemeClr val="accent2"/>
            </a:solidFill>
            <a:miter lim="800000"/>
            <a:headEnd/>
            <a:tailEnd/>
          </a:ln>
          <a:effectLst>
            <a:outerShdw dist="35921" dir="2700000" algn="ctr" rotWithShape="0">
              <a:schemeClr val="bg2">
                <a:alpha val="50000"/>
              </a:schemeClr>
            </a:outerShdw>
          </a:effectLst>
        </p:spPr>
        <p:txBody>
          <a:bodyPr wrap="none" lIns="28800" rIns="18000"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0"/>
              </a:spcBef>
            </a:pPr>
            <a:r>
              <a:rPr kumimoji="0" lang="ja-JP" altLang="en-US" sz="1000" b="0">
                <a:latin typeface="Tahoma" panose="020B0604030504040204" pitchFamily="34" charset="0"/>
              </a:rPr>
              <a:t>コーディング</a:t>
            </a:r>
            <a:br>
              <a:rPr kumimoji="0" lang="en-US" altLang="ja-JP" sz="1000" b="0">
                <a:latin typeface="Tahoma" panose="020B0604030504040204" pitchFamily="34" charset="0"/>
              </a:rPr>
            </a:br>
            <a:r>
              <a:rPr kumimoji="0" lang="ja-JP" altLang="en-US" sz="1000" b="0">
                <a:latin typeface="Tahoma" panose="020B0604030504040204" pitchFamily="34" charset="0"/>
              </a:rPr>
              <a:t>へ</a:t>
            </a:r>
          </a:p>
        </p:txBody>
      </p:sp>
      <p:cxnSp>
        <p:nvCxnSpPr>
          <p:cNvPr id="87" name="AutoShape 2085">
            <a:extLst>
              <a:ext uri="{FF2B5EF4-FFF2-40B4-BE49-F238E27FC236}">
                <a16:creationId xmlns:a16="http://schemas.microsoft.com/office/drawing/2014/main" id="{5F1E4274-1FD3-4D23-AB18-D0C2618EAF8A}"/>
              </a:ext>
            </a:extLst>
          </p:cNvPr>
          <p:cNvCxnSpPr>
            <a:cxnSpLocks noChangeShapeType="1"/>
            <a:stCxn id="85" idx="0"/>
            <a:endCxn id="86" idx="1"/>
          </p:cNvCxnSpPr>
          <p:nvPr/>
        </p:nvCxnSpPr>
        <p:spPr bwMode="auto">
          <a:xfrm rot="5400000" flipH="1" flipV="1">
            <a:off x="7723982" y="3728243"/>
            <a:ext cx="609600" cy="163513"/>
          </a:xfrm>
          <a:prstGeom prst="bentConnector2">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88" name="テキスト ボックス 146">
            <a:extLst>
              <a:ext uri="{FF2B5EF4-FFF2-40B4-BE49-F238E27FC236}">
                <a16:creationId xmlns:a16="http://schemas.microsoft.com/office/drawing/2014/main" id="{B4BEBD4D-B0B4-45E0-B93A-485F3C4B0D23}"/>
              </a:ext>
            </a:extLst>
          </p:cNvPr>
          <p:cNvSpPr txBox="1">
            <a:spLocks noChangeArrowheads="1"/>
          </p:cNvSpPr>
          <p:nvPr/>
        </p:nvSpPr>
        <p:spPr bwMode="auto">
          <a:xfrm>
            <a:off x="7543800" y="3886200"/>
            <a:ext cx="8445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en-US" altLang="ja-JP" sz="1100" b="0"/>
              <a:t>Rv</a:t>
            </a:r>
            <a:r>
              <a:rPr lang="ja-JP" altLang="en-US" sz="1100" b="0"/>
              <a:t>結果</a:t>
            </a:r>
            <a:r>
              <a:rPr lang="en-US" altLang="ja-JP" sz="1100" b="0"/>
              <a:t>OK</a:t>
            </a:r>
            <a:endParaRPr lang="ja-JP" altLang="en-US" sz="1100" b="0"/>
          </a:p>
        </p:txBody>
      </p:sp>
      <p:cxnSp>
        <p:nvCxnSpPr>
          <p:cNvPr id="89" name="AutoShape 2085">
            <a:extLst>
              <a:ext uri="{FF2B5EF4-FFF2-40B4-BE49-F238E27FC236}">
                <a16:creationId xmlns:a16="http://schemas.microsoft.com/office/drawing/2014/main" id="{F336583F-6920-4CEA-8454-23F1917FB91E}"/>
              </a:ext>
            </a:extLst>
          </p:cNvPr>
          <p:cNvCxnSpPr>
            <a:cxnSpLocks noChangeShapeType="1"/>
            <a:stCxn id="83" idx="3"/>
            <a:endCxn id="84" idx="1"/>
          </p:cNvCxnSpPr>
          <p:nvPr/>
        </p:nvCxnSpPr>
        <p:spPr bwMode="auto">
          <a:xfrm flipV="1">
            <a:off x="6007100" y="3627438"/>
            <a:ext cx="382588" cy="788987"/>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cxnSp>
        <p:nvCxnSpPr>
          <p:cNvPr id="90" name="AutoShape 2085">
            <a:extLst>
              <a:ext uri="{FF2B5EF4-FFF2-40B4-BE49-F238E27FC236}">
                <a16:creationId xmlns:a16="http://schemas.microsoft.com/office/drawing/2014/main" id="{FF4C1C36-9F1D-414C-BA93-E72607C31735}"/>
              </a:ext>
            </a:extLst>
          </p:cNvPr>
          <p:cNvCxnSpPr>
            <a:cxnSpLocks noChangeShapeType="1"/>
            <a:stCxn id="84" idx="3"/>
            <a:endCxn id="85" idx="1"/>
          </p:cNvCxnSpPr>
          <p:nvPr/>
        </p:nvCxnSpPr>
        <p:spPr bwMode="auto">
          <a:xfrm>
            <a:off x="7151688" y="3627438"/>
            <a:ext cx="247650" cy="788987"/>
          </a:xfrm>
          <a:prstGeom prst="bentConnector3">
            <a:avLst>
              <a:gd name="adj1" fmla="val 50000"/>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cxnSp>
        <p:nvCxnSpPr>
          <p:cNvPr id="91" name="AutoShape 2085">
            <a:extLst>
              <a:ext uri="{FF2B5EF4-FFF2-40B4-BE49-F238E27FC236}">
                <a16:creationId xmlns:a16="http://schemas.microsoft.com/office/drawing/2014/main" id="{4060E50F-ED23-4FCA-93F5-140DC0C81A8B}"/>
              </a:ext>
            </a:extLst>
          </p:cNvPr>
          <p:cNvCxnSpPr>
            <a:cxnSpLocks noChangeShapeType="1"/>
            <a:stCxn id="85" idx="2"/>
            <a:endCxn id="75" idx="2"/>
          </p:cNvCxnSpPr>
          <p:nvPr/>
        </p:nvCxnSpPr>
        <p:spPr bwMode="auto">
          <a:xfrm rot="5400000">
            <a:off x="4178300" y="1806576"/>
            <a:ext cx="858837" cy="6678612"/>
          </a:xfrm>
          <a:prstGeom prst="bentConnector3">
            <a:avLst>
              <a:gd name="adj1" fmla="val 126639"/>
            </a:avLst>
          </a:prstGeom>
          <a:noFill/>
          <a:ln w="12700" cap="sq">
            <a:solidFill>
              <a:schemeClr val="tx1"/>
            </a:solidFill>
            <a:miter lim="800000"/>
            <a:headEnd type="none" w="lg" len="med"/>
            <a:tailEnd type="triangle" w="lg" len="med"/>
          </a:ln>
          <a:extLst>
            <a:ext uri="{909E8E84-426E-40DD-AFC4-6F175D3DCCD1}">
              <a14:hiddenFill xmlns:a14="http://schemas.microsoft.com/office/drawing/2010/main">
                <a:noFill/>
              </a14:hiddenFill>
            </a:ext>
          </a:extLst>
        </p:spPr>
      </p:cxnSp>
      <p:sp>
        <p:nvSpPr>
          <p:cNvPr id="92" name="テキスト ボックス 164">
            <a:extLst>
              <a:ext uri="{FF2B5EF4-FFF2-40B4-BE49-F238E27FC236}">
                <a16:creationId xmlns:a16="http://schemas.microsoft.com/office/drawing/2014/main" id="{BA94103F-B71C-41CA-897A-24DF97F82AA1}"/>
              </a:ext>
            </a:extLst>
          </p:cNvPr>
          <p:cNvSpPr txBox="1">
            <a:spLocks noChangeArrowheads="1"/>
          </p:cNvSpPr>
          <p:nvPr/>
        </p:nvSpPr>
        <p:spPr bwMode="auto">
          <a:xfrm>
            <a:off x="7519988" y="4883150"/>
            <a:ext cx="850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pPr>
            <a:r>
              <a:rPr lang="en-US" altLang="ja-JP" sz="1100" b="0"/>
              <a:t>Rv</a:t>
            </a:r>
            <a:r>
              <a:rPr lang="ja-JP" altLang="en-US" sz="1100" b="0"/>
              <a:t>結果</a:t>
            </a:r>
            <a:r>
              <a:rPr lang="en-US" altLang="ja-JP" sz="1100" b="0"/>
              <a:t>NG</a:t>
            </a:r>
            <a:endParaRPr lang="ja-JP" altLang="en-US" sz="1100" b="0"/>
          </a:p>
        </p:txBody>
      </p:sp>
      <p:sp>
        <p:nvSpPr>
          <p:cNvPr id="94" name="AutoShape 19">
            <a:extLst>
              <a:ext uri="{FF2B5EF4-FFF2-40B4-BE49-F238E27FC236}">
                <a16:creationId xmlns:a16="http://schemas.microsoft.com/office/drawing/2014/main" id="{085AC740-78D0-4EBD-B295-A1E6B76D2CFA}"/>
              </a:ext>
            </a:extLst>
          </p:cNvPr>
          <p:cNvSpPr>
            <a:spLocks noChangeArrowheads="1"/>
          </p:cNvSpPr>
          <p:nvPr/>
        </p:nvSpPr>
        <p:spPr bwMode="auto">
          <a:xfrm>
            <a:off x="3500438" y="2074863"/>
            <a:ext cx="609600" cy="45720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en-US" altLang="ja-JP" sz="1000"/>
              <a:t>QA</a:t>
            </a:r>
            <a:r>
              <a:rPr kumimoji="0" lang="ja-JP" altLang="en-US" sz="1000"/>
              <a:t>票</a:t>
            </a:r>
          </a:p>
        </p:txBody>
      </p:sp>
      <p:sp>
        <p:nvSpPr>
          <p:cNvPr id="95" name="AutoShape 19">
            <a:extLst>
              <a:ext uri="{FF2B5EF4-FFF2-40B4-BE49-F238E27FC236}">
                <a16:creationId xmlns:a16="http://schemas.microsoft.com/office/drawing/2014/main" id="{AD721E9D-0D64-4E07-B856-56D0CEF91531}"/>
              </a:ext>
            </a:extLst>
          </p:cNvPr>
          <p:cNvSpPr>
            <a:spLocks noChangeArrowheads="1"/>
          </p:cNvSpPr>
          <p:nvPr/>
        </p:nvSpPr>
        <p:spPr bwMode="auto">
          <a:xfrm>
            <a:off x="3495675" y="3551238"/>
            <a:ext cx="609600" cy="45720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en-US" altLang="ja-JP" sz="1000"/>
              <a:t>QA</a:t>
            </a:r>
            <a:r>
              <a:rPr kumimoji="0" lang="ja-JP" altLang="en-US" sz="1000"/>
              <a:t>票</a:t>
            </a:r>
          </a:p>
        </p:txBody>
      </p:sp>
      <p:sp>
        <p:nvSpPr>
          <p:cNvPr id="96" name="AutoShape 19">
            <a:extLst>
              <a:ext uri="{FF2B5EF4-FFF2-40B4-BE49-F238E27FC236}">
                <a16:creationId xmlns:a16="http://schemas.microsoft.com/office/drawing/2014/main" id="{EB0B7041-16CF-4711-9004-D96F40A95B4F}"/>
              </a:ext>
            </a:extLst>
          </p:cNvPr>
          <p:cNvSpPr>
            <a:spLocks noChangeArrowheads="1"/>
          </p:cNvSpPr>
          <p:nvPr/>
        </p:nvSpPr>
        <p:spPr bwMode="auto">
          <a:xfrm>
            <a:off x="3503613" y="4868863"/>
            <a:ext cx="609600" cy="45720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en-US" altLang="ja-JP" sz="1000"/>
              <a:t>QA</a:t>
            </a:r>
            <a:r>
              <a:rPr kumimoji="0" lang="ja-JP" altLang="en-US" sz="1000"/>
              <a:t>票</a:t>
            </a:r>
          </a:p>
        </p:txBody>
      </p:sp>
      <p:sp>
        <p:nvSpPr>
          <p:cNvPr id="97" name="AutoShape 109">
            <a:extLst>
              <a:ext uri="{FF2B5EF4-FFF2-40B4-BE49-F238E27FC236}">
                <a16:creationId xmlns:a16="http://schemas.microsoft.com/office/drawing/2014/main" id="{A72491ED-2573-44ED-92ED-6B704298978C}"/>
              </a:ext>
            </a:extLst>
          </p:cNvPr>
          <p:cNvSpPr>
            <a:spLocks noChangeArrowheads="1"/>
          </p:cNvSpPr>
          <p:nvPr/>
        </p:nvSpPr>
        <p:spPr bwMode="auto">
          <a:xfrm>
            <a:off x="1436688" y="5273675"/>
            <a:ext cx="654050" cy="457200"/>
          </a:xfrm>
          <a:prstGeom prst="flowChartDocument">
            <a:avLst/>
          </a:prstGeom>
          <a:solidFill>
            <a:srgbClr val="FFFF00"/>
          </a:solidFill>
          <a:ln w="12700">
            <a:solidFill>
              <a:schemeClr val="tx1"/>
            </a:solidFill>
            <a:prstDash val="sys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98" name="AutoShape 109">
            <a:extLst>
              <a:ext uri="{FF2B5EF4-FFF2-40B4-BE49-F238E27FC236}">
                <a16:creationId xmlns:a16="http://schemas.microsoft.com/office/drawing/2014/main" id="{07603DCA-2CA9-46D3-8BFF-60816C00C5E5}"/>
              </a:ext>
            </a:extLst>
          </p:cNvPr>
          <p:cNvSpPr>
            <a:spLocks noChangeArrowheads="1"/>
          </p:cNvSpPr>
          <p:nvPr/>
        </p:nvSpPr>
        <p:spPr bwMode="auto">
          <a:xfrm>
            <a:off x="5427663" y="4787900"/>
            <a:ext cx="654050" cy="457200"/>
          </a:xfrm>
          <a:prstGeom prst="flowChartDocument">
            <a:avLst/>
          </a:prstGeom>
          <a:solidFill>
            <a:srgbClr val="FFFF00"/>
          </a:solidFill>
          <a:ln w="12700">
            <a:solidFill>
              <a:schemeClr val="tx1"/>
            </a:solidFill>
            <a:prstDash val="sys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99" name="AutoShape 109">
            <a:extLst>
              <a:ext uri="{FF2B5EF4-FFF2-40B4-BE49-F238E27FC236}">
                <a16:creationId xmlns:a16="http://schemas.microsoft.com/office/drawing/2014/main" id="{91613E8C-FACE-4B6B-BBB5-F23511E5B4BA}"/>
              </a:ext>
            </a:extLst>
          </p:cNvPr>
          <p:cNvSpPr>
            <a:spLocks noChangeArrowheads="1"/>
          </p:cNvSpPr>
          <p:nvPr/>
        </p:nvSpPr>
        <p:spPr bwMode="auto">
          <a:xfrm>
            <a:off x="5637213" y="5127625"/>
            <a:ext cx="654050" cy="457200"/>
          </a:xfrm>
          <a:prstGeom prst="flowChartDocument">
            <a:avLst/>
          </a:prstGeom>
          <a:solidFill>
            <a:srgbClr val="FFFF00"/>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詳細</a:t>
            </a:r>
            <a:br>
              <a:rPr kumimoji="0" lang="ja-JP" altLang="en-US" sz="1000"/>
            </a:br>
            <a:r>
              <a:rPr kumimoji="0" lang="ja-JP" altLang="en-US" sz="1000"/>
              <a:t>設計書</a:t>
            </a:r>
            <a:endParaRPr kumimoji="0" lang="en-US" altLang="ja-JP" sz="1000"/>
          </a:p>
        </p:txBody>
      </p:sp>
      <p:sp>
        <p:nvSpPr>
          <p:cNvPr id="100" name="AutoShape 19">
            <a:extLst>
              <a:ext uri="{FF2B5EF4-FFF2-40B4-BE49-F238E27FC236}">
                <a16:creationId xmlns:a16="http://schemas.microsoft.com/office/drawing/2014/main" id="{A77B9B6D-6F96-40F8-891D-96B1535526CB}"/>
              </a:ext>
            </a:extLst>
          </p:cNvPr>
          <p:cNvSpPr>
            <a:spLocks noChangeArrowheads="1"/>
          </p:cNvSpPr>
          <p:nvPr/>
        </p:nvSpPr>
        <p:spPr bwMode="auto">
          <a:xfrm>
            <a:off x="5851525" y="5470525"/>
            <a:ext cx="609600" cy="457200"/>
          </a:xfrm>
          <a:prstGeom prst="flowChartDocument">
            <a:avLst/>
          </a:prstGeom>
          <a:solidFill>
            <a:srgbClr val="FFFF00"/>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ja-JP" altLang="en-US" sz="1000"/>
              <a:t>単体テスト</a:t>
            </a:r>
            <a:br>
              <a:rPr kumimoji="0" lang="en-US" altLang="ja-JP" sz="1000"/>
            </a:br>
            <a:r>
              <a:rPr kumimoji="0" lang="ja-JP" altLang="en-US" sz="1000"/>
              <a:t>仕様書</a:t>
            </a:r>
          </a:p>
        </p:txBody>
      </p:sp>
      <p:sp>
        <p:nvSpPr>
          <p:cNvPr id="101" name="AutoShape 109">
            <a:extLst>
              <a:ext uri="{FF2B5EF4-FFF2-40B4-BE49-F238E27FC236}">
                <a16:creationId xmlns:a16="http://schemas.microsoft.com/office/drawing/2014/main" id="{10369369-584A-4297-90E8-90F108D597D4}"/>
              </a:ext>
            </a:extLst>
          </p:cNvPr>
          <p:cNvSpPr>
            <a:spLocks noChangeArrowheads="1"/>
          </p:cNvSpPr>
          <p:nvPr/>
        </p:nvSpPr>
        <p:spPr bwMode="auto">
          <a:xfrm>
            <a:off x="6043613" y="5838825"/>
            <a:ext cx="654050" cy="454025"/>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内部</a:t>
            </a:r>
            <a:r>
              <a:rPr kumimoji="0" lang="en-US" altLang="ja-JP" sz="1000"/>
              <a:t>R</a:t>
            </a:r>
            <a:r>
              <a:rPr kumimoji="0" lang="ja-JP" altLang="en-US" sz="1000"/>
              <a:t>ｖ記録書</a:t>
            </a:r>
            <a:br>
              <a:rPr kumimoji="0" lang="en-US" altLang="ja-JP" sz="1000"/>
            </a:br>
            <a:r>
              <a:rPr kumimoji="0" lang="ja-JP" altLang="en-US" sz="1000"/>
              <a:t>（単体テスト仕様書）</a:t>
            </a:r>
            <a:endParaRPr kumimoji="0" lang="en-US" altLang="ja-JP" sz="1000"/>
          </a:p>
        </p:txBody>
      </p:sp>
      <p:sp>
        <p:nvSpPr>
          <p:cNvPr id="102" name="AutoShape 109">
            <a:extLst>
              <a:ext uri="{FF2B5EF4-FFF2-40B4-BE49-F238E27FC236}">
                <a16:creationId xmlns:a16="http://schemas.microsoft.com/office/drawing/2014/main" id="{2CCA86F2-D1F8-4EFD-B890-7D479D9C8B9E}"/>
              </a:ext>
            </a:extLst>
          </p:cNvPr>
          <p:cNvSpPr>
            <a:spLocks noChangeArrowheads="1"/>
          </p:cNvSpPr>
          <p:nvPr/>
        </p:nvSpPr>
        <p:spPr bwMode="auto">
          <a:xfrm>
            <a:off x="6650038" y="4787900"/>
            <a:ext cx="654050" cy="457200"/>
          </a:xfrm>
          <a:prstGeom prst="flowChartDocument">
            <a:avLst/>
          </a:prstGeom>
          <a:solidFill>
            <a:srgbClr val="FFFF00"/>
          </a:solidFill>
          <a:ln w="12700">
            <a:solidFill>
              <a:schemeClr val="tx1"/>
            </a:solidFill>
            <a:prstDash val="sys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概要</a:t>
            </a:r>
            <a:br>
              <a:rPr kumimoji="0" lang="en-US" altLang="ja-JP" sz="1000"/>
            </a:br>
            <a:r>
              <a:rPr kumimoji="0" lang="ja-JP" altLang="en-US" sz="1000"/>
              <a:t>設計書</a:t>
            </a:r>
            <a:endParaRPr kumimoji="0" lang="en-US" altLang="ja-JP" sz="1000"/>
          </a:p>
        </p:txBody>
      </p:sp>
      <p:sp>
        <p:nvSpPr>
          <p:cNvPr id="103" name="AutoShape 109">
            <a:extLst>
              <a:ext uri="{FF2B5EF4-FFF2-40B4-BE49-F238E27FC236}">
                <a16:creationId xmlns:a16="http://schemas.microsoft.com/office/drawing/2014/main" id="{454432E5-85F2-4B7F-BF13-2626BBEA739D}"/>
              </a:ext>
            </a:extLst>
          </p:cNvPr>
          <p:cNvSpPr>
            <a:spLocks noChangeArrowheads="1"/>
          </p:cNvSpPr>
          <p:nvPr/>
        </p:nvSpPr>
        <p:spPr bwMode="auto">
          <a:xfrm>
            <a:off x="6861175" y="5127625"/>
            <a:ext cx="654050" cy="457200"/>
          </a:xfrm>
          <a:prstGeom prst="flowChartDocument">
            <a:avLst/>
          </a:prstGeom>
          <a:solidFill>
            <a:srgbClr val="FFFF00"/>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詳細</a:t>
            </a:r>
            <a:br>
              <a:rPr kumimoji="0" lang="ja-JP" altLang="en-US" sz="1000"/>
            </a:br>
            <a:r>
              <a:rPr kumimoji="0" lang="ja-JP" altLang="en-US" sz="1000"/>
              <a:t>設計書</a:t>
            </a:r>
            <a:endParaRPr kumimoji="0" lang="en-US" altLang="ja-JP" sz="1000"/>
          </a:p>
        </p:txBody>
      </p:sp>
      <p:sp>
        <p:nvSpPr>
          <p:cNvPr id="104" name="AutoShape 19">
            <a:extLst>
              <a:ext uri="{FF2B5EF4-FFF2-40B4-BE49-F238E27FC236}">
                <a16:creationId xmlns:a16="http://schemas.microsoft.com/office/drawing/2014/main" id="{CCF20EAD-122F-4ECE-9C2D-E10B3051DBED}"/>
              </a:ext>
            </a:extLst>
          </p:cNvPr>
          <p:cNvSpPr>
            <a:spLocks noChangeArrowheads="1"/>
          </p:cNvSpPr>
          <p:nvPr/>
        </p:nvSpPr>
        <p:spPr bwMode="auto">
          <a:xfrm>
            <a:off x="7073900" y="5470525"/>
            <a:ext cx="609600" cy="457200"/>
          </a:xfrm>
          <a:prstGeom prst="flowChartDocument">
            <a:avLst/>
          </a:prstGeom>
          <a:solidFill>
            <a:srgbClr val="FFFF00"/>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ja-JP" altLang="en-US" sz="1000"/>
              <a:t>単体テスト</a:t>
            </a:r>
            <a:br>
              <a:rPr kumimoji="0" lang="en-US" altLang="ja-JP" sz="1000"/>
            </a:br>
            <a:r>
              <a:rPr kumimoji="0" lang="ja-JP" altLang="en-US" sz="1000"/>
              <a:t>仕様書</a:t>
            </a:r>
          </a:p>
        </p:txBody>
      </p:sp>
      <p:sp>
        <p:nvSpPr>
          <p:cNvPr id="105" name="AutoShape 109">
            <a:extLst>
              <a:ext uri="{FF2B5EF4-FFF2-40B4-BE49-F238E27FC236}">
                <a16:creationId xmlns:a16="http://schemas.microsoft.com/office/drawing/2014/main" id="{95BD4C84-AE24-4B08-8DC7-89C63BFE8117}"/>
              </a:ext>
            </a:extLst>
          </p:cNvPr>
          <p:cNvSpPr>
            <a:spLocks noChangeArrowheads="1"/>
          </p:cNvSpPr>
          <p:nvPr/>
        </p:nvSpPr>
        <p:spPr bwMode="auto">
          <a:xfrm>
            <a:off x="7267575" y="5838825"/>
            <a:ext cx="654050" cy="454025"/>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en-US" altLang="ja-JP" sz="1000"/>
              <a:t>R</a:t>
            </a:r>
            <a:r>
              <a:rPr kumimoji="0" lang="ja-JP" altLang="en-US" sz="1000"/>
              <a:t>ｖ記録書</a:t>
            </a:r>
            <a:br>
              <a:rPr kumimoji="0" lang="en-US" altLang="ja-JP" sz="1000"/>
            </a:br>
            <a:r>
              <a:rPr kumimoji="0" lang="ja-JP" altLang="en-US" sz="1000"/>
              <a:t>（単体テスト仕様書）</a:t>
            </a:r>
            <a:endParaRPr kumimoji="0" lang="en-US" altLang="ja-JP" sz="1000"/>
          </a:p>
        </p:txBody>
      </p:sp>
      <p:sp>
        <p:nvSpPr>
          <p:cNvPr id="106" name="AutoShape 109">
            <a:extLst>
              <a:ext uri="{FF2B5EF4-FFF2-40B4-BE49-F238E27FC236}">
                <a16:creationId xmlns:a16="http://schemas.microsoft.com/office/drawing/2014/main" id="{FA46E625-E99F-4551-B4CE-A80F78B1597A}"/>
              </a:ext>
            </a:extLst>
          </p:cNvPr>
          <p:cNvSpPr>
            <a:spLocks noChangeArrowheads="1"/>
          </p:cNvSpPr>
          <p:nvPr/>
        </p:nvSpPr>
        <p:spPr bwMode="auto">
          <a:xfrm>
            <a:off x="1695450" y="5611813"/>
            <a:ext cx="654050" cy="457200"/>
          </a:xfrm>
          <a:prstGeom prst="flowChartDocument">
            <a:avLst/>
          </a:prstGeom>
          <a:solidFill>
            <a:srgbClr val="FFFF00"/>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buFont typeface="Wingdings" panose="05000000000000000000" pitchFamily="2" charset="2"/>
              <a:buNone/>
            </a:pPr>
            <a:r>
              <a:rPr kumimoji="0" lang="ja-JP" altLang="en-US" sz="1000"/>
              <a:t>詳細</a:t>
            </a:r>
            <a:br>
              <a:rPr kumimoji="0" lang="ja-JP" altLang="en-US" sz="1000"/>
            </a:br>
            <a:r>
              <a:rPr kumimoji="0" lang="ja-JP" altLang="en-US" sz="1000"/>
              <a:t>設計書</a:t>
            </a:r>
            <a:endParaRPr kumimoji="0" lang="en-US" altLang="ja-JP" sz="1000"/>
          </a:p>
        </p:txBody>
      </p:sp>
      <p:sp>
        <p:nvSpPr>
          <p:cNvPr id="107" name="AutoShape 19">
            <a:extLst>
              <a:ext uri="{FF2B5EF4-FFF2-40B4-BE49-F238E27FC236}">
                <a16:creationId xmlns:a16="http://schemas.microsoft.com/office/drawing/2014/main" id="{40AA08E4-18F6-433D-BFE9-CED9A07D59F8}"/>
              </a:ext>
            </a:extLst>
          </p:cNvPr>
          <p:cNvSpPr>
            <a:spLocks noChangeArrowheads="1"/>
          </p:cNvSpPr>
          <p:nvPr/>
        </p:nvSpPr>
        <p:spPr bwMode="auto">
          <a:xfrm>
            <a:off x="2246313" y="5822950"/>
            <a:ext cx="609600" cy="457200"/>
          </a:xfrm>
          <a:prstGeom prst="flowChartDocument">
            <a:avLst/>
          </a:prstGeom>
          <a:solidFill>
            <a:schemeClr val="bg1"/>
          </a:solidFill>
          <a:ln w="12700">
            <a:solidFill>
              <a:schemeClr val="tx1"/>
            </a:solidFill>
            <a:prstDash val="lgDash"/>
            <a:miter lim="800000"/>
            <a:headEnd/>
            <a:tailEnd/>
          </a:ln>
        </p:spPr>
        <p:txBody>
          <a:bodyPr wrap="none" anchor="ctr"/>
          <a:lstStyle>
            <a:lvl1pPr eaLnBrk="0" hangingPunct="0">
              <a:spcBef>
                <a:spcPct val="20000"/>
              </a:spcBef>
              <a:defRPr kumimoji="1" sz="2400" b="1">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0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Clr>
                <a:schemeClr val="accent1"/>
              </a:buClr>
              <a:buSzPct val="65000"/>
            </a:pPr>
            <a:r>
              <a:rPr kumimoji="0" lang="ja-JP" altLang="en-US" sz="1000"/>
              <a:t>単体テスト</a:t>
            </a:r>
            <a:br>
              <a:rPr kumimoji="0" lang="en-US" altLang="ja-JP" sz="1000"/>
            </a:br>
            <a:r>
              <a:rPr kumimoji="0" lang="ja-JP" altLang="en-US" sz="1000"/>
              <a:t>仕様書</a:t>
            </a:r>
          </a:p>
        </p:txBody>
      </p:sp>
      <p:sp>
        <p:nvSpPr>
          <p:cNvPr id="108" name="Rectangle 2055">
            <a:extLst>
              <a:ext uri="{FF2B5EF4-FFF2-40B4-BE49-F238E27FC236}">
                <a16:creationId xmlns:a16="http://schemas.microsoft.com/office/drawing/2014/main" id="{54A053B1-3536-4FCE-A80F-2CC3573DE957}"/>
              </a:ext>
            </a:extLst>
          </p:cNvPr>
          <p:cNvSpPr>
            <a:spLocks noChangeArrowheads="1"/>
          </p:cNvSpPr>
          <p:nvPr/>
        </p:nvSpPr>
        <p:spPr bwMode="auto">
          <a:xfrm>
            <a:off x="130671" y="1652588"/>
            <a:ext cx="696913" cy="1463675"/>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要件</a:t>
            </a:r>
            <a:endParaRPr kumimoji="0" lang="en-US" altLang="ja-JP" sz="1000" dirty="0">
              <a:solidFill>
                <a:schemeClr val="bg1"/>
              </a:solidFill>
              <a:latin typeface="Tahoma" panose="020B0604030504040204" pitchFamily="34" charset="0"/>
            </a:endParaRPr>
          </a:p>
          <a:p>
            <a:pPr algn="ctr">
              <a:spcBef>
                <a:spcPct val="0"/>
              </a:spcBef>
            </a:pPr>
            <a:r>
              <a:rPr kumimoji="0" lang="ja-JP" altLang="en-US" sz="1000" dirty="0">
                <a:solidFill>
                  <a:schemeClr val="bg1"/>
                </a:solidFill>
                <a:latin typeface="Tahoma" panose="020B0604030504040204" pitchFamily="34" charset="0"/>
              </a:rPr>
              <a:t>定義者</a:t>
            </a:r>
            <a:endParaRPr kumimoji="0" lang="en-US" altLang="ja-JP" sz="1000" dirty="0">
              <a:solidFill>
                <a:schemeClr val="bg1"/>
              </a:solidFill>
              <a:latin typeface="Tahoma" panose="020B0604030504040204" pitchFamily="34" charset="0"/>
            </a:endParaRPr>
          </a:p>
          <a:p>
            <a:pPr algn="ctr">
              <a:spcBef>
                <a:spcPct val="0"/>
              </a:spcBef>
            </a:pPr>
            <a:endParaRPr kumimoji="0" lang="en-US" altLang="ja-JP" sz="1000" dirty="0">
              <a:solidFill>
                <a:schemeClr val="bg1"/>
              </a:solidFill>
              <a:latin typeface="Tahoma" panose="020B0604030504040204" pitchFamily="34" charset="0"/>
            </a:endParaRPr>
          </a:p>
          <a:p>
            <a:pPr algn="ctr">
              <a:spcBef>
                <a:spcPct val="0"/>
              </a:spcBef>
            </a:pPr>
            <a:endParaRPr kumimoji="0" lang="en-US" altLang="ja-JP" sz="1000" dirty="0">
              <a:latin typeface="Tahoma" panose="020B0604030504040204" pitchFamily="34" charset="0"/>
            </a:endParaRPr>
          </a:p>
        </p:txBody>
      </p:sp>
      <p:sp>
        <p:nvSpPr>
          <p:cNvPr id="109" name="Rectangle 2055">
            <a:extLst>
              <a:ext uri="{FF2B5EF4-FFF2-40B4-BE49-F238E27FC236}">
                <a16:creationId xmlns:a16="http://schemas.microsoft.com/office/drawing/2014/main" id="{2A56153C-32A2-4D14-BA9F-20B1B0523B68}"/>
              </a:ext>
            </a:extLst>
          </p:cNvPr>
          <p:cNvSpPr>
            <a:spLocks noChangeArrowheads="1"/>
          </p:cNvSpPr>
          <p:nvPr/>
        </p:nvSpPr>
        <p:spPr bwMode="auto">
          <a:xfrm>
            <a:off x="125909" y="3248025"/>
            <a:ext cx="696912" cy="1384300"/>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設計</a:t>
            </a:r>
            <a:endParaRPr kumimoji="0" lang="en-US" altLang="ja-JP" sz="1000" dirty="0">
              <a:solidFill>
                <a:schemeClr val="bg1"/>
              </a:solidFill>
              <a:latin typeface="Tahoma" panose="020B0604030504040204" pitchFamily="34" charset="0"/>
            </a:endParaRPr>
          </a:p>
          <a:p>
            <a:pPr algn="ctr">
              <a:spcBef>
                <a:spcPct val="0"/>
              </a:spcBef>
            </a:pPr>
            <a:r>
              <a:rPr kumimoji="0" lang="ja-JP" altLang="en-US" sz="1000" dirty="0">
                <a:solidFill>
                  <a:schemeClr val="bg1"/>
                </a:solidFill>
                <a:latin typeface="Tahoma" panose="020B0604030504040204" pitchFamily="34" charset="0"/>
              </a:rPr>
              <a:t>リーダ</a:t>
            </a:r>
            <a:endParaRPr kumimoji="0" lang="en-US" altLang="ja-JP" sz="1000" dirty="0">
              <a:solidFill>
                <a:schemeClr val="bg1"/>
              </a:solidFill>
              <a:latin typeface="Tahoma" panose="020B0604030504040204" pitchFamily="34" charset="0"/>
            </a:endParaRPr>
          </a:p>
          <a:p>
            <a:pPr algn="ctr">
              <a:spcBef>
                <a:spcPct val="0"/>
              </a:spcBef>
            </a:pPr>
            <a:endParaRPr kumimoji="0" lang="en-US" altLang="ja-JP" sz="1000" dirty="0">
              <a:solidFill>
                <a:schemeClr val="bg1"/>
              </a:solidFill>
              <a:latin typeface="Tahoma" panose="020B0604030504040204" pitchFamily="34" charset="0"/>
            </a:endParaRPr>
          </a:p>
          <a:p>
            <a:pPr algn="ctr">
              <a:spcBef>
                <a:spcPct val="0"/>
              </a:spcBef>
            </a:pPr>
            <a:endParaRPr kumimoji="0" lang="ja-JP" altLang="en-US" sz="1000" dirty="0">
              <a:latin typeface="Tahoma" panose="020B0604030504040204" pitchFamily="34" charset="0"/>
            </a:endParaRPr>
          </a:p>
        </p:txBody>
      </p:sp>
      <p:sp>
        <p:nvSpPr>
          <p:cNvPr id="110" name="Rectangle 2055">
            <a:extLst>
              <a:ext uri="{FF2B5EF4-FFF2-40B4-BE49-F238E27FC236}">
                <a16:creationId xmlns:a16="http://schemas.microsoft.com/office/drawing/2014/main" id="{E480DDD2-026B-4F59-B462-69D8F77AB7EE}"/>
              </a:ext>
            </a:extLst>
          </p:cNvPr>
          <p:cNvSpPr>
            <a:spLocks noChangeArrowheads="1"/>
          </p:cNvSpPr>
          <p:nvPr/>
        </p:nvSpPr>
        <p:spPr bwMode="auto">
          <a:xfrm>
            <a:off x="125909" y="4772025"/>
            <a:ext cx="696912" cy="1447800"/>
          </a:xfrm>
          <a:prstGeom prst="rect">
            <a:avLst/>
          </a:prstGeom>
          <a:solidFill>
            <a:srgbClr val="5277C8"/>
          </a:solidFill>
          <a:ln w="9525" algn="ctr">
            <a:solidFill>
              <a:schemeClr val="bg1"/>
            </a:solidFill>
            <a:miter lim="800000"/>
            <a:headEnd/>
            <a:tailEnd/>
          </a:ln>
        </p:spPr>
        <p:txBody>
          <a:bodyPr anchor="ct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algn="ctr">
              <a:spcBef>
                <a:spcPct val="0"/>
              </a:spcBef>
            </a:pPr>
            <a:r>
              <a:rPr kumimoji="0" lang="ja-JP" altLang="en-US" sz="1000" dirty="0">
                <a:solidFill>
                  <a:schemeClr val="bg1"/>
                </a:solidFill>
                <a:latin typeface="Tahoma" panose="020B0604030504040204" pitchFamily="34" charset="0"/>
              </a:rPr>
              <a:t>設計者</a:t>
            </a:r>
          </a:p>
        </p:txBody>
      </p:sp>
      <p:sp>
        <p:nvSpPr>
          <p:cNvPr id="111" name="正方形/長方形 110">
            <a:extLst>
              <a:ext uri="{FF2B5EF4-FFF2-40B4-BE49-F238E27FC236}">
                <a16:creationId xmlns:a16="http://schemas.microsoft.com/office/drawing/2014/main" id="{70259DD7-C9E8-41E9-A790-7C8905FF9505}"/>
              </a:ext>
            </a:extLst>
          </p:cNvPr>
          <p:cNvSpPr/>
          <p:nvPr/>
        </p:nvSpPr>
        <p:spPr bwMode="auto">
          <a:xfrm>
            <a:off x="4989095" y="1484578"/>
            <a:ext cx="2533997" cy="4783137"/>
          </a:xfrm>
          <a:prstGeom prst="rect">
            <a:avLst/>
          </a:prstGeom>
          <a:noFill/>
          <a:ln w="34925" cap="sq" cmpd="sng" algn="ctr">
            <a:solidFill>
              <a:srgbClr val="FF0000"/>
            </a:solidFill>
            <a:prstDash val="lgDash"/>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2" name="吹き出し: 折線 (枠付き、強調線付き) 111">
            <a:extLst>
              <a:ext uri="{FF2B5EF4-FFF2-40B4-BE49-F238E27FC236}">
                <a16:creationId xmlns:a16="http://schemas.microsoft.com/office/drawing/2014/main" id="{134132ED-1D99-45BE-89F4-378F83C34573}"/>
              </a:ext>
            </a:extLst>
          </p:cNvPr>
          <p:cNvSpPr/>
          <p:nvPr/>
        </p:nvSpPr>
        <p:spPr bwMode="auto">
          <a:xfrm>
            <a:off x="7747638" y="1153221"/>
            <a:ext cx="1530350" cy="323597"/>
          </a:xfrm>
          <a:prstGeom prst="accentBorderCallout2">
            <a:avLst>
              <a:gd name="adj1" fmla="val 18750"/>
              <a:gd name="adj2" fmla="val -8333"/>
              <a:gd name="adj3" fmla="val 18750"/>
              <a:gd name="adj4" fmla="val -16667"/>
              <a:gd name="adj5" fmla="val 126372"/>
              <a:gd name="adj6" fmla="val -54262"/>
            </a:avLst>
          </a:prstGeom>
          <a:solidFill>
            <a:srgbClr val="CCECFF"/>
          </a:solidFill>
          <a:ln w="12700" cap="sq"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rPr>
              <a:t>同時に実施でもよい</a:t>
            </a:r>
            <a:endParaRPr kumimoji="1" lang="ja-JP" altLang="en-US" sz="12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736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DA2A3-BB07-404A-ACBB-B4A9C19344DA}"/>
              </a:ext>
            </a:extLst>
          </p:cNvPr>
          <p:cNvSpPr>
            <a:spLocks noGrp="1"/>
          </p:cNvSpPr>
          <p:nvPr>
            <p:ph type="title"/>
          </p:nvPr>
        </p:nvSpPr>
        <p:spPr/>
        <p:txBody>
          <a:bodyPr/>
          <a:lstStyle/>
          <a:p>
            <a:pPr algn="l"/>
            <a:r>
              <a:rPr lang="ja-JP" altLang="en-US" dirty="0"/>
              <a:t>開発工程の進め方　～テスト観点～</a:t>
            </a:r>
            <a:endParaRPr kumimoji="1" lang="ja-JP" altLang="en-US" dirty="0"/>
          </a:p>
        </p:txBody>
      </p:sp>
      <p:sp>
        <p:nvSpPr>
          <p:cNvPr id="4" name="フッター プレースホルダー 3">
            <a:extLst>
              <a:ext uri="{FF2B5EF4-FFF2-40B4-BE49-F238E27FC236}">
                <a16:creationId xmlns:a16="http://schemas.microsoft.com/office/drawing/2014/main" id="{FEB28EA9-BD46-4243-B472-2E383DBE0E8D}"/>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CD333A82-3A40-44EA-AA46-437EFAFE822B}"/>
              </a:ext>
            </a:extLst>
          </p:cNvPr>
          <p:cNvSpPr>
            <a:spLocks noGrp="1"/>
          </p:cNvSpPr>
          <p:nvPr>
            <p:ph type="sldNum" sz="quarter" idx="11"/>
          </p:nvPr>
        </p:nvSpPr>
        <p:spPr/>
        <p:txBody>
          <a:bodyPr/>
          <a:lstStyle/>
          <a:p>
            <a:pPr>
              <a:defRPr/>
            </a:pPr>
            <a:fld id="{9A10D173-86AD-422C-A9FD-37F5B46A463F}" type="slidenum">
              <a:rPr lang="en-US" altLang="ja-JP" smtClean="0"/>
              <a:pPr>
                <a:defRPr/>
              </a:pPr>
              <a:t>13</a:t>
            </a:fld>
            <a:endParaRPr lang="en-US" altLang="ja-JP"/>
          </a:p>
        </p:txBody>
      </p:sp>
      <p:sp>
        <p:nvSpPr>
          <p:cNvPr id="7" name="テキスト ボックス 6">
            <a:extLst>
              <a:ext uri="{FF2B5EF4-FFF2-40B4-BE49-F238E27FC236}">
                <a16:creationId xmlns:a16="http://schemas.microsoft.com/office/drawing/2014/main" id="{0E6AA506-DC42-4400-B971-AA2527A9379C}"/>
              </a:ext>
            </a:extLst>
          </p:cNvPr>
          <p:cNvSpPr txBox="1"/>
          <p:nvPr/>
        </p:nvSpPr>
        <p:spPr>
          <a:xfrm>
            <a:off x="99566" y="1075401"/>
            <a:ext cx="8864921" cy="369332"/>
          </a:xfrm>
          <a:prstGeom prst="rect">
            <a:avLst/>
          </a:prstGeom>
          <a:noFill/>
          <a:ln>
            <a:noFill/>
          </a:ln>
        </p:spPr>
        <p:txBody>
          <a:bodyPr wrap="square" rtlCol="0">
            <a:spAutoFit/>
          </a:bodyPr>
          <a:lstStyle/>
          <a:p>
            <a:r>
              <a:rPr kumimoji="1" lang="ja-JP" altLang="en-US" dirty="0"/>
              <a:t>試験観点</a:t>
            </a:r>
          </a:p>
        </p:txBody>
      </p:sp>
      <p:sp>
        <p:nvSpPr>
          <p:cNvPr id="8" name="テキスト ボックス 7">
            <a:extLst>
              <a:ext uri="{FF2B5EF4-FFF2-40B4-BE49-F238E27FC236}">
                <a16:creationId xmlns:a16="http://schemas.microsoft.com/office/drawing/2014/main" id="{4606ED36-B0D4-43D4-B9F4-65BFF7AA3838}"/>
              </a:ext>
            </a:extLst>
          </p:cNvPr>
          <p:cNvSpPr txBox="1"/>
          <p:nvPr/>
        </p:nvSpPr>
        <p:spPr>
          <a:xfrm>
            <a:off x="99566" y="5149641"/>
            <a:ext cx="8864921" cy="369332"/>
          </a:xfrm>
          <a:prstGeom prst="rect">
            <a:avLst/>
          </a:prstGeom>
          <a:noFill/>
          <a:ln>
            <a:noFill/>
          </a:ln>
        </p:spPr>
        <p:txBody>
          <a:bodyPr wrap="square" rtlCol="0">
            <a:spAutoFit/>
          </a:bodyPr>
          <a:lstStyle/>
          <a:p>
            <a:r>
              <a:rPr kumimoji="1" lang="ja-JP" altLang="en-US" dirty="0"/>
              <a:t>試験方法</a:t>
            </a:r>
          </a:p>
        </p:txBody>
      </p:sp>
      <p:sp>
        <p:nvSpPr>
          <p:cNvPr id="9" name="テキスト ボックス 8">
            <a:extLst>
              <a:ext uri="{FF2B5EF4-FFF2-40B4-BE49-F238E27FC236}">
                <a16:creationId xmlns:a16="http://schemas.microsoft.com/office/drawing/2014/main" id="{4B1FCDD8-1AB2-413D-B281-33B3C6E5EF19}"/>
              </a:ext>
            </a:extLst>
          </p:cNvPr>
          <p:cNvSpPr txBox="1"/>
          <p:nvPr/>
        </p:nvSpPr>
        <p:spPr>
          <a:xfrm>
            <a:off x="468627" y="5518973"/>
            <a:ext cx="8459380" cy="646331"/>
          </a:xfrm>
          <a:prstGeom prst="rect">
            <a:avLst/>
          </a:prstGeom>
          <a:noFill/>
          <a:ln>
            <a:noFill/>
          </a:ln>
        </p:spPr>
        <p:txBody>
          <a:bodyPr wrap="square" rtlCol="0">
            <a:spAutoFit/>
          </a:bodyPr>
          <a:lstStyle/>
          <a:p>
            <a:r>
              <a:rPr kumimoji="1" lang="ja-JP" altLang="en-US" dirty="0"/>
              <a:t>画面からの打検をメインとし、</a:t>
            </a:r>
            <a:endParaRPr kumimoji="1" lang="en-US" altLang="ja-JP" dirty="0"/>
          </a:p>
          <a:p>
            <a:r>
              <a:rPr lang="ja-JP" altLang="en-US" dirty="0"/>
              <a:t>打検しにくい部分に関しては</a:t>
            </a:r>
            <a:r>
              <a:rPr lang="en-US" altLang="ja-JP" dirty="0"/>
              <a:t>SFDC</a:t>
            </a:r>
            <a:r>
              <a:rPr lang="ja-JP" altLang="en-US" dirty="0"/>
              <a:t>テストクラスを用いて実施する</a:t>
            </a:r>
            <a:endParaRPr kumimoji="1" lang="ja-JP" altLang="en-US" dirty="0"/>
          </a:p>
        </p:txBody>
      </p:sp>
      <p:grpSp>
        <p:nvGrpSpPr>
          <p:cNvPr id="10" name="グループ化 9">
            <a:extLst>
              <a:ext uri="{FF2B5EF4-FFF2-40B4-BE49-F238E27FC236}">
                <a16:creationId xmlns:a16="http://schemas.microsoft.com/office/drawing/2014/main" id="{4B3686C3-3B96-4814-B6C6-25FA0D79A2A3}"/>
              </a:ext>
            </a:extLst>
          </p:cNvPr>
          <p:cNvGrpSpPr/>
          <p:nvPr/>
        </p:nvGrpSpPr>
        <p:grpSpPr>
          <a:xfrm>
            <a:off x="1605397" y="1493791"/>
            <a:ext cx="2173537" cy="288032"/>
            <a:chOff x="2792760" y="1196752"/>
            <a:chExt cx="3405780" cy="288032"/>
          </a:xfrm>
        </p:grpSpPr>
        <p:sp>
          <p:nvSpPr>
            <p:cNvPr id="11" name="角丸四角形 20">
              <a:extLst>
                <a:ext uri="{FF2B5EF4-FFF2-40B4-BE49-F238E27FC236}">
                  <a16:creationId xmlns:a16="http://schemas.microsoft.com/office/drawing/2014/main" id="{99F2B1FD-5507-47D6-86FC-5380F14C6FA3}"/>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単体試験</a:t>
              </a:r>
            </a:p>
          </p:txBody>
        </p:sp>
        <p:cxnSp>
          <p:nvCxnSpPr>
            <p:cNvPr id="12" name="直線コネクタ 11">
              <a:extLst>
                <a:ext uri="{FF2B5EF4-FFF2-40B4-BE49-F238E27FC236}">
                  <a16:creationId xmlns:a16="http://schemas.microsoft.com/office/drawing/2014/main" id="{A0FE3230-9AED-4E07-8603-E34318FBC0AB}"/>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3" name="グループ化 12">
            <a:extLst>
              <a:ext uri="{FF2B5EF4-FFF2-40B4-BE49-F238E27FC236}">
                <a16:creationId xmlns:a16="http://schemas.microsoft.com/office/drawing/2014/main" id="{B70DFC73-4AE3-4B0F-9361-5CE282AECB25}"/>
              </a:ext>
            </a:extLst>
          </p:cNvPr>
          <p:cNvGrpSpPr/>
          <p:nvPr/>
        </p:nvGrpSpPr>
        <p:grpSpPr>
          <a:xfrm>
            <a:off x="3910630" y="1493791"/>
            <a:ext cx="2173537" cy="288032"/>
            <a:chOff x="2792760" y="1196752"/>
            <a:chExt cx="3405780" cy="288032"/>
          </a:xfrm>
        </p:grpSpPr>
        <p:sp>
          <p:nvSpPr>
            <p:cNvPr id="14" name="角丸四角形 20">
              <a:extLst>
                <a:ext uri="{FF2B5EF4-FFF2-40B4-BE49-F238E27FC236}">
                  <a16:creationId xmlns:a16="http://schemas.microsoft.com/office/drawing/2014/main" id="{EA36AF01-4843-43F0-A274-8A0297CA1C54}"/>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結合</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試験</a:t>
              </a:r>
            </a:p>
          </p:txBody>
        </p:sp>
        <p:cxnSp>
          <p:nvCxnSpPr>
            <p:cNvPr id="15" name="直線コネクタ 14">
              <a:extLst>
                <a:ext uri="{FF2B5EF4-FFF2-40B4-BE49-F238E27FC236}">
                  <a16:creationId xmlns:a16="http://schemas.microsoft.com/office/drawing/2014/main" id="{95535B50-4A1D-4622-984E-71FCC4729FC7}"/>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6" name="グループ化 15">
            <a:extLst>
              <a:ext uri="{FF2B5EF4-FFF2-40B4-BE49-F238E27FC236}">
                <a16:creationId xmlns:a16="http://schemas.microsoft.com/office/drawing/2014/main" id="{2CC898E8-59BB-4646-B78D-6078ECF0E8CD}"/>
              </a:ext>
            </a:extLst>
          </p:cNvPr>
          <p:cNvGrpSpPr/>
          <p:nvPr/>
        </p:nvGrpSpPr>
        <p:grpSpPr>
          <a:xfrm>
            <a:off x="6192424" y="1484784"/>
            <a:ext cx="2196000" cy="288032"/>
            <a:chOff x="2792760" y="1196752"/>
            <a:chExt cx="3405780" cy="288032"/>
          </a:xfrm>
        </p:grpSpPr>
        <p:sp>
          <p:nvSpPr>
            <p:cNvPr id="17" name="角丸四角形 20">
              <a:extLst>
                <a:ext uri="{FF2B5EF4-FFF2-40B4-BE49-F238E27FC236}">
                  <a16:creationId xmlns:a16="http://schemas.microsoft.com/office/drawing/2014/main" id="{14098B5E-493B-41B3-B539-178B3DAEB1B9}"/>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総合</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試験</a:t>
              </a:r>
            </a:p>
          </p:txBody>
        </p:sp>
        <p:cxnSp>
          <p:nvCxnSpPr>
            <p:cNvPr id="18" name="直線コネクタ 17">
              <a:extLst>
                <a:ext uri="{FF2B5EF4-FFF2-40B4-BE49-F238E27FC236}">
                  <a16:creationId xmlns:a16="http://schemas.microsoft.com/office/drawing/2014/main" id="{95944FEA-B0B4-49BD-857E-B0AECD6B9817}"/>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sp>
        <p:nvSpPr>
          <p:cNvPr id="19" name="角丸四角形 14">
            <a:extLst>
              <a:ext uri="{FF2B5EF4-FFF2-40B4-BE49-F238E27FC236}">
                <a16:creationId xmlns:a16="http://schemas.microsoft.com/office/drawing/2014/main" id="{75BC561C-0C06-464D-AB30-1C7ED54B89A6}"/>
              </a:ext>
            </a:extLst>
          </p:cNvPr>
          <p:cNvSpPr/>
          <p:nvPr/>
        </p:nvSpPr>
        <p:spPr bwMode="auto">
          <a:xfrm>
            <a:off x="1605398" y="1931445"/>
            <a:ext cx="2173534" cy="1747188"/>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ja-JP" altLang="en-US" sz="1100" b="1" dirty="0"/>
              <a:t>画面</a:t>
            </a:r>
            <a:r>
              <a:rPr lang="en-US" altLang="ja-JP" sz="1100" b="1" dirty="0"/>
              <a:t>UI</a:t>
            </a:r>
            <a:r>
              <a:rPr lang="ja-JP" altLang="en-US" sz="1100" b="1" dirty="0"/>
              <a:t>入出力</a:t>
            </a:r>
          </a:p>
          <a:p>
            <a:pPr marL="171450" lvl="0" indent="-171450">
              <a:buFont typeface="Wingdings" panose="05000000000000000000" pitchFamily="2" charset="2"/>
              <a:buChar char="ü"/>
            </a:pPr>
            <a:r>
              <a:rPr lang="ja-JP" altLang="en-US" sz="1100" b="1" dirty="0"/>
              <a:t>画面イベント</a:t>
            </a:r>
          </a:p>
          <a:p>
            <a:pPr marL="171450" lvl="0" indent="-171450">
              <a:buFont typeface="Wingdings" panose="05000000000000000000" pitchFamily="2" charset="2"/>
              <a:buChar char="ü"/>
            </a:pPr>
            <a:r>
              <a:rPr lang="ja-JP" altLang="en-US" sz="1100" b="1" dirty="0"/>
              <a:t>入力パターン網羅</a:t>
            </a:r>
          </a:p>
          <a:p>
            <a:pPr marL="171450" lvl="0" indent="-171450">
              <a:buFont typeface="Wingdings" panose="05000000000000000000" pitchFamily="2" charset="2"/>
              <a:buChar char="ü"/>
            </a:pPr>
            <a:r>
              <a:rPr lang="ja-JP" altLang="en-US" sz="1100" b="1" dirty="0"/>
              <a:t>入力チェック</a:t>
            </a:r>
            <a:r>
              <a:rPr lang="en-US" altLang="ja-JP" sz="1100" b="1" dirty="0"/>
              <a:t>(</a:t>
            </a:r>
            <a:r>
              <a:rPr lang="ja-JP" altLang="en-US" sz="1100" b="1" dirty="0"/>
              <a:t>準正常</a:t>
            </a:r>
            <a:r>
              <a:rPr lang="en-US" altLang="ja-JP" sz="1100" b="1" dirty="0"/>
              <a:t>)</a:t>
            </a:r>
          </a:p>
          <a:p>
            <a:pPr marL="171450" lvl="0" indent="-171450">
              <a:buFont typeface="Wingdings" panose="05000000000000000000" pitchFamily="2" charset="2"/>
              <a:buChar char="ü"/>
            </a:pPr>
            <a:r>
              <a:rPr lang="ja-JP" altLang="en-US" sz="1100" b="1" dirty="0"/>
              <a:t>数値境界確認</a:t>
            </a:r>
          </a:p>
          <a:p>
            <a:pPr marL="171450" lvl="0" indent="-171450">
              <a:buFont typeface="Wingdings" panose="05000000000000000000" pitchFamily="2" charset="2"/>
              <a:buChar char="ü"/>
            </a:pPr>
            <a:r>
              <a:rPr lang="ja-JP" altLang="en-US" sz="1100" b="1" dirty="0"/>
              <a:t>最大値検証</a:t>
            </a:r>
          </a:p>
          <a:p>
            <a:pPr marL="171450" lvl="0" indent="-171450">
              <a:buFont typeface="Wingdings" panose="05000000000000000000" pitchFamily="2" charset="2"/>
              <a:buChar char="ü"/>
            </a:pPr>
            <a:r>
              <a:rPr lang="ja-JP" altLang="en-US" sz="1100" b="1" dirty="0"/>
              <a:t>状態遷移</a:t>
            </a:r>
          </a:p>
        </p:txBody>
      </p:sp>
      <p:sp>
        <p:nvSpPr>
          <p:cNvPr id="20" name="角丸四角形 5">
            <a:extLst>
              <a:ext uri="{FF2B5EF4-FFF2-40B4-BE49-F238E27FC236}">
                <a16:creationId xmlns:a16="http://schemas.microsoft.com/office/drawing/2014/main" id="{A59710E4-2F31-4218-81AE-2778553EBB96}"/>
              </a:ext>
            </a:extLst>
          </p:cNvPr>
          <p:cNvSpPr/>
          <p:nvPr/>
        </p:nvSpPr>
        <p:spPr bwMode="auto">
          <a:xfrm>
            <a:off x="601665" y="1923856"/>
            <a:ext cx="872034" cy="1762365"/>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試験観点</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14">
            <a:extLst>
              <a:ext uri="{FF2B5EF4-FFF2-40B4-BE49-F238E27FC236}">
                <a16:creationId xmlns:a16="http://schemas.microsoft.com/office/drawing/2014/main" id="{B268F6AB-A6A1-4A92-8C74-189505FA409A}"/>
              </a:ext>
            </a:extLst>
          </p:cNvPr>
          <p:cNvSpPr/>
          <p:nvPr/>
        </p:nvSpPr>
        <p:spPr bwMode="auto">
          <a:xfrm>
            <a:off x="3910631" y="1920223"/>
            <a:ext cx="2173534" cy="1747188"/>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en-US" altLang="ja-JP" sz="1100" b="1" dirty="0"/>
              <a:t>I/F</a:t>
            </a:r>
            <a:r>
              <a:rPr lang="ja-JP" altLang="en-US" sz="1100" b="1" dirty="0"/>
              <a:t>パターン網羅</a:t>
            </a:r>
            <a:endParaRPr lang="ja-JP" altLang="en-US" sz="1100" dirty="0"/>
          </a:p>
          <a:p>
            <a:pPr marL="171450" lvl="0" indent="-171450">
              <a:buFont typeface="Wingdings" panose="05000000000000000000" pitchFamily="2" charset="2"/>
              <a:buChar char="ü"/>
            </a:pPr>
            <a:r>
              <a:rPr lang="ja-JP" altLang="en-US" sz="1100" b="1" dirty="0"/>
              <a:t>排他</a:t>
            </a:r>
          </a:p>
          <a:p>
            <a:pPr marL="171450" lvl="0" indent="-171450">
              <a:buFont typeface="Wingdings" panose="05000000000000000000" pitchFamily="2" charset="2"/>
              <a:buChar char="ü"/>
            </a:pPr>
            <a:r>
              <a:rPr lang="ja-JP" altLang="en-US" sz="1100" b="1" dirty="0"/>
              <a:t>連続操作</a:t>
            </a:r>
          </a:p>
          <a:p>
            <a:pPr marL="171450" lvl="0" indent="-171450">
              <a:buFont typeface="Wingdings" panose="05000000000000000000" pitchFamily="2" charset="2"/>
              <a:buChar char="ü"/>
            </a:pPr>
            <a:r>
              <a:rPr lang="ja-JP" altLang="en-US" sz="1100" b="1" dirty="0"/>
              <a:t>機能間結合</a:t>
            </a:r>
          </a:p>
        </p:txBody>
      </p:sp>
      <p:sp>
        <p:nvSpPr>
          <p:cNvPr id="22" name="角丸四角形 14">
            <a:extLst>
              <a:ext uri="{FF2B5EF4-FFF2-40B4-BE49-F238E27FC236}">
                <a16:creationId xmlns:a16="http://schemas.microsoft.com/office/drawing/2014/main" id="{BED25080-A991-444E-B08F-C9D82D468DBA}"/>
              </a:ext>
            </a:extLst>
          </p:cNvPr>
          <p:cNvSpPr/>
          <p:nvPr/>
        </p:nvSpPr>
        <p:spPr bwMode="auto">
          <a:xfrm>
            <a:off x="6192424" y="1914622"/>
            <a:ext cx="2173534" cy="1747188"/>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ja-JP" altLang="en-US" sz="1100" b="1" dirty="0"/>
              <a:t>業務シナリオ</a:t>
            </a:r>
          </a:p>
        </p:txBody>
      </p:sp>
      <p:sp>
        <p:nvSpPr>
          <p:cNvPr id="23" name="角丸四角形 5">
            <a:extLst>
              <a:ext uri="{FF2B5EF4-FFF2-40B4-BE49-F238E27FC236}">
                <a16:creationId xmlns:a16="http://schemas.microsoft.com/office/drawing/2014/main" id="{CB0F0F3D-EC6B-4DC0-8F9D-F1A2AB5C0056}"/>
              </a:ext>
            </a:extLst>
          </p:cNvPr>
          <p:cNvSpPr/>
          <p:nvPr/>
        </p:nvSpPr>
        <p:spPr bwMode="auto">
          <a:xfrm>
            <a:off x="601665" y="3757685"/>
            <a:ext cx="872034" cy="1224136"/>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指標値</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参考</a:t>
            </a: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14">
            <a:extLst>
              <a:ext uri="{FF2B5EF4-FFF2-40B4-BE49-F238E27FC236}">
                <a16:creationId xmlns:a16="http://schemas.microsoft.com/office/drawing/2014/main" id="{17ECA34D-9987-44C9-B77F-A739B6AEC4DF}"/>
              </a:ext>
            </a:extLst>
          </p:cNvPr>
          <p:cNvSpPr/>
          <p:nvPr/>
        </p:nvSpPr>
        <p:spPr bwMode="auto">
          <a:xfrm>
            <a:off x="1605397" y="3757686"/>
            <a:ext cx="2173534" cy="1224136"/>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ja-JP" altLang="en-US" sz="1100" b="1" dirty="0"/>
              <a:t>項目数</a:t>
            </a:r>
            <a:endParaRPr lang="en-US" altLang="ja-JP" sz="1100" b="1" dirty="0"/>
          </a:p>
          <a:p>
            <a:pPr lvl="0"/>
            <a:r>
              <a:rPr lang="ja-JP" altLang="en-US" sz="1100" b="1" dirty="0"/>
              <a:t>　　　</a:t>
            </a:r>
            <a:r>
              <a:rPr lang="en-US" altLang="ja-JP" sz="1100" b="1" dirty="0"/>
              <a:t>120/</a:t>
            </a:r>
            <a:r>
              <a:rPr lang="ja-JP" altLang="en-US" sz="1100" b="1" dirty="0"/>
              <a:t> </a:t>
            </a:r>
            <a:r>
              <a:rPr lang="en-US" altLang="ja-JP" sz="1100" b="1" dirty="0"/>
              <a:t>1000Step</a:t>
            </a:r>
          </a:p>
          <a:p>
            <a:pPr lvl="0"/>
            <a:endParaRPr lang="en-US" altLang="ja-JP" sz="1100" b="1" dirty="0"/>
          </a:p>
          <a:p>
            <a:pPr marL="171450" lvl="0" indent="-171450">
              <a:buFont typeface="Wingdings" panose="05000000000000000000" pitchFamily="2" charset="2"/>
              <a:buChar char="ü"/>
            </a:pPr>
            <a:r>
              <a:rPr lang="ja-JP" altLang="en-US" sz="1100" b="1" dirty="0"/>
              <a:t>不具合数</a:t>
            </a:r>
            <a:endParaRPr lang="en-US" altLang="ja-JP" sz="1100" b="1" dirty="0"/>
          </a:p>
          <a:p>
            <a:r>
              <a:rPr lang="ja-JP" altLang="en-US" sz="1100" b="1" dirty="0"/>
              <a:t>　　　</a:t>
            </a:r>
            <a:r>
              <a:rPr lang="en-US" altLang="ja-JP" sz="1100" b="1" dirty="0"/>
              <a:t>8/</a:t>
            </a:r>
            <a:r>
              <a:rPr lang="ja-JP" altLang="en-US" sz="1100" b="1" dirty="0"/>
              <a:t> </a:t>
            </a:r>
            <a:r>
              <a:rPr lang="en-US" altLang="ja-JP" sz="1100" b="1" dirty="0"/>
              <a:t>1000Step</a:t>
            </a:r>
          </a:p>
        </p:txBody>
      </p:sp>
      <p:sp>
        <p:nvSpPr>
          <p:cNvPr id="25" name="角丸四角形 14">
            <a:extLst>
              <a:ext uri="{FF2B5EF4-FFF2-40B4-BE49-F238E27FC236}">
                <a16:creationId xmlns:a16="http://schemas.microsoft.com/office/drawing/2014/main" id="{47B86C1F-9C68-4569-B7B5-06EFF3BDD105}"/>
              </a:ext>
            </a:extLst>
          </p:cNvPr>
          <p:cNvSpPr/>
          <p:nvPr/>
        </p:nvSpPr>
        <p:spPr bwMode="auto">
          <a:xfrm>
            <a:off x="3910629" y="3753138"/>
            <a:ext cx="2173534" cy="1224136"/>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ja-JP" altLang="en-US" sz="1100" b="1" dirty="0"/>
              <a:t>項目数</a:t>
            </a:r>
            <a:endParaRPr lang="en-US" altLang="ja-JP" sz="1100" b="1" dirty="0"/>
          </a:p>
          <a:p>
            <a:pPr lvl="0"/>
            <a:r>
              <a:rPr lang="ja-JP" altLang="en-US" sz="1100" b="1" dirty="0"/>
              <a:t>　　　</a:t>
            </a:r>
            <a:r>
              <a:rPr lang="en-US" altLang="ja-JP" sz="1100" b="1" dirty="0"/>
              <a:t>35/</a:t>
            </a:r>
            <a:r>
              <a:rPr lang="ja-JP" altLang="en-US" sz="1100" b="1" dirty="0"/>
              <a:t> </a:t>
            </a:r>
            <a:r>
              <a:rPr lang="en-US" altLang="ja-JP" sz="1100" b="1" dirty="0"/>
              <a:t>1000Step</a:t>
            </a:r>
          </a:p>
          <a:p>
            <a:pPr lvl="0"/>
            <a:endParaRPr lang="en-US" altLang="ja-JP" sz="1100" b="1" dirty="0"/>
          </a:p>
          <a:p>
            <a:pPr marL="171450" lvl="0" indent="-171450">
              <a:buFont typeface="Wingdings" panose="05000000000000000000" pitchFamily="2" charset="2"/>
              <a:buChar char="ü"/>
            </a:pPr>
            <a:r>
              <a:rPr lang="ja-JP" altLang="en-US" sz="1100" b="1" dirty="0"/>
              <a:t>不具合数</a:t>
            </a:r>
            <a:endParaRPr lang="en-US" altLang="ja-JP" sz="1100" b="1" dirty="0"/>
          </a:p>
          <a:p>
            <a:r>
              <a:rPr lang="ja-JP" altLang="en-US" sz="1100" b="1" dirty="0"/>
              <a:t>　　　</a:t>
            </a:r>
            <a:r>
              <a:rPr lang="en-US" altLang="ja-JP" sz="1100" b="1" dirty="0"/>
              <a:t>5/</a:t>
            </a:r>
            <a:r>
              <a:rPr lang="ja-JP" altLang="en-US" sz="1100" b="1" dirty="0"/>
              <a:t> </a:t>
            </a:r>
            <a:r>
              <a:rPr lang="en-US" altLang="ja-JP" sz="1100" b="1" dirty="0"/>
              <a:t>1000Step</a:t>
            </a:r>
          </a:p>
        </p:txBody>
      </p:sp>
      <p:sp>
        <p:nvSpPr>
          <p:cNvPr id="26" name="角丸四角形 14">
            <a:extLst>
              <a:ext uri="{FF2B5EF4-FFF2-40B4-BE49-F238E27FC236}">
                <a16:creationId xmlns:a16="http://schemas.microsoft.com/office/drawing/2014/main" id="{1D333D61-2C09-44F7-9714-7BB22D1321F7}"/>
              </a:ext>
            </a:extLst>
          </p:cNvPr>
          <p:cNvSpPr/>
          <p:nvPr/>
        </p:nvSpPr>
        <p:spPr bwMode="auto">
          <a:xfrm>
            <a:off x="6192424" y="3753138"/>
            <a:ext cx="2173534" cy="1224136"/>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lvl="0" indent="-171450">
              <a:buFont typeface="Wingdings" panose="05000000000000000000" pitchFamily="2" charset="2"/>
              <a:buChar char="ü"/>
            </a:pPr>
            <a:r>
              <a:rPr lang="ja-JP" altLang="en-US" sz="1100" b="1" dirty="0"/>
              <a:t>項目数</a:t>
            </a:r>
            <a:endParaRPr lang="en-US" altLang="ja-JP" sz="1100" b="1" dirty="0"/>
          </a:p>
          <a:p>
            <a:pPr lvl="0"/>
            <a:r>
              <a:rPr lang="ja-JP" altLang="en-US" sz="1100" b="1" dirty="0"/>
              <a:t>　　　</a:t>
            </a:r>
            <a:r>
              <a:rPr lang="en-US" altLang="ja-JP" sz="1100" b="1" dirty="0"/>
              <a:t>12/</a:t>
            </a:r>
            <a:r>
              <a:rPr lang="ja-JP" altLang="en-US" sz="1100" b="1" dirty="0"/>
              <a:t> </a:t>
            </a:r>
            <a:r>
              <a:rPr lang="en-US" altLang="ja-JP" sz="1100" b="1" dirty="0"/>
              <a:t>1000Step</a:t>
            </a:r>
          </a:p>
          <a:p>
            <a:pPr lvl="0"/>
            <a:endParaRPr lang="en-US" altLang="ja-JP" sz="1100" b="1" dirty="0"/>
          </a:p>
          <a:p>
            <a:pPr marL="171450" lvl="0" indent="-171450">
              <a:buFont typeface="Wingdings" panose="05000000000000000000" pitchFamily="2" charset="2"/>
              <a:buChar char="ü"/>
            </a:pPr>
            <a:r>
              <a:rPr lang="ja-JP" altLang="en-US" sz="1100" b="1" dirty="0"/>
              <a:t>不具合数</a:t>
            </a:r>
            <a:endParaRPr lang="en-US" altLang="ja-JP" sz="1100" b="1" dirty="0"/>
          </a:p>
          <a:p>
            <a:r>
              <a:rPr lang="ja-JP" altLang="en-US" sz="1100" b="1" dirty="0"/>
              <a:t>　　　</a:t>
            </a:r>
            <a:r>
              <a:rPr lang="en-US" altLang="ja-JP" sz="1100" b="1" dirty="0"/>
              <a:t>0.5/</a:t>
            </a:r>
            <a:r>
              <a:rPr lang="ja-JP" altLang="en-US" sz="1100" b="1" dirty="0"/>
              <a:t> </a:t>
            </a:r>
            <a:r>
              <a:rPr lang="en-US" altLang="ja-JP" sz="1100" b="1" dirty="0"/>
              <a:t>1000Step</a:t>
            </a:r>
          </a:p>
        </p:txBody>
      </p:sp>
    </p:spTree>
    <p:extLst>
      <p:ext uri="{BB962C8B-B14F-4D97-AF65-F5344CB8AC3E}">
        <p14:creationId xmlns:p14="http://schemas.microsoft.com/office/powerpoint/2010/main" val="409330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81C4C-4262-4D3D-A661-3C918BE97DFF}"/>
              </a:ext>
            </a:extLst>
          </p:cNvPr>
          <p:cNvSpPr>
            <a:spLocks noGrp="1"/>
          </p:cNvSpPr>
          <p:nvPr>
            <p:ph type="title"/>
          </p:nvPr>
        </p:nvSpPr>
        <p:spPr/>
        <p:txBody>
          <a:bodyPr/>
          <a:lstStyle/>
          <a:p>
            <a:pPr algn="l"/>
            <a:r>
              <a:rPr lang="ja-JP" altLang="en-US" dirty="0"/>
              <a:t>ドキュメント管理</a:t>
            </a:r>
            <a:endParaRPr kumimoji="1" lang="ja-JP" altLang="en-US" dirty="0"/>
          </a:p>
        </p:txBody>
      </p:sp>
      <p:sp>
        <p:nvSpPr>
          <p:cNvPr id="3" name="コンテンツ プレースホルダー 2">
            <a:extLst>
              <a:ext uri="{FF2B5EF4-FFF2-40B4-BE49-F238E27FC236}">
                <a16:creationId xmlns:a16="http://schemas.microsoft.com/office/drawing/2014/main" id="{7CBE7FA5-52D6-4CD7-B27C-63F786C5FF0E}"/>
              </a:ext>
            </a:extLst>
          </p:cNvPr>
          <p:cNvSpPr>
            <a:spLocks noGrp="1"/>
          </p:cNvSpPr>
          <p:nvPr>
            <p:ph idx="1"/>
          </p:nvPr>
        </p:nvSpPr>
        <p:spPr>
          <a:xfrm>
            <a:off x="179512" y="1008399"/>
            <a:ext cx="8229600" cy="332369"/>
          </a:xfrm>
        </p:spPr>
        <p:txBody>
          <a:bodyPr/>
          <a:lstStyle/>
          <a:p>
            <a:r>
              <a:rPr kumimoji="1" lang="en-US" altLang="ja-JP" sz="1600" dirty="0"/>
              <a:t>Bitbucket</a:t>
            </a:r>
            <a:r>
              <a:rPr kumimoji="1" lang="ja-JP" altLang="en-US" sz="1600" dirty="0"/>
              <a:t>を用いてファイル共有を行う</a:t>
            </a:r>
          </a:p>
        </p:txBody>
      </p:sp>
      <p:sp>
        <p:nvSpPr>
          <p:cNvPr id="4" name="フッター プレースホルダー 3">
            <a:extLst>
              <a:ext uri="{FF2B5EF4-FFF2-40B4-BE49-F238E27FC236}">
                <a16:creationId xmlns:a16="http://schemas.microsoft.com/office/drawing/2014/main" id="{D0C46347-FDF4-42F5-A0CC-4F202BAFC797}"/>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E218DE9F-6105-411E-87DF-63CB266ADBB1}"/>
              </a:ext>
            </a:extLst>
          </p:cNvPr>
          <p:cNvSpPr>
            <a:spLocks noGrp="1"/>
          </p:cNvSpPr>
          <p:nvPr>
            <p:ph type="sldNum" sz="quarter" idx="11"/>
          </p:nvPr>
        </p:nvSpPr>
        <p:spPr/>
        <p:txBody>
          <a:bodyPr/>
          <a:lstStyle/>
          <a:p>
            <a:pPr>
              <a:defRPr/>
            </a:pPr>
            <a:fld id="{9A10D173-86AD-422C-A9FD-37F5B46A463F}" type="slidenum">
              <a:rPr lang="en-US" altLang="ja-JP" smtClean="0"/>
              <a:pPr>
                <a:defRPr/>
              </a:pPr>
              <a:t>14</a:t>
            </a:fld>
            <a:endParaRPr lang="en-US" altLang="ja-JP"/>
          </a:p>
        </p:txBody>
      </p:sp>
      <p:sp>
        <p:nvSpPr>
          <p:cNvPr id="7" name="角丸四角形 5">
            <a:extLst>
              <a:ext uri="{FF2B5EF4-FFF2-40B4-BE49-F238E27FC236}">
                <a16:creationId xmlns:a16="http://schemas.microsoft.com/office/drawing/2014/main" id="{90C2A935-9E91-4F32-8954-2C223CE8C7F6}"/>
              </a:ext>
            </a:extLst>
          </p:cNvPr>
          <p:cNvSpPr/>
          <p:nvPr/>
        </p:nvSpPr>
        <p:spPr bwMode="auto">
          <a:xfrm>
            <a:off x="251680" y="1367464"/>
            <a:ext cx="1440000" cy="264719"/>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ast</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-doc</a:t>
            </a:r>
          </a:p>
        </p:txBody>
      </p:sp>
      <p:sp>
        <p:nvSpPr>
          <p:cNvPr id="18" name="角丸四角形 5">
            <a:extLst>
              <a:ext uri="{FF2B5EF4-FFF2-40B4-BE49-F238E27FC236}">
                <a16:creationId xmlns:a16="http://schemas.microsoft.com/office/drawing/2014/main" id="{F1726C54-475B-49D1-8FDD-85243BA3D95E}"/>
              </a:ext>
            </a:extLst>
          </p:cNvPr>
          <p:cNvSpPr/>
          <p:nvPr/>
        </p:nvSpPr>
        <p:spPr bwMode="auto">
          <a:xfrm>
            <a:off x="1259632" y="1727337"/>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10_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プロジェクト管理</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5">
            <a:extLst>
              <a:ext uri="{FF2B5EF4-FFF2-40B4-BE49-F238E27FC236}">
                <a16:creationId xmlns:a16="http://schemas.microsoft.com/office/drawing/2014/main" id="{ABB11B7C-5D57-4B9D-A3B5-372C3DC6D45F}"/>
              </a:ext>
            </a:extLst>
          </p:cNvPr>
          <p:cNvSpPr/>
          <p:nvPr/>
        </p:nvSpPr>
        <p:spPr bwMode="auto">
          <a:xfrm>
            <a:off x="1259632" y="2191254"/>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20_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要件定義</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5">
            <a:extLst>
              <a:ext uri="{FF2B5EF4-FFF2-40B4-BE49-F238E27FC236}">
                <a16:creationId xmlns:a16="http://schemas.microsoft.com/office/drawing/2014/main" id="{B4801D4B-39D5-4E0C-80E9-E7BD13307F26}"/>
              </a:ext>
            </a:extLst>
          </p:cNvPr>
          <p:cNvSpPr/>
          <p:nvPr/>
        </p:nvSpPr>
        <p:spPr bwMode="auto">
          <a:xfrm>
            <a:off x="1249486" y="2660260"/>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30_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設計・開発</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5">
            <a:extLst>
              <a:ext uri="{FF2B5EF4-FFF2-40B4-BE49-F238E27FC236}">
                <a16:creationId xmlns:a16="http://schemas.microsoft.com/office/drawing/2014/main" id="{5882690C-6034-4F9C-8B0F-295A42196E9E}"/>
              </a:ext>
            </a:extLst>
          </p:cNvPr>
          <p:cNvSpPr/>
          <p:nvPr/>
        </p:nvSpPr>
        <p:spPr bwMode="auto">
          <a:xfrm>
            <a:off x="1249486" y="3124177"/>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40_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テスト</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5">
            <a:extLst>
              <a:ext uri="{FF2B5EF4-FFF2-40B4-BE49-F238E27FC236}">
                <a16:creationId xmlns:a16="http://schemas.microsoft.com/office/drawing/2014/main" id="{A001E0A1-2303-41AC-BB7B-A9B47C6C1706}"/>
              </a:ext>
            </a:extLst>
          </p:cNvPr>
          <p:cNvSpPr/>
          <p:nvPr/>
        </p:nvSpPr>
        <p:spPr bwMode="auto">
          <a:xfrm>
            <a:off x="1249486" y="3587592"/>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50_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トレーニング</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5">
            <a:extLst>
              <a:ext uri="{FF2B5EF4-FFF2-40B4-BE49-F238E27FC236}">
                <a16:creationId xmlns:a16="http://schemas.microsoft.com/office/drawing/2014/main" id="{05B40209-A7E2-48E8-BEF9-4A514A7BB6D6}"/>
              </a:ext>
            </a:extLst>
          </p:cNvPr>
          <p:cNvSpPr/>
          <p:nvPr/>
        </p:nvSpPr>
        <p:spPr bwMode="auto">
          <a:xfrm>
            <a:off x="1259632" y="4051509"/>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60_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移行</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5">
            <a:extLst>
              <a:ext uri="{FF2B5EF4-FFF2-40B4-BE49-F238E27FC236}">
                <a16:creationId xmlns:a16="http://schemas.microsoft.com/office/drawing/2014/main" id="{CC8D4BED-24D0-4BBF-8E6E-48BAE1C93F6E}"/>
              </a:ext>
            </a:extLst>
          </p:cNvPr>
          <p:cNvSpPr/>
          <p:nvPr/>
        </p:nvSpPr>
        <p:spPr bwMode="auto">
          <a:xfrm>
            <a:off x="1265937" y="4515426"/>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70_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本稼働</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5">
            <a:extLst>
              <a:ext uri="{FF2B5EF4-FFF2-40B4-BE49-F238E27FC236}">
                <a16:creationId xmlns:a16="http://schemas.microsoft.com/office/drawing/2014/main" id="{0B2E2651-7486-4C17-84D6-21C0EAA1D7BB}"/>
              </a:ext>
            </a:extLst>
          </p:cNvPr>
          <p:cNvSpPr/>
          <p:nvPr/>
        </p:nvSpPr>
        <p:spPr bwMode="auto">
          <a:xfrm>
            <a:off x="1259632" y="4979343"/>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90_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送付資料</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5">
            <a:extLst>
              <a:ext uri="{FF2B5EF4-FFF2-40B4-BE49-F238E27FC236}">
                <a16:creationId xmlns:a16="http://schemas.microsoft.com/office/drawing/2014/main" id="{C3F24DAD-6ED3-4264-B50E-F41A1B58078E}"/>
              </a:ext>
            </a:extLst>
          </p:cNvPr>
          <p:cNvSpPr/>
          <p:nvPr/>
        </p:nvSpPr>
        <p:spPr bwMode="auto">
          <a:xfrm>
            <a:off x="1259632" y="5443260"/>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98_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週報</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コネクタ: カギ線 35">
            <a:extLst>
              <a:ext uri="{FF2B5EF4-FFF2-40B4-BE49-F238E27FC236}">
                <a16:creationId xmlns:a16="http://schemas.microsoft.com/office/drawing/2014/main" id="{5136F235-4A02-43F0-A020-8C56947FCB04}"/>
              </a:ext>
            </a:extLst>
          </p:cNvPr>
          <p:cNvCxnSpPr>
            <a:stCxn id="7" idx="2"/>
            <a:endCxn id="18" idx="1"/>
          </p:cNvCxnSpPr>
          <p:nvPr/>
        </p:nvCxnSpPr>
        <p:spPr bwMode="auto">
          <a:xfrm rot="16200000" flipH="1">
            <a:off x="978079" y="1625784"/>
            <a:ext cx="275154"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38" name="コネクタ: カギ線 37">
            <a:extLst>
              <a:ext uri="{FF2B5EF4-FFF2-40B4-BE49-F238E27FC236}">
                <a16:creationId xmlns:a16="http://schemas.microsoft.com/office/drawing/2014/main" id="{E666F9CC-B55F-485B-8CE2-9B1512B1D379}"/>
              </a:ext>
            </a:extLst>
          </p:cNvPr>
          <p:cNvCxnSpPr>
            <a:cxnSpLocks/>
            <a:stCxn id="7" idx="2"/>
            <a:endCxn id="19" idx="1"/>
          </p:cNvCxnSpPr>
          <p:nvPr/>
        </p:nvCxnSpPr>
        <p:spPr bwMode="auto">
          <a:xfrm rot="16200000" flipH="1">
            <a:off x="746121" y="1857742"/>
            <a:ext cx="739071"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41" name="コネクタ: カギ線 40">
            <a:extLst>
              <a:ext uri="{FF2B5EF4-FFF2-40B4-BE49-F238E27FC236}">
                <a16:creationId xmlns:a16="http://schemas.microsoft.com/office/drawing/2014/main" id="{250DB4A8-FB84-4A70-85C8-8B1B60302CAD}"/>
              </a:ext>
            </a:extLst>
          </p:cNvPr>
          <p:cNvCxnSpPr>
            <a:cxnSpLocks/>
            <a:stCxn id="7" idx="2"/>
            <a:endCxn id="20" idx="1"/>
          </p:cNvCxnSpPr>
          <p:nvPr/>
        </p:nvCxnSpPr>
        <p:spPr bwMode="auto">
          <a:xfrm rot="16200000" flipH="1">
            <a:off x="506545" y="2097318"/>
            <a:ext cx="1208077" cy="277806"/>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44" name="コネクタ: カギ線 43">
            <a:extLst>
              <a:ext uri="{FF2B5EF4-FFF2-40B4-BE49-F238E27FC236}">
                <a16:creationId xmlns:a16="http://schemas.microsoft.com/office/drawing/2014/main" id="{DC6B527B-6A65-46A1-82C4-864B718819EB}"/>
              </a:ext>
            </a:extLst>
          </p:cNvPr>
          <p:cNvCxnSpPr>
            <a:cxnSpLocks/>
            <a:stCxn id="7" idx="2"/>
            <a:endCxn id="21" idx="1"/>
          </p:cNvCxnSpPr>
          <p:nvPr/>
        </p:nvCxnSpPr>
        <p:spPr bwMode="auto">
          <a:xfrm rot="16200000" flipH="1">
            <a:off x="274586" y="2329277"/>
            <a:ext cx="1671994" cy="277806"/>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47" name="コネクタ: カギ線 46">
            <a:extLst>
              <a:ext uri="{FF2B5EF4-FFF2-40B4-BE49-F238E27FC236}">
                <a16:creationId xmlns:a16="http://schemas.microsoft.com/office/drawing/2014/main" id="{F8EAEB43-6492-4346-BF2E-AC36BF341238}"/>
              </a:ext>
            </a:extLst>
          </p:cNvPr>
          <p:cNvCxnSpPr>
            <a:cxnSpLocks/>
            <a:stCxn id="7" idx="2"/>
            <a:endCxn id="22" idx="1"/>
          </p:cNvCxnSpPr>
          <p:nvPr/>
        </p:nvCxnSpPr>
        <p:spPr bwMode="auto">
          <a:xfrm rot="16200000" flipH="1">
            <a:off x="42879" y="2560984"/>
            <a:ext cx="2135409" cy="277806"/>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50" name="コネクタ: カギ線 49">
            <a:extLst>
              <a:ext uri="{FF2B5EF4-FFF2-40B4-BE49-F238E27FC236}">
                <a16:creationId xmlns:a16="http://schemas.microsoft.com/office/drawing/2014/main" id="{B31AF5C2-219D-4ADF-A617-8100920F2CB6}"/>
              </a:ext>
            </a:extLst>
          </p:cNvPr>
          <p:cNvCxnSpPr>
            <a:cxnSpLocks/>
            <a:stCxn id="7" idx="2"/>
            <a:endCxn id="23" idx="1"/>
          </p:cNvCxnSpPr>
          <p:nvPr/>
        </p:nvCxnSpPr>
        <p:spPr bwMode="auto">
          <a:xfrm rot="16200000" flipH="1">
            <a:off x="-184007" y="2787870"/>
            <a:ext cx="2599326"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53" name="コネクタ: カギ線 52">
            <a:extLst>
              <a:ext uri="{FF2B5EF4-FFF2-40B4-BE49-F238E27FC236}">
                <a16:creationId xmlns:a16="http://schemas.microsoft.com/office/drawing/2014/main" id="{21673B3B-0B20-41AC-856B-0B981D553D2D}"/>
              </a:ext>
            </a:extLst>
          </p:cNvPr>
          <p:cNvCxnSpPr>
            <a:cxnSpLocks/>
            <a:stCxn id="7" idx="2"/>
            <a:endCxn id="24" idx="1"/>
          </p:cNvCxnSpPr>
          <p:nvPr/>
        </p:nvCxnSpPr>
        <p:spPr bwMode="auto">
          <a:xfrm rot="16200000" flipH="1">
            <a:off x="-412813" y="3016675"/>
            <a:ext cx="3063243" cy="294257"/>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56" name="コネクタ: カギ線 55">
            <a:extLst>
              <a:ext uri="{FF2B5EF4-FFF2-40B4-BE49-F238E27FC236}">
                <a16:creationId xmlns:a16="http://schemas.microsoft.com/office/drawing/2014/main" id="{9CBFDE0E-D13F-4605-B301-8AFA6B280554}"/>
              </a:ext>
            </a:extLst>
          </p:cNvPr>
          <p:cNvCxnSpPr>
            <a:cxnSpLocks/>
            <a:stCxn id="7" idx="2"/>
            <a:endCxn id="26" idx="1"/>
          </p:cNvCxnSpPr>
          <p:nvPr/>
        </p:nvCxnSpPr>
        <p:spPr bwMode="auto">
          <a:xfrm rot="16200000" flipH="1">
            <a:off x="-879882" y="3483745"/>
            <a:ext cx="3991077"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cxnSp>
        <p:nvCxnSpPr>
          <p:cNvPr id="57" name="コネクタ: カギ線 56">
            <a:extLst>
              <a:ext uri="{FF2B5EF4-FFF2-40B4-BE49-F238E27FC236}">
                <a16:creationId xmlns:a16="http://schemas.microsoft.com/office/drawing/2014/main" id="{B28E2DD7-4277-4DCF-984B-77D98A4F2DA0}"/>
              </a:ext>
            </a:extLst>
          </p:cNvPr>
          <p:cNvCxnSpPr>
            <a:cxnSpLocks/>
            <a:stCxn id="7" idx="2"/>
            <a:endCxn id="25" idx="1"/>
          </p:cNvCxnSpPr>
          <p:nvPr/>
        </p:nvCxnSpPr>
        <p:spPr bwMode="auto">
          <a:xfrm rot="16200000" flipH="1">
            <a:off x="-647924" y="3251787"/>
            <a:ext cx="3527160"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grpSp>
        <p:nvGrpSpPr>
          <p:cNvPr id="62" name="グループ化 61">
            <a:extLst>
              <a:ext uri="{FF2B5EF4-FFF2-40B4-BE49-F238E27FC236}">
                <a16:creationId xmlns:a16="http://schemas.microsoft.com/office/drawing/2014/main" id="{A6D53F4A-DB33-40E9-AAF3-2869A4632215}"/>
              </a:ext>
            </a:extLst>
          </p:cNvPr>
          <p:cNvGrpSpPr/>
          <p:nvPr/>
        </p:nvGrpSpPr>
        <p:grpSpPr>
          <a:xfrm>
            <a:off x="3131840" y="1340768"/>
            <a:ext cx="2520000" cy="288032"/>
            <a:chOff x="2792760" y="1196752"/>
            <a:chExt cx="3405780" cy="288032"/>
          </a:xfrm>
        </p:grpSpPr>
        <p:sp>
          <p:nvSpPr>
            <p:cNvPr id="63" name="角丸四角形 11">
              <a:extLst>
                <a:ext uri="{FF2B5EF4-FFF2-40B4-BE49-F238E27FC236}">
                  <a16:creationId xmlns:a16="http://schemas.microsoft.com/office/drawing/2014/main" id="{7C6B49E8-E2B0-47DC-AF04-45807F3CE5AD}"/>
                </a:ext>
              </a:extLst>
            </p:cNvPr>
            <p:cNvSpPr/>
            <p:nvPr/>
          </p:nvSpPr>
          <p:spPr bwMode="auto">
            <a:xfrm>
              <a:off x="2792760" y="1196752"/>
              <a:ext cx="3397683"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用途</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直線コネクタ 63">
              <a:extLst>
                <a:ext uri="{FF2B5EF4-FFF2-40B4-BE49-F238E27FC236}">
                  <a16:creationId xmlns:a16="http://schemas.microsoft.com/office/drawing/2014/main" id="{180A954B-9F8D-4158-8CC4-3D5C4B0B8471}"/>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sp>
        <p:nvSpPr>
          <p:cNvPr id="69" name="角丸四角形 14">
            <a:extLst>
              <a:ext uri="{FF2B5EF4-FFF2-40B4-BE49-F238E27FC236}">
                <a16:creationId xmlns:a16="http://schemas.microsoft.com/office/drawing/2014/main" id="{3591956A-E91B-45C1-9D86-5A28EAD308BF}"/>
              </a:ext>
            </a:extLst>
          </p:cNvPr>
          <p:cNvSpPr/>
          <p:nvPr/>
        </p:nvSpPr>
        <p:spPr bwMode="auto">
          <a:xfrm>
            <a:off x="3131840" y="1727336"/>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スケジュール、課題、</a:t>
            </a: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QA</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等の更新</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角丸四角形 14">
            <a:extLst>
              <a:ext uri="{FF2B5EF4-FFF2-40B4-BE49-F238E27FC236}">
                <a16:creationId xmlns:a16="http://schemas.microsoft.com/office/drawing/2014/main" id="{6C3620F1-FD7D-4681-9F14-2CA2DE821AAB}"/>
              </a:ext>
            </a:extLst>
          </p:cNvPr>
          <p:cNvSpPr/>
          <p:nvPr/>
        </p:nvSpPr>
        <p:spPr bwMode="auto">
          <a:xfrm>
            <a:off x="3141855" y="2660260"/>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概要設計、詳細設計、単体テストの成果物格納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14">
            <a:extLst>
              <a:ext uri="{FF2B5EF4-FFF2-40B4-BE49-F238E27FC236}">
                <a16:creationId xmlns:a16="http://schemas.microsoft.com/office/drawing/2014/main" id="{697AAF10-6E7D-4806-969D-07E0868A5990}"/>
              </a:ext>
            </a:extLst>
          </p:cNvPr>
          <p:cNvSpPr/>
          <p:nvPr/>
        </p:nvSpPr>
        <p:spPr bwMode="auto">
          <a:xfrm>
            <a:off x="3131840" y="3128545"/>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結合テスト、総合テストの成果物格納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角丸四角形 14">
            <a:extLst>
              <a:ext uri="{FF2B5EF4-FFF2-40B4-BE49-F238E27FC236}">
                <a16:creationId xmlns:a16="http://schemas.microsoft.com/office/drawing/2014/main" id="{A6F1F05F-2F30-4D6A-8E80-75DCFA607CA1}"/>
              </a:ext>
            </a:extLst>
          </p:cNvPr>
          <p:cNvSpPr/>
          <p:nvPr/>
        </p:nvSpPr>
        <p:spPr bwMode="auto">
          <a:xfrm>
            <a:off x="3141855" y="358708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トレーニング関連の成果物の格納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角丸四角形 14">
            <a:extLst>
              <a:ext uri="{FF2B5EF4-FFF2-40B4-BE49-F238E27FC236}">
                <a16:creationId xmlns:a16="http://schemas.microsoft.com/office/drawing/2014/main" id="{676D1809-1784-422A-AC39-72B6AC5CABBE}"/>
              </a:ext>
            </a:extLst>
          </p:cNvPr>
          <p:cNvSpPr/>
          <p:nvPr/>
        </p:nvSpPr>
        <p:spPr bwMode="auto">
          <a:xfrm>
            <a:off x="3141855" y="4045619"/>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移行関連の成果物の格納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3" name="グループ化 82">
            <a:extLst>
              <a:ext uri="{FF2B5EF4-FFF2-40B4-BE49-F238E27FC236}">
                <a16:creationId xmlns:a16="http://schemas.microsoft.com/office/drawing/2014/main" id="{0C8A9409-42A2-46EF-948F-9ED648D1A045}"/>
              </a:ext>
            </a:extLst>
          </p:cNvPr>
          <p:cNvGrpSpPr/>
          <p:nvPr/>
        </p:nvGrpSpPr>
        <p:grpSpPr>
          <a:xfrm>
            <a:off x="5795810" y="3593697"/>
            <a:ext cx="2514614" cy="365247"/>
            <a:chOff x="5822968" y="2522032"/>
            <a:chExt cx="2514614" cy="365247"/>
          </a:xfrm>
        </p:grpSpPr>
        <p:sp>
          <p:nvSpPr>
            <p:cNvPr id="82" name="角丸四角形 14">
              <a:extLst>
                <a:ext uri="{FF2B5EF4-FFF2-40B4-BE49-F238E27FC236}">
                  <a16:creationId xmlns:a16="http://schemas.microsoft.com/office/drawing/2014/main" id="{2B20CAA7-9F33-4027-83D3-D0D04AB7D7C4}"/>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直角三角形 80">
              <a:extLst>
                <a:ext uri="{FF2B5EF4-FFF2-40B4-BE49-F238E27FC236}">
                  <a16:creationId xmlns:a16="http://schemas.microsoft.com/office/drawing/2014/main" id="{7AE32FA6-63DB-4405-B20B-E8CF31431394}"/>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14">
              <a:extLst>
                <a:ext uri="{FF2B5EF4-FFF2-40B4-BE49-F238E27FC236}">
                  <a16:creationId xmlns:a16="http://schemas.microsoft.com/office/drawing/2014/main" id="{562786D0-606F-4396-ACB3-10597FA4D8E7}"/>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4" name="角丸四角形 14">
            <a:extLst>
              <a:ext uri="{FF2B5EF4-FFF2-40B4-BE49-F238E27FC236}">
                <a16:creationId xmlns:a16="http://schemas.microsoft.com/office/drawing/2014/main" id="{4611F221-5F73-45C2-9C83-4CF3D86C605D}"/>
              </a:ext>
            </a:extLst>
          </p:cNvPr>
          <p:cNvSpPr/>
          <p:nvPr/>
        </p:nvSpPr>
        <p:spPr bwMode="auto">
          <a:xfrm>
            <a:off x="3131839" y="2185873"/>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要件定義書の格納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角丸四角形 14">
            <a:extLst>
              <a:ext uri="{FF2B5EF4-FFF2-40B4-BE49-F238E27FC236}">
                <a16:creationId xmlns:a16="http://schemas.microsoft.com/office/drawing/2014/main" id="{56E4A49E-3662-4EEE-8DE2-D3409ADF28CC}"/>
              </a:ext>
            </a:extLst>
          </p:cNvPr>
          <p:cNvSpPr/>
          <p:nvPr/>
        </p:nvSpPr>
        <p:spPr bwMode="auto">
          <a:xfrm>
            <a:off x="3131840" y="4518137"/>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稼動準備の成果物の格納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角丸四角形 14">
            <a:extLst>
              <a:ext uri="{FF2B5EF4-FFF2-40B4-BE49-F238E27FC236}">
                <a16:creationId xmlns:a16="http://schemas.microsoft.com/office/drawing/2014/main" id="{0425A18F-BAC5-42BE-947D-71DE3234B6C3}"/>
              </a:ext>
            </a:extLst>
          </p:cNvPr>
          <p:cNvSpPr/>
          <p:nvPr/>
        </p:nvSpPr>
        <p:spPr bwMode="auto">
          <a:xfrm>
            <a:off x="3131839" y="4983548"/>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ファイルの受け渡し用</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角丸四角形 14">
            <a:extLst>
              <a:ext uri="{FF2B5EF4-FFF2-40B4-BE49-F238E27FC236}">
                <a16:creationId xmlns:a16="http://schemas.microsoft.com/office/drawing/2014/main" id="{EDA6BEE6-FADD-4EE1-9C09-5F3C61F432B1}"/>
              </a:ext>
            </a:extLst>
          </p:cNvPr>
          <p:cNvSpPr/>
          <p:nvPr/>
        </p:nvSpPr>
        <p:spPr bwMode="auto">
          <a:xfrm>
            <a:off x="3112172" y="5441517"/>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内部報告用の週報を格納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8" name="グループ化 87">
            <a:extLst>
              <a:ext uri="{FF2B5EF4-FFF2-40B4-BE49-F238E27FC236}">
                <a16:creationId xmlns:a16="http://schemas.microsoft.com/office/drawing/2014/main" id="{881A76EF-2575-411B-A329-4E9CC448F2CC}"/>
              </a:ext>
            </a:extLst>
          </p:cNvPr>
          <p:cNvGrpSpPr/>
          <p:nvPr/>
        </p:nvGrpSpPr>
        <p:grpSpPr>
          <a:xfrm>
            <a:off x="5796416" y="1340974"/>
            <a:ext cx="2520000" cy="288032"/>
            <a:chOff x="2792760" y="1196752"/>
            <a:chExt cx="3405780" cy="288032"/>
          </a:xfrm>
        </p:grpSpPr>
        <p:sp>
          <p:nvSpPr>
            <p:cNvPr id="89" name="角丸四角形 11">
              <a:extLst>
                <a:ext uri="{FF2B5EF4-FFF2-40B4-BE49-F238E27FC236}">
                  <a16:creationId xmlns:a16="http://schemas.microsoft.com/office/drawing/2014/main" id="{288E780E-7A15-4963-B4E5-6A6B3386EC20}"/>
                </a:ext>
              </a:extLst>
            </p:cNvPr>
            <p:cNvSpPr/>
            <p:nvPr/>
          </p:nvSpPr>
          <p:spPr bwMode="auto">
            <a:xfrm>
              <a:off x="2792760" y="1196752"/>
              <a:ext cx="3397683"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オーナー</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0" name="直線コネクタ 89">
              <a:extLst>
                <a:ext uri="{FF2B5EF4-FFF2-40B4-BE49-F238E27FC236}">
                  <a16:creationId xmlns:a16="http://schemas.microsoft.com/office/drawing/2014/main" id="{778D9E9C-8F73-4722-91DC-866D1DBD560B}"/>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sp>
        <p:nvSpPr>
          <p:cNvPr id="91" name="角丸四角形 14">
            <a:extLst>
              <a:ext uri="{FF2B5EF4-FFF2-40B4-BE49-F238E27FC236}">
                <a16:creationId xmlns:a16="http://schemas.microsoft.com/office/drawing/2014/main" id="{BD999F91-7E81-4660-A35B-6A548339EC9E}"/>
              </a:ext>
            </a:extLst>
          </p:cNvPr>
          <p:cNvSpPr/>
          <p:nvPr/>
        </p:nvSpPr>
        <p:spPr bwMode="auto">
          <a:xfrm>
            <a:off x="5802407" y="1727542"/>
            <a:ext cx="2514009" cy="360002"/>
          </a:xfrm>
          <a:prstGeom prst="roundRect">
            <a:avLst>
              <a:gd name="adj" fmla="val 0"/>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MIS</a:t>
            </a:r>
          </a:p>
        </p:txBody>
      </p:sp>
      <p:sp>
        <p:nvSpPr>
          <p:cNvPr id="92" name="角丸四角形 14">
            <a:extLst>
              <a:ext uri="{FF2B5EF4-FFF2-40B4-BE49-F238E27FC236}">
                <a16:creationId xmlns:a16="http://schemas.microsoft.com/office/drawing/2014/main" id="{F8A78D2A-EE4A-4F17-A73A-8475A13C7B0A}"/>
              </a:ext>
            </a:extLst>
          </p:cNvPr>
          <p:cNvSpPr/>
          <p:nvPr/>
        </p:nvSpPr>
        <p:spPr bwMode="auto">
          <a:xfrm>
            <a:off x="5796415" y="2196058"/>
            <a:ext cx="2514009" cy="360002"/>
          </a:xfrm>
          <a:prstGeom prst="roundRect">
            <a:avLst>
              <a:gd name="adj" fmla="val 0"/>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MIS</a:t>
            </a:r>
          </a:p>
        </p:txBody>
      </p:sp>
      <p:grpSp>
        <p:nvGrpSpPr>
          <p:cNvPr id="96" name="グループ化 95">
            <a:extLst>
              <a:ext uri="{FF2B5EF4-FFF2-40B4-BE49-F238E27FC236}">
                <a16:creationId xmlns:a16="http://schemas.microsoft.com/office/drawing/2014/main" id="{9FC16F3B-A3E7-4236-B4C6-C6573FA7A986}"/>
              </a:ext>
            </a:extLst>
          </p:cNvPr>
          <p:cNvGrpSpPr/>
          <p:nvPr/>
        </p:nvGrpSpPr>
        <p:grpSpPr>
          <a:xfrm>
            <a:off x="5795810" y="4042996"/>
            <a:ext cx="2514614" cy="365247"/>
            <a:chOff x="5822968" y="2522032"/>
            <a:chExt cx="2514614" cy="365247"/>
          </a:xfrm>
        </p:grpSpPr>
        <p:sp>
          <p:nvSpPr>
            <p:cNvPr id="97" name="角丸四角形 14">
              <a:extLst>
                <a:ext uri="{FF2B5EF4-FFF2-40B4-BE49-F238E27FC236}">
                  <a16:creationId xmlns:a16="http://schemas.microsoft.com/office/drawing/2014/main" id="{14938896-3F46-4B71-AEC5-F81A6943A600}"/>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直角三角形 97">
              <a:extLst>
                <a:ext uri="{FF2B5EF4-FFF2-40B4-BE49-F238E27FC236}">
                  <a16:creationId xmlns:a16="http://schemas.microsoft.com/office/drawing/2014/main" id="{30462884-375B-4EAE-AD36-63FF91530053}"/>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角丸四角形 14">
              <a:extLst>
                <a:ext uri="{FF2B5EF4-FFF2-40B4-BE49-F238E27FC236}">
                  <a16:creationId xmlns:a16="http://schemas.microsoft.com/office/drawing/2014/main" id="{8A463C49-C0A5-41EB-8709-6789CF871E05}"/>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00" name="グループ化 99">
            <a:extLst>
              <a:ext uri="{FF2B5EF4-FFF2-40B4-BE49-F238E27FC236}">
                <a16:creationId xmlns:a16="http://schemas.microsoft.com/office/drawing/2014/main" id="{195A3324-F831-456F-8A9F-63D7035433E5}"/>
              </a:ext>
            </a:extLst>
          </p:cNvPr>
          <p:cNvGrpSpPr/>
          <p:nvPr/>
        </p:nvGrpSpPr>
        <p:grpSpPr>
          <a:xfrm>
            <a:off x="5792870" y="4989266"/>
            <a:ext cx="2514614" cy="365247"/>
            <a:chOff x="5822968" y="2522032"/>
            <a:chExt cx="2514614" cy="365247"/>
          </a:xfrm>
        </p:grpSpPr>
        <p:sp>
          <p:nvSpPr>
            <p:cNvPr id="101" name="角丸四角形 14">
              <a:extLst>
                <a:ext uri="{FF2B5EF4-FFF2-40B4-BE49-F238E27FC236}">
                  <a16:creationId xmlns:a16="http://schemas.microsoft.com/office/drawing/2014/main" id="{3A1DD327-F812-4AA5-B246-D1820756B9F2}"/>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直角三角形 101">
              <a:extLst>
                <a:ext uri="{FF2B5EF4-FFF2-40B4-BE49-F238E27FC236}">
                  <a16:creationId xmlns:a16="http://schemas.microsoft.com/office/drawing/2014/main" id="{702B0B0B-0E61-4F5F-A431-34A4BDBFC694}"/>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3" name="角丸四角形 14">
              <a:extLst>
                <a:ext uri="{FF2B5EF4-FFF2-40B4-BE49-F238E27FC236}">
                  <a16:creationId xmlns:a16="http://schemas.microsoft.com/office/drawing/2014/main" id="{C6D579D1-F9E9-46CC-A6D1-16969D270F55}"/>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04" name="角丸四角形 14">
            <a:extLst>
              <a:ext uri="{FF2B5EF4-FFF2-40B4-BE49-F238E27FC236}">
                <a16:creationId xmlns:a16="http://schemas.microsoft.com/office/drawing/2014/main" id="{5CCBB700-73D0-4CE1-BA50-70D7D8519CF4}"/>
              </a:ext>
            </a:extLst>
          </p:cNvPr>
          <p:cNvSpPr/>
          <p:nvPr/>
        </p:nvSpPr>
        <p:spPr bwMode="auto">
          <a:xfrm>
            <a:off x="5795810" y="5448868"/>
            <a:ext cx="2514009" cy="360002"/>
          </a:xfrm>
          <a:prstGeom prst="roundRect">
            <a:avLst>
              <a:gd name="adj" fmla="val 0"/>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MIS</a:t>
            </a:r>
          </a:p>
        </p:txBody>
      </p:sp>
      <p:grpSp>
        <p:nvGrpSpPr>
          <p:cNvPr id="105" name="グループ化 104">
            <a:extLst>
              <a:ext uri="{FF2B5EF4-FFF2-40B4-BE49-F238E27FC236}">
                <a16:creationId xmlns:a16="http://schemas.microsoft.com/office/drawing/2014/main" id="{F6671D54-49A8-4C65-98ED-A34917B23E41}"/>
              </a:ext>
            </a:extLst>
          </p:cNvPr>
          <p:cNvGrpSpPr/>
          <p:nvPr/>
        </p:nvGrpSpPr>
        <p:grpSpPr>
          <a:xfrm>
            <a:off x="5802407" y="4514500"/>
            <a:ext cx="2514614" cy="365247"/>
            <a:chOff x="5822968" y="2522032"/>
            <a:chExt cx="2514614" cy="365247"/>
          </a:xfrm>
        </p:grpSpPr>
        <p:sp>
          <p:nvSpPr>
            <p:cNvPr id="106" name="角丸四角形 14">
              <a:extLst>
                <a:ext uri="{FF2B5EF4-FFF2-40B4-BE49-F238E27FC236}">
                  <a16:creationId xmlns:a16="http://schemas.microsoft.com/office/drawing/2014/main" id="{ED81BDE5-A236-4B32-98BF-A576BB1ED99D}"/>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7" name="直角三角形 106">
              <a:extLst>
                <a:ext uri="{FF2B5EF4-FFF2-40B4-BE49-F238E27FC236}">
                  <a16:creationId xmlns:a16="http://schemas.microsoft.com/office/drawing/2014/main" id="{606ACE8F-D1DF-4CB9-86F5-FE00C0B95D42}"/>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角丸四角形 14">
              <a:extLst>
                <a:ext uri="{FF2B5EF4-FFF2-40B4-BE49-F238E27FC236}">
                  <a16:creationId xmlns:a16="http://schemas.microsoft.com/office/drawing/2014/main" id="{9DD97AED-AA7B-4813-A347-70A411B74B98}"/>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1" name="グループ化 60">
            <a:extLst>
              <a:ext uri="{FF2B5EF4-FFF2-40B4-BE49-F238E27FC236}">
                <a16:creationId xmlns:a16="http://schemas.microsoft.com/office/drawing/2014/main" id="{61C78759-DFFF-4905-9ED1-0CDF25F7DF99}"/>
              </a:ext>
            </a:extLst>
          </p:cNvPr>
          <p:cNvGrpSpPr/>
          <p:nvPr/>
        </p:nvGrpSpPr>
        <p:grpSpPr>
          <a:xfrm>
            <a:off x="5792870" y="3121022"/>
            <a:ext cx="2514614" cy="365247"/>
            <a:chOff x="5822968" y="2522032"/>
            <a:chExt cx="2514614" cy="365247"/>
          </a:xfrm>
        </p:grpSpPr>
        <p:sp>
          <p:nvSpPr>
            <p:cNvPr id="65" name="角丸四角形 14">
              <a:extLst>
                <a:ext uri="{FF2B5EF4-FFF2-40B4-BE49-F238E27FC236}">
                  <a16:creationId xmlns:a16="http://schemas.microsoft.com/office/drawing/2014/main" id="{C74DB4FB-819E-4E5B-AD8C-05744339CEEF}"/>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直角三角形 65">
              <a:extLst>
                <a:ext uri="{FF2B5EF4-FFF2-40B4-BE49-F238E27FC236}">
                  <a16:creationId xmlns:a16="http://schemas.microsoft.com/office/drawing/2014/main" id="{4C852D32-4466-429F-BFA1-FBE26ACBB65E}"/>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角丸四角形 14">
              <a:extLst>
                <a:ext uri="{FF2B5EF4-FFF2-40B4-BE49-F238E27FC236}">
                  <a16:creationId xmlns:a16="http://schemas.microsoft.com/office/drawing/2014/main" id="{A2103931-C0D1-46AF-AA17-8799B5A15827}"/>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68" name="グループ化 67">
            <a:extLst>
              <a:ext uri="{FF2B5EF4-FFF2-40B4-BE49-F238E27FC236}">
                <a16:creationId xmlns:a16="http://schemas.microsoft.com/office/drawing/2014/main" id="{75AC488D-F5D6-4E3C-81B3-DA06EA630879}"/>
              </a:ext>
            </a:extLst>
          </p:cNvPr>
          <p:cNvGrpSpPr/>
          <p:nvPr/>
        </p:nvGrpSpPr>
        <p:grpSpPr>
          <a:xfrm>
            <a:off x="5792870" y="2659329"/>
            <a:ext cx="2514614" cy="365247"/>
            <a:chOff x="5822968" y="2522032"/>
            <a:chExt cx="2514614" cy="365247"/>
          </a:xfrm>
        </p:grpSpPr>
        <p:sp>
          <p:nvSpPr>
            <p:cNvPr id="70" name="角丸四角形 14">
              <a:extLst>
                <a:ext uri="{FF2B5EF4-FFF2-40B4-BE49-F238E27FC236}">
                  <a16:creationId xmlns:a16="http://schemas.microsoft.com/office/drawing/2014/main" id="{BB34D42D-EB01-4CAF-808C-D461574363F9}"/>
                </a:ext>
              </a:extLst>
            </p:cNvPr>
            <p:cNvSpPr/>
            <p:nvPr/>
          </p:nvSpPr>
          <p:spPr bwMode="auto">
            <a:xfrm>
              <a:off x="5823573" y="2522034"/>
              <a:ext cx="2512800" cy="360000"/>
            </a:xfrm>
            <a:prstGeom prst="roundRect">
              <a:avLst>
                <a:gd name="adj" fmla="val 0"/>
              </a:avLst>
            </a:prstGeom>
            <a:solidFill>
              <a:srgbClr val="CCFFCC"/>
            </a:solidFill>
            <a:ln w="9525" cap="flat" cmpd="sng" algn="ctr">
              <a:noFill/>
              <a:prstDash val="solid"/>
              <a:round/>
              <a:headEnd type="none" w="med" len="med"/>
              <a:tailEnd type="none" w="med" len="med"/>
            </a:ln>
            <a:effectLst/>
          </p:spPr>
          <p:txBody>
            <a:bodyPr wrap="square" lIns="36000" tIns="36000" rIns="36000" bIns="36000" rtlCol="0" anchor="ctr" anchorCtr="0"/>
            <a:lstStyle/>
            <a:p>
              <a:pPr algn="ct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直角三角形 71">
              <a:extLst>
                <a:ext uri="{FF2B5EF4-FFF2-40B4-BE49-F238E27FC236}">
                  <a16:creationId xmlns:a16="http://schemas.microsoft.com/office/drawing/2014/main" id="{F2853E22-7ACB-431A-9229-8AA80E2EAA00}"/>
                </a:ext>
              </a:extLst>
            </p:cNvPr>
            <p:cNvSpPr/>
            <p:nvPr/>
          </p:nvSpPr>
          <p:spPr bwMode="auto">
            <a:xfrm flipV="1">
              <a:off x="5823573" y="2527279"/>
              <a:ext cx="2514009" cy="360000"/>
            </a:xfrm>
            <a:prstGeom prst="rtTriangle">
              <a:avLst/>
            </a:prstGeom>
            <a:solidFill>
              <a:srgbClr val="CCECFF"/>
            </a:solid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14">
              <a:extLst>
                <a:ext uri="{FF2B5EF4-FFF2-40B4-BE49-F238E27FC236}">
                  <a16:creationId xmlns:a16="http://schemas.microsoft.com/office/drawing/2014/main" id="{D56A1319-8C9D-445F-AA13-1B93D8D290C9}"/>
                </a:ext>
              </a:extLst>
            </p:cNvPr>
            <p:cNvSpPr/>
            <p:nvPr/>
          </p:nvSpPr>
          <p:spPr bwMode="auto">
            <a:xfrm>
              <a:off x="5822968" y="2522032"/>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6" name="角丸四角形 5">
            <a:extLst>
              <a:ext uri="{FF2B5EF4-FFF2-40B4-BE49-F238E27FC236}">
                <a16:creationId xmlns:a16="http://schemas.microsoft.com/office/drawing/2014/main" id="{93890F64-AFFC-4079-BA07-61BBD0FE8F24}"/>
              </a:ext>
            </a:extLst>
          </p:cNvPr>
          <p:cNvSpPr/>
          <p:nvPr/>
        </p:nvSpPr>
        <p:spPr bwMode="auto">
          <a:xfrm>
            <a:off x="1259632" y="5907619"/>
            <a:ext cx="1656000" cy="36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99_</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議事録</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14">
            <a:extLst>
              <a:ext uri="{FF2B5EF4-FFF2-40B4-BE49-F238E27FC236}">
                <a16:creationId xmlns:a16="http://schemas.microsoft.com/office/drawing/2014/main" id="{0BC29739-9890-4544-B0CB-932FE6A9E1CC}"/>
              </a:ext>
            </a:extLst>
          </p:cNvPr>
          <p:cNvSpPr/>
          <p:nvPr/>
        </p:nvSpPr>
        <p:spPr bwMode="auto">
          <a:xfrm>
            <a:off x="3112172" y="5905876"/>
            <a:ext cx="2514009" cy="360002"/>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AST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との議事録を格納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角丸四角形 14">
            <a:extLst>
              <a:ext uri="{FF2B5EF4-FFF2-40B4-BE49-F238E27FC236}">
                <a16:creationId xmlns:a16="http://schemas.microsoft.com/office/drawing/2014/main" id="{169CD458-E5D1-48F8-8CEC-B7604DA0002B}"/>
              </a:ext>
            </a:extLst>
          </p:cNvPr>
          <p:cNvSpPr/>
          <p:nvPr/>
        </p:nvSpPr>
        <p:spPr bwMode="auto">
          <a:xfrm>
            <a:off x="5795810" y="5913227"/>
            <a:ext cx="2514009" cy="360002"/>
          </a:xfrm>
          <a:prstGeom prst="roundRect">
            <a:avLst>
              <a:gd name="adj" fmla="val 0"/>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MIS</a:t>
            </a:r>
          </a:p>
        </p:txBody>
      </p:sp>
      <p:cxnSp>
        <p:nvCxnSpPr>
          <p:cNvPr id="93" name="コネクタ: カギ線 92">
            <a:extLst>
              <a:ext uri="{FF2B5EF4-FFF2-40B4-BE49-F238E27FC236}">
                <a16:creationId xmlns:a16="http://schemas.microsoft.com/office/drawing/2014/main" id="{DBEDCC44-AC25-46A5-9051-BA6A490CE60D}"/>
              </a:ext>
            </a:extLst>
          </p:cNvPr>
          <p:cNvCxnSpPr>
            <a:cxnSpLocks/>
            <a:stCxn id="7" idx="2"/>
            <a:endCxn id="76" idx="1"/>
          </p:cNvCxnSpPr>
          <p:nvPr/>
        </p:nvCxnSpPr>
        <p:spPr bwMode="auto">
          <a:xfrm rot="16200000" flipH="1">
            <a:off x="-1112062" y="3715925"/>
            <a:ext cx="4455436" cy="287952"/>
          </a:xfrm>
          <a:prstGeom prst="bentConnector2">
            <a:avLst/>
          </a:prstGeom>
          <a:solidFill>
            <a:schemeClr val="accent1"/>
          </a:solidFill>
          <a:ln w="12700" cap="sq"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79611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91FC5-E8EB-4C46-B69D-E17163642394}"/>
              </a:ext>
            </a:extLst>
          </p:cNvPr>
          <p:cNvSpPr>
            <a:spLocks noGrp="1"/>
          </p:cNvSpPr>
          <p:nvPr>
            <p:ph type="title"/>
          </p:nvPr>
        </p:nvSpPr>
        <p:spPr/>
        <p:txBody>
          <a:bodyPr/>
          <a:lstStyle/>
          <a:p>
            <a:pPr algn="l"/>
            <a:r>
              <a:rPr lang="ja-JP" altLang="en-US" dirty="0"/>
              <a:t>成果物</a:t>
            </a:r>
            <a:endParaRPr kumimoji="1" lang="ja-JP" altLang="en-US" dirty="0"/>
          </a:p>
        </p:txBody>
      </p:sp>
      <p:sp>
        <p:nvSpPr>
          <p:cNvPr id="4" name="フッター プレースホルダー 3">
            <a:extLst>
              <a:ext uri="{FF2B5EF4-FFF2-40B4-BE49-F238E27FC236}">
                <a16:creationId xmlns:a16="http://schemas.microsoft.com/office/drawing/2014/main" id="{E6755862-2C3F-4101-A301-B5058396E18A}"/>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DC31D9CE-DF48-4F56-B0B8-40A5E4D239D8}"/>
              </a:ext>
            </a:extLst>
          </p:cNvPr>
          <p:cNvSpPr>
            <a:spLocks noGrp="1"/>
          </p:cNvSpPr>
          <p:nvPr>
            <p:ph type="sldNum" sz="quarter" idx="11"/>
          </p:nvPr>
        </p:nvSpPr>
        <p:spPr/>
        <p:txBody>
          <a:bodyPr/>
          <a:lstStyle/>
          <a:p>
            <a:pPr>
              <a:defRPr/>
            </a:pPr>
            <a:fld id="{9A10D173-86AD-422C-A9FD-37F5B46A463F}" type="slidenum">
              <a:rPr lang="en-US" altLang="ja-JP" smtClean="0"/>
              <a:pPr>
                <a:defRPr/>
              </a:pPr>
              <a:t>15</a:t>
            </a:fld>
            <a:endParaRPr lang="en-US" altLang="ja-JP"/>
          </a:p>
        </p:txBody>
      </p:sp>
      <p:grpSp>
        <p:nvGrpSpPr>
          <p:cNvPr id="6" name="グループ化 5">
            <a:extLst>
              <a:ext uri="{FF2B5EF4-FFF2-40B4-BE49-F238E27FC236}">
                <a16:creationId xmlns:a16="http://schemas.microsoft.com/office/drawing/2014/main" id="{D816F205-F176-45CC-BF8F-2D224264FFDE}"/>
              </a:ext>
            </a:extLst>
          </p:cNvPr>
          <p:cNvGrpSpPr/>
          <p:nvPr/>
        </p:nvGrpSpPr>
        <p:grpSpPr>
          <a:xfrm>
            <a:off x="327400" y="1108688"/>
            <a:ext cx="1436288" cy="288032"/>
            <a:chOff x="2792760" y="1196752"/>
            <a:chExt cx="3405780" cy="288032"/>
          </a:xfrm>
        </p:grpSpPr>
        <p:sp>
          <p:nvSpPr>
            <p:cNvPr id="7" name="角丸四角形 11">
              <a:extLst>
                <a:ext uri="{FF2B5EF4-FFF2-40B4-BE49-F238E27FC236}">
                  <a16:creationId xmlns:a16="http://schemas.microsoft.com/office/drawing/2014/main" id="{DEA6D61D-EA75-4D4B-AD6C-BCFB39636E45}"/>
                </a:ext>
              </a:extLst>
            </p:cNvPr>
            <p:cNvSpPr/>
            <p:nvPr/>
          </p:nvSpPr>
          <p:spPr bwMode="auto">
            <a:xfrm>
              <a:off x="2792760" y="1196752"/>
              <a:ext cx="3397683"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工程</a:t>
              </a:r>
            </a:p>
          </p:txBody>
        </p:sp>
        <p:cxnSp>
          <p:nvCxnSpPr>
            <p:cNvPr id="8" name="直線コネクタ 7">
              <a:extLst>
                <a:ext uri="{FF2B5EF4-FFF2-40B4-BE49-F238E27FC236}">
                  <a16:creationId xmlns:a16="http://schemas.microsoft.com/office/drawing/2014/main" id="{E404BD5B-F8AA-4CF9-9C85-78BD87BA94A2}"/>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9" name="グループ化 8">
            <a:extLst>
              <a:ext uri="{FF2B5EF4-FFF2-40B4-BE49-F238E27FC236}">
                <a16:creationId xmlns:a16="http://schemas.microsoft.com/office/drawing/2014/main" id="{80B92AC3-696E-416E-855B-E68C3A268D4D}"/>
              </a:ext>
            </a:extLst>
          </p:cNvPr>
          <p:cNvGrpSpPr/>
          <p:nvPr/>
        </p:nvGrpSpPr>
        <p:grpSpPr>
          <a:xfrm>
            <a:off x="1864613" y="1108688"/>
            <a:ext cx="3528392" cy="288032"/>
            <a:chOff x="2792760" y="1196752"/>
            <a:chExt cx="3405780" cy="288032"/>
          </a:xfrm>
        </p:grpSpPr>
        <p:sp>
          <p:nvSpPr>
            <p:cNvPr id="10" name="角丸四角形 14">
              <a:extLst>
                <a:ext uri="{FF2B5EF4-FFF2-40B4-BE49-F238E27FC236}">
                  <a16:creationId xmlns:a16="http://schemas.microsoft.com/office/drawing/2014/main" id="{1497F0E1-D707-417B-BC0E-7EED2DCFEE7B}"/>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成果物</a:t>
              </a:r>
            </a:p>
          </p:txBody>
        </p:sp>
        <p:cxnSp>
          <p:nvCxnSpPr>
            <p:cNvPr id="11" name="直線コネクタ 10">
              <a:extLst>
                <a:ext uri="{FF2B5EF4-FFF2-40B4-BE49-F238E27FC236}">
                  <a16:creationId xmlns:a16="http://schemas.microsoft.com/office/drawing/2014/main" id="{52854027-C2D1-4115-AE01-12627274ABE4}"/>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2" name="グループ化 11">
            <a:extLst>
              <a:ext uri="{FF2B5EF4-FFF2-40B4-BE49-F238E27FC236}">
                <a16:creationId xmlns:a16="http://schemas.microsoft.com/office/drawing/2014/main" id="{4612B1AE-FBE9-4F5D-8CEF-E2415285BFA6}"/>
              </a:ext>
            </a:extLst>
          </p:cNvPr>
          <p:cNvGrpSpPr/>
          <p:nvPr/>
        </p:nvGrpSpPr>
        <p:grpSpPr>
          <a:xfrm>
            <a:off x="5534437" y="1108688"/>
            <a:ext cx="3062889" cy="288032"/>
            <a:chOff x="2792760" y="1196752"/>
            <a:chExt cx="3405780" cy="288032"/>
          </a:xfrm>
        </p:grpSpPr>
        <p:sp>
          <p:nvSpPr>
            <p:cNvPr id="13" name="角丸四角形 20">
              <a:extLst>
                <a:ext uri="{FF2B5EF4-FFF2-40B4-BE49-F238E27FC236}">
                  <a16:creationId xmlns:a16="http://schemas.microsoft.com/office/drawing/2014/main" id="{372EE12C-C461-46E9-8325-1A008BFDA8E3}"/>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単位</a:t>
              </a:r>
            </a:p>
          </p:txBody>
        </p:sp>
        <p:cxnSp>
          <p:nvCxnSpPr>
            <p:cNvPr id="14" name="直線コネクタ 13">
              <a:extLst>
                <a:ext uri="{FF2B5EF4-FFF2-40B4-BE49-F238E27FC236}">
                  <a16:creationId xmlns:a16="http://schemas.microsoft.com/office/drawing/2014/main" id="{F7C8C575-FBFC-444A-AFC2-227EFD31BEA9}"/>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sp>
        <p:nvSpPr>
          <p:cNvPr id="21" name="角丸四角形 14">
            <a:extLst>
              <a:ext uri="{FF2B5EF4-FFF2-40B4-BE49-F238E27FC236}">
                <a16:creationId xmlns:a16="http://schemas.microsoft.com/office/drawing/2014/main" id="{6AC2CCD4-EF4C-4D5D-BBBC-F00D41E425A2}"/>
              </a:ext>
            </a:extLst>
          </p:cNvPr>
          <p:cNvSpPr/>
          <p:nvPr/>
        </p:nvSpPr>
        <p:spPr bwMode="auto">
          <a:xfrm>
            <a:off x="1864614" y="1484784"/>
            <a:ext cx="3528388"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概要</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設計書</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5">
            <a:extLst>
              <a:ext uri="{FF2B5EF4-FFF2-40B4-BE49-F238E27FC236}">
                <a16:creationId xmlns:a16="http://schemas.microsoft.com/office/drawing/2014/main" id="{D0BADD2F-D817-435E-B465-A447DEB12B0C}"/>
              </a:ext>
            </a:extLst>
          </p:cNvPr>
          <p:cNvSpPr/>
          <p:nvPr/>
        </p:nvSpPr>
        <p:spPr bwMode="auto">
          <a:xfrm>
            <a:off x="323688" y="1484784"/>
            <a:ext cx="1440000" cy="743393"/>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概要</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設計</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5">
            <a:extLst>
              <a:ext uri="{FF2B5EF4-FFF2-40B4-BE49-F238E27FC236}">
                <a16:creationId xmlns:a16="http://schemas.microsoft.com/office/drawing/2014/main" id="{5784182B-E8AA-4C18-BD4F-D0E5AF1181BB}"/>
              </a:ext>
            </a:extLst>
          </p:cNvPr>
          <p:cNvSpPr/>
          <p:nvPr/>
        </p:nvSpPr>
        <p:spPr bwMode="auto">
          <a:xfrm>
            <a:off x="5534436" y="1484784"/>
            <a:ext cx="3062885"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機能単位</a:t>
            </a: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14">
            <a:extLst>
              <a:ext uri="{FF2B5EF4-FFF2-40B4-BE49-F238E27FC236}">
                <a16:creationId xmlns:a16="http://schemas.microsoft.com/office/drawing/2014/main" id="{CC3C18FE-CDEB-41E4-93B1-9DC2E3133136}"/>
              </a:ext>
            </a:extLst>
          </p:cNvPr>
          <p:cNvSpPr/>
          <p:nvPr/>
        </p:nvSpPr>
        <p:spPr bwMode="auto">
          <a:xfrm>
            <a:off x="1864614" y="2272632"/>
            <a:ext cx="3528388"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詳細</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設計書</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5">
            <a:extLst>
              <a:ext uri="{FF2B5EF4-FFF2-40B4-BE49-F238E27FC236}">
                <a16:creationId xmlns:a16="http://schemas.microsoft.com/office/drawing/2014/main" id="{D92B1647-CB98-4493-99C0-E40871C08853}"/>
              </a:ext>
            </a:extLst>
          </p:cNvPr>
          <p:cNvSpPr/>
          <p:nvPr/>
        </p:nvSpPr>
        <p:spPr bwMode="auto">
          <a:xfrm>
            <a:off x="323688" y="2272632"/>
            <a:ext cx="1440000" cy="743393"/>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詳細</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設計</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a:extLst>
              <a:ext uri="{FF2B5EF4-FFF2-40B4-BE49-F238E27FC236}">
                <a16:creationId xmlns:a16="http://schemas.microsoft.com/office/drawing/2014/main" id="{2A66FB42-62F4-4F82-8D71-55D7BB0B8473}"/>
              </a:ext>
            </a:extLst>
          </p:cNvPr>
          <p:cNvSpPr/>
          <p:nvPr/>
        </p:nvSpPr>
        <p:spPr bwMode="auto">
          <a:xfrm>
            <a:off x="5534436" y="2272632"/>
            <a:ext cx="3062885"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機能単位</a:t>
            </a: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14">
            <a:extLst>
              <a:ext uri="{FF2B5EF4-FFF2-40B4-BE49-F238E27FC236}">
                <a16:creationId xmlns:a16="http://schemas.microsoft.com/office/drawing/2014/main" id="{06E7B859-9E69-407F-8B57-08129B908192}"/>
              </a:ext>
            </a:extLst>
          </p:cNvPr>
          <p:cNvSpPr/>
          <p:nvPr/>
        </p:nvSpPr>
        <p:spPr bwMode="auto">
          <a:xfrm>
            <a:off x="1871741" y="3068960"/>
            <a:ext cx="3528388"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プログラム成果物</a:t>
            </a: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開発用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Sandbox</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に構築</a:t>
            </a: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zh-TW" altLang="en-US" sz="1100" dirty="0">
                <a:latin typeface="Meiryo UI" panose="020B0604030504040204" pitchFamily="50" charset="-128"/>
                <a:ea typeface="Meiryo UI" panose="020B0604030504040204" pitchFamily="50" charset="-128"/>
                <a:cs typeface="Meiryo UI" panose="020B0604030504040204" pitchFamily="50" charset="-128"/>
              </a:rPr>
              <a:t>単体試験項目書兼結果報告書</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5">
            <a:extLst>
              <a:ext uri="{FF2B5EF4-FFF2-40B4-BE49-F238E27FC236}">
                <a16:creationId xmlns:a16="http://schemas.microsoft.com/office/drawing/2014/main" id="{4831EE77-5E2E-412D-B666-20BA42E31F48}"/>
              </a:ext>
            </a:extLst>
          </p:cNvPr>
          <p:cNvSpPr/>
          <p:nvPr/>
        </p:nvSpPr>
        <p:spPr bwMode="auto">
          <a:xfrm>
            <a:off x="323688" y="3068960"/>
            <a:ext cx="1440000" cy="743393"/>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開発・単体試験</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25">
            <a:extLst>
              <a:ext uri="{FF2B5EF4-FFF2-40B4-BE49-F238E27FC236}">
                <a16:creationId xmlns:a16="http://schemas.microsoft.com/office/drawing/2014/main" id="{A331E9E4-0AB2-49EE-AD74-97564F69E84B}"/>
              </a:ext>
            </a:extLst>
          </p:cNvPr>
          <p:cNvSpPr/>
          <p:nvPr/>
        </p:nvSpPr>
        <p:spPr bwMode="auto">
          <a:xfrm>
            <a:off x="5541563" y="3068960"/>
            <a:ext cx="3062885" cy="743393"/>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機能単位</a:t>
            </a: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角丸四角形 14">
            <a:extLst>
              <a:ext uri="{FF2B5EF4-FFF2-40B4-BE49-F238E27FC236}">
                <a16:creationId xmlns:a16="http://schemas.microsoft.com/office/drawing/2014/main" id="{51D69225-03F9-4CF5-98E0-ADDA3ACD90AB}"/>
              </a:ext>
            </a:extLst>
          </p:cNvPr>
          <p:cNvSpPr/>
          <p:nvPr/>
        </p:nvSpPr>
        <p:spPr bwMode="auto">
          <a:xfrm>
            <a:off x="1864614" y="3861048"/>
            <a:ext cx="3528388" cy="527369"/>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zh-TW" altLang="en-US" sz="1100" dirty="0">
                <a:latin typeface="Meiryo UI" panose="020B0604030504040204" pitchFamily="50" charset="-128"/>
                <a:ea typeface="Meiryo UI" panose="020B0604030504040204" pitchFamily="50" charset="-128"/>
                <a:cs typeface="Meiryo UI" panose="020B0604030504040204" pitchFamily="50" charset="-128"/>
              </a:rPr>
              <a:t>結合試験項目書兼結果報告書</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角丸四角形 5">
            <a:extLst>
              <a:ext uri="{FF2B5EF4-FFF2-40B4-BE49-F238E27FC236}">
                <a16:creationId xmlns:a16="http://schemas.microsoft.com/office/drawing/2014/main" id="{892FCF92-D48E-42D1-8CCD-9DECCD5F366A}"/>
              </a:ext>
            </a:extLst>
          </p:cNvPr>
          <p:cNvSpPr/>
          <p:nvPr/>
        </p:nvSpPr>
        <p:spPr bwMode="auto">
          <a:xfrm>
            <a:off x="323688" y="3861048"/>
            <a:ext cx="1440000" cy="527369"/>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結合試験</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25">
            <a:extLst>
              <a:ext uri="{FF2B5EF4-FFF2-40B4-BE49-F238E27FC236}">
                <a16:creationId xmlns:a16="http://schemas.microsoft.com/office/drawing/2014/main" id="{3A5F0681-5E85-4944-80C5-03828F169834}"/>
              </a:ext>
            </a:extLst>
          </p:cNvPr>
          <p:cNvSpPr/>
          <p:nvPr/>
        </p:nvSpPr>
        <p:spPr bwMode="auto">
          <a:xfrm>
            <a:off x="5534436" y="3861048"/>
            <a:ext cx="3062885" cy="527369"/>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観点単位</a:t>
            </a: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14">
            <a:extLst>
              <a:ext uri="{FF2B5EF4-FFF2-40B4-BE49-F238E27FC236}">
                <a16:creationId xmlns:a16="http://schemas.microsoft.com/office/drawing/2014/main" id="{54AAEDDF-9B2E-4387-A794-F2873143AA56}"/>
              </a:ext>
            </a:extLst>
          </p:cNvPr>
          <p:cNvSpPr/>
          <p:nvPr/>
        </p:nvSpPr>
        <p:spPr bwMode="auto">
          <a:xfrm>
            <a:off x="1864614" y="4437112"/>
            <a:ext cx="3528388" cy="527369"/>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総合</a:t>
            </a:r>
            <a:r>
              <a:rPr lang="zh-TW" altLang="en-US" sz="1100" dirty="0">
                <a:latin typeface="Meiryo UI" panose="020B0604030504040204" pitchFamily="50" charset="-128"/>
                <a:ea typeface="Meiryo UI" panose="020B0604030504040204" pitchFamily="50" charset="-128"/>
                <a:cs typeface="Meiryo UI" panose="020B0604030504040204" pitchFamily="50" charset="-128"/>
              </a:rPr>
              <a:t>試験項目書兼結果報告書</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5">
            <a:extLst>
              <a:ext uri="{FF2B5EF4-FFF2-40B4-BE49-F238E27FC236}">
                <a16:creationId xmlns:a16="http://schemas.microsoft.com/office/drawing/2014/main" id="{B13DE993-4AFB-4607-8CC1-2EAACEEB4156}"/>
              </a:ext>
            </a:extLst>
          </p:cNvPr>
          <p:cNvSpPr/>
          <p:nvPr/>
        </p:nvSpPr>
        <p:spPr bwMode="auto">
          <a:xfrm>
            <a:off x="323688" y="4437112"/>
            <a:ext cx="1440000" cy="527369"/>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総合試験</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角丸四角形 25">
            <a:extLst>
              <a:ext uri="{FF2B5EF4-FFF2-40B4-BE49-F238E27FC236}">
                <a16:creationId xmlns:a16="http://schemas.microsoft.com/office/drawing/2014/main" id="{D867D22C-585B-4069-94F3-549D7C45EC46}"/>
              </a:ext>
            </a:extLst>
          </p:cNvPr>
          <p:cNvSpPr/>
          <p:nvPr/>
        </p:nvSpPr>
        <p:spPr bwMode="auto">
          <a:xfrm>
            <a:off x="5534436" y="4437112"/>
            <a:ext cx="3062885" cy="527369"/>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シナリオ単位</a:t>
            </a: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14">
            <a:extLst>
              <a:ext uri="{FF2B5EF4-FFF2-40B4-BE49-F238E27FC236}">
                <a16:creationId xmlns:a16="http://schemas.microsoft.com/office/drawing/2014/main" id="{2E4CAFBA-58BA-4A1F-8A05-D98E13D2821C}"/>
              </a:ext>
            </a:extLst>
          </p:cNvPr>
          <p:cNvSpPr/>
          <p:nvPr/>
        </p:nvSpPr>
        <p:spPr bwMode="auto">
          <a:xfrm>
            <a:off x="1871741" y="5013176"/>
            <a:ext cx="3528388" cy="772616"/>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移行フォーマット</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移行結果</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データローダーのログ程度</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操作マニュアル</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本番リリース手順</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5">
            <a:extLst>
              <a:ext uri="{FF2B5EF4-FFF2-40B4-BE49-F238E27FC236}">
                <a16:creationId xmlns:a16="http://schemas.microsoft.com/office/drawing/2014/main" id="{3FE2A613-EF6C-44CF-BD49-4C2E7AF1C69D}"/>
              </a:ext>
            </a:extLst>
          </p:cNvPr>
          <p:cNvSpPr/>
          <p:nvPr/>
        </p:nvSpPr>
        <p:spPr bwMode="auto">
          <a:xfrm>
            <a:off x="323688" y="5013176"/>
            <a:ext cx="1440000" cy="772616"/>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稼動準備</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25">
            <a:extLst>
              <a:ext uri="{FF2B5EF4-FFF2-40B4-BE49-F238E27FC236}">
                <a16:creationId xmlns:a16="http://schemas.microsoft.com/office/drawing/2014/main" id="{7A599A23-4558-4003-9D65-8E47244FB49F}"/>
              </a:ext>
            </a:extLst>
          </p:cNvPr>
          <p:cNvSpPr/>
          <p:nvPr/>
        </p:nvSpPr>
        <p:spPr bwMode="auto">
          <a:xfrm>
            <a:off x="5541563" y="5013176"/>
            <a:ext cx="3062885" cy="772616"/>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14">
            <a:extLst>
              <a:ext uri="{FF2B5EF4-FFF2-40B4-BE49-F238E27FC236}">
                <a16:creationId xmlns:a16="http://schemas.microsoft.com/office/drawing/2014/main" id="{118E8378-8EAC-4878-B392-8813BE05114E}"/>
              </a:ext>
            </a:extLst>
          </p:cNvPr>
          <p:cNvSpPr/>
          <p:nvPr/>
        </p:nvSpPr>
        <p:spPr bwMode="auto">
          <a:xfrm>
            <a:off x="1871741" y="5828577"/>
            <a:ext cx="3528388" cy="408735"/>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障害一覧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レビュー記録表</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5">
            <a:extLst>
              <a:ext uri="{FF2B5EF4-FFF2-40B4-BE49-F238E27FC236}">
                <a16:creationId xmlns:a16="http://schemas.microsoft.com/office/drawing/2014/main" id="{96702EFC-A2CC-442A-A13E-33F3F56CE36E}"/>
              </a:ext>
            </a:extLst>
          </p:cNvPr>
          <p:cNvSpPr/>
          <p:nvPr/>
        </p:nvSpPr>
        <p:spPr bwMode="auto">
          <a:xfrm>
            <a:off x="323688" y="5828577"/>
            <a:ext cx="1440000" cy="408735"/>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その他</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25">
            <a:extLst>
              <a:ext uri="{FF2B5EF4-FFF2-40B4-BE49-F238E27FC236}">
                <a16:creationId xmlns:a16="http://schemas.microsoft.com/office/drawing/2014/main" id="{CBB5BC46-5436-4011-BEAC-BA7B081EAD9D}"/>
              </a:ext>
            </a:extLst>
          </p:cNvPr>
          <p:cNvSpPr/>
          <p:nvPr/>
        </p:nvSpPr>
        <p:spPr bwMode="auto">
          <a:xfrm>
            <a:off x="5541563" y="5828577"/>
            <a:ext cx="3062885" cy="408735"/>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marL="171450" indent="-171450">
              <a:buFont typeface="Wingdings" panose="05000000000000000000" pitchFamily="2" charset="2"/>
              <a:buChar char="ü"/>
            </a:pPr>
            <a:endParaRPr lang="zh-TW" altLang="en-US" sz="11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5318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FDBDD0-289A-4FF9-8B2B-C036C574CD73}"/>
              </a:ext>
            </a:extLst>
          </p:cNvPr>
          <p:cNvSpPr>
            <a:spLocks noGrp="1"/>
          </p:cNvSpPr>
          <p:nvPr>
            <p:ph type="title"/>
          </p:nvPr>
        </p:nvSpPr>
        <p:spPr/>
        <p:txBody>
          <a:bodyPr/>
          <a:lstStyle/>
          <a:p>
            <a:pPr algn="l"/>
            <a:r>
              <a:rPr lang="ja-JP" altLang="en-US" dirty="0"/>
              <a:t>課題・</a:t>
            </a:r>
            <a:r>
              <a:rPr lang="en-US" altLang="ja-JP" dirty="0"/>
              <a:t>QA</a:t>
            </a:r>
            <a:r>
              <a:rPr lang="ja-JP" altLang="en-US" dirty="0"/>
              <a:t>管理フロー</a:t>
            </a:r>
            <a:endParaRPr kumimoji="1" lang="ja-JP" altLang="en-US" dirty="0"/>
          </a:p>
        </p:txBody>
      </p:sp>
      <p:sp>
        <p:nvSpPr>
          <p:cNvPr id="4" name="フッター プレースホルダー 3">
            <a:extLst>
              <a:ext uri="{FF2B5EF4-FFF2-40B4-BE49-F238E27FC236}">
                <a16:creationId xmlns:a16="http://schemas.microsoft.com/office/drawing/2014/main" id="{44A6B1F1-D2E8-42B5-B973-D03211665ECF}"/>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AB28A45B-E8FF-4483-A5F7-4E3CE884E686}"/>
              </a:ext>
            </a:extLst>
          </p:cNvPr>
          <p:cNvSpPr>
            <a:spLocks noGrp="1"/>
          </p:cNvSpPr>
          <p:nvPr>
            <p:ph type="sldNum" sz="quarter" idx="11"/>
          </p:nvPr>
        </p:nvSpPr>
        <p:spPr/>
        <p:txBody>
          <a:bodyPr/>
          <a:lstStyle/>
          <a:p>
            <a:pPr>
              <a:defRPr/>
            </a:pPr>
            <a:fld id="{9A10D173-86AD-422C-A9FD-37F5B46A463F}" type="slidenum">
              <a:rPr lang="en-US" altLang="ja-JP" smtClean="0"/>
              <a:pPr>
                <a:defRPr/>
              </a:pPr>
              <a:t>16</a:t>
            </a:fld>
            <a:endParaRPr lang="en-US" altLang="ja-JP"/>
          </a:p>
        </p:txBody>
      </p:sp>
      <p:sp>
        <p:nvSpPr>
          <p:cNvPr id="8" name="正方形/長方形 7">
            <a:extLst>
              <a:ext uri="{FF2B5EF4-FFF2-40B4-BE49-F238E27FC236}">
                <a16:creationId xmlns:a16="http://schemas.microsoft.com/office/drawing/2014/main" id="{F9128A68-AE90-4A09-8B5B-295E83BD8BF9}"/>
              </a:ext>
            </a:extLst>
          </p:cNvPr>
          <p:cNvSpPr/>
          <p:nvPr/>
        </p:nvSpPr>
        <p:spPr bwMode="auto">
          <a:xfrm>
            <a:off x="807878" y="1698499"/>
            <a:ext cx="809997" cy="559499"/>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AST</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様</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0E6960B3-5C28-4797-859E-2367165669BA}"/>
              </a:ext>
            </a:extLst>
          </p:cNvPr>
          <p:cNvSpPr/>
          <p:nvPr/>
        </p:nvSpPr>
        <p:spPr bwMode="auto">
          <a:xfrm>
            <a:off x="807878" y="4237373"/>
            <a:ext cx="809997" cy="1944216"/>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フェイト・アイ</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1C6C3E7F-49FE-4AE1-B758-8EC8F9579571}"/>
              </a:ext>
            </a:extLst>
          </p:cNvPr>
          <p:cNvSpPr/>
          <p:nvPr/>
        </p:nvSpPr>
        <p:spPr bwMode="auto">
          <a:xfrm>
            <a:off x="807878" y="2430560"/>
            <a:ext cx="809997" cy="1621598"/>
          </a:xfrm>
          <a:prstGeom prst="rect">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MIS</a:t>
            </a:r>
          </a:p>
          <a:p>
            <a:pPr algn="ctr">
              <a:spcBef>
                <a:spcPct val="0"/>
              </a:spcBef>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星原</a:t>
            </a:r>
            <a:endParaRPr kumimoji="1"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新井</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t>
            </a:r>
          </a:p>
        </p:txBody>
      </p:sp>
      <p:cxnSp>
        <p:nvCxnSpPr>
          <p:cNvPr id="13" name="直線コネクタ 12">
            <a:extLst>
              <a:ext uri="{FF2B5EF4-FFF2-40B4-BE49-F238E27FC236}">
                <a16:creationId xmlns:a16="http://schemas.microsoft.com/office/drawing/2014/main" id="{731BF1B2-01B7-44E2-926A-5E63277A31F2}"/>
              </a:ext>
            </a:extLst>
          </p:cNvPr>
          <p:cNvCxnSpPr/>
          <p:nvPr/>
        </p:nvCxnSpPr>
        <p:spPr bwMode="auto">
          <a:xfrm>
            <a:off x="807878" y="2365165"/>
            <a:ext cx="6660000" cy="0"/>
          </a:xfrm>
          <a:prstGeom prst="line">
            <a:avLst/>
          </a:prstGeom>
          <a:solidFill>
            <a:schemeClr val="accent1"/>
          </a:solidFill>
          <a:ln w="12700" cap="sq" cmpd="sng" algn="ctr">
            <a:solidFill>
              <a:schemeClr val="tx1"/>
            </a:solidFill>
            <a:prstDash val="sysDot"/>
            <a:round/>
            <a:headEnd type="none" w="lg" len="med"/>
            <a:tailEnd type="none" w="lg" len="med"/>
          </a:ln>
          <a:effectLst/>
        </p:spPr>
      </p:cxnSp>
      <p:cxnSp>
        <p:nvCxnSpPr>
          <p:cNvPr id="14" name="直線コネクタ 13">
            <a:extLst>
              <a:ext uri="{FF2B5EF4-FFF2-40B4-BE49-F238E27FC236}">
                <a16:creationId xmlns:a16="http://schemas.microsoft.com/office/drawing/2014/main" id="{DDB80DF4-C9A3-411D-9B50-1403F317EC8C}"/>
              </a:ext>
            </a:extLst>
          </p:cNvPr>
          <p:cNvCxnSpPr/>
          <p:nvPr/>
        </p:nvCxnSpPr>
        <p:spPr bwMode="auto">
          <a:xfrm>
            <a:off x="807878" y="4165365"/>
            <a:ext cx="6660000" cy="0"/>
          </a:xfrm>
          <a:prstGeom prst="line">
            <a:avLst/>
          </a:prstGeom>
          <a:solidFill>
            <a:schemeClr val="accent1"/>
          </a:solidFill>
          <a:ln w="12700" cap="sq" cmpd="sng" algn="ctr">
            <a:solidFill>
              <a:schemeClr val="tx1"/>
            </a:solidFill>
            <a:prstDash val="sysDot"/>
            <a:round/>
            <a:headEnd type="none" w="lg" len="med"/>
            <a:tailEnd type="none" w="lg" len="med"/>
          </a:ln>
          <a:effectLst/>
        </p:spPr>
      </p:cxnSp>
      <p:sp>
        <p:nvSpPr>
          <p:cNvPr id="16" name="正方形/長方形 15">
            <a:extLst>
              <a:ext uri="{FF2B5EF4-FFF2-40B4-BE49-F238E27FC236}">
                <a16:creationId xmlns:a16="http://schemas.microsoft.com/office/drawing/2014/main" id="{F8C46E7D-1CF3-4463-A395-97EDAF15F79C}"/>
              </a:ext>
            </a:extLst>
          </p:cNvPr>
          <p:cNvSpPr/>
          <p:nvPr/>
        </p:nvSpPr>
        <p:spPr bwMode="auto">
          <a:xfrm>
            <a:off x="1815992" y="5749541"/>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課題</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/QA</a:t>
            </a:r>
          </a:p>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発生</a:t>
            </a:r>
          </a:p>
        </p:txBody>
      </p:sp>
      <p:sp>
        <p:nvSpPr>
          <p:cNvPr id="17" name="正方形/長方形 16">
            <a:extLst>
              <a:ext uri="{FF2B5EF4-FFF2-40B4-BE49-F238E27FC236}">
                <a16:creationId xmlns:a16="http://schemas.microsoft.com/office/drawing/2014/main" id="{BB2FA3A1-7D31-4B21-B697-370998F83CE3}"/>
              </a:ext>
            </a:extLst>
          </p:cNvPr>
          <p:cNvSpPr/>
          <p:nvPr/>
        </p:nvSpPr>
        <p:spPr bwMode="auto">
          <a:xfrm>
            <a:off x="1815992" y="4976062"/>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課題</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/QA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表</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記載</a:t>
            </a:r>
          </a:p>
        </p:txBody>
      </p:sp>
      <p:sp>
        <p:nvSpPr>
          <p:cNvPr id="18" name="四角形: メモ 17">
            <a:extLst>
              <a:ext uri="{FF2B5EF4-FFF2-40B4-BE49-F238E27FC236}">
                <a16:creationId xmlns:a16="http://schemas.microsoft.com/office/drawing/2014/main" id="{15DED515-44CB-44A9-A752-6B381B79BCA1}"/>
              </a:ext>
            </a:extLst>
          </p:cNvPr>
          <p:cNvSpPr/>
          <p:nvPr/>
        </p:nvSpPr>
        <p:spPr bwMode="auto">
          <a:xfrm>
            <a:off x="2376498" y="4672900"/>
            <a:ext cx="560506" cy="265696"/>
          </a:xfrm>
          <a:prstGeom prst="foldedCorner">
            <a:avLst/>
          </a:prstGeom>
          <a:solidFill>
            <a:srgbClr val="CC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a:ln>
                  <a:noFill/>
                </a:ln>
                <a:solidFill>
                  <a:schemeClr val="tx1"/>
                </a:solidFill>
                <a:effectLst/>
                <a:latin typeface="Arial" charset="0"/>
                <a:ea typeface="ＭＳ Ｐゴシック" pitchFamily="50" charset="-128"/>
              </a:rPr>
              <a:t>課題表</a:t>
            </a:r>
          </a:p>
        </p:txBody>
      </p:sp>
      <p:sp>
        <p:nvSpPr>
          <p:cNvPr id="19" name="四角形: メモ 18">
            <a:extLst>
              <a:ext uri="{FF2B5EF4-FFF2-40B4-BE49-F238E27FC236}">
                <a16:creationId xmlns:a16="http://schemas.microsoft.com/office/drawing/2014/main" id="{B46BF680-EDA3-4E3F-88DD-A455727A49F6}"/>
              </a:ext>
            </a:extLst>
          </p:cNvPr>
          <p:cNvSpPr/>
          <p:nvPr/>
        </p:nvSpPr>
        <p:spPr bwMode="auto">
          <a:xfrm>
            <a:off x="2605731" y="4854767"/>
            <a:ext cx="560506" cy="265696"/>
          </a:xfrm>
          <a:prstGeom prst="foldedCorner">
            <a:avLst/>
          </a:prstGeom>
          <a:solidFill>
            <a:srgbClr val="CC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900" dirty="0">
                <a:latin typeface="Arial" charset="0"/>
              </a:rPr>
              <a:t>QA</a:t>
            </a:r>
            <a:r>
              <a:rPr lang="ja-JP" altLang="en-US" sz="900" dirty="0">
                <a:latin typeface="Arial" charset="0"/>
              </a:rPr>
              <a:t>表</a:t>
            </a:r>
            <a:endParaRPr kumimoji="1" lang="ja-JP" altLang="en-US" sz="900" b="0" i="0" u="none" strike="noStrike" cap="none" normalizeH="0" baseline="0" dirty="0">
              <a:ln>
                <a:noFill/>
              </a:ln>
              <a:solidFill>
                <a:schemeClr val="tx1"/>
              </a:solidFill>
              <a:effectLst/>
              <a:latin typeface="Arial" charset="0"/>
              <a:ea typeface="ＭＳ Ｐゴシック" pitchFamily="50" charset="-128"/>
            </a:endParaRPr>
          </a:p>
        </p:txBody>
      </p:sp>
      <p:sp>
        <p:nvSpPr>
          <p:cNvPr id="21" name="フローチャート: 判断 20">
            <a:extLst>
              <a:ext uri="{FF2B5EF4-FFF2-40B4-BE49-F238E27FC236}">
                <a16:creationId xmlns:a16="http://schemas.microsoft.com/office/drawing/2014/main" id="{2E8B4CC0-2550-41C0-88F8-774D8D017DBD}"/>
              </a:ext>
            </a:extLst>
          </p:cNvPr>
          <p:cNvSpPr/>
          <p:nvPr/>
        </p:nvSpPr>
        <p:spPr bwMode="auto">
          <a:xfrm>
            <a:off x="1966763" y="3301269"/>
            <a:ext cx="290080" cy="149886"/>
          </a:xfrm>
          <a:prstGeom prst="flowChartDecision">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7B924037-EE31-4C7F-9AC3-059C8BBBE87D}"/>
              </a:ext>
            </a:extLst>
          </p:cNvPr>
          <p:cNvSpPr/>
          <p:nvPr/>
        </p:nvSpPr>
        <p:spPr bwMode="auto">
          <a:xfrm>
            <a:off x="3783455" y="4976062"/>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回答確認</a:t>
            </a:r>
          </a:p>
        </p:txBody>
      </p:sp>
      <p:sp>
        <p:nvSpPr>
          <p:cNvPr id="23" name="正方形/長方形 22">
            <a:extLst>
              <a:ext uri="{FF2B5EF4-FFF2-40B4-BE49-F238E27FC236}">
                <a16:creationId xmlns:a16="http://schemas.microsoft.com/office/drawing/2014/main" id="{BC782778-9083-4E62-B39F-ED6C96703204}"/>
              </a:ext>
            </a:extLst>
          </p:cNvPr>
          <p:cNvSpPr/>
          <p:nvPr/>
        </p:nvSpPr>
        <p:spPr bwMode="auto">
          <a:xfrm>
            <a:off x="1821706" y="1772550"/>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内容確認</a:t>
            </a:r>
          </a:p>
        </p:txBody>
      </p:sp>
      <p:cxnSp>
        <p:nvCxnSpPr>
          <p:cNvPr id="26" name="直線矢印コネクタ 25">
            <a:extLst>
              <a:ext uri="{FF2B5EF4-FFF2-40B4-BE49-F238E27FC236}">
                <a16:creationId xmlns:a16="http://schemas.microsoft.com/office/drawing/2014/main" id="{1C4837CD-E84C-4FCB-8226-A07C716C03E5}"/>
              </a:ext>
            </a:extLst>
          </p:cNvPr>
          <p:cNvCxnSpPr>
            <a:cxnSpLocks/>
            <a:stCxn id="16" idx="0"/>
            <a:endCxn id="17" idx="2"/>
          </p:cNvCxnSpPr>
          <p:nvPr/>
        </p:nvCxnSpPr>
        <p:spPr bwMode="auto">
          <a:xfrm flipV="1">
            <a:off x="2111803" y="5321594"/>
            <a:ext cx="0" cy="427947"/>
          </a:xfrm>
          <a:prstGeom prst="straightConnector1">
            <a:avLst/>
          </a:prstGeom>
          <a:solidFill>
            <a:schemeClr val="accent1"/>
          </a:solidFill>
          <a:ln w="0" cap="sq" cmpd="sng" algn="ctr">
            <a:solidFill>
              <a:schemeClr val="tx1"/>
            </a:solidFill>
            <a:prstDash val="solid"/>
            <a:round/>
            <a:headEnd type="none" w="lg" len="med"/>
            <a:tailEnd type="triangle"/>
          </a:ln>
          <a:effectLst/>
        </p:spPr>
      </p:cxnSp>
      <p:cxnSp>
        <p:nvCxnSpPr>
          <p:cNvPr id="27" name="直線矢印コネクタ 26">
            <a:extLst>
              <a:ext uri="{FF2B5EF4-FFF2-40B4-BE49-F238E27FC236}">
                <a16:creationId xmlns:a16="http://schemas.microsoft.com/office/drawing/2014/main" id="{E1FC35C6-B9E9-43A1-99B9-4C38AB81852B}"/>
              </a:ext>
            </a:extLst>
          </p:cNvPr>
          <p:cNvCxnSpPr>
            <a:cxnSpLocks/>
            <a:stCxn id="17" idx="0"/>
            <a:endCxn id="21" idx="2"/>
          </p:cNvCxnSpPr>
          <p:nvPr/>
        </p:nvCxnSpPr>
        <p:spPr bwMode="auto">
          <a:xfrm flipV="1">
            <a:off x="2111803" y="3451155"/>
            <a:ext cx="0" cy="1524907"/>
          </a:xfrm>
          <a:prstGeom prst="straightConnector1">
            <a:avLst/>
          </a:prstGeom>
          <a:solidFill>
            <a:schemeClr val="accent1"/>
          </a:solidFill>
          <a:ln w="0" cap="sq" cmpd="sng" algn="ctr">
            <a:solidFill>
              <a:schemeClr val="tx1"/>
            </a:solidFill>
            <a:prstDash val="solid"/>
            <a:round/>
            <a:headEnd type="none" w="lg" len="med"/>
            <a:tailEnd type="triangle"/>
          </a:ln>
          <a:effectLst/>
        </p:spPr>
      </p:cxnSp>
      <p:cxnSp>
        <p:nvCxnSpPr>
          <p:cNvPr id="32" name="直線矢印コネクタ 31">
            <a:extLst>
              <a:ext uri="{FF2B5EF4-FFF2-40B4-BE49-F238E27FC236}">
                <a16:creationId xmlns:a16="http://schemas.microsoft.com/office/drawing/2014/main" id="{1F5467DC-16E2-42C6-8EE3-BE43E8AD45DF}"/>
              </a:ext>
            </a:extLst>
          </p:cNvPr>
          <p:cNvCxnSpPr>
            <a:cxnSpLocks/>
            <a:stCxn id="21" idx="0"/>
            <a:endCxn id="90" idx="2"/>
          </p:cNvCxnSpPr>
          <p:nvPr/>
        </p:nvCxnSpPr>
        <p:spPr bwMode="auto">
          <a:xfrm flipH="1" flipV="1">
            <a:off x="2111400" y="2899102"/>
            <a:ext cx="403" cy="402167"/>
          </a:xfrm>
          <a:prstGeom prst="straightConnector1">
            <a:avLst/>
          </a:prstGeom>
          <a:solidFill>
            <a:schemeClr val="accent1"/>
          </a:solidFill>
          <a:ln w="0" cap="sq" cmpd="sng" algn="ctr">
            <a:solidFill>
              <a:schemeClr val="tx1"/>
            </a:solidFill>
            <a:prstDash val="solid"/>
            <a:round/>
            <a:headEnd type="none" w="lg" len="med"/>
            <a:tailEnd type="triangle"/>
          </a:ln>
          <a:effectLst/>
        </p:spPr>
      </p:cxnSp>
      <p:cxnSp>
        <p:nvCxnSpPr>
          <p:cNvPr id="35" name="直線矢印コネクタ 34">
            <a:extLst>
              <a:ext uri="{FF2B5EF4-FFF2-40B4-BE49-F238E27FC236}">
                <a16:creationId xmlns:a16="http://schemas.microsoft.com/office/drawing/2014/main" id="{E3399033-A336-484B-873F-70FB22BB6F78}"/>
              </a:ext>
            </a:extLst>
          </p:cNvPr>
          <p:cNvCxnSpPr>
            <a:cxnSpLocks/>
            <a:stCxn id="21" idx="3"/>
            <a:endCxn id="45" idx="1"/>
          </p:cNvCxnSpPr>
          <p:nvPr/>
        </p:nvCxnSpPr>
        <p:spPr bwMode="auto">
          <a:xfrm>
            <a:off x="2256843" y="3376212"/>
            <a:ext cx="1527764" cy="2568"/>
          </a:xfrm>
          <a:prstGeom prst="straightConnector1">
            <a:avLst/>
          </a:prstGeom>
          <a:solidFill>
            <a:schemeClr val="accent1"/>
          </a:solidFill>
          <a:ln w="0" cap="sq" cmpd="sng" algn="ctr">
            <a:solidFill>
              <a:schemeClr val="tx1"/>
            </a:solidFill>
            <a:prstDash val="solid"/>
            <a:round/>
            <a:headEnd type="none" w="lg" len="med"/>
            <a:tailEnd type="triangle"/>
          </a:ln>
          <a:effectLst/>
        </p:spPr>
      </p:cxnSp>
      <p:sp>
        <p:nvSpPr>
          <p:cNvPr id="38" name="正方形/長方形 37">
            <a:extLst>
              <a:ext uri="{FF2B5EF4-FFF2-40B4-BE49-F238E27FC236}">
                <a16:creationId xmlns:a16="http://schemas.microsoft.com/office/drawing/2014/main" id="{0F7A9D51-9C34-46B0-AE96-5C3204041748}"/>
              </a:ext>
            </a:extLst>
          </p:cNvPr>
          <p:cNvSpPr/>
          <p:nvPr/>
        </p:nvSpPr>
        <p:spPr bwMode="auto">
          <a:xfrm>
            <a:off x="2719006" y="3201193"/>
            <a:ext cx="418952" cy="233014"/>
          </a:xfrm>
          <a:prstGeom prst="rect">
            <a:avLst/>
          </a:prstGeom>
          <a:noFill/>
          <a:ln w="9525" cap="flat" cmpd="sng" algn="ctr">
            <a:noFill/>
            <a:prstDash val="solid"/>
            <a:round/>
            <a:headEnd type="none" w="med" len="med"/>
            <a:tailEnd type="none" w="med" len="med"/>
          </a:ln>
          <a:effectLst/>
        </p:spPr>
        <p:txBody>
          <a:bodyPr wrap="none" lIns="36000" tIns="46800" rIns="36000" bIns="468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回答可</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6CF80FEC-B21D-4810-9BB3-9A1456723278}"/>
              </a:ext>
            </a:extLst>
          </p:cNvPr>
          <p:cNvSpPr/>
          <p:nvPr/>
        </p:nvSpPr>
        <p:spPr bwMode="auto">
          <a:xfrm>
            <a:off x="2141577" y="3092516"/>
            <a:ext cx="534368" cy="233014"/>
          </a:xfrm>
          <a:prstGeom prst="rect">
            <a:avLst/>
          </a:prstGeom>
          <a:noFill/>
          <a:ln w="9525" cap="flat" cmpd="sng" algn="ctr">
            <a:noFill/>
            <a:prstDash val="solid"/>
            <a:round/>
            <a:headEnd type="none" w="med" len="med"/>
            <a:tailEnd type="none" w="med" len="med"/>
          </a:ln>
          <a:effectLst/>
        </p:spPr>
        <p:txBody>
          <a:bodyPr wrap="none" lIns="36000" tIns="46800" rIns="36000" bIns="468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回答不可</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a:extLst>
              <a:ext uri="{FF2B5EF4-FFF2-40B4-BE49-F238E27FC236}">
                <a16:creationId xmlns:a16="http://schemas.microsoft.com/office/drawing/2014/main" id="{F02BFE41-A43B-4AD2-98BB-8237D58583E5}"/>
              </a:ext>
            </a:extLst>
          </p:cNvPr>
          <p:cNvCxnSpPr>
            <a:cxnSpLocks/>
            <a:stCxn id="45" idx="2"/>
            <a:endCxn id="60" idx="0"/>
          </p:cNvCxnSpPr>
          <p:nvPr/>
        </p:nvCxnSpPr>
        <p:spPr bwMode="auto">
          <a:xfrm flipH="1">
            <a:off x="4079266" y="3551546"/>
            <a:ext cx="1152" cy="181771"/>
          </a:xfrm>
          <a:prstGeom prst="straightConnector1">
            <a:avLst/>
          </a:prstGeom>
          <a:solidFill>
            <a:schemeClr val="accent1"/>
          </a:solidFill>
          <a:ln w="0" cap="sq" cmpd="sng" algn="ctr">
            <a:solidFill>
              <a:schemeClr val="tx1"/>
            </a:solidFill>
            <a:prstDash val="solid"/>
            <a:round/>
            <a:headEnd type="none" w="lg" len="med"/>
            <a:tailEnd type="triangle"/>
          </a:ln>
          <a:effectLst/>
        </p:spPr>
      </p:cxnSp>
      <p:sp>
        <p:nvSpPr>
          <p:cNvPr id="45" name="正方形/長方形 44">
            <a:extLst>
              <a:ext uri="{FF2B5EF4-FFF2-40B4-BE49-F238E27FC236}">
                <a16:creationId xmlns:a16="http://schemas.microsoft.com/office/drawing/2014/main" id="{6067DCC9-8060-427D-83BB-3ACE41CD95AC}"/>
              </a:ext>
            </a:extLst>
          </p:cNvPr>
          <p:cNvSpPr/>
          <p:nvPr/>
        </p:nvSpPr>
        <p:spPr bwMode="auto">
          <a:xfrm>
            <a:off x="3784607" y="3206014"/>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回答記載</a:t>
            </a:r>
          </a:p>
        </p:txBody>
      </p:sp>
      <p:sp>
        <p:nvSpPr>
          <p:cNvPr id="50" name="四角形: メモ 49">
            <a:extLst>
              <a:ext uri="{FF2B5EF4-FFF2-40B4-BE49-F238E27FC236}">
                <a16:creationId xmlns:a16="http://schemas.microsoft.com/office/drawing/2014/main" id="{30752345-6838-424E-9D16-4CF5B13CE9C7}"/>
              </a:ext>
            </a:extLst>
          </p:cNvPr>
          <p:cNvSpPr/>
          <p:nvPr/>
        </p:nvSpPr>
        <p:spPr bwMode="auto">
          <a:xfrm>
            <a:off x="4403295" y="2926388"/>
            <a:ext cx="560506" cy="265696"/>
          </a:xfrm>
          <a:prstGeom prst="foldedCorner">
            <a:avLst/>
          </a:prstGeom>
          <a:solidFill>
            <a:srgbClr val="CC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a:ln>
                  <a:noFill/>
                </a:ln>
                <a:solidFill>
                  <a:schemeClr val="tx1"/>
                </a:solidFill>
                <a:effectLst/>
                <a:latin typeface="Arial" charset="0"/>
                <a:ea typeface="ＭＳ Ｐゴシック" pitchFamily="50" charset="-128"/>
              </a:rPr>
              <a:t>課題表</a:t>
            </a:r>
          </a:p>
        </p:txBody>
      </p:sp>
      <p:sp>
        <p:nvSpPr>
          <p:cNvPr id="51" name="四角形: メモ 50">
            <a:extLst>
              <a:ext uri="{FF2B5EF4-FFF2-40B4-BE49-F238E27FC236}">
                <a16:creationId xmlns:a16="http://schemas.microsoft.com/office/drawing/2014/main" id="{156DA251-0200-41B3-8C02-EF9A823069FE}"/>
              </a:ext>
            </a:extLst>
          </p:cNvPr>
          <p:cNvSpPr/>
          <p:nvPr/>
        </p:nvSpPr>
        <p:spPr bwMode="auto">
          <a:xfrm>
            <a:off x="4632528" y="3108255"/>
            <a:ext cx="560506" cy="265696"/>
          </a:xfrm>
          <a:prstGeom prst="foldedCorner">
            <a:avLst/>
          </a:prstGeom>
          <a:solidFill>
            <a:srgbClr val="CC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900" dirty="0">
                <a:latin typeface="Arial" charset="0"/>
              </a:rPr>
              <a:t>QA</a:t>
            </a:r>
            <a:r>
              <a:rPr lang="ja-JP" altLang="en-US" sz="900" dirty="0">
                <a:latin typeface="Arial" charset="0"/>
              </a:rPr>
              <a:t>表</a:t>
            </a:r>
            <a:endParaRPr kumimoji="1" lang="ja-JP" altLang="en-US" sz="900" b="0" i="0" u="none" strike="noStrike" cap="none" normalizeH="0" baseline="0" dirty="0">
              <a:ln>
                <a:noFill/>
              </a:ln>
              <a:solidFill>
                <a:schemeClr val="tx1"/>
              </a:solidFill>
              <a:effectLst/>
              <a:latin typeface="Arial" charset="0"/>
              <a:ea typeface="ＭＳ Ｐゴシック" pitchFamily="50" charset="-128"/>
            </a:endParaRPr>
          </a:p>
        </p:txBody>
      </p:sp>
      <p:cxnSp>
        <p:nvCxnSpPr>
          <p:cNvPr id="53" name="コネクタ: カギ線 52">
            <a:extLst>
              <a:ext uri="{FF2B5EF4-FFF2-40B4-BE49-F238E27FC236}">
                <a16:creationId xmlns:a16="http://schemas.microsoft.com/office/drawing/2014/main" id="{FA3AF62B-18F3-480C-B4BC-D494CB032CEE}"/>
              </a:ext>
            </a:extLst>
          </p:cNvPr>
          <p:cNvCxnSpPr>
            <a:stCxn id="23" idx="3"/>
            <a:endCxn id="45" idx="0"/>
          </p:cNvCxnSpPr>
          <p:nvPr/>
        </p:nvCxnSpPr>
        <p:spPr bwMode="auto">
          <a:xfrm>
            <a:off x="2413328" y="1945316"/>
            <a:ext cx="1667090" cy="1260698"/>
          </a:xfrm>
          <a:prstGeom prst="bentConnector2">
            <a:avLst/>
          </a:prstGeom>
          <a:solidFill>
            <a:schemeClr val="accent1"/>
          </a:solidFill>
          <a:ln w="6350" cap="sq" cmpd="sng" algn="ctr">
            <a:solidFill>
              <a:schemeClr val="tx1"/>
            </a:solidFill>
            <a:prstDash val="solid"/>
            <a:round/>
            <a:headEnd type="none" w="lg" len="med"/>
            <a:tailEnd type="triangle"/>
          </a:ln>
          <a:effectLst/>
        </p:spPr>
      </p:cxnSp>
      <p:sp>
        <p:nvSpPr>
          <p:cNvPr id="60" name="フローチャート: 判断 59">
            <a:extLst>
              <a:ext uri="{FF2B5EF4-FFF2-40B4-BE49-F238E27FC236}">
                <a16:creationId xmlns:a16="http://schemas.microsoft.com/office/drawing/2014/main" id="{06702B1F-31F1-4FD5-9272-995F591493C6}"/>
              </a:ext>
            </a:extLst>
          </p:cNvPr>
          <p:cNvSpPr/>
          <p:nvPr/>
        </p:nvSpPr>
        <p:spPr bwMode="auto">
          <a:xfrm>
            <a:off x="3934226" y="3733317"/>
            <a:ext cx="290080" cy="149886"/>
          </a:xfrm>
          <a:prstGeom prst="flowChartDecision">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正方形/長方形 64">
            <a:extLst>
              <a:ext uri="{FF2B5EF4-FFF2-40B4-BE49-F238E27FC236}">
                <a16:creationId xmlns:a16="http://schemas.microsoft.com/office/drawing/2014/main" id="{1D93C4DD-F0FA-4273-ACF5-0E62143B1964}"/>
              </a:ext>
            </a:extLst>
          </p:cNvPr>
          <p:cNvSpPr/>
          <p:nvPr/>
        </p:nvSpPr>
        <p:spPr bwMode="auto">
          <a:xfrm>
            <a:off x="5112802" y="3636843"/>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変更表</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記載</a:t>
            </a:r>
          </a:p>
        </p:txBody>
      </p:sp>
      <p:cxnSp>
        <p:nvCxnSpPr>
          <p:cNvPr id="66" name="直線矢印コネクタ 65">
            <a:extLst>
              <a:ext uri="{FF2B5EF4-FFF2-40B4-BE49-F238E27FC236}">
                <a16:creationId xmlns:a16="http://schemas.microsoft.com/office/drawing/2014/main" id="{0B78EBA5-D504-43C1-9064-017DBFCFEAD4}"/>
              </a:ext>
            </a:extLst>
          </p:cNvPr>
          <p:cNvCxnSpPr>
            <a:cxnSpLocks/>
            <a:stCxn id="60" idx="2"/>
            <a:endCxn id="22" idx="0"/>
          </p:cNvCxnSpPr>
          <p:nvPr/>
        </p:nvCxnSpPr>
        <p:spPr bwMode="auto">
          <a:xfrm>
            <a:off x="4079266" y="3883203"/>
            <a:ext cx="0" cy="1092859"/>
          </a:xfrm>
          <a:prstGeom prst="straightConnector1">
            <a:avLst/>
          </a:prstGeom>
          <a:solidFill>
            <a:schemeClr val="accent1"/>
          </a:solidFill>
          <a:ln w="0" cap="sq" cmpd="sng" algn="ctr">
            <a:solidFill>
              <a:schemeClr val="tx1"/>
            </a:solidFill>
            <a:prstDash val="solid"/>
            <a:round/>
            <a:headEnd type="none" w="lg" len="med"/>
            <a:tailEnd type="triangle"/>
          </a:ln>
          <a:effectLst/>
        </p:spPr>
      </p:cxnSp>
      <p:cxnSp>
        <p:nvCxnSpPr>
          <p:cNvPr id="69" name="直線矢印コネクタ 68">
            <a:extLst>
              <a:ext uri="{FF2B5EF4-FFF2-40B4-BE49-F238E27FC236}">
                <a16:creationId xmlns:a16="http://schemas.microsoft.com/office/drawing/2014/main" id="{59BC7635-E3CB-43C7-B57E-E1907C1A4EA2}"/>
              </a:ext>
            </a:extLst>
          </p:cNvPr>
          <p:cNvCxnSpPr>
            <a:cxnSpLocks/>
            <a:stCxn id="60" idx="3"/>
            <a:endCxn id="65" idx="1"/>
          </p:cNvCxnSpPr>
          <p:nvPr/>
        </p:nvCxnSpPr>
        <p:spPr bwMode="auto">
          <a:xfrm>
            <a:off x="4224306" y="3808260"/>
            <a:ext cx="888496" cy="1349"/>
          </a:xfrm>
          <a:prstGeom prst="straightConnector1">
            <a:avLst/>
          </a:prstGeom>
          <a:solidFill>
            <a:schemeClr val="accent1"/>
          </a:solidFill>
          <a:ln w="0" cap="sq" cmpd="sng" algn="ctr">
            <a:solidFill>
              <a:schemeClr val="tx1"/>
            </a:solidFill>
            <a:prstDash val="solid"/>
            <a:round/>
            <a:headEnd type="none" w="lg" len="med"/>
            <a:tailEnd type="triangle"/>
          </a:ln>
          <a:effectLst/>
        </p:spPr>
      </p:cxnSp>
      <p:sp>
        <p:nvSpPr>
          <p:cNvPr id="73" name="四角形: メモ 72">
            <a:extLst>
              <a:ext uri="{FF2B5EF4-FFF2-40B4-BE49-F238E27FC236}">
                <a16:creationId xmlns:a16="http://schemas.microsoft.com/office/drawing/2014/main" id="{73CD8A6F-1498-4E07-8E49-2DE5588059F5}"/>
              </a:ext>
            </a:extLst>
          </p:cNvPr>
          <p:cNvSpPr/>
          <p:nvPr/>
        </p:nvSpPr>
        <p:spPr bwMode="auto">
          <a:xfrm>
            <a:off x="5766475" y="3503995"/>
            <a:ext cx="560506" cy="265696"/>
          </a:xfrm>
          <a:prstGeom prst="foldedCorner">
            <a:avLst/>
          </a:prstGeom>
          <a:solidFill>
            <a:srgbClr val="CC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a:ln>
                  <a:noFill/>
                </a:ln>
                <a:solidFill>
                  <a:schemeClr val="tx1"/>
                </a:solidFill>
                <a:effectLst/>
                <a:latin typeface="Arial" charset="0"/>
                <a:ea typeface="ＭＳ Ｐゴシック" pitchFamily="50" charset="-128"/>
              </a:rPr>
              <a:t>変更票</a:t>
            </a:r>
          </a:p>
        </p:txBody>
      </p:sp>
      <p:sp>
        <p:nvSpPr>
          <p:cNvPr id="74" name="正方形/長方形 73">
            <a:extLst>
              <a:ext uri="{FF2B5EF4-FFF2-40B4-BE49-F238E27FC236}">
                <a16:creationId xmlns:a16="http://schemas.microsoft.com/office/drawing/2014/main" id="{DB859F87-D79C-43A5-BD1C-40079F2A0B69}"/>
              </a:ext>
            </a:extLst>
          </p:cNvPr>
          <p:cNvSpPr/>
          <p:nvPr/>
        </p:nvSpPr>
        <p:spPr bwMode="auto">
          <a:xfrm>
            <a:off x="4210867" y="3571510"/>
            <a:ext cx="649784" cy="233014"/>
          </a:xfrm>
          <a:prstGeom prst="rect">
            <a:avLst/>
          </a:prstGeom>
          <a:noFill/>
          <a:ln w="9525" cap="flat" cmpd="sng" algn="ctr">
            <a:noFill/>
            <a:prstDash val="solid"/>
            <a:round/>
            <a:headEnd type="none" w="med" len="med"/>
            <a:tailEnd type="none" w="med" len="med"/>
          </a:ln>
          <a:effectLst/>
        </p:spPr>
        <p:txBody>
          <a:bodyPr wrap="none" lIns="36000" tIns="46800" rIns="36000" bIns="468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仕様変更要</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a:extLst>
              <a:ext uri="{FF2B5EF4-FFF2-40B4-BE49-F238E27FC236}">
                <a16:creationId xmlns:a16="http://schemas.microsoft.com/office/drawing/2014/main" id="{773D3DE8-6504-4EE0-97E4-549EA63B4E06}"/>
              </a:ext>
            </a:extLst>
          </p:cNvPr>
          <p:cNvSpPr/>
          <p:nvPr/>
        </p:nvSpPr>
        <p:spPr bwMode="auto">
          <a:xfrm>
            <a:off x="4110802" y="4362242"/>
            <a:ext cx="789246" cy="233014"/>
          </a:xfrm>
          <a:prstGeom prst="rect">
            <a:avLst/>
          </a:prstGeom>
          <a:noFill/>
          <a:ln w="9525" cap="flat" cmpd="sng" algn="ctr">
            <a:noFill/>
            <a:prstDash val="solid"/>
            <a:round/>
            <a:headEnd type="none" w="med" len="med"/>
            <a:tailEnd type="none" w="med" len="med"/>
          </a:ln>
          <a:effectLst/>
        </p:spPr>
        <p:txBody>
          <a:bodyPr wrap="none" lIns="36000" tIns="46800" rIns="36000" bIns="4680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仕様変更不要</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D89F5FAB-6793-4C98-BF3B-9BA409CE0DDD}"/>
              </a:ext>
            </a:extLst>
          </p:cNvPr>
          <p:cNvSpPr/>
          <p:nvPr/>
        </p:nvSpPr>
        <p:spPr bwMode="auto">
          <a:xfrm>
            <a:off x="5112802" y="4987615"/>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設計書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変更</a:t>
            </a:r>
          </a:p>
        </p:txBody>
      </p:sp>
      <p:cxnSp>
        <p:nvCxnSpPr>
          <p:cNvPr id="81" name="直線矢印コネクタ 80">
            <a:extLst>
              <a:ext uri="{FF2B5EF4-FFF2-40B4-BE49-F238E27FC236}">
                <a16:creationId xmlns:a16="http://schemas.microsoft.com/office/drawing/2014/main" id="{982C36EB-EB2D-4A98-B784-0C5FFE801BB0}"/>
              </a:ext>
            </a:extLst>
          </p:cNvPr>
          <p:cNvCxnSpPr>
            <a:cxnSpLocks/>
            <a:stCxn id="65" idx="2"/>
            <a:endCxn id="80" idx="0"/>
          </p:cNvCxnSpPr>
          <p:nvPr/>
        </p:nvCxnSpPr>
        <p:spPr bwMode="auto">
          <a:xfrm>
            <a:off x="5408613" y="3982375"/>
            <a:ext cx="0" cy="1005240"/>
          </a:xfrm>
          <a:prstGeom prst="straightConnector1">
            <a:avLst/>
          </a:prstGeom>
          <a:solidFill>
            <a:schemeClr val="accent1"/>
          </a:solidFill>
          <a:ln w="0" cap="sq" cmpd="sng" algn="ctr">
            <a:solidFill>
              <a:schemeClr val="tx1"/>
            </a:solidFill>
            <a:prstDash val="solid"/>
            <a:round/>
            <a:headEnd type="none" w="lg" len="med"/>
            <a:tailEnd type="triangle"/>
          </a:ln>
          <a:effectLst/>
        </p:spPr>
      </p:cxnSp>
      <p:sp>
        <p:nvSpPr>
          <p:cNvPr id="85" name="テキスト ボックス 84">
            <a:extLst>
              <a:ext uri="{FF2B5EF4-FFF2-40B4-BE49-F238E27FC236}">
                <a16:creationId xmlns:a16="http://schemas.microsoft.com/office/drawing/2014/main" id="{D855514F-F67D-4C36-9E5F-8F8853D07DC5}"/>
              </a:ext>
            </a:extLst>
          </p:cNvPr>
          <p:cNvSpPr txBox="1"/>
          <p:nvPr/>
        </p:nvSpPr>
        <p:spPr>
          <a:xfrm>
            <a:off x="99566" y="1075401"/>
            <a:ext cx="8864921" cy="523220"/>
          </a:xfrm>
          <a:prstGeom prst="rect">
            <a:avLst/>
          </a:prstGeom>
          <a:noFill/>
          <a:ln>
            <a:noFill/>
          </a:ln>
        </p:spPr>
        <p:txBody>
          <a:bodyPr wrap="square" rtlCol="0">
            <a:spAutoFit/>
          </a:bodyPr>
          <a:lstStyle/>
          <a:p>
            <a:r>
              <a:rPr kumimoji="1" lang="ja-JP" altLang="en-US" sz="1400" dirty="0"/>
              <a:t>課題一覧、</a:t>
            </a:r>
            <a:r>
              <a:rPr kumimoji="1" lang="en-US" altLang="ja-JP" sz="1400" dirty="0"/>
              <a:t>QA</a:t>
            </a:r>
            <a:r>
              <a:rPr lang="ja-JP" altLang="en-US" sz="1400" dirty="0"/>
              <a:t>一覧、変更票はプロジェクト管理フォルダに格納</a:t>
            </a:r>
            <a:endParaRPr lang="en-US" altLang="ja-JP" sz="1400" dirty="0"/>
          </a:p>
          <a:p>
            <a:r>
              <a:rPr kumimoji="1" lang="ja-JP" altLang="en-US" sz="1400" dirty="0"/>
              <a:t>また、開発内部用とお客様用は別ファイルで管理</a:t>
            </a:r>
          </a:p>
        </p:txBody>
      </p:sp>
      <p:sp>
        <p:nvSpPr>
          <p:cNvPr id="90" name="正方形/長方形 89">
            <a:extLst>
              <a:ext uri="{FF2B5EF4-FFF2-40B4-BE49-F238E27FC236}">
                <a16:creationId xmlns:a16="http://schemas.microsoft.com/office/drawing/2014/main" id="{08070048-7689-4A24-97D2-289F3C016EA3}"/>
              </a:ext>
            </a:extLst>
          </p:cNvPr>
          <p:cNvSpPr/>
          <p:nvPr/>
        </p:nvSpPr>
        <p:spPr bwMode="auto">
          <a:xfrm>
            <a:off x="1815589" y="2553570"/>
            <a:ext cx="591622" cy="345532"/>
          </a:xfrm>
          <a:prstGeom prst="rect">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課題</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/QA</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表転記</a:t>
            </a:r>
          </a:p>
        </p:txBody>
      </p:sp>
      <p:cxnSp>
        <p:nvCxnSpPr>
          <p:cNvPr id="95" name="直線矢印コネクタ 94">
            <a:extLst>
              <a:ext uri="{FF2B5EF4-FFF2-40B4-BE49-F238E27FC236}">
                <a16:creationId xmlns:a16="http://schemas.microsoft.com/office/drawing/2014/main" id="{DBE3EEF4-20E1-44E7-97F1-8CDCD4514F4F}"/>
              </a:ext>
            </a:extLst>
          </p:cNvPr>
          <p:cNvCxnSpPr>
            <a:cxnSpLocks/>
            <a:stCxn id="90" idx="0"/>
            <a:endCxn id="23" idx="2"/>
          </p:cNvCxnSpPr>
          <p:nvPr/>
        </p:nvCxnSpPr>
        <p:spPr bwMode="auto">
          <a:xfrm flipV="1">
            <a:off x="2111400" y="2118082"/>
            <a:ext cx="6117" cy="435488"/>
          </a:xfrm>
          <a:prstGeom prst="straightConnector1">
            <a:avLst/>
          </a:prstGeom>
          <a:solidFill>
            <a:schemeClr val="accent1"/>
          </a:solidFill>
          <a:ln w="0" cap="sq" cmpd="sng" algn="ctr">
            <a:solidFill>
              <a:schemeClr val="tx1"/>
            </a:solidFill>
            <a:prstDash val="solid"/>
            <a:round/>
            <a:headEnd type="none" w="lg" len="med"/>
            <a:tailEnd type="triangle"/>
          </a:ln>
          <a:effectLst/>
        </p:spPr>
      </p:cxnSp>
      <p:sp>
        <p:nvSpPr>
          <p:cNvPr id="98" name="四角形: メモ 97">
            <a:extLst>
              <a:ext uri="{FF2B5EF4-FFF2-40B4-BE49-F238E27FC236}">
                <a16:creationId xmlns:a16="http://schemas.microsoft.com/office/drawing/2014/main" id="{4B75F6E5-258C-49F6-95E3-9829A4AFFC8A}"/>
              </a:ext>
            </a:extLst>
          </p:cNvPr>
          <p:cNvSpPr/>
          <p:nvPr/>
        </p:nvSpPr>
        <p:spPr bwMode="auto">
          <a:xfrm>
            <a:off x="2446712" y="2379649"/>
            <a:ext cx="560506" cy="265696"/>
          </a:xfrm>
          <a:prstGeom prst="foldedCorner">
            <a:avLst/>
          </a:prstGeom>
          <a:solidFill>
            <a:srgbClr val="FF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a:ln>
                  <a:noFill/>
                </a:ln>
                <a:solidFill>
                  <a:schemeClr val="tx1"/>
                </a:solidFill>
                <a:effectLst/>
                <a:latin typeface="Arial" charset="0"/>
                <a:ea typeface="ＭＳ Ｐゴシック" pitchFamily="50" charset="-128"/>
              </a:rPr>
              <a:t>課題表</a:t>
            </a:r>
          </a:p>
        </p:txBody>
      </p:sp>
      <p:sp>
        <p:nvSpPr>
          <p:cNvPr id="99" name="四角形: メモ 98">
            <a:extLst>
              <a:ext uri="{FF2B5EF4-FFF2-40B4-BE49-F238E27FC236}">
                <a16:creationId xmlns:a16="http://schemas.microsoft.com/office/drawing/2014/main" id="{7797A67D-A88F-4D85-A6EF-27D39B52A966}"/>
              </a:ext>
            </a:extLst>
          </p:cNvPr>
          <p:cNvSpPr/>
          <p:nvPr/>
        </p:nvSpPr>
        <p:spPr bwMode="auto">
          <a:xfrm>
            <a:off x="2675945" y="2561516"/>
            <a:ext cx="560506" cy="265696"/>
          </a:xfrm>
          <a:prstGeom prst="foldedCorner">
            <a:avLst/>
          </a:prstGeom>
          <a:solidFill>
            <a:srgbClr val="FFFFCC"/>
          </a:solidFill>
          <a:ln w="6350" cap="sq"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900" dirty="0">
                <a:latin typeface="Arial" charset="0"/>
              </a:rPr>
              <a:t>QA</a:t>
            </a:r>
            <a:r>
              <a:rPr lang="ja-JP" altLang="en-US" sz="900" dirty="0">
                <a:latin typeface="Arial" charset="0"/>
              </a:rPr>
              <a:t>表</a:t>
            </a:r>
            <a:endParaRPr kumimoji="1" lang="ja-JP" altLang="en-US" sz="9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0712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939FC-A503-49D0-9B87-D9C6DE713EDE}"/>
              </a:ext>
            </a:extLst>
          </p:cNvPr>
          <p:cNvSpPr>
            <a:spLocks noGrp="1"/>
          </p:cNvSpPr>
          <p:nvPr>
            <p:ph type="title"/>
          </p:nvPr>
        </p:nvSpPr>
        <p:spPr/>
        <p:txBody>
          <a:bodyPr/>
          <a:lstStyle/>
          <a:p>
            <a:pPr algn="l"/>
            <a:r>
              <a:rPr lang="ja-JP" altLang="en-US" dirty="0"/>
              <a:t>会議体</a:t>
            </a:r>
            <a:endParaRPr kumimoji="1" lang="ja-JP" altLang="en-US" dirty="0"/>
          </a:p>
        </p:txBody>
      </p:sp>
      <p:sp>
        <p:nvSpPr>
          <p:cNvPr id="4" name="フッター プレースホルダー 3">
            <a:extLst>
              <a:ext uri="{FF2B5EF4-FFF2-40B4-BE49-F238E27FC236}">
                <a16:creationId xmlns:a16="http://schemas.microsoft.com/office/drawing/2014/main" id="{2A8E6BF0-D4EA-4DFB-B1A4-64069351251E}"/>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422646B4-C3B6-4341-A848-8A635E3B1879}"/>
              </a:ext>
            </a:extLst>
          </p:cNvPr>
          <p:cNvSpPr>
            <a:spLocks noGrp="1"/>
          </p:cNvSpPr>
          <p:nvPr>
            <p:ph type="sldNum" sz="quarter" idx="11"/>
          </p:nvPr>
        </p:nvSpPr>
        <p:spPr/>
        <p:txBody>
          <a:bodyPr/>
          <a:lstStyle/>
          <a:p>
            <a:pPr>
              <a:defRPr/>
            </a:pPr>
            <a:fld id="{9A10D173-86AD-422C-A9FD-37F5B46A463F}" type="slidenum">
              <a:rPr lang="en-US" altLang="ja-JP" smtClean="0"/>
              <a:pPr>
                <a:defRPr/>
              </a:pPr>
              <a:t>17</a:t>
            </a:fld>
            <a:endParaRPr lang="en-US" altLang="ja-JP"/>
          </a:p>
        </p:txBody>
      </p:sp>
      <p:grpSp>
        <p:nvGrpSpPr>
          <p:cNvPr id="6" name="グループ化 5">
            <a:extLst>
              <a:ext uri="{FF2B5EF4-FFF2-40B4-BE49-F238E27FC236}">
                <a16:creationId xmlns:a16="http://schemas.microsoft.com/office/drawing/2014/main" id="{D1818B51-A62A-4F6F-B7FC-8BB7A1EDB8B5}"/>
              </a:ext>
            </a:extLst>
          </p:cNvPr>
          <p:cNvGrpSpPr/>
          <p:nvPr/>
        </p:nvGrpSpPr>
        <p:grpSpPr>
          <a:xfrm>
            <a:off x="257972" y="1229391"/>
            <a:ext cx="1436288" cy="288032"/>
            <a:chOff x="2792760" y="1196752"/>
            <a:chExt cx="3405780" cy="288032"/>
          </a:xfrm>
        </p:grpSpPr>
        <p:sp>
          <p:nvSpPr>
            <p:cNvPr id="7" name="角丸四角形 11">
              <a:extLst>
                <a:ext uri="{FF2B5EF4-FFF2-40B4-BE49-F238E27FC236}">
                  <a16:creationId xmlns:a16="http://schemas.microsoft.com/office/drawing/2014/main" id="{1840460D-8364-4826-BD59-77ECD34C63BF}"/>
                </a:ext>
              </a:extLst>
            </p:cNvPr>
            <p:cNvSpPr/>
            <p:nvPr/>
          </p:nvSpPr>
          <p:spPr bwMode="auto">
            <a:xfrm>
              <a:off x="2792760" y="1196752"/>
              <a:ext cx="3397683"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会議体名</a:t>
              </a:r>
            </a:p>
          </p:txBody>
        </p:sp>
        <p:cxnSp>
          <p:nvCxnSpPr>
            <p:cNvPr id="8" name="直線コネクタ 7">
              <a:extLst>
                <a:ext uri="{FF2B5EF4-FFF2-40B4-BE49-F238E27FC236}">
                  <a16:creationId xmlns:a16="http://schemas.microsoft.com/office/drawing/2014/main" id="{736BBC41-EAF7-4F71-85F6-B0E16FF698F4}"/>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9" name="グループ化 8">
            <a:extLst>
              <a:ext uri="{FF2B5EF4-FFF2-40B4-BE49-F238E27FC236}">
                <a16:creationId xmlns:a16="http://schemas.microsoft.com/office/drawing/2014/main" id="{CA5FAA86-F069-43AB-B0BD-140D5E714362}"/>
              </a:ext>
            </a:extLst>
          </p:cNvPr>
          <p:cNvGrpSpPr/>
          <p:nvPr/>
        </p:nvGrpSpPr>
        <p:grpSpPr>
          <a:xfrm>
            <a:off x="1781809" y="1229391"/>
            <a:ext cx="3808116" cy="288032"/>
            <a:chOff x="2792760" y="1196752"/>
            <a:chExt cx="3405780" cy="288032"/>
          </a:xfrm>
        </p:grpSpPr>
        <p:sp>
          <p:nvSpPr>
            <p:cNvPr id="10" name="角丸四角形 14">
              <a:extLst>
                <a:ext uri="{FF2B5EF4-FFF2-40B4-BE49-F238E27FC236}">
                  <a16:creationId xmlns:a16="http://schemas.microsoft.com/office/drawing/2014/main" id="{519E2D5F-FE74-4E21-BF38-959360B4961D}"/>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概要</a:t>
              </a:r>
            </a:p>
          </p:txBody>
        </p:sp>
        <p:cxnSp>
          <p:nvCxnSpPr>
            <p:cNvPr id="11" name="直線コネクタ 10">
              <a:extLst>
                <a:ext uri="{FF2B5EF4-FFF2-40B4-BE49-F238E27FC236}">
                  <a16:creationId xmlns:a16="http://schemas.microsoft.com/office/drawing/2014/main" id="{32642BC0-6A27-471F-9223-698301786F4F}"/>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2" name="グループ化 11">
            <a:extLst>
              <a:ext uri="{FF2B5EF4-FFF2-40B4-BE49-F238E27FC236}">
                <a16:creationId xmlns:a16="http://schemas.microsoft.com/office/drawing/2014/main" id="{79D75EFD-D41F-47C9-B9C4-3E08A4ED9949}"/>
              </a:ext>
            </a:extLst>
          </p:cNvPr>
          <p:cNvGrpSpPr/>
          <p:nvPr/>
        </p:nvGrpSpPr>
        <p:grpSpPr>
          <a:xfrm>
            <a:off x="5673763" y="1229391"/>
            <a:ext cx="1260000" cy="288032"/>
            <a:chOff x="2792760" y="1196752"/>
            <a:chExt cx="3405780" cy="288032"/>
          </a:xfrm>
        </p:grpSpPr>
        <p:sp>
          <p:nvSpPr>
            <p:cNvPr id="13" name="角丸四角形 20">
              <a:extLst>
                <a:ext uri="{FF2B5EF4-FFF2-40B4-BE49-F238E27FC236}">
                  <a16:creationId xmlns:a16="http://schemas.microsoft.com/office/drawing/2014/main" id="{9AA0D386-5096-4CE0-BE35-CE911BF41B5F}"/>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対象者</a:t>
              </a:r>
            </a:p>
          </p:txBody>
        </p:sp>
        <p:cxnSp>
          <p:nvCxnSpPr>
            <p:cNvPr id="14" name="直線コネクタ 13">
              <a:extLst>
                <a:ext uri="{FF2B5EF4-FFF2-40B4-BE49-F238E27FC236}">
                  <a16:creationId xmlns:a16="http://schemas.microsoft.com/office/drawing/2014/main" id="{56680805-7133-4DC7-86A3-628058AA642C}"/>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5" name="グループ化 14">
            <a:extLst>
              <a:ext uri="{FF2B5EF4-FFF2-40B4-BE49-F238E27FC236}">
                <a16:creationId xmlns:a16="http://schemas.microsoft.com/office/drawing/2014/main" id="{D51CD9C6-ED80-48F9-BBFB-DE36C7393BD4}"/>
              </a:ext>
            </a:extLst>
          </p:cNvPr>
          <p:cNvGrpSpPr/>
          <p:nvPr/>
        </p:nvGrpSpPr>
        <p:grpSpPr>
          <a:xfrm>
            <a:off x="7017600" y="1231131"/>
            <a:ext cx="900000" cy="288032"/>
            <a:chOff x="2792760" y="1196752"/>
            <a:chExt cx="3405780" cy="288032"/>
          </a:xfrm>
        </p:grpSpPr>
        <p:sp>
          <p:nvSpPr>
            <p:cNvPr id="16" name="角丸四角形 23">
              <a:extLst>
                <a:ext uri="{FF2B5EF4-FFF2-40B4-BE49-F238E27FC236}">
                  <a16:creationId xmlns:a16="http://schemas.microsoft.com/office/drawing/2014/main" id="{5F497B1E-A62C-4DA6-B4F3-858CA97F5B0D}"/>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日程</a:t>
              </a:r>
            </a:p>
          </p:txBody>
        </p:sp>
        <p:cxnSp>
          <p:nvCxnSpPr>
            <p:cNvPr id="17" name="直線コネクタ 16">
              <a:extLst>
                <a:ext uri="{FF2B5EF4-FFF2-40B4-BE49-F238E27FC236}">
                  <a16:creationId xmlns:a16="http://schemas.microsoft.com/office/drawing/2014/main" id="{08401284-5DD1-48C9-B37E-53DE508FF1C3}"/>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grpSp>
        <p:nvGrpSpPr>
          <p:cNvPr id="18" name="グループ化 17">
            <a:extLst>
              <a:ext uri="{FF2B5EF4-FFF2-40B4-BE49-F238E27FC236}">
                <a16:creationId xmlns:a16="http://schemas.microsoft.com/office/drawing/2014/main" id="{2542FEC1-E971-4F60-B1EF-4FEAFB93B3F5}"/>
              </a:ext>
            </a:extLst>
          </p:cNvPr>
          <p:cNvGrpSpPr/>
          <p:nvPr/>
        </p:nvGrpSpPr>
        <p:grpSpPr>
          <a:xfrm>
            <a:off x="8001436" y="1229391"/>
            <a:ext cx="899999" cy="288032"/>
            <a:chOff x="2792760" y="1196752"/>
            <a:chExt cx="3405780" cy="288032"/>
          </a:xfrm>
        </p:grpSpPr>
        <p:sp>
          <p:nvSpPr>
            <p:cNvPr id="19" name="角丸四角形 34">
              <a:extLst>
                <a:ext uri="{FF2B5EF4-FFF2-40B4-BE49-F238E27FC236}">
                  <a16:creationId xmlns:a16="http://schemas.microsoft.com/office/drawing/2014/main" id="{0117F53E-F55D-4DDD-BF56-08C8420297BF}"/>
                </a:ext>
              </a:extLst>
            </p:cNvPr>
            <p:cNvSpPr/>
            <p:nvPr/>
          </p:nvSpPr>
          <p:spPr bwMode="auto">
            <a:xfrm>
              <a:off x="2792760" y="1196752"/>
              <a:ext cx="3405776" cy="288032"/>
            </a:xfrm>
            <a:prstGeom prst="roundRect">
              <a:avLst>
                <a:gd name="adj" fmla="val 0"/>
              </a:avLst>
            </a:prstGeom>
            <a:noFill/>
            <a:ln w="9525" cap="flat" cmpd="sng" algn="ctr">
              <a:no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場所</a:t>
              </a:r>
            </a:p>
          </p:txBody>
        </p:sp>
        <p:cxnSp>
          <p:nvCxnSpPr>
            <p:cNvPr id="20" name="直線コネクタ 19">
              <a:extLst>
                <a:ext uri="{FF2B5EF4-FFF2-40B4-BE49-F238E27FC236}">
                  <a16:creationId xmlns:a16="http://schemas.microsoft.com/office/drawing/2014/main" id="{8BA0FB2C-0EC7-4C60-8819-6052E9DD8D83}"/>
                </a:ext>
              </a:extLst>
            </p:cNvPr>
            <p:cNvCxnSpPr/>
            <p:nvPr/>
          </p:nvCxnSpPr>
          <p:spPr bwMode="auto">
            <a:xfrm>
              <a:off x="2792760" y="1484784"/>
              <a:ext cx="3405780" cy="0"/>
            </a:xfrm>
            <a:prstGeom prst="line">
              <a:avLst/>
            </a:prstGeom>
            <a:noFill/>
            <a:ln w="9525" cap="flat" cmpd="sng" algn="ctr">
              <a:solidFill>
                <a:schemeClr val="tx1"/>
              </a:solidFill>
              <a:prstDash val="solid"/>
              <a:round/>
              <a:headEnd type="none" w="sm" len="sm"/>
              <a:tailEnd type="none"/>
            </a:ln>
            <a:effectLst/>
          </p:spPr>
        </p:cxnSp>
      </p:grpSp>
      <p:sp>
        <p:nvSpPr>
          <p:cNvPr id="24" name="角丸四角形 14">
            <a:extLst>
              <a:ext uri="{FF2B5EF4-FFF2-40B4-BE49-F238E27FC236}">
                <a16:creationId xmlns:a16="http://schemas.microsoft.com/office/drawing/2014/main" id="{B073D888-CF63-4571-84FD-59FC770049AC}"/>
              </a:ext>
            </a:extLst>
          </p:cNvPr>
          <p:cNvSpPr/>
          <p:nvPr/>
        </p:nvSpPr>
        <p:spPr bwMode="auto">
          <a:xfrm>
            <a:off x="1781809" y="1749503"/>
            <a:ext cx="3808117"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プロイジェクト全体の進捗会議</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進捗確認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課題確認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5">
            <a:extLst>
              <a:ext uri="{FF2B5EF4-FFF2-40B4-BE49-F238E27FC236}">
                <a16:creationId xmlns:a16="http://schemas.microsoft.com/office/drawing/2014/main" id="{20B7F1D4-29A7-44DC-BD4C-180C66A88E7C}"/>
              </a:ext>
            </a:extLst>
          </p:cNvPr>
          <p:cNvSpPr/>
          <p:nvPr/>
        </p:nvSpPr>
        <p:spPr bwMode="auto">
          <a:xfrm>
            <a:off x="257972" y="1749503"/>
            <a:ext cx="1440000" cy="108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AST</a:t>
            </a: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進捗</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MTG</a:t>
            </a:r>
          </a:p>
        </p:txBody>
      </p:sp>
      <p:sp>
        <p:nvSpPr>
          <p:cNvPr id="26" name="角丸四角形 25">
            <a:extLst>
              <a:ext uri="{FF2B5EF4-FFF2-40B4-BE49-F238E27FC236}">
                <a16:creationId xmlns:a16="http://schemas.microsoft.com/office/drawing/2014/main" id="{C7FD3DB8-B961-47D7-A0A3-763ADF3486E4}"/>
              </a:ext>
            </a:extLst>
          </p:cNvPr>
          <p:cNvSpPr/>
          <p:nvPr/>
        </p:nvSpPr>
        <p:spPr bwMode="auto">
          <a:xfrm>
            <a:off x="5673763" y="1749503"/>
            <a:ext cx="1260000"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AST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様</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spcBef>
                <a:spcPct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spcBef>
                <a:spcPct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星原、長谷部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spcBef>
                <a:spcPct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40">
            <a:extLst>
              <a:ext uri="{FF2B5EF4-FFF2-40B4-BE49-F238E27FC236}">
                <a16:creationId xmlns:a16="http://schemas.microsoft.com/office/drawing/2014/main" id="{E1137A62-7253-4414-A670-102DCB7AB8D7}"/>
              </a:ext>
            </a:extLst>
          </p:cNvPr>
          <p:cNvSpPr/>
          <p:nvPr/>
        </p:nvSpPr>
        <p:spPr bwMode="auto">
          <a:xfrm>
            <a:off x="7017600" y="1749503"/>
            <a:ext cx="899999"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毎週月曜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13:00</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41">
            <a:extLst>
              <a:ext uri="{FF2B5EF4-FFF2-40B4-BE49-F238E27FC236}">
                <a16:creationId xmlns:a16="http://schemas.microsoft.com/office/drawing/2014/main" id="{EEE011FE-2ACD-4A9F-9F1E-4B4DA0599E9D}"/>
              </a:ext>
            </a:extLst>
          </p:cNvPr>
          <p:cNvSpPr/>
          <p:nvPr/>
        </p:nvSpPr>
        <p:spPr bwMode="auto">
          <a:xfrm>
            <a:off x="8001436" y="1749503"/>
            <a:ext cx="899999"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AST</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様</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会議室</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角丸四角形 14">
            <a:extLst>
              <a:ext uri="{FF2B5EF4-FFF2-40B4-BE49-F238E27FC236}">
                <a16:creationId xmlns:a16="http://schemas.microsoft.com/office/drawing/2014/main" id="{1A034C28-E942-41E3-B9D5-1CDA28AF4EFD}"/>
              </a:ext>
            </a:extLst>
          </p:cNvPr>
          <p:cNvSpPr/>
          <p:nvPr/>
        </p:nvSpPr>
        <p:spPr bwMode="auto">
          <a:xfrm>
            <a:off x="1781809" y="2878241"/>
            <a:ext cx="3808117"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spcBef>
                <a:spcPct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開発の進捗確認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進捗確認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QA</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・課題・リスク確認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障害棚卸し</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171450" indent="-171450">
              <a:spcBef>
                <a:spcPct val="0"/>
              </a:spcBef>
              <a:buFont typeface="Wingdings" panose="05000000000000000000" pitchFamily="2" charset="2"/>
              <a:buChar char="Ø"/>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コーディング確認</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角丸四角形 5">
            <a:extLst>
              <a:ext uri="{FF2B5EF4-FFF2-40B4-BE49-F238E27FC236}">
                <a16:creationId xmlns:a16="http://schemas.microsoft.com/office/drawing/2014/main" id="{8A2341F0-DDEE-450C-851D-8A5EF5B26808}"/>
              </a:ext>
            </a:extLst>
          </p:cNvPr>
          <p:cNvSpPr/>
          <p:nvPr/>
        </p:nvSpPr>
        <p:spPr bwMode="auto">
          <a:xfrm>
            <a:off x="257972" y="2878241"/>
            <a:ext cx="1440000" cy="1080000"/>
          </a:xfrm>
          <a:prstGeom prst="roundRect">
            <a:avLst>
              <a:gd name="adj" fmla="val 0"/>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square" lIns="36000" tIns="46800" rIns="36000" bIns="46800" rtlCol="0" anchor="ctr" anchorCtr="0"/>
          <a:lstStyle/>
          <a:p>
            <a:pPr algn="ctr">
              <a:spcBef>
                <a:spcPct val="0"/>
              </a:spcBef>
            </a:pPr>
            <a:r>
              <a:rPr kumimoji="1" lang="ja-JP" altLang="en-US" sz="1200" dirty="0">
                <a:latin typeface="Meiryo UI" panose="020B0604030504040204" pitchFamily="50" charset="-128"/>
                <a:ea typeface="Meiryo UI" panose="020B0604030504040204" pitchFamily="50" charset="-128"/>
                <a:cs typeface="Meiryo UI" panose="020B0604030504040204" pitchFamily="50" charset="-128"/>
              </a:rPr>
              <a:t>開発進捗</a:t>
            </a: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MTG</a:t>
            </a:r>
          </a:p>
        </p:txBody>
      </p:sp>
      <p:sp>
        <p:nvSpPr>
          <p:cNvPr id="32" name="角丸四角形 25">
            <a:extLst>
              <a:ext uri="{FF2B5EF4-FFF2-40B4-BE49-F238E27FC236}">
                <a16:creationId xmlns:a16="http://schemas.microsoft.com/office/drawing/2014/main" id="{A986E944-7747-4F7C-B4DA-CB28DD4F886D}"/>
              </a:ext>
            </a:extLst>
          </p:cNvPr>
          <p:cNvSpPr/>
          <p:nvPr/>
        </p:nvSpPr>
        <p:spPr bwMode="auto">
          <a:xfrm>
            <a:off x="5688264" y="2878241"/>
            <a:ext cx="1260000"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r>
              <a:rPr lang="en-US" altLang="ja-JP" sz="1100" dirty="0">
                <a:latin typeface="Meiryo UI" panose="020B0604030504040204" pitchFamily="50" charset="-128"/>
                <a:ea typeface="Meiryo UI" panose="020B0604030504040204" pitchFamily="50" charset="-128"/>
                <a:cs typeface="Meiryo UI" panose="020B0604030504040204" pitchFamily="50" charset="-128"/>
              </a:rPr>
              <a:t>MIS: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星原、植松</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spcBef>
                <a:spcPct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フェイト・アイ</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p:txBody>
      </p:sp>
      <p:sp>
        <p:nvSpPr>
          <p:cNvPr id="33" name="角丸四角形 40">
            <a:extLst>
              <a:ext uri="{FF2B5EF4-FFF2-40B4-BE49-F238E27FC236}">
                <a16:creationId xmlns:a16="http://schemas.microsoft.com/office/drawing/2014/main" id="{27BF981D-AFC9-451E-B06E-2F3E7D223A12}"/>
              </a:ext>
            </a:extLst>
          </p:cNvPr>
          <p:cNvSpPr/>
          <p:nvPr/>
        </p:nvSpPr>
        <p:spPr bwMode="auto">
          <a:xfrm>
            <a:off x="7017600" y="2878241"/>
            <a:ext cx="899999"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毎週</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金曜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15:00</a:t>
            </a: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41">
            <a:extLst>
              <a:ext uri="{FF2B5EF4-FFF2-40B4-BE49-F238E27FC236}">
                <a16:creationId xmlns:a16="http://schemas.microsoft.com/office/drawing/2014/main" id="{EC87E1B8-84E0-45A1-AA2E-AD3173F49A64}"/>
              </a:ext>
            </a:extLst>
          </p:cNvPr>
          <p:cNvSpPr/>
          <p:nvPr/>
        </p:nvSpPr>
        <p:spPr bwMode="auto">
          <a:xfrm>
            <a:off x="8001436" y="2878241"/>
            <a:ext cx="899999" cy="1080000"/>
          </a:xfrm>
          <a:prstGeom prst="roundRect">
            <a:avLst>
              <a:gd name="adj" fmla="val 0"/>
            </a:avLst>
          </a:prstGeom>
          <a:no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100" dirty="0">
                <a:latin typeface="Meiryo UI" panose="020B0604030504040204" pitchFamily="50" charset="-128"/>
                <a:ea typeface="Meiryo UI" panose="020B0604030504040204" pitchFamily="50" charset="-128"/>
                <a:cs typeface="Meiryo UI" panose="020B0604030504040204" pitchFamily="50" charset="-128"/>
              </a:rPr>
              <a:t>Skype</a:t>
            </a:r>
          </a:p>
        </p:txBody>
      </p:sp>
    </p:spTree>
    <p:extLst>
      <p:ext uri="{BB962C8B-B14F-4D97-AF65-F5344CB8AC3E}">
        <p14:creationId xmlns:p14="http://schemas.microsoft.com/office/powerpoint/2010/main" val="377583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066-5F0E-4284-AD88-30C7BA0EEE39}"/>
              </a:ext>
            </a:extLst>
          </p:cNvPr>
          <p:cNvSpPr>
            <a:spLocks noGrp="1"/>
          </p:cNvSpPr>
          <p:nvPr>
            <p:ph type="title"/>
          </p:nvPr>
        </p:nvSpPr>
        <p:spPr/>
        <p:txBody>
          <a:bodyPr/>
          <a:lstStyle/>
          <a:p>
            <a:pPr algn="l"/>
            <a:r>
              <a:rPr kumimoji="1" lang="ja-JP" altLang="en-US" dirty="0"/>
              <a:t>目次</a:t>
            </a:r>
          </a:p>
        </p:txBody>
      </p:sp>
      <p:sp>
        <p:nvSpPr>
          <p:cNvPr id="3" name="コンテンツ プレースホルダー 2">
            <a:extLst>
              <a:ext uri="{FF2B5EF4-FFF2-40B4-BE49-F238E27FC236}">
                <a16:creationId xmlns:a16="http://schemas.microsoft.com/office/drawing/2014/main" id="{7C30ED76-8A12-4154-AF38-F08E7EAB5479}"/>
              </a:ext>
            </a:extLst>
          </p:cNvPr>
          <p:cNvSpPr>
            <a:spLocks noGrp="1"/>
          </p:cNvSpPr>
          <p:nvPr>
            <p:ph idx="1"/>
          </p:nvPr>
        </p:nvSpPr>
        <p:spPr/>
        <p:txBody>
          <a:bodyPr anchor="ctr"/>
          <a:lstStyle/>
          <a:p>
            <a:pPr marL="457200" indent="-457200">
              <a:buFont typeface="+mj-lt"/>
              <a:buAutoNum type="arabicPeriod"/>
            </a:pPr>
            <a:r>
              <a:rPr lang="ja-JP" altLang="en-US" dirty="0"/>
              <a:t>プロジェクト概要と方針</a:t>
            </a:r>
            <a:endParaRPr lang="en-US" altLang="ja-JP" dirty="0"/>
          </a:p>
          <a:p>
            <a:pPr marL="457200" indent="-457200">
              <a:buFont typeface="+mj-lt"/>
              <a:buAutoNum type="arabicPeriod"/>
            </a:pPr>
            <a:r>
              <a:rPr lang="ja-JP" altLang="en-US" dirty="0"/>
              <a:t>体制図</a:t>
            </a:r>
          </a:p>
          <a:p>
            <a:pPr marL="457200" indent="-457200">
              <a:buFont typeface="+mj-lt"/>
              <a:buAutoNum type="arabicPeriod"/>
            </a:pPr>
            <a:r>
              <a:rPr lang="ja-JP" altLang="en-US" dirty="0"/>
              <a:t>スケジュール・環境計画</a:t>
            </a:r>
            <a:endParaRPr lang="en-US" altLang="ja-JP" dirty="0"/>
          </a:p>
          <a:p>
            <a:pPr marL="457200" indent="-457200">
              <a:buFont typeface="+mj-lt"/>
              <a:buAutoNum type="arabicPeriod"/>
            </a:pPr>
            <a:r>
              <a:rPr lang="ja-JP" altLang="en-US" dirty="0"/>
              <a:t>開発工程の進め方</a:t>
            </a:r>
            <a:endParaRPr lang="en-US" altLang="ja-JP" dirty="0"/>
          </a:p>
          <a:p>
            <a:pPr marL="457200" indent="-457200">
              <a:buFont typeface="+mj-lt"/>
              <a:buAutoNum type="arabicPeriod"/>
            </a:pPr>
            <a:r>
              <a:rPr lang="ja-JP" altLang="en-US" dirty="0"/>
              <a:t>ドキュメント管理</a:t>
            </a:r>
            <a:endParaRPr kumimoji="1" lang="en-US" altLang="ja-JP" dirty="0"/>
          </a:p>
          <a:p>
            <a:pPr marL="457200" indent="-457200">
              <a:buFont typeface="+mj-lt"/>
              <a:buAutoNum type="arabicPeriod"/>
            </a:pPr>
            <a:r>
              <a:rPr lang="ja-JP" altLang="en-US" dirty="0"/>
              <a:t>成果物</a:t>
            </a:r>
            <a:endParaRPr lang="en-US" altLang="ja-JP" dirty="0"/>
          </a:p>
          <a:p>
            <a:pPr marL="457200" indent="-457200">
              <a:buFont typeface="+mj-lt"/>
              <a:buAutoNum type="arabicPeriod"/>
            </a:pPr>
            <a:r>
              <a:rPr lang="ja-JP" altLang="en-US" dirty="0"/>
              <a:t>課題・</a:t>
            </a:r>
            <a:r>
              <a:rPr lang="en-US" altLang="ja-JP" dirty="0"/>
              <a:t>QA</a:t>
            </a:r>
            <a:r>
              <a:rPr lang="ja-JP" altLang="en-US" dirty="0"/>
              <a:t>管理フロー</a:t>
            </a:r>
            <a:endParaRPr kumimoji="1" lang="en-US" altLang="ja-JP" dirty="0"/>
          </a:p>
          <a:p>
            <a:pPr marL="457200" indent="-457200">
              <a:buFont typeface="+mj-lt"/>
              <a:buAutoNum type="arabicPeriod"/>
            </a:pPr>
            <a:r>
              <a:rPr lang="ja-JP" altLang="en-US" dirty="0"/>
              <a:t>会議体</a:t>
            </a:r>
            <a:endParaRPr lang="en-US" altLang="ja-JP" dirty="0"/>
          </a:p>
        </p:txBody>
      </p:sp>
      <p:sp>
        <p:nvSpPr>
          <p:cNvPr id="4" name="フッター プレースホルダー 3">
            <a:extLst>
              <a:ext uri="{FF2B5EF4-FFF2-40B4-BE49-F238E27FC236}">
                <a16:creationId xmlns:a16="http://schemas.microsoft.com/office/drawing/2014/main" id="{1F218255-591C-4658-941C-DA1C5CAA9351}"/>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A9D09AF5-ADB6-4965-BBF6-E983588C48BA}"/>
              </a:ext>
            </a:extLst>
          </p:cNvPr>
          <p:cNvSpPr>
            <a:spLocks noGrp="1"/>
          </p:cNvSpPr>
          <p:nvPr>
            <p:ph type="sldNum" sz="quarter" idx="11"/>
          </p:nvPr>
        </p:nvSpPr>
        <p:spPr/>
        <p:txBody>
          <a:bodyPr/>
          <a:lstStyle/>
          <a:p>
            <a:pPr>
              <a:defRPr/>
            </a:pPr>
            <a:fld id="{9A10D173-86AD-422C-A9FD-37F5B46A463F}" type="slidenum">
              <a:rPr lang="en-US" altLang="ja-JP" smtClean="0"/>
              <a:pPr>
                <a:defRPr/>
              </a:pPr>
              <a:t>2</a:t>
            </a:fld>
            <a:endParaRPr lang="en-US" altLang="ja-JP"/>
          </a:p>
        </p:txBody>
      </p:sp>
    </p:spTree>
    <p:extLst>
      <p:ext uri="{BB962C8B-B14F-4D97-AF65-F5344CB8AC3E}">
        <p14:creationId xmlns:p14="http://schemas.microsoft.com/office/powerpoint/2010/main" val="411309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a:extLst>
              <a:ext uri="{FF2B5EF4-FFF2-40B4-BE49-F238E27FC236}">
                <a16:creationId xmlns:a16="http://schemas.microsoft.com/office/drawing/2014/main" id="{F5C3E275-E1D2-4608-9807-A848E5288D5E}"/>
              </a:ext>
            </a:extLst>
          </p:cNvPr>
          <p:cNvSpPr>
            <a:spLocks noGrp="1"/>
          </p:cNvSpPr>
          <p:nvPr>
            <p:ph type="title"/>
          </p:nvPr>
        </p:nvSpPr>
        <p:spPr/>
        <p:txBody>
          <a:bodyPr/>
          <a:lstStyle/>
          <a:p>
            <a:pPr eaLnBrk="1" hangingPunct="1"/>
            <a:r>
              <a:rPr lang="ja-JP" altLang="en-US" dirty="0"/>
              <a:t>プロジェクトの目的</a:t>
            </a:r>
          </a:p>
        </p:txBody>
      </p:sp>
      <p:sp>
        <p:nvSpPr>
          <p:cNvPr id="4" name="正方形/長方形 3">
            <a:extLst>
              <a:ext uri="{FF2B5EF4-FFF2-40B4-BE49-F238E27FC236}">
                <a16:creationId xmlns:a16="http://schemas.microsoft.com/office/drawing/2014/main" id="{5E9A1B95-9B7C-48E2-B61D-46EA001C409C}"/>
              </a:ext>
            </a:extLst>
          </p:cNvPr>
          <p:cNvSpPr/>
          <p:nvPr/>
        </p:nvSpPr>
        <p:spPr>
          <a:xfrm>
            <a:off x="3112089" y="3994817"/>
            <a:ext cx="2879729"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5" name="二等辺三角形 4">
            <a:extLst>
              <a:ext uri="{FF2B5EF4-FFF2-40B4-BE49-F238E27FC236}">
                <a16:creationId xmlns:a16="http://schemas.microsoft.com/office/drawing/2014/main" id="{74D9F1A3-A9E0-482F-82D2-D0527779A42E}"/>
              </a:ext>
            </a:extLst>
          </p:cNvPr>
          <p:cNvSpPr/>
          <p:nvPr/>
        </p:nvSpPr>
        <p:spPr>
          <a:xfrm rot="10800000">
            <a:off x="3805259" y="1981026"/>
            <a:ext cx="1533483" cy="17884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C15896F2-3FFA-498E-BFF3-09F29C8157CB}"/>
              </a:ext>
            </a:extLst>
          </p:cNvPr>
          <p:cNvSpPr/>
          <p:nvPr/>
        </p:nvSpPr>
        <p:spPr>
          <a:xfrm rot="10800000">
            <a:off x="3851920" y="3326913"/>
            <a:ext cx="1533483" cy="162586"/>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ED6540-C792-4B05-8A89-D2C625C7B8A7}"/>
              </a:ext>
            </a:extLst>
          </p:cNvPr>
          <p:cNvSpPr/>
          <p:nvPr/>
        </p:nvSpPr>
        <p:spPr>
          <a:xfrm>
            <a:off x="162879" y="3562769"/>
            <a:ext cx="2880320" cy="359645"/>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環境</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8" name="正方形/長方形 7">
            <a:extLst>
              <a:ext uri="{FF2B5EF4-FFF2-40B4-BE49-F238E27FC236}">
                <a16:creationId xmlns:a16="http://schemas.microsoft.com/office/drawing/2014/main" id="{541A8A88-B399-41B1-8E9B-65D2BA884EAD}"/>
              </a:ext>
            </a:extLst>
          </p:cNvPr>
          <p:cNvSpPr/>
          <p:nvPr/>
        </p:nvSpPr>
        <p:spPr>
          <a:xfrm>
            <a:off x="3112089" y="3562769"/>
            <a:ext cx="2880320" cy="3596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ヒト</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9" name="正方形/長方形 8">
            <a:extLst>
              <a:ext uri="{FF2B5EF4-FFF2-40B4-BE49-F238E27FC236}">
                <a16:creationId xmlns:a16="http://schemas.microsoft.com/office/drawing/2014/main" id="{34306CAC-E690-4148-844A-498679368337}"/>
              </a:ext>
            </a:extLst>
          </p:cNvPr>
          <p:cNvSpPr/>
          <p:nvPr/>
        </p:nvSpPr>
        <p:spPr>
          <a:xfrm>
            <a:off x="6105830" y="3562769"/>
            <a:ext cx="2880320" cy="359645"/>
          </a:xfrm>
          <a:prstGeom prst="rect">
            <a:avLst/>
          </a:prstGeom>
          <a:solidFill>
            <a:schemeClr val="bg1"/>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0" name="正方形/長方形 9">
            <a:extLst>
              <a:ext uri="{FF2B5EF4-FFF2-40B4-BE49-F238E27FC236}">
                <a16:creationId xmlns:a16="http://schemas.microsoft.com/office/drawing/2014/main" id="{C67B11A7-D9AF-4DBC-8029-E0C156C24032}"/>
              </a:ext>
            </a:extLst>
          </p:cNvPr>
          <p:cNvSpPr/>
          <p:nvPr/>
        </p:nvSpPr>
        <p:spPr>
          <a:xfrm>
            <a:off x="162878" y="3994819"/>
            <a:ext cx="2880320"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1" name="正方形/長方形 10">
            <a:extLst>
              <a:ext uri="{FF2B5EF4-FFF2-40B4-BE49-F238E27FC236}">
                <a16:creationId xmlns:a16="http://schemas.microsoft.com/office/drawing/2014/main" id="{65C6808C-DF4F-44FB-AF4E-B06D628787E2}"/>
              </a:ext>
            </a:extLst>
          </p:cNvPr>
          <p:cNvSpPr/>
          <p:nvPr/>
        </p:nvSpPr>
        <p:spPr>
          <a:xfrm>
            <a:off x="6090250" y="3994818"/>
            <a:ext cx="2880320" cy="2299531"/>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6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CB9FB45C-2948-4128-ABE5-F82F57B92DC7}"/>
              </a:ext>
            </a:extLst>
          </p:cNvPr>
          <p:cNvSpPr/>
          <p:nvPr/>
        </p:nvSpPr>
        <p:spPr>
          <a:xfrm>
            <a:off x="299841" y="4045188"/>
            <a:ext cx="2644925" cy="209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本社・取引先・協力会社・現場の連携</a:t>
            </a:r>
          </a:p>
        </p:txBody>
      </p:sp>
      <p:sp>
        <p:nvSpPr>
          <p:cNvPr id="13" name="正方形/長方形 12">
            <a:extLst>
              <a:ext uri="{FF2B5EF4-FFF2-40B4-BE49-F238E27FC236}">
                <a16:creationId xmlns:a16="http://schemas.microsoft.com/office/drawing/2014/main" id="{1DB02FB0-88EA-4E28-A28B-50A925D3DE92}"/>
              </a:ext>
            </a:extLst>
          </p:cNvPr>
          <p:cNvSpPr/>
          <p:nvPr/>
        </p:nvSpPr>
        <p:spPr>
          <a:xfrm>
            <a:off x="520018" y="5066816"/>
            <a:ext cx="973400" cy="10600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旭シンクロテック</a:t>
            </a:r>
          </a:p>
        </p:txBody>
      </p:sp>
      <p:sp>
        <p:nvSpPr>
          <p:cNvPr id="14" name="正方形/長方形 13">
            <a:extLst>
              <a:ext uri="{FF2B5EF4-FFF2-40B4-BE49-F238E27FC236}">
                <a16:creationId xmlns:a16="http://schemas.microsoft.com/office/drawing/2014/main" id="{C7AE2448-C5F9-4B33-B80E-0818669FEDBE}"/>
              </a:ext>
            </a:extLst>
          </p:cNvPr>
          <p:cNvSpPr/>
          <p:nvPr/>
        </p:nvSpPr>
        <p:spPr>
          <a:xfrm>
            <a:off x="1719817" y="5066816"/>
            <a:ext cx="949976" cy="1447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取引先</a:t>
            </a:r>
          </a:p>
        </p:txBody>
      </p:sp>
      <p:sp>
        <p:nvSpPr>
          <p:cNvPr id="15" name="正方形/長方形 14">
            <a:extLst>
              <a:ext uri="{FF2B5EF4-FFF2-40B4-BE49-F238E27FC236}">
                <a16:creationId xmlns:a16="http://schemas.microsoft.com/office/drawing/2014/main" id="{E3C9B9B6-9920-404E-B666-6E8CE07664B5}"/>
              </a:ext>
            </a:extLst>
          </p:cNvPr>
          <p:cNvSpPr/>
          <p:nvPr/>
        </p:nvSpPr>
        <p:spPr>
          <a:xfrm>
            <a:off x="506178" y="6042196"/>
            <a:ext cx="973400" cy="1547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協力会社</a:t>
            </a:r>
          </a:p>
        </p:txBody>
      </p:sp>
      <p:sp>
        <p:nvSpPr>
          <p:cNvPr id="16" name="正方形/長方形 15">
            <a:extLst>
              <a:ext uri="{FF2B5EF4-FFF2-40B4-BE49-F238E27FC236}">
                <a16:creationId xmlns:a16="http://schemas.microsoft.com/office/drawing/2014/main" id="{C795AA8B-1580-438D-BF39-694B2F721E55}"/>
              </a:ext>
            </a:extLst>
          </p:cNvPr>
          <p:cNvSpPr/>
          <p:nvPr/>
        </p:nvSpPr>
        <p:spPr>
          <a:xfrm>
            <a:off x="1719817" y="6026497"/>
            <a:ext cx="949976" cy="1704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pPr algn="ctr"/>
            <a:r>
              <a:rPr lang="ja-JP" altLang="en-US" sz="900" b="1" dirty="0">
                <a:solidFill>
                  <a:schemeClr val="tx1"/>
                </a:solidFill>
                <a:latin typeface="Meiryo UI" pitchFamily="50" charset="-128"/>
                <a:ea typeface="Meiryo UI" pitchFamily="50" charset="-128"/>
                <a:cs typeface="Meiryo UI" pitchFamily="50" charset="-128"/>
              </a:rPr>
              <a:t>建設現場</a:t>
            </a:r>
          </a:p>
        </p:txBody>
      </p:sp>
      <p:sp>
        <p:nvSpPr>
          <p:cNvPr id="17" name="正方形/長方形 16">
            <a:extLst>
              <a:ext uri="{FF2B5EF4-FFF2-40B4-BE49-F238E27FC236}">
                <a16:creationId xmlns:a16="http://schemas.microsoft.com/office/drawing/2014/main" id="{8C42051B-422D-4444-8DD8-D1FBA40F206F}"/>
              </a:ext>
            </a:extLst>
          </p:cNvPr>
          <p:cNvSpPr/>
          <p:nvPr/>
        </p:nvSpPr>
        <p:spPr>
          <a:xfrm>
            <a:off x="4057110" y="4628910"/>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現状業務フロー整理</a:t>
            </a:r>
          </a:p>
        </p:txBody>
      </p:sp>
      <p:sp>
        <p:nvSpPr>
          <p:cNvPr id="18" name="正方形/長方形 17">
            <a:extLst>
              <a:ext uri="{FF2B5EF4-FFF2-40B4-BE49-F238E27FC236}">
                <a16:creationId xmlns:a16="http://schemas.microsoft.com/office/drawing/2014/main" id="{130A1522-AE26-47EB-993B-852C79DC900E}"/>
              </a:ext>
            </a:extLst>
          </p:cNvPr>
          <p:cNvSpPr/>
          <p:nvPr/>
        </p:nvSpPr>
        <p:spPr>
          <a:xfrm>
            <a:off x="4057110" y="5640943"/>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新業務フローの検討</a:t>
            </a:r>
          </a:p>
        </p:txBody>
      </p:sp>
      <p:sp>
        <p:nvSpPr>
          <p:cNvPr id="19" name="正方形/長方形 18">
            <a:extLst>
              <a:ext uri="{FF2B5EF4-FFF2-40B4-BE49-F238E27FC236}">
                <a16:creationId xmlns:a16="http://schemas.microsoft.com/office/drawing/2014/main" id="{97022A66-2D4A-4FF3-BCF9-7CECD6C20D3F}"/>
              </a:ext>
            </a:extLst>
          </p:cNvPr>
          <p:cNvSpPr/>
          <p:nvPr/>
        </p:nvSpPr>
        <p:spPr>
          <a:xfrm>
            <a:off x="6180470" y="4045188"/>
            <a:ext cx="2644925" cy="51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旭シンクロテックに関連する</a:t>
            </a:r>
            <a:endParaRPr lang="en-US" altLang="ja-JP"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企業を含めた全体の業務効率</a:t>
            </a:r>
            <a:r>
              <a:rPr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化</a:t>
            </a:r>
            <a:endPar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0" name="正方形/長方形 19">
            <a:extLst>
              <a:ext uri="{FF2B5EF4-FFF2-40B4-BE49-F238E27FC236}">
                <a16:creationId xmlns:a16="http://schemas.microsoft.com/office/drawing/2014/main" id="{8D6335BA-AF0A-4182-B3CC-F6F787F27AF4}"/>
              </a:ext>
            </a:extLst>
          </p:cNvPr>
          <p:cNvSpPr/>
          <p:nvPr/>
        </p:nvSpPr>
        <p:spPr>
          <a:xfrm>
            <a:off x="6222535" y="4641131"/>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見積・受注</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1" name="正方形/長方形 20">
            <a:extLst>
              <a:ext uri="{FF2B5EF4-FFF2-40B4-BE49-F238E27FC236}">
                <a16:creationId xmlns:a16="http://schemas.microsoft.com/office/drawing/2014/main" id="{97ECB780-E326-4A46-9550-21FA3C90C6E2}"/>
              </a:ext>
            </a:extLst>
          </p:cNvPr>
          <p:cNvSpPr/>
          <p:nvPr/>
        </p:nvSpPr>
        <p:spPr>
          <a:xfrm>
            <a:off x="7576959" y="4641131"/>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CAD</a:t>
            </a: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2" name="正方形/長方形 21">
            <a:extLst>
              <a:ext uri="{FF2B5EF4-FFF2-40B4-BE49-F238E27FC236}">
                <a16:creationId xmlns:a16="http://schemas.microsoft.com/office/drawing/2014/main" id="{CE04EC3F-C07E-4E8B-8EF5-18A8C11D8CED}"/>
              </a:ext>
            </a:extLst>
          </p:cNvPr>
          <p:cNvSpPr/>
          <p:nvPr/>
        </p:nvSpPr>
        <p:spPr>
          <a:xfrm>
            <a:off x="6230483" y="5177222"/>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発注・仕入</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3" name="正方形/長方形 22">
            <a:extLst>
              <a:ext uri="{FF2B5EF4-FFF2-40B4-BE49-F238E27FC236}">
                <a16:creationId xmlns:a16="http://schemas.microsoft.com/office/drawing/2014/main" id="{94C99E77-1DAB-4D46-8E39-4CA141C52398}"/>
              </a:ext>
            </a:extLst>
          </p:cNvPr>
          <p:cNvSpPr/>
          <p:nvPr/>
        </p:nvSpPr>
        <p:spPr>
          <a:xfrm>
            <a:off x="7584907" y="5177222"/>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在庫管理</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4" name="正方形/長方形 23">
            <a:extLst>
              <a:ext uri="{FF2B5EF4-FFF2-40B4-BE49-F238E27FC236}">
                <a16:creationId xmlns:a16="http://schemas.microsoft.com/office/drawing/2014/main" id="{409B11E3-D90F-49CC-B3E5-9085C4092F14}"/>
              </a:ext>
            </a:extLst>
          </p:cNvPr>
          <p:cNvSpPr/>
          <p:nvPr/>
        </p:nvSpPr>
        <p:spPr>
          <a:xfrm>
            <a:off x="6212080" y="5730493"/>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施工管理</a:t>
            </a:r>
            <a:endParaRPr kumimoji="1" lang="en-US" altLang="ja-JP"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endPar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5" name="正方形/長方形 24">
            <a:extLst>
              <a:ext uri="{FF2B5EF4-FFF2-40B4-BE49-F238E27FC236}">
                <a16:creationId xmlns:a16="http://schemas.microsoft.com/office/drawing/2014/main" id="{2807AC4B-3DE4-4DB1-BC78-AF9392279D12}"/>
              </a:ext>
            </a:extLst>
          </p:cNvPr>
          <p:cNvSpPr/>
          <p:nvPr/>
        </p:nvSpPr>
        <p:spPr>
          <a:xfrm>
            <a:off x="7566504" y="5730493"/>
            <a:ext cx="1272464" cy="490929"/>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請求</a:t>
            </a:r>
            <a:r>
              <a:rPr kumimoji="1" lang="ja-JP" altLang="en-US" sz="900" b="1"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システム</a:t>
            </a:r>
          </a:p>
        </p:txBody>
      </p:sp>
      <p:sp>
        <p:nvSpPr>
          <p:cNvPr id="26" name="左右矢印 51">
            <a:extLst>
              <a:ext uri="{FF2B5EF4-FFF2-40B4-BE49-F238E27FC236}">
                <a16:creationId xmlns:a16="http://schemas.microsoft.com/office/drawing/2014/main" id="{FFEB875B-1079-42E9-A526-8D7C539B777C}"/>
              </a:ext>
            </a:extLst>
          </p:cNvPr>
          <p:cNvSpPr/>
          <p:nvPr/>
        </p:nvSpPr>
        <p:spPr>
          <a:xfrm>
            <a:off x="2692005" y="4887845"/>
            <a:ext cx="654618" cy="444548"/>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左右矢印 11">
            <a:extLst>
              <a:ext uri="{FF2B5EF4-FFF2-40B4-BE49-F238E27FC236}">
                <a16:creationId xmlns:a16="http://schemas.microsoft.com/office/drawing/2014/main" id="{146FA522-AC7A-4AF6-9512-44C2B074C648}"/>
              </a:ext>
            </a:extLst>
          </p:cNvPr>
          <p:cNvSpPr/>
          <p:nvPr/>
        </p:nvSpPr>
        <p:spPr>
          <a:xfrm>
            <a:off x="5684633" y="4868288"/>
            <a:ext cx="654618" cy="430269"/>
          </a:xfrm>
          <a:prstGeom prst="lef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ECCB14B-2D96-490C-9138-37B85F7A21E3}"/>
              </a:ext>
            </a:extLst>
          </p:cNvPr>
          <p:cNvSpPr/>
          <p:nvPr/>
        </p:nvSpPr>
        <p:spPr>
          <a:xfrm>
            <a:off x="175041" y="1079973"/>
            <a:ext cx="8795529" cy="74146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アナログ作業</a:t>
            </a:r>
            <a:r>
              <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a:t>
            </a:r>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人海戦術での対応により業務効率化が図れていない点を、システム導入を</a:t>
            </a:r>
            <a:endPar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機に合理化を図る必要がある。</a:t>
            </a:r>
            <a:endParaRPr lang="en-US" altLang="ja-JP" sz="18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sp>
        <p:nvSpPr>
          <p:cNvPr id="29" name="タイトル 4">
            <a:extLst>
              <a:ext uri="{FF2B5EF4-FFF2-40B4-BE49-F238E27FC236}">
                <a16:creationId xmlns:a16="http://schemas.microsoft.com/office/drawing/2014/main" id="{C3028397-1C07-4A85-A7EF-580520C7AA74}"/>
              </a:ext>
            </a:extLst>
          </p:cNvPr>
          <p:cNvSpPr txBox="1">
            <a:spLocks/>
          </p:cNvSpPr>
          <p:nvPr/>
        </p:nvSpPr>
        <p:spPr>
          <a:xfrm>
            <a:off x="100414" y="2020142"/>
            <a:ext cx="9036496" cy="292216"/>
          </a:xfrm>
          <a:prstGeom prst="rect">
            <a:avLst/>
          </a:prstGeom>
        </p:spPr>
        <p:txBody>
          <a:bodyPr anchor="ctr" anchorCtr="0">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b="1" dirty="0">
                <a:latin typeface="Meiryo UI" pitchFamily="50" charset="-128"/>
                <a:ea typeface="Meiryo UI" pitchFamily="50" charset="-128"/>
                <a:cs typeface="Meiryo UI" pitchFamily="50" charset="-128"/>
              </a:rPr>
              <a:t>旭シンクロテックの現状と課題について　</a:t>
            </a:r>
            <a:r>
              <a:rPr lang="ja-JP" altLang="en-US" sz="2000" b="1" dirty="0">
                <a:latin typeface="Meiryo UI" pitchFamily="50" charset="-128"/>
                <a:ea typeface="Meiryo UI" pitchFamily="50" charset="-128"/>
                <a:cs typeface="Meiryo UI" pitchFamily="50" charset="-128"/>
              </a:rPr>
              <a:t>　　　　</a:t>
            </a:r>
            <a:r>
              <a:rPr lang="ja-JP" altLang="en-US" sz="1400" b="1" dirty="0">
                <a:latin typeface="Meiryo UI" pitchFamily="50" charset="-128"/>
                <a:ea typeface="Meiryo UI" pitchFamily="50" charset="-128"/>
                <a:cs typeface="Meiryo UI" pitchFamily="50" charset="-128"/>
              </a:rPr>
              <a:t>　　　　　　　　　　　　　　　　　　　　　　　　　　　　　　　　　　　　　　　　</a:t>
            </a:r>
            <a:endParaRPr lang="en-US" altLang="ja-JP" sz="2800" b="1" dirty="0">
              <a:latin typeface="Meiryo UI" pitchFamily="50" charset="-128"/>
              <a:ea typeface="Meiryo UI" pitchFamily="50" charset="-128"/>
              <a:cs typeface="Meiryo UI" pitchFamily="50" charset="-128"/>
            </a:endParaRPr>
          </a:p>
        </p:txBody>
      </p:sp>
      <p:sp>
        <p:nvSpPr>
          <p:cNvPr id="30" name="正方形/長方形 29">
            <a:extLst>
              <a:ext uri="{FF2B5EF4-FFF2-40B4-BE49-F238E27FC236}">
                <a16:creationId xmlns:a16="http://schemas.microsoft.com/office/drawing/2014/main" id="{104EEB2A-3A84-4F36-971B-2A7DDBE22C0D}"/>
              </a:ext>
            </a:extLst>
          </p:cNvPr>
          <p:cNvSpPr/>
          <p:nvPr/>
        </p:nvSpPr>
        <p:spPr>
          <a:xfrm>
            <a:off x="180143" y="2327085"/>
            <a:ext cx="8795529" cy="87945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・業務の流れに対して情報が一気通貫になっているのが理想だが、情報が分断している。</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・上記の情報が分断されている現状のままで業務効率化を検討することが出来ない。</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・旭シンクロテック社内の業務効率化を図れば、取引先</a:t>
            </a:r>
            <a:r>
              <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a:t>
            </a:r>
            <a:r>
              <a:rPr lang="ja-JP" altLang="en-US"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協力会社の業務効率化にもつながる。</a:t>
            </a:r>
            <a:endParaRPr lang="en-US" altLang="ja-JP" sz="1400" b="1" dirty="0">
              <a:solidFill>
                <a:schemeClr val="bg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p:txBody>
      </p:sp>
      <p:pic>
        <p:nvPicPr>
          <p:cNvPr id="31" name="Picture 4" descr="ãæ­ã·ã³ã¯ã­ããã¯ãã®ç»åæ¤ç´¢çµæ">
            <a:extLst>
              <a:ext uri="{FF2B5EF4-FFF2-40B4-BE49-F238E27FC236}">
                <a16:creationId xmlns:a16="http://schemas.microsoft.com/office/drawing/2014/main" id="{90D38104-98C3-4097-AB8E-9E27302474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178" y="4338663"/>
            <a:ext cx="963816" cy="64484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ãä¼ç¤¾ãã®ç»åæ¤ç´¢çµæ">
            <a:extLst>
              <a:ext uri="{FF2B5EF4-FFF2-40B4-BE49-F238E27FC236}">
                <a16:creationId xmlns:a16="http://schemas.microsoft.com/office/drawing/2014/main" id="{DF72F026-0B16-435D-80D8-1C7FC21A4D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5978" y="4339953"/>
            <a:ext cx="963815" cy="64355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ãä¼ç¤¾ãã®ç»åæ¤ç´¢çµæ">
            <a:extLst>
              <a:ext uri="{FF2B5EF4-FFF2-40B4-BE49-F238E27FC236}">
                <a16:creationId xmlns:a16="http://schemas.microsoft.com/office/drawing/2014/main" id="{ADBCD857-59A8-40FE-99EA-0DF570A0852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018" y="5326231"/>
            <a:ext cx="955517" cy="6435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descr="ãå»ºè¨­ç¾å ´ãæ­ã·ã³ã¯ã­ããã¯ãã®ç»åæ¤ç´¢çµæ">
            <a:extLst>
              <a:ext uri="{FF2B5EF4-FFF2-40B4-BE49-F238E27FC236}">
                <a16:creationId xmlns:a16="http://schemas.microsoft.com/office/drawing/2014/main" id="{81D847BC-462C-4BDC-98B4-4404CC1BE6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9817" y="5310534"/>
            <a:ext cx="949976" cy="64355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ãæ¤è¨ãã®ç»åæ¤ç´¢çµæ">
            <a:extLst>
              <a:ext uri="{FF2B5EF4-FFF2-40B4-BE49-F238E27FC236}">
                <a16:creationId xmlns:a16="http://schemas.microsoft.com/office/drawing/2014/main" id="{05926FE6-23D9-4FB3-8F1D-9E920D81A0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6498" y="4598512"/>
            <a:ext cx="621396" cy="405761"/>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a:extLst>
              <a:ext uri="{FF2B5EF4-FFF2-40B4-BE49-F238E27FC236}">
                <a16:creationId xmlns:a16="http://schemas.microsoft.com/office/drawing/2014/main" id="{A6701010-05D6-42C6-8FB1-D26823C40931}"/>
              </a:ext>
            </a:extLst>
          </p:cNvPr>
          <p:cNvSpPr/>
          <p:nvPr/>
        </p:nvSpPr>
        <p:spPr>
          <a:xfrm>
            <a:off x="3220333" y="4045187"/>
            <a:ext cx="2644925" cy="447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業務のやり方・情報の流れを</a:t>
            </a:r>
            <a:endParaRPr kumimoji="1" lang="en-US" altLang="ja-JP"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endParaRPr>
          </a:p>
          <a:p>
            <a:pPr algn="ctr"/>
            <a:r>
              <a:rPr kumimoji="1" lang="ja-JP" altLang="en-US" sz="1100" b="1" u="sng" dirty="0">
                <a:solidFill>
                  <a:schemeClr val="tx1"/>
                </a:solidFill>
                <a:effectLst>
                  <a:outerShdw blurRad="38100" dist="38100" dir="2700000" algn="tl">
                    <a:srgbClr val="000000">
                      <a:alpha val="43137"/>
                    </a:srgbClr>
                  </a:outerShdw>
                </a:effectLst>
                <a:latin typeface="Meiryo UI" pitchFamily="50" charset="-128"/>
                <a:ea typeface="Meiryo UI" pitchFamily="50" charset="-128"/>
                <a:cs typeface="Meiryo UI" pitchFamily="50" charset="-128"/>
              </a:rPr>
              <a:t>抜本的に見直し</a:t>
            </a:r>
          </a:p>
        </p:txBody>
      </p:sp>
      <p:pic>
        <p:nvPicPr>
          <p:cNvPr id="37" name="Picture 14" descr="ãä¼è­°ãæ­ã·ã³ã¯ã­ããã¯ãã®ç»åæ¤ç´¢çµæ">
            <a:extLst>
              <a:ext uri="{FF2B5EF4-FFF2-40B4-BE49-F238E27FC236}">
                <a16:creationId xmlns:a16="http://schemas.microsoft.com/office/drawing/2014/main" id="{33539160-0026-40C4-A33E-3DEC265FBB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4862" y="5643172"/>
            <a:ext cx="619800" cy="406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ãææ°ãã¯ãã­ã¸ã¼ãã®ç»åæ¤ç´¢çµæ">
            <a:extLst>
              <a:ext uri="{FF2B5EF4-FFF2-40B4-BE49-F238E27FC236}">
                <a16:creationId xmlns:a16="http://schemas.microsoft.com/office/drawing/2014/main" id="{F191F7F9-18D8-4B38-BBDC-A401CB0A444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0235" y="5111670"/>
            <a:ext cx="619800" cy="406800"/>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a:extLst>
              <a:ext uri="{FF2B5EF4-FFF2-40B4-BE49-F238E27FC236}">
                <a16:creationId xmlns:a16="http://schemas.microsoft.com/office/drawing/2014/main" id="{674E9670-EAF7-4169-BE75-25320742D5C6}"/>
              </a:ext>
            </a:extLst>
          </p:cNvPr>
          <p:cNvSpPr/>
          <p:nvPr/>
        </p:nvSpPr>
        <p:spPr>
          <a:xfrm>
            <a:off x="4057110" y="5145210"/>
            <a:ext cx="1774544" cy="3549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93324" tIns="46662" rIns="93324" bIns="46662" rtlCol="0" anchor="ctr"/>
          <a:lstStyle/>
          <a:p>
            <a:r>
              <a:rPr lang="ja-JP" altLang="en-US" sz="900" b="1" dirty="0">
                <a:solidFill>
                  <a:schemeClr val="tx1"/>
                </a:solidFill>
                <a:latin typeface="Meiryo UI" pitchFamily="50" charset="-128"/>
                <a:ea typeface="Meiryo UI" pitchFamily="50" charset="-128"/>
                <a:cs typeface="Meiryo UI" pitchFamily="50" charset="-128"/>
              </a:rPr>
              <a:t>最新テクノロジー・他社事例</a:t>
            </a:r>
            <a:endParaRPr lang="en-US" altLang="ja-JP" sz="900" b="1" dirty="0">
              <a:solidFill>
                <a:schemeClr val="tx1"/>
              </a:solidFill>
              <a:latin typeface="Meiryo UI" pitchFamily="50" charset="-128"/>
              <a:ea typeface="Meiryo UI" pitchFamily="50" charset="-128"/>
              <a:cs typeface="Meiryo UI" pitchFamily="50" charset="-128"/>
            </a:endParaRPr>
          </a:p>
          <a:p>
            <a:r>
              <a:rPr lang="ja-JP" altLang="en-US" sz="900" b="1" dirty="0">
                <a:solidFill>
                  <a:schemeClr val="tx1"/>
                </a:solidFill>
                <a:latin typeface="Meiryo UI" pitchFamily="50" charset="-128"/>
                <a:ea typeface="Meiryo UI" pitchFamily="50" charset="-128"/>
                <a:cs typeface="Meiryo UI" pitchFamily="50" charset="-128"/>
              </a:rPr>
              <a:t>の調査</a:t>
            </a:r>
            <a:r>
              <a:rPr lang="en-US" altLang="ja-JP" sz="900" b="1" dirty="0">
                <a:solidFill>
                  <a:schemeClr val="tx1"/>
                </a:solidFill>
                <a:latin typeface="Meiryo UI" pitchFamily="50" charset="-128"/>
                <a:ea typeface="Meiryo UI" pitchFamily="50" charset="-128"/>
                <a:cs typeface="Meiryo UI" pitchFamily="50" charset="-128"/>
              </a:rPr>
              <a:t>/</a:t>
            </a:r>
            <a:r>
              <a:rPr lang="ja-JP" altLang="en-US" sz="900" b="1" dirty="0">
                <a:solidFill>
                  <a:schemeClr val="tx1"/>
                </a:solidFill>
                <a:latin typeface="Meiryo UI" pitchFamily="50" charset="-128"/>
                <a:ea typeface="Meiryo UI" pitchFamily="50" charset="-128"/>
                <a:cs typeface="Meiryo UI" pitchFamily="50" charset="-128"/>
              </a:rPr>
              <a:t>模倣</a:t>
            </a:r>
          </a:p>
        </p:txBody>
      </p:sp>
      <p:sp>
        <p:nvSpPr>
          <p:cNvPr id="40" name="Rectangle 30">
            <a:extLst>
              <a:ext uri="{FF2B5EF4-FFF2-40B4-BE49-F238E27FC236}">
                <a16:creationId xmlns:a16="http://schemas.microsoft.com/office/drawing/2014/main" id="{97DFD828-725D-4CE5-88C4-14224A2989A3}"/>
              </a:ext>
            </a:extLst>
          </p:cNvPr>
          <p:cNvSpPr>
            <a:spLocks noChangeArrowheads="1"/>
          </p:cNvSpPr>
          <p:nvPr/>
        </p:nvSpPr>
        <p:spPr bwMode="auto">
          <a:xfrm>
            <a:off x="7273526" y="380206"/>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キックオフ資料より</a:t>
            </a:r>
          </a:p>
        </p:txBody>
      </p:sp>
    </p:spTree>
    <p:extLst>
      <p:ext uri="{BB962C8B-B14F-4D97-AF65-F5344CB8AC3E}">
        <p14:creationId xmlns:p14="http://schemas.microsoft.com/office/powerpoint/2010/main" val="413763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4689476B-F99A-4403-989D-A6CC6A4ACDB1}"/>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grpSp>
        <p:nvGrpSpPr>
          <p:cNvPr id="7" name="グループ化 6">
            <a:extLst>
              <a:ext uri="{FF2B5EF4-FFF2-40B4-BE49-F238E27FC236}">
                <a16:creationId xmlns:a16="http://schemas.microsoft.com/office/drawing/2014/main" id="{46F20433-EABF-4C05-A163-664CDB6C0E7C}"/>
              </a:ext>
            </a:extLst>
          </p:cNvPr>
          <p:cNvGrpSpPr/>
          <p:nvPr/>
        </p:nvGrpSpPr>
        <p:grpSpPr>
          <a:xfrm>
            <a:off x="341784" y="1124744"/>
            <a:ext cx="8460432" cy="5235569"/>
            <a:chOff x="341784" y="1124744"/>
            <a:chExt cx="8460432" cy="5235569"/>
          </a:xfrm>
        </p:grpSpPr>
        <p:pic>
          <p:nvPicPr>
            <p:cNvPr id="5" name="図 4">
              <a:extLst>
                <a:ext uri="{FF2B5EF4-FFF2-40B4-BE49-F238E27FC236}">
                  <a16:creationId xmlns:a16="http://schemas.microsoft.com/office/drawing/2014/main" id="{D8F2C8A9-50BE-4413-9964-ED09717FFF1B}"/>
                </a:ext>
              </a:extLst>
            </p:cNvPr>
            <p:cNvPicPr>
              <a:picLocks noChangeAspect="1"/>
            </p:cNvPicPr>
            <p:nvPr/>
          </p:nvPicPr>
          <p:blipFill>
            <a:blip r:embed="rId2"/>
            <a:stretch>
              <a:fillRect/>
            </a:stretch>
          </p:blipFill>
          <p:spPr>
            <a:xfrm>
              <a:off x="341784" y="1124744"/>
              <a:ext cx="8460432" cy="5235569"/>
            </a:xfrm>
            <a:prstGeom prst="rect">
              <a:avLst/>
            </a:prstGeom>
          </p:spPr>
        </p:pic>
        <p:sp>
          <p:nvSpPr>
            <p:cNvPr id="6" name="正方形/長方形 5">
              <a:extLst>
                <a:ext uri="{FF2B5EF4-FFF2-40B4-BE49-F238E27FC236}">
                  <a16:creationId xmlns:a16="http://schemas.microsoft.com/office/drawing/2014/main" id="{DF82F2C4-988F-4713-BA29-EADAED775B8A}"/>
                </a:ext>
              </a:extLst>
            </p:cNvPr>
            <p:cNvSpPr/>
            <p:nvPr/>
          </p:nvSpPr>
          <p:spPr>
            <a:xfrm>
              <a:off x="7020272" y="6165304"/>
              <a:ext cx="1781944" cy="195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Rectangle 30">
            <a:extLst>
              <a:ext uri="{FF2B5EF4-FFF2-40B4-BE49-F238E27FC236}">
                <a16:creationId xmlns:a16="http://schemas.microsoft.com/office/drawing/2014/main" id="{A3895329-CE79-4BCD-A970-96470B3A3836}"/>
              </a:ext>
            </a:extLst>
          </p:cNvPr>
          <p:cNvSpPr>
            <a:spLocks noChangeArrowheads="1"/>
          </p:cNvSpPr>
          <p:nvPr/>
        </p:nvSpPr>
        <p:spPr bwMode="auto">
          <a:xfrm>
            <a:off x="7273526" y="380206"/>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キックオフ資料より</a:t>
            </a:r>
          </a:p>
        </p:txBody>
      </p:sp>
    </p:spTree>
    <p:extLst>
      <p:ext uri="{BB962C8B-B14F-4D97-AF65-F5344CB8AC3E}">
        <p14:creationId xmlns:p14="http://schemas.microsoft.com/office/powerpoint/2010/main" val="417343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8">
            <a:extLst>
              <a:ext uri="{FF2B5EF4-FFF2-40B4-BE49-F238E27FC236}">
                <a16:creationId xmlns:a16="http://schemas.microsoft.com/office/drawing/2014/main" id="{EE3F1728-7D29-457E-935E-182B8840D900}"/>
              </a:ext>
            </a:extLst>
          </p:cNvPr>
          <p:cNvSpPr txBox="1">
            <a:spLocks noChangeArrowheads="1"/>
          </p:cNvSpPr>
          <p:nvPr/>
        </p:nvSpPr>
        <p:spPr bwMode="auto">
          <a:xfrm>
            <a:off x="341313" y="1539875"/>
            <a:ext cx="184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400">
              <a:latin typeface="Meiryo UI" pitchFamily="50" charset="-128"/>
              <a:ea typeface="Meiryo UI" pitchFamily="50" charset="-128"/>
              <a:cs typeface="Meiryo UI" pitchFamily="50" charset="-128"/>
            </a:endParaRPr>
          </a:p>
          <a:p>
            <a:pPr eaLnBrk="1" hangingPunct="1"/>
            <a:endParaRPr lang="en-US" altLang="ja-JP" sz="1400">
              <a:latin typeface="Meiryo UI" pitchFamily="50" charset="-128"/>
              <a:ea typeface="Meiryo UI" pitchFamily="50" charset="-128"/>
              <a:cs typeface="Meiryo UI" pitchFamily="50" charset="-128"/>
            </a:endParaRPr>
          </a:p>
          <a:p>
            <a:pPr eaLnBrk="1" hangingPunct="1"/>
            <a:endParaRPr lang="ja-JP" altLang="en-US" sz="1400">
              <a:latin typeface="Meiryo UI" pitchFamily="50" charset="-128"/>
              <a:ea typeface="Meiryo UI" pitchFamily="50" charset="-128"/>
              <a:cs typeface="Meiryo UI" pitchFamily="50" charset="-128"/>
            </a:endParaRPr>
          </a:p>
        </p:txBody>
      </p:sp>
      <p:sp>
        <p:nvSpPr>
          <p:cNvPr id="5" name="正方形/長方形 4">
            <a:extLst>
              <a:ext uri="{FF2B5EF4-FFF2-40B4-BE49-F238E27FC236}">
                <a16:creationId xmlns:a16="http://schemas.microsoft.com/office/drawing/2014/main" id="{413E8B16-8FF9-4165-8CF0-D6E0EF4AE51B}"/>
              </a:ext>
            </a:extLst>
          </p:cNvPr>
          <p:cNvSpPr>
            <a:spLocks noChangeArrowheads="1"/>
          </p:cNvSpPr>
          <p:nvPr/>
        </p:nvSpPr>
        <p:spPr bwMode="auto">
          <a:xfrm>
            <a:off x="307975" y="1639885"/>
            <a:ext cx="8494712" cy="4523524"/>
          </a:xfrm>
          <a:prstGeom prst="rect">
            <a:avLst/>
          </a:prstGeom>
          <a:noFill/>
          <a:ln w="12700" cap="sq" algn="ctr">
            <a:solidFill>
              <a:srgbClr val="00CCFF"/>
            </a:solidFill>
            <a:round/>
            <a:headEnd type="none" w="lg" len="med"/>
            <a:tailEnd type="none" w="lg" len="me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ja-JP" altLang="en-US"/>
          </a:p>
        </p:txBody>
      </p:sp>
      <p:pic>
        <p:nvPicPr>
          <p:cNvPr id="6" name="Picture 2" descr="C:\Users\t-arai.MIS-CORP\Desktop\salesforce_logo.jpg">
            <a:extLst>
              <a:ext uri="{FF2B5EF4-FFF2-40B4-BE49-F238E27FC236}">
                <a16:creationId xmlns:a16="http://schemas.microsoft.com/office/drawing/2014/main" id="{574C66FB-02D3-4EED-955F-BBA4E90DB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69" y="1313225"/>
            <a:ext cx="1443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フローチャート : 磁気ディスク 11">
            <a:extLst>
              <a:ext uri="{FF2B5EF4-FFF2-40B4-BE49-F238E27FC236}">
                <a16:creationId xmlns:a16="http://schemas.microsoft.com/office/drawing/2014/main" id="{8633F239-4F14-4644-AF21-F73D643DC575}"/>
              </a:ext>
            </a:extLst>
          </p:cNvPr>
          <p:cNvSpPr>
            <a:spLocks noChangeArrowheads="1"/>
          </p:cNvSpPr>
          <p:nvPr/>
        </p:nvSpPr>
        <p:spPr bwMode="auto">
          <a:xfrm>
            <a:off x="4501792" y="28550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ヘッダ</a:t>
            </a:r>
          </a:p>
        </p:txBody>
      </p:sp>
      <p:pic>
        <p:nvPicPr>
          <p:cNvPr id="8" name="Picture 3">
            <a:extLst>
              <a:ext uri="{FF2B5EF4-FFF2-40B4-BE49-F238E27FC236}">
                <a16:creationId xmlns:a16="http://schemas.microsoft.com/office/drawing/2014/main" id="{F557323B-93EE-4CD9-87E2-20850BCB90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3138" y="5101861"/>
            <a:ext cx="314099" cy="422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A24BE679-DFDD-4510-BA80-B53857E4B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395" y="4959572"/>
            <a:ext cx="276218" cy="29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吹き出し: 角を丸めた四角形 9">
            <a:extLst>
              <a:ext uri="{FF2B5EF4-FFF2-40B4-BE49-F238E27FC236}">
                <a16:creationId xmlns:a16="http://schemas.microsoft.com/office/drawing/2014/main" id="{9285CE5F-15E7-4C6D-A359-E9D4999BB2E9}"/>
              </a:ext>
            </a:extLst>
          </p:cNvPr>
          <p:cNvSpPr/>
          <p:nvPr/>
        </p:nvSpPr>
        <p:spPr bwMode="auto">
          <a:xfrm>
            <a:off x="3649734" y="1937246"/>
            <a:ext cx="2556562" cy="572323"/>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調達情報全体を管理するデータベース。</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見積依頼先や各種日付、ステータスを管理。</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11" name="フローチャート : 磁気ディスク 11">
            <a:extLst>
              <a:ext uri="{FF2B5EF4-FFF2-40B4-BE49-F238E27FC236}">
                <a16:creationId xmlns:a16="http://schemas.microsoft.com/office/drawing/2014/main" id="{079E5365-5137-43F3-B186-99C9657EA35F}"/>
              </a:ext>
            </a:extLst>
          </p:cNvPr>
          <p:cNvSpPr>
            <a:spLocks noChangeArrowheads="1"/>
          </p:cNvSpPr>
          <p:nvPr/>
        </p:nvSpPr>
        <p:spPr bwMode="auto">
          <a:xfrm>
            <a:off x="4501792"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調達</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明細</a:t>
            </a:r>
          </a:p>
        </p:txBody>
      </p:sp>
      <p:sp>
        <p:nvSpPr>
          <p:cNvPr id="12" name="フローチャート : 磁気ディスク 11">
            <a:extLst>
              <a:ext uri="{FF2B5EF4-FFF2-40B4-BE49-F238E27FC236}">
                <a16:creationId xmlns:a16="http://schemas.microsoft.com/office/drawing/2014/main" id="{262EEC92-B7CE-4253-9766-AFB6B493CB73}"/>
              </a:ext>
            </a:extLst>
          </p:cNvPr>
          <p:cNvSpPr>
            <a:spLocks noChangeArrowheads="1"/>
          </p:cNvSpPr>
          <p:nvPr/>
        </p:nvSpPr>
        <p:spPr bwMode="auto">
          <a:xfrm>
            <a:off x="5690581" y="3780678"/>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見積</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回答</a:t>
            </a:r>
          </a:p>
        </p:txBody>
      </p:sp>
      <p:cxnSp>
        <p:nvCxnSpPr>
          <p:cNvPr id="13" name="直線コネクタ 12">
            <a:extLst>
              <a:ext uri="{FF2B5EF4-FFF2-40B4-BE49-F238E27FC236}">
                <a16:creationId xmlns:a16="http://schemas.microsoft.com/office/drawing/2014/main" id="{AA2C207A-127A-4F63-B323-11E89F2B0C67}"/>
              </a:ext>
            </a:extLst>
          </p:cNvPr>
          <p:cNvCxnSpPr>
            <a:stCxn id="11" idx="4"/>
            <a:endCxn id="12" idx="2"/>
          </p:cNvCxnSpPr>
          <p:nvPr/>
        </p:nvCxnSpPr>
        <p:spPr bwMode="auto">
          <a:xfrm>
            <a:off x="5217168" y="4066840"/>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4" name="フローチャート : 磁気ディスク 11">
            <a:extLst>
              <a:ext uri="{FF2B5EF4-FFF2-40B4-BE49-F238E27FC236}">
                <a16:creationId xmlns:a16="http://schemas.microsoft.com/office/drawing/2014/main" id="{EE842D51-B63A-44DF-863B-4A7F556F6321}"/>
              </a:ext>
            </a:extLst>
          </p:cNvPr>
          <p:cNvSpPr>
            <a:spLocks noChangeArrowheads="1"/>
          </p:cNvSpPr>
          <p:nvPr/>
        </p:nvSpPr>
        <p:spPr bwMode="auto">
          <a:xfrm>
            <a:off x="2082301" y="4790449"/>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部材</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5" name="コネクタ: カギ線 14">
            <a:extLst>
              <a:ext uri="{FF2B5EF4-FFF2-40B4-BE49-F238E27FC236}">
                <a16:creationId xmlns:a16="http://schemas.microsoft.com/office/drawing/2014/main" id="{1B127ACF-B42A-464D-B4B1-138C80B40910}"/>
              </a:ext>
            </a:extLst>
          </p:cNvPr>
          <p:cNvCxnSpPr>
            <a:cxnSpLocks/>
            <a:stCxn id="16" idx="4"/>
            <a:endCxn id="31" idx="2"/>
          </p:cNvCxnSpPr>
          <p:nvPr/>
        </p:nvCxnSpPr>
        <p:spPr bwMode="auto">
          <a:xfrm flipV="1">
            <a:off x="2797677" y="5076409"/>
            <a:ext cx="1704115" cy="70128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16" name="フローチャート : 磁気ディスク 11">
            <a:extLst>
              <a:ext uri="{FF2B5EF4-FFF2-40B4-BE49-F238E27FC236}">
                <a16:creationId xmlns:a16="http://schemas.microsoft.com/office/drawing/2014/main" id="{3ACFB7AD-B30B-4789-9322-CCD5FB10AEA6}"/>
              </a:ext>
            </a:extLst>
          </p:cNvPr>
          <p:cNvSpPr>
            <a:spLocks noChangeArrowheads="1"/>
          </p:cNvSpPr>
          <p:nvPr/>
        </p:nvSpPr>
        <p:spPr bwMode="auto">
          <a:xfrm>
            <a:off x="2082301" y="5491536"/>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場所</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マスタ</a:t>
            </a:r>
          </a:p>
        </p:txBody>
      </p:sp>
      <p:cxnSp>
        <p:nvCxnSpPr>
          <p:cNvPr id="17" name="直線コネクタ 16">
            <a:extLst>
              <a:ext uri="{FF2B5EF4-FFF2-40B4-BE49-F238E27FC236}">
                <a16:creationId xmlns:a16="http://schemas.microsoft.com/office/drawing/2014/main" id="{24B4EFF2-C1B8-41B6-8A98-97A0BC5D86DF}"/>
              </a:ext>
            </a:extLst>
          </p:cNvPr>
          <p:cNvCxnSpPr>
            <a:cxnSpLocks/>
            <a:stCxn id="14" idx="4"/>
            <a:endCxn id="31" idx="2"/>
          </p:cNvCxnSpPr>
          <p:nvPr/>
        </p:nvCxnSpPr>
        <p:spPr bwMode="auto">
          <a:xfrm flipV="1">
            <a:off x="2797677" y="5076409"/>
            <a:ext cx="1704115" cy="20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18" name="直線コネクタ 17">
            <a:extLst>
              <a:ext uri="{FF2B5EF4-FFF2-40B4-BE49-F238E27FC236}">
                <a16:creationId xmlns:a16="http://schemas.microsoft.com/office/drawing/2014/main" id="{B6BD1DEA-8AB8-4826-B34B-4C8E21133EE9}"/>
              </a:ext>
            </a:extLst>
          </p:cNvPr>
          <p:cNvCxnSpPr>
            <a:cxnSpLocks/>
            <a:stCxn id="11" idx="3"/>
            <a:endCxn id="31" idx="1"/>
          </p:cNvCxnSpPr>
          <p:nvPr/>
        </p:nvCxnSpPr>
        <p:spPr bwMode="auto">
          <a:xfrm>
            <a:off x="4859480" y="4353001"/>
            <a:ext cx="0" cy="43724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19" name="正方形/長方形 18">
            <a:extLst>
              <a:ext uri="{FF2B5EF4-FFF2-40B4-BE49-F238E27FC236}">
                <a16:creationId xmlns:a16="http://schemas.microsoft.com/office/drawing/2014/main" id="{69B886B1-FA33-458F-B487-FD626D2793BA}"/>
              </a:ext>
            </a:extLst>
          </p:cNvPr>
          <p:cNvSpPr/>
          <p:nvPr/>
        </p:nvSpPr>
        <p:spPr bwMode="auto">
          <a:xfrm>
            <a:off x="7017561" y="4945475"/>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仕入画面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703DF83A-6796-4432-830E-E2E4155EA16C}"/>
              </a:ext>
            </a:extLst>
          </p:cNvPr>
          <p:cNvSpPr/>
          <p:nvPr/>
        </p:nvSpPr>
        <p:spPr bwMode="auto">
          <a:xfrm>
            <a:off x="7017561" y="5236316"/>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入出庫画面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21" name="吹き出し: 四角形 20">
            <a:extLst>
              <a:ext uri="{FF2B5EF4-FFF2-40B4-BE49-F238E27FC236}">
                <a16:creationId xmlns:a16="http://schemas.microsoft.com/office/drawing/2014/main" id="{3B512EF1-6A3D-4B50-A255-7C259DF86394}"/>
              </a:ext>
            </a:extLst>
          </p:cNvPr>
          <p:cNvSpPr/>
          <p:nvPr/>
        </p:nvSpPr>
        <p:spPr bwMode="auto">
          <a:xfrm>
            <a:off x="5408116" y="2575800"/>
            <a:ext cx="1977418" cy="598283"/>
          </a:xfrm>
          <a:prstGeom prst="wedgeRectCallout">
            <a:avLst>
              <a:gd name="adj1" fmla="val -63823"/>
              <a:gd name="adj2" fmla="val 6398"/>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ヘッダ</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ステータスにて注文全体を管理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・承認前・承認済・見積依頼中</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・仕入先決定・注文済・全数納入済</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・請求済　等・・・</a:t>
            </a:r>
            <a:endParaRPr lang="en-US" altLang="ja-JP" sz="800" dirty="0">
              <a:latin typeface="Meiryo UI" panose="020B0604030504040204" pitchFamily="50" charset="-128"/>
              <a:ea typeface="Meiryo UI" panose="020B0604030504040204" pitchFamily="50" charset="-128"/>
            </a:endParaRPr>
          </a:p>
        </p:txBody>
      </p:sp>
      <p:sp>
        <p:nvSpPr>
          <p:cNvPr id="22" name="フローチャート : 磁気ディスク 11">
            <a:extLst>
              <a:ext uri="{FF2B5EF4-FFF2-40B4-BE49-F238E27FC236}">
                <a16:creationId xmlns:a16="http://schemas.microsoft.com/office/drawing/2014/main" id="{F067B125-E4D5-4D2C-9235-C74265778881}"/>
              </a:ext>
            </a:extLst>
          </p:cNvPr>
          <p:cNvSpPr>
            <a:spLocks noChangeArrowheads="1"/>
          </p:cNvSpPr>
          <p:nvPr/>
        </p:nvSpPr>
        <p:spPr bwMode="auto">
          <a:xfrm>
            <a:off x="2082301" y="2601763"/>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p:txBody>
      </p:sp>
      <p:sp>
        <p:nvSpPr>
          <p:cNvPr id="23" name="フローチャート : 磁気ディスク 11">
            <a:extLst>
              <a:ext uri="{FF2B5EF4-FFF2-40B4-BE49-F238E27FC236}">
                <a16:creationId xmlns:a16="http://schemas.microsoft.com/office/drawing/2014/main" id="{302964C0-DF4C-468E-8CB3-F763666E3C08}"/>
              </a:ext>
            </a:extLst>
          </p:cNvPr>
          <p:cNvSpPr>
            <a:spLocks noChangeArrowheads="1"/>
          </p:cNvSpPr>
          <p:nvPr/>
        </p:nvSpPr>
        <p:spPr bwMode="auto">
          <a:xfrm>
            <a:off x="2082301" y="333659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取引先</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責任者</a:t>
            </a:r>
          </a:p>
        </p:txBody>
      </p:sp>
      <p:cxnSp>
        <p:nvCxnSpPr>
          <p:cNvPr id="24" name="直線コネクタ 23">
            <a:extLst>
              <a:ext uri="{FF2B5EF4-FFF2-40B4-BE49-F238E27FC236}">
                <a16:creationId xmlns:a16="http://schemas.microsoft.com/office/drawing/2014/main" id="{AD23CF1A-4011-4D7F-ACD7-EBBFD91B2274}"/>
              </a:ext>
            </a:extLst>
          </p:cNvPr>
          <p:cNvCxnSpPr>
            <a:cxnSpLocks/>
            <a:stCxn id="22" idx="3"/>
            <a:endCxn id="23" idx="1"/>
          </p:cNvCxnSpPr>
          <p:nvPr/>
        </p:nvCxnSpPr>
        <p:spPr bwMode="auto">
          <a:xfrm>
            <a:off x="2439989" y="3174086"/>
            <a:ext cx="0" cy="16251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25" name="コネクタ: カギ線 24">
            <a:extLst>
              <a:ext uri="{FF2B5EF4-FFF2-40B4-BE49-F238E27FC236}">
                <a16:creationId xmlns:a16="http://schemas.microsoft.com/office/drawing/2014/main" id="{A2B663DC-B565-4A01-BBBB-23B594CFD565}"/>
              </a:ext>
            </a:extLst>
          </p:cNvPr>
          <p:cNvCxnSpPr>
            <a:cxnSpLocks/>
            <a:stCxn id="22" idx="4"/>
            <a:endCxn id="7" idx="2"/>
          </p:cNvCxnSpPr>
          <p:nvPr/>
        </p:nvCxnSpPr>
        <p:spPr bwMode="auto">
          <a:xfrm>
            <a:off x="2797677" y="2887925"/>
            <a:ext cx="1704115" cy="253315"/>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6" name="コネクタ: カギ線 25">
            <a:extLst>
              <a:ext uri="{FF2B5EF4-FFF2-40B4-BE49-F238E27FC236}">
                <a16:creationId xmlns:a16="http://schemas.microsoft.com/office/drawing/2014/main" id="{17B846BB-8E41-4C8A-B4ED-265FE45149FE}"/>
              </a:ext>
            </a:extLst>
          </p:cNvPr>
          <p:cNvCxnSpPr>
            <a:cxnSpLocks/>
            <a:stCxn id="23" idx="4"/>
            <a:endCxn id="7" idx="2"/>
          </p:cNvCxnSpPr>
          <p:nvPr/>
        </p:nvCxnSpPr>
        <p:spPr bwMode="auto">
          <a:xfrm flipV="1">
            <a:off x="2797677" y="3141240"/>
            <a:ext cx="1704115" cy="481519"/>
          </a:xfrm>
          <a:prstGeom prst="bentConnector3">
            <a:avLst>
              <a:gd name="adj1" fmla="val 50000"/>
            </a:avLst>
          </a:prstGeom>
          <a:solidFill>
            <a:schemeClr val="accent1"/>
          </a:solidFill>
          <a:ln w="12700" cap="sq" cmpd="sng" algn="ctr">
            <a:solidFill>
              <a:schemeClr val="bg1">
                <a:lumMod val="85000"/>
              </a:schemeClr>
            </a:solidFill>
            <a:prstDash val="solid"/>
            <a:round/>
            <a:headEnd type="none" w="lg" len="med"/>
            <a:tailEnd type="none"/>
          </a:ln>
          <a:effectLst/>
        </p:spPr>
      </p:cxnSp>
      <p:cxnSp>
        <p:nvCxnSpPr>
          <p:cNvPr id="27" name="直線コネクタ 26">
            <a:extLst>
              <a:ext uri="{FF2B5EF4-FFF2-40B4-BE49-F238E27FC236}">
                <a16:creationId xmlns:a16="http://schemas.microsoft.com/office/drawing/2014/main" id="{2CC49E68-A404-4E82-AE5F-F5844EA6E8FD}"/>
              </a:ext>
            </a:extLst>
          </p:cNvPr>
          <p:cNvCxnSpPr>
            <a:cxnSpLocks/>
            <a:stCxn id="7" idx="3"/>
            <a:endCxn id="11" idx="1"/>
          </p:cNvCxnSpPr>
          <p:nvPr/>
        </p:nvCxnSpPr>
        <p:spPr bwMode="auto">
          <a:xfrm>
            <a:off x="4859480" y="3427401"/>
            <a:ext cx="0" cy="353277"/>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28" name="フローチャート : 磁気ディスク 11">
            <a:extLst>
              <a:ext uri="{FF2B5EF4-FFF2-40B4-BE49-F238E27FC236}">
                <a16:creationId xmlns:a16="http://schemas.microsoft.com/office/drawing/2014/main" id="{3C4BE726-0A00-4AED-BE02-11B7C2773B74}"/>
              </a:ext>
            </a:extLst>
          </p:cNvPr>
          <p:cNvSpPr>
            <a:spLocks noChangeArrowheads="1"/>
          </p:cNvSpPr>
          <p:nvPr/>
        </p:nvSpPr>
        <p:spPr bwMode="auto">
          <a:xfrm>
            <a:off x="5690581"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仕入</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履歴</a:t>
            </a:r>
          </a:p>
        </p:txBody>
      </p:sp>
      <p:cxnSp>
        <p:nvCxnSpPr>
          <p:cNvPr id="29" name="直線コネクタ 28">
            <a:extLst>
              <a:ext uri="{FF2B5EF4-FFF2-40B4-BE49-F238E27FC236}">
                <a16:creationId xmlns:a16="http://schemas.microsoft.com/office/drawing/2014/main" id="{8665E44B-3247-42DC-A966-E9C517940698}"/>
              </a:ext>
            </a:extLst>
          </p:cNvPr>
          <p:cNvCxnSpPr>
            <a:cxnSpLocks/>
            <a:stCxn id="31" idx="4"/>
            <a:endCxn id="28" idx="2"/>
          </p:cNvCxnSpPr>
          <p:nvPr/>
        </p:nvCxnSpPr>
        <p:spPr bwMode="auto">
          <a:xfrm>
            <a:off x="5217168" y="5076409"/>
            <a:ext cx="473413" cy="0"/>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cxnSp>
        <p:nvCxnSpPr>
          <p:cNvPr id="30" name="コネクタ: カギ線 29">
            <a:extLst>
              <a:ext uri="{FF2B5EF4-FFF2-40B4-BE49-F238E27FC236}">
                <a16:creationId xmlns:a16="http://schemas.microsoft.com/office/drawing/2014/main" id="{7E2F1B1B-C72B-4B3B-B61E-A4713BB216EE}"/>
              </a:ext>
            </a:extLst>
          </p:cNvPr>
          <p:cNvCxnSpPr>
            <a:cxnSpLocks/>
            <a:stCxn id="11" idx="3"/>
            <a:endCxn id="28" idx="2"/>
          </p:cNvCxnSpPr>
          <p:nvPr/>
        </p:nvCxnSpPr>
        <p:spPr bwMode="auto">
          <a:xfrm rot="16200000" flipH="1">
            <a:off x="4913326" y="4299154"/>
            <a:ext cx="723408" cy="831101"/>
          </a:xfrm>
          <a:prstGeom prst="bentConnector2">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31" name="フローチャート : 磁気ディスク 11">
            <a:extLst>
              <a:ext uri="{FF2B5EF4-FFF2-40B4-BE49-F238E27FC236}">
                <a16:creationId xmlns:a16="http://schemas.microsoft.com/office/drawing/2014/main" id="{8CCC5519-C8F3-418C-AE9F-71CA242F2C01}"/>
              </a:ext>
            </a:extLst>
          </p:cNvPr>
          <p:cNvSpPr>
            <a:spLocks noChangeArrowheads="1"/>
          </p:cNvSpPr>
          <p:nvPr/>
        </p:nvSpPr>
        <p:spPr bwMode="auto">
          <a:xfrm>
            <a:off x="4501792" y="4790247"/>
            <a:ext cx="715376" cy="572323"/>
          </a:xfrm>
          <a:prstGeom prst="flowChartMagneticDisk">
            <a:avLst/>
          </a:prstGeom>
          <a:solidFill>
            <a:srgbClr val="00CCFF"/>
          </a:solidFill>
          <a:ln w="12700" cap="sq" algn="ctr">
            <a:solidFill>
              <a:schemeClr val="bg1"/>
            </a:solidFill>
            <a:round/>
            <a:headEnd type="none" w="lg" len="med"/>
            <a:tailEnd type="none" w="lg" len="med"/>
          </a:ln>
        </p:spPr>
        <p:txBody>
          <a:bodyPr anchor="ctr" anchorCtr="0"/>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900" dirty="0">
                <a:solidFill>
                  <a:schemeClr val="bg1"/>
                </a:solidFill>
                <a:latin typeface="Meiryo UI" pitchFamily="50" charset="-128"/>
                <a:ea typeface="Meiryo UI" pitchFamily="50" charset="-128"/>
                <a:cs typeface="Meiryo UI" pitchFamily="50" charset="-128"/>
              </a:rPr>
              <a:t>在庫</a:t>
            </a:r>
            <a:endParaRPr lang="en-US" altLang="ja-JP" sz="900" dirty="0">
              <a:solidFill>
                <a:schemeClr val="bg1"/>
              </a:solidFill>
              <a:latin typeface="Meiryo UI" pitchFamily="50" charset="-128"/>
              <a:ea typeface="Meiryo UI" pitchFamily="50" charset="-128"/>
              <a:cs typeface="Meiryo UI" pitchFamily="50" charset="-128"/>
            </a:endParaRPr>
          </a:p>
          <a:p>
            <a:pPr algn="ctr" eaLnBrk="1" hangingPunct="1"/>
            <a:r>
              <a:rPr lang="ja-JP" altLang="en-US" sz="900" dirty="0">
                <a:solidFill>
                  <a:schemeClr val="bg1"/>
                </a:solidFill>
                <a:latin typeface="Meiryo UI" pitchFamily="50" charset="-128"/>
                <a:ea typeface="Meiryo UI" pitchFamily="50" charset="-128"/>
                <a:cs typeface="Meiryo UI" pitchFamily="50" charset="-128"/>
              </a:rPr>
              <a:t>管理</a:t>
            </a:r>
          </a:p>
        </p:txBody>
      </p:sp>
      <p:cxnSp>
        <p:nvCxnSpPr>
          <p:cNvPr id="32" name="直線コネクタ 31">
            <a:extLst>
              <a:ext uri="{FF2B5EF4-FFF2-40B4-BE49-F238E27FC236}">
                <a16:creationId xmlns:a16="http://schemas.microsoft.com/office/drawing/2014/main" id="{73EA546C-9487-43A1-A77E-6D557CC61354}"/>
              </a:ext>
            </a:extLst>
          </p:cNvPr>
          <p:cNvCxnSpPr>
            <a:cxnSpLocks/>
            <a:stCxn id="28" idx="4"/>
            <a:endCxn id="19" idx="1"/>
          </p:cNvCxnSpPr>
          <p:nvPr/>
        </p:nvCxnSpPr>
        <p:spPr bwMode="auto">
          <a:xfrm>
            <a:off x="6405957" y="5076409"/>
            <a:ext cx="611604" cy="7566"/>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33" name="吹き出し: 角を丸めた四角形 32">
            <a:extLst>
              <a:ext uri="{FF2B5EF4-FFF2-40B4-BE49-F238E27FC236}">
                <a16:creationId xmlns:a16="http://schemas.microsoft.com/office/drawing/2014/main" id="{E11C0B17-22DE-47EE-A5B4-D7A78D399AFB}"/>
              </a:ext>
            </a:extLst>
          </p:cNvPr>
          <p:cNvSpPr/>
          <p:nvPr/>
        </p:nvSpPr>
        <p:spPr bwMode="auto">
          <a:xfrm>
            <a:off x="1213857" y="2211185"/>
            <a:ext cx="2068156" cy="291980"/>
          </a:xfrm>
          <a:prstGeom prst="wedgeRoundRectCallout">
            <a:avLst>
              <a:gd name="adj1" fmla="val -4926"/>
              <a:gd name="adj2" fmla="val 118401"/>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施主・仕入先等関連企業を管理</a:t>
            </a:r>
          </a:p>
        </p:txBody>
      </p:sp>
      <p:sp>
        <p:nvSpPr>
          <p:cNvPr id="34" name="吹き出し: 角を丸めた四角形 33">
            <a:extLst>
              <a:ext uri="{FF2B5EF4-FFF2-40B4-BE49-F238E27FC236}">
                <a16:creationId xmlns:a16="http://schemas.microsoft.com/office/drawing/2014/main" id="{58A677AB-CCBA-4B17-9BC8-5E196A7D10A5}"/>
              </a:ext>
            </a:extLst>
          </p:cNvPr>
          <p:cNvSpPr/>
          <p:nvPr/>
        </p:nvSpPr>
        <p:spPr bwMode="auto">
          <a:xfrm>
            <a:off x="227380" y="3262271"/>
            <a:ext cx="1782503" cy="407361"/>
          </a:xfrm>
          <a:prstGeom prst="wedgeRoundRectCallout">
            <a:avLst>
              <a:gd name="adj1" fmla="val 57718"/>
              <a:gd name="adj2" fmla="val 41658"/>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関連企業の担当者を管理。</a:t>
            </a:r>
            <a:endPar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各メール配信先となる。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5" name="吹き出し: 角を丸めた四角形 34">
            <a:extLst>
              <a:ext uri="{FF2B5EF4-FFF2-40B4-BE49-F238E27FC236}">
                <a16:creationId xmlns:a16="http://schemas.microsoft.com/office/drawing/2014/main" id="{D0398567-F961-474E-B1A9-03C3BBF05683}"/>
              </a:ext>
            </a:extLst>
          </p:cNvPr>
          <p:cNvSpPr/>
          <p:nvPr/>
        </p:nvSpPr>
        <p:spPr bwMode="auto">
          <a:xfrm>
            <a:off x="227381" y="5436960"/>
            <a:ext cx="1714480" cy="572323"/>
          </a:xfrm>
          <a:prstGeom prst="wedgeRoundRectCallout">
            <a:avLst>
              <a:gd name="adj1" fmla="val 63353"/>
              <a:gd name="adj2" fmla="val -5185"/>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050" dirty="0">
                <a:solidFill>
                  <a:schemeClr val="bg1"/>
                </a:solidFill>
                <a:latin typeface="Meiryo UI" panose="020B0604030504040204" pitchFamily="50" charset="-128"/>
                <a:ea typeface="Meiryo UI" panose="020B0604030504040204" pitchFamily="50" charset="-128"/>
              </a:rPr>
              <a:t>施工現場のマスタ</a:t>
            </a:r>
            <a:endParaRPr lang="en-US" altLang="ja-JP" sz="1050" dirty="0">
              <a:solidFill>
                <a:schemeClr val="bg1"/>
              </a:solidFill>
              <a:latin typeface="Meiryo UI" panose="020B0604030504040204" pitchFamily="50" charset="-128"/>
              <a:ea typeface="Meiryo UI"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a:t>
            </a:r>
            <a:r>
              <a:rPr lang="ja-JP" altLang="en-US" sz="1050" dirty="0">
                <a:solidFill>
                  <a:schemeClr val="bg1"/>
                </a:solidFill>
                <a:latin typeface="Meiryo UI" panose="020B0604030504040204" pitchFamily="50" charset="-128"/>
                <a:ea typeface="Meiryo UI" panose="020B0604030504040204" pitchFamily="50" charset="-128"/>
              </a:rPr>
              <a:t>要件定義時</a:t>
            </a:r>
            <a:r>
              <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rPr>
              <a:t>不要と判断する可能性あり</a:t>
            </a:r>
          </a:p>
        </p:txBody>
      </p:sp>
      <p:sp>
        <p:nvSpPr>
          <p:cNvPr id="36" name="吹き出し: 角を丸めた四角形 35">
            <a:extLst>
              <a:ext uri="{FF2B5EF4-FFF2-40B4-BE49-F238E27FC236}">
                <a16:creationId xmlns:a16="http://schemas.microsoft.com/office/drawing/2014/main" id="{BDEED512-F1FC-4585-8893-A7DB60D0E0D8}"/>
              </a:ext>
            </a:extLst>
          </p:cNvPr>
          <p:cNvSpPr/>
          <p:nvPr/>
        </p:nvSpPr>
        <p:spPr bwMode="auto">
          <a:xfrm>
            <a:off x="2952997" y="5423620"/>
            <a:ext cx="1714480" cy="572323"/>
          </a:xfrm>
          <a:prstGeom prst="wedgeRoundRectCallout">
            <a:avLst>
              <a:gd name="adj1" fmla="val 50532"/>
              <a:gd name="adj2" fmla="val -77389"/>
              <a:gd name="adj3" fmla="val 16667"/>
            </a:avLst>
          </a:prstGeom>
          <a:solidFill>
            <a:schemeClr val="accent5">
              <a:lumMod val="2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050" dirty="0">
                <a:solidFill>
                  <a:schemeClr val="bg1"/>
                </a:solidFill>
                <a:latin typeface="Meiryo UI" panose="020B0604030504040204" pitchFamily="50" charset="-128"/>
                <a:ea typeface="Meiryo UI" panose="020B0604030504040204" pitchFamily="50" charset="-128"/>
              </a:rPr>
              <a:t>GPS</a:t>
            </a:r>
            <a:r>
              <a:rPr lang="ja-JP" altLang="en-US" sz="1050" dirty="0">
                <a:solidFill>
                  <a:schemeClr val="bg1"/>
                </a:solidFill>
                <a:latin typeface="Meiryo UI" panose="020B0604030504040204" pitchFamily="50" charset="-128"/>
                <a:ea typeface="Meiryo UI" panose="020B0604030504040204" pitchFamily="50" charset="-128"/>
              </a:rPr>
              <a:t>＋階数情報も付与した形で管理可能とする。</a:t>
            </a:r>
            <a:endParaRPr kumimoji="1" lang="ja-JP" altLang="en-US" sz="105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704F9472-C513-48F5-AAA7-EBD9EFAD1EEF}"/>
              </a:ext>
            </a:extLst>
          </p:cNvPr>
          <p:cNvSpPr/>
          <p:nvPr/>
        </p:nvSpPr>
        <p:spPr bwMode="auto">
          <a:xfrm>
            <a:off x="5378401" y="3174083"/>
            <a:ext cx="2007133" cy="468023"/>
          </a:xfrm>
          <a:prstGeom prst="wedgeRectCallout">
            <a:avLst>
              <a:gd name="adj1" fmla="val -65384"/>
              <a:gd name="adj2" fmla="val 93437"/>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明細</a:t>
            </a:r>
            <a:r>
              <a:rPr kumimoji="1" lang="ja-JP" altLang="en-US"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ステータスにて部材別ステータスを管理</a:t>
            </a:r>
            <a:endParaRPr kumimoji="1" lang="en-US" altLang="ja-JP" sz="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・注文前・注文済・部分仕入・全数仕入</a:t>
            </a:r>
            <a:endParaRPr lang="en-US" altLang="ja-JP" sz="800" dirty="0">
              <a:latin typeface="Meiryo UI" panose="020B0604030504040204" pitchFamily="50" charset="-128"/>
              <a:ea typeface="Meiryo UI" panose="020B0604030504040204"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等・・・</a:t>
            </a:r>
            <a:endParaRPr lang="en-US" altLang="ja-JP" sz="800" dirty="0">
              <a:latin typeface="Meiryo UI" panose="020B0604030504040204" pitchFamily="50" charset="-128"/>
              <a:ea typeface="Meiryo UI" panose="020B0604030504040204" pitchFamily="50" charset="-128"/>
            </a:endParaRPr>
          </a:p>
        </p:txBody>
      </p:sp>
      <p:cxnSp>
        <p:nvCxnSpPr>
          <p:cNvPr id="38" name="直線コネクタ 37">
            <a:extLst>
              <a:ext uri="{FF2B5EF4-FFF2-40B4-BE49-F238E27FC236}">
                <a16:creationId xmlns:a16="http://schemas.microsoft.com/office/drawing/2014/main" id="{0A344D39-98C2-4450-9A5E-9AB3985C3F03}"/>
              </a:ext>
            </a:extLst>
          </p:cNvPr>
          <p:cNvCxnSpPr>
            <a:cxnSpLocks/>
            <a:stCxn id="11" idx="3"/>
            <a:endCxn id="28" idx="2"/>
          </p:cNvCxnSpPr>
          <p:nvPr/>
        </p:nvCxnSpPr>
        <p:spPr bwMode="auto">
          <a:xfrm>
            <a:off x="4859480" y="4353001"/>
            <a:ext cx="831101" cy="723408"/>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pic>
        <p:nvPicPr>
          <p:cNvPr id="39" name="図 81" descr="MC900432621.PNG">
            <a:extLst>
              <a:ext uri="{FF2B5EF4-FFF2-40B4-BE49-F238E27FC236}">
                <a16:creationId xmlns:a16="http://schemas.microsoft.com/office/drawing/2014/main" id="{25E68F4A-C070-44B6-99C9-E72B57E83CB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7307333" y="3895447"/>
            <a:ext cx="404000" cy="429101"/>
          </a:xfrm>
          <a:prstGeom prst="rect">
            <a:avLst/>
          </a:prstGeom>
        </p:spPr>
      </p:pic>
      <p:grpSp>
        <p:nvGrpSpPr>
          <p:cNvPr id="40" name="図形グループ 101">
            <a:extLst>
              <a:ext uri="{FF2B5EF4-FFF2-40B4-BE49-F238E27FC236}">
                <a16:creationId xmlns:a16="http://schemas.microsoft.com/office/drawing/2014/main" id="{F108475A-4774-4A3B-B821-3AABFE181647}"/>
              </a:ext>
            </a:extLst>
          </p:cNvPr>
          <p:cNvGrpSpPr/>
          <p:nvPr/>
        </p:nvGrpSpPr>
        <p:grpSpPr>
          <a:xfrm>
            <a:off x="7584237" y="5785034"/>
            <a:ext cx="513524" cy="550082"/>
            <a:chOff x="8424744" y="2517616"/>
            <a:chExt cx="719256" cy="774746"/>
          </a:xfrm>
        </p:grpSpPr>
        <p:pic>
          <p:nvPicPr>
            <p:cNvPr id="41" name="図 46">
              <a:extLst>
                <a:ext uri="{FF2B5EF4-FFF2-40B4-BE49-F238E27FC236}">
                  <a16:creationId xmlns:a16="http://schemas.microsoft.com/office/drawing/2014/main" id="{EC7A0DF8-1B69-426F-AD7B-3F4FA5727F85}"/>
                </a:ext>
              </a:extLst>
            </p:cNvPr>
            <p:cNvPicPr>
              <a:picLocks noChangeAspect="1"/>
            </p:cNvPicPr>
            <p:nvPr/>
          </p:nvPicPr>
          <p:blipFill>
            <a:blip r:embed="rId6" cstate="print"/>
            <a:srcRect t="44277"/>
            <a:stretch>
              <a:fillRect/>
            </a:stretch>
          </p:blipFill>
          <p:spPr>
            <a:xfrm>
              <a:off x="8424744" y="2896374"/>
              <a:ext cx="719256" cy="395988"/>
            </a:xfrm>
            <a:prstGeom prst="rect">
              <a:avLst/>
            </a:prstGeom>
          </p:spPr>
        </p:pic>
        <p:pic>
          <p:nvPicPr>
            <p:cNvPr id="42" name="図 47">
              <a:extLst>
                <a:ext uri="{FF2B5EF4-FFF2-40B4-BE49-F238E27FC236}">
                  <a16:creationId xmlns:a16="http://schemas.microsoft.com/office/drawing/2014/main" id="{B9819679-A029-446E-BD98-7DDFC9C27692}"/>
                </a:ext>
              </a:extLst>
            </p:cNvPr>
            <p:cNvPicPr>
              <a:picLocks noChangeAspect="1"/>
            </p:cNvPicPr>
            <p:nvPr/>
          </p:nvPicPr>
          <p:blipFill>
            <a:blip r:embed="rId7" cstate="print"/>
            <a:srcRect b="47180"/>
            <a:stretch>
              <a:fillRect/>
            </a:stretch>
          </p:blipFill>
          <p:spPr>
            <a:xfrm>
              <a:off x="8487239" y="2517616"/>
              <a:ext cx="623338" cy="401037"/>
            </a:xfrm>
            <a:prstGeom prst="rect">
              <a:avLst/>
            </a:prstGeom>
          </p:spPr>
        </p:pic>
      </p:grpSp>
      <p:sp>
        <p:nvSpPr>
          <p:cNvPr id="43" name="テキスト ボックス 42">
            <a:extLst>
              <a:ext uri="{FF2B5EF4-FFF2-40B4-BE49-F238E27FC236}">
                <a16:creationId xmlns:a16="http://schemas.microsoft.com/office/drawing/2014/main" id="{424FF1A7-888E-4CBC-A2EE-E29787400F92}"/>
              </a:ext>
            </a:extLst>
          </p:cNvPr>
          <p:cNvSpPr txBox="1"/>
          <p:nvPr/>
        </p:nvSpPr>
        <p:spPr>
          <a:xfrm>
            <a:off x="7617024" y="4022041"/>
            <a:ext cx="646331"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仕入先</a:t>
            </a:r>
          </a:p>
        </p:txBody>
      </p:sp>
      <p:sp>
        <p:nvSpPr>
          <p:cNvPr id="44" name="矢印: 左 43">
            <a:extLst>
              <a:ext uri="{FF2B5EF4-FFF2-40B4-BE49-F238E27FC236}">
                <a16:creationId xmlns:a16="http://schemas.microsoft.com/office/drawing/2014/main" id="{7CDD953A-9892-4376-B1BB-7A5BC4F585D7}"/>
              </a:ext>
            </a:extLst>
          </p:cNvPr>
          <p:cNvSpPr/>
          <p:nvPr/>
        </p:nvSpPr>
        <p:spPr bwMode="auto">
          <a:xfrm>
            <a:off x="6486551" y="3908920"/>
            <a:ext cx="763245" cy="325103"/>
          </a:xfrm>
          <a:prstGeom prst="leftArrow">
            <a:avLst/>
          </a:prstGeom>
          <a:solidFill>
            <a:schemeClr val="accent1">
              <a:lumMod val="20000"/>
              <a:lumOff val="80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latin typeface="Meiryo UI" panose="020B0604030504040204" pitchFamily="50" charset="-128"/>
                <a:ea typeface="Meiryo UI" panose="020B0604030504040204" pitchFamily="50" charset="-128"/>
              </a:rPr>
              <a:t>見積入力</a:t>
            </a:r>
            <a:endParaRPr kumimoji="1" lang="ja-JP" altLang="en-US" sz="9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45" name="吹き出し: 四角形 44">
            <a:extLst>
              <a:ext uri="{FF2B5EF4-FFF2-40B4-BE49-F238E27FC236}">
                <a16:creationId xmlns:a16="http://schemas.microsoft.com/office/drawing/2014/main" id="{C288747D-D482-4594-BCD6-18D118D62C02}"/>
              </a:ext>
            </a:extLst>
          </p:cNvPr>
          <p:cNvSpPr/>
          <p:nvPr/>
        </p:nvSpPr>
        <p:spPr bwMode="auto">
          <a:xfrm>
            <a:off x="6664578" y="4340764"/>
            <a:ext cx="2007133" cy="373061"/>
          </a:xfrm>
          <a:prstGeom prst="wedgeRectCallout">
            <a:avLst>
              <a:gd name="adj1" fmla="val -64069"/>
              <a:gd name="adj2" fmla="val -9357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調達明細に対して見積依頼を受けた仕入先は見積回答情報を入力する。</a:t>
            </a:r>
            <a:endParaRPr lang="en-US" altLang="ja-JP" sz="800" dirty="0">
              <a:latin typeface="Meiryo UI" panose="020B0604030504040204" pitchFamily="50" charset="-128"/>
              <a:ea typeface="Meiryo UI" panose="020B0604030504040204" pitchFamily="50" charset="-128"/>
            </a:endParaRPr>
          </a:p>
        </p:txBody>
      </p:sp>
      <p:sp>
        <p:nvSpPr>
          <p:cNvPr id="46" name="テキスト ボックス 45">
            <a:extLst>
              <a:ext uri="{FF2B5EF4-FFF2-40B4-BE49-F238E27FC236}">
                <a16:creationId xmlns:a16="http://schemas.microsoft.com/office/drawing/2014/main" id="{C7036CFE-65C7-444E-A010-660DC8ED39CF}"/>
              </a:ext>
            </a:extLst>
          </p:cNvPr>
          <p:cNvSpPr txBox="1"/>
          <p:nvPr/>
        </p:nvSpPr>
        <p:spPr>
          <a:xfrm>
            <a:off x="8045009" y="594898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現場担当</a:t>
            </a:r>
          </a:p>
        </p:txBody>
      </p:sp>
      <p:cxnSp>
        <p:nvCxnSpPr>
          <p:cNvPr id="47" name="コネクタ: カギ線 46">
            <a:extLst>
              <a:ext uri="{FF2B5EF4-FFF2-40B4-BE49-F238E27FC236}">
                <a16:creationId xmlns:a16="http://schemas.microsoft.com/office/drawing/2014/main" id="{5E17B42B-A67E-4753-A13D-97A5A265EFA4}"/>
              </a:ext>
            </a:extLst>
          </p:cNvPr>
          <p:cNvCxnSpPr>
            <a:cxnSpLocks/>
            <a:stCxn id="31" idx="4"/>
            <a:endCxn id="20" idx="1"/>
          </p:cNvCxnSpPr>
          <p:nvPr/>
        </p:nvCxnSpPr>
        <p:spPr bwMode="auto">
          <a:xfrm>
            <a:off x="5217168" y="5076409"/>
            <a:ext cx="1800393" cy="298407"/>
          </a:xfrm>
          <a:prstGeom prst="bentConnector3">
            <a:avLst>
              <a:gd name="adj1" fmla="val 11908"/>
            </a:avLst>
          </a:prstGeom>
          <a:solidFill>
            <a:schemeClr val="accent1"/>
          </a:solidFill>
          <a:ln w="12700" cap="sq" cmpd="sng" algn="ctr">
            <a:solidFill>
              <a:schemeClr val="bg1">
                <a:lumMod val="85000"/>
              </a:schemeClr>
            </a:solidFill>
            <a:prstDash val="solid"/>
            <a:round/>
            <a:headEnd type="none" w="lg" len="med"/>
            <a:tailEnd type="none"/>
          </a:ln>
          <a:effectLst/>
        </p:spPr>
      </p:cxnSp>
      <p:sp>
        <p:nvSpPr>
          <p:cNvPr id="48" name="吹き出し: 四角形 47">
            <a:extLst>
              <a:ext uri="{FF2B5EF4-FFF2-40B4-BE49-F238E27FC236}">
                <a16:creationId xmlns:a16="http://schemas.microsoft.com/office/drawing/2014/main" id="{6AF810D2-2B9B-4228-9746-A3EEC95C1F90}"/>
              </a:ext>
            </a:extLst>
          </p:cNvPr>
          <p:cNvSpPr/>
          <p:nvPr/>
        </p:nvSpPr>
        <p:spPr bwMode="auto">
          <a:xfrm>
            <a:off x="4973451" y="5437581"/>
            <a:ext cx="2007133" cy="373061"/>
          </a:xfrm>
          <a:prstGeom prst="wedgeRectCallout">
            <a:avLst>
              <a:gd name="adj1" fmla="val 51138"/>
              <a:gd name="adj2" fmla="val -119495"/>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スキャンした調達番号から注文済部材を検索し、検品処理＋入庫処理を行う。</a:t>
            </a:r>
            <a:endParaRPr lang="en-US" altLang="ja-JP" sz="800" dirty="0">
              <a:latin typeface="Meiryo UI" panose="020B0604030504040204" pitchFamily="50" charset="-128"/>
              <a:ea typeface="Meiryo UI" panose="020B0604030504040204" pitchFamily="50" charset="-128"/>
            </a:endParaRPr>
          </a:p>
        </p:txBody>
      </p:sp>
      <p:cxnSp>
        <p:nvCxnSpPr>
          <p:cNvPr id="49" name="直線コネクタ 48">
            <a:extLst>
              <a:ext uri="{FF2B5EF4-FFF2-40B4-BE49-F238E27FC236}">
                <a16:creationId xmlns:a16="http://schemas.microsoft.com/office/drawing/2014/main" id="{AA3D07A7-C975-47D2-AC8E-8D3BC9D74B4D}"/>
              </a:ext>
            </a:extLst>
          </p:cNvPr>
          <p:cNvCxnSpPr>
            <a:cxnSpLocks/>
            <a:stCxn id="11" idx="4"/>
            <a:endCxn id="48" idx="4"/>
          </p:cNvCxnSpPr>
          <p:nvPr/>
        </p:nvCxnSpPr>
        <p:spPr bwMode="auto">
          <a:xfrm>
            <a:off x="5217168" y="4066840"/>
            <a:ext cx="1786257" cy="1111482"/>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0" name="吹き出し: 四角形 49">
            <a:extLst>
              <a:ext uri="{FF2B5EF4-FFF2-40B4-BE49-F238E27FC236}">
                <a16:creationId xmlns:a16="http://schemas.microsoft.com/office/drawing/2014/main" id="{456D1C33-45B2-4B97-9F0F-D5602AA183AA}"/>
              </a:ext>
            </a:extLst>
          </p:cNvPr>
          <p:cNvSpPr/>
          <p:nvPr/>
        </p:nvSpPr>
        <p:spPr bwMode="auto">
          <a:xfrm>
            <a:off x="4973451" y="5860918"/>
            <a:ext cx="2007133" cy="318707"/>
          </a:xfrm>
          <a:prstGeom prst="wedgeRectCallout">
            <a:avLst>
              <a:gd name="adj1" fmla="val 78298"/>
              <a:gd name="adj2" fmla="val -172180"/>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latin typeface="Meiryo UI" panose="020B0604030504040204" pitchFamily="50" charset="-128"/>
                <a:ea typeface="Meiryo UI" panose="020B0604030504040204" pitchFamily="50" charset="-128"/>
              </a:rPr>
              <a:t>使用した場合の出庫処理や入力ミスの修正などにて使用。</a:t>
            </a:r>
            <a:endParaRPr lang="en-US" altLang="ja-JP" sz="800" dirty="0">
              <a:latin typeface="Meiryo UI" panose="020B0604030504040204" pitchFamily="50" charset="-128"/>
              <a:ea typeface="Meiryo UI" panose="020B0604030504040204" pitchFamily="50" charset="-128"/>
            </a:endParaRPr>
          </a:p>
        </p:txBody>
      </p:sp>
      <p:pic>
        <p:nvPicPr>
          <p:cNvPr id="51" name="図 81" descr="MC900432621.PNG">
            <a:extLst>
              <a:ext uri="{FF2B5EF4-FFF2-40B4-BE49-F238E27FC236}">
                <a16:creationId xmlns:a16="http://schemas.microsoft.com/office/drawing/2014/main" id="{2F368BD2-A7D9-4BE9-98CA-594EAD095A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2298530" y="4201047"/>
            <a:ext cx="404000" cy="429101"/>
          </a:xfrm>
          <a:prstGeom prst="rect">
            <a:avLst/>
          </a:prstGeom>
        </p:spPr>
      </p:pic>
      <p:sp>
        <p:nvSpPr>
          <p:cNvPr id="52" name="テキスト ボックス 51">
            <a:extLst>
              <a:ext uri="{FF2B5EF4-FFF2-40B4-BE49-F238E27FC236}">
                <a16:creationId xmlns:a16="http://schemas.microsoft.com/office/drawing/2014/main" id="{F446C935-C709-4CD4-BA96-0CE509EF7D30}"/>
              </a:ext>
            </a:extLst>
          </p:cNvPr>
          <p:cNvSpPr txBox="1"/>
          <p:nvPr/>
        </p:nvSpPr>
        <p:spPr>
          <a:xfrm>
            <a:off x="2702530" y="4500427"/>
            <a:ext cx="800219" cy="276999"/>
          </a:xfrm>
          <a:prstGeom prst="rect">
            <a:avLst/>
          </a:prstGeom>
          <a:noFill/>
        </p:spPr>
        <p:txBody>
          <a:bodyPr wrap="none" rtlCol="0">
            <a:spAutoFit/>
          </a:bodyPr>
          <a:lstStyle/>
          <a:p>
            <a:r>
              <a:rPr kumimoji="1" lang="ja-JP" altLang="en-US" sz="1200" b="1" dirty="0">
                <a:latin typeface="Meiryo UI" panose="020B0604030504040204" pitchFamily="50" charset="-128"/>
                <a:ea typeface="Meiryo UI" panose="020B0604030504040204" pitchFamily="50" charset="-128"/>
              </a:rPr>
              <a:t>購買部門</a:t>
            </a:r>
          </a:p>
        </p:txBody>
      </p:sp>
      <p:sp>
        <p:nvSpPr>
          <p:cNvPr id="53" name="吹き出し: 四角形 52">
            <a:extLst>
              <a:ext uri="{FF2B5EF4-FFF2-40B4-BE49-F238E27FC236}">
                <a16:creationId xmlns:a16="http://schemas.microsoft.com/office/drawing/2014/main" id="{9B1443B9-D838-43DC-A49F-3E6BFF12373F}"/>
              </a:ext>
            </a:extLst>
          </p:cNvPr>
          <p:cNvSpPr/>
          <p:nvPr/>
        </p:nvSpPr>
        <p:spPr bwMode="auto">
          <a:xfrm>
            <a:off x="2686951" y="4043615"/>
            <a:ext cx="1628842" cy="468023"/>
          </a:xfrm>
          <a:prstGeom prst="wedgeRectCallout">
            <a:avLst>
              <a:gd name="adj1" fmla="val 67944"/>
              <a:gd name="adj2" fmla="val -41823"/>
            </a:avLst>
          </a:prstGeom>
          <a:solidFill>
            <a:schemeClr val="bg1">
              <a:lumMod val="95000"/>
            </a:scheme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latin typeface="Meiryo UI" panose="020B0604030504040204" pitchFamily="50" charset="-128"/>
                <a:ea typeface="Meiryo UI" panose="020B0604030504040204" pitchFamily="50" charset="-128"/>
              </a:rPr>
              <a:t>OCR</a:t>
            </a:r>
            <a:r>
              <a:rPr lang="ja-JP" altLang="en-US" sz="800" dirty="0">
                <a:latin typeface="Meiryo UI" panose="020B0604030504040204" pitchFamily="50" charset="-128"/>
                <a:ea typeface="Meiryo UI" panose="020B0604030504040204" pitchFamily="50" charset="-128"/>
              </a:rPr>
              <a:t>リーダーにて仕入先からの請求書を読み、支払予定金額とのチェックを行う。</a:t>
            </a:r>
            <a:endParaRPr lang="en-US" altLang="ja-JP" sz="800" dirty="0">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id="{CD56AB13-D93C-43D3-978D-F68C661E9E01}"/>
              </a:ext>
            </a:extLst>
          </p:cNvPr>
          <p:cNvSpPr/>
          <p:nvPr/>
        </p:nvSpPr>
        <p:spPr bwMode="auto">
          <a:xfrm>
            <a:off x="3036320" y="3722769"/>
            <a:ext cx="843173" cy="276999"/>
          </a:xfrm>
          <a:prstGeom prst="rect">
            <a:avLst/>
          </a:prstGeom>
          <a:solidFill>
            <a:srgbClr val="00B0F0">
              <a:alpha val="59000"/>
            </a:srgbClr>
          </a:solidFill>
          <a:ln w="19050" cap="sq" cmpd="sng" algn="ctr">
            <a:solidFill>
              <a:schemeClr val="bg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a:solidFill>
                  <a:schemeClr val="bg1"/>
                </a:solidFill>
                <a:latin typeface="Meiryo UI" panose="020B0604030504040204" pitchFamily="50" charset="-128"/>
                <a:ea typeface="Meiryo UI" panose="020B0604030504040204" pitchFamily="50" charset="-128"/>
              </a:rPr>
              <a:t>請求書照合画面</a:t>
            </a:r>
            <a:endParaRPr kumimoji="1" lang="ja-JP" altLang="en-US" sz="900" b="0" i="0" u="none" strike="noStrike" cap="none" normalizeH="0" baseline="0" dirty="0">
              <a:ln>
                <a:noFill/>
              </a:ln>
              <a:solidFill>
                <a:schemeClr val="bg1"/>
              </a:solidFill>
              <a:effectLst/>
              <a:latin typeface="Meiryo UI" panose="020B0604030504040204" pitchFamily="50" charset="-128"/>
              <a:ea typeface="Meiryo UI" panose="020B0604030504040204" pitchFamily="50" charset="-128"/>
            </a:endParaRPr>
          </a:p>
        </p:txBody>
      </p:sp>
      <p:cxnSp>
        <p:nvCxnSpPr>
          <p:cNvPr id="55" name="直線コネクタ 54">
            <a:extLst>
              <a:ext uri="{FF2B5EF4-FFF2-40B4-BE49-F238E27FC236}">
                <a16:creationId xmlns:a16="http://schemas.microsoft.com/office/drawing/2014/main" id="{889A6890-5CF9-4C15-9C54-A20939E3705C}"/>
              </a:ext>
            </a:extLst>
          </p:cNvPr>
          <p:cNvCxnSpPr>
            <a:cxnSpLocks/>
            <a:stCxn id="54" idx="3"/>
            <a:endCxn id="11" idx="2"/>
          </p:cNvCxnSpPr>
          <p:nvPr/>
        </p:nvCxnSpPr>
        <p:spPr bwMode="auto">
          <a:xfrm>
            <a:off x="3879493" y="3861269"/>
            <a:ext cx="622299" cy="205571"/>
          </a:xfrm>
          <a:prstGeom prst="line">
            <a:avLst/>
          </a:prstGeom>
          <a:solidFill>
            <a:schemeClr val="accent1"/>
          </a:solidFill>
          <a:ln w="12700" cap="sq" cmpd="sng" algn="ctr">
            <a:solidFill>
              <a:schemeClr val="bg1">
                <a:lumMod val="85000"/>
              </a:schemeClr>
            </a:solidFill>
            <a:prstDash val="solid"/>
            <a:round/>
            <a:headEnd type="none" w="lg" len="med"/>
            <a:tailEnd type="none" w="lg" len="med"/>
          </a:ln>
          <a:effectLst/>
        </p:spPr>
      </p:cxnSp>
      <p:sp>
        <p:nvSpPr>
          <p:cNvPr id="56" name="テキスト ボックス 55">
            <a:extLst>
              <a:ext uri="{FF2B5EF4-FFF2-40B4-BE49-F238E27FC236}">
                <a16:creationId xmlns:a16="http://schemas.microsoft.com/office/drawing/2014/main" id="{ECB166D2-97CD-424C-8451-97C1B15FBCF3}"/>
              </a:ext>
            </a:extLst>
          </p:cNvPr>
          <p:cNvSpPr txBox="1"/>
          <p:nvPr/>
        </p:nvSpPr>
        <p:spPr>
          <a:xfrm>
            <a:off x="7385534" y="3507325"/>
            <a:ext cx="1683474" cy="430887"/>
          </a:xfrm>
          <a:prstGeom prst="rect">
            <a:avLst/>
          </a:prstGeom>
          <a:no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ポイント①</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御社と仕入先の情報共有</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A793ACA3-BD91-4866-AD09-A97F5FB31CD0}"/>
              </a:ext>
            </a:extLst>
          </p:cNvPr>
          <p:cNvCxnSpPr>
            <a:stCxn id="56" idx="1"/>
          </p:cNvCxnSpPr>
          <p:nvPr/>
        </p:nvCxnSpPr>
        <p:spPr bwMode="auto">
          <a:xfrm flipH="1" flipV="1">
            <a:off x="7017561" y="2933974"/>
            <a:ext cx="367973" cy="788795"/>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58" name="直線矢印コネクタ 57">
            <a:extLst>
              <a:ext uri="{FF2B5EF4-FFF2-40B4-BE49-F238E27FC236}">
                <a16:creationId xmlns:a16="http://schemas.microsoft.com/office/drawing/2014/main" id="{E147ED9F-4169-4A24-82DF-7EAA4BFE7C55}"/>
              </a:ext>
            </a:extLst>
          </p:cNvPr>
          <p:cNvCxnSpPr>
            <a:cxnSpLocks/>
            <a:stCxn id="56" idx="1"/>
          </p:cNvCxnSpPr>
          <p:nvPr/>
        </p:nvCxnSpPr>
        <p:spPr bwMode="auto">
          <a:xfrm flipH="1" flipV="1">
            <a:off x="7003425" y="3457316"/>
            <a:ext cx="382109" cy="2654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59" name="直線矢印コネクタ 58">
            <a:extLst>
              <a:ext uri="{FF2B5EF4-FFF2-40B4-BE49-F238E27FC236}">
                <a16:creationId xmlns:a16="http://schemas.microsoft.com/office/drawing/2014/main" id="{A610AD01-7E0C-42BE-9085-E24855B7C28A}"/>
              </a:ext>
            </a:extLst>
          </p:cNvPr>
          <p:cNvCxnSpPr>
            <a:cxnSpLocks/>
            <a:stCxn id="56" idx="1"/>
          </p:cNvCxnSpPr>
          <p:nvPr/>
        </p:nvCxnSpPr>
        <p:spPr bwMode="auto">
          <a:xfrm flipH="1">
            <a:off x="7291951" y="3722769"/>
            <a:ext cx="93583" cy="570553"/>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0" name="テキスト ボックス 59">
            <a:extLst>
              <a:ext uri="{FF2B5EF4-FFF2-40B4-BE49-F238E27FC236}">
                <a16:creationId xmlns:a16="http://schemas.microsoft.com/office/drawing/2014/main" id="{865B3802-D4F8-41D1-BF6C-5D37572D307E}"/>
              </a:ext>
            </a:extLst>
          </p:cNvPr>
          <p:cNvSpPr txBox="1"/>
          <p:nvPr/>
        </p:nvSpPr>
        <p:spPr>
          <a:xfrm>
            <a:off x="3140866" y="6003523"/>
            <a:ext cx="1598515"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②</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確実な検品と在庫管理</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7F9E83B4-0C25-4D30-8E23-20FCDDD411BA}"/>
              </a:ext>
            </a:extLst>
          </p:cNvPr>
          <p:cNvCxnSpPr>
            <a:cxnSpLocks/>
            <a:endCxn id="50" idx="1"/>
          </p:cNvCxnSpPr>
          <p:nvPr/>
        </p:nvCxnSpPr>
        <p:spPr bwMode="auto">
          <a:xfrm flipV="1">
            <a:off x="4639174" y="6020272"/>
            <a:ext cx="334277" cy="28171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cxnSp>
        <p:nvCxnSpPr>
          <p:cNvPr id="62" name="直線矢印コネクタ 61">
            <a:extLst>
              <a:ext uri="{FF2B5EF4-FFF2-40B4-BE49-F238E27FC236}">
                <a16:creationId xmlns:a16="http://schemas.microsoft.com/office/drawing/2014/main" id="{982578BF-50F6-4505-9A29-3455B6218452}"/>
              </a:ext>
            </a:extLst>
          </p:cNvPr>
          <p:cNvCxnSpPr>
            <a:cxnSpLocks/>
            <a:endCxn id="48" idx="1"/>
          </p:cNvCxnSpPr>
          <p:nvPr/>
        </p:nvCxnSpPr>
        <p:spPr bwMode="auto">
          <a:xfrm flipV="1">
            <a:off x="4648443" y="5624112"/>
            <a:ext cx="325008" cy="69462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3" name="テキスト ボックス 62">
            <a:extLst>
              <a:ext uri="{FF2B5EF4-FFF2-40B4-BE49-F238E27FC236}">
                <a16:creationId xmlns:a16="http://schemas.microsoft.com/office/drawing/2014/main" id="{EA485A18-A5DD-413A-835E-B8E2C98F9E06}"/>
              </a:ext>
            </a:extLst>
          </p:cNvPr>
          <p:cNvSpPr txBox="1"/>
          <p:nvPr/>
        </p:nvSpPr>
        <p:spPr>
          <a:xfrm>
            <a:off x="444969" y="4335295"/>
            <a:ext cx="1454244" cy="430887"/>
          </a:xfrm>
          <a:prstGeom prst="rect">
            <a:avLst/>
          </a:prstGeom>
          <a:solidFill>
            <a:schemeClr val="bg1"/>
          </a:solidFill>
        </p:spPr>
        <p:txBody>
          <a:bodyPr wrap="none" rtlCol="0">
            <a:spAutoFit/>
          </a:bodyPr>
          <a:lstStyle/>
          <a:p>
            <a:r>
              <a:rPr kumimoji="1" lang="ja-JP" altLang="en-US" sz="1100" b="1" dirty="0">
                <a:solidFill>
                  <a:srgbClr val="FF0000"/>
                </a:solidFill>
                <a:latin typeface="Meiryo UI" panose="020B0604030504040204" pitchFamily="50" charset="-128"/>
                <a:ea typeface="Meiryo UI" panose="020B0604030504040204" pitchFamily="50" charset="-128"/>
              </a:rPr>
              <a:t>ポイント</a:t>
            </a:r>
            <a:r>
              <a:rPr lang="ja-JP" altLang="en-US" sz="1100" b="1" dirty="0">
                <a:solidFill>
                  <a:srgbClr val="FF0000"/>
                </a:solidFill>
                <a:latin typeface="Meiryo UI" panose="020B0604030504040204" pitchFamily="50" charset="-128"/>
                <a:ea typeface="Meiryo UI" panose="020B0604030504040204" pitchFamily="50" charset="-128"/>
              </a:rPr>
              <a:t>③</a:t>
            </a:r>
            <a:endParaRPr kumimoji="1" lang="en-US" altLang="ja-JP" sz="1100" b="1" dirty="0">
              <a:solidFill>
                <a:srgbClr val="FF0000"/>
              </a:solidFill>
              <a:latin typeface="Meiryo UI" panose="020B0604030504040204" pitchFamily="50" charset="-128"/>
              <a:ea typeface="Meiryo UI" panose="020B0604030504040204" pitchFamily="50" charset="-128"/>
            </a:endParaRPr>
          </a:p>
          <a:p>
            <a:r>
              <a:rPr lang="ja-JP" altLang="en-US" sz="1100" b="1" dirty="0">
                <a:solidFill>
                  <a:srgbClr val="FF0000"/>
                </a:solidFill>
                <a:latin typeface="Meiryo UI" panose="020B0604030504040204" pitchFamily="50" charset="-128"/>
                <a:ea typeface="Meiryo UI" panose="020B0604030504040204" pitchFamily="50" charset="-128"/>
              </a:rPr>
              <a:t>請求内容確認簡素化</a:t>
            </a:r>
            <a:endParaRPr kumimoji="1" lang="ja-JP" altLang="en-US" sz="1100" b="1" dirty="0">
              <a:solidFill>
                <a:srgbClr val="FF0000"/>
              </a:solidFill>
              <a:latin typeface="Meiryo UI" panose="020B0604030504040204" pitchFamily="50" charset="-128"/>
              <a:ea typeface="Meiryo UI" panose="020B0604030504040204" pitchFamily="50" charset="-128"/>
            </a:endParaRPr>
          </a:p>
        </p:txBody>
      </p:sp>
      <p:cxnSp>
        <p:nvCxnSpPr>
          <p:cNvPr id="64" name="直線矢印コネクタ 63">
            <a:extLst>
              <a:ext uri="{FF2B5EF4-FFF2-40B4-BE49-F238E27FC236}">
                <a16:creationId xmlns:a16="http://schemas.microsoft.com/office/drawing/2014/main" id="{C373DFAC-9B4A-4172-B172-10E3D01326E1}"/>
              </a:ext>
            </a:extLst>
          </p:cNvPr>
          <p:cNvCxnSpPr>
            <a:cxnSpLocks/>
          </p:cNvCxnSpPr>
          <p:nvPr/>
        </p:nvCxnSpPr>
        <p:spPr bwMode="auto">
          <a:xfrm flipV="1">
            <a:off x="1943277" y="4352044"/>
            <a:ext cx="334277" cy="281710"/>
          </a:xfrm>
          <a:prstGeom prst="straightConnector1">
            <a:avLst/>
          </a:prstGeom>
          <a:solidFill>
            <a:schemeClr val="accent1"/>
          </a:solidFill>
          <a:ln w="6350" cap="sq" cmpd="sng" algn="ctr">
            <a:solidFill>
              <a:srgbClr val="FF0000"/>
            </a:solidFill>
            <a:prstDash val="solid"/>
            <a:round/>
            <a:headEnd type="none" w="lg" len="med"/>
            <a:tailEnd type="triangle"/>
          </a:ln>
          <a:effectLst/>
        </p:spPr>
      </p:cxnSp>
      <p:sp>
        <p:nvSpPr>
          <p:cNvPr id="65" name="タイトル 1">
            <a:extLst>
              <a:ext uri="{FF2B5EF4-FFF2-40B4-BE49-F238E27FC236}">
                <a16:creationId xmlns:a16="http://schemas.microsoft.com/office/drawing/2014/main" id="{C0AE7554-09E1-4A81-84EF-2C6913E44C98}"/>
              </a:ext>
            </a:extLst>
          </p:cNvPr>
          <p:cNvSpPr>
            <a:spLocks noGrp="1"/>
          </p:cNvSpPr>
          <p:nvPr>
            <p:ph type="title"/>
          </p:nvPr>
        </p:nvSpPr>
        <p:spPr>
          <a:xfrm>
            <a:off x="214313" y="131763"/>
            <a:ext cx="8229600" cy="725487"/>
          </a:xfrm>
        </p:spPr>
        <p:txBody>
          <a:bodyPr/>
          <a:lstStyle/>
          <a:p>
            <a:pPr eaLnBrk="1" hangingPunct="1"/>
            <a:r>
              <a:rPr lang="ja-JP" altLang="en-US" dirty="0"/>
              <a:t>プロジェクトのスコープ</a:t>
            </a:r>
          </a:p>
        </p:txBody>
      </p:sp>
      <p:sp>
        <p:nvSpPr>
          <p:cNvPr id="66" name="Rectangle 30">
            <a:extLst>
              <a:ext uri="{FF2B5EF4-FFF2-40B4-BE49-F238E27FC236}">
                <a16:creationId xmlns:a16="http://schemas.microsoft.com/office/drawing/2014/main" id="{03258CF8-396B-4018-82CE-2F7BB0DA6E38}"/>
              </a:ext>
            </a:extLst>
          </p:cNvPr>
          <p:cNvSpPr>
            <a:spLocks noChangeArrowheads="1"/>
          </p:cNvSpPr>
          <p:nvPr/>
        </p:nvSpPr>
        <p:spPr bwMode="auto">
          <a:xfrm>
            <a:off x="7273526" y="380206"/>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キックオフ資料より</a:t>
            </a:r>
          </a:p>
        </p:txBody>
      </p:sp>
    </p:spTree>
    <p:extLst>
      <p:ext uri="{BB962C8B-B14F-4D97-AF65-F5344CB8AC3E}">
        <p14:creationId xmlns:p14="http://schemas.microsoft.com/office/powerpoint/2010/main" val="334152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フローチャート: 処理 16">
            <a:extLst>
              <a:ext uri="{FF2B5EF4-FFF2-40B4-BE49-F238E27FC236}">
                <a16:creationId xmlns:a16="http://schemas.microsoft.com/office/drawing/2014/main" id="{F91E3BC8-6457-4514-B1CD-16F96153EDE0}"/>
              </a:ext>
            </a:extLst>
          </p:cNvPr>
          <p:cNvSpPr/>
          <p:nvPr/>
        </p:nvSpPr>
        <p:spPr bwMode="auto">
          <a:xfrm>
            <a:off x="611560" y="2708920"/>
            <a:ext cx="7704856" cy="3240360"/>
          </a:xfrm>
          <a:prstGeom prst="flowChartProcess">
            <a:avLst/>
          </a:prstGeom>
          <a:solidFill>
            <a:schemeClr val="bg1"/>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2" name="タイトル 1">
            <a:extLst>
              <a:ext uri="{FF2B5EF4-FFF2-40B4-BE49-F238E27FC236}">
                <a16:creationId xmlns:a16="http://schemas.microsoft.com/office/drawing/2014/main" id="{BDFBCBF7-3223-4E4D-A2BD-6AA61F0D662F}"/>
              </a:ext>
            </a:extLst>
          </p:cNvPr>
          <p:cNvSpPr>
            <a:spLocks noGrp="1"/>
          </p:cNvSpPr>
          <p:nvPr>
            <p:ph type="title"/>
          </p:nvPr>
        </p:nvSpPr>
        <p:spPr/>
        <p:txBody>
          <a:bodyPr/>
          <a:lstStyle/>
          <a:p>
            <a:pPr algn="l"/>
            <a:r>
              <a:rPr lang="ja-JP" altLang="en-US" dirty="0"/>
              <a:t>プロジェクト概要と方針</a:t>
            </a:r>
            <a:endParaRPr kumimoji="1" lang="ja-JP" altLang="en-US" dirty="0"/>
          </a:p>
        </p:txBody>
      </p:sp>
      <p:sp>
        <p:nvSpPr>
          <p:cNvPr id="3" name="コンテンツ プレースホルダー 2">
            <a:extLst>
              <a:ext uri="{FF2B5EF4-FFF2-40B4-BE49-F238E27FC236}">
                <a16:creationId xmlns:a16="http://schemas.microsoft.com/office/drawing/2014/main" id="{28939B49-CA5C-4A42-AAEC-0EFBCDF0BE95}"/>
              </a:ext>
            </a:extLst>
          </p:cNvPr>
          <p:cNvSpPr>
            <a:spLocks noGrp="1"/>
          </p:cNvSpPr>
          <p:nvPr>
            <p:ph idx="1"/>
          </p:nvPr>
        </p:nvSpPr>
        <p:spPr>
          <a:xfrm>
            <a:off x="457200" y="1219201"/>
            <a:ext cx="8229600" cy="1489720"/>
          </a:xfrm>
        </p:spPr>
        <p:txBody>
          <a:bodyPr/>
          <a:lstStyle/>
          <a:p>
            <a:r>
              <a:rPr lang="ja-JP" altLang="en-US" i="1" u="sng" dirty="0"/>
              <a:t>次につなげる</a:t>
            </a:r>
            <a:endParaRPr lang="en-US" altLang="ja-JP" i="1" u="sng" dirty="0"/>
          </a:p>
          <a:p>
            <a:r>
              <a:rPr lang="ja-JP" altLang="en-US" sz="2000" dirty="0"/>
              <a:t>　今後お客さんの中では</a:t>
            </a:r>
            <a:r>
              <a:rPr lang="en-US" altLang="ja-JP" sz="2000" dirty="0"/>
              <a:t>Step4</a:t>
            </a:r>
            <a:r>
              <a:rPr lang="ja-JP" altLang="en-US" sz="2000" dirty="0"/>
              <a:t>まで</a:t>
            </a:r>
            <a:r>
              <a:rPr lang="en-US" altLang="ja-JP" sz="2000" dirty="0"/>
              <a:t>IT</a:t>
            </a:r>
            <a:r>
              <a:rPr lang="ja-JP" altLang="en-US" sz="2000" dirty="0"/>
              <a:t>投資が計画されているが、</a:t>
            </a:r>
            <a:endParaRPr lang="en-US" altLang="ja-JP" sz="2000" dirty="0"/>
          </a:p>
          <a:p>
            <a:r>
              <a:rPr lang="ja-JP" altLang="en-US" sz="2000" dirty="0"/>
              <a:t>　</a:t>
            </a:r>
            <a:r>
              <a:rPr lang="en-US" altLang="ja-JP" sz="2000" dirty="0"/>
              <a:t>Step1</a:t>
            </a:r>
            <a:r>
              <a:rPr lang="ja-JP" altLang="en-US" sz="2000" dirty="0"/>
              <a:t>の評価次第となるため使い勝手のよいシステムを目指す。</a:t>
            </a:r>
            <a:endParaRPr lang="en-US" altLang="ja-JP" dirty="0"/>
          </a:p>
        </p:txBody>
      </p:sp>
      <p:sp>
        <p:nvSpPr>
          <p:cNvPr id="4" name="フッター プレースホルダー 3">
            <a:extLst>
              <a:ext uri="{FF2B5EF4-FFF2-40B4-BE49-F238E27FC236}">
                <a16:creationId xmlns:a16="http://schemas.microsoft.com/office/drawing/2014/main" id="{A2AECEC0-5334-4FD5-9E46-E404C1396388}"/>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F5BDE648-A001-473B-A9E0-D41FC360C5D6}"/>
              </a:ext>
            </a:extLst>
          </p:cNvPr>
          <p:cNvSpPr>
            <a:spLocks noGrp="1"/>
          </p:cNvSpPr>
          <p:nvPr>
            <p:ph type="sldNum" sz="quarter" idx="11"/>
          </p:nvPr>
        </p:nvSpPr>
        <p:spPr/>
        <p:txBody>
          <a:bodyPr/>
          <a:lstStyle/>
          <a:p>
            <a:pPr>
              <a:defRPr/>
            </a:pPr>
            <a:fld id="{9A10D173-86AD-422C-A9FD-37F5B46A463F}" type="slidenum">
              <a:rPr lang="en-US" altLang="ja-JP" smtClean="0"/>
              <a:pPr>
                <a:defRPr/>
              </a:pPr>
              <a:t>6</a:t>
            </a:fld>
            <a:endParaRPr lang="en-US" altLang="ja-JP"/>
          </a:p>
        </p:txBody>
      </p:sp>
      <p:sp>
        <p:nvSpPr>
          <p:cNvPr id="9" name="四角形: 角を丸くする 8">
            <a:extLst>
              <a:ext uri="{FF2B5EF4-FFF2-40B4-BE49-F238E27FC236}">
                <a16:creationId xmlns:a16="http://schemas.microsoft.com/office/drawing/2014/main" id="{670A3E80-5315-4AA7-8493-80E4287E110A}"/>
              </a:ext>
            </a:extLst>
          </p:cNvPr>
          <p:cNvSpPr/>
          <p:nvPr/>
        </p:nvSpPr>
        <p:spPr bwMode="auto">
          <a:xfrm>
            <a:off x="971600" y="3212976"/>
            <a:ext cx="1944216" cy="1008112"/>
          </a:xfrm>
          <a:prstGeom prst="roundRect">
            <a:avLst/>
          </a:prstGeom>
          <a:solidFill>
            <a:schemeClr val="bg1"/>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1" i="0" u="none" strike="noStrike" cap="none" normalizeH="0" baseline="0" dirty="0">
                <a:ln>
                  <a:noFill/>
                </a:ln>
                <a:solidFill>
                  <a:srgbClr val="FF0000"/>
                </a:solidFill>
                <a:effectLst/>
                <a:latin typeface="Arial" charset="0"/>
                <a:ea typeface="ＭＳ Ｐゴシック" pitchFamily="50" charset="-128"/>
              </a:rPr>
              <a:t>ユーザー満足度の高さ</a:t>
            </a:r>
          </a:p>
        </p:txBody>
      </p:sp>
      <p:sp>
        <p:nvSpPr>
          <p:cNvPr id="10" name="次の値と等しい 9">
            <a:extLst>
              <a:ext uri="{FF2B5EF4-FFF2-40B4-BE49-F238E27FC236}">
                <a16:creationId xmlns:a16="http://schemas.microsoft.com/office/drawing/2014/main" id="{1D95AA20-3D05-43B6-BFB7-242BD7CC2EF8}"/>
              </a:ext>
            </a:extLst>
          </p:cNvPr>
          <p:cNvSpPr/>
          <p:nvPr/>
        </p:nvSpPr>
        <p:spPr bwMode="auto">
          <a:xfrm>
            <a:off x="3203848" y="3429000"/>
            <a:ext cx="648072" cy="576064"/>
          </a:xfrm>
          <a:prstGeom prst="mathEqual">
            <a:avLst/>
          </a:prstGeom>
          <a:solidFill>
            <a:schemeClr val="bg1">
              <a:lumMod val="7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1" name="楕円 10">
            <a:extLst>
              <a:ext uri="{FF2B5EF4-FFF2-40B4-BE49-F238E27FC236}">
                <a16:creationId xmlns:a16="http://schemas.microsoft.com/office/drawing/2014/main" id="{CAAF3105-7BB8-4B87-A691-507F33EF517F}"/>
              </a:ext>
            </a:extLst>
          </p:cNvPr>
          <p:cNvSpPr/>
          <p:nvPr/>
        </p:nvSpPr>
        <p:spPr bwMode="auto">
          <a:xfrm>
            <a:off x="4083995" y="3203389"/>
            <a:ext cx="1208085" cy="1017699"/>
          </a:xfrm>
          <a:prstGeom prst="ellipse">
            <a:avLst/>
          </a:prstGeom>
          <a:solidFill>
            <a:schemeClr val="bg1"/>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2" name="テキスト ボックス 11">
            <a:extLst>
              <a:ext uri="{FF2B5EF4-FFF2-40B4-BE49-F238E27FC236}">
                <a16:creationId xmlns:a16="http://schemas.microsoft.com/office/drawing/2014/main" id="{22E1F5F3-0E81-47AE-BB7F-8107EBD04E31}"/>
              </a:ext>
            </a:extLst>
          </p:cNvPr>
          <p:cNvSpPr txBox="1"/>
          <p:nvPr/>
        </p:nvSpPr>
        <p:spPr>
          <a:xfrm>
            <a:off x="4151345" y="3409014"/>
            <a:ext cx="1080120" cy="646331"/>
          </a:xfrm>
          <a:prstGeom prst="rect">
            <a:avLst/>
          </a:prstGeom>
          <a:noFill/>
        </p:spPr>
        <p:txBody>
          <a:bodyPr wrap="square" rtlCol="0" anchor="ctr">
            <a:spAutoFit/>
          </a:bodyPr>
          <a:lstStyle/>
          <a:p>
            <a:pPr algn="ctr"/>
            <a:r>
              <a:rPr kumimoji="1" lang="ja-JP" altLang="en-US" b="1" dirty="0">
                <a:solidFill>
                  <a:srgbClr val="FF0000"/>
                </a:solidFill>
              </a:rPr>
              <a:t>当たり前</a:t>
            </a:r>
            <a:endParaRPr kumimoji="1" lang="en-US" altLang="ja-JP" b="1" dirty="0">
              <a:solidFill>
                <a:srgbClr val="FF0000"/>
              </a:solidFill>
            </a:endParaRPr>
          </a:p>
          <a:p>
            <a:pPr algn="ctr"/>
            <a:r>
              <a:rPr kumimoji="1" lang="ja-JP" altLang="en-US" b="1" dirty="0">
                <a:solidFill>
                  <a:srgbClr val="FF0000"/>
                </a:solidFill>
              </a:rPr>
              <a:t>品質</a:t>
            </a:r>
          </a:p>
        </p:txBody>
      </p:sp>
      <p:sp>
        <p:nvSpPr>
          <p:cNvPr id="13" name="楕円 12">
            <a:extLst>
              <a:ext uri="{FF2B5EF4-FFF2-40B4-BE49-F238E27FC236}">
                <a16:creationId xmlns:a16="http://schemas.microsoft.com/office/drawing/2014/main" id="{41596C58-3B38-46B7-B41B-A9F2DA83CE8D}"/>
              </a:ext>
            </a:extLst>
          </p:cNvPr>
          <p:cNvSpPr/>
          <p:nvPr/>
        </p:nvSpPr>
        <p:spPr bwMode="auto">
          <a:xfrm>
            <a:off x="6532267" y="3203389"/>
            <a:ext cx="1208085" cy="1017699"/>
          </a:xfrm>
          <a:prstGeom prst="ellipse">
            <a:avLst/>
          </a:prstGeom>
          <a:solidFill>
            <a:schemeClr val="bg1"/>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14" name="テキスト ボックス 13">
            <a:extLst>
              <a:ext uri="{FF2B5EF4-FFF2-40B4-BE49-F238E27FC236}">
                <a16:creationId xmlns:a16="http://schemas.microsoft.com/office/drawing/2014/main" id="{0AC1348A-B549-496F-84A0-30C6EC5472DD}"/>
              </a:ext>
            </a:extLst>
          </p:cNvPr>
          <p:cNvSpPr txBox="1"/>
          <p:nvPr/>
        </p:nvSpPr>
        <p:spPr>
          <a:xfrm>
            <a:off x="6599617" y="3409014"/>
            <a:ext cx="1080120" cy="646331"/>
          </a:xfrm>
          <a:prstGeom prst="rect">
            <a:avLst/>
          </a:prstGeom>
          <a:noFill/>
        </p:spPr>
        <p:txBody>
          <a:bodyPr wrap="square" rtlCol="0" anchor="ctr">
            <a:spAutoFit/>
          </a:bodyPr>
          <a:lstStyle/>
          <a:p>
            <a:pPr algn="ctr"/>
            <a:r>
              <a:rPr lang="ja-JP" altLang="en-US" b="1" dirty="0">
                <a:solidFill>
                  <a:srgbClr val="FF0000"/>
                </a:solidFill>
              </a:rPr>
              <a:t>魅力的</a:t>
            </a:r>
            <a:endParaRPr kumimoji="1" lang="en-US" altLang="ja-JP" b="1" dirty="0">
              <a:solidFill>
                <a:srgbClr val="FF0000"/>
              </a:solidFill>
            </a:endParaRPr>
          </a:p>
          <a:p>
            <a:pPr algn="ctr"/>
            <a:r>
              <a:rPr kumimoji="1" lang="ja-JP" altLang="en-US" b="1" dirty="0">
                <a:solidFill>
                  <a:srgbClr val="FF0000"/>
                </a:solidFill>
              </a:rPr>
              <a:t>品質</a:t>
            </a:r>
          </a:p>
        </p:txBody>
      </p:sp>
      <p:sp>
        <p:nvSpPr>
          <p:cNvPr id="15" name="乗算記号 14">
            <a:extLst>
              <a:ext uri="{FF2B5EF4-FFF2-40B4-BE49-F238E27FC236}">
                <a16:creationId xmlns:a16="http://schemas.microsoft.com/office/drawing/2014/main" id="{56A71528-BD93-4DEE-8C26-99C2BB923685}"/>
              </a:ext>
            </a:extLst>
          </p:cNvPr>
          <p:cNvSpPr/>
          <p:nvPr/>
        </p:nvSpPr>
        <p:spPr bwMode="auto">
          <a:xfrm>
            <a:off x="5436096" y="3316194"/>
            <a:ext cx="936104" cy="792088"/>
          </a:xfrm>
          <a:prstGeom prst="mathMultiply">
            <a:avLst/>
          </a:prstGeom>
          <a:solidFill>
            <a:schemeClr val="bg1">
              <a:lumMod val="75000"/>
            </a:schemeClr>
          </a:solidFill>
          <a:ln w="12700" cap="sq" cmpd="sng" algn="ctr">
            <a:solidFill>
              <a:schemeClr val="tx1"/>
            </a:solidFill>
            <a:prstDash val="solid"/>
            <a:round/>
            <a:headEnd type="triangle" w="lg"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18" name="テキスト ボックス 17">
            <a:extLst>
              <a:ext uri="{FF2B5EF4-FFF2-40B4-BE49-F238E27FC236}">
                <a16:creationId xmlns:a16="http://schemas.microsoft.com/office/drawing/2014/main" id="{7F18F350-9837-435F-88D3-F2F837DCF865}"/>
              </a:ext>
            </a:extLst>
          </p:cNvPr>
          <p:cNvSpPr txBox="1"/>
          <p:nvPr/>
        </p:nvSpPr>
        <p:spPr>
          <a:xfrm>
            <a:off x="929974" y="4648720"/>
            <a:ext cx="1739436" cy="369332"/>
          </a:xfrm>
          <a:prstGeom prst="rect">
            <a:avLst/>
          </a:prstGeom>
          <a:noFill/>
        </p:spPr>
        <p:txBody>
          <a:bodyPr wrap="square" rtlCol="0" anchor="ctr">
            <a:spAutoFit/>
          </a:bodyPr>
          <a:lstStyle/>
          <a:p>
            <a:pPr algn="ctr"/>
            <a:r>
              <a:rPr kumimoji="1" lang="ja-JP" altLang="en-US" b="1" dirty="0">
                <a:solidFill>
                  <a:srgbClr val="FF0000"/>
                </a:solidFill>
              </a:rPr>
              <a:t>当たり前品質</a:t>
            </a:r>
          </a:p>
        </p:txBody>
      </p:sp>
      <p:sp>
        <p:nvSpPr>
          <p:cNvPr id="19" name="テキスト ボックス 18">
            <a:extLst>
              <a:ext uri="{FF2B5EF4-FFF2-40B4-BE49-F238E27FC236}">
                <a16:creationId xmlns:a16="http://schemas.microsoft.com/office/drawing/2014/main" id="{1C8942BA-CF1D-4BC8-B5ED-03AFF0FCECBC}"/>
              </a:ext>
            </a:extLst>
          </p:cNvPr>
          <p:cNvSpPr txBox="1"/>
          <p:nvPr/>
        </p:nvSpPr>
        <p:spPr>
          <a:xfrm>
            <a:off x="827584" y="5075892"/>
            <a:ext cx="1944216" cy="369332"/>
          </a:xfrm>
          <a:prstGeom prst="rect">
            <a:avLst/>
          </a:prstGeom>
          <a:noFill/>
        </p:spPr>
        <p:txBody>
          <a:bodyPr wrap="square" rtlCol="0" anchor="ctr" anchorCtr="1">
            <a:spAutoFit/>
          </a:bodyPr>
          <a:lstStyle/>
          <a:p>
            <a:pPr algn="ctr"/>
            <a:r>
              <a:rPr lang="ja-JP" altLang="en-US" b="1" kern="0" spc="270" dirty="0">
                <a:solidFill>
                  <a:srgbClr val="FF0000"/>
                </a:solidFill>
              </a:rPr>
              <a:t>魅力的</a:t>
            </a:r>
            <a:r>
              <a:rPr kumimoji="1" lang="ja-JP" altLang="en-US" b="1" kern="0" spc="270" dirty="0">
                <a:solidFill>
                  <a:srgbClr val="FF0000"/>
                </a:solidFill>
              </a:rPr>
              <a:t>品質</a:t>
            </a:r>
          </a:p>
        </p:txBody>
      </p:sp>
      <p:sp>
        <p:nvSpPr>
          <p:cNvPr id="20" name="テキスト ボックス 19">
            <a:extLst>
              <a:ext uri="{FF2B5EF4-FFF2-40B4-BE49-F238E27FC236}">
                <a16:creationId xmlns:a16="http://schemas.microsoft.com/office/drawing/2014/main" id="{9A7EA115-5EFE-46A6-85F1-F3005046D16D}"/>
              </a:ext>
            </a:extLst>
          </p:cNvPr>
          <p:cNvSpPr txBox="1"/>
          <p:nvPr/>
        </p:nvSpPr>
        <p:spPr>
          <a:xfrm>
            <a:off x="2716614" y="4648720"/>
            <a:ext cx="4375665" cy="369332"/>
          </a:xfrm>
          <a:prstGeom prst="rect">
            <a:avLst/>
          </a:prstGeom>
          <a:noFill/>
        </p:spPr>
        <p:txBody>
          <a:bodyPr wrap="square" rtlCol="0" anchor="ctr">
            <a:spAutoFit/>
          </a:bodyPr>
          <a:lstStyle/>
          <a:p>
            <a:r>
              <a:rPr kumimoji="1" lang="ja-JP" altLang="en-US" dirty="0"/>
              <a:t>：機能がちゃんと動くこと</a:t>
            </a:r>
          </a:p>
        </p:txBody>
      </p:sp>
      <p:sp>
        <p:nvSpPr>
          <p:cNvPr id="21" name="テキスト ボックス 20">
            <a:extLst>
              <a:ext uri="{FF2B5EF4-FFF2-40B4-BE49-F238E27FC236}">
                <a16:creationId xmlns:a16="http://schemas.microsoft.com/office/drawing/2014/main" id="{D2289B1D-A507-4B7C-97B4-967CCE62B991}"/>
              </a:ext>
            </a:extLst>
          </p:cNvPr>
          <p:cNvSpPr txBox="1"/>
          <p:nvPr/>
        </p:nvSpPr>
        <p:spPr>
          <a:xfrm>
            <a:off x="2716614" y="5075891"/>
            <a:ext cx="4375665" cy="369332"/>
          </a:xfrm>
          <a:prstGeom prst="rect">
            <a:avLst/>
          </a:prstGeom>
          <a:noFill/>
        </p:spPr>
        <p:txBody>
          <a:bodyPr wrap="square" rtlCol="0" anchor="ctr">
            <a:spAutoFit/>
          </a:bodyPr>
          <a:lstStyle/>
          <a:p>
            <a:r>
              <a:rPr kumimoji="1" lang="ja-JP" altLang="en-US" dirty="0"/>
              <a:t>：操作性が良い、期待以上の恩恵</a:t>
            </a:r>
          </a:p>
        </p:txBody>
      </p:sp>
    </p:spTree>
    <p:extLst>
      <p:ext uri="{BB962C8B-B14F-4D97-AF65-F5344CB8AC3E}">
        <p14:creationId xmlns:p14="http://schemas.microsoft.com/office/powerpoint/2010/main" val="258357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a:extLst>
              <a:ext uri="{FF2B5EF4-FFF2-40B4-BE49-F238E27FC236}">
                <a16:creationId xmlns:a16="http://schemas.microsoft.com/office/drawing/2014/main" id="{7694B7FD-6322-40EF-9655-611188C6ACEB}"/>
              </a:ext>
            </a:extLst>
          </p:cNvPr>
          <p:cNvSpPr>
            <a:spLocks noGrp="1"/>
          </p:cNvSpPr>
          <p:nvPr>
            <p:ph type="title"/>
          </p:nvPr>
        </p:nvSpPr>
        <p:spPr>
          <a:xfrm>
            <a:off x="214313" y="131763"/>
            <a:ext cx="8229600" cy="725487"/>
          </a:xfrm>
        </p:spPr>
        <p:txBody>
          <a:bodyPr/>
          <a:lstStyle/>
          <a:p>
            <a:pPr eaLnBrk="1" hangingPunct="1"/>
            <a:r>
              <a:rPr lang="ja-JP" altLang="en-US" dirty="0"/>
              <a:t>体制図</a:t>
            </a:r>
          </a:p>
        </p:txBody>
      </p:sp>
      <p:sp>
        <p:nvSpPr>
          <p:cNvPr id="33" name="Rectangle 9">
            <a:extLst>
              <a:ext uri="{FF2B5EF4-FFF2-40B4-BE49-F238E27FC236}">
                <a16:creationId xmlns:a16="http://schemas.microsoft.com/office/drawing/2014/main" id="{D88A20B7-F155-4EC3-9CB2-219FD27DC568}"/>
              </a:ext>
            </a:extLst>
          </p:cNvPr>
          <p:cNvSpPr>
            <a:spLocks noChangeArrowheads="1"/>
          </p:cNvSpPr>
          <p:nvPr/>
        </p:nvSpPr>
        <p:spPr bwMode="auto">
          <a:xfrm>
            <a:off x="314666" y="3217605"/>
            <a:ext cx="8062946" cy="2874009"/>
          </a:xfrm>
          <a:prstGeom prst="rect">
            <a:avLst/>
          </a:prstGeom>
          <a:noFill/>
          <a:ln w="28575">
            <a:solidFill>
              <a:schemeClr val="tx1">
                <a:lumMod val="50000"/>
                <a:lumOff val="50000"/>
              </a:schemeClr>
            </a:solidFill>
            <a:miter lim="800000"/>
            <a:headEnd/>
            <a:tailEnd/>
          </a:ln>
          <a:effectLst/>
        </p:spPr>
        <p:txBody>
          <a:bodyPr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endParaRPr lang="ja-JP" altLang="en-US" sz="1400"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AutoShape 22">
            <a:extLst>
              <a:ext uri="{FF2B5EF4-FFF2-40B4-BE49-F238E27FC236}">
                <a16:creationId xmlns:a16="http://schemas.microsoft.com/office/drawing/2014/main" id="{610D5D47-42D0-4E7A-9329-6087B3E9645E}"/>
              </a:ext>
            </a:extLst>
          </p:cNvPr>
          <p:cNvCxnSpPr>
            <a:cxnSpLocks noChangeShapeType="1"/>
          </p:cNvCxnSpPr>
          <p:nvPr/>
        </p:nvCxnSpPr>
        <p:spPr bwMode="auto">
          <a:xfrm rot="5400000" flipH="1" flipV="1">
            <a:off x="2699091" y="3910489"/>
            <a:ext cx="1588" cy="1588"/>
          </a:xfrm>
          <a:prstGeom prst="straightConnector1">
            <a:avLst/>
          </a:prstGeom>
          <a:ln>
            <a:headEnd/>
            <a:tailEnd/>
          </a:ln>
        </p:spPr>
        <p:style>
          <a:lnRef idx="1">
            <a:schemeClr val="accent2"/>
          </a:lnRef>
          <a:fillRef idx="3">
            <a:schemeClr val="accent2"/>
          </a:fillRef>
          <a:effectRef idx="2">
            <a:schemeClr val="accent2"/>
          </a:effectRef>
          <a:fontRef idx="minor">
            <a:schemeClr val="lt1"/>
          </a:fontRef>
        </p:style>
      </p:cxnSp>
      <p:cxnSp>
        <p:nvCxnSpPr>
          <p:cNvPr id="35" name="直線コネクタ 34">
            <a:extLst>
              <a:ext uri="{FF2B5EF4-FFF2-40B4-BE49-F238E27FC236}">
                <a16:creationId xmlns:a16="http://schemas.microsoft.com/office/drawing/2014/main" id="{5C997789-44CF-4331-BC5A-080C6FFD7618}"/>
              </a:ext>
            </a:extLst>
          </p:cNvPr>
          <p:cNvCxnSpPr>
            <a:cxnSpLocks/>
            <a:stCxn id="43" idx="2"/>
            <a:endCxn id="45" idx="0"/>
          </p:cNvCxnSpPr>
          <p:nvPr/>
        </p:nvCxnSpPr>
        <p:spPr>
          <a:xfrm>
            <a:off x="2433979" y="3961829"/>
            <a:ext cx="794" cy="307210"/>
          </a:xfrm>
          <a:prstGeom prst="line">
            <a:avLst/>
          </a:prstGeom>
          <a:ln/>
        </p:spPr>
        <p:style>
          <a:lnRef idx="1">
            <a:schemeClr val="accent2"/>
          </a:lnRef>
          <a:fillRef idx="3">
            <a:schemeClr val="accent2"/>
          </a:fillRef>
          <a:effectRef idx="2">
            <a:schemeClr val="accent2"/>
          </a:effectRef>
          <a:fontRef idx="minor">
            <a:schemeClr val="lt1"/>
          </a:fontRef>
        </p:style>
      </p:cxnSp>
      <p:sp>
        <p:nvSpPr>
          <p:cNvPr id="36" name="テキスト ボックス 64">
            <a:extLst>
              <a:ext uri="{FF2B5EF4-FFF2-40B4-BE49-F238E27FC236}">
                <a16:creationId xmlns:a16="http://schemas.microsoft.com/office/drawing/2014/main" id="{5F4E7699-77A6-48D4-BC09-0F6F27F89F15}"/>
              </a:ext>
            </a:extLst>
          </p:cNvPr>
          <p:cNvSpPr txBox="1">
            <a:spLocks noChangeArrowheads="1"/>
          </p:cNvSpPr>
          <p:nvPr/>
        </p:nvSpPr>
        <p:spPr bwMode="auto">
          <a:xfrm>
            <a:off x="406741" y="1052736"/>
            <a:ext cx="457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eaLnBrk="1" hangingPunct="1">
              <a:spcBef>
                <a:spcPct val="0"/>
              </a:spcBef>
            </a:pPr>
            <a:r>
              <a:rPr lang="ja-JP" altLang="en-US" sz="160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旭シンクロテック</a:t>
            </a:r>
            <a:r>
              <a:rPr lang="ja-JP" altLang="en-US" sz="1600" b="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様</a:t>
            </a:r>
          </a:p>
        </p:txBody>
      </p:sp>
      <p:sp>
        <p:nvSpPr>
          <p:cNvPr id="37" name="テキスト ボックス 64">
            <a:extLst>
              <a:ext uri="{FF2B5EF4-FFF2-40B4-BE49-F238E27FC236}">
                <a16:creationId xmlns:a16="http://schemas.microsoft.com/office/drawing/2014/main" id="{973DBAEF-FA34-4095-93E4-80F30E049590}"/>
              </a:ext>
            </a:extLst>
          </p:cNvPr>
          <p:cNvSpPr txBox="1">
            <a:spLocks noChangeArrowheads="1"/>
          </p:cNvSpPr>
          <p:nvPr/>
        </p:nvSpPr>
        <p:spPr bwMode="auto">
          <a:xfrm>
            <a:off x="416266" y="3356992"/>
            <a:ext cx="457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eaLnBrk="1" hangingPunct="1">
              <a:spcBef>
                <a:spcPct val="0"/>
              </a:spcBef>
            </a:pPr>
            <a:r>
              <a:rPr lang="ja-JP" altLang="en-US" sz="1600" b="0" u="sng"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弊社</a:t>
            </a:r>
          </a:p>
        </p:txBody>
      </p:sp>
      <p:sp>
        <p:nvSpPr>
          <p:cNvPr id="38" name="Rectangle 9">
            <a:extLst>
              <a:ext uri="{FF2B5EF4-FFF2-40B4-BE49-F238E27FC236}">
                <a16:creationId xmlns:a16="http://schemas.microsoft.com/office/drawing/2014/main" id="{7D498258-0629-4466-AF46-8AB54F5B9DF5}"/>
              </a:ext>
            </a:extLst>
          </p:cNvPr>
          <p:cNvSpPr>
            <a:spLocks noChangeArrowheads="1"/>
          </p:cNvSpPr>
          <p:nvPr/>
        </p:nvSpPr>
        <p:spPr bwMode="auto">
          <a:xfrm>
            <a:off x="314665" y="1052736"/>
            <a:ext cx="8062947" cy="1969383"/>
          </a:xfrm>
          <a:prstGeom prst="rect">
            <a:avLst/>
          </a:prstGeom>
          <a:noFill/>
          <a:ln w="28575">
            <a:solidFill>
              <a:schemeClr val="tx1">
                <a:lumMod val="50000"/>
                <a:lumOff val="50000"/>
              </a:schemeClr>
            </a:solidFill>
            <a:miter lim="800000"/>
            <a:headEnd/>
            <a:tailEnd/>
          </a:ln>
          <a:effectLst/>
        </p:spPr>
        <p:txBody>
          <a:bodyPr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endParaRPr lang="ja-JP" altLang="en-US" sz="1400" b="1">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Rectangle 30">
            <a:extLst>
              <a:ext uri="{FF2B5EF4-FFF2-40B4-BE49-F238E27FC236}">
                <a16:creationId xmlns:a16="http://schemas.microsoft.com/office/drawing/2014/main" id="{AC2583F5-511E-4BA0-A873-83EA3E6CD077}"/>
              </a:ext>
            </a:extLst>
          </p:cNvPr>
          <p:cNvSpPr>
            <a:spLocks noChangeArrowheads="1"/>
          </p:cNvSpPr>
          <p:nvPr/>
        </p:nvSpPr>
        <p:spPr bwMode="auto">
          <a:xfrm>
            <a:off x="1576729" y="1405197"/>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en-US" altLang="ja-JP"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PM/PL</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Rectangle 20">
            <a:extLst>
              <a:ext uri="{FF2B5EF4-FFF2-40B4-BE49-F238E27FC236}">
                <a16:creationId xmlns:a16="http://schemas.microsoft.com/office/drawing/2014/main" id="{39FC9179-B781-4E02-8AD9-23D31684C1B9}"/>
              </a:ext>
            </a:extLst>
          </p:cNvPr>
          <p:cNvSpPr>
            <a:spLocks noChangeArrowheads="1"/>
          </p:cNvSpPr>
          <p:nvPr/>
        </p:nvSpPr>
        <p:spPr bwMode="auto">
          <a:xfrm>
            <a:off x="1576729" y="1633797"/>
            <a:ext cx="1690687" cy="358775"/>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玉置</a:t>
            </a: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様</a:t>
            </a:r>
          </a:p>
        </p:txBody>
      </p:sp>
      <p:grpSp>
        <p:nvGrpSpPr>
          <p:cNvPr id="41" name="グループ化 40">
            <a:extLst>
              <a:ext uri="{FF2B5EF4-FFF2-40B4-BE49-F238E27FC236}">
                <a16:creationId xmlns:a16="http://schemas.microsoft.com/office/drawing/2014/main" id="{F8B3C801-AC19-412B-AC14-06C79FE89BE0}"/>
              </a:ext>
            </a:extLst>
          </p:cNvPr>
          <p:cNvGrpSpPr>
            <a:grpSpLocks/>
          </p:cNvGrpSpPr>
          <p:nvPr/>
        </p:nvGrpSpPr>
        <p:grpSpPr bwMode="auto">
          <a:xfrm>
            <a:off x="1584666" y="3356992"/>
            <a:ext cx="1698625" cy="604837"/>
            <a:chOff x="6041346" y="1738561"/>
            <a:chExt cx="1501920" cy="604800"/>
          </a:xfrm>
        </p:grpSpPr>
        <p:sp>
          <p:nvSpPr>
            <p:cNvPr id="42" name="Rectangle 30">
              <a:extLst>
                <a:ext uri="{FF2B5EF4-FFF2-40B4-BE49-F238E27FC236}">
                  <a16:creationId xmlns:a16="http://schemas.microsoft.com/office/drawing/2014/main" id="{FE71C30F-FC89-4EA5-A1EF-12CDE445C5F7}"/>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プロジェクト実施責任者</a:t>
              </a:r>
            </a:p>
          </p:txBody>
        </p:sp>
        <p:sp>
          <p:nvSpPr>
            <p:cNvPr id="43" name="Rectangle 20">
              <a:extLst>
                <a:ext uri="{FF2B5EF4-FFF2-40B4-BE49-F238E27FC236}">
                  <a16:creationId xmlns:a16="http://schemas.microsoft.com/office/drawing/2014/main" id="{437D7DFF-08DB-45EF-91BC-DADC8FD104E3}"/>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新井</a:t>
              </a:r>
            </a:p>
          </p:txBody>
        </p:sp>
      </p:grpSp>
      <p:grpSp>
        <p:nvGrpSpPr>
          <p:cNvPr id="44" name="グループ化 43">
            <a:extLst>
              <a:ext uri="{FF2B5EF4-FFF2-40B4-BE49-F238E27FC236}">
                <a16:creationId xmlns:a16="http://schemas.microsoft.com/office/drawing/2014/main" id="{7B639D40-719C-4C69-A6F2-44F7BCA113EA}"/>
              </a:ext>
            </a:extLst>
          </p:cNvPr>
          <p:cNvGrpSpPr>
            <a:grpSpLocks/>
          </p:cNvGrpSpPr>
          <p:nvPr/>
        </p:nvGrpSpPr>
        <p:grpSpPr bwMode="auto">
          <a:xfrm>
            <a:off x="1595779" y="4269039"/>
            <a:ext cx="1677987" cy="604837"/>
            <a:chOff x="6041346" y="1738561"/>
            <a:chExt cx="1501920" cy="604800"/>
          </a:xfrm>
        </p:grpSpPr>
        <p:sp>
          <p:nvSpPr>
            <p:cNvPr id="45" name="Rectangle 30">
              <a:extLst>
                <a:ext uri="{FF2B5EF4-FFF2-40B4-BE49-F238E27FC236}">
                  <a16:creationId xmlns:a16="http://schemas.microsoft.com/office/drawing/2014/main" id="{708E8E7D-1541-4F94-AA1A-9E70991510B3}"/>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要件定義者</a:t>
              </a:r>
            </a:p>
          </p:txBody>
        </p:sp>
        <p:sp>
          <p:nvSpPr>
            <p:cNvPr id="46" name="Rectangle 20">
              <a:extLst>
                <a:ext uri="{FF2B5EF4-FFF2-40B4-BE49-F238E27FC236}">
                  <a16:creationId xmlns:a16="http://schemas.microsoft.com/office/drawing/2014/main" id="{2B890B3D-350A-440F-898D-E34E3AB7AD9F}"/>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星原　新井</a:t>
              </a:r>
            </a:p>
          </p:txBody>
        </p:sp>
      </p:grpSp>
      <p:grpSp>
        <p:nvGrpSpPr>
          <p:cNvPr id="47" name="グループ化 46">
            <a:extLst>
              <a:ext uri="{FF2B5EF4-FFF2-40B4-BE49-F238E27FC236}">
                <a16:creationId xmlns:a16="http://schemas.microsoft.com/office/drawing/2014/main" id="{6F148BF7-596C-4E07-8B80-B2A82B9DB337}"/>
              </a:ext>
            </a:extLst>
          </p:cNvPr>
          <p:cNvGrpSpPr>
            <a:grpSpLocks/>
          </p:cNvGrpSpPr>
          <p:nvPr/>
        </p:nvGrpSpPr>
        <p:grpSpPr bwMode="auto">
          <a:xfrm>
            <a:off x="3745408" y="4266039"/>
            <a:ext cx="1690688" cy="604837"/>
            <a:chOff x="6041346" y="1738561"/>
            <a:chExt cx="1501920" cy="604800"/>
          </a:xfrm>
        </p:grpSpPr>
        <p:sp>
          <p:nvSpPr>
            <p:cNvPr id="48" name="Rectangle 30">
              <a:extLst>
                <a:ext uri="{FF2B5EF4-FFF2-40B4-BE49-F238E27FC236}">
                  <a16:creationId xmlns:a16="http://schemas.microsoft.com/office/drawing/2014/main" id="{53D67588-8D47-4262-B6C7-925ACC54DB96}"/>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設計・開発リード</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Rectangle 20">
              <a:extLst>
                <a:ext uri="{FF2B5EF4-FFF2-40B4-BE49-F238E27FC236}">
                  <a16:creationId xmlns:a16="http://schemas.microsoft.com/office/drawing/2014/main" id="{D21B8484-D48B-4429-A9E1-5D947171337F}"/>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星原</a:t>
              </a:r>
            </a:p>
          </p:txBody>
        </p:sp>
      </p:grpSp>
      <p:sp>
        <p:nvSpPr>
          <p:cNvPr id="50" name="Rectangle 30">
            <a:extLst>
              <a:ext uri="{FF2B5EF4-FFF2-40B4-BE49-F238E27FC236}">
                <a16:creationId xmlns:a16="http://schemas.microsoft.com/office/drawing/2014/main" id="{FEBBCB8C-8585-4CE7-AE17-E5FB2BF2DEF5}"/>
              </a:ext>
            </a:extLst>
          </p:cNvPr>
          <p:cNvSpPr>
            <a:spLocks noChangeArrowheads="1"/>
          </p:cNvSpPr>
          <p:nvPr/>
        </p:nvSpPr>
        <p:spPr bwMode="auto">
          <a:xfrm>
            <a:off x="1576729" y="2306897"/>
            <a:ext cx="1690687"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事務局</a:t>
            </a:r>
            <a:endParaRPr kumimoji="0" lang="en-US" altLang="ja-JP"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Rectangle 20">
            <a:extLst>
              <a:ext uri="{FF2B5EF4-FFF2-40B4-BE49-F238E27FC236}">
                <a16:creationId xmlns:a16="http://schemas.microsoft.com/office/drawing/2014/main" id="{6E091635-4CA8-4A48-8783-CA5909CC8361}"/>
              </a:ext>
            </a:extLst>
          </p:cNvPr>
          <p:cNvSpPr>
            <a:spLocks noChangeArrowheads="1"/>
          </p:cNvSpPr>
          <p:nvPr/>
        </p:nvSpPr>
        <p:spPr bwMode="auto">
          <a:xfrm>
            <a:off x="1576729" y="2535497"/>
            <a:ext cx="1690687"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福岡様　藤山様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直線コネクタ 51">
            <a:extLst>
              <a:ext uri="{FF2B5EF4-FFF2-40B4-BE49-F238E27FC236}">
                <a16:creationId xmlns:a16="http://schemas.microsoft.com/office/drawing/2014/main" id="{94E90769-A02F-4C04-8681-4A352B2601B1}"/>
              </a:ext>
            </a:extLst>
          </p:cNvPr>
          <p:cNvCxnSpPr>
            <a:cxnSpLocks/>
            <a:stCxn id="40" idx="2"/>
            <a:endCxn id="50" idx="0"/>
          </p:cNvCxnSpPr>
          <p:nvPr/>
        </p:nvCxnSpPr>
        <p:spPr>
          <a:xfrm>
            <a:off x="2422073" y="1992572"/>
            <a:ext cx="0" cy="314325"/>
          </a:xfrm>
          <a:prstGeom prst="line">
            <a:avLst/>
          </a:prstGeom>
          <a:ln/>
        </p:spPr>
        <p:style>
          <a:lnRef idx="1">
            <a:schemeClr val="accent2"/>
          </a:lnRef>
          <a:fillRef idx="3">
            <a:schemeClr val="accent2"/>
          </a:fillRef>
          <a:effectRef idx="2">
            <a:schemeClr val="accent2"/>
          </a:effectRef>
          <a:fontRef idx="minor">
            <a:schemeClr val="lt1"/>
          </a:fontRef>
        </p:style>
      </p:cxnSp>
      <p:sp>
        <p:nvSpPr>
          <p:cNvPr id="53" name="Rectangle 30">
            <a:extLst>
              <a:ext uri="{FF2B5EF4-FFF2-40B4-BE49-F238E27FC236}">
                <a16:creationId xmlns:a16="http://schemas.microsoft.com/office/drawing/2014/main" id="{B4895922-9DB4-479C-A4E6-D6C7FE68D2AC}"/>
              </a:ext>
            </a:extLst>
          </p:cNvPr>
          <p:cNvSpPr>
            <a:spLocks noChangeArrowheads="1"/>
          </p:cNvSpPr>
          <p:nvPr/>
        </p:nvSpPr>
        <p:spPr bwMode="auto">
          <a:xfrm>
            <a:off x="3743666" y="2306897"/>
            <a:ext cx="1690688"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購買</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Rectangle 20">
            <a:extLst>
              <a:ext uri="{FF2B5EF4-FFF2-40B4-BE49-F238E27FC236}">
                <a16:creationId xmlns:a16="http://schemas.microsoft.com/office/drawing/2014/main" id="{903702F6-40A1-4BDC-8546-55853FF51494}"/>
              </a:ext>
            </a:extLst>
          </p:cNvPr>
          <p:cNvSpPr>
            <a:spLocks noChangeArrowheads="1"/>
          </p:cNvSpPr>
          <p:nvPr/>
        </p:nvSpPr>
        <p:spPr bwMode="auto">
          <a:xfrm>
            <a:off x="3743666" y="2535497"/>
            <a:ext cx="1690688"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中島様　渡部様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5" name="カギ線コネクタ 2">
            <a:extLst>
              <a:ext uri="{FF2B5EF4-FFF2-40B4-BE49-F238E27FC236}">
                <a16:creationId xmlns:a16="http://schemas.microsoft.com/office/drawing/2014/main" id="{B372519A-59F8-4E15-968A-DA179C20765C}"/>
              </a:ext>
            </a:extLst>
          </p:cNvPr>
          <p:cNvCxnSpPr>
            <a:cxnSpLocks noChangeShapeType="1"/>
            <a:stCxn id="40" idx="2"/>
            <a:endCxn id="53" idx="0"/>
          </p:cNvCxnSpPr>
          <p:nvPr/>
        </p:nvCxnSpPr>
        <p:spPr bwMode="auto">
          <a:xfrm rot="16200000" flipH="1">
            <a:off x="3348379" y="1066265"/>
            <a:ext cx="314325" cy="2166937"/>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sp>
        <p:nvSpPr>
          <p:cNvPr id="57" name="Rectangle 30">
            <a:extLst>
              <a:ext uri="{FF2B5EF4-FFF2-40B4-BE49-F238E27FC236}">
                <a16:creationId xmlns:a16="http://schemas.microsoft.com/office/drawing/2014/main" id="{650D540F-21CD-43BE-98D1-751D87B25E3A}"/>
              </a:ext>
            </a:extLst>
          </p:cNvPr>
          <p:cNvSpPr>
            <a:spLocks noChangeArrowheads="1"/>
          </p:cNvSpPr>
          <p:nvPr/>
        </p:nvSpPr>
        <p:spPr bwMode="auto">
          <a:xfrm>
            <a:off x="5910604" y="2306897"/>
            <a:ext cx="1690688" cy="228600"/>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7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施工現場</a:t>
            </a:r>
            <a:endParaRPr kumimoji="0" lang="ja-JP" altLang="en-US" sz="127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Rectangle 20">
            <a:extLst>
              <a:ext uri="{FF2B5EF4-FFF2-40B4-BE49-F238E27FC236}">
                <a16:creationId xmlns:a16="http://schemas.microsoft.com/office/drawing/2014/main" id="{04B1C64D-47A5-400F-BFC4-6FF9BE24E0E2}"/>
              </a:ext>
            </a:extLst>
          </p:cNvPr>
          <p:cNvSpPr>
            <a:spLocks noChangeArrowheads="1"/>
          </p:cNvSpPr>
          <p:nvPr/>
        </p:nvSpPr>
        <p:spPr bwMode="auto">
          <a:xfrm>
            <a:off x="5910604" y="2535497"/>
            <a:ext cx="1690688" cy="374683"/>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貝沼様</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9" name="カギ線コネクタ 2">
            <a:extLst>
              <a:ext uri="{FF2B5EF4-FFF2-40B4-BE49-F238E27FC236}">
                <a16:creationId xmlns:a16="http://schemas.microsoft.com/office/drawing/2014/main" id="{ABD24DBD-D8CF-402C-8F02-932F8D80033A}"/>
              </a:ext>
            </a:extLst>
          </p:cNvPr>
          <p:cNvCxnSpPr>
            <a:cxnSpLocks noChangeShapeType="1"/>
            <a:stCxn id="43" idx="2"/>
            <a:endCxn id="48" idx="0"/>
          </p:cNvCxnSpPr>
          <p:nvPr/>
        </p:nvCxnSpPr>
        <p:spPr bwMode="auto">
          <a:xfrm rot="16200000" flipH="1">
            <a:off x="3360260" y="3035547"/>
            <a:ext cx="304210" cy="2156773"/>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grpSp>
        <p:nvGrpSpPr>
          <p:cNvPr id="60" name="グループ化 59">
            <a:extLst>
              <a:ext uri="{FF2B5EF4-FFF2-40B4-BE49-F238E27FC236}">
                <a16:creationId xmlns:a16="http://schemas.microsoft.com/office/drawing/2014/main" id="{4F519C59-5508-42B8-ABB8-105363E7464D}"/>
              </a:ext>
            </a:extLst>
          </p:cNvPr>
          <p:cNvGrpSpPr>
            <a:grpSpLocks/>
          </p:cNvGrpSpPr>
          <p:nvPr/>
        </p:nvGrpSpPr>
        <p:grpSpPr bwMode="auto">
          <a:xfrm>
            <a:off x="5910604" y="4266039"/>
            <a:ext cx="1690688" cy="604837"/>
            <a:chOff x="6041346" y="1738561"/>
            <a:chExt cx="1501920" cy="604800"/>
          </a:xfrm>
        </p:grpSpPr>
        <p:sp>
          <p:nvSpPr>
            <p:cNvPr id="61" name="Rectangle 30">
              <a:extLst>
                <a:ext uri="{FF2B5EF4-FFF2-40B4-BE49-F238E27FC236}">
                  <a16:creationId xmlns:a16="http://schemas.microsoft.com/office/drawing/2014/main" id="{6137EE02-876A-43AB-8B39-F3681717E36A}"/>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品質管理者</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Rectangle 20">
              <a:extLst>
                <a:ext uri="{FF2B5EF4-FFF2-40B4-BE49-F238E27FC236}">
                  <a16:creationId xmlns:a16="http://schemas.microsoft.com/office/drawing/2014/main" id="{9ED0930B-9588-47B1-9969-2C70392B2B4E}"/>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長谷部</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63" name="カギ線コネクタ 2">
            <a:extLst>
              <a:ext uri="{FF2B5EF4-FFF2-40B4-BE49-F238E27FC236}">
                <a16:creationId xmlns:a16="http://schemas.microsoft.com/office/drawing/2014/main" id="{90A05720-9F85-4DC2-9908-DDFA5C5C3F7A}"/>
              </a:ext>
            </a:extLst>
          </p:cNvPr>
          <p:cNvCxnSpPr>
            <a:cxnSpLocks noChangeShapeType="1"/>
          </p:cNvCxnSpPr>
          <p:nvPr/>
        </p:nvCxnSpPr>
        <p:spPr bwMode="auto">
          <a:xfrm rot="16200000" flipH="1">
            <a:off x="4442859" y="1952950"/>
            <a:ext cx="304210" cy="4321969"/>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grpSp>
        <p:nvGrpSpPr>
          <p:cNvPr id="65" name="グループ化 64">
            <a:extLst>
              <a:ext uri="{FF2B5EF4-FFF2-40B4-BE49-F238E27FC236}">
                <a16:creationId xmlns:a16="http://schemas.microsoft.com/office/drawing/2014/main" id="{004272DC-8D14-4BC0-B2DE-0900BF298C47}"/>
              </a:ext>
            </a:extLst>
          </p:cNvPr>
          <p:cNvGrpSpPr>
            <a:grpSpLocks/>
          </p:cNvGrpSpPr>
          <p:nvPr/>
        </p:nvGrpSpPr>
        <p:grpSpPr bwMode="auto">
          <a:xfrm>
            <a:off x="1585168" y="5300159"/>
            <a:ext cx="1690688" cy="604837"/>
            <a:chOff x="6041346" y="1738561"/>
            <a:chExt cx="1501920" cy="604800"/>
          </a:xfrm>
        </p:grpSpPr>
        <p:sp>
          <p:nvSpPr>
            <p:cNvPr id="66" name="Rectangle 30">
              <a:extLst>
                <a:ext uri="{FF2B5EF4-FFF2-40B4-BE49-F238E27FC236}">
                  <a16:creationId xmlns:a16="http://schemas.microsoft.com/office/drawing/2014/main" id="{8DC7BC06-89FC-4A5B-8E99-FFD6603AA9D7}"/>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設計・開発</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Rectangle 20">
              <a:extLst>
                <a:ext uri="{FF2B5EF4-FFF2-40B4-BE49-F238E27FC236}">
                  <a16:creationId xmlns:a16="http://schemas.microsoft.com/office/drawing/2014/main" id="{0DA16C59-BB34-41B2-9E5D-C4AF0987E476}"/>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植松・猪俣</a:t>
              </a:r>
            </a:p>
          </p:txBody>
        </p:sp>
      </p:grpSp>
      <p:grpSp>
        <p:nvGrpSpPr>
          <p:cNvPr id="68" name="グループ化 67">
            <a:extLst>
              <a:ext uri="{FF2B5EF4-FFF2-40B4-BE49-F238E27FC236}">
                <a16:creationId xmlns:a16="http://schemas.microsoft.com/office/drawing/2014/main" id="{E358C3F1-2AA5-4530-8871-1128064F8976}"/>
              </a:ext>
            </a:extLst>
          </p:cNvPr>
          <p:cNvGrpSpPr>
            <a:grpSpLocks/>
          </p:cNvGrpSpPr>
          <p:nvPr/>
        </p:nvGrpSpPr>
        <p:grpSpPr bwMode="auto">
          <a:xfrm>
            <a:off x="3745408" y="5300159"/>
            <a:ext cx="1690688" cy="721129"/>
            <a:chOff x="6041346" y="1738561"/>
            <a:chExt cx="1501920" cy="604800"/>
          </a:xfrm>
        </p:grpSpPr>
        <p:sp>
          <p:nvSpPr>
            <p:cNvPr id="69" name="Rectangle 30">
              <a:extLst>
                <a:ext uri="{FF2B5EF4-FFF2-40B4-BE49-F238E27FC236}">
                  <a16:creationId xmlns:a16="http://schemas.microsoft.com/office/drawing/2014/main" id="{B57310A3-1710-4912-B970-6F91F76F030A}"/>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設計・開発</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Rectangle 20">
              <a:extLst>
                <a:ext uri="{FF2B5EF4-FFF2-40B4-BE49-F238E27FC236}">
                  <a16:creationId xmlns:a16="http://schemas.microsoft.com/office/drawing/2014/main" id="{35795758-5B3B-42F6-80A6-79A3B478C0CA}"/>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en-US" altLang="ja-JP"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フェイトアイ</a:t>
              </a:r>
              <a:r>
                <a:rPr kumimoji="0" lang="en-US" altLang="ja-JP"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p>
              <a:pPr algn="ctr" eaLnBrk="1" hangingPunct="1">
                <a:defRPr/>
              </a:pP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藤田・寒河江・</a:t>
              </a: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名須川</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71" name="グループ化 70">
            <a:extLst>
              <a:ext uri="{FF2B5EF4-FFF2-40B4-BE49-F238E27FC236}">
                <a16:creationId xmlns:a16="http://schemas.microsoft.com/office/drawing/2014/main" id="{3EDB40C2-9395-4069-B63C-9D463EEF84C7}"/>
              </a:ext>
            </a:extLst>
          </p:cNvPr>
          <p:cNvGrpSpPr>
            <a:grpSpLocks/>
          </p:cNvGrpSpPr>
          <p:nvPr/>
        </p:nvGrpSpPr>
        <p:grpSpPr bwMode="auto">
          <a:xfrm>
            <a:off x="5940152" y="5300159"/>
            <a:ext cx="1690688" cy="604837"/>
            <a:chOff x="6041346" y="1738561"/>
            <a:chExt cx="1501920" cy="604800"/>
          </a:xfrm>
        </p:grpSpPr>
        <p:sp>
          <p:nvSpPr>
            <p:cNvPr id="72" name="Rectangle 30">
              <a:extLst>
                <a:ext uri="{FF2B5EF4-FFF2-40B4-BE49-F238E27FC236}">
                  <a16:creationId xmlns:a16="http://schemas.microsoft.com/office/drawing/2014/main" id="{25ADBF7E-C1D1-4C95-90A4-693FE78126CE}"/>
                </a:ext>
              </a:extLst>
            </p:cNvPr>
            <p:cNvSpPr>
              <a:spLocks noChangeArrowheads="1"/>
            </p:cNvSpPr>
            <p:nvPr/>
          </p:nvSpPr>
          <p:spPr bwMode="auto">
            <a:xfrm>
              <a:off x="6041346" y="1738561"/>
              <a:ext cx="1501920" cy="228586"/>
            </a:xfrm>
            <a:prstGeom prst="rect">
              <a:avLst/>
            </a:prstGeom>
            <a:solidFill>
              <a:srgbClr val="FFCC00"/>
            </a:solidFill>
            <a:ln w="25400" algn="ctr">
              <a:solidFill>
                <a:srgbClr val="000000"/>
              </a:solidFill>
              <a:miter lim="800000"/>
              <a:headEnd/>
              <a:tailEnd/>
            </a:ln>
          </p:spPr>
          <p:txBody>
            <a:bodyPr wrap="none" anchor="ctr"/>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ja-JP" altLang="en-US" sz="12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設計・開発</a:t>
              </a:r>
              <a:endPar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Rectangle 20">
              <a:extLst>
                <a:ext uri="{FF2B5EF4-FFF2-40B4-BE49-F238E27FC236}">
                  <a16:creationId xmlns:a16="http://schemas.microsoft.com/office/drawing/2014/main" id="{8C0A778E-DF19-44FE-A115-26F860573C78}"/>
                </a:ext>
              </a:extLst>
            </p:cNvPr>
            <p:cNvSpPr>
              <a:spLocks noChangeArrowheads="1"/>
            </p:cNvSpPr>
            <p:nvPr/>
          </p:nvSpPr>
          <p:spPr bwMode="auto">
            <a:xfrm>
              <a:off x="6041346" y="1967147"/>
              <a:ext cx="1501920" cy="376214"/>
            </a:xfrm>
            <a:prstGeom prst="rect">
              <a:avLst/>
            </a:prstGeom>
            <a:solidFill>
              <a:srgbClr val="FFFFFF"/>
            </a:solidFill>
            <a:ln w="25400">
              <a:solidFill>
                <a:srgbClr val="000000"/>
              </a:solidFill>
              <a:miter lim="800000"/>
              <a:headEnd/>
              <a:tailEnd/>
            </a:ln>
          </p:spPr>
          <p:txBody>
            <a:bodyPr wrap="none"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lgn="ctr" eaLnBrk="1" hangingPunct="1">
                <a:defRPr/>
              </a:pPr>
              <a:r>
                <a:rPr kumimoji="0" lang="en-US" altLang="ja-JP"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ネプラ</a:t>
              </a:r>
              <a:r>
                <a:rPr kumimoji="0" lang="en-US" altLang="ja-JP"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kumimoji="0" lang="ja-JP" altLang="en-US" sz="1200" b="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奥山</a:t>
              </a:r>
            </a:p>
          </p:txBody>
        </p:sp>
      </p:grpSp>
      <p:cxnSp>
        <p:nvCxnSpPr>
          <p:cNvPr id="74" name="カギ線コネクタ 2">
            <a:extLst>
              <a:ext uri="{FF2B5EF4-FFF2-40B4-BE49-F238E27FC236}">
                <a16:creationId xmlns:a16="http://schemas.microsoft.com/office/drawing/2014/main" id="{DE4357D9-76A2-4DC3-9D37-EF5B50C3F925}"/>
              </a:ext>
            </a:extLst>
          </p:cNvPr>
          <p:cNvCxnSpPr>
            <a:cxnSpLocks noChangeShapeType="1"/>
            <a:stCxn id="49" idx="2"/>
            <a:endCxn id="66" idx="0"/>
          </p:cNvCxnSpPr>
          <p:nvPr/>
        </p:nvCxnSpPr>
        <p:spPr bwMode="auto">
          <a:xfrm rot="5400000">
            <a:off x="3295991" y="4005397"/>
            <a:ext cx="429283" cy="2160240"/>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cxnSp>
        <p:nvCxnSpPr>
          <p:cNvPr id="75" name="カギ線コネクタ 2">
            <a:extLst>
              <a:ext uri="{FF2B5EF4-FFF2-40B4-BE49-F238E27FC236}">
                <a16:creationId xmlns:a16="http://schemas.microsoft.com/office/drawing/2014/main" id="{F572B3DB-35CF-4176-88A5-B1EFEC445D13}"/>
              </a:ext>
            </a:extLst>
          </p:cNvPr>
          <p:cNvCxnSpPr>
            <a:cxnSpLocks noChangeShapeType="1"/>
            <a:stCxn id="49" idx="2"/>
            <a:endCxn id="69" idx="0"/>
          </p:cNvCxnSpPr>
          <p:nvPr/>
        </p:nvCxnSpPr>
        <p:spPr bwMode="auto">
          <a:xfrm rot="5400000">
            <a:off x="4376111" y="5085517"/>
            <a:ext cx="429283" cy="12700"/>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cxnSp>
        <p:nvCxnSpPr>
          <p:cNvPr id="76" name="カギ線コネクタ 2">
            <a:extLst>
              <a:ext uri="{FF2B5EF4-FFF2-40B4-BE49-F238E27FC236}">
                <a16:creationId xmlns:a16="http://schemas.microsoft.com/office/drawing/2014/main" id="{64DC5428-186E-4CE4-835A-2921DD61B219}"/>
              </a:ext>
            </a:extLst>
          </p:cNvPr>
          <p:cNvCxnSpPr>
            <a:cxnSpLocks noChangeShapeType="1"/>
            <a:stCxn id="49" idx="2"/>
            <a:endCxn id="72" idx="0"/>
          </p:cNvCxnSpPr>
          <p:nvPr/>
        </p:nvCxnSpPr>
        <p:spPr bwMode="auto">
          <a:xfrm rot="16200000" flipH="1">
            <a:off x="5473483" y="3988145"/>
            <a:ext cx="429283" cy="2194744"/>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cxnSp>
        <p:nvCxnSpPr>
          <p:cNvPr id="56" name="カギ線コネクタ 2">
            <a:extLst>
              <a:ext uri="{FF2B5EF4-FFF2-40B4-BE49-F238E27FC236}">
                <a16:creationId xmlns:a16="http://schemas.microsoft.com/office/drawing/2014/main" id="{1A0B0C5E-31E2-4926-A616-2144C0736EBC}"/>
              </a:ext>
            </a:extLst>
          </p:cNvPr>
          <p:cNvCxnSpPr>
            <a:cxnSpLocks noChangeShapeType="1"/>
            <a:stCxn id="40" idx="2"/>
            <a:endCxn id="57" idx="0"/>
          </p:cNvCxnSpPr>
          <p:nvPr/>
        </p:nvCxnSpPr>
        <p:spPr bwMode="auto">
          <a:xfrm rot="16200000" flipH="1">
            <a:off x="4431848" y="-17204"/>
            <a:ext cx="314325" cy="4333875"/>
          </a:xfrm>
          <a:prstGeom prst="bentConnector3">
            <a:avLst>
              <a:gd name="adj1" fmla="val 50000"/>
            </a:avLst>
          </a:prstGeom>
          <a:noFill/>
          <a:ln w="12700" cap="sq" algn="ctr">
            <a:solidFill>
              <a:schemeClr val="tx1"/>
            </a:solidFill>
            <a:round/>
            <a:headEnd type="none" w="lg" len="med"/>
            <a:tailEnd type="non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434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537F28E5-B962-4F74-87C7-A990EA35B16C}"/>
              </a:ext>
            </a:extLst>
          </p:cNvPr>
          <p:cNvGraphicFramePr>
            <a:graphicFrameLocks noGrp="1"/>
          </p:cNvGraphicFramePr>
          <p:nvPr>
            <p:extLst/>
          </p:nvPr>
        </p:nvGraphicFramePr>
        <p:xfrm>
          <a:off x="1439894" y="1149731"/>
          <a:ext cx="7506569" cy="5054900"/>
        </p:xfrm>
        <a:graphic>
          <a:graphicData uri="http://schemas.openxmlformats.org/drawingml/2006/table">
            <a:tbl>
              <a:tblPr/>
              <a:tblGrid>
                <a:gridCol w="1072367">
                  <a:extLst>
                    <a:ext uri="{9D8B030D-6E8A-4147-A177-3AD203B41FA5}">
                      <a16:colId xmlns:a16="http://schemas.microsoft.com/office/drawing/2014/main" val="3319674985"/>
                    </a:ext>
                  </a:extLst>
                </a:gridCol>
                <a:gridCol w="1072367">
                  <a:extLst>
                    <a:ext uri="{9D8B030D-6E8A-4147-A177-3AD203B41FA5}">
                      <a16:colId xmlns:a16="http://schemas.microsoft.com/office/drawing/2014/main" val="20001"/>
                    </a:ext>
                  </a:extLst>
                </a:gridCol>
                <a:gridCol w="1072367">
                  <a:extLst>
                    <a:ext uri="{9D8B030D-6E8A-4147-A177-3AD203B41FA5}">
                      <a16:colId xmlns:a16="http://schemas.microsoft.com/office/drawing/2014/main" val="20002"/>
                    </a:ext>
                  </a:extLst>
                </a:gridCol>
                <a:gridCol w="1072367">
                  <a:extLst>
                    <a:ext uri="{9D8B030D-6E8A-4147-A177-3AD203B41FA5}">
                      <a16:colId xmlns:a16="http://schemas.microsoft.com/office/drawing/2014/main" val="2118507167"/>
                    </a:ext>
                  </a:extLst>
                </a:gridCol>
                <a:gridCol w="1072367">
                  <a:extLst>
                    <a:ext uri="{9D8B030D-6E8A-4147-A177-3AD203B41FA5}">
                      <a16:colId xmlns:a16="http://schemas.microsoft.com/office/drawing/2014/main" val="3495864214"/>
                    </a:ext>
                  </a:extLst>
                </a:gridCol>
                <a:gridCol w="1072367">
                  <a:extLst>
                    <a:ext uri="{9D8B030D-6E8A-4147-A177-3AD203B41FA5}">
                      <a16:colId xmlns:a16="http://schemas.microsoft.com/office/drawing/2014/main" val="2214601860"/>
                    </a:ext>
                  </a:extLst>
                </a:gridCol>
                <a:gridCol w="1072367">
                  <a:extLst>
                    <a:ext uri="{9D8B030D-6E8A-4147-A177-3AD203B41FA5}">
                      <a16:colId xmlns:a16="http://schemas.microsoft.com/office/drawing/2014/main" val="3619330974"/>
                    </a:ext>
                  </a:extLst>
                </a:gridCol>
              </a:tblGrid>
              <a:tr h="293684">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10</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11</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12</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1</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2</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3</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ctr"/>
                      <a:r>
                        <a:rPr lang="en-US" altLang="ja-JP" sz="1200" b="1" i="0" u="none" strike="noStrike" dirty="0">
                          <a:solidFill>
                            <a:schemeClr val="bg1"/>
                          </a:solidFill>
                          <a:effectLst/>
                          <a:latin typeface="Meiryo UI" pitchFamily="50" charset="-128"/>
                          <a:ea typeface="Meiryo UI" pitchFamily="50" charset="-128"/>
                          <a:cs typeface="Meiryo UI" pitchFamily="50" charset="-128"/>
                        </a:rPr>
                        <a:t>4</a:t>
                      </a:r>
                      <a:r>
                        <a:rPr lang="ja-JP" altLang="en-US" sz="1200" b="1" i="0" u="none" strike="noStrike" dirty="0">
                          <a:solidFill>
                            <a:schemeClr val="bg1"/>
                          </a:solidFill>
                          <a:effectLst/>
                          <a:latin typeface="Meiryo UI" pitchFamily="50" charset="-128"/>
                          <a:ea typeface="Meiryo UI" pitchFamily="50" charset="-128"/>
                          <a:cs typeface="Meiryo UI" pitchFamily="50" charset="-128"/>
                        </a:rPr>
                        <a:t>月</a:t>
                      </a:r>
                      <a:endParaRPr lang="en-US" altLang="ja-JP" sz="1200" b="1" i="0" u="none" strike="noStrike" dirty="0">
                        <a:solidFill>
                          <a:schemeClr val="bg1"/>
                        </a:solidFill>
                        <a:effectLst/>
                        <a:latin typeface="Meiryo UI" pitchFamily="50" charset="-128"/>
                        <a:ea typeface="Meiryo UI" pitchFamily="50" charset="-128"/>
                        <a:cs typeface="Meiryo UI"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761216">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Meiryo UI" pitchFamily="50" charset="-128"/>
                        <a:ea typeface="Meiryo UI" pitchFamily="50" charset="-128"/>
                        <a:cs typeface="Meiryo UI" pitchFamily="50" charset="-128"/>
                      </a:endParaRP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5" name="グループ化 4">
            <a:extLst>
              <a:ext uri="{FF2B5EF4-FFF2-40B4-BE49-F238E27FC236}">
                <a16:creationId xmlns:a16="http://schemas.microsoft.com/office/drawing/2014/main" id="{63F19B58-E9D2-4EC9-AE90-99643822B3BF}"/>
              </a:ext>
            </a:extLst>
          </p:cNvPr>
          <p:cNvGrpSpPr/>
          <p:nvPr/>
        </p:nvGrpSpPr>
        <p:grpSpPr>
          <a:xfrm>
            <a:off x="374787" y="1015822"/>
            <a:ext cx="924233" cy="265192"/>
            <a:chOff x="341313" y="1565558"/>
            <a:chExt cx="2625626" cy="216000"/>
          </a:xfrm>
        </p:grpSpPr>
        <p:sp>
          <p:nvSpPr>
            <p:cNvPr id="6" name="Rectangle 20">
              <a:extLst>
                <a:ext uri="{FF2B5EF4-FFF2-40B4-BE49-F238E27FC236}">
                  <a16:creationId xmlns:a16="http://schemas.microsoft.com/office/drawing/2014/main" id="{82B3A706-9541-4586-B68E-0A33811A011B}"/>
                </a:ext>
              </a:extLst>
            </p:cNvPr>
            <p:cNvSpPr>
              <a:spLocks noChangeArrowheads="1"/>
            </p:cNvSpPr>
            <p:nvPr/>
          </p:nvSpPr>
          <p:spPr bwMode="auto">
            <a:xfrm>
              <a:off x="358005" y="1565558"/>
              <a:ext cx="2608934" cy="216000"/>
            </a:xfrm>
            <a:prstGeom prst="rect">
              <a:avLst/>
            </a:prstGeom>
            <a:noFill/>
            <a:ln w="9525" algn="ctr">
              <a:solidFill>
                <a:srgbClr val="FFFFFF"/>
              </a:solidFill>
              <a:miter lim="800000"/>
              <a:headEnd/>
              <a:tailEnd/>
            </a:ln>
            <a:effectLst/>
            <a:extLst/>
          </p:spPr>
          <p:txBody>
            <a:bodyPr wrap="none" lIns="0" tIns="0" rIns="0" bIns="0" anchor="ctr"/>
            <a:lstStyle>
              <a:lvl1pPr>
                <a:defRPr kumimoji="1">
                  <a:solidFill>
                    <a:schemeClr val="tx1"/>
                  </a:solidFill>
                  <a:latin typeface="Arial" panose="020B0604020202020204" pitchFamily="34" charset="0"/>
                  <a:ea typeface="ＭＳ Ｐゴシック" panose="020B0600070205080204" pitchFamily="50" charset="-128"/>
                </a:defRPr>
              </a:lvl1pPr>
              <a:lvl2pPr marL="288925" indent="-98425">
                <a:defRPr kumimoji="1">
                  <a:solidFill>
                    <a:schemeClr val="tx1"/>
                  </a:solidFill>
                  <a:latin typeface="Arial" panose="020B0604020202020204" pitchFamily="34" charset="0"/>
                  <a:ea typeface="ＭＳ Ｐゴシック" panose="020B0600070205080204" pitchFamily="50" charset="-128"/>
                </a:defRPr>
              </a:lvl2pPr>
              <a:lvl3pPr marL="1371600">
                <a:defRPr kumimoji="1">
                  <a:solidFill>
                    <a:schemeClr val="tx1"/>
                  </a:solidFill>
                  <a:latin typeface="Arial" panose="020B0604020202020204" pitchFamily="34" charset="0"/>
                  <a:ea typeface="ＭＳ Ｐゴシック" panose="020B0600070205080204" pitchFamily="50" charset="-128"/>
                </a:defRPr>
              </a:lvl3pPr>
              <a:lvl4pPr marL="2057400">
                <a:defRPr kumimoji="1">
                  <a:solidFill>
                    <a:schemeClr val="tx1"/>
                  </a:solidFill>
                  <a:latin typeface="Arial" panose="020B0604020202020204" pitchFamily="34" charset="0"/>
                  <a:ea typeface="ＭＳ Ｐゴシック" panose="020B0600070205080204" pitchFamily="50" charset="-128"/>
                </a:defRPr>
              </a:lvl4pPr>
              <a:lvl5pPr marL="2743200">
                <a:defRPr kumimoji="1">
                  <a:solidFill>
                    <a:schemeClr val="tx1"/>
                  </a:solidFill>
                  <a:latin typeface="Arial" panose="020B0604020202020204" pitchFamily="34" charset="0"/>
                  <a:ea typeface="ＭＳ Ｐゴシック" panose="020B0600070205080204" pitchFamily="50" charset="-128"/>
                </a:defRPr>
              </a:lvl5pPr>
              <a:lvl6pPr marL="32004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3657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41148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45720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a:r>
                <a:rPr lang="ja-JP" altLang="en-US" sz="1400" b="1" dirty="0">
                  <a:latin typeface="Meiryo UI" panose="020B0604030504040204" pitchFamily="50" charset="-128"/>
                  <a:ea typeface="Meiryo UI" panose="020B0604030504040204" pitchFamily="50" charset="-128"/>
                </a:rPr>
                <a:t>タスク</a:t>
              </a:r>
            </a:p>
          </p:txBody>
        </p:sp>
        <p:cxnSp>
          <p:nvCxnSpPr>
            <p:cNvPr id="7" name="直線コネクタ 6">
              <a:extLst>
                <a:ext uri="{FF2B5EF4-FFF2-40B4-BE49-F238E27FC236}">
                  <a16:creationId xmlns:a16="http://schemas.microsoft.com/office/drawing/2014/main" id="{93A97245-7EF5-42DB-999E-14FCA0652338}"/>
                </a:ext>
              </a:extLst>
            </p:cNvPr>
            <p:cNvCxnSpPr/>
            <p:nvPr/>
          </p:nvCxnSpPr>
          <p:spPr bwMode="auto">
            <a:xfrm flipV="1">
              <a:off x="341313" y="1781558"/>
              <a:ext cx="2608934" cy="0"/>
            </a:xfrm>
            <a:prstGeom prst="line">
              <a:avLst/>
            </a:prstGeom>
            <a:solidFill>
              <a:schemeClr val="accent1"/>
            </a:solidFill>
            <a:ln w="9525" cap="flat" cmpd="sng" algn="ctr">
              <a:solidFill>
                <a:schemeClr val="tx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正方形/長方形 7">
            <a:extLst>
              <a:ext uri="{FF2B5EF4-FFF2-40B4-BE49-F238E27FC236}">
                <a16:creationId xmlns:a16="http://schemas.microsoft.com/office/drawing/2014/main" id="{7A5460F4-37F8-4F61-A8ED-925119DAB135}"/>
              </a:ext>
            </a:extLst>
          </p:cNvPr>
          <p:cNvSpPr/>
          <p:nvPr/>
        </p:nvSpPr>
        <p:spPr bwMode="auto">
          <a:xfrm>
            <a:off x="382753" y="2100195"/>
            <a:ext cx="929669" cy="83025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要件定義</a:t>
            </a:r>
          </a:p>
        </p:txBody>
      </p:sp>
      <p:sp>
        <p:nvSpPr>
          <p:cNvPr id="9" name="ホームベース 32">
            <a:extLst>
              <a:ext uri="{FF2B5EF4-FFF2-40B4-BE49-F238E27FC236}">
                <a16:creationId xmlns:a16="http://schemas.microsoft.com/office/drawing/2014/main" id="{D5C77536-899A-4751-8988-8769B1A747A7}"/>
              </a:ext>
            </a:extLst>
          </p:cNvPr>
          <p:cNvSpPr/>
          <p:nvPr/>
        </p:nvSpPr>
        <p:spPr bwMode="auto">
          <a:xfrm>
            <a:off x="2551297" y="2021878"/>
            <a:ext cx="1038421" cy="9756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要件</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定義</a:t>
            </a:r>
          </a:p>
        </p:txBody>
      </p:sp>
      <p:sp>
        <p:nvSpPr>
          <p:cNvPr id="10" name="正方形/長方形 9">
            <a:extLst>
              <a:ext uri="{FF2B5EF4-FFF2-40B4-BE49-F238E27FC236}">
                <a16:creationId xmlns:a16="http://schemas.microsoft.com/office/drawing/2014/main" id="{B91BFE5B-1114-4DC2-971E-26159860CA2D}"/>
              </a:ext>
            </a:extLst>
          </p:cNvPr>
          <p:cNvSpPr/>
          <p:nvPr/>
        </p:nvSpPr>
        <p:spPr bwMode="auto">
          <a:xfrm>
            <a:off x="382753" y="3152893"/>
            <a:ext cx="929669" cy="89996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設計</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開発</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テスト</a:t>
            </a:r>
          </a:p>
        </p:txBody>
      </p:sp>
      <p:sp>
        <p:nvSpPr>
          <p:cNvPr id="11" name="ホームベース 41">
            <a:extLst>
              <a:ext uri="{FF2B5EF4-FFF2-40B4-BE49-F238E27FC236}">
                <a16:creationId xmlns:a16="http://schemas.microsoft.com/office/drawing/2014/main" id="{18466E79-9713-4962-B876-5E43B73DAA58}"/>
              </a:ext>
            </a:extLst>
          </p:cNvPr>
          <p:cNvSpPr/>
          <p:nvPr/>
        </p:nvSpPr>
        <p:spPr bwMode="auto">
          <a:xfrm>
            <a:off x="3098772" y="3178645"/>
            <a:ext cx="2418787"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概要・詳細</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設計書作成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12" name="正方形/長方形 11">
            <a:extLst>
              <a:ext uri="{FF2B5EF4-FFF2-40B4-BE49-F238E27FC236}">
                <a16:creationId xmlns:a16="http://schemas.microsoft.com/office/drawing/2014/main" id="{F60FB1E3-1DBB-4CD4-9171-BC1B0A0A3429}"/>
              </a:ext>
            </a:extLst>
          </p:cNvPr>
          <p:cNvSpPr/>
          <p:nvPr/>
        </p:nvSpPr>
        <p:spPr bwMode="auto">
          <a:xfrm>
            <a:off x="382753" y="4262583"/>
            <a:ext cx="929669" cy="88361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移行</a:t>
            </a:r>
            <a:endParaRPr lang="en-US" altLang="ja-JP" sz="1600" b="1" dirty="0">
              <a:solidFill>
                <a:srgbClr val="002060"/>
              </a:solidFill>
              <a:latin typeface="Meiryo UI" pitchFamily="50" charset="-128"/>
              <a:ea typeface="Meiryo UI" pitchFamily="50" charset="-128"/>
              <a:cs typeface="Meiryo UI" pitchFamily="50" charset="-128"/>
            </a:endParaRPr>
          </a:p>
        </p:txBody>
      </p:sp>
      <p:sp>
        <p:nvSpPr>
          <p:cNvPr id="13" name="正方形/長方形 12">
            <a:extLst>
              <a:ext uri="{FF2B5EF4-FFF2-40B4-BE49-F238E27FC236}">
                <a16:creationId xmlns:a16="http://schemas.microsoft.com/office/drawing/2014/main" id="{BC9FC5F6-D890-4ED6-AF4E-73A518DC5C6C}"/>
              </a:ext>
            </a:extLst>
          </p:cNvPr>
          <p:cNvSpPr/>
          <p:nvPr/>
        </p:nvSpPr>
        <p:spPr bwMode="auto">
          <a:xfrm>
            <a:off x="382753" y="5363084"/>
            <a:ext cx="929669" cy="80028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本稼働</a:t>
            </a:r>
            <a:endParaRPr lang="en-US" altLang="ja-JP" sz="1600" b="1" dirty="0">
              <a:solidFill>
                <a:srgbClr val="002060"/>
              </a:solidFill>
              <a:latin typeface="Meiryo UI" pitchFamily="50" charset="-128"/>
              <a:ea typeface="Meiryo UI" pitchFamily="50" charset="-128"/>
              <a:cs typeface="Meiryo UI" pitchFamily="50" charset="-128"/>
            </a:endParaRPr>
          </a:p>
          <a:p>
            <a:pPr algn="ctr"/>
            <a:r>
              <a:rPr lang="ja-JP" altLang="en-US" sz="1600" b="1" dirty="0">
                <a:solidFill>
                  <a:srgbClr val="002060"/>
                </a:solidFill>
                <a:latin typeface="Meiryo UI" pitchFamily="50" charset="-128"/>
                <a:ea typeface="Meiryo UI" pitchFamily="50" charset="-128"/>
                <a:cs typeface="Meiryo UI" pitchFamily="50" charset="-128"/>
              </a:rPr>
              <a:t>準備</a:t>
            </a:r>
          </a:p>
        </p:txBody>
      </p:sp>
      <p:cxnSp>
        <p:nvCxnSpPr>
          <p:cNvPr id="14" name="直線コネクタ 13">
            <a:extLst>
              <a:ext uri="{FF2B5EF4-FFF2-40B4-BE49-F238E27FC236}">
                <a16:creationId xmlns:a16="http://schemas.microsoft.com/office/drawing/2014/main" id="{0F78429D-ACEB-4FB0-95A6-C0C92BB39A58}"/>
              </a:ext>
            </a:extLst>
          </p:cNvPr>
          <p:cNvCxnSpPr/>
          <p:nvPr/>
        </p:nvCxnSpPr>
        <p:spPr>
          <a:xfrm>
            <a:off x="1482132" y="3031267"/>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C27F5F1-24A1-4BEA-B20F-0F7D02B78FF4}"/>
              </a:ext>
            </a:extLst>
          </p:cNvPr>
          <p:cNvCxnSpPr/>
          <p:nvPr/>
        </p:nvCxnSpPr>
        <p:spPr>
          <a:xfrm>
            <a:off x="8946469" y="1149731"/>
            <a:ext cx="0" cy="5057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3C97F45-14A5-457C-9C10-F9EB7C6017CE}"/>
              </a:ext>
            </a:extLst>
          </p:cNvPr>
          <p:cNvCxnSpPr/>
          <p:nvPr/>
        </p:nvCxnSpPr>
        <p:spPr>
          <a:xfrm>
            <a:off x="1438955" y="1149731"/>
            <a:ext cx="0" cy="50571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3F9CC26-A490-4449-9066-09E95B651A02}"/>
              </a:ext>
            </a:extLst>
          </p:cNvPr>
          <p:cNvCxnSpPr/>
          <p:nvPr/>
        </p:nvCxnSpPr>
        <p:spPr>
          <a:xfrm>
            <a:off x="1482132" y="4155383"/>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9B99174-531E-4AE6-BDFC-9B257A5B68EA}"/>
              </a:ext>
            </a:extLst>
          </p:cNvPr>
          <p:cNvCxnSpPr/>
          <p:nvPr/>
        </p:nvCxnSpPr>
        <p:spPr>
          <a:xfrm>
            <a:off x="1482132" y="5258740"/>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ホームベース 98">
            <a:extLst>
              <a:ext uri="{FF2B5EF4-FFF2-40B4-BE49-F238E27FC236}">
                <a16:creationId xmlns:a16="http://schemas.microsoft.com/office/drawing/2014/main" id="{A18DA408-16B5-46FF-A718-29CB9CB05781}"/>
              </a:ext>
            </a:extLst>
          </p:cNvPr>
          <p:cNvSpPr/>
          <p:nvPr/>
        </p:nvSpPr>
        <p:spPr bwMode="auto">
          <a:xfrm>
            <a:off x="3098772" y="3641242"/>
            <a:ext cx="3669626"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設定・開発・単体テスト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0" name="ホームベース 99">
            <a:extLst>
              <a:ext uri="{FF2B5EF4-FFF2-40B4-BE49-F238E27FC236}">
                <a16:creationId xmlns:a16="http://schemas.microsoft.com/office/drawing/2014/main" id="{95032784-E4C6-4E48-9DF6-328086622877}"/>
              </a:ext>
            </a:extLst>
          </p:cNvPr>
          <p:cNvSpPr/>
          <p:nvPr/>
        </p:nvSpPr>
        <p:spPr bwMode="auto">
          <a:xfrm>
            <a:off x="6800830" y="3641242"/>
            <a:ext cx="594795" cy="378000"/>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結合・</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総合テスト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1" name="ホームベース 103">
            <a:extLst>
              <a:ext uri="{FF2B5EF4-FFF2-40B4-BE49-F238E27FC236}">
                <a16:creationId xmlns:a16="http://schemas.microsoft.com/office/drawing/2014/main" id="{09A68042-EBB5-48BE-AA36-43768E131934}"/>
              </a:ext>
            </a:extLst>
          </p:cNvPr>
          <p:cNvSpPr/>
          <p:nvPr/>
        </p:nvSpPr>
        <p:spPr bwMode="auto">
          <a:xfrm>
            <a:off x="7418198" y="3641242"/>
            <a:ext cx="434912" cy="378000"/>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受入</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テスト</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2" name="ホームベース 104">
            <a:extLst>
              <a:ext uri="{FF2B5EF4-FFF2-40B4-BE49-F238E27FC236}">
                <a16:creationId xmlns:a16="http://schemas.microsoft.com/office/drawing/2014/main" id="{B933A8B4-789D-4E8F-81F0-8D83B1395FC2}"/>
              </a:ext>
            </a:extLst>
          </p:cNvPr>
          <p:cNvSpPr/>
          <p:nvPr/>
        </p:nvSpPr>
        <p:spPr bwMode="auto">
          <a:xfrm>
            <a:off x="5822051" y="5331101"/>
            <a:ext cx="670472" cy="377229"/>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操作マニュアル</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3" name="ホームベース 105">
            <a:extLst>
              <a:ext uri="{FF2B5EF4-FFF2-40B4-BE49-F238E27FC236}">
                <a16:creationId xmlns:a16="http://schemas.microsoft.com/office/drawing/2014/main" id="{0E000C31-D704-4ACE-97F0-F12F87B77E88}"/>
              </a:ext>
            </a:extLst>
          </p:cNvPr>
          <p:cNvSpPr/>
          <p:nvPr/>
        </p:nvSpPr>
        <p:spPr bwMode="auto">
          <a:xfrm>
            <a:off x="6515292" y="5763225"/>
            <a:ext cx="519176" cy="377229"/>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ユーザ</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トレーニング</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4" name="テキスト ボックス 23">
            <a:extLst>
              <a:ext uri="{FF2B5EF4-FFF2-40B4-BE49-F238E27FC236}">
                <a16:creationId xmlns:a16="http://schemas.microsoft.com/office/drawing/2014/main" id="{794E8976-6B34-4783-8804-28090140B492}"/>
              </a:ext>
            </a:extLst>
          </p:cNvPr>
          <p:cNvSpPr txBox="1"/>
          <p:nvPr/>
        </p:nvSpPr>
        <p:spPr>
          <a:xfrm>
            <a:off x="7224714" y="1780194"/>
            <a:ext cx="594795"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●納品</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ホームベース 107">
            <a:extLst>
              <a:ext uri="{FF2B5EF4-FFF2-40B4-BE49-F238E27FC236}">
                <a16:creationId xmlns:a16="http://schemas.microsoft.com/office/drawing/2014/main" id="{59FD5463-8B25-43EB-8669-99B4A8EC0F39}"/>
              </a:ext>
            </a:extLst>
          </p:cNvPr>
          <p:cNvSpPr/>
          <p:nvPr/>
        </p:nvSpPr>
        <p:spPr bwMode="auto">
          <a:xfrm>
            <a:off x="7908049" y="1522296"/>
            <a:ext cx="1038421" cy="4606734"/>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本番稼働</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6" name="テキスト ボックス 25">
            <a:extLst>
              <a:ext uri="{FF2B5EF4-FFF2-40B4-BE49-F238E27FC236}">
                <a16:creationId xmlns:a16="http://schemas.microsoft.com/office/drawing/2014/main" id="{94087C09-9601-437A-99CB-8F6FF1927D1D}"/>
              </a:ext>
            </a:extLst>
          </p:cNvPr>
          <p:cNvSpPr txBox="1"/>
          <p:nvPr/>
        </p:nvSpPr>
        <p:spPr>
          <a:xfrm>
            <a:off x="7698073" y="1785494"/>
            <a:ext cx="589547"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●検収</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a:extLst>
              <a:ext uri="{FF2B5EF4-FFF2-40B4-BE49-F238E27FC236}">
                <a16:creationId xmlns:a16="http://schemas.microsoft.com/office/drawing/2014/main" id="{645F6768-9726-43EF-AC95-B8CC576A6F3A}"/>
              </a:ext>
            </a:extLst>
          </p:cNvPr>
          <p:cNvSpPr/>
          <p:nvPr/>
        </p:nvSpPr>
        <p:spPr>
          <a:xfrm>
            <a:off x="7832543" y="5698143"/>
            <a:ext cx="998268" cy="430887"/>
          </a:xfrm>
          <a:prstGeom prst="rect">
            <a:avLst/>
          </a:prstGeom>
        </p:spPr>
        <p:txBody>
          <a:bodyPr wrap="square">
            <a:spAutoFit/>
          </a:bodyPr>
          <a:lstStyle/>
          <a:p>
            <a:pPr algn="ctr"/>
            <a:r>
              <a:rPr lang="ja-JP" altLang="en-US" sz="1100" dirty="0">
                <a:solidFill>
                  <a:srgbClr val="002060"/>
                </a:solidFill>
                <a:latin typeface="Meiryo UI" pitchFamily="50" charset="-128"/>
                <a:ea typeface="Meiryo UI" pitchFamily="50" charset="-128"/>
                <a:cs typeface="Meiryo UI" pitchFamily="50" charset="-128"/>
              </a:rPr>
              <a:t>←本稼働</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フォロー→</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8" name="ホームベース 103">
            <a:extLst>
              <a:ext uri="{FF2B5EF4-FFF2-40B4-BE49-F238E27FC236}">
                <a16:creationId xmlns:a16="http://schemas.microsoft.com/office/drawing/2014/main" id="{376E8353-6B6E-43D3-A05B-C259B3A95FE2}"/>
              </a:ext>
            </a:extLst>
          </p:cNvPr>
          <p:cNvSpPr/>
          <p:nvPr/>
        </p:nvSpPr>
        <p:spPr bwMode="auto">
          <a:xfrm>
            <a:off x="2533242" y="4216509"/>
            <a:ext cx="3943625"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移行データ作成</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29" name="ホームベース 103">
            <a:extLst>
              <a:ext uri="{FF2B5EF4-FFF2-40B4-BE49-F238E27FC236}">
                <a16:creationId xmlns:a16="http://schemas.microsoft.com/office/drawing/2014/main" id="{9389FBD4-CD10-43E8-9573-12D820B5C162}"/>
              </a:ext>
            </a:extLst>
          </p:cNvPr>
          <p:cNvSpPr/>
          <p:nvPr/>
        </p:nvSpPr>
        <p:spPr bwMode="auto">
          <a:xfrm>
            <a:off x="6481824" y="4203340"/>
            <a:ext cx="922106"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移行</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リハーサル</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30" name="ホームベース 103">
            <a:extLst>
              <a:ext uri="{FF2B5EF4-FFF2-40B4-BE49-F238E27FC236}">
                <a16:creationId xmlns:a16="http://schemas.microsoft.com/office/drawing/2014/main" id="{DC419F5B-488D-402B-B578-6A20E6B9445E}"/>
              </a:ext>
            </a:extLst>
          </p:cNvPr>
          <p:cNvSpPr/>
          <p:nvPr/>
        </p:nvSpPr>
        <p:spPr bwMode="auto">
          <a:xfrm>
            <a:off x="7419500" y="4203340"/>
            <a:ext cx="432871" cy="975193"/>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本番</a:t>
            </a:r>
            <a:endParaRPr lang="en-US" altLang="ja-JP" sz="1100" dirty="0">
              <a:solidFill>
                <a:srgbClr val="002060"/>
              </a:solidFill>
              <a:latin typeface="Meiryo UI" pitchFamily="50" charset="-128"/>
              <a:ea typeface="Meiryo UI" pitchFamily="50" charset="-128"/>
              <a:cs typeface="Meiryo UI" pitchFamily="50" charset="-128"/>
            </a:endParaRPr>
          </a:p>
          <a:p>
            <a:pPr algn="ctr"/>
            <a:r>
              <a:rPr lang="ja-JP" altLang="en-US" sz="1100" dirty="0">
                <a:solidFill>
                  <a:srgbClr val="002060"/>
                </a:solidFill>
                <a:latin typeface="Meiryo UI" pitchFamily="50" charset="-128"/>
                <a:ea typeface="Meiryo UI" pitchFamily="50" charset="-128"/>
                <a:cs typeface="Meiryo UI" pitchFamily="50" charset="-128"/>
              </a:rPr>
              <a:t>移行</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31" name="正方形/長方形 30">
            <a:extLst>
              <a:ext uri="{FF2B5EF4-FFF2-40B4-BE49-F238E27FC236}">
                <a16:creationId xmlns:a16="http://schemas.microsoft.com/office/drawing/2014/main" id="{DA5675B7-C57B-4BD3-8703-98BE8F3518B0}"/>
              </a:ext>
            </a:extLst>
          </p:cNvPr>
          <p:cNvSpPr/>
          <p:nvPr/>
        </p:nvSpPr>
        <p:spPr bwMode="auto">
          <a:xfrm>
            <a:off x="3603908" y="1148418"/>
            <a:ext cx="3800022" cy="5058421"/>
          </a:xfrm>
          <a:prstGeom prst="rect">
            <a:avLst/>
          </a:prstGeom>
          <a:solidFill>
            <a:schemeClr val="accent2">
              <a:alpha val="11000"/>
            </a:schemeClr>
          </a:solidFill>
          <a:ln w="12700" cap="sq" cmpd="sng" algn="ctr">
            <a:solidFill>
              <a:srgbClr val="0000CC"/>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Arial" charset="0"/>
              <a:ea typeface="ＭＳ Ｐゴシック" pitchFamily="50" charset="-128"/>
            </a:endParaRPr>
          </a:p>
        </p:txBody>
      </p:sp>
      <p:sp>
        <p:nvSpPr>
          <p:cNvPr id="32" name="正方形/長方形 31">
            <a:extLst>
              <a:ext uri="{FF2B5EF4-FFF2-40B4-BE49-F238E27FC236}">
                <a16:creationId xmlns:a16="http://schemas.microsoft.com/office/drawing/2014/main" id="{EF5435F8-522E-45BA-B509-C95FF3F204B4}"/>
              </a:ext>
            </a:extLst>
          </p:cNvPr>
          <p:cNvSpPr/>
          <p:nvPr/>
        </p:nvSpPr>
        <p:spPr bwMode="auto">
          <a:xfrm>
            <a:off x="2530696" y="1148418"/>
            <a:ext cx="1038422" cy="5058421"/>
          </a:xfrm>
          <a:prstGeom prst="rect">
            <a:avLst/>
          </a:prstGeom>
          <a:solidFill>
            <a:srgbClr val="FF0000">
              <a:alpha val="20000"/>
            </a:srgbClr>
          </a:solidFill>
          <a:ln w="12700" cap="sq" cmpd="sng" algn="ctr">
            <a:solidFill>
              <a:srgbClr val="FF0000"/>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Arial" charset="0"/>
              <a:ea typeface="ＭＳ Ｐゴシック" pitchFamily="50" charset="-128"/>
            </a:endParaRPr>
          </a:p>
        </p:txBody>
      </p:sp>
      <p:sp>
        <p:nvSpPr>
          <p:cNvPr id="33" name="テキスト ボックス 32">
            <a:extLst>
              <a:ext uri="{FF2B5EF4-FFF2-40B4-BE49-F238E27FC236}">
                <a16:creationId xmlns:a16="http://schemas.microsoft.com/office/drawing/2014/main" id="{686039E8-CE19-4D0D-A3BF-F3559372FCDE}"/>
              </a:ext>
            </a:extLst>
          </p:cNvPr>
          <p:cNvSpPr txBox="1"/>
          <p:nvPr/>
        </p:nvSpPr>
        <p:spPr>
          <a:xfrm>
            <a:off x="2411694" y="5925735"/>
            <a:ext cx="1245854" cy="276999"/>
          </a:xfrm>
          <a:prstGeom prst="rect">
            <a:avLst/>
          </a:prstGeom>
          <a:noFill/>
        </p:spPr>
        <p:txBody>
          <a:bodyPr wrap="none" rtlCol="0">
            <a:spAutoFit/>
          </a:bodyPr>
          <a:lstStyle/>
          <a:p>
            <a:r>
              <a:rPr lang="ja-JP" altLang="en-US" sz="1200" dirty="0">
                <a:solidFill>
                  <a:srgbClr val="FF0000"/>
                </a:solidFill>
                <a:latin typeface="Meiryo UI" panose="020B0604030504040204" pitchFamily="50" charset="-128"/>
                <a:ea typeface="Meiryo UI" panose="020B0604030504040204" pitchFamily="50" charset="-128"/>
              </a:rPr>
              <a:t>要件定義フェーズ</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D1C23E05-4227-4772-AACF-4E4224147927}"/>
              </a:ext>
            </a:extLst>
          </p:cNvPr>
          <p:cNvSpPr txBox="1"/>
          <p:nvPr/>
        </p:nvSpPr>
        <p:spPr>
          <a:xfrm>
            <a:off x="3544867" y="5925735"/>
            <a:ext cx="1245854" cy="276999"/>
          </a:xfrm>
          <a:prstGeom prst="rect">
            <a:avLst/>
          </a:prstGeom>
          <a:noFill/>
        </p:spPr>
        <p:txBody>
          <a:bodyPr wrap="none" rtlCol="0">
            <a:spAutoFit/>
          </a:bodyPr>
          <a:lstStyle/>
          <a:p>
            <a:r>
              <a:rPr lang="ja-JP" altLang="en-US" sz="1200" dirty="0">
                <a:solidFill>
                  <a:srgbClr val="0070C0"/>
                </a:solidFill>
                <a:latin typeface="Meiryo UI" panose="020B0604030504040204" pitchFamily="50" charset="-128"/>
                <a:ea typeface="Meiryo UI" panose="020B0604030504040204" pitchFamily="50" charset="-128"/>
              </a:rPr>
              <a:t>設計開発フェーズ</a:t>
            </a:r>
            <a:endParaRPr kumimoji="1" lang="ja-JP" altLang="en-US" sz="1200" dirty="0">
              <a:solidFill>
                <a:srgbClr val="0070C0"/>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CEB7CD50-13EF-48FC-B481-9D250E563C88}"/>
              </a:ext>
            </a:extLst>
          </p:cNvPr>
          <p:cNvSpPr txBox="1"/>
          <p:nvPr/>
        </p:nvSpPr>
        <p:spPr>
          <a:xfrm>
            <a:off x="1537783" y="1727859"/>
            <a:ext cx="1260978"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弊社との契約●</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017773B0-1971-42EC-B592-3458394F6CC6}"/>
              </a:ext>
            </a:extLst>
          </p:cNvPr>
          <p:cNvCxnSpPr/>
          <p:nvPr/>
        </p:nvCxnSpPr>
        <p:spPr>
          <a:xfrm>
            <a:off x="1482132" y="1971407"/>
            <a:ext cx="7464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890AC534-BE5D-4A77-973D-B1112F83D1E7}"/>
              </a:ext>
            </a:extLst>
          </p:cNvPr>
          <p:cNvSpPr/>
          <p:nvPr/>
        </p:nvSpPr>
        <p:spPr bwMode="auto">
          <a:xfrm>
            <a:off x="382753" y="1459719"/>
            <a:ext cx="929669" cy="487361"/>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600" b="1" dirty="0">
                <a:solidFill>
                  <a:srgbClr val="002060"/>
                </a:solidFill>
                <a:latin typeface="Meiryo UI" pitchFamily="50" charset="-128"/>
                <a:ea typeface="Meiryo UI" pitchFamily="50" charset="-128"/>
                <a:cs typeface="Meiryo UI" pitchFamily="50" charset="-128"/>
              </a:rPr>
              <a:t>マイルストーン</a:t>
            </a:r>
          </a:p>
        </p:txBody>
      </p:sp>
      <p:sp>
        <p:nvSpPr>
          <p:cNvPr id="38" name="テキスト ボックス 37">
            <a:extLst>
              <a:ext uri="{FF2B5EF4-FFF2-40B4-BE49-F238E27FC236}">
                <a16:creationId xmlns:a16="http://schemas.microsoft.com/office/drawing/2014/main" id="{A13D4222-56A2-412C-AC07-89F4E6BDCD60}"/>
              </a:ext>
            </a:extLst>
          </p:cNvPr>
          <p:cNvSpPr txBox="1"/>
          <p:nvPr/>
        </p:nvSpPr>
        <p:spPr>
          <a:xfrm>
            <a:off x="3520592" y="1727859"/>
            <a:ext cx="897343"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●仕様凍結</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5927C587-982F-4F91-ABAE-A3833C4E87EF}"/>
              </a:ext>
            </a:extLst>
          </p:cNvPr>
          <p:cNvSpPr txBox="1"/>
          <p:nvPr/>
        </p:nvSpPr>
        <p:spPr>
          <a:xfrm>
            <a:off x="2672624" y="1727859"/>
            <a:ext cx="984924"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SFDC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契約</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id="{EF48E2CC-4372-4E91-BC71-B3083711DD3C}"/>
              </a:ext>
            </a:extLst>
          </p:cNvPr>
          <p:cNvSpPr txBox="1"/>
          <p:nvPr/>
        </p:nvSpPr>
        <p:spPr>
          <a:xfrm>
            <a:off x="3137486" y="1567316"/>
            <a:ext cx="984924"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●機器購入</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a:extLst>
              <a:ext uri="{FF2B5EF4-FFF2-40B4-BE49-F238E27FC236}">
                <a16:creationId xmlns:a16="http://schemas.microsoft.com/office/drawing/2014/main" id="{03E6C7A4-7AB4-49C9-AC61-12AB808F4908}"/>
              </a:ext>
            </a:extLst>
          </p:cNvPr>
          <p:cNvSpPr txBox="1"/>
          <p:nvPr/>
        </p:nvSpPr>
        <p:spPr>
          <a:xfrm>
            <a:off x="7833699" y="1618433"/>
            <a:ext cx="927280" cy="253916"/>
          </a:xfrm>
          <a:prstGeom prst="rect">
            <a:avLst/>
          </a:prstGeom>
          <a:noFill/>
        </p:spPr>
        <p:txBody>
          <a:bodyPr wrap="square" rtlCol="0">
            <a:spAutoFit/>
          </a:bodyPr>
          <a:lstStyle/>
          <a:p>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●本番稼働</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タイトル 1">
            <a:extLst>
              <a:ext uri="{FF2B5EF4-FFF2-40B4-BE49-F238E27FC236}">
                <a16:creationId xmlns:a16="http://schemas.microsoft.com/office/drawing/2014/main" id="{85F6C4B7-CBA1-433E-9470-DB0679812676}"/>
              </a:ext>
            </a:extLst>
          </p:cNvPr>
          <p:cNvSpPr>
            <a:spLocks noGrp="1"/>
          </p:cNvSpPr>
          <p:nvPr>
            <p:ph type="title"/>
          </p:nvPr>
        </p:nvSpPr>
        <p:spPr>
          <a:xfrm>
            <a:off x="214313" y="131763"/>
            <a:ext cx="8229600" cy="725487"/>
          </a:xfrm>
        </p:spPr>
        <p:txBody>
          <a:bodyPr/>
          <a:lstStyle/>
          <a:p>
            <a:pPr eaLnBrk="1" hangingPunct="1"/>
            <a:r>
              <a:rPr lang="ja-JP" altLang="en-US" dirty="0"/>
              <a:t>全体スケジュール</a:t>
            </a:r>
          </a:p>
        </p:txBody>
      </p:sp>
      <p:sp>
        <p:nvSpPr>
          <p:cNvPr id="43" name="ホームベース 108">
            <a:extLst>
              <a:ext uri="{FF2B5EF4-FFF2-40B4-BE49-F238E27FC236}">
                <a16:creationId xmlns:a16="http://schemas.microsoft.com/office/drawing/2014/main" id="{A2E694BF-8E93-4C22-954A-7A44A0214417}"/>
              </a:ext>
            </a:extLst>
          </p:cNvPr>
          <p:cNvSpPr/>
          <p:nvPr/>
        </p:nvSpPr>
        <p:spPr bwMode="auto">
          <a:xfrm>
            <a:off x="4730427" y="593088"/>
            <a:ext cx="1171689" cy="274963"/>
          </a:xfrm>
          <a:prstGeom prst="homePlate">
            <a:avLst>
              <a:gd name="adj" fmla="val 7869"/>
            </a:avLst>
          </a:prstGeom>
          <a:solidFill>
            <a:srgbClr val="99CCFF"/>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弊社主担当</a:t>
            </a:r>
            <a:endParaRPr lang="en-US" altLang="ja-JP" sz="1100" dirty="0">
              <a:solidFill>
                <a:srgbClr val="002060"/>
              </a:solidFill>
              <a:latin typeface="Meiryo UI" pitchFamily="50" charset="-128"/>
              <a:ea typeface="Meiryo UI" pitchFamily="50" charset="-128"/>
              <a:cs typeface="Meiryo UI" pitchFamily="50" charset="-128"/>
            </a:endParaRPr>
          </a:p>
        </p:txBody>
      </p:sp>
      <p:sp>
        <p:nvSpPr>
          <p:cNvPr id="44" name="ホームベース 109">
            <a:extLst>
              <a:ext uri="{FF2B5EF4-FFF2-40B4-BE49-F238E27FC236}">
                <a16:creationId xmlns:a16="http://schemas.microsoft.com/office/drawing/2014/main" id="{268E76A4-1E1B-42C4-89B7-CB29E720D588}"/>
              </a:ext>
            </a:extLst>
          </p:cNvPr>
          <p:cNvSpPr/>
          <p:nvPr/>
        </p:nvSpPr>
        <p:spPr bwMode="auto">
          <a:xfrm>
            <a:off x="4730427" y="239208"/>
            <a:ext cx="1171689" cy="324854"/>
          </a:xfrm>
          <a:prstGeom prst="homePlate">
            <a:avLst>
              <a:gd name="adj" fmla="val 7869"/>
            </a:avLst>
          </a:prstGeom>
          <a:solidFill>
            <a:srgbClr val="FFC000"/>
          </a:solidFill>
          <a:ln w="9525" cap="flat" cmpd="sng" algn="ctr">
            <a:noFill/>
            <a:prstDash val="dash"/>
            <a:round/>
            <a:headEnd type="none" w="med" len="med"/>
            <a:tailEnd type="none" w="med" len="med"/>
          </a:ln>
          <a:effectLst/>
          <a:extLst/>
        </p:spPr>
        <p:txBody>
          <a:bodyPr vert="horz" wrap="none" lIns="91429" tIns="45715" rIns="91429" bIns="45715" numCol="1" rtlCol="0" anchor="ctr" anchorCtr="0" compatLnSpc="1">
            <a:prstTxWarp prst="textNoShape">
              <a:avLst/>
            </a:prstTxWarp>
          </a:bodyPr>
          <a:lstStyle/>
          <a:p>
            <a:pPr algn="ctr"/>
            <a:r>
              <a:rPr lang="ja-JP" altLang="en-US" sz="1100" dirty="0">
                <a:solidFill>
                  <a:srgbClr val="002060"/>
                </a:solidFill>
                <a:latin typeface="Meiryo UI" pitchFamily="50" charset="-128"/>
                <a:ea typeface="Meiryo UI" pitchFamily="50" charset="-128"/>
                <a:cs typeface="Meiryo UI" pitchFamily="50" charset="-128"/>
              </a:rPr>
              <a:t>旭シンクロテック様主担当</a:t>
            </a:r>
            <a:endParaRPr lang="en-US" altLang="ja-JP" sz="1100" dirty="0">
              <a:solidFill>
                <a:srgbClr val="00206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350771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コネクタ 42">
            <a:extLst>
              <a:ext uri="{FF2B5EF4-FFF2-40B4-BE49-F238E27FC236}">
                <a16:creationId xmlns:a16="http://schemas.microsoft.com/office/drawing/2014/main" id="{7BDF679E-0322-4215-B2A2-85EF3B5FC39C}"/>
              </a:ext>
            </a:extLst>
          </p:cNvPr>
          <p:cNvCxnSpPr>
            <a:cxnSpLocks/>
          </p:cNvCxnSpPr>
          <p:nvPr/>
        </p:nvCxnSpPr>
        <p:spPr bwMode="auto">
          <a:xfrm flipH="1">
            <a:off x="723629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4" name="直線コネクタ 43">
            <a:extLst>
              <a:ext uri="{FF2B5EF4-FFF2-40B4-BE49-F238E27FC236}">
                <a16:creationId xmlns:a16="http://schemas.microsoft.com/office/drawing/2014/main" id="{EE653F72-CFA8-466E-B6CC-43E9ADB29AD6}"/>
              </a:ext>
            </a:extLst>
          </p:cNvPr>
          <p:cNvCxnSpPr>
            <a:cxnSpLocks/>
          </p:cNvCxnSpPr>
          <p:nvPr/>
        </p:nvCxnSpPr>
        <p:spPr bwMode="auto">
          <a:xfrm flipH="1">
            <a:off x="6499530" y="1505253"/>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5" name="直線コネクタ 44">
            <a:extLst>
              <a:ext uri="{FF2B5EF4-FFF2-40B4-BE49-F238E27FC236}">
                <a16:creationId xmlns:a16="http://schemas.microsoft.com/office/drawing/2014/main" id="{C0E9D270-C28A-4E93-BBD8-FFEC14EE5E98}"/>
              </a:ext>
            </a:extLst>
          </p:cNvPr>
          <p:cNvCxnSpPr>
            <a:cxnSpLocks/>
          </p:cNvCxnSpPr>
          <p:nvPr/>
        </p:nvCxnSpPr>
        <p:spPr bwMode="auto">
          <a:xfrm flipH="1">
            <a:off x="5779450" y="1484912"/>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6" name="直線コネクタ 45">
            <a:extLst>
              <a:ext uri="{FF2B5EF4-FFF2-40B4-BE49-F238E27FC236}">
                <a16:creationId xmlns:a16="http://schemas.microsoft.com/office/drawing/2014/main" id="{E27706FA-FC8D-4E8F-93EA-4104C009E4EC}"/>
              </a:ext>
            </a:extLst>
          </p:cNvPr>
          <p:cNvCxnSpPr>
            <a:cxnSpLocks/>
          </p:cNvCxnSpPr>
          <p:nvPr/>
        </p:nvCxnSpPr>
        <p:spPr bwMode="auto">
          <a:xfrm flipH="1">
            <a:off x="5059370"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7" name="直線コネクタ 46">
            <a:extLst>
              <a:ext uri="{FF2B5EF4-FFF2-40B4-BE49-F238E27FC236}">
                <a16:creationId xmlns:a16="http://schemas.microsoft.com/office/drawing/2014/main" id="{F5B590C9-B230-4D43-9592-52B5A2348428}"/>
              </a:ext>
            </a:extLst>
          </p:cNvPr>
          <p:cNvCxnSpPr>
            <a:cxnSpLocks/>
          </p:cNvCxnSpPr>
          <p:nvPr/>
        </p:nvCxnSpPr>
        <p:spPr bwMode="auto">
          <a:xfrm flipH="1">
            <a:off x="4358573" y="1498053"/>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8" name="直線コネクタ 47">
            <a:extLst>
              <a:ext uri="{FF2B5EF4-FFF2-40B4-BE49-F238E27FC236}">
                <a16:creationId xmlns:a16="http://schemas.microsoft.com/office/drawing/2014/main" id="{7A71DA6F-E92D-4035-8115-D96EC877FA06}"/>
              </a:ext>
            </a:extLst>
          </p:cNvPr>
          <p:cNvCxnSpPr>
            <a:cxnSpLocks/>
          </p:cNvCxnSpPr>
          <p:nvPr/>
        </p:nvCxnSpPr>
        <p:spPr bwMode="auto">
          <a:xfrm flipH="1">
            <a:off x="3645966" y="1484912"/>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49" name="直線コネクタ 48">
            <a:extLst>
              <a:ext uri="{FF2B5EF4-FFF2-40B4-BE49-F238E27FC236}">
                <a16:creationId xmlns:a16="http://schemas.microsoft.com/office/drawing/2014/main" id="{52D3C437-DD8E-4FE3-B87E-19909EFABB39}"/>
              </a:ext>
            </a:extLst>
          </p:cNvPr>
          <p:cNvCxnSpPr>
            <a:cxnSpLocks/>
          </p:cNvCxnSpPr>
          <p:nvPr/>
        </p:nvCxnSpPr>
        <p:spPr bwMode="auto">
          <a:xfrm flipH="1">
            <a:off x="291056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50" name="直線コネクタ 49">
            <a:extLst>
              <a:ext uri="{FF2B5EF4-FFF2-40B4-BE49-F238E27FC236}">
                <a16:creationId xmlns:a16="http://schemas.microsoft.com/office/drawing/2014/main" id="{4958D716-F239-4327-B740-36546370E053}"/>
              </a:ext>
            </a:extLst>
          </p:cNvPr>
          <p:cNvCxnSpPr>
            <a:cxnSpLocks/>
          </p:cNvCxnSpPr>
          <p:nvPr/>
        </p:nvCxnSpPr>
        <p:spPr bwMode="auto">
          <a:xfrm flipH="1">
            <a:off x="2205498"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cxnSp>
        <p:nvCxnSpPr>
          <p:cNvPr id="51" name="直線コネクタ 50">
            <a:extLst>
              <a:ext uri="{FF2B5EF4-FFF2-40B4-BE49-F238E27FC236}">
                <a16:creationId xmlns:a16="http://schemas.microsoft.com/office/drawing/2014/main" id="{FD2F4A2D-6A5C-444F-8635-391CD8862CDC}"/>
              </a:ext>
            </a:extLst>
          </p:cNvPr>
          <p:cNvCxnSpPr>
            <a:cxnSpLocks/>
          </p:cNvCxnSpPr>
          <p:nvPr/>
        </p:nvCxnSpPr>
        <p:spPr bwMode="auto">
          <a:xfrm flipH="1">
            <a:off x="1475656" y="1484744"/>
            <a:ext cx="15872" cy="4716000"/>
          </a:xfrm>
          <a:prstGeom prst="line">
            <a:avLst/>
          </a:prstGeom>
          <a:solidFill>
            <a:schemeClr val="accent1"/>
          </a:solidFill>
          <a:ln w="0" cap="sq" cmpd="sng" algn="ctr">
            <a:solidFill>
              <a:schemeClr val="tx1"/>
            </a:solidFill>
            <a:prstDash val="dash"/>
            <a:round/>
            <a:headEnd type="none" w="lg" len="med"/>
            <a:tailEnd type="none" w="lg" len="med"/>
          </a:ln>
          <a:effectLst/>
        </p:spPr>
      </p:cxnSp>
      <p:sp>
        <p:nvSpPr>
          <p:cNvPr id="2" name="タイトル 1">
            <a:extLst>
              <a:ext uri="{FF2B5EF4-FFF2-40B4-BE49-F238E27FC236}">
                <a16:creationId xmlns:a16="http://schemas.microsoft.com/office/drawing/2014/main" id="{C548A590-2A88-46F1-BC01-DE562A5F2FC7}"/>
              </a:ext>
            </a:extLst>
          </p:cNvPr>
          <p:cNvSpPr>
            <a:spLocks noGrp="1"/>
          </p:cNvSpPr>
          <p:nvPr>
            <p:ph type="title"/>
          </p:nvPr>
        </p:nvSpPr>
        <p:spPr/>
        <p:txBody>
          <a:bodyPr/>
          <a:lstStyle/>
          <a:p>
            <a:pPr algn="l"/>
            <a:r>
              <a:rPr lang="ja-JP" altLang="en-US" dirty="0"/>
              <a:t>スケジュール・環境計画</a:t>
            </a:r>
            <a:endParaRPr kumimoji="1" lang="ja-JP" altLang="en-US" dirty="0"/>
          </a:p>
        </p:txBody>
      </p:sp>
      <p:sp>
        <p:nvSpPr>
          <p:cNvPr id="4" name="フッター プレースホルダー 3">
            <a:extLst>
              <a:ext uri="{FF2B5EF4-FFF2-40B4-BE49-F238E27FC236}">
                <a16:creationId xmlns:a16="http://schemas.microsoft.com/office/drawing/2014/main" id="{4A510F38-1571-4ACE-87F8-A1BDF23B3E4E}"/>
              </a:ext>
            </a:extLst>
          </p:cNvPr>
          <p:cNvSpPr>
            <a:spLocks noGrp="1"/>
          </p:cNvSpPr>
          <p:nvPr>
            <p:ph type="ftr" sz="quarter" idx="10"/>
          </p:nvPr>
        </p:nvSpPr>
        <p:spPr/>
        <p:txBody>
          <a:bodyPr/>
          <a:lstStyle/>
          <a:p>
            <a:pPr>
              <a:defRPr/>
            </a:pPr>
            <a:r>
              <a:rPr lang="en-US" altLang="ja-JP"/>
              <a:t>Copyright (c) Midoriya Information Systems Co., Ltd.  All Rights Reserved.</a:t>
            </a:r>
          </a:p>
        </p:txBody>
      </p:sp>
      <p:sp>
        <p:nvSpPr>
          <p:cNvPr id="5" name="スライド番号プレースホルダー 4">
            <a:extLst>
              <a:ext uri="{FF2B5EF4-FFF2-40B4-BE49-F238E27FC236}">
                <a16:creationId xmlns:a16="http://schemas.microsoft.com/office/drawing/2014/main" id="{2FC9A87F-851A-488B-B1C0-69C1E3BCF374}"/>
              </a:ext>
            </a:extLst>
          </p:cNvPr>
          <p:cNvSpPr>
            <a:spLocks noGrp="1"/>
          </p:cNvSpPr>
          <p:nvPr>
            <p:ph type="sldNum" sz="quarter" idx="11"/>
          </p:nvPr>
        </p:nvSpPr>
        <p:spPr/>
        <p:txBody>
          <a:bodyPr/>
          <a:lstStyle/>
          <a:p>
            <a:pPr>
              <a:defRPr/>
            </a:pPr>
            <a:fld id="{9A10D173-86AD-422C-A9FD-37F5B46A463F}" type="slidenum">
              <a:rPr lang="en-US" altLang="ja-JP" smtClean="0"/>
              <a:pPr>
                <a:defRPr/>
              </a:pPr>
              <a:t>9</a:t>
            </a:fld>
            <a:endParaRPr lang="en-US" altLang="ja-JP"/>
          </a:p>
        </p:txBody>
      </p:sp>
      <p:sp>
        <p:nvSpPr>
          <p:cNvPr id="6" name="正方形/長方形 5">
            <a:extLst>
              <a:ext uri="{FF2B5EF4-FFF2-40B4-BE49-F238E27FC236}">
                <a16:creationId xmlns:a16="http://schemas.microsoft.com/office/drawing/2014/main" id="{4D3CD604-60DD-4E9D-BA83-B461FC8C0B2A}"/>
              </a:ext>
            </a:extLst>
          </p:cNvPr>
          <p:cNvSpPr/>
          <p:nvPr/>
        </p:nvSpPr>
        <p:spPr bwMode="auto">
          <a:xfrm>
            <a:off x="4355162"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A1B8FF38-DA21-4389-8B41-C4C9C3CD143E}"/>
              </a:ext>
            </a:extLst>
          </p:cNvPr>
          <p:cNvSpPr/>
          <p:nvPr/>
        </p:nvSpPr>
        <p:spPr bwMode="auto">
          <a:xfrm>
            <a:off x="1491528" y="1124744"/>
            <a:ext cx="288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46B255F4-16AF-4E84-A478-808070775491}"/>
              </a:ext>
            </a:extLst>
          </p:cNvPr>
          <p:cNvSpPr/>
          <p:nvPr/>
        </p:nvSpPr>
        <p:spPr bwMode="auto">
          <a:xfrm>
            <a:off x="1491528"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67A72102-2769-40C0-B4FC-B7A80E397A84}"/>
              </a:ext>
            </a:extLst>
          </p:cNvPr>
          <p:cNvSpPr/>
          <p:nvPr/>
        </p:nvSpPr>
        <p:spPr bwMode="auto">
          <a:xfrm>
            <a:off x="2210261"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65009675-06B0-4A2F-B253-2C52A6A25D47}"/>
              </a:ext>
            </a:extLst>
          </p:cNvPr>
          <p:cNvSpPr/>
          <p:nvPr/>
        </p:nvSpPr>
        <p:spPr bwMode="auto">
          <a:xfrm>
            <a:off x="2930341"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17</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C541CB94-1501-42C2-AC34-7E9394486EFD}"/>
              </a:ext>
            </a:extLst>
          </p:cNvPr>
          <p:cNvSpPr/>
          <p:nvPr/>
        </p:nvSpPr>
        <p:spPr bwMode="auto">
          <a:xfrm>
            <a:off x="3650421"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24</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DC806A86-034C-4381-B00C-BDDB72C3629A}"/>
              </a:ext>
            </a:extLst>
          </p:cNvPr>
          <p:cNvSpPr/>
          <p:nvPr/>
        </p:nvSpPr>
        <p:spPr bwMode="auto">
          <a:xfrm>
            <a:off x="4364665" y="1124744"/>
            <a:ext cx="288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8859BDA0-0A2A-4694-97B6-24F77AF6C090}"/>
              </a:ext>
            </a:extLst>
          </p:cNvPr>
          <p:cNvSpPr/>
          <p:nvPr/>
        </p:nvSpPr>
        <p:spPr bwMode="auto">
          <a:xfrm>
            <a:off x="5075242" y="130474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33842B1C-7BE1-46B0-A7D4-7ED6A13D0D8B}"/>
              </a:ext>
            </a:extLst>
          </p:cNvPr>
          <p:cNvSpPr/>
          <p:nvPr/>
        </p:nvSpPr>
        <p:spPr bwMode="auto">
          <a:xfrm>
            <a:off x="5795322" y="1304784"/>
            <a:ext cx="720000" cy="180000"/>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21</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B4EC78CC-949E-41C9-AE2C-5BAEC65E76B2}"/>
              </a:ext>
            </a:extLst>
          </p:cNvPr>
          <p:cNvSpPr/>
          <p:nvPr/>
        </p:nvSpPr>
        <p:spPr bwMode="auto">
          <a:xfrm>
            <a:off x="6515402" y="1304784"/>
            <a:ext cx="720000" cy="174487"/>
          </a:xfrm>
          <a:prstGeom prst="rect">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wrap="none" lIns="36000" tIns="36000" rIns="36000" bIns="36000" rtlCol="0" anchor="ctr" anchorCtr="0"/>
          <a:lstStyle/>
          <a:p>
            <a:pPr algn="ctr">
              <a:spcBef>
                <a:spcPct val="0"/>
              </a:spcBef>
            </a:pPr>
            <a:r>
              <a:rPr kumimoji="1" lang="en-US" altLang="ja-JP" sz="1200" dirty="0">
                <a:latin typeface="Meiryo UI" panose="020B0604030504040204" pitchFamily="50" charset="-128"/>
                <a:ea typeface="Meiryo UI" panose="020B0604030504040204" pitchFamily="50" charset="-128"/>
                <a:cs typeface="Meiryo UI" panose="020B0604030504040204" pitchFamily="50" charset="-128"/>
              </a:rPr>
              <a:t>28</a:t>
            </a:r>
            <a:endParaRPr kumimoji="1"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213">
            <a:extLst>
              <a:ext uri="{FF2B5EF4-FFF2-40B4-BE49-F238E27FC236}">
                <a16:creationId xmlns:a16="http://schemas.microsoft.com/office/drawing/2014/main" id="{1B086EC6-933D-4390-9C0A-B076F0FF57BC}"/>
              </a:ext>
            </a:extLst>
          </p:cNvPr>
          <p:cNvSpPr/>
          <p:nvPr/>
        </p:nvSpPr>
        <p:spPr bwMode="auto">
          <a:xfrm>
            <a:off x="1485301" y="1772816"/>
            <a:ext cx="5926854" cy="1772286"/>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開発</a:t>
            </a:r>
          </a:p>
        </p:txBody>
      </p:sp>
      <p:sp>
        <p:nvSpPr>
          <p:cNvPr id="26" name="ホームベース 214">
            <a:extLst>
              <a:ext uri="{FF2B5EF4-FFF2-40B4-BE49-F238E27FC236}">
                <a16:creationId xmlns:a16="http://schemas.microsoft.com/office/drawing/2014/main" id="{A45B2E3D-DAA6-440E-BC9C-199C178AD9DB}"/>
              </a:ext>
            </a:extLst>
          </p:cNvPr>
          <p:cNvSpPr/>
          <p:nvPr/>
        </p:nvSpPr>
        <p:spPr bwMode="auto">
          <a:xfrm>
            <a:off x="1492954" y="2126163"/>
            <a:ext cx="2811775"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概要・基本設計</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ホームベース 214">
            <a:extLst>
              <a:ext uri="{FF2B5EF4-FFF2-40B4-BE49-F238E27FC236}">
                <a16:creationId xmlns:a16="http://schemas.microsoft.com/office/drawing/2014/main" id="{43060462-827F-4528-B669-6211DFCD2A72}"/>
              </a:ext>
            </a:extLst>
          </p:cNvPr>
          <p:cNvSpPr/>
          <p:nvPr/>
        </p:nvSpPr>
        <p:spPr bwMode="auto">
          <a:xfrm>
            <a:off x="4364666" y="2123723"/>
            <a:ext cx="1389478"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UI</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開発</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ホームベース 214">
            <a:extLst>
              <a:ext uri="{FF2B5EF4-FFF2-40B4-BE49-F238E27FC236}">
                <a16:creationId xmlns:a16="http://schemas.microsoft.com/office/drawing/2014/main" id="{2360C342-780F-43F0-8665-0130345FA3BA}"/>
              </a:ext>
            </a:extLst>
          </p:cNvPr>
          <p:cNvSpPr/>
          <p:nvPr/>
        </p:nvSpPr>
        <p:spPr bwMode="auto">
          <a:xfrm>
            <a:off x="5790948" y="2123723"/>
            <a:ext cx="1486528"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ロジック開発</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直線コネクタ 64">
            <a:extLst>
              <a:ext uri="{FF2B5EF4-FFF2-40B4-BE49-F238E27FC236}">
                <a16:creationId xmlns:a16="http://schemas.microsoft.com/office/drawing/2014/main" id="{E55FF8D7-0E94-498D-A628-67C8A05E9068}"/>
              </a:ext>
            </a:extLst>
          </p:cNvPr>
          <p:cNvCxnSpPr>
            <a:cxnSpLocks/>
          </p:cNvCxnSpPr>
          <p:nvPr/>
        </p:nvCxnSpPr>
        <p:spPr bwMode="auto">
          <a:xfrm flipH="1" flipV="1">
            <a:off x="1482186" y="6194627"/>
            <a:ext cx="6488469" cy="13953"/>
          </a:xfrm>
          <a:prstGeom prst="line">
            <a:avLst/>
          </a:prstGeom>
          <a:solidFill>
            <a:schemeClr val="accent1"/>
          </a:solidFill>
          <a:ln w="0" cap="sq" cmpd="sng" algn="ctr">
            <a:solidFill>
              <a:schemeClr val="tx1"/>
            </a:solidFill>
            <a:prstDash val="solid"/>
            <a:round/>
            <a:headEnd type="none" w="lg" len="med"/>
            <a:tailEnd type="none" w="lg" len="med"/>
          </a:ln>
          <a:effectLst/>
        </p:spPr>
      </p:cxnSp>
      <p:sp>
        <p:nvSpPr>
          <p:cNvPr id="81" name="ホームベース 214">
            <a:extLst>
              <a:ext uri="{FF2B5EF4-FFF2-40B4-BE49-F238E27FC236}">
                <a16:creationId xmlns:a16="http://schemas.microsoft.com/office/drawing/2014/main" id="{476940C0-59EB-4FAC-B7DB-13DBBD14279C}"/>
              </a:ext>
            </a:extLst>
          </p:cNvPr>
          <p:cNvSpPr/>
          <p:nvPr/>
        </p:nvSpPr>
        <p:spPr bwMode="auto">
          <a:xfrm>
            <a:off x="7452320" y="342832"/>
            <a:ext cx="750284"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AST</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ホームベース 214">
            <a:extLst>
              <a:ext uri="{FF2B5EF4-FFF2-40B4-BE49-F238E27FC236}">
                <a16:creationId xmlns:a16="http://schemas.microsoft.com/office/drawing/2014/main" id="{B0C19710-854F-4707-94DA-218FD8F5D453}"/>
              </a:ext>
            </a:extLst>
          </p:cNvPr>
          <p:cNvSpPr/>
          <p:nvPr/>
        </p:nvSpPr>
        <p:spPr bwMode="auto">
          <a:xfrm>
            <a:off x="7461360" y="679655"/>
            <a:ext cx="733307"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en-US" altLang="ja-JP" sz="1000" dirty="0">
                <a:latin typeface="Meiryo UI" panose="020B0604030504040204" pitchFamily="50" charset="-128"/>
                <a:ea typeface="Meiryo UI" panose="020B0604030504040204" pitchFamily="50" charset="-128"/>
                <a:cs typeface="Meiryo UI" panose="020B0604030504040204" pitchFamily="50" charset="-128"/>
              </a:rPr>
              <a:t>MIS</a:t>
            </a: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ホームベース 213">
            <a:extLst>
              <a:ext uri="{FF2B5EF4-FFF2-40B4-BE49-F238E27FC236}">
                <a16:creationId xmlns:a16="http://schemas.microsoft.com/office/drawing/2014/main" id="{5754213A-9780-47D4-844E-CA5634BDF09A}"/>
              </a:ext>
            </a:extLst>
          </p:cNvPr>
          <p:cNvSpPr/>
          <p:nvPr/>
        </p:nvSpPr>
        <p:spPr bwMode="auto">
          <a:xfrm>
            <a:off x="1489900" y="1549780"/>
            <a:ext cx="5926854" cy="2098357"/>
          </a:xfrm>
          <a:prstGeom prst="homePlate">
            <a:avLst>
              <a:gd name="adj" fmla="val 4684"/>
            </a:avLst>
          </a:prstGeom>
          <a:noFill/>
          <a:ln w="22225" cap="flat" cmpd="sng" algn="ctr">
            <a:solidFill>
              <a:srgbClr val="0066FF"/>
            </a:solidFill>
            <a:prstDash val="dash"/>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開発環境（</a:t>
            </a:r>
            <a:r>
              <a:rPr kumimoji="1" lang="en-US" altLang="ja-JP"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dev</a:t>
            </a:r>
            <a:r>
              <a:rPr kumimoji="1" lang="ja-JP" altLang="en-US" sz="1050" b="1" i="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66" name="ホームベース 214">
            <a:extLst>
              <a:ext uri="{FF2B5EF4-FFF2-40B4-BE49-F238E27FC236}">
                <a16:creationId xmlns:a16="http://schemas.microsoft.com/office/drawing/2014/main" id="{420A422D-932C-4D9B-92AD-111386BFC866}"/>
              </a:ext>
            </a:extLst>
          </p:cNvPr>
          <p:cNvSpPr/>
          <p:nvPr/>
        </p:nvSpPr>
        <p:spPr bwMode="auto">
          <a:xfrm>
            <a:off x="6678849" y="679655"/>
            <a:ext cx="733307" cy="289252"/>
          </a:xfrm>
          <a:prstGeom prst="homePlate">
            <a:avLst>
              <a:gd name="adj" fmla="val 16927"/>
            </a:avLst>
          </a:prstGeom>
          <a:solidFill>
            <a:srgbClr val="CC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フェイトアイ作業</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ホームベース 214">
            <a:extLst>
              <a:ext uri="{FF2B5EF4-FFF2-40B4-BE49-F238E27FC236}">
                <a16:creationId xmlns:a16="http://schemas.microsoft.com/office/drawing/2014/main" id="{ABE9C203-35A3-4F10-8F10-C7AC3033E2C5}"/>
              </a:ext>
            </a:extLst>
          </p:cNvPr>
          <p:cNvSpPr/>
          <p:nvPr/>
        </p:nvSpPr>
        <p:spPr bwMode="auto">
          <a:xfrm>
            <a:off x="1491527" y="2707700"/>
            <a:ext cx="3600000"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概要設計</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ホームベース 214">
            <a:extLst>
              <a:ext uri="{FF2B5EF4-FFF2-40B4-BE49-F238E27FC236}">
                <a16:creationId xmlns:a16="http://schemas.microsoft.com/office/drawing/2014/main" id="{4D145839-55BF-4116-A059-DF94E0F2F5A3}"/>
              </a:ext>
            </a:extLst>
          </p:cNvPr>
          <p:cNvSpPr/>
          <p:nvPr/>
        </p:nvSpPr>
        <p:spPr bwMode="auto">
          <a:xfrm>
            <a:off x="5107770" y="2702227"/>
            <a:ext cx="1042962"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en-US" altLang="ja-JP" sz="1000" dirty="0">
                <a:latin typeface="Meiryo UI" panose="020B0604030504040204" pitchFamily="50" charset="-128"/>
                <a:ea typeface="Meiryo UI" panose="020B0604030504040204" pitchFamily="50" charset="-128"/>
              </a:rPr>
              <a:t>UI</a:t>
            </a:r>
            <a:r>
              <a:rPr lang="ja-JP" altLang="en-US" sz="1000" dirty="0">
                <a:latin typeface="Meiryo UI" panose="020B0604030504040204" pitchFamily="50" charset="-128"/>
                <a:ea typeface="Meiryo UI" panose="020B0604030504040204" pitchFamily="50" charset="-128"/>
              </a:rPr>
              <a:t>開発</a:t>
            </a:r>
            <a:endParaRPr lang="en-US" altLang="ja-JP" sz="1000" dirty="0">
              <a:latin typeface="Meiryo UI" panose="020B0604030504040204" pitchFamily="50" charset="-128"/>
              <a:ea typeface="Meiryo UI" panose="020B0604030504040204" pitchFamily="50" charset="-128"/>
            </a:endParaRPr>
          </a:p>
        </p:txBody>
      </p:sp>
      <p:sp>
        <p:nvSpPr>
          <p:cNvPr id="69" name="ホームベース 214">
            <a:extLst>
              <a:ext uri="{FF2B5EF4-FFF2-40B4-BE49-F238E27FC236}">
                <a16:creationId xmlns:a16="http://schemas.microsoft.com/office/drawing/2014/main" id="{341BFA7B-96A3-4C83-A679-EAEE8AC31AA2}"/>
              </a:ext>
            </a:extLst>
          </p:cNvPr>
          <p:cNvSpPr/>
          <p:nvPr/>
        </p:nvSpPr>
        <p:spPr bwMode="auto">
          <a:xfrm>
            <a:off x="6156176" y="2702227"/>
            <a:ext cx="1115855"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ロジック開発</a:t>
            </a:r>
            <a:endParaRPr lang="en-US" altLang="ja-JP" sz="1000" dirty="0">
              <a:latin typeface="Meiryo UI" panose="020B0604030504040204" pitchFamily="50" charset="-128"/>
              <a:ea typeface="Meiryo UI" panose="020B0604030504040204" pitchFamily="50" charset="-128"/>
            </a:endParaRPr>
          </a:p>
        </p:txBody>
      </p:sp>
      <p:sp>
        <p:nvSpPr>
          <p:cNvPr id="78" name="ホームベース 214">
            <a:extLst>
              <a:ext uri="{FF2B5EF4-FFF2-40B4-BE49-F238E27FC236}">
                <a16:creationId xmlns:a16="http://schemas.microsoft.com/office/drawing/2014/main" id="{34A12BCD-E2A8-4F88-BAB2-E7CDD5B7945C}"/>
              </a:ext>
            </a:extLst>
          </p:cNvPr>
          <p:cNvSpPr/>
          <p:nvPr/>
        </p:nvSpPr>
        <p:spPr bwMode="auto">
          <a:xfrm>
            <a:off x="3661838" y="4869240"/>
            <a:ext cx="3750317" cy="720000"/>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データ移行</a:t>
            </a:r>
            <a:endParaRPr kumimoji="1"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ホームベース 214">
            <a:extLst>
              <a:ext uri="{FF2B5EF4-FFF2-40B4-BE49-F238E27FC236}">
                <a16:creationId xmlns:a16="http://schemas.microsoft.com/office/drawing/2014/main" id="{2486E99B-CAD1-42D4-B9F6-2B22CAB65CE8}"/>
              </a:ext>
            </a:extLst>
          </p:cNvPr>
          <p:cNvSpPr/>
          <p:nvPr/>
        </p:nvSpPr>
        <p:spPr bwMode="auto">
          <a:xfrm>
            <a:off x="5794770" y="5113584"/>
            <a:ext cx="1477261" cy="289252"/>
          </a:xfrm>
          <a:prstGeom prst="homePlate">
            <a:avLst>
              <a:gd name="adj" fmla="val 16927"/>
            </a:avLst>
          </a:prstGeom>
          <a:solidFill>
            <a:srgbClr val="FFFFCC"/>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spcBef>
                <a:spcPct val="0"/>
              </a:spcBef>
            </a:pPr>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データ抽出</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ホームベース 214">
            <a:extLst>
              <a:ext uri="{FF2B5EF4-FFF2-40B4-BE49-F238E27FC236}">
                <a16:creationId xmlns:a16="http://schemas.microsoft.com/office/drawing/2014/main" id="{3E180DE4-6466-427C-B5B6-8881593C18A6}"/>
              </a:ext>
            </a:extLst>
          </p:cNvPr>
          <p:cNvSpPr/>
          <p:nvPr/>
        </p:nvSpPr>
        <p:spPr bwMode="auto">
          <a:xfrm>
            <a:off x="3694677" y="5113584"/>
            <a:ext cx="938283"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移行計画</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作成</a:t>
            </a:r>
            <a:endParaRPr lang="en-US" altLang="ja-JP" sz="1000" dirty="0">
              <a:latin typeface="Meiryo UI" panose="020B0604030504040204" pitchFamily="50" charset="-128"/>
              <a:ea typeface="Meiryo UI" panose="020B0604030504040204" pitchFamily="50" charset="-128"/>
            </a:endParaRPr>
          </a:p>
        </p:txBody>
      </p:sp>
      <p:sp>
        <p:nvSpPr>
          <p:cNvPr id="91" name="ホームベース 214">
            <a:extLst>
              <a:ext uri="{FF2B5EF4-FFF2-40B4-BE49-F238E27FC236}">
                <a16:creationId xmlns:a16="http://schemas.microsoft.com/office/drawing/2014/main" id="{B6203E0F-A901-46AC-8BFE-42675F7CE9C9}"/>
              </a:ext>
            </a:extLst>
          </p:cNvPr>
          <p:cNvSpPr/>
          <p:nvPr/>
        </p:nvSpPr>
        <p:spPr bwMode="auto">
          <a:xfrm>
            <a:off x="4689566" y="5113584"/>
            <a:ext cx="1064577"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フォーマット</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作成</a:t>
            </a:r>
            <a:endParaRPr lang="en-US" altLang="ja-JP" sz="1000" dirty="0">
              <a:latin typeface="Meiryo UI" panose="020B0604030504040204" pitchFamily="50" charset="-128"/>
              <a:ea typeface="Meiryo UI" panose="020B0604030504040204" pitchFamily="50" charset="-128"/>
            </a:endParaRPr>
          </a:p>
        </p:txBody>
      </p:sp>
      <p:sp>
        <p:nvSpPr>
          <p:cNvPr id="92" name="ホームベース 214">
            <a:extLst>
              <a:ext uri="{FF2B5EF4-FFF2-40B4-BE49-F238E27FC236}">
                <a16:creationId xmlns:a16="http://schemas.microsoft.com/office/drawing/2014/main" id="{43EE2905-3DFC-4577-A73C-67EEDBB9B183}"/>
              </a:ext>
            </a:extLst>
          </p:cNvPr>
          <p:cNvSpPr/>
          <p:nvPr/>
        </p:nvSpPr>
        <p:spPr bwMode="auto">
          <a:xfrm>
            <a:off x="5779450" y="3861048"/>
            <a:ext cx="1632706" cy="720000"/>
          </a:xfrm>
          <a:prstGeom prst="homePlate">
            <a:avLst>
              <a:gd name="adj" fmla="val 1692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t" anchorCtr="0"/>
          <a:lstStyle/>
          <a:p>
            <a:pPr algn="ctr">
              <a:spcBef>
                <a:spcPct val="0"/>
              </a:spcBef>
            </a:pPr>
            <a:r>
              <a:rPr kumimoji="1" lang="ja-JP" altLang="en-US" sz="1050" u="sng" dirty="0">
                <a:latin typeface="Meiryo UI" panose="020B0604030504040204" pitchFamily="50" charset="-128"/>
                <a:ea typeface="Meiryo UI" panose="020B0604030504040204" pitchFamily="50" charset="-128"/>
                <a:cs typeface="Meiryo UI" panose="020B0604030504040204" pitchFamily="50" charset="-128"/>
              </a:rPr>
              <a:t>トレーニング・</a:t>
            </a:r>
            <a:r>
              <a:rPr kumimoji="1" lang="en-US" altLang="ja-JP" sz="1050" u="sng" dirty="0">
                <a:latin typeface="Meiryo UI" panose="020B0604030504040204" pitchFamily="50" charset="-128"/>
                <a:ea typeface="Meiryo UI" panose="020B0604030504040204" pitchFamily="50" charset="-128"/>
                <a:cs typeface="Meiryo UI" panose="020B0604030504040204" pitchFamily="50" charset="-128"/>
              </a:rPr>
              <a:t>UAT</a:t>
            </a:r>
          </a:p>
        </p:txBody>
      </p:sp>
      <p:sp>
        <p:nvSpPr>
          <p:cNvPr id="93" name="ホームベース 214">
            <a:extLst>
              <a:ext uri="{FF2B5EF4-FFF2-40B4-BE49-F238E27FC236}">
                <a16:creationId xmlns:a16="http://schemas.microsoft.com/office/drawing/2014/main" id="{DBA7195D-2FAA-4359-80B6-C8E3DB42BF8A}"/>
              </a:ext>
            </a:extLst>
          </p:cNvPr>
          <p:cNvSpPr/>
          <p:nvPr/>
        </p:nvSpPr>
        <p:spPr bwMode="auto">
          <a:xfrm>
            <a:off x="5796136" y="4147861"/>
            <a:ext cx="706349" cy="289252"/>
          </a:xfrm>
          <a:prstGeom prst="homePlate">
            <a:avLst>
              <a:gd name="adj" fmla="val 16927"/>
            </a:avLst>
          </a:prstGeom>
          <a:solidFill>
            <a:srgbClr val="CCECFF"/>
          </a:solidFill>
          <a:ln w="9525" cap="flat" cmpd="sng" algn="ctr">
            <a:solidFill>
              <a:schemeClr val="bg1">
                <a:lumMod val="50000"/>
              </a:schemeClr>
            </a:solidFill>
            <a:prstDash val="solid"/>
            <a:round/>
            <a:headEnd type="none" w="med" len="med"/>
            <a:tailEnd type="none" w="med" len="med"/>
          </a:ln>
          <a:effectLst/>
        </p:spPr>
        <p:txBody>
          <a:bodyPr wrap="square" lIns="36000" tIns="36000" rIns="36000" bIns="36000" rtlCol="0" anchor="ctr" anchorCtr="0"/>
          <a:lstStyle/>
          <a:p>
            <a:pPr algn="ctr"/>
            <a:r>
              <a:rPr lang="ja-JP" altLang="en-US" sz="1000" dirty="0">
                <a:latin typeface="Meiryo UI" panose="020B0604030504040204" pitchFamily="50" charset="-128"/>
                <a:ea typeface="Meiryo UI" panose="020B0604030504040204" pitchFamily="50" charset="-128"/>
              </a:rPr>
              <a:t>トレーニング計画作成</a:t>
            </a:r>
            <a:endParaRPr lang="en-US" altLang="ja-JP"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63493694"/>
      </p:ext>
    </p:extLst>
  </p:cSld>
  <p:clrMapOvr>
    <a:masterClrMapping/>
  </p:clrMapOvr>
</p:sld>
</file>

<file path=ppt/theme/theme1.xml><?xml version="1.0" encoding="utf-8"?>
<a:theme xmlns:a="http://schemas.openxmlformats.org/drawingml/2006/main" name="ＦＩＴＳ ＰＰ テンプレート（内容）">
  <a:themeElements>
    <a:clrScheme name="ＦＩＴＳ ＰＰ テンプレート（内容）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ＦＩＴＳ ＰＰ テンプレート（内容）">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triangl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triangl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ＦＩＴＳ ＰＰ テンプレート（内容）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ＦＩＴＳ ＰＰ テンプレート（内容）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ＦＩＴＳ ＰＰ テンプレート（内容）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ＦＩＴＳ ＰＰ テンプレート（内容）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ＦＩＴＳ ＰＰ テンプレート（内容）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ＦＩＴＳ ＰＰ テンプレート（内容）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ＦＩＴＳ ＰＰ テンプレート（内容）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ＦＩＴＳ ＰＰ テンプレート（内容）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ＦＩＴＳ ＰＰ テンプレート（内容）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ＦＩＴＳ ＰＰ テンプレート（内容）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ＦＩＴＳ ＰＰ テンプレート（内容）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ＦＩＴＳ ＰＰ テンプレート（内容）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J:\sap\m.中堅企業テンプレート\c.ロゴデザイン\ＦＩＴＳ ＰＰ テンプレート（内容）.ppt</Template>
  <TotalTime>19875</TotalTime>
  <Words>1635</Words>
  <Application>Microsoft Office PowerPoint</Application>
  <PresentationFormat>画面に合わせる (4:3)</PresentationFormat>
  <Paragraphs>539</Paragraphs>
  <Slides>17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Meiryo UI</vt:lpstr>
      <vt:lpstr>ＭＳ Ｐゴシック</vt:lpstr>
      <vt:lpstr>ＭＳ Ｐ明朝</vt:lpstr>
      <vt:lpstr>Arial</vt:lpstr>
      <vt:lpstr>Tahoma</vt:lpstr>
      <vt:lpstr>Times New Roman</vt:lpstr>
      <vt:lpstr>Wingdings</vt:lpstr>
      <vt:lpstr>ＦＩＴＳ ＰＰ テンプレート（内容）</vt:lpstr>
      <vt:lpstr>旭シンクロテック 開発キックオフ</vt:lpstr>
      <vt:lpstr>目次</vt:lpstr>
      <vt:lpstr>プロジェクトの目的</vt:lpstr>
      <vt:lpstr>プロジェクトのスコープ</vt:lpstr>
      <vt:lpstr>プロジェクトのスコープ</vt:lpstr>
      <vt:lpstr>プロジェクト概要と方針</vt:lpstr>
      <vt:lpstr>体制図</vt:lpstr>
      <vt:lpstr>全体スケジュール</vt:lpstr>
      <vt:lpstr>スケジュール・環境計画</vt:lpstr>
      <vt:lpstr>スケジュール・環境計画</vt:lpstr>
      <vt:lpstr>開発工程の進め方　 ～レビューフロー～</vt:lpstr>
      <vt:lpstr>開発工程の進め方　 ～レビューフロー～</vt:lpstr>
      <vt:lpstr>開発工程の進め方　～テスト観点～</vt:lpstr>
      <vt:lpstr>ドキュメント管理</vt:lpstr>
      <vt:lpstr>成果物</vt:lpstr>
      <vt:lpstr>課題・QA管理フロー</vt:lpstr>
      <vt:lpstr>会議体</vt:lpstr>
    </vt:vector>
  </TitlesOfParts>
  <Company>MIS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2008年6月以降の支援内容ご提案 （仕様変更＆引き継ぎ） FITS　：　FIT  in　the　Strategy</dc:title>
  <dc:creator>k-takei</dc:creator>
  <cp:lastModifiedBy>星原 雅仁</cp:lastModifiedBy>
  <cp:revision>1275</cp:revision>
  <cp:lastPrinted>1601-01-01T00:00:00Z</cp:lastPrinted>
  <dcterms:created xsi:type="dcterms:W3CDTF">2005-04-27T10:21:26Z</dcterms:created>
  <dcterms:modified xsi:type="dcterms:W3CDTF">2019-01-09T07:36:59Z</dcterms:modified>
</cp:coreProperties>
</file>