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3" r:id="rId6"/>
    <p:sldId id="279" r:id="rId7"/>
    <p:sldId id="281" r:id="rId8"/>
    <p:sldId id="284" r:id="rId9"/>
    <p:sldId id="280" r:id="rId10"/>
    <p:sldId id="285" r:id="rId11"/>
    <p:sldId id="275" r:id="rId12"/>
    <p:sldId id="286" r:id="rId13"/>
    <p:sldId id="282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3"/>
            <p14:sldId id="279"/>
            <p14:sldId id="281"/>
            <p14:sldId id="284"/>
            <p14:sldId id="280"/>
            <p14:sldId id="285"/>
            <p14:sldId id="275"/>
            <p14:sldId id="286"/>
          </p14:sldIdLst>
        </p14:section>
        <p14:section name="자세한 정보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1"/>
    <a:srgbClr val="404040"/>
    <a:srgbClr val="D24726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936" y="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2020-02-04 Tuesday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2020-02-04 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44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60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06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60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>
                <a:latin typeface="+mj-ea"/>
                <a:ea typeface="+mj-ea"/>
              </a:rPr>
              <a:t>슬라이드 쇼 모드에서 화살표를 선택하여 링크를 방문하세요</a:t>
            </a:r>
            <a:r>
              <a:rPr lang="en-US" altLang="ko-KR" noProof="0" dirty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2020-02-04 Tuesday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2020-02-04 Tuesday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ndn1997/test-prox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End-user_(computer_science)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ndn1997/test-proxy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FTP-PROXY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FTP Load Balancer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8338707" cy="6400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소스코드는 </a:t>
            </a:r>
            <a:r>
              <a:rPr lang="en-US" altLang="ko-KR" dirty="0">
                <a:cs typeface="Segoe UI Light" panose="020B0502040204020203" pitchFamily="34" charset="0"/>
              </a:rPr>
              <a:t>GitHub </a:t>
            </a:r>
            <a:r>
              <a:rPr lang="ko-KR" altLang="en-US" dirty="0">
                <a:cs typeface="Segoe UI Light" panose="020B0502040204020203" pitchFamily="34" charset="0"/>
              </a:rPr>
              <a:t>에서 확인 가능합니다</a:t>
            </a:r>
            <a:r>
              <a:rPr lang="en-US" altLang="ko-KR" dirty="0"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D24726"/>
                </a:solidFill>
                <a:cs typeface="Segoe UI Semibold" panose="020B0702040204020203" pitchFamily="34" charset="0"/>
              </a:rPr>
              <a:t>GitHub</a:t>
            </a: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ko-KR" altLang="en-US" sz="2000" dirty="0">
              <a:cs typeface="Segoe UI Light" panose="020B0502040204020203" pitchFamily="34" charset="0"/>
            </a:endParaRPr>
          </a:p>
          <a:p>
            <a:pPr>
              <a:lnSpc>
                <a:spcPts val="3600"/>
              </a:lnSpc>
              <a:spcAft>
                <a:spcPts val="0"/>
              </a:spcAft>
            </a:pPr>
            <a:r>
              <a:rPr lang="en-US" altLang="ko-KR" sz="2000" dirty="0">
                <a:hlinkClick r:id="rId3"/>
              </a:rPr>
              <a:t>https://github.com/zndn1997/test-proxy</a:t>
            </a:r>
            <a:endParaRPr lang="ko-KR" altLang="en-US" sz="20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A1E24-3D1E-4D2F-A37A-D55CD4C3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4" name="그룹 3" descr="1단계를 나타내는 숫자 1이 표시된 작은 원">
            <a:extLst>
              <a:ext uri="{FF2B5EF4-FFF2-40B4-BE49-F238E27FC236}">
                <a16:creationId xmlns:a16="http://schemas.microsoft.com/office/drawing/2014/main" id="{A61F1B81-2D9A-46B9-A41F-25388019FE22}"/>
              </a:ext>
            </a:extLst>
          </p:cNvPr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5" name="타원 4" descr="작은 원">
              <a:extLst>
                <a:ext uri="{FF2B5EF4-FFF2-40B4-BE49-F238E27FC236}">
                  <a16:creationId xmlns:a16="http://schemas.microsoft.com/office/drawing/2014/main" id="{4C7BACF0-CFBF-425D-BB82-FD8AF5D487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텍스트 상자 19" descr="숫자 1">
              <a:extLst>
                <a:ext uri="{FF2B5EF4-FFF2-40B4-BE49-F238E27FC236}">
                  <a16:creationId xmlns:a16="http://schemas.microsoft.com/office/drawing/2014/main" id="{93C24419-21C0-4907-8971-4A9419A35EA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" name="그룹 6" descr="2단계를 나타내는 숫자 2가 표시된 작은 원">
            <a:extLst>
              <a:ext uri="{FF2B5EF4-FFF2-40B4-BE49-F238E27FC236}">
                <a16:creationId xmlns:a16="http://schemas.microsoft.com/office/drawing/2014/main" id="{EB6B1BD5-FEFE-481D-87F6-C70150E441E4}"/>
              </a:ext>
            </a:extLst>
          </p:cNvPr>
          <p:cNvGrpSpPr/>
          <p:nvPr/>
        </p:nvGrpSpPr>
        <p:grpSpPr bwMode="blackWhite">
          <a:xfrm>
            <a:off x="531552" y="2617942"/>
            <a:ext cx="558179" cy="409838"/>
            <a:chOff x="6953426" y="711274"/>
            <a:chExt cx="558179" cy="409838"/>
          </a:xfrm>
        </p:grpSpPr>
        <p:sp>
          <p:nvSpPr>
            <p:cNvPr id="8" name="타원 7" descr="작은 원">
              <a:extLst>
                <a:ext uri="{FF2B5EF4-FFF2-40B4-BE49-F238E27FC236}">
                  <a16:creationId xmlns:a16="http://schemas.microsoft.com/office/drawing/2014/main" id="{A37A5DD1-E5B8-4AA5-BC42-6563C338987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텍스트 상자 34" descr="숫자 2">
              <a:extLst>
                <a:ext uri="{FF2B5EF4-FFF2-40B4-BE49-F238E27FC236}">
                  <a16:creationId xmlns:a16="http://schemas.microsoft.com/office/drawing/2014/main" id="{FA92C91A-76D0-4D78-A3A3-4AE504330CC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0" name="그룹 9" descr="3단계를 나타내는 숫자 3이 표시된 작은 원">
            <a:extLst>
              <a:ext uri="{FF2B5EF4-FFF2-40B4-BE49-F238E27FC236}">
                <a16:creationId xmlns:a16="http://schemas.microsoft.com/office/drawing/2014/main" id="{A31B6CDE-4A76-453A-9808-AE931D5198D5}"/>
              </a:ext>
            </a:extLst>
          </p:cNvPr>
          <p:cNvGrpSpPr/>
          <p:nvPr/>
        </p:nvGrpSpPr>
        <p:grpSpPr bwMode="blackWhite">
          <a:xfrm>
            <a:off x="531552" y="3309961"/>
            <a:ext cx="558179" cy="409838"/>
            <a:chOff x="6953426" y="711274"/>
            <a:chExt cx="558179" cy="409838"/>
          </a:xfrm>
        </p:grpSpPr>
        <p:sp>
          <p:nvSpPr>
            <p:cNvPr id="11" name="타원 10" descr="작은 원">
              <a:extLst>
                <a:ext uri="{FF2B5EF4-FFF2-40B4-BE49-F238E27FC236}">
                  <a16:creationId xmlns:a16="http://schemas.microsoft.com/office/drawing/2014/main" id="{871AA72F-FF6B-4C82-AD74-4502C89BC4E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텍스트 상자 29" descr="숫자 3">
              <a:extLst>
                <a:ext uri="{FF2B5EF4-FFF2-40B4-BE49-F238E27FC236}">
                  <a16:creationId xmlns:a16="http://schemas.microsoft.com/office/drawing/2014/main" id="{B7D129F1-EB7C-40E7-AF26-830BC6C543C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3" name="그룹 12" descr="4단계를 나타내는 숫자 4가 표시된 작은 원">
            <a:extLst>
              <a:ext uri="{FF2B5EF4-FFF2-40B4-BE49-F238E27FC236}">
                <a16:creationId xmlns:a16="http://schemas.microsoft.com/office/drawing/2014/main" id="{EEABCE06-6FF1-4A58-8529-49D8D77D98D1}"/>
              </a:ext>
            </a:extLst>
          </p:cNvPr>
          <p:cNvGrpSpPr/>
          <p:nvPr/>
        </p:nvGrpSpPr>
        <p:grpSpPr bwMode="blackWhite">
          <a:xfrm>
            <a:off x="531552" y="4042486"/>
            <a:ext cx="558179" cy="409838"/>
            <a:chOff x="6953426" y="711274"/>
            <a:chExt cx="558179" cy="409838"/>
          </a:xfrm>
        </p:grpSpPr>
        <p:sp>
          <p:nvSpPr>
            <p:cNvPr id="14" name="타원 13" descr="작은 원">
              <a:extLst>
                <a:ext uri="{FF2B5EF4-FFF2-40B4-BE49-F238E27FC236}">
                  <a16:creationId xmlns:a16="http://schemas.microsoft.com/office/drawing/2014/main" id="{E696E909-B4B8-4F0A-A4B4-694938EF0EB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텍스트 상자 38" descr="숫자 4">
              <a:extLst>
                <a:ext uri="{FF2B5EF4-FFF2-40B4-BE49-F238E27FC236}">
                  <a16:creationId xmlns:a16="http://schemas.microsoft.com/office/drawing/2014/main" id="{F1347D1E-34BF-44F6-AA95-9E5AB5FD995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9CDAB6-5CBA-4AA6-807F-0F4BF33928D7}"/>
              </a:ext>
            </a:extLst>
          </p:cNvPr>
          <p:cNvSpPr/>
          <p:nvPr/>
        </p:nvSpPr>
        <p:spPr>
          <a:xfrm>
            <a:off x="1302326" y="1934287"/>
            <a:ext cx="6096000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프로그램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프로그램 목적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프로그램 상세 설명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프로그램 구조도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프로그램 시연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 descr="4단계를 나타내는 숫자 4가 표시된 작은 원">
            <a:extLst>
              <a:ext uri="{FF2B5EF4-FFF2-40B4-BE49-F238E27FC236}">
                <a16:creationId xmlns:a16="http://schemas.microsoft.com/office/drawing/2014/main" id="{16D0E7FD-A7DF-43D2-B55F-B50D5BDE16AA}"/>
              </a:ext>
            </a:extLst>
          </p:cNvPr>
          <p:cNvGrpSpPr/>
          <p:nvPr/>
        </p:nvGrpSpPr>
        <p:grpSpPr bwMode="blackWhite">
          <a:xfrm>
            <a:off x="531552" y="4725325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>
              <a:extLst>
                <a:ext uri="{FF2B5EF4-FFF2-40B4-BE49-F238E27FC236}">
                  <a16:creationId xmlns:a16="http://schemas.microsoft.com/office/drawing/2014/main" id="{71DEBEC2-CE45-4E87-A965-67D2F3928BC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38" descr="숫자 4">
              <a:extLst>
                <a:ext uri="{FF2B5EF4-FFF2-40B4-BE49-F238E27FC236}">
                  <a16:creationId xmlns:a16="http://schemas.microsoft.com/office/drawing/2014/main" id="{47EBB4E3-A6E7-4788-BDF4-6707FEFAE8D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5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10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D9880566-533C-430D-B818-5780ECB75742}"/>
              </a:ext>
            </a:extLst>
          </p:cNvPr>
          <p:cNvSpPr/>
          <p:nvPr/>
        </p:nvSpPr>
        <p:spPr>
          <a:xfrm>
            <a:off x="4218317" y="2018581"/>
            <a:ext cx="7432074" cy="43913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프로그램 소개</a:t>
            </a: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6212874" cy="27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여러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FTP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서버에 사용자 접속을 부하분산 시켜주는 로드밸런싱 프로그램 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웹 로드밸런싱 프로그램으로는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HA-PROXY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 있습니다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765F01-C632-4341-808D-3BC86331E5C6}"/>
              </a:ext>
            </a:extLst>
          </p:cNvPr>
          <p:cNvGrpSpPr/>
          <p:nvPr/>
        </p:nvGrpSpPr>
        <p:grpSpPr>
          <a:xfrm>
            <a:off x="4504426" y="2813013"/>
            <a:ext cx="1500996" cy="2741596"/>
            <a:chOff x="4970253" y="3554083"/>
            <a:chExt cx="1500996" cy="274159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8C8FB97-4012-4F67-A341-1F4817B69D19}"/>
                </a:ext>
              </a:extLst>
            </p:cNvPr>
            <p:cNvGrpSpPr/>
            <p:nvPr/>
          </p:nvGrpSpPr>
          <p:grpSpPr>
            <a:xfrm>
              <a:off x="4970253" y="3554083"/>
              <a:ext cx="1500996" cy="2372264"/>
              <a:chOff x="4970253" y="3554083"/>
              <a:chExt cx="1500996" cy="2372264"/>
            </a:xfrm>
          </p:grpSpPr>
          <p:pic>
            <p:nvPicPr>
              <p:cNvPr id="3" name="그림 2" descr="음식, 컵, 옅은, 파란색이(가) 표시된 사진&#10;&#10;자동 생성된 설명">
                <a:extLst>
                  <a:ext uri="{FF2B5EF4-FFF2-40B4-BE49-F238E27FC236}">
                    <a16:creationId xmlns:a16="http://schemas.microsoft.com/office/drawing/2014/main" id="{2E0FF794-5CBC-4969-B2B6-658E58041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5720751" y="3554083"/>
                <a:ext cx="750498" cy="750498"/>
              </a:xfrm>
              <a:prstGeom prst="rect">
                <a:avLst/>
              </a:prstGeom>
            </p:spPr>
          </p:pic>
          <p:pic>
            <p:nvPicPr>
              <p:cNvPr id="26" name="그림 25" descr="음식, 컵, 옅은, 파란색이(가) 표시된 사진&#10;&#10;자동 생성된 설명">
                <a:extLst>
                  <a:ext uri="{FF2B5EF4-FFF2-40B4-BE49-F238E27FC236}">
                    <a16:creationId xmlns:a16="http://schemas.microsoft.com/office/drawing/2014/main" id="{B65B27CA-885C-421D-A011-2F5EB7294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5720751" y="4304581"/>
                <a:ext cx="750498" cy="750498"/>
              </a:xfrm>
              <a:prstGeom prst="rect">
                <a:avLst/>
              </a:prstGeom>
            </p:spPr>
          </p:pic>
          <p:pic>
            <p:nvPicPr>
              <p:cNvPr id="27" name="그림 26" descr="음식, 컵, 옅은, 파란색이(가) 표시된 사진&#10;&#10;자동 생성된 설명">
                <a:extLst>
                  <a:ext uri="{FF2B5EF4-FFF2-40B4-BE49-F238E27FC236}">
                    <a16:creationId xmlns:a16="http://schemas.microsoft.com/office/drawing/2014/main" id="{E307D591-BCF9-4690-9DFD-92D8C4C37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5720751" y="5175849"/>
                <a:ext cx="750498" cy="750498"/>
              </a:xfrm>
              <a:prstGeom prst="rect">
                <a:avLst/>
              </a:prstGeom>
            </p:spPr>
          </p:pic>
          <p:pic>
            <p:nvPicPr>
              <p:cNvPr id="28" name="그림 27" descr="음식, 컵, 옅은, 파란색이(가) 표시된 사진&#10;&#10;자동 생성된 설명">
                <a:extLst>
                  <a:ext uri="{FF2B5EF4-FFF2-40B4-BE49-F238E27FC236}">
                    <a16:creationId xmlns:a16="http://schemas.microsoft.com/office/drawing/2014/main" id="{EDD0CB8F-D0B7-41A6-B75C-3866A9D8E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4970253" y="3554083"/>
                <a:ext cx="750498" cy="750498"/>
              </a:xfrm>
              <a:prstGeom prst="rect">
                <a:avLst/>
              </a:prstGeom>
            </p:spPr>
          </p:pic>
          <p:pic>
            <p:nvPicPr>
              <p:cNvPr id="31" name="그림 30" descr="음식, 컵, 옅은, 파란색이(가) 표시된 사진&#10;&#10;자동 생성된 설명">
                <a:extLst>
                  <a:ext uri="{FF2B5EF4-FFF2-40B4-BE49-F238E27FC236}">
                    <a16:creationId xmlns:a16="http://schemas.microsoft.com/office/drawing/2014/main" id="{C50B7B1A-B028-45E5-8940-090C635DA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4970253" y="4304581"/>
                <a:ext cx="750498" cy="750498"/>
              </a:xfrm>
              <a:prstGeom prst="rect">
                <a:avLst/>
              </a:prstGeom>
            </p:spPr>
          </p:pic>
          <p:pic>
            <p:nvPicPr>
              <p:cNvPr id="41" name="그림 40" descr="음식, 컵, 옅은, 파란색이(가) 표시된 사진&#10;&#10;자동 생성된 설명">
                <a:extLst>
                  <a:ext uri="{FF2B5EF4-FFF2-40B4-BE49-F238E27FC236}">
                    <a16:creationId xmlns:a16="http://schemas.microsoft.com/office/drawing/2014/main" id="{9D550636-8367-49FB-BAA6-F5C603BF2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4970253" y="5175849"/>
                <a:ext cx="750498" cy="750498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650BB5-7176-4FE9-B78B-C346E294771A}"/>
                </a:ext>
              </a:extLst>
            </p:cNvPr>
            <p:cNvSpPr txBox="1"/>
            <p:nvPr/>
          </p:nvSpPr>
          <p:spPr>
            <a:xfrm>
              <a:off x="5111641" y="5926347"/>
              <a:ext cx="1218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FTP USER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4322F3C-91BE-4E2B-90A5-ED2408F5B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855" y="3066095"/>
            <a:ext cx="1257475" cy="2048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E0E951-E6AF-4273-BF7E-8395B10AC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021" y="2825322"/>
            <a:ext cx="1762371" cy="248637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A02849-CB2A-46DD-A93A-AF1173E21E4A}"/>
              </a:ext>
            </a:extLst>
          </p:cNvPr>
          <p:cNvSpPr/>
          <p:nvPr/>
        </p:nvSpPr>
        <p:spPr>
          <a:xfrm>
            <a:off x="8656967" y="3030581"/>
            <a:ext cx="721983" cy="157681"/>
          </a:xfrm>
          <a:prstGeom prst="rect">
            <a:avLst/>
          </a:prstGeom>
          <a:solidFill>
            <a:srgbClr val="E2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BCBC5A-2139-4392-A6AB-3CFB729D5F62}"/>
              </a:ext>
            </a:extLst>
          </p:cNvPr>
          <p:cNvSpPr/>
          <p:nvPr/>
        </p:nvSpPr>
        <p:spPr>
          <a:xfrm>
            <a:off x="8656966" y="4214262"/>
            <a:ext cx="721983" cy="157681"/>
          </a:xfrm>
          <a:prstGeom prst="rect">
            <a:avLst/>
          </a:prstGeom>
          <a:solidFill>
            <a:srgbClr val="E2E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B63EEB-D97F-4F5E-9EA6-3E6859F53FA1}"/>
              </a:ext>
            </a:extLst>
          </p:cNvPr>
          <p:cNvSpPr/>
          <p:nvPr/>
        </p:nvSpPr>
        <p:spPr>
          <a:xfrm>
            <a:off x="8652196" y="3859919"/>
            <a:ext cx="721983" cy="157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AAC37AF-B2FE-46C6-B0FE-57C3E485CEB7}"/>
              </a:ext>
            </a:extLst>
          </p:cNvPr>
          <p:cNvSpPr/>
          <p:nvPr/>
        </p:nvSpPr>
        <p:spPr>
          <a:xfrm>
            <a:off x="8642202" y="5064897"/>
            <a:ext cx="721983" cy="157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002D1-F0B9-48AC-BDB8-124D2C295885}"/>
              </a:ext>
            </a:extLst>
          </p:cNvPr>
          <p:cNvSpPr txBox="1"/>
          <p:nvPr/>
        </p:nvSpPr>
        <p:spPr>
          <a:xfrm>
            <a:off x="8489518" y="2977512"/>
            <a:ext cx="1047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 SERVER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B82EB52-CD00-45BE-AF90-F621B08F92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20"/>
          <a:stretch/>
        </p:blipFill>
        <p:spPr>
          <a:xfrm>
            <a:off x="10221644" y="3765770"/>
            <a:ext cx="762106" cy="8360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6EF365-7875-44BD-99D0-5DBF8165F5BF}"/>
              </a:ext>
            </a:extLst>
          </p:cNvPr>
          <p:cNvSpPr txBox="1"/>
          <p:nvPr/>
        </p:nvSpPr>
        <p:spPr>
          <a:xfrm>
            <a:off x="8489518" y="4163308"/>
            <a:ext cx="1047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FTP SERVER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22CD05-9098-435D-8F81-BB8975649F22}"/>
              </a:ext>
            </a:extLst>
          </p:cNvPr>
          <p:cNvSpPr txBox="1"/>
          <p:nvPr/>
        </p:nvSpPr>
        <p:spPr>
          <a:xfrm>
            <a:off x="9947197" y="4601852"/>
            <a:ext cx="1311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STORAGE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1CB3093-8D50-4E65-AD84-92A070086D9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96000" y="4068508"/>
            <a:ext cx="638855" cy="21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A166B7-2AD7-4087-96D6-89C3B088A1CE}"/>
              </a:ext>
            </a:extLst>
          </p:cNvPr>
          <p:cNvCxnSpPr>
            <a:cxnSpLocks/>
          </p:cNvCxnSpPr>
          <p:nvPr/>
        </p:nvCxnSpPr>
        <p:spPr>
          <a:xfrm>
            <a:off x="6073469" y="3254511"/>
            <a:ext cx="652748" cy="5563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AA7D854-A036-48C8-9199-B9273647BB4A}"/>
              </a:ext>
            </a:extLst>
          </p:cNvPr>
          <p:cNvCxnSpPr>
            <a:cxnSpLocks/>
          </p:cNvCxnSpPr>
          <p:nvPr/>
        </p:nvCxnSpPr>
        <p:spPr>
          <a:xfrm flipV="1">
            <a:off x="6073469" y="4314009"/>
            <a:ext cx="692365" cy="5015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F957323-2090-417C-A037-5248FE478C15}"/>
              </a:ext>
            </a:extLst>
          </p:cNvPr>
          <p:cNvCxnSpPr>
            <a:cxnSpLocks/>
          </p:cNvCxnSpPr>
          <p:nvPr/>
        </p:nvCxnSpPr>
        <p:spPr>
          <a:xfrm flipV="1">
            <a:off x="8064722" y="3761384"/>
            <a:ext cx="502754" cy="363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D10F07A-550D-4A4A-91CE-F3D46F02018B}"/>
              </a:ext>
            </a:extLst>
          </p:cNvPr>
          <p:cNvCxnSpPr>
            <a:cxnSpLocks/>
          </p:cNvCxnSpPr>
          <p:nvPr/>
        </p:nvCxnSpPr>
        <p:spPr>
          <a:xfrm flipV="1">
            <a:off x="8069199" y="3494079"/>
            <a:ext cx="498277" cy="4542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5EDA4BE-ED67-4687-A40B-EE8E05B80793}"/>
              </a:ext>
            </a:extLst>
          </p:cNvPr>
          <p:cNvCxnSpPr>
            <a:cxnSpLocks/>
          </p:cNvCxnSpPr>
          <p:nvPr/>
        </p:nvCxnSpPr>
        <p:spPr>
          <a:xfrm>
            <a:off x="8014480" y="4408663"/>
            <a:ext cx="637716" cy="5263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15CEE4D-63CB-4DC1-8A07-0F6E40F4B59C}"/>
              </a:ext>
            </a:extLst>
          </p:cNvPr>
          <p:cNvCxnSpPr>
            <a:cxnSpLocks/>
          </p:cNvCxnSpPr>
          <p:nvPr/>
        </p:nvCxnSpPr>
        <p:spPr>
          <a:xfrm>
            <a:off x="8084016" y="4279605"/>
            <a:ext cx="547169" cy="3010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D82E3A-9680-47C8-ADBD-E35EF20E3535}"/>
              </a:ext>
            </a:extLst>
          </p:cNvPr>
          <p:cNvSpPr/>
          <p:nvPr/>
        </p:nvSpPr>
        <p:spPr>
          <a:xfrm>
            <a:off x="9536856" y="3785370"/>
            <a:ext cx="721983" cy="873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14721F9-15E3-4D9A-AE9B-19AE98379722}"/>
              </a:ext>
            </a:extLst>
          </p:cNvPr>
          <p:cNvCxnSpPr>
            <a:cxnSpLocks/>
          </p:cNvCxnSpPr>
          <p:nvPr/>
        </p:nvCxnSpPr>
        <p:spPr>
          <a:xfrm>
            <a:off x="9682130" y="3718980"/>
            <a:ext cx="493982" cy="3603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E253A8A-B2E4-484C-85E8-DC1176C0CA0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9663012" y="4183811"/>
            <a:ext cx="558632" cy="418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프로그램 목적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8621440" cy="50840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정의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다수의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FTP USER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가 접속할 때 트래픽을 여러 대의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FTP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서버가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분산 처리하여 서버의 로드 율 증가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부하 량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속도저하등을 고려하여 적절히 분산 처리하여 해결해 주는 서비스입니다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방식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FTP SERVER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로 들어오는 패킷을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FTP-PROXY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가 받은 후 각각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FTP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서버에 균일하게 트래픽을 부하 분산 시킵니다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장점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</a:t>
            </a:r>
          </a:p>
          <a:p>
            <a:pPr marL="228600" indent="-2286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AutoNum type="arabicPeriod"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고가의 서버로 확장 하지 않고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FTP-PROXY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설치만으로 비용을 절감할 수 있습니다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 marL="228600" indent="-22860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AutoNum type="arabicPeriod"/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대량의 트래픽으로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대의 서버로 집중적인 부하율이 높아지는 경우를 방지할 수 있습니다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프로그램 상세 설명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6D507-2D3C-4155-B578-C9E79DF8511C}"/>
              </a:ext>
            </a:extLst>
          </p:cNvPr>
          <p:cNvSpPr txBox="1"/>
          <p:nvPr/>
        </p:nvSpPr>
        <p:spPr>
          <a:xfrm>
            <a:off x="1628775" y="1666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FE23-4920-4630-A8DD-66CC2C699D30}"/>
              </a:ext>
            </a:extLst>
          </p:cNvPr>
          <p:cNvSpPr/>
          <p:nvPr/>
        </p:nvSpPr>
        <p:spPr>
          <a:xfrm>
            <a:off x="676274" y="1408569"/>
            <a:ext cx="79533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프로그램 사용 환경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SUPPORT OS : LINUX</a:t>
            </a:r>
          </a:p>
          <a:p>
            <a:endParaRPr lang="en-US" altLang="ko-KR" dirty="0"/>
          </a:p>
          <a:p>
            <a:r>
              <a:rPr lang="en-US" altLang="ko-KR" dirty="0"/>
              <a:t>SUPPORT FTP : FTP </a:t>
            </a:r>
          </a:p>
          <a:p>
            <a:r>
              <a:rPr lang="en-US" altLang="ko-KR" dirty="0"/>
              <a:t>[NOT SUPPORT SFTP]</a:t>
            </a:r>
          </a:p>
          <a:p>
            <a:endParaRPr lang="en-US" altLang="ko-KR" dirty="0"/>
          </a:p>
          <a:p>
            <a:r>
              <a:rPr lang="en-US" altLang="ko-KR" dirty="0"/>
              <a:t>SUPPORT FTP MODE : </a:t>
            </a:r>
          </a:p>
          <a:p>
            <a:r>
              <a:rPr lang="en-US" altLang="ko-KR" dirty="0"/>
              <a:t>[NOT SUPPORT PASSIVE MODE]</a:t>
            </a:r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방화벽 설정에 따라 프로그램이 동작하지 않을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27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프로그램 상세 설명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6D507-2D3C-4155-B578-C9E79DF8511C}"/>
              </a:ext>
            </a:extLst>
          </p:cNvPr>
          <p:cNvSpPr txBox="1"/>
          <p:nvPr/>
        </p:nvSpPr>
        <p:spPr>
          <a:xfrm>
            <a:off x="1628775" y="1666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25FE23-4920-4630-A8DD-66CC2C699D30}"/>
              </a:ext>
            </a:extLst>
          </p:cNvPr>
          <p:cNvSpPr/>
          <p:nvPr/>
        </p:nvSpPr>
        <p:spPr>
          <a:xfrm>
            <a:off x="676274" y="1408569"/>
            <a:ext cx="79533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설치 하기</a:t>
            </a:r>
            <a:r>
              <a:rPr lang="en-US" altLang="ko-KR" dirty="0"/>
              <a:t>:</a:t>
            </a:r>
            <a:endParaRPr lang="ko-KR" altLang="en-US" dirty="0"/>
          </a:p>
          <a:p>
            <a:r>
              <a:rPr lang="ko-KR" altLang="en-US" dirty="0"/>
              <a:t>1. Git Clone </a:t>
            </a:r>
            <a:r>
              <a:rPr lang="ko-KR" altLang="en-US" dirty="0">
                <a:hlinkClick r:id="rId3"/>
              </a:rPr>
              <a:t>https://github.com/zndn1997/test-proxy.git</a:t>
            </a:r>
            <a:endParaRPr lang="ko-KR" altLang="en-US" dirty="0"/>
          </a:p>
          <a:p>
            <a:r>
              <a:rPr lang="ko-KR" altLang="en-US" dirty="0"/>
              <a:t>2. </a:t>
            </a:r>
            <a:r>
              <a:rPr lang="en-US" altLang="ko-KR" dirty="0" err="1"/>
              <a:t>cmake</a:t>
            </a:r>
            <a:r>
              <a:rPr lang="ko-KR" altLang="en-US" dirty="0"/>
              <a:t> CMakeList.txt</a:t>
            </a:r>
          </a:p>
          <a:p>
            <a:r>
              <a:rPr lang="ko-KR" altLang="en-US" dirty="0"/>
              <a:t>3. </a:t>
            </a:r>
            <a:r>
              <a:rPr lang="en-US" altLang="ko-KR" dirty="0"/>
              <a:t>M</a:t>
            </a:r>
            <a:r>
              <a:rPr lang="ko-KR" altLang="en-US" dirty="0" err="1"/>
              <a:t>ake</a:t>
            </a:r>
            <a:endParaRPr lang="ko-KR" altLang="en-US" dirty="0"/>
          </a:p>
          <a:p>
            <a:r>
              <a:rPr lang="ko-KR" altLang="en-US" dirty="0"/>
              <a:t>4. proxy.cfg 설정파일을 열어 다음과 같은 형식으로 FTP 서버를 등록합니다.</a:t>
            </a:r>
          </a:p>
          <a:p>
            <a:r>
              <a:rPr lang="ko-KR" altLang="en-US" dirty="0"/>
              <a:t>&gt; server_address IPADDRESS:PORT</a:t>
            </a:r>
          </a:p>
          <a:p>
            <a:r>
              <a:rPr lang="ko-KR" altLang="en-US" dirty="0"/>
              <a:t>5. 방화벽이 실행되고 있다면 방화벽 설정을 해주세요</a:t>
            </a:r>
          </a:p>
          <a:p>
            <a:r>
              <a:rPr lang="ko-KR" altLang="en-US" dirty="0"/>
              <a:t>6. 빌드 된 결과 파일을 실행합니다.</a:t>
            </a:r>
          </a:p>
          <a:p>
            <a:endParaRPr lang="ko-KR" altLang="en-US" dirty="0"/>
          </a:p>
          <a:p>
            <a:r>
              <a:rPr lang="ko-KR" altLang="en-US" dirty="0"/>
              <a:t>설치 전 유의사항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&gt; CMAKE 3.8 이상 버전이 필요합니다.</a:t>
            </a:r>
          </a:p>
          <a:p>
            <a:endParaRPr lang="ko-KR" altLang="en-US" dirty="0"/>
          </a:p>
          <a:p>
            <a:r>
              <a:rPr lang="ko-KR" altLang="en-US" dirty="0"/>
              <a:t>사용 방법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1. proxy.cfg 에 FTP 서버를 등록합니다.</a:t>
            </a:r>
          </a:p>
          <a:p>
            <a:r>
              <a:rPr lang="ko-KR" altLang="en-US" dirty="0"/>
              <a:t>&gt; 이때 FTP 서버의 인증정보 및 데이터 서버는 모두 동일해야 합니다.</a:t>
            </a:r>
          </a:p>
          <a:p>
            <a:r>
              <a:rPr lang="ko-KR" altLang="en-US" dirty="0"/>
              <a:t>2. </a:t>
            </a:r>
            <a:r>
              <a:rPr lang="en-US" altLang="ko-KR" dirty="0"/>
              <a:t>Proxy</a:t>
            </a:r>
            <a:r>
              <a:rPr lang="ko-KR" altLang="en-US" dirty="0"/>
              <a:t>을 실행중인 서버의 주소:21 번으로 FTP 접속을 합니다.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E3B763-B75E-46FB-BCA6-C3C8521E7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" y="0"/>
            <a:ext cx="10163814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BFD321-3637-430C-A97E-38625E0C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17920"/>
            <a:ext cx="2817079" cy="640080"/>
          </a:xfrm>
        </p:spPr>
        <p:txBody>
          <a:bodyPr/>
          <a:lstStyle/>
          <a:p>
            <a:r>
              <a:rPr lang="ko-KR" altLang="en-US" b="1" dirty="0">
                <a:highlight>
                  <a:srgbClr val="FFFF00"/>
                </a:highlight>
              </a:rPr>
              <a:t>프로그램 구조도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0AD83-F371-4A56-A443-446DCA1F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277" y="0"/>
            <a:ext cx="2021723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3D941B-DF1D-4649-B577-4FDA07870646}"/>
              </a:ext>
            </a:extLst>
          </p:cNvPr>
          <p:cNvSpPr/>
          <p:nvPr/>
        </p:nvSpPr>
        <p:spPr>
          <a:xfrm>
            <a:off x="5548785" y="6443932"/>
            <a:ext cx="791629" cy="345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79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프로그램 시연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122ABD-DCCB-4427-9C3A-B8281B42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626721"/>
            <a:ext cx="10693400" cy="45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프로그램 시연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C28CE2-2567-45D0-A017-0505F1FC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410"/>
            <a:ext cx="12192000" cy="1983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98CA0D-7DB6-46DB-AB84-41AA3AE6CEF6}"/>
              </a:ext>
            </a:extLst>
          </p:cNvPr>
          <p:cNvSpPr txBox="1"/>
          <p:nvPr/>
        </p:nvSpPr>
        <p:spPr>
          <a:xfrm>
            <a:off x="1514329" y="3429000"/>
            <a:ext cx="9163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사진에 보이는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/test/src </a:t>
            </a:r>
            <a:r>
              <a:rPr lang="ko-KR" altLang="en-US" dirty="0"/>
              <a:t>는 </a:t>
            </a:r>
            <a:r>
              <a:rPr lang="en-US" altLang="ko-KR" dirty="0"/>
              <a:t>FTP DATA STORAGE </a:t>
            </a:r>
            <a:r>
              <a:rPr lang="ko-KR" altLang="en-US" dirty="0"/>
              <a:t>에 저장되어 있는 원본 파일이며</a:t>
            </a:r>
            <a:endParaRPr lang="en-US" altLang="ko-KR" dirty="0"/>
          </a:p>
          <a:p>
            <a:r>
              <a:rPr lang="ko-KR" altLang="en-US" dirty="0"/>
              <a:t>우측 사진에 보이는 </a:t>
            </a:r>
            <a:r>
              <a:rPr lang="en-US" altLang="ko-KR" dirty="0"/>
              <a:t>/</a:t>
            </a:r>
            <a:r>
              <a:rPr lang="en-US" altLang="ko-KR" dirty="0" err="1"/>
              <a:t>tmp</a:t>
            </a:r>
            <a:r>
              <a:rPr lang="en-US" altLang="ko-KR" dirty="0"/>
              <a:t>/test/download </a:t>
            </a:r>
            <a:r>
              <a:rPr lang="ko-KR" altLang="en-US" dirty="0"/>
              <a:t>는 </a:t>
            </a:r>
            <a:r>
              <a:rPr lang="en-US" altLang="ko-KR" dirty="0"/>
              <a:t>FTP-PROXY </a:t>
            </a:r>
            <a:r>
              <a:rPr lang="ko-KR" altLang="en-US" dirty="0"/>
              <a:t>데이터로 받은 파일입니다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 파일의 무결성 검증을 위해 </a:t>
            </a:r>
            <a:r>
              <a:rPr lang="en-US" altLang="ko-KR" dirty="0"/>
              <a:t>MD5 </a:t>
            </a:r>
            <a:r>
              <a:rPr lang="ko-KR" altLang="en-US" dirty="0"/>
              <a:t>해쉬를 떠보니 일치하였습니다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937853-3E8D-402C-9F0F-1F4282595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66" y="4762220"/>
            <a:ext cx="299126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369</Words>
  <Application>Microsoft Office PowerPoint</Application>
  <PresentationFormat>와이드스크린</PresentationFormat>
  <Paragraphs>84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WelcomeDoc</vt:lpstr>
      <vt:lpstr>FTP-PROXY</vt:lpstr>
      <vt:lpstr>목차</vt:lpstr>
      <vt:lpstr>프로그램 소개</vt:lpstr>
      <vt:lpstr>프로그램 목적</vt:lpstr>
      <vt:lpstr>프로그램 상세 설명</vt:lpstr>
      <vt:lpstr>프로그램 상세 설명</vt:lpstr>
      <vt:lpstr>프로그램 구조도</vt:lpstr>
      <vt:lpstr>프로그램 시연</vt:lpstr>
      <vt:lpstr>프로그램 시연</vt:lpstr>
      <vt:lpstr>소스코드는 GitHub 에서 확인 가능합니다.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2020-02-04T05:11:33Z</dcterms:created>
  <dcterms:modified xsi:type="dcterms:W3CDTF">2020-02-04T06:29:04Z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