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AD08EB-5DDD-418B-8ED7-B4FD692DC45E}">
  <a:tblStyle styleId="{63AD08EB-5DDD-418B-8ED7-B4FD692DC4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a5eb8102f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a5eb8102f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8a5eb8102f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8a5eb8102f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8a5eb8102f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8a5eb8102f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a5eb8102f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8a5eb8102f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8a5eb8102f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8a5eb8102f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8a5eb8102f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8a5eb8102f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a5eb8102f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a5eb8102f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8a5eb8102f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8a5eb8102f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8a5eb8102f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18a5eb8102f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a5eb8102f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a5eb8102f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8a5eb8102f_0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89a7d29e1e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89a7d29e1e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89a7d29e1e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a8a1bac2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6a8a1bac2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6a8a1bac2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a5eb8102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8a5eb8102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18a5eb8102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9a7d29e1e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9a7d29e1e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89a7d29e1e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89a7d29e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89a7d29e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89a7d29e1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9a7d29e1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9a7d29e1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89a7d29e1e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8a5eb8102f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8a5eb8102f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8a5eb8102f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png"/><Relationship Id="rId22" Type="http://schemas.openxmlformats.org/officeDocument/2006/relationships/image" Target="../media/image24.png"/><Relationship Id="rId21" Type="http://schemas.openxmlformats.org/officeDocument/2006/relationships/image" Target="../media/image25.png"/><Relationship Id="rId24" Type="http://schemas.openxmlformats.org/officeDocument/2006/relationships/image" Target="../media/image35.png"/><Relationship Id="rId23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26" Type="http://schemas.openxmlformats.org/officeDocument/2006/relationships/image" Target="../media/image21.png"/><Relationship Id="rId25" Type="http://schemas.openxmlformats.org/officeDocument/2006/relationships/image" Target="../media/image32.png"/><Relationship Id="rId28" Type="http://schemas.openxmlformats.org/officeDocument/2006/relationships/image" Target="../media/image30.png"/><Relationship Id="rId27" Type="http://schemas.openxmlformats.org/officeDocument/2006/relationships/image" Target="../media/image2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29" Type="http://schemas.openxmlformats.org/officeDocument/2006/relationships/image" Target="../media/image31.png"/><Relationship Id="rId7" Type="http://schemas.openxmlformats.org/officeDocument/2006/relationships/image" Target="../media/image19.png"/><Relationship Id="rId8" Type="http://schemas.openxmlformats.org/officeDocument/2006/relationships/image" Target="../media/image5.png"/><Relationship Id="rId31" Type="http://schemas.openxmlformats.org/officeDocument/2006/relationships/image" Target="../media/image36.png"/><Relationship Id="rId30" Type="http://schemas.openxmlformats.org/officeDocument/2006/relationships/image" Target="../media/image26.png"/><Relationship Id="rId11" Type="http://schemas.openxmlformats.org/officeDocument/2006/relationships/image" Target="../media/image12.png"/><Relationship Id="rId33" Type="http://schemas.openxmlformats.org/officeDocument/2006/relationships/image" Target="../media/image34.png"/><Relationship Id="rId10" Type="http://schemas.openxmlformats.org/officeDocument/2006/relationships/image" Target="../media/image15.png"/><Relationship Id="rId32" Type="http://schemas.openxmlformats.org/officeDocument/2006/relationships/image" Target="../media/image33.png"/><Relationship Id="rId13" Type="http://schemas.openxmlformats.org/officeDocument/2006/relationships/image" Target="../media/image20.png"/><Relationship Id="rId12" Type="http://schemas.openxmlformats.org/officeDocument/2006/relationships/image" Target="../media/image14.png"/><Relationship Id="rId15" Type="http://schemas.openxmlformats.org/officeDocument/2006/relationships/image" Target="../media/image6.png"/><Relationship Id="rId14" Type="http://schemas.openxmlformats.org/officeDocument/2006/relationships/image" Target="../media/image9.png"/><Relationship Id="rId17" Type="http://schemas.openxmlformats.org/officeDocument/2006/relationships/image" Target="../media/image8.png"/><Relationship Id="rId16" Type="http://schemas.openxmlformats.org/officeDocument/2006/relationships/image" Target="../media/image13.png"/><Relationship Id="rId19" Type="http://schemas.openxmlformats.org/officeDocument/2006/relationships/image" Target="../media/image23.png"/><Relationship Id="rId18" Type="http://schemas.openxmlformats.org/officeDocument/2006/relationships/image" Target="../media/image28.png"/></Relationships>
</file>

<file path=ppt/slideLayouts/_rels/slideLayout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png"/><Relationship Id="rId22" Type="http://schemas.openxmlformats.org/officeDocument/2006/relationships/image" Target="../media/image24.png"/><Relationship Id="rId21" Type="http://schemas.openxmlformats.org/officeDocument/2006/relationships/image" Target="../media/image25.png"/><Relationship Id="rId24" Type="http://schemas.openxmlformats.org/officeDocument/2006/relationships/image" Target="../media/image35.png"/><Relationship Id="rId23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26" Type="http://schemas.openxmlformats.org/officeDocument/2006/relationships/image" Target="../media/image21.png"/><Relationship Id="rId25" Type="http://schemas.openxmlformats.org/officeDocument/2006/relationships/image" Target="../media/image32.png"/><Relationship Id="rId28" Type="http://schemas.openxmlformats.org/officeDocument/2006/relationships/image" Target="../media/image30.png"/><Relationship Id="rId27" Type="http://schemas.openxmlformats.org/officeDocument/2006/relationships/image" Target="../media/image2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29" Type="http://schemas.openxmlformats.org/officeDocument/2006/relationships/image" Target="../media/image31.png"/><Relationship Id="rId7" Type="http://schemas.openxmlformats.org/officeDocument/2006/relationships/image" Target="../media/image19.png"/><Relationship Id="rId8" Type="http://schemas.openxmlformats.org/officeDocument/2006/relationships/image" Target="../media/image5.png"/><Relationship Id="rId31" Type="http://schemas.openxmlformats.org/officeDocument/2006/relationships/image" Target="../media/image36.png"/><Relationship Id="rId30" Type="http://schemas.openxmlformats.org/officeDocument/2006/relationships/image" Target="../media/image26.png"/><Relationship Id="rId11" Type="http://schemas.openxmlformats.org/officeDocument/2006/relationships/image" Target="../media/image12.png"/><Relationship Id="rId33" Type="http://schemas.openxmlformats.org/officeDocument/2006/relationships/image" Target="../media/image34.png"/><Relationship Id="rId10" Type="http://schemas.openxmlformats.org/officeDocument/2006/relationships/image" Target="../media/image15.png"/><Relationship Id="rId32" Type="http://schemas.openxmlformats.org/officeDocument/2006/relationships/image" Target="../media/image33.png"/><Relationship Id="rId13" Type="http://schemas.openxmlformats.org/officeDocument/2006/relationships/image" Target="../media/image20.png"/><Relationship Id="rId12" Type="http://schemas.openxmlformats.org/officeDocument/2006/relationships/image" Target="../media/image14.png"/><Relationship Id="rId15" Type="http://schemas.openxmlformats.org/officeDocument/2006/relationships/image" Target="../media/image6.png"/><Relationship Id="rId14" Type="http://schemas.openxmlformats.org/officeDocument/2006/relationships/image" Target="../media/image9.png"/><Relationship Id="rId17" Type="http://schemas.openxmlformats.org/officeDocument/2006/relationships/image" Target="../media/image8.png"/><Relationship Id="rId16" Type="http://schemas.openxmlformats.org/officeDocument/2006/relationships/image" Target="../media/image13.png"/><Relationship Id="rId19" Type="http://schemas.openxmlformats.org/officeDocument/2006/relationships/image" Target="../media/image23.png"/><Relationship Id="rId18" Type="http://schemas.openxmlformats.org/officeDocument/2006/relationships/image" Target="../media/image2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1.png"/><Relationship Id="rId3" Type="http://schemas.openxmlformats.org/officeDocument/2006/relationships/image" Target="../media/image3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9.png"/><Relationship Id="rId3" Type="http://schemas.openxmlformats.org/officeDocument/2006/relationships/image" Target="../media/image4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">
  <p:cSld name="Титул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620489" y="5596154"/>
            <a:ext cx="5921628" cy="33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12191999" cy="41994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0489" y="6088616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+картинка (зеленый)">
  <p:cSld name="Текст+картинка (зеленый)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6749143" y="1948079"/>
            <a:ext cx="4604658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3" type="body"/>
          </p:nvPr>
        </p:nvSpPr>
        <p:spPr>
          <a:xfrm>
            <a:off x="620489" y="3308782"/>
            <a:ext cx="5703916" cy="26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слайд">
  <p:cSld name="Закрывающий слайд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620489" y="5596154"/>
            <a:ext cx="5921627" cy="33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620490" y="6088616"/>
            <a:ext cx="5921626" cy="33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4199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936" y="431463"/>
            <a:ext cx="1759226" cy="39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 (зеленый)">
  <p:cSld name="Заголовок раздела (зеленый)">
    <p:bg>
      <p:bgPr>
        <a:solidFill>
          <a:srgbClr val="80BC0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конки (зеленый)">
  <p:cSld name="Иконки (зеленый)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83819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конки (синий)">
  <p:cSld name="Иконки (синий)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ctrTitle"/>
          </p:nvPr>
        </p:nvSpPr>
        <p:spPr>
          <a:xfrm>
            <a:off x="635003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709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3155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6325" y="2082156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9633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12941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36387" y="2057712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59557" y="2057712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782867" y="2094585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93438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82431" y="5487180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548788" y="5622107"/>
            <a:ext cx="589424" cy="319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863850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38199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26167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771051" y="4260804"/>
            <a:ext cx="417623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08627" y="4273095"/>
            <a:ext cx="589424" cy="564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532103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016897" y="4260804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379055" y="4260804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0831948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025490" y="5487180"/>
            <a:ext cx="491370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9404138" y="5511624"/>
            <a:ext cx="589424" cy="54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52313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38227" y="5487180"/>
            <a:ext cx="589147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265763" y="5487180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270964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750933" y="3146771"/>
            <a:ext cx="466788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5108266" y="3183644"/>
            <a:ext cx="589424" cy="51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652691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970012" y="3146771"/>
            <a:ext cx="540535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9364219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0782867" y="3146771"/>
            <a:ext cx="589424" cy="58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руговая диаграмма (зеленый)">
  <p:cSld name="Круговая диаграмма (зеленый)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7980" y="1812175"/>
            <a:ext cx="4148050" cy="4031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7980" y="1812175"/>
            <a:ext cx="4148050" cy="403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руговая диаграмма (синий)">
  <p:cSld name="Круговая диаграмма (синий)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ctrTitle"/>
          </p:nvPr>
        </p:nvSpPr>
        <p:spPr>
          <a:xfrm>
            <a:off x="620489" y="628956"/>
            <a:ext cx="7952012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7980" y="1812175"/>
            <a:ext cx="4148050" cy="4031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7980" y="1812175"/>
            <a:ext cx="4148050" cy="403167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истограмма (зеленый)">
  <p:cSld name="Гистограмма (зеленый)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4" name="Google Shape;1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7980" y="1895301"/>
            <a:ext cx="4148050" cy="394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7980" y="1895301"/>
            <a:ext cx="4148050" cy="394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истограмма (синий)">
  <p:cSld name="Гистограмма (синий)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620489" y="1895301"/>
            <a:ext cx="5165169" cy="3948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97980" y="1895301"/>
            <a:ext cx="4148050" cy="394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7980" y="1895301"/>
            <a:ext cx="4148050" cy="394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 (зеленый)">
  <p:cSld name="Таблица (зеленый)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aphicFrame>
        <p:nvGraphicFramePr>
          <p:cNvPr id="185" name="Google Shape;185;p20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{63AD08EB-5DDD-418B-8ED7-B4FD692DC45E}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720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Текст</a:t>
                      </a:r>
                      <a:r>
                        <a:rPr lang="ru-RU" sz="12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 (синий)">
  <p:cSld name="Заголовок раздела (синий)">
    <p:bg>
      <p:bgPr>
        <a:solidFill>
          <a:srgbClr val="0071CE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1850" y="2834640"/>
            <a:ext cx="1051560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 (синий)">
  <p:cSld name="Таблица (синий)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aphicFrame>
        <p:nvGraphicFramePr>
          <p:cNvPr id="189" name="Google Shape;189;p21"/>
          <p:cNvGraphicFramePr/>
          <p:nvPr/>
        </p:nvGraphicFramePr>
        <p:xfrm>
          <a:off x="620489" y="1605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{63AD08EB-5DDD-418B-8ED7-B4FD692DC45E}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720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/>
                        <a:t>Название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/>
                        <a:t>Текст</a:t>
                      </a:r>
                      <a:r>
                        <a:rPr lang="ru-RU" sz="12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ru-RU" sz="1200" u="none" cap="none" strike="noStrike"/>
                        <a:t>Текст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хема (зеленый)">
  <p:cSld name="Схема (зеленый)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хема (синий)">
  <p:cSld name="Схема (синий)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ctrTitle"/>
          </p:nvPr>
        </p:nvSpPr>
        <p:spPr>
          <a:xfrm>
            <a:off x="620489" y="628956"/>
            <a:ext cx="795201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+картинка (синий)">
  <p:cSld name="текст+картинка (синий)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620489" y="1948079"/>
            <a:ext cx="5703917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4"/>
          <p:cNvSpPr/>
          <p:nvPr>
            <p:ph idx="2" type="pic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620488" y="3308782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+картинка (зеленый) 2">
  <p:cSld name="Текст+картинка (зеленый) 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>
            <p:ph idx="2" type="pic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-1" y="1719131"/>
            <a:ext cx="7743825" cy="1262193"/>
          </a:xfrm>
          <a:custGeom>
            <a:rect b="b" l="l" r="r" t="t"/>
            <a:pathLst>
              <a:path extrusionOk="0" h="2016125" w="1311148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-1" y="1719131"/>
            <a:ext cx="7743825" cy="1262193"/>
          </a:xfrm>
          <a:custGeom>
            <a:rect b="b" l="l" r="r" t="t"/>
            <a:pathLst>
              <a:path extrusionOk="0" h="2016125" w="1311148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+картинка (синий) 2">
  <p:cSld name="Текст+картинка (синий) 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>
            <p:ph idx="2" type="pic"/>
          </p:nvPr>
        </p:nvSpPr>
        <p:spPr>
          <a:xfrm>
            <a:off x="6734630" y="0"/>
            <a:ext cx="545737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/>
          <p:nvPr>
            <p:ph type="ctrTitle"/>
          </p:nvPr>
        </p:nvSpPr>
        <p:spPr>
          <a:xfrm>
            <a:off x="620489" y="628956"/>
            <a:ext cx="5703916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0489" y="4700455"/>
            <a:ext cx="5703916" cy="1230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20490" y="330517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1733552"/>
            <a:ext cx="7743825" cy="1262193"/>
          </a:xfrm>
          <a:custGeom>
            <a:rect b="b" l="l" r="r" t="t"/>
            <a:pathLst>
              <a:path extrusionOk="0" h="2016125" w="13111480">
                <a:moveTo>
                  <a:pt x="0" y="2015697"/>
                </a:moveTo>
                <a:lnTo>
                  <a:pt x="13111422" y="2015697"/>
                </a:lnTo>
                <a:lnTo>
                  <a:pt x="13111422" y="0"/>
                </a:lnTo>
                <a:lnTo>
                  <a:pt x="0" y="0"/>
                </a:lnTo>
                <a:lnTo>
                  <a:pt x="0" y="2015697"/>
                </a:lnTo>
                <a:close/>
              </a:path>
            </a:pathLst>
          </a:custGeom>
          <a:solidFill>
            <a:srgbClr val="80BC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 txBox="1"/>
          <p:nvPr>
            <p:ph idx="4" type="subTitle"/>
          </p:nvPr>
        </p:nvSpPr>
        <p:spPr>
          <a:xfrm>
            <a:off x="620489" y="1948079"/>
            <a:ext cx="6724651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+подзаголовок (зеленый)">
  <p:cSld name="Заголовок+подзаголовок (зеленый)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2" type="pic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+подзаголовок (синий)">
  <p:cSld name="Заголовок+подзаголовок (синий)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/>
          <p:nvPr>
            <p:ph idx="2" type="pic"/>
          </p:nvPr>
        </p:nvSpPr>
        <p:spPr>
          <a:xfrm>
            <a:off x="6734629" y="1948079"/>
            <a:ext cx="4619172" cy="398254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620489" y="3981796"/>
            <a:ext cx="5703916" cy="1948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20490" y="2602640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620490" y="1379425"/>
            <a:ext cx="570388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2000"/>
              <a:buFont typeface="Arial"/>
              <a:buNone/>
              <a:defRPr sz="2000">
                <a:solidFill>
                  <a:srgbClr val="80B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(зеленый)">
  <p:cSld name="Сравнение (зеленый)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ctrTitle"/>
          </p:nvPr>
        </p:nvSpPr>
        <p:spPr>
          <a:xfrm>
            <a:off x="620489" y="628956"/>
            <a:ext cx="7734301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620489" y="3851694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9"/>
          <p:cNvSpPr/>
          <p:nvPr>
            <p:ph idx="2" type="pic"/>
          </p:nvPr>
        </p:nvSpPr>
        <p:spPr>
          <a:xfrm>
            <a:off x="620488" y="1601151"/>
            <a:ext cx="5161543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9"/>
          <p:cNvSpPr txBox="1"/>
          <p:nvPr>
            <p:ph idx="3" type="body"/>
          </p:nvPr>
        </p:nvSpPr>
        <p:spPr>
          <a:xfrm>
            <a:off x="620489" y="5045455"/>
            <a:ext cx="5161543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/>
          <p:nvPr>
            <p:ph idx="4" type="pic"/>
          </p:nvPr>
        </p:nvSpPr>
        <p:spPr>
          <a:xfrm>
            <a:off x="6200990" y="1601151"/>
            <a:ext cx="5167325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9"/>
          <p:cNvSpPr txBox="1"/>
          <p:nvPr>
            <p:ph idx="5" type="body"/>
          </p:nvPr>
        </p:nvSpPr>
        <p:spPr>
          <a:xfrm>
            <a:off x="6206772" y="5045455"/>
            <a:ext cx="5161544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6" type="body"/>
          </p:nvPr>
        </p:nvSpPr>
        <p:spPr>
          <a:xfrm>
            <a:off x="6206771" y="3835825"/>
            <a:ext cx="5161544" cy="943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 (синий)">
  <p:cSld name="Сравнение (синий)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ctrTitle"/>
          </p:nvPr>
        </p:nvSpPr>
        <p:spPr>
          <a:xfrm>
            <a:off x="628483" y="628956"/>
            <a:ext cx="807464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  <a:defRPr b="0" sz="3600">
                <a:solidFill>
                  <a:srgbClr val="80B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subTitle"/>
          </p:nvPr>
        </p:nvSpPr>
        <p:spPr>
          <a:xfrm>
            <a:off x="620489" y="3851694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620488" y="1601151"/>
            <a:ext cx="5165169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3" type="body"/>
          </p:nvPr>
        </p:nvSpPr>
        <p:spPr>
          <a:xfrm>
            <a:off x="620489" y="5045455"/>
            <a:ext cx="5165169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4" type="pic"/>
          </p:nvPr>
        </p:nvSpPr>
        <p:spPr>
          <a:xfrm>
            <a:off x="6188633" y="1601151"/>
            <a:ext cx="5165168" cy="203151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idx="5" type="body"/>
          </p:nvPr>
        </p:nvSpPr>
        <p:spPr>
          <a:xfrm>
            <a:off x="6188634" y="5045455"/>
            <a:ext cx="5165168" cy="928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Noto Sans"/>
              <a:buChar char="▪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BC00"/>
              </a:buClr>
              <a:buSzPts val="1400"/>
              <a:buFont typeface="Noto Sans"/>
              <a:buChar char="▪"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6" type="body"/>
          </p:nvPr>
        </p:nvSpPr>
        <p:spPr>
          <a:xfrm>
            <a:off x="6188633" y="3835825"/>
            <a:ext cx="5165168" cy="943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602037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1CE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071C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2078183"/>
            <a:ext cx="10515600" cy="400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3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6.png"/><Relationship Id="rId4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mduvxOh0Gag" TargetMode="External"/><Relationship Id="rId4" Type="http://schemas.openxmlformats.org/officeDocument/2006/relationships/image" Target="../media/image5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rxiv.org/pdf/1801.04381.pdf" TargetMode="External"/><Relationship Id="rId4" Type="http://schemas.openxmlformats.org/officeDocument/2006/relationships/hyperlink" Target="https://arxiv.org/pdf/1905.02244.pdf" TargetMode="External"/><Relationship Id="rId5" Type="http://schemas.openxmlformats.org/officeDocument/2006/relationships/hyperlink" Target="https://www.yongliangyang.net/docs/mobilePotrait_c&amp;g19.pdf" TargetMode="External"/><Relationship Id="rId6" Type="http://schemas.openxmlformats.org/officeDocument/2006/relationships/hyperlink" Target="https://arxiv.org/pdf/1911.09099.pdf" TargetMode="External"/><Relationship Id="rId7" Type="http://schemas.openxmlformats.org/officeDocument/2006/relationships/hyperlink" Target="https://developers.google.com/static/ml-kit/images/vision/selfie-segmentation/selfie-model-card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4.jpg"/><Relationship Id="rId4" Type="http://schemas.openxmlformats.org/officeDocument/2006/relationships/image" Target="../media/image4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ctrTitle"/>
          </p:nvPr>
        </p:nvSpPr>
        <p:spPr>
          <a:xfrm>
            <a:off x="649941" y="4431436"/>
            <a:ext cx="916214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240"/>
              <a:buFont typeface="Calibri"/>
              <a:buNone/>
            </a:pPr>
            <a:r>
              <a:rPr lang="ru-RU"/>
              <a:t>Selfie Segmentation в задаче наложения фона</a:t>
            </a:r>
            <a:endParaRPr/>
          </a:p>
        </p:txBody>
      </p:sp>
      <p:sp>
        <p:nvSpPr>
          <p:cNvPr id="202" name="Google Shape;202;p24"/>
          <p:cNvSpPr txBox="1"/>
          <p:nvPr>
            <p:ph idx="2" type="body"/>
          </p:nvPr>
        </p:nvSpPr>
        <p:spPr>
          <a:xfrm>
            <a:off x="755959" y="5850077"/>
            <a:ext cx="5703916" cy="337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Font typeface="Calibri"/>
              <a:buNone/>
            </a:pPr>
            <a:r>
              <a:rPr b="1" lang="ru-RU"/>
              <a:t>Выполнил</a:t>
            </a:r>
            <a:r>
              <a:rPr b="1" lang="ru-RU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ru-RU"/>
              <a:t>Попов Виктор Борисович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05" y="17491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рисунок, тарелка&#10;&#10;Автоматически созданное описание" id="204" name="Google Shape;20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5" y="438012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Результаты. IoU</a:t>
            </a:r>
            <a:endParaRPr/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10</a:t>
            </a:r>
            <a:endParaRPr/>
          </a:p>
        </p:txBody>
      </p:sp>
      <p:graphicFrame>
        <p:nvGraphicFramePr>
          <p:cNvPr id="281" name="Google Shape;281;p33"/>
          <p:cNvGraphicFramePr/>
          <p:nvPr/>
        </p:nvGraphicFramePr>
        <p:xfrm>
          <a:off x="790514" y="1463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{63AD08EB-5DDD-418B-8ED7-B4FD692DC45E}</a:tableStyleId>
              </a:tblPr>
              <a:tblGrid>
                <a:gridCol w="1747225"/>
                <a:gridCol w="1747225"/>
                <a:gridCol w="1747225"/>
                <a:gridCol w="1747225"/>
                <a:gridCol w="1747225"/>
                <a:gridCol w="1747225"/>
              </a:tblGrid>
              <a:tr h="98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720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MobilNetV2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720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MobilNetV3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PortraitNet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SINet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MediaPipe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Mean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0,964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0,925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0,965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0,983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0,972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High whisker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0,994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0,994</a:t>
                      </a:r>
                      <a:endParaRPr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0,995</a:t>
                      </a:r>
                      <a:endParaRPr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0,997</a:t>
                      </a:r>
                      <a:endParaRPr b="1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0,995</a:t>
                      </a:r>
                      <a:endParaRPr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Q3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0,982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0,976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0,983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0,992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0,987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Median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0,974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0,957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0,977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0,988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0,981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Q1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0,958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0,911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0,963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0,980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0,969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Low whisker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0,922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0,815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0,933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0,962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0,942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Результаты. Время расчёта маски</a:t>
            </a:r>
            <a:endParaRPr/>
          </a:p>
        </p:txBody>
      </p:sp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11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600" y="1714439"/>
            <a:ext cx="9616074" cy="41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Результаты. Время расчёта маски</a:t>
            </a:r>
            <a:endParaRPr/>
          </a:p>
        </p:txBody>
      </p:sp>
      <p:sp>
        <p:nvSpPr>
          <p:cNvPr id="296" name="Google Shape;296;p35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12</a:t>
            </a:r>
            <a:endParaRPr/>
          </a:p>
        </p:txBody>
      </p:sp>
      <p:graphicFrame>
        <p:nvGraphicFramePr>
          <p:cNvPr id="297" name="Google Shape;297;p35"/>
          <p:cNvGraphicFramePr/>
          <p:nvPr/>
        </p:nvGraphicFramePr>
        <p:xfrm>
          <a:off x="790514" y="14634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{63AD08EB-5DDD-418B-8ED7-B4FD692DC45E}</a:tableStyleId>
              </a:tblPr>
              <a:tblGrid>
                <a:gridCol w="1747225"/>
                <a:gridCol w="1747225"/>
                <a:gridCol w="1747225"/>
                <a:gridCol w="1747225"/>
                <a:gridCol w="1747225"/>
                <a:gridCol w="1747225"/>
              </a:tblGrid>
              <a:tr h="980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720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MobilNetV2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720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MobilNetV3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PortraitNet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SINet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MediaPipe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Mean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25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65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20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43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6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High whisker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39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71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31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57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17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Q3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31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66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22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47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7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Median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31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64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20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47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5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Q1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16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62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16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40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0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/>
                        <a:t>Low whisker</a:t>
                      </a:r>
                      <a:endParaRPr sz="16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11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57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6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30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/>
                        <a:t>0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Примеры худшей работы SINet</a:t>
            </a:r>
            <a:endParaRPr/>
          </a:p>
        </p:txBody>
      </p:sp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13</a:t>
            </a:r>
            <a:endParaRPr/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712" y="1424050"/>
            <a:ext cx="7084701" cy="24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726" y="3856300"/>
            <a:ext cx="7084667" cy="24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Примеры худшей работы Mediapipe</a:t>
            </a:r>
            <a:endParaRPr/>
          </a:p>
        </p:txBody>
      </p:sp>
      <p:sp>
        <p:nvSpPr>
          <p:cNvPr id="313" name="Google Shape;313;p37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14</a:t>
            </a:r>
            <a:endParaRPr/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725" y="1424050"/>
            <a:ext cx="7084651" cy="243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713" y="3856300"/>
            <a:ext cx="7084675" cy="24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ctrTitle"/>
          </p:nvPr>
        </p:nvSpPr>
        <p:spPr>
          <a:xfrm>
            <a:off x="620504" y="628950"/>
            <a:ext cx="109419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Сравнение работы моделей в реальном времени</a:t>
            </a:r>
            <a:endParaRPr/>
          </a:p>
        </p:txBody>
      </p:sp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15</a:t>
            </a:r>
            <a:endParaRPr/>
          </a:p>
        </p:txBody>
      </p:sp>
      <p:pic>
        <p:nvPicPr>
          <p:cNvPr id="323" name="Google Shape;323;p38" title="Selfie Segmentation Comparis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875" y="1342500"/>
            <a:ext cx="6493050" cy="48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8"/>
          <p:cNvSpPr txBox="1"/>
          <p:nvPr/>
        </p:nvSpPr>
        <p:spPr>
          <a:xfrm>
            <a:off x="1105200" y="6231100"/>
            <a:ext cx="65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88888"/>
                </a:solidFill>
              </a:rPr>
              <a:t>https://www.youtube.com/watch?v=mduvxOh0Gag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Вывод</a:t>
            </a:r>
            <a:endParaRPr/>
          </a:p>
        </p:txBody>
      </p:sp>
      <p:sp>
        <p:nvSpPr>
          <p:cNvPr id="331" name="Google Shape;331;p39"/>
          <p:cNvSpPr txBox="1"/>
          <p:nvPr>
            <p:ph idx="3" type="body"/>
          </p:nvPr>
        </p:nvSpPr>
        <p:spPr>
          <a:xfrm>
            <a:off x="620509" y="2118150"/>
            <a:ext cx="10047600" cy="262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ru-RU"/>
              <a:t>По IoU лучшая модель - SINet.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ru-RU"/>
              <a:t>По времени расчёта лучшая модель - Mediapipe.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ru-RU"/>
              <a:t>Для менее мощных устройств лучше использовать </a:t>
            </a:r>
            <a:r>
              <a:rPr lang="ru-RU"/>
              <a:t>Mediapipe, чтобы не было задержек.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ru-RU"/>
              <a:t>Для более мощных устройств лучше использовать SINet, чтобы получить максимальное качество наложения.</a:t>
            </a:r>
            <a:endParaRPr/>
          </a:p>
        </p:txBody>
      </p:sp>
      <p:sp>
        <p:nvSpPr>
          <p:cNvPr id="332" name="Google Shape;332;p39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/>
          <p:nvPr>
            <p:ph type="ctrTitle"/>
          </p:nvPr>
        </p:nvSpPr>
        <p:spPr>
          <a:xfrm>
            <a:off x="620489" y="628956"/>
            <a:ext cx="77343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339" name="Google Shape;339;p40"/>
          <p:cNvSpPr txBox="1"/>
          <p:nvPr>
            <p:ph idx="3" type="body"/>
          </p:nvPr>
        </p:nvSpPr>
        <p:spPr>
          <a:xfrm>
            <a:off x="620510" y="1480896"/>
            <a:ext cx="10733400" cy="42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ru-RU"/>
              <a:t>(Sandler et al. 2019) MobileNetV2: Inverted Residuals and Linear Bottlenecks [</a:t>
            </a:r>
            <a:r>
              <a:rPr lang="ru-RU" u="sng">
                <a:solidFill>
                  <a:schemeClr val="hlink"/>
                </a:solidFill>
                <a:hlinkClick r:id="rId3"/>
              </a:rPr>
              <a:t>https://arxiv.org/pdf/1801.04381.pdf</a:t>
            </a:r>
            <a:r>
              <a:rPr lang="ru-RU"/>
              <a:t>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ru-RU"/>
              <a:t>(Howard et al. 2019) Searching for MobileNetV3 [</a:t>
            </a:r>
            <a:r>
              <a:rPr lang="ru-RU" u="sng">
                <a:solidFill>
                  <a:schemeClr val="hlink"/>
                </a:solidFill>
                <a:hlinkClick r:id="rId4"/>
              </a:rPr>
              <a:t>https://arxiv.org/pdf/1905.02244.pdf</a:t>
            </a:r>
            <a:r>
              <a:rPr lang="ru-RU"/>
              <a:t>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ru-RU"/>
              <a:t>(Zhang et al. 2019) PortraitNet. PortraitNet: Real-time Portrait Segmentation Network for Mobile Device. [</a:t>
            </a:r>
            <a:r>
              <a:rPr lang="ru-RU" u="sng">
                <a:solidFill>
                  <a:schemeClr val="hlink"/>
                </a:solidFill>
                <a:hlinkClick r:id="rId5"/>
              </a:rPr>
              <a:t>https://www.yongliangyang.net/docs/mobilePotrait_c&amp;g19.pdf</a:t>
            </a:r>
            <a:r>
              <a:rPr lang="ru-RU"/>
              <a:t>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ru-RU"/>
              <a:t>(Park et al. 2020) SINet. SINet: Extreme Lightweight Portrait Segmentation Networks with Spatial Squeeze Modules and Information Blocking Decoder. </a:t>
            </a:r>
            <a:r>
              <a:rPr lang="ru-RU" u="sng">
                <a:solidFill>
                  <a:schemeClr val="hlink"/>
                </a:solidFill>
                <a:hlinkClick r:id="rId6"/>
              </a:rPr>
              <a:t>https://arxiv.org/pdf/1911.09099.pdf</a:t>
            </a:r>
            <a:r>
              <a:rPr lang="ru-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ru-RU"/>
              <a:t>(Pisarchyk. 2021) MediaPipe. MLKit Selfie Segmentation. </a:t>
            </a:r>
            <a:r>
              <a:rPr lang="ru-RU" u="sng">
                <a:solidFill>
                  <a:schemeClr val="hlink"/>
                </a:solidFill>
                <a:hlinkClick r:id="rId7"/>
              </a:rPr>
              <a:t>https://developers.google.com/static/ml-kit/images/vision/selfie-segmentation/selfie-model-card.pdf</a:t>
            </a:r>
            <a:endParaRPr/>
          </a:p>
        </p:txBody>
      </p:sp>
      <p:sp>
        <p:nvSpPr>
          <p:cNvPr id="340" name="Google Shape;340;p40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type="ctrTitle"/>
          </p:nvPr>
        </p:nvSpPr>
        <p:spPr>
          <a:xfrm>
            <a:off x="620489" y="4683228"/>
            <a:ext cx="816606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b="1" lang="ru-RU"/>
              <a:t>Спасибо за внимание!</a:t>
            </a: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1"/>
          <p:cNvSpPr/>
          <p:nvPr/>
        </p:nvSpPr>
        <p:spPr>
          <a:xfrm>
            <a:off x="9409043" y="4683228"/>
            <a:ext cx="2199861" cy="5894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7" y="4239"/>
            <a:ext cx="12196990" cy="4201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рисунок, тарелка&#10;&#10;Автоматически созданное описание" id="348" name="Google Shape;34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707" y="424760"/>
            <a:ext cx="1930970" cy="43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0BC00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633989" y="704996"/>
            <a:ext cx="11254200" cy="5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Цель: </a:t>
            </a:r>
            <a:r>
              <a:rPr lang="ru-RU" sz="2800"/>
              <a:t>Подобрать лучшую модель для задачи наложения фона в видео конференции.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За</a:t>
            </a:r>
            <a:r>
              <a:rPr b="1" lang="ru-RU" sz="2800">
                <a:latin typeface="Calibri"/>
                <a:ea typeface="Calibri"/>
                <a:cs typeface="Calibri"/>
                <a:sym typeface="Calibri"/>
              </a:rPr>
              <a:t>дачи: 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ru-RU" sz="2800"/>
              <a:t>выбрать метрики качества для сравнения моделей;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ru-RU" sz="2800"/>
              <a:t>выбрать модели selfie segmentation для сравнения;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ru-RU" sz="2800"/>
              <a:t>получить метрики качества для каждой модели на основе датасета;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ru-RU" sz="2800"/>
              <a:t>сделать сравнительный анализ метрик качества;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ru-RU" sz="2800"/>
              <a:t>выбрать модель с наилучшими метриками качества;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ru-RU" sz="2800"/>
              <a:t>продемонстрировать наложение фона.</a:t>
            </a:r>
            <a:endParaRPr sz="28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00"/>
              <a:t>Датасет: </a:t>
            </a:r>
            <a:r>
              <a:rPr lang="ru-RU" sz="2800"/>
              <a:t>AISegment.com - Matting Human Datasets </a:t>
            </a:r>
            <a:r>
              <a:rPr lang="ru-RU" sz="2577"/>
              <a:t>https://www.kaggle.com/code/vbookshelf/selfie-segmenter-keras-and-u-net/data</a:t>
            </a:r>
            <a:endParaRPr sz="257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ctrTitle"/>
          </p:nvPr>
        </p:nvSpPr>
        <p:spPr>
          <a:xfrm>
            <a:off x="620489" y="628956"/>
            <a:ext cx="7948354" cy="589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3600"/>
              <a:buFont typeface="Calibri"/>
              <a:buNone/>
            </a:pPr>
            <a:r>
              <a:rPr b="1" lang="ru-RU"/>
              <a:t>Введение</a:t>
            </a:r>
            <a:endParaRPr b="1">
              <a:solidFill>
                <a:srgbClr val="80BC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604" r="6604" t="0"/>
          <a:stretch/>
        </p:blipFill>
        <p:spPr>
          <a:xfrm>
            <a:off x="6578754" y="1154604"/>
            <a:ext cx="4619171" cy="398254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>
            <p:ph idx="3" type="body"/>
          </p:nvPr>
        </p:nvSpPr>
        <p:spPr>
          <a:xfrm>
            <a:off x="729441" y="1948079"/>
            <a:ext cx="5703917" cy="26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b="1" lang="ru-RU"/>
              <a:t>Selfie Segmentation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- выделения портретного изображения человека на картинке.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спользуется в задачи наложения фона в видео конференции.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b="1" lang="ru-RU"/>
              <a:t>Принцип работы</a:t>
            </a:r>
            <a:r>
              <a:rPr lang="ru-RU"/>
              <a:t>.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Модел</a:t>
            </a:r>
            <a:r>
              <a:rPr lang="ru-RU"/>
              <a:t>ь сегментации по изображению предсказывает положение человека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. На выходе маска с вероятностью изображения человека в каждом пикселе. </a:t>
            </a:r>
            <a:r>
              <a:rPr lang="ru-RU"/>
              <a:t>Н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а основе этой </a:t>
            </a:r>
            <a:r>
              <a:rPr lang="ru-RU"/>
              <a:t>маски 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реальный фон на картинке заменяется на другое изображение.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C00"/>
              </a:buClr>
              <a:buSzPts val="1800"/>
              <a:buChar char="▪"/>
            </a:pPr>
            <a:r>
              <a:rPr b="1" lang="ru-RU"/>
              <a:t>Требования</a:t>
            </a:r>
            <a:r>
              <a:rPr lang="ru-RU"/>
              <a:t>.</a:t>
            </a:r>
            <a:r>
              <a:rPr lang="ru-RU">
                <a:latin typeface="Calibri"/>
                <a:ea typeface="Calibri"/>
                <a:cs typeface="Calibri"/>
                <a:sym typeface="Calibri"/>
              </a:rPr>
              <a:t> Такие модели должны не только качественно рассчитывать маску, но и делать это максимально быстро на ограниченном в ресурсах устройстве. </a:t>
            </a:r>
            <a:endParaRPr/>
          </a:p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ru-RU"/>
              <a:t>3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6759250" y="5228525"/>
            <a:ext cx="48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https://slack.engineering/building-background-effects-for-clips/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Метрики качества</a:t>
            </a:r>
            <a:endParaRPr/>
          </a:p>
        </p:txBody>
      </p:sp>
      <p:sp>
        <p:nvSpPr>
          <p:cNvPr id="225" name="Google Shape;225;p27"/>
          <p:cNvSpPr txBox="1"/>
          <p:nvPr>
            <p:ph idx="3" type="body"/>
          </p:nvPr>
        </p:nvSpPr>
        <p:spPr>
          <a:xfrm>
            <a:off x="620488" y="1579657"/>
            <a:ext cx="5703900" cy="262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b="1" lang="ru-RU"/>
              <a:t>IoU </a:t>
            </a:r>
            <a:r>
              <a:rPr b="1" lang="ru-RU"/>
              <a:t>- Intersection over Union - </a:t>
            </a:r>
            <a:r>
              <a:rPr b="1" lang="ru-RU"/>
              <a:t>Пересечение над объединением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ru-RU"/>
              <a:t>Время расчёта маски </a:t>
            </a:r>
            <a:r>
              <a:rPr lang="ru-RU"/>
              <a:t>не должно превышать 33-66 мс</a:t>
            </a:r>
            <a:r>
              <a:rPr b="1" lang="ru-RU"/>
              <a:t> </a:t>
            </a:r>
            <a:r>
              <a:rPr lang="ru-RU"/>
              <a:t>для </a:t>
            </a:r>
            <a:r>
              <a:rPr lang="ru-RU"/>
              <a:t> частоты 15-30 кадров в секунду. Сравнение на Intel Core i7-10750H 2.60 ГГц</a:t>
            </a:r>
            <a:endParaRPr/>
          </a:p>
        </p:txBody>
      </p:sp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4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550" y="1579650"/>
            <a:ext cx="3867451" cy="9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4">
            <a:alphaModFix/>
          </a:blip>
          <a:srcRect b="0" l="0" r="0" t="4743"/>
          <a:stretch/>
        </p:blipFill>
        <p:spPr>
          <a:xfrm>
            <a:off x="1080650" y="2961400"/>
            <a:ext cx="10030700" cy="27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620500" y="5823625"/>
            <a:ext cx="97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https://learnopencv.com/intersection-over-union-iou-in-object-detection-and-segmentation/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Базовая архитектура сегментации Encoder-Decoder</a:t>
            </a:r>
            <a:endParaRPr/>
          </a:p>
        </p:txBody>
      </p:sp>
      <p:sp>
        <p:nvSpPr>
          <p:cNvPr id="236" name="Google Shape;236;p28"/>
          <p:cNvSpPr txBox="1"/>
          <p:nvPr>
            <p:ph idx="3" type="body"/>
          </p:nvPr>
        </p:nvSpPr>
        <p:spPr>
          <a:xfrm>
            <a:off x="620500" y="1750150"/>
            <a:ext cx="10733400" cy="118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/>
              <a:t>Кодировщик </a:t>
            </a:r>
            <a:r>
              <a:rPr lang="ru-RU"/>
              <a:t>отвечает за извлечение представлений объектов из изображений постепенно понижая размерность.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В части </a:t>
            </a:r>
            <a:r>
              <a:rPr b="1" lang="ru-RU"/>
              <a:t>декодера </a:t>
            </a:r>
            <a:r>
              <a:rPr lang="ru-RU"/>
              <a:t>эти представления объектов отбираются с повышением размерности и восстанавливаются в виде маски сегментации с изначальным разрешением.</a:t>
            </a:r>
            <a:endParaRPr/>
          </a:p>
        </p:txBody>
      </p:sp>
      <p:sp>
        <p:nvSpPr>
          <p:cNvPr id="237" name="Google Shape;237;p28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5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1816" l="3808" r="7001" t="8714"/>
          <a:stretch/>
        </p:blipFill>
        <p:spPr>
          <a:xfrm>
            <a:off x="812325" y="3010987"/>
            <a:ext cx="10567348" cy="26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620500" y="5766925"/>
            <a:ext cx="97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https://github.com/AleksandraPrzybylska/Segmentation_models</a:t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Модели</a:t>
            </a:r>
            <a:endParaRPr/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6</a:t>
            </a:r>
            <a:endParaRPr/>
          </a:p>
        </p:txBody>
      </p:sp>
      <p:graphicFrame>
        <p:nvGraphicFramePr>
          <p:cNvPr id="247" name="Google Shape;247;p29"/>
          <p:cNvGraphicFramePr/>
          <p:nvPr/>
        </p:nvGraphicFramePr>
        <p:xfrm>
          <a:off x="553714" y="12880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{63AD08EB-5DDD-418B-8ED7-B4FD692DC45E}</a:tableStyleId>
              </a:tblPr>
              <a:tblGrid>
                <a:gridCol w="1336275"/>
                <a:gridCol w="6175575"/>
                <a:gridCol w="1680625"/>
                <a:gridCol w="1892075"/>
              </a:tblGrid>
              <a:tr h="88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Название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7200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Краткое описание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ru-RU" sz="1800"/>
                        <a:t>Вход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Статья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BC00"/>
                    </a:solidFill>
                  </a:tcPr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/>
                        <a:t>MobilNetV2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/>
                        <a:t>Разработана Google для мобильных устройств. Состоит из начального полносвязного слоя с 32 фильтрами, за которым следует 19 узких места (bottleneck) с остатками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RGB 224x224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(Sandler et al. 2019)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MobilNetV3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3-е поколение MobileNet архитектур. Настраивается на процессоры мобильных телефонов с помощью комбинации аппаратно-ориентированного поиска по сетевой архитектуре (NAS).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RGB 224x224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(Howard et al. 2019)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PortraitNet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Кодером модели является </a:t>
                      </a:r>
                      <a:r>
                        <a:rPr lang="ru-RU"/>
                        <a:t>MobileNetV</a:t>
                      </a:r>
                      <a:r>
                        <a:rPr lang="ru-RU"/>
                        <a:t>2. Модуль декодера состоит из очищенного блока остатков с глубинной сверткой и блоков повышающей дискретизации с транспонированной сверткой. Кроме того, он использует поэлементное сложение вместо конкатенации признаков в части декодера.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RGB 224x224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(Zhang et al. 2019)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SINet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Модель способна работать со скоростью 100 кадров в секунду на iphone, сохраняя при этом точность с погрешностью менее 1%. Модель включает в себя два новых модуля для быстрой и точной сегментации: блочная структура декодера  и модули пространственного сжатия.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RGB 224x224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(Park et al. 2020)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MediaPipe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Основана на архитектуре MobileNetV3 с изменёнными блоками декодера для достижения производительности реального времени.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RGB 256x256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/>
                        <a:t>(Pisarchyk. 2021)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Данные</a:t>
            </a:r>
            <a:endParaRPr/>
          </a:p>
        </p:txBody>
      </p:sp>
      <p:sp>
        <p:nvSpPr>
          <p:cNvPr id="254" name="Google Shape;254;p30"/>
          <p:cNvSpPr txBox="1"/>
          <p:nvPr>
            <p:ph idx="3" type="body"/>
          </p:nvPr>
        </p:nvSpPr>
        <p:spPr>
          <a:xfrm>
            <a:off x="1087550" y="1551325"/>
            <a:ext cx="9521700" cy="104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▪"/>
            </a:pPr>
            <a:r>
              <a:rPr lang="ru-RU"/>
              <a:t>34426 RGB изображений людей в формате jpg - размер: (600, 800, 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ru-RU"/>
              <a:t>34426 RGBA изображений людей без фона в формате png - размер: (600, 800, 4)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RGB изображения имеют 3 цветовых канала с целочисленными значениями в диапазоне [0; 225], RGBA изображения имеют 4 канала: 3 цветовых и 1 альфа (прозрачность пикселей) с вещественными значениями в диапазоне [0; 1]. Альфа канал: 0 - это полностью прозрачный. 1 - это полностью видимый.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7</a:t>
            </a:r>
            <a:endParaRPr/>
          </a:p>
        </p:txBody>
      </p:sp>
      <p:pic>
        <p:nvPicPr>
          <p:cNvPr id="256" name="Google Shape;2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575" y="3429000"/>
            <a:ext cx="9521650" cy="25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Выделение реальной маски</a:t>
            </a:r>
            <a:endParaRPr/>
          </a:p>
        </p:txBody>
      </p:sp>
      <p:sp>
        <p:nvSpPr>
          <p:cNvPr id="263" name="Google Shape;263;p31"/>
          <p:cNvSpPr txBox="1"/>
          <p:nvPr>
            <p:ph idx="3" type="body"/>
          </p:nvPr>
        </p:nvSpPr>
        <p:spPr>
          <a:xfrm>
            <a:off x="844800" y="1764400"/>
            <a:ext cx="10502400" cy="72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Для оценки качества модели предсказанную маску нужно сравнить с реальной. Реальная маска получается из альфа канала по порогу 0.5.</a:t>
            </a:r>
            <a:endParaRPr/>
          </a:p>
        </p:txBody>
      </p:sp>
      <p:sp>
        <p:nvSpPr>
          <p:cNvPr id="264" name="Google Shape;264;p31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8</a:t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00" y="2646100"/>
            <a:ext cx="10733301" cy="28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ctrTitle"/>
          </p:nvPr>
        </p:nvSpPr>
        <p:spPr>
          <a:xfrm>
            <a:off x="620489" y="628956"/>
            <a:ext cx="7948500" cy="5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Результаты. IoU</a:t>
            </a:r>
            <a:endParaRPr/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10668000" y="6356350"/>
            <a:ext cx="685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/>
              <a:t>9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25" y="1568098"/>
            <a:ext cx="10202150" cy="4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U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