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0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260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6" d="100"/>
          <a:sy n="116" d="100"/>
        </p:scale>
        <p:origin x="834" y="9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F6A3A29-9895-4909-9BEF-924EF2AB3C40}" type="datetime1">
              <a:rPr lang="ko-KR" altLang="en-US"/>
              <a:pPr lvl="0">
                <a:defRPr/>
              </a:pPr>
              <a:t>2023-11-03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7A7C6D0-00B8-436C-A101-793F4AAA55B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DFA2BB8-BA60-4269-88A6-99BF603B3D93}" type="datetime1">
              <a:rPr lang="ko-KR" altLang="en-US"/>
              <a:pPr lvl="0">
                <a:defRPr/>
              </a:pPr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77629D7-CBBC-41DA-8530-A69C170F0B1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62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_내용 상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537133"/>
            <a:ext cx="12192000" cy="5320867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29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_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_타이틀_내용상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537133"/>
            <a:ext cx="12192000" cy="5320867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6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_타이틀_전체 내용상자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52123"/>
            <a:ext cx="12192000" cy="6205877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0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번호_배경_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638800"/>
            <a:ext cx="1600200" cy="1082675"/>
          </a:xfrm>
          <a:prstGeom prst="rect">
            <a:avLst/>
          </a:prstGeom>
        </p:spPr>
        <p:txBody>
          <a:bodyPr vert="horz" wrap="square" lIns="112542" tIns="56271" rIns="112542" bIns="56271" rtlCol="0" anchor="b" anchorCtr="0">
            <a:noAutofit/>
          </a:bodyPr>
          <a:lstStyle>
            <a:lvl1pPr algn="r">
              <a:defRPr lang="ko-KR" altLang="en-US" sz="1800" spc="-185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</a:pPr>
            <a:fld id="{81D5EE22-A3E3-433A-A925-07007EBA2790}" type="slidenum">
              <a:rPr lang="en-US" altLang="ko-KR" smtClean="0"/>
              <a:pPr defTabSz="91440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altLang="ko-KR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번호_배경_타이틀_내용상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537133"/>
            <a:ext cx="12192000" cy="5320867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638800"/>
            <a:ext cx="1600200" cy="1082675"/>
          </a:xfrm>
          <a:prstGeom prst="rect">
            <a:avLst/>
          </a:prstGeom>
        </p:spPr>
        <p:txBody>
          <a:bodyPr vert="horz" wrap="square" lIns="112542" tIns="56271" rIns="112542" bIns="56271" rtlCol="0" anchor="b" anchorCtr="0">
            <a:noAutofit/>
          </a:bodyPr>
          <a:lstStyle>
            <a:lvl1pPr algn="r">
              <a:defRPr lang="ko-KR" altLang="en-US" sz="1800" spc="-185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</a:pPr>
            <a:fld id="{81D5EE22-A3E3-433A-A925-07007EBA2790}" type="slidenum">
              <a:rPr lang="en-US" altLang="ko-KR" smtClean="0"/>
              <a:pPr defTabSz="91440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번호_배경_타이틀_전체 내용상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52123"/>
            <a:ext cx="12192000" cy="6205877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638800"/>
            <a:ext cx="1600200" cy="1082675"/>
          </a:xfrm>
          <a:prstGeom prst="rect">
            <a:avLst/>
          </a:prstGeom>
        </p:spPr>
        <p:txBody>
          <a:bodyPr vert="horz" wrap="square" lIns="112542" tIns="56271" rIns="112542" bIns="56271" rtlCol="0" anchor="b" anchorCtr="0">
            <a:noAutofit/>
          </a:bodyPr>
          <a:lstStyle>
            <a:lvl1pPr algn="r">
              <a:defRPr lang="ko-KR" altLang="en-US" sz="1800" spc="-185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</a:pPr>
            <a:fld id="{81D5EE22-A3E3-433A-A925-07007EBA2790}" type="slidenum">
              <a:rPr lang="en-US" altLang="ko-KR" smtClean="0"/>
              <a:pPr defTabSz="91440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6149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85" r:id="rId3"/>
    <p:sldLayoutId id="2147483699" r:id="rId4"/>
    <p:sldLayoutId id="2147483700" r:id="rId5"/>
    <p:sldLayoutId id="2147483686" r:id="rId6"/>
    <p:sldLayoutId id="2147483696" r:id="rId7"/>
    <p:sldLayoutId id="2147483701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5.png"  /><Relationship Id="rId4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0" y="2043650"/>
            <a:ext cx="6303675" cy="10835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53" y="783335"/>
            <a:ext cx="868682" cy="8717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t="-2504" b="84347"/>
          <a:stretch/>
        </p:blipFill>
        <p:spPr>
          <a:xfrm>
            <a:off x="4924425" y="6191250"/>
            <a:ext cx="3568450" cy="6807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95219"/>
            <a:ext cx="252413" cy="25261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85570" r="-4069" b="-3727"/>
          <a:stretch/>
        </p:blipFill>
        <p:spPr>
          <a:xfrm>
            <a:off x="-357340" y="-118835"/>
            <a:ext cx="3568450" cy="68072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82" y="385566"/>
            <a:ext cx="128589" cy="1286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95" y="1181100"/>
            <a:ext cx="538532" cy="53896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5"/>
          <a:stretch/>
        </p:blipFill>
        <p:spPr>
          <a:xfrm>
            <a:off x="-5835" y="3580884"/>
            <a:ext cx="12283559" cy="1902700"/>
          </a:xfrm>
          <a:prstGeom prst="rect">
            <a:avLst/>
          </a:prstGeom>
        </p:spPr>
      </p:pic>
      <p:sp>
        <p:nvSpPr>
          <p:cNvPr id="22" name="제목 1"/>
          <p:cNvSpPr txBox="1">
            <a:spLocks/>
          </p:cNvSpPr>
          <p:nvPr/>
        </p:nvSpPr>
        <p:spPr>
          <a:xfrm>
            <a:off x="460240" y="3951028"/>
            <a:ext cx="1343393" cy="497473"/>
          </a:xfrm>
          <a:prstGeom prst="rect">
            <a:avLst/>
          </a:prstGeom>
        </p:spPr>
        <p:txBody>
          <a:bodyPr vert="horz" lIns="112542" tIns="56271" rIns="112542" bIns="56271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대학부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400614" y="3637514"/>
            <a:ext cx="6477414" cy="862803"/>
          </a:xfrm>
          <a:prstGeom prst="rect">
            <a:avLst/>
          </a:prstGeom>
        </p:spPr>
        <p:txBody>
          <a:bodyPr vert="horz" lIns="112542" tIns="56271" rIns="112542" bIns="56271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ETA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2718252" y="4714636"/>
            <a:ext cx="2105724" cy="497473"/>
          </a:xfrm>
          <a:prstGeom prst="rect">
            <a:avLst/>
          </a:prstGeom>
        </p:spPr>
        <p:txBody>
          <a:bodyPr vert="horz" lIns="112542" tIns="56271" rIns="112542" bIns="56271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팀장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이웅재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99333" y="4855603"/>
            <a:ext cx="110530" cy="3203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5045694" y="4714636"/>
            <a:ext cx="1430170" cy="497473"/>
          </a:xfrm>
          <a:prstGeom prst="rect">
            <a:avLst/>
          </a:prstGeom>
        </p:spPr>
        <p:txBody>
          <a:bodyPr vert="horz" lIns="112542" tIns="56271" rIns="112542" bIns="56271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김재혁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6772304" y="4714636"/>
            <a:ext cx="2105724" cy="497473"/>
          </a:xfrm>
          <a:prstGeom prst="rect">
            <a:avLst/>
          </a:prstGeom>
        </p:spPr>
        <p:txBody>
          <a:bodyPr vert="horz" lIns="112542" tIns="56271" rIns="112542" bIns="56271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장우진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924425" y="4855603"/>
            <a:ext cx="110530" cy="3203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653385" y="4855603"/>
            <a:ext cx="110530" cy="3203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8412692" y="4714636"/>
            <a:ext cx="2105724" cy="497473"/>
          </a:xfrm>
          <a:prstGeom prst="rect">
            <a:avLst/>
          </a:prstGeom>
        </p:spPr>
        <p:txBody>
          <a:bodyPr vert="horz" lIns="112542" tIns="56271" rIns="112542" bIns="56271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백수민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293773" y="4855603"/>
            <a:ext cx="110530" cy="3203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4" y="280624"/>
            <a:ext cx="2840742" cy="38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0A56957-986C-BFAF-81D9-FEA2A54F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" y="2774941"/>
            <a:ext cx="7779416" cy="3806948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fld id="{81D5EE22-A3E3-433A-A925-07007EBA2790}" type="slidenum">
              <a:rPr lang="en-US" altLang="ko-KR" smtClean="0"/>
              <a:pPr defTabSz="914400">
                <a:lnSpc>
                  <a:spcPct val="90000"/>
                </a:lnSpc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30" name="제목 38"/>
          <p:cNvSpPr>
            <a:spLocks noGrp="1"/>
          </p:cNvSpPr>
          <p:nvPr>
            <p:ph type="title" idx="4294967295"/>
          </p:nvPr>
        </p:nvSpPr>
        <p:spPr>
          <a:xfrm>
            <a:off x="481838" y="817562"/>
            <a:ext cx="880431" cy="58424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2-2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6C8AE-1CCE-EA49-61C3-C13995F1EAD4}"/>
              </a:ext>
            </a:extLst>
          </p:cNvPr>
          <p:cNvSpPr txBox="1"/>
          <p:nvPr/>
        </p:nvSpPr>
        <p:spPr>
          <a:xfrm>
            <a:off x="1362269" y="855321"/>
            <a:ext cx="956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2-1</a:t>
            </a:r>
            <a:r>
              <a:rPr lang="ko-KR" altLang="en-US" sz="2000" b="1" dirty="0">
                <a:latin typeface="+mj-ea"/>
                <a:ea typeface="+mj-ea"/>
              </a:rPr>
              <a:t>의 분석을 기반으로 성능 향상을 위한 작업을 수행한다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918291F-4C3E-8596-7057-C44DDDCA7184}"/>
              </a:ext>
            </a:extLst>
          </p:cNvPr>
          <p:cNvGrpSpPr/>
          <p:nvPr/>
        </p:nvGrpSpPr>
        <p:grpSpPr>
          <a:xfrm>
            <a:off x="5574578" y="1286752"/>
            <a:ext cx="5955005" cy="1393238"/>
            <a:chOff x="1322873" y="4266541"/>
            <a:chExt cx="7605303" cy="1393238"/>
          </a:xfrm>
        </p:grpSpPr>
        <p:sp>
          <p:nvSpPr>
            <p:cNvPr id="21" name="제목 38">
              <a:extLst>
                <a:ext uri="{FF2B5EF4-FFF2-40B4-BE49-F238E27FC236}">
                  <a16:creationId xmlns:a16="http://schemas.microsoft.com/office/drawing/2014/main" id="{5D765AF0-59CD-CE01-1918-CAACC9DA13C8}"/>
                </a:ext>
              </a:extLst>
            </p:cNvPr>
            <p:cNvSpPr txBox="1">
              <a:spLocks/>
            </p:cNvSpPr>
            <p:nvPr/>
          </p:nvSpPr>
          <p:spPr>
            <a:xfrm>
              <a:off x="1322873" y="4266541"/>
              <a:ext cx="7605303" cy="1393238"/>
            </a:xfrm>
            <a:prstGeom prst="rect">
              <a:avLst/>
            </a:prstGeom>
            <a:solidFill>
              <a:srgbClr val="ECEBF5"/>
            </a:solidFill>
          </p:spPr>
          <p:txBody>
            <a:bodyPr vert="horz" lIns="288000" tIns="56271" rIns="288000" bIns="56271" rtlCol="0" anchor="t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  <a:defRPr/>
              </a:pPr>
              <a:endParaRPr lang="ko-KR" altLang="en-US" sz="1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2" name="제목 38">
              <a:extLst>
                <a:ext uri="{FF2B5EF4-FFF2-40B4-BE49-F238E27FC236}">
                  <a16:creationId xmlns:a16="http://schemas.microsoft.com/office/drawing/2014/main" id="{81D58A1C-30D7-6847-3A69-6359AE90227D}"/>
                </a:ext>
              </a:extLst>
            </p:cNvPr>
            <p:cNvSpPr txBox="1">
              <a:spLocks/>
            </p:cNvSpPr>
            <p:nvPr/>
          </p:nvSpPr>
          <p:spPr>
            <a:xfrm>
              <a:off x="1706277" y="4350029"/>
              <a:ext cx="6557325" cy="514533"/>
            </a:xfrm>
            <a:prstGeom prst="rect">
              <a:avLst/>
            </a:prstGeom>
          </p:spPr>
          <p:txBody>
            <a:bodyPr vert="horz" lIns="112542" tIns="56271" rIns="112542" bIns="56271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ko-KR" altLang="en-US" sz="2100" b="1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선택지 예시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A684445-D033-CFD1-54A9-3308F7CC1C4D}"/>
                </a:ext>
              </a:extLst>
            </p:cNvPr>
            <p:cNvGrpSpPr/>
            <p:nvPr/>
          </p:nvGrpSpPr>
          <p:grpSpPr>
            <a:xfrm>
              <a:off x="1800264" y="4871097"/>
              <a:ext cx="6781827" cy="514533"/>
              <a:chOff x="1024875" y="2540757"/>
              <a:chExt cx="6781827" cy="514533"/>
            </a:xfrm>
          </p:grpSpPr>
          <p:sp>
            <p:nvSpPr>
              <p:cNvPr id="24" name="모서리가 둥근 직사각형 38">
                <a:extLst>
                  <a:ext uri="{FF2B5EF4-FFF2-40B4-BE49-F238E27FC236}">
                    <a16:creationId xmlns:a16="http://schemas.microsoft.com/office/drawing/2014/main" id="{827CA5C9-D477-E146-8758-74B470015C52}"/>
                  </a:ext>
                </a:extLst>
              </p:cNvPr>
              <p:cNvSpPr/>
              <p:nvPr/>
            </p:nvSpPr>
            <p:spPr>
              <a:xfrm>
                <a:off x="1024875" y="2637852"/>
                <a:ext cx="110530" cy="320345"/>
              </a:xfrm>
              <a:prstGeom prst="roundRect">
                <a:avLst>
                  <a:gd name="adj" fmla="val 50000"/>
                </a:avLst>
              </a:prstGeom>
              <a:solidFill>
                <a:srgbClr val="B5E3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제목 38">
                <a:extLst>
                  <a:ext uri="{FF2B5EF4-FFF2-40B4-BE49-F238E27FC236}">
                    <a16:creationId xmlns:a16="http://schemas.microsoft.com/office/drawing/2014/main" id="{2CF5BC6E-44B2-7F06-E646-AD3A1FFFF5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9377" y="2540757"/>
                <a:ext cx="6557325" cy="514533"/>
              </a:xfrm>
              <a:prstGeom prst="rect">
                <a:avLst/>
              </a:prstGeom>
            </p:spPr>
            <p:txBody>
              <a:bodyPr vert="horz" lIns="112542" tIns="56271" rIns="112542" bIns="5627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ko-KR" altLang="en-US" sz="2100" spc="-185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아키텍쳐</a:t>
                </a: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(architecture) </a:t>
                </a:r>
                <a:r>
                  <a:rPr lang="ko-KR" altLang="en-US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변경</a:t>
                </a: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: ResNet</a:t>
                </a:r>
                <a:r>
                  <a:rPr lang="en-US" altLang="ko-KR" sz="2100" b="1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34</a:t>
                </a:r>
                <a:endParaRPr lang="ko-KR" altLang="en-US" sz="1800" b="1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5" name="제목 38">
            <a:extLst>
              <a:ext uri="{FF2B5EF4-FFF2-40B4-BE49-F238E27FC236}">
                <a16:creationId xmlns:a16="http://schemas.microsoft.com/office/drawing/2014/main" id="{ACA80BDE-3CF4-D4B3-E462-6AFCDCA5F6B3}"/>
              </a:ext>
            </a:extLst>
          </p:cNvPr>
          <p:cNvSpPr txBox="1">
            <a:spLocks/>
          </p:cNvSpPr>
          <p:nvPr/>
        </p:nvSpPr>
        <p:spPr>
          <a:xfrm>
            <a:off x="1336479" y="1453362"/>
            <a:ext cx="3541093" cy="426481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&lt;ResNet34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모델 결과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&gt;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1" name="모서리가 둥근 직사각형 35">
            <a:extLst>
              <a:ext uri="{FF2B5EF4-FFF2-40B4-BE49-F238E27FC236}">
                <a16:creationId xmlns:a16="http://schemas.microsoft.com/office/drawing/2014/main" id="{AD014CC9-F0C2-C025-B1E7-6B3525E73D4F}"/>
              </a:ext>
            </a:extLst>
          </p:cNvPr>
          <p:cNvSpPr/>
          <p:nvPr/>
        </p:nvSpPr>
        <p:spPr>
          <a:xfrm>
            <a:off x="572765" y="2109612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제목 38">
            <a:extLst>
              <a:ext uri="{FF2B5EF4-FFF2-40B4-BE49-F238E27FC236}">
                <a16:creationId xmlns:a16="http://schemas.microsoft.com/office/drawing/2014/main" id="{CEE5F43F-AF3D-727A-7A5A-8527A6D01558}"/>
              </a:ext>
            </a:extLst>
          </p:cNvPr>
          <p:cNvSpPr txBox="1">
            <a:spLocks/>
          </p:cNvSpPr>
          <p:nvPr/>
        </p:nvSpPr>
        <p:spPr>
          <a:xfrm>
            <a:off x="7811677" y="2909063"/>
            <a:ext cx="4321960" cy="3812412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ResNet18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은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Epoch 1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Accuracy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19.7%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최대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58.4%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까지로 드러난다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ResNet34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은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Epoch 1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Accuracy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17.7%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최대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56.1%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까지로 드러난다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2100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2100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2100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제목 38">
            <a:extLst>
              <a:ext uri="{FF2B5EF4-FFF2-40B4-BE49-F238E27FC236}">
                <a16:creationId xmlns:a16="http://schemas.microsoft.com/office/drawing/2014/main" id="{470CAEAA-4227-0AA2-05A4-D76733028B1F}"/>
              </a:ext>
            </a:extLst>
          </p:cNvPr>
          <p:cNvSpPr txBox="1">
            <a:spLocks/>
          </p:cNvSpPr>
          <p:nvPr/>
        </p:nvSpPr>
        <p:spPr>
          <a:xfrm>
            <a:off x="773240" y="2023948"/>
            <a:ext cx="4904151" cy="485264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기본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50 Epoch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 따른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Train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결과</a:t>
            </a:r>
            <a:endParaRPr lang="en-US" altLang="ko-KR" sz="2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3387BC7-3074-8065-A9CC-2101E354A760}"/>
              </a:ext>
            </a:extLst>
          </p:cNvPr>
          <p:cNvGrpSpPr/>
          <p:nvPr/>
        </p:nvGrpSpPr>
        <p:grpSpPr>
          <a:xfrm>
            <a:off x="8124544" y="5240984"/>
            <a:ext cx="1925789" cy="848585"/>
            <a:chOff x="8124544" y="5240984"/>
            <a:chExt cx="1925789" cy="848585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C08FA70-BEE8-264C-35E1-341D01D55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629"/>
            <a:stretch/>
          </p:blipFill>
          <p:spPr>
            <a:xfrm>
              <a:off x="8266913" y="5240984"/>
              <a:ext cx="1637218" cy="277107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CDD5459-3E4A-7DAB-5A3D-9ADA6802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4544" y="5487760"/>
              <a:ext cx="1925789" cy="601809"/>
            </a:xfrm>
            <a:prstGeom prst="rect">
              <a:avLst/>
            </a:prstGeom>
          </p:spPr>
        </p:pic>
      </p:grpSp>
      <p:sp>
        <p:nvSpPr>
          <p:cNvPr id="50" name="제목 38">
            <a:extLst>
              <a:ext uri="{FF2B5EF4-FFF2-40B4-BE49-F238E27FC236}">
                <a16:creationId xmlns:a16="http://schemas.microsoft.com/office/drawing/2014/main" id="{C7737080-F6D4-C608-5028-8305913C7D00}"/>
              </a:ext>
            </a:extLst>
          </p:cNvPr>
          <p:cNvSpPr txBox="1">
            <a:spLocks/>
          </p:cNvSpPr>
          <p:nvPr/>
        </p:nvSpPr>
        <p:spPr>
          <a:xfrm>
            <a:off x="4206238" y="6363718"/>
            <a:ext cx="6718845" cy="485264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ResNet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34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모델의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Validation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 대한 정확도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59.7%</a:t>
            </a:r>
          </a:p>
        </p:txBody>
      </p:sp>
    </p:spTree>
    <p:extLst>
      <p:ext uri="{BB962C8B-B14F-4D97-AF65-F5344CB8AC3E}">
        <p14:creationId xmlns:p14="http://schemas.microsoft.com/office/powerpoint/2010/main" val="227152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fld id="{81D5EE22-A3E3-433A-A925-07007EBA2790}" type="slidenum">
              <a:rPr lang="en-US" altLang="ko-KR" smtClean="0"/>
              <a:pPr defTabSz="914400">
                <a:lnSpc>
                  <a:spcPct val="90000"/>
                </a:lnSpc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30" name="제목 38"/>
          <p:cNvSpPr>
            <a:spLocks noGrp="1"/>
          </p:cNvSpPr>
          <p:nvPr>
            <p:ph type="title" idx="4294967295"/>
          </p:nvPr>
        </p:nvSpPr>
        <p:spPr>
          <a:xfrm>
            <a:off x="481838" y="817562"/>
            <a:ext cx="880431" cy="58424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2-3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6C8AE-1CCE-EA49-61C3-C13995F1EAD4}"/>
              </a:ext>
            </a:extLst>
          </p:cNvPr>
          <p:cNvSpPr txBox="1"/>
          <p:nvPr/>
        </p:nvSpPr>
        <p:spPr>
          <a:xfrm>
            <a:off x="1362269" y="855321"/>
            <a:ext cx="956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선택지들의 선택경향을 파악한다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532A55-E177-BC46-BE22-79E1CB1F5968}"/>
              </a:ext>
            </a:extLst>
          </p:cNvPr>
          <p:cNvGrpSpPr/>
          <p:nvPr/>
        </p:nvGrpSpPr>
        <p:grpSpPr>
          <a:xfrm>
            <a:off x="5574577" y="1353369"/>
            <a:ext cx="5955005" cy="2720462"/>
            <a:chOff x="1322873" y="4072222"/>
            <a:chExt cx="7605303" cy="2281289"/>
          </a:xfrm>
        </p:grpSpPr>
        <p:sp>
          <p:nvSpPr>
            <p:cNvPr id="14" name="제목 38">
              <a:extLst>
                <a:ext uri="{FF2B5EF4-FFF2-40B4-BE49-F238E27FC236}">
                  <a16:creationId xmlns:a16="http://schemas.microsoft.com/office/drawing/2014/main" id="{5683D4A6-065E-0137-FD45-A519A4815866}"/>
                </a:ext>
              </a:extLst>
            </p:cNvPr>
            <p:cNvSpPr txBox="1">
              <a:spLocks/>
            </p:cNvSpPr>
            <p:nvPr/>
          </p:nvSpPr>
          <p:spPr>
            <a:xfrm>
              <a:off x="1322873" y="4072222"/>
              <a:ext cx="7605303" cy="2281289"/>
            </a:xfrm>
            <a:prstGeom prst="rect">
              <a:avLst/>
            </a:prstGeom>
            <a:solidFill>
              <a:srgbClr val="ECEBF5"/>
            </a:solidFill>
          </p:spPr>
          <p:txBody>
            <a:bodyPr vert="horz" lIns="288000" tIns="56271" rIns="288000" bIns="56271" rtlCol="0" anchor="t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  <a:defRPr/>
              </a:pPr>
              <a:endParaRPr lang="ko-KR" altLang="en-US" sz="1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25FC55B-7948-C32D-ACCB-3A57EBFB1097}"/>
                </a:ext>
              </a:extLst>
            </p:cNvPr>
            <p:cNvGrpSpPr/>
            <p:nvPr/>
          </p:nvGrpSpPr>
          <p:grpSpPr>
            <a:xfrm>
              <a:off x="1800264" y="4283526"/>
              <a:ext cx="6781827" cy="514533"/>
              <a:chOff x="1024875" y="2540757"/>
              <a:chExt cx="6781827" cy="514533"/>
            </a:xfrm>
          </p:grpSpPr>
          <p:sp>
            <p:nvSpPr>
              <p:cNvPr id="33" name="모서리가 둥근 직사각형 38">
                <a:extLst>
                  <a:ext uri="{FF2B5EF4-FFF2-40B4-BE49-F238E27FC236}">
                    <a16:creationId xmlns:a16="http://schemas.microsoft.com/office/drawing/2014/main" id="{8CD8D714-B349-E134-CB48-29C508B92E6D}"/>
                  </a:ext>
                </a:extLst>
              </p:cNvPr>
              <p:cNvSpPr/>
              <p:nvPr/>
            </p:nvSpPr>
            <p:spPr>
              <a:xfrm>
                <a:off x="1024875" y="2637852"/>
                <a:ext cx="110530" cy="320345"/>
              </a:xfrm>
              <a:prstGeom prst="roundRect">
                <a:avLst>
                  <a:gd name="adj" fmla="val 50000"/>
                </a:avLst>
              </a:prstGeom>
              <a:solidFill>
                <a:srgbClr val="B5E3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제목 38">
                <a:extLst>
                  <a:ext uri="{FF2B5EF4-FFF2-40B4-BE49-F238E27FC236}">
                    <a16:creationId xmlns:a16="http://schemas.microsoft.com/office/drawing/2014/main" id="{1C6287DB-6AF7-DD8C-AB11-F5DCF211E2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9377" y="2540757"/>
                <a:ext cx="6557325" cy="514533"/>
              </a:xfrm>
              <a:prstGeom prst="rect">
                <a:avLst/>
              </a:prstGeom>
            </p:spPr>
            <p:txBody>
              <a:bodyPr vert="horz" lIns="112542" tIns="56271" rIns="112542" bIns="5627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ko-KR" altLang="en-US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어떤 논리</a:t>
                </a: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 </a:t>
                </a:r>
                <a:r>
                  <a:rPr lang="ko-KR" altLang="en-US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기대를 가지고 어떤 수행을 했나</a:t>
                </a: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?</a:t>
                </a:r>
                <a:endPara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5FA15B9-94FF-3DC7-DFA7-965477808F4F}"/>
                </a:ext>
              </a:extLst>
            </p:cNvPr>
            <p:cNvGrpSpPr/>
            <p:nvPr/>
          </p:nvGrpSpPr>
          <p:grpSpPr>
            <a:xfrm>
              <a:off x="1800264" y="4871097"/>
              <a:ext cx="6781827" cy="514533"/>
              <a:chOff x="1024875" y="2540757"/>
              <a:chExt cx="6781827" cy="514533"/>
            </a:xfrm>
          </p:grpSpPr>
          <p:sp>
            <p:nvSpPr>
              <p:cNvPr id="31" name="모서리가 둥근 직사각형 38">
                <a:extLst>
                  <a:ext uri="{FF2B5EF4-FFF2-40B4-BE49-F238E27FC236}">
                    <a16:creationId xmlns:a16="http://schemas.microsoft.com/office/drawing/2014/main" id="{FAB54BBB-A146-2439-8B8E-C5522D7122C1}"/>
                  </a:ext>
                </a:extLst>
              </p:cNvPr>
              <p:cNvSpPr/>
              <p:nvPr/>
            </p:nvSpPr>
            <p:spPr>
              <a:xfrm>
                <a:off x="1024875" y="2637852"/>
                <a:ext cx="110530" cy="320345"/>
              </a:xfrm>
              <a:prstGeom prst="roundRect">
                <a:avLst>
                  <a:gd name="adj" fmla="val 50000"/>
                </a:avLst>
              </a:prstGeom>
              <a:solidFill>
                <a:srgbClr val="B5E3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제목 38">
                <a:extLst>
                  <a:ext uri="{FF2B5EF4-FFF2-40B4-BE49-F238E27FC236}">
                    <a16:creationId xmlns:a16="http://schemas.microsoft.com/office/drawing/2014/main" id="{F9DCB2F3-C77E-D4E9-D771-6C2A2E70D1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9377" y="2540757"/>
                <a:ext cx="6557325" cy="514533"/>
              </a:xfrm>
              <a:prstGeom prst="rect">
                <a:avLst/>
              </a:prstGeom>
            </p:spPr>
            <p:txBody>
              <a:bodyPr vert="horz" lIns="112542" tIns="56271" rIns="112542" bIns="5627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ko-KR" altLang="en-US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그에 따라 정확도는 어떻게 변했는가</a:t>
                </a: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?</a:t>
                </a:r>
                <a:endPara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72DEFB1-921C-9AA2-6984-FA11983BADD2}"/>
                </a:ext>
              </a:extLst>
            </p:cNvPr>
            <p:cNvGrpSpPr/>
            <p:nvPr/>
          </p:nvGrpSpPr>
          <p:grpSpPr>
            <a:xfrm>
              <a:off x="1800264" y="5570051"/>
              <a:ext cx="6781827" cy="516025"/>
              <a:chOff x="1024875" y="2637852"/>
              <a:chExt cx="6781827" cy="516025"/>
            </a:xfrm>
          </p:grpSpPr>
          <p:sp>
            <p:nvSpPr>
              <p:cNvPr id="28" name="모서리가 둥근 직사각형 38">
                <a:extLst>
                  <a:ext uri="{FF2B5EF4-FFF2-40B4-BE49-F238E27FC236}">
                    <a16:creationId xmlns:a16="http://schemas.microsoft.com/office/drawing/2014/main" id="{54434515-8512-B23C-1FB6-33716896E532}"/>
                  </a:ext>
                </a:extLst>
              </p:cNvPr>
              <p:cNvSpPr/>
              <p:nvPr/>
            </p:nvSpPr>
            <p:spPr>
              <a:xfrm>
                <a:off x="1024875" y="2637852"/>
                <a:ext cx="110530" cy="320345"/>
              </a:xfrm>
              <a:prstGeom prst="roundRect">
                <a:avLst>
                  <a:gd name="adj" fmla="val 50000"/>
                </a:avLst>
              </a:prstGeom>
              <a:solidFill>
                <a:srgbClr val="B5E3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제목 38">
                <a:extLst>
                  <a:ext uri="{FF2B5EF4-FFF2-40B4-BE49-F238E27FC236}">
                    <a16:creationId xmlns:a16="http://schemas.microsoft.com/office/drawing/2014/main" id="{19EB62C3-C5C7-1D05-8966-F573665904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9377" y="2639344"/>
                <a:ext cx="6557325" cy="514533"/>
              </a:xfrm>
              <a:prstGeom prst="rect">
                <a:avLst/>
              </a:prstGeom>
            </p:spPr>
            <p:txBody>
              <a:bodyPr vert="horz" lIns="112542" tIns="56271" rIns="112542" bIns="5627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ko-KR" altLang="en-US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논리</a:t>
                </a: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 </a:t>
                </a:r>
                <a:r>
                  <a:rPr lang="ko-KR" altLang="en-US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기대와 결과가 같은가</a:t>
                </a: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? </a:t>
                </a:r>
                <a:r>
                  <a:rPr lang="ko-KR" altLang="en-US" sz="2100" spc="-185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다른가</a:t>
                </a: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? </a:t>
                </a:r>
                <a:r>
                  <a:rPr lang="ko-KR" altLang="en-US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왜 그런 결과가 나왔는가</a:t>
                </a: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?</a:t>
                </a:r>
                <a:endPara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" name="제목 38">
            <a:extLst>
              <a:ext uri="{FF2B5EF4-FFF2-40B4-BE49-F238E27FC236}">
                <a16:creationId xmlns:a16="http://schemas.microsoft.com/office/drawing/2014/main" id="{E3755045-059F-6620-5220-4C13C16D57FF}"/>
              </a:ext>
            </a:extLst>
          </p:cNvPr>
          <p:cNvSpPr txBox="1">
            <a:spLocks/>
          </p:cNvSpPr>
          <p:nvPr/>
        </p:nvSpPr>
        <p:spPr>
          <a:xfrm>
            <a:off x="440147" y="1999242"/>
            <a:ext cx="4863444" cy="1429757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Layer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 많을 수록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feature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뽑아낼 수 있기 때문에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Layer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늘리는 </a:t>
            </a:r>
            <a:r>
              <a:rPr lang="en-US" altLang="ko-KR" sz="2100" spc="-18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ResNet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모델의 아키텍처를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18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34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 바꾸었다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" name="제목 38">
            <a:extLst>
              <a:ext uri="{FF2B5EF4-FFF2-40B4-BE49-F238E27FC236}">
                <a16:creationId xmlns:a16="http://schemas.microsoft.com/office/drawing/2014/main" id="{66709345-A33F-E68B-3FF9-A3687322C35A}"/>
              </a:ext>
            </a:extLst>
          </p:cNvPr>
          <p:cNvSpPr txBox="1">
            <a:spLocks/>
          </p:cNvSpPr>
          <p:nvPr/>
        </p:nvSpPr>
        <p:spPr>
          <a:xfrm>
            <a:off x="436340" y="3321777"/>
            <a:ext cx="4863444" cy="1429757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Layer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 많을 수록 더 성능이 좋을 것이라고 기대 하고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34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train 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하였는데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58%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56%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 정확도가 오히려 더 떨어졌다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8" name="제목 38">
            <a:extLst>
              <a:ext uri="{FF2B5EF4-FFF2-40B4-BE49-F238E27FC236}">
                <a16:creationId xmlns:a16="http://schemas.microsoft.com/office/drawing/2014/main" id="{519DDBF2-E924-3265-B3A9-8433EFF7C385}"/>
              </a:ext>
            </a:extLst>
          </p:cNvPr>
          <p:cNvSpPr txBox="1">
            <a:spLocks/>
          </p:cNvSpPr>
          <p:nvPr/>
        </p:nvSpPr>
        <p:spPr>
          <a:xfrm>
            <a:off x="481837" y="4751534"/>
            <a:ext cx="4817947" cy="1429757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Accuracy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Loss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보니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Epoch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 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이후의 눈에 띄는 변화가 존재하지 않았다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100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Learning Rate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바꾸는 방법을 차선책으로 선택하였다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95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5"/>
          <a:stretch/>
        </p:blipFill>
        <p:spPr>
          <a:xfrm>
            <a:off x="-5835" y="3082742"/>
            <a:ext cx="12283559" cy="1902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54" y="5998244"/>
            <a:ext cx="3102791" cy="533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t="-2504" b="84347"/>
          <a:stretch/>
        </p:blipFill>
        <p:spPr>
          <a:xfrm>
            <a:off x="4924425" y="6191250"/>
            <a:ext cx="3568450" cy="6807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95219"/>
            <a:ext cx="252413" cy="2526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85570" r="-4069" b="-3727"/>
          <a:stretch/>
        </p:blipFill>
        <p:spPr>
          <a:xfrm>
            <a:off x="-357340" y="-118835"/>
            <a:ext cx="3568450" cy="6807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82" y="385566"/>
            <a:ext cx="128589" cy="1286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95" y="1181100"/>
            <a:ext cx="538532" cy="538967"/>
          </a:xfrm>
          <a:prstGeom prst="rect">
            <a:avLst/>
          </a:prstGeom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4607102" y="1691348"/>
            <a:ext cx="2977797" cy="862803"/>
          </a:xfrm>
          <a:prstGeom prst="rect">
            <a:avLst/>
          </a:prstGeom>
        </p:spPr>
        <p:txBody>
          <a:bodyPr vert="horz" lIns="112542" tIns="56271" rIns="112542" bIns="56271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감사합니다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.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60240" y="3452886"/>
            <a:ext cx="1343393" cy="497473"/>
          </a:xfrm>
          <a:prstGeom prst="rect">
            <a:avLst/>
          </a:prstGeom>
        </p:spPr>
        <p:txBody>
          <a:bodyPr vert="horz" lIns="112542" tIns="56271" rIns="112542" bIns="56271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대학부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2400614" y="3139372"/>
            <a:ext cx="1307395" cy="862803"/>
          </a:xfrm>
          <a:prstGeom prst="rect">
            <a:avLst/>
          </a:prstGeom>
        </p:spPr>
        <p:txBody>
          <a:bodyPr vert="horz" lIns="112542" tIns="56271" rIns="112542" bIns="56271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ETA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6B8547-0BB7-0DBF-04FD-0F5DCB51DCDA}"/>
              </a:ext>
            </a:extLst>
          </p:cNvPr>
          <p:cNvSpPr txBox="1">
            <a:spLocks/>
          </p:cNvSpPr>
          <p:nvPr/>
        </p:nvSpPr>
        <p:spPr>
          <a:xfrm>
            <a:off x="2718252" y="4126811"/>
            <a:ext cx="2105724" cy="497473"/>
          </a:xfrm>
          <a:prstGeom prst="rect">
            <a:avLst/>
          </a:prstGeom>
        </p:spPr>
        <p:txBody>
          <a:bodyPr vert="horz" lIns="112542" tIns="56271" rIns="112542" bIns="56271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팀장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이웅재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모서리가 둥근 직사각형 29">
            <a:extLst>
              <a:ext uri="{FF2B5EF4-FFF2-40B4-BE49-F238E27FC236}">
                <a16:creationId xmlns:a16="http://schemas.microsoft.com/office/drawing/2014/main" id="{3FD1F818-EF02-1403-62BD-B6CCD359F3E6}"/>
              </a:ext>
            </a:extLst>
          </p:cNvPr>
          <p:cNvSpPr/>
          <p:nvPr/>
        </p:nvSpPr>
        <p:spPr>
          <a:xfrm>
            <a:off x="2599333" y="4267778"/>
            <a:ext cx="110530" cy="3203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43D4E35-DE26-7273-C5E5-DC5905D3DDE8}"/>
              </a:ext>
            </a:extLst>
          </p:cNvPr>
          <p:cNvSpPr txBox="1">
            <a:spLocks/>
          </p:cNvSpPr>
          <p:nvPr/>
        </p:nvSpPr>
        <p:spPr>
          <a:xfrm>
            <a:off x="5045694" y="4126811"/>
            <a:ext cx="1430170" cy="497473"/>
          </a:xfrm>
          <a:prstGeom prst="rect">
            <a:avLst/>
          </a:prstGeom>
        </p:spPr>
        <p:txBody>
          <a:bodyPr vert="horz" lIns="112542" tIns="56271" rIns="112542" bIns="56271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김재혁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161BA2C-4FCD-97ED-75CA-6C6F39982B13}"/>
              </a:ext>
            </a:extLst>
          </p:cNvPr>
          <p:cNvSpPr txBox="1">
            <a:spLocks/>
          </p:cNvSpPr>
          <p:nvPr/>
        </p:nvSpPr>
        <p:spPr>
          <a:xfrm>
            <a:off x="6772304" y="4126811"/>
            <a:ext cx="2105724" cy="497473"/>
          </a:xfrm>
          <a:prstGeom prst="rect">
            <a:avLst/>
          </a:prstGeom>
        </p:spPr>
        <p:txBody>
          <a:bodyPr vert="horz" lIns="112542" tIns="56271" rIns="112542" bIns="56271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장우진</a:t>
            </a:r>
          </a:p>
        </p:txBody>
      </p:sp>
      <p:sp>
        <p:nvSpPr>
          <p:cNvPr id="12" name="모서리가 둥근 직사각형 33">
            <a:extLst>
              <a:ext uri="{FF2B5EF4-FFF2-40B4-BE49-F238E27FC236}">
                <a16:creationId xmlns:a16="http://schemas.microsoft.com/office/drawing/2014/main" id="{021A33F1-6095-1ADA-A6AD-3C7B752C6EEE}"/>
              </a:ext>
            </a:extLst>
          </p:cNvPr>
          <p:cNvSpPr/>
          <p:nvPr/>
        </p:nvSpPr>
        <p:spPr>
          <a:xfrm>
            <a:off x="4924425" y="4267778"/>
            <a:ext cx="110530" cy="3203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5">
            <a:extLst>
              <a:ext uri="{FF2B5EF4-FFF2-40B4-BE49-F238E27FC236}">
                <a16:creationId xmlns:a16="http://schemas.microsoft.com/office/drawing/2014/main" id="{5BF671A0-F0E2-4A00-FA1E-8C419AAA2B0F}"/>
              </a:ext>
            </a:extLst>
          </p:cNvPr>
          <p:cNvSpPr/>
          <p:nvPr/>
        </p:nvSpPr>
        <p:spPr>
          <a:xfrm>
            <a:off x="6653385" y="4267778"/>
            <a:ext cx="110530" cy="3203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E9F556E-CD3C-3F7C-FE12-D900274C2D61}"/>
              </a:ext>
            </a:extLst>
          </p:cNvPr>
          <p:cNvSpPr txBox="1">
            <a:spLocks/>
          </p:cNvSpPr>
          <p:nvPr/>
        </p:nvSpPr>
        <p:spPr>
          <a:xfrm>
            <a:off x="8412692" y="4126811"/>
            <a:ext cx="2105724" cy="497473"/>
          </a:xfrm>
          <a:prstGeom prst="rect">
            <a:avLst/>
          </a:prstGeom>
        </p:spPr>
        <p:txBody>
          <a:bodyPr vert="horz" lIns="112542" tIns="56271" rIns="112542" bIns="56271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백수민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5" name="모서리가 둥근 직사각형 40">
            <a:extLst>
              <a:ext uri="{FF2B5EF4-FFF2-40B4-BE49-F238E27FC236}">
                <a16:creationId xmlns:a16="http://schemas.microsoft.com/office/drawing/2014/main" id="{E2364537-FAA6-9B4F-625E-DE4DB6691CD2}"/>
              </a:ext>
            </a:extLst>
          </p:cNvPr>
          <p:cNvSpPr/>
          <p:nvPr/>
        </p:nvSpPr>
        <p:spPr>
          <a:xfrm>
            <a:off x="8293773" y="4267778"/>
            <a:ext cx="110530" cy="3203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 idx="4294967295"/>
          </p:nvPr>
        </p:nvSpPr>
        <p:spPr>
          <a:xfrm>
            <a:off x="363537" y="871538"/>
            <a:ext cx="1020763" cy="85566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3200" b="1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목차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58275" y="2147676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58275" y="3308713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58275" y="4467457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10334-3E99-CF19-D7B7-D9DDA51B6F5E}"/>
              </a:ext>
            </a:extLst>
          </p:cNvPr>
          <p:cNvSpPr txBox="1"/>
          <p:nvPr/>
        </p:nvSpPr>
        <p:spPr>
          <a:xfrm>
            <a:off x="1924086" y="2048531"/>
            <a:ext cx="2881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1.</a:t>
            </a:r>
            <a:r>
              <a:rPr lang="ko-KR" altLang="en-US" sz="2800" b="1" dirty="0">
                <a:latin typeface="+mj-ea"/>
                <a:ea typeface="+mj-ea"/>
              </a:rPr>
              <a:t>프로그램 소개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D88774-5844-DE53-FE1C-BDB8D5E0966F}"/>
              </a:ext>
            </a:extLst>
          </p:cNvPr>
          <p:cNvSpPr txBox="1"/>
          <p:nvPr/>
        </p:nvSpPr>
        <p:spPr>
          <a:xfrm>
            <a:off x="1924086" y="3207275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latin typeface="+mj-ea"/>
                <a:ea typeface="+mj-ea"/>
              </a:rPr>
              <a:t>2.  </a:t>
            </a:r>
            <a:r>
              <a:rPr lang="en-US" altLang="ko-KR" sz="2800" b="1" spc="-300" dirty="0" err="1">
                <a:latin typeface="+mj-ea"/>
                <a:ea typeface="+mj-ea"/>
              </a:rPr>
              <a:t>ResNet</a:t>
            </a:r>
            <a:r>
              <a:rPr lang="ko-KR" altLang="en-US" sz="2800" b="1" dirty="0">
                <a:latin typeface="+mj-ea"/>
                <a:ea typeface="+mj-ea"/>
              </a:rPr>
              <a:t> 모델소개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AA11B0-3B92-3C91-FECF-BC16A8BAD716}"/>
              </a:ext>
            </a:extLst>
          </p:cNvPr>
          <p:cNvSpPr txBox="1"/>
          <p:nvPr/>
        </p:nvSpPr>
        <p:spPr>
          <a:xfrm>
            <a:off x="1924086" y="4366019"/>
            <a:ext cx="681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>
                <a:latin typeface="+mn-ea"/>
              </a:rPr>
              <a:t>3. </a:t>
            </a:r>
            <a:r>
              <a:rPr lang="ko-KR" altLang="en-US" sz="2800" b="1" dirty="0" err="1">
                <a:latin typeface="+mn-ea"/>
              </a:rPr>
              <a:t>Ｍ</a:t>
            </a:r>
            <a:r>
              <a:rPr lang="en-US" altLang="ko-KR" sz="2800" b="1" dirty="0">
                <a:latin typeface="+mn-ea"/>
              </a:rPr>
              <a:t>ission1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6" name="모서리가 둥근 직사각형 17">
            <a:extLst>
              <a:ext uri="{FF2B5EF4-FFF2-40B4-BE49-F238E27FC236}">
                <a16:creationId xmlns:a16="http://schemas.microsoft.com/office/drawing/2014/main" id="{6FE5213A-EF87-EA38-4180-857A86C24090}"/>
              </a:ext>
            </a:extLst>
          </p:cNvPr>
          <p:cNvSpPr/>
          <p:nvPr/>
        </p:nvSpPr>
        <p:spPr>
          <a:xfrm>
            <a:off x="1558275" y="5673491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4EA89-30DA-C215-AFFF-E62F35853D24}"/>
              </a:ext>
            </a:extLst>
          </p:cNvPr>
          <p:cNvSpPr txBox="1"/>
          <p:nvPr/>
        </p:nvSpPr>
        <p:spPr>
          <a:xfrm>
            <a:off x="1924086" y="5572053"/>
            <a:ext cx="681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>
                <a:latin typeface="+mn-ea"/>
              </a:rPr>
              <a:t>4. </a:t>
            </a:r>
            <a:r>
              <a:rPr lang="ko-KR" altLang="en-US" sz="2800" b="1" dirty="0" err="1">
                <a:latin typeface="+mn-ea"/>
              </a:rPr>
              <a:t>Ｍ</a:t>
            </a:r>
            <a:r>
              <a:rPr lang="en-US" altLang="ko-KR" sz="2800" b="1" dirty="0">
                <a:latin typeface="+mn-ea"/>
              </a:rPr>
              <a:t>ission2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fld id="{81D5EE22-A3E3-433A-A925-07007EBA2790}" type="slidenum">
              <a:rPr lang="en-US" altLang="ko-KR" smtClean="0"/>
              <a:pPr defTabSz="914400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30" name="제목 38"/>
          <p:cNvSpPr>
            <a:spLocks noGrp="1"/>
          </p:cNvSpPr>
          <p:nvPr>
            <p:ph type="title" idx="4294967295"/>
          </p:nvPr>
        </p:nvSpPr>
        <p:spPr>
          <a:xfrm>
            <a:off x="1024875" y="838543"/>
            <a:ext cx="8129588" cy="6731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1.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소개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24875" y="1957176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8" name="제목 38"/>
          <p:cNvSpPr txBox="1">
            <a:spLocks/>
          </p:cNvSpPr>
          <p:nvPr/>
        </p:nvSpPr>
        <p:spPr>
          <a:xfrm>
            <a:off x="1249377" y="1860081"/>
            <a:ext cx="9862863" cy="514533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AI-Hub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음식 데이터를 이용해 음식 이름을 구분하는 신경망 모델을 개발한다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2100" b="1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24875" y="2682211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0" name="제목 38"/>
          <p:cNvSpPr txBox="1">
            <a:spLocks/>
          </p:cNvSpPr>
          <p:nvPr/>
        </p:nvSpPr>
        <p:spPr>
          <a:xfrm>
            <a:off x="1249377" y="2585116"/>
            <a:ext cx="4827227" cy="1075279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b="1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음식 이미지 특징</a:t>
            </a:r>
            <a:endParaRPr lang="en-US" altLang="ko-KR" sz="2100" b="1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100" b="1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크기와 해상도가 일정하지 않음</a:t>
            </a:r>
            <a:endParaRPr lang="en-US" altLang="ko-KR" sz="2100" b="1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100" b="1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음식 이미지만 있는 것이 아님</a:t>
            </a:r>
            <a:r>
              <a:rPr lang="en-US" altLang="ko-KR" sz="2100" b="1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endParaRPr lang="ko-KR" altLang="en-US" sz="2100" b="1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660" y="2493960"/>
            <a:ext cx="3947190" cy="3973201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024875" y="3751861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제목 38"/>
          <p:cNvSpPr txBox="1">
            <a:spLocks/>
          </p:cNvSpPr>
          <p:nvPr/>
        </p:nvSpPr>
        <p:spPr>
          <a:xfrm>
            <a:off x="1249377" y="3654767"/>
            <a:ext cx="9862863" cy="825794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b="1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 툴</a:t>
            </a:r>
            <a:endParaRPr lang="en-US" altLang="ko-KR" sz="2100" b="1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100" b="1" spc="-18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PyTorch</a:t>
            </a:r>
            <a:endParaRPr lang="ko-KR" altLang="en-US" sz="2100" b="1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24875" y="4624745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제목 38"/>
          <p:cNvSpPr txBox="1">
            <a:spLocks/>
          </p:cNvSpPr>
          <p:nvPr/>
        </p:nvSpPr>
        <p:spPr>
          <a:xfrm>
            <a:off x="1249377" y="4527651"/>
            <a:ext cx="9862863" cy="825794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b="1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신경망 모델</a:t>
            </a:r>
            <a:endParaRPr lang="en-US" altLang="ko-KR" sz="2100" b="1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100" b="1" spc="-18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ResNet</a:t>
            </a:r>
            <a:r>
              <a:rPr lang="en-US" altLang="ko-KR" sz="2100" b="1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100" b="1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모델 </a:t>
            </a:r>
            <a:r>
              <a:rPr lang="en-US" altLang="ko-KR" sz="2100" b="1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(pretrained=false)</a:t>
            </a:r>
            <a:endParaRPr lang="ko-KR" altLang="en-US" sz="2100" b="1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531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fld id="{81D5EE22-A3E3-433A-A925-07007EBA2790}" type="slidenum">
              <a:rPr lang="en-US" altLang="ko-KR" smtClean="0"/>
              <a:pPr defTabSz="914400"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30" name="제목 38"/>
          <p:cNvSpPr>
            <a:spLocks noGrp="1"/>
          </p:cNvSpPr>
          <p:nvPr>
            <p:ph type="title" idx="4294967295"/>
          </p:nvPr>
        </p:nvSpPr>
        <p:spPr>
          <a:xfrm>
            <a:off x="1024875" y="872661"/>
            <a:ext cx="8129588" cy="6731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2.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ResNet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모델 소개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24875" y="1957176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38"/>
          <p:cNvSpPr txBox="1">
            <a:spLocks/>
          </p:cNvSpPr>
          <p:nvPr/>
        </p:nvSpPr>
        <p:spPr>
          <a:xfrm>
            <a:off x="1249377" y="1866106"/>
            <a:ext cx="9862863" cy="514533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ILSVRC'15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COCO'15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우승한 모델</a:t>
            </a:r>
            <a:endParaRPr lang="ko-KR" altLang="en-US" sz="2100" b="1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24875" y="2374616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24875" y="2786031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24875" y="3186901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38"/>
          <p:cNvSpPr txBox="1">
            <a:spLocks/>
          </p:cNvSpPr>
          <p:nvPr/>
        </p:nvSpPr>
        <p:spPr>
          <a:xfrm>
            <a:off x="1249377" y="2277521"/>
            <a:ext cx="9862863" cy="514533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처음으로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Human error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능가한 모델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(top5 error: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3.57%)</a:t>
            </a:r>
            <a:endParaRPr lang="ko-KR" altLang="en-US" sz="2100" b="1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제목 38"/>
          <p:cNvSpPr txBox="1">
            <a:spLocks/>
          </p:cNvSpPr>
          <p:nvPr/>
        </p:nvSpPr>
        <p:spPr>
          <a:xfrm>
            <a:off x="1249376" y="2688936"/>
            <a:ext cx="9862863" cy="514533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Residual Learning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개념으로 깊이가 깊어도 학습이 잘됨</a:t>
            </a:r>
            <a:endParaRPr lang="ko-KR" altLang="en-US" sz="2100" b="1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제목 38"/>
          <p:cNvSpPr txBox="1">
            <a:spLocks/>
          </p:cNvSpPr>
          <p:nvPr/>
        </p:nvSpPr>
        <p:spPr>
          <a:xfrm>
            <a:off x="1249375" y="3106898"/>
            <a:ext cx="9862863" cy="514533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성능이 좋고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구현도 편하고 단순하여 많이 사용됨</a:t>
            </a:r>
            <a:endParaRPr lang="ko-KR" altLang="en-US" sz="2100" b="1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98" y="3701956"/>
            <a:ext cx="5546927" cy="27500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173" y="3701956"/>
            <a:ext cx="3377047" cy="26406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04756" y="6306528"/>
            <a:ext cx="1172095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ResNet</a:t>
            </a:r>
            <a:r>
              <a:rPr lang="en-US" altLang="ko-KR" sz="1400" dirty="0"/>
              <a:t> </a:t>
            </a:r>
            <a:r>
              <a:rPr lang="ko-KR" altLang="en-US" sz="1400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28171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527" y="724018"/>
            <a:ext cx="868682" cy="8717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t="-2504" b="84347"/>
          <a:stretch/>
        </p:blipFill>
        <p:spPr>
          <a:xfrm>
            <a:off x="4924425" y="6191250"/>
            <a:ext cx="3568450" cy="6807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95219"/>
            <a:ext cx="252413" cy="25261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85570" r="-4069" b="-3727"/>
          <a:stretch/>
        </p:blipFill>
        <p:spPr>
          <a:xfrm>
            <a:off x="-320290" y="0"/>
            <a:ext cx="3568450" cy="68072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82" y="385566"/>
            <a:ext cx="128589" cy="1286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43" y="1406333"/>
            <a:ext cx="538532" cy="53896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5"/>
          <a:stretch/>
        </p:blipFill>
        <p:spPr>
          <a:xfrm>
            <a:off x="-45780" y="2390158"/>
            <a:ext cx="12283559" cy="28055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307" y="221527"/>
            <a:ext cx="1415257" cy="1902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008" y="6191250"/>
            <a:ext cx="2750870" cy="47287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2D36B2D-3332-8BCA-BEF4-370D8711A4A6}"/>
              </a:ext>
            </a:extLst>
          </p:cNvPr>
          <p:cNvGrpSpPr/>
          <p:nvPr/>
        </p:nvGrpSpPr>
        <p:grpSpPr>
          <a:xfrm>
            <a:off x="3420541" y="3156258"/>
            <a:ext cx="4969693" cy="1231474"/>
            <a:chOff x="3420541" y="3156258"/>
            <a:chExt cx="4969693" cy="1231474"/>
          </a:xfrm>
        </p:grpSpPr>
        <p:sp>
          <p:nvSpPr>
            <p:cNvPr id="23" name="제목 1"/>
            <p:cNvSpPr txBox="1">
              <a:spLocks/>
            </p:cNvSpPr>
            <p:nvPr/>
          </p:nvSpPr>
          <p:spPr>
            <a:xfrm>
              <a:off x="4015395" y="3156258"/>
              <a:ext cx="3716856" cy="862803"/>
            </a:xfrm>
            <a:prstGeom prst="rect">
              <a:avLst/>
            </a:prstGeom>
          </p:spPr>
          <p:txBody>
            <a:bodyPr vert="horz" lIns="112542" tIns="56271" rIns="112542" bIns="56271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MISSION1.</a:t>
              </a:r>
              <a:endPara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57D2DF-8FE1-F3C8-2E47-8AABBBB2BCEA}"/>
                </a:ext>
              </a:extLst>
            </p:cNvPr>
            <p:cNvSpPr txBox="1"/>
            <p:nvPr/>
          </p:nvSpPr>
          <p:spPr>
            <a:xfrm>
              <a:off x="3420541" y="3987622"/>
              <a:ext cx="496969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한국 이미지</a:t>
              </a:r>
              <a:r>
                <a:rPr lang="en-US" altLang="ko-KR" sz="2000" b="1" dirty="0"/>
                <a:t>(</a:t>
              </a:r>
              <a:r>
                <a:rPr lang="ko-KR" altLang="en-US" sz="2000" b="1" dirty="0"/>
                <a:t>음식</a:t>
              </a:r>
              <a:r>
                <a:rPr lang="en-US" altLang="ko-KR" sz="2000" b="1" dirty="0"/>
                <a:t>) </a:t>
              </a:r>
              <a:r>
                <a:rPr lang="ko-KR" altLang="en-US" sz="2000" b="1" dirty="0"/>
                <a:t>데이터셋을 </a:t>
              </a:r>
              <a:r>
                <a:rPr lang="ko-KR" altLang="en-US" sz="2000" b="1" dirty="0" err="1"/>
                <a:t>분류하시오</a:t>
              </a:r>
              <a:r>
                <a:rPr lang="en-US" altLang="ko-KR" sz="2000" b="1" dirty="0"/>
                <a:t>.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29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fld id="{81D5EE22-A3E3-433A-A925-07007EBA2790}" type="slidenum">
              <a:rPr lang="en-US" altLang="ko-KR" smtClean="0"/>
              <a:pPr defTabSz="914400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30" name="제목 38"/>
          <p:cNvSpPr>
            <a:spLocks noGrp="1"/>
          </p:cNvSpPr>
          <p:nvPr>
            <p:ph type="title" idx="4294967295"/>
          </p:nvPr>
        </p:nvSpPr>
        <p:spPr>
          <a:xfrm>
            <a:off x="481838" y="817562"/>
            <a:ext cx="880431" cy="58424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1-1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C8F42B-9574-A86E-42FA-49C7EF9A6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" t="3334" r="1262" b="3863"/>
          <a:stretch/>
        </p:blipFill>
        <p:spPr>
          <a:xfrm>
            <a:off x="6346254" y="1995482"/>
            <a:ext cx="5484963" cy="4043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6C8AE-1CCE-EA49-61C3-C13995F1EAD4}"/>
              </a:ext>
            </a:extLst>
          </p:cNvPr>
          <p:cNvSpPr txBox="1"/>
          <p:nvPr/>
        </p:nvSpPr>
        <p:spPr>
          <a:xfrm>
            <a:off x="1362269" y="855321"/>
            <a:ext cx="9517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각 메뉴를 클래스로 하는 분류 데이터셋과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데이터로더를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준비하고 예시 이미지를 클래스별로 하나씩 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42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장을 한번에 시각화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(plotting)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하여 확인한다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.</a:t>
            </a:r>
            <a:endParaRPr lang="ko-KR" altLang="en-US" sz="2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BA79A7-C11F-7576-787E-A0C107B87AB3}"/>
              </a:ext>
            </a:extLst>
          </p:cNvPr>
          <p:cNvGrpSpPr/>
          <p:nvPr/>
        </p:nvGrpSpPr>
        <p:grpSpPr>
          <a:xfrm>
            <a:off x="1134265" y="2371278"/>
            <a:ext cx="4280366" cy="569068"/>
            <a:chOff x="1024875" y="2637852"/>
            <a:chExt cx="4280366" cy="569068"/>
          </a:xfrm>
        </p:grpSpPr>
        <p:sp>
          <p:nvSpPr>
            <p:cNvPr id="3" name="모서리가 둥근 직사각형 38">
              <a:extLst>
                <a:ext uri="{FF2B5EF4-FFF2-40B4-BE49-F238E27FC236}">
                  <a16:creationId xmlns:a16="http://schemas.microsoft.com/office/drawing/2014/main" id="{755D0D86-E84B-5B8D-9723-B20163DDF05C}"/>
                </a:ext>
              </a:extLst>
            </p:cNvPr>
            <p:cNvSpPr/>
            <p:nvPr/>
          </p:nvSpPr>
          <p:spPr>
            <a:xfrm>
              <a:off x="1024875" y="2637852"/>
              <a:ext cx="110530" cy="320345"/>
            </a:xfrm>
            <a:prstGeom prst="roundRect">
              <a:avLst>
                <a:gd name="adj" fmla="val 50000"/>
              </a:avLst>
            </a:prstGeom>
            <a:solidFill>
              <a:srgbClr val="B5E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제목 38">
              <a:extLst>
                <a:ext uri="{FF2B5EF4-FFF2-40B4-BE49-F238E27FC236}">
                  <a16:creationId xmlns:a16="http://schemas.microsoft.com/office/drawing/2014/main" id="{ADC6C0CE-275B-1D31-420A-377EC21B14F0}"/>
                </a:ext>
              </a:extLst>
            </p:cNvPr>
            <p:cNvSpPr txBox="1">
              <a:spLocks/>
            </p:cNvSpPr>
            <p:nvPr/>
          </p:nvSpPr>
          <p:spPr>
            <a:xfrm>
              <a:off x="1340686" y="2692387"/>
              <a:ext cx="3964555" cy="514533"/>
            </a:xfrm>
            <a:prstGeom prst="rect">
              <a:avLst/>
            </a:prstGeom>
          </p:spPr>
          <p:txBody>
            <a:bodyPr vert="horz" lIns="112542" tIns="56271" rIns="112542" bIns="56271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파일을 압축 해제하고</a:t>
              </a:r>
              <a:r>
                <a:rPr lang="en-US" altLang="ko-KR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, </a:t>
              </a:r>
              <a:r>
                <a: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그 결과를 </a:t>
              </a:r>
              <a:endPara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디렉토리에 저장합니다</a:t>
              </a:r>
              <a:r>
                <a:rPr lang="en-US" altLang="ko-KR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D93A5A-F914-2CFA-14CC-DAEF15B34F2A}"/>
              </a:ext>
            </a:extLst>
          </p:cNvPr>
          <p:cNvGrpSpPr/>
          <p:nvPr/>
        </p:nvGrpSpPr>
        <p:grpSpPr>
          <a:xfrm>
            <a:off x="1134265" y="3325120"/>
            <a:ext cx="3932258" cy="573643"/>
            <a:chOff x="1024875" y="2637852"/>
            <a:chExt cx="3932258" cy="573643"/>
          </a:xfrm>
        </p:grpSpPr>
        <p:sp>
          <p:nvSpPr>
            <p:cNvPr id="12" name="모서리가 둥근 직사각형 38">
              <a:extLst>
                <a:ext uri="{FF2B5EF4-FFF2-40B4-BE49-F238E27FC236}">
                  <a16:creationId xmlns:a16="http://schemas.microsoft.com/office/drawing/2014/main" id="{509BF2F1-2152-FC76-16DD-E1295D2E003E}"/>
                </a:ext>
              </a:extLst>
            </p:cNvPr>
            <p:cNvSpPr/>
            <p:nvPr/>
          </p:nvSpPr>
          <p:spPr>
            <a:xfrm>
              <a:off x="1024875" y="2637852"/>
              <a:ext cx="110530" cy="320345"/>
            </a:xfrm>
            <a:prstGeom prst="roundRect">
              <a:avLst>
                <a:gd name="adj" fmla="val 50000"/>
              </a:avLst>
            </a:prstGeom>
            <a:solidFill>
              <a:srgbClr val="B5E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제목 38">
              <a:extLst>
                <a:ext uri="{FF2B5EF4-FFF2-40B4-BE49-F238E27FC236}">
                  <a16:creationId xmlns:a16="http://schemas.microsoft.com/office/drawing/2014/main" id="{B0A46095-AB55-04E1-DAC9-8833754664E0}"/>
                </a:ext>
              </a:extLst>
            </p:cNvPr>
            <p:cNvSpPr txBox="1">
              <a:spLocks/>
            </p:cNvSpPr>
            <p:nvPr/>
          </p:nvSpPr>
          <p:spPr>
            <a:xfrm>
              <a:off x="1296173" y="2696962"/>
              <a:ext cx="3660960" cy="514533"/>
            </a:xfrm>
            <a:prstGeom prst="rect">
              <a:avLst/>
            </a:prstGeom>
          </p:spPr>
          <p:txBody>
            <a:bodyPr vert="horz" lIns="112542" tIns="56271" rIns="112542" bIns="56271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각 클래스 폴더에서 한 장의 </a:t>
              </a:r>
              <a:endPara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이미지를 불러옵니다</a:t>
              </a:r>
              <a:r>
                <a:rPr lang="en-US" altLang="ko-KR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122E8F-79B7-B8EC-337D-AEC2F1343853}"/>
              </a:ext>
            </a:extLst>
          </p:cNvPr>
          <p:cNvGrpSpPr/>
          <p:nvPr/>
        </p:nvGrpSpPr>
        <p:grpSpPr>
          <a:xfrm>
            <a:off x="1134265" y="4246442"/>
            <a:ext cx="4850443" cy="514533"/>
            <a:chOff x="1024875" y="2540757"/>
            <a:chExt cx="4817204" cy="514533"/>
          </a:xfrm>
        </p:grpSpPr>
        <p:sp>
          <p:nvSpPr>
            <p:cNvPr id="17" name="모서리가 둥근 직사각형 38">
              <a:extLst>
                <a:ext uri="{FF2B5EF4-FFF2-40B4-BE49-F238E27FC236}">
                  <a16:creationId xmlns:a16="http://schemas.microsoft.com/office/drawing/2014/main" id="{4368507B-D22F-2127-D6A9-CB1C07EA750E}"/>
                </a:ext>
              </a:extLst>
            </p:cNvPr>
            <p:cNvSpPr/>
            <p:nvPr/>
          </p:nvSpPr>
          <p:spPr>
            <a:xfrm>
              <a:off x="1024875" y="2637852"/>
              <a:ext cx="110530" cy="320345"/>
            </a:xfrm>
            <a:prstGeom prst="roundRect">
              <a:avLst>
                <a:gd name="adj" fmla="val 50000"/>
              </a:avLst>
            </a:prstGeom>
            <a:solidFill>
              <a:srgbClr val="B5E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제목 38">
              <a:extLst>
                <a:ext uri="{FF2B5EF4-FFF2-40B4-BE49-F238E27FC236}">
                  <a16:creationId xmlns:a16="http://schemas.microsoft.com/office/drawing/2014/main" id="{05869144-C4F7-DBC0-0B4C-A0F0247BD766}"/>
                </a:ext>
              </a:extLst>
            </p:cNvPr>
            <p:cNvSpPr txBox="1">
              <a:spLocks/>
            </p:cNvSpPr>
            <p:nvPr/>
          </p:nvSpPr>
          <p:spPr>
            <a:xfrm>
              <a:off x="1249377" y="2540757"/>
              <a:ext cx="4592702" cy="514533"/>
            </a:xfrm>
            <a:prstGeom prst="rect">
              <a:avLst/>
            </a:prstGeom>
          </p:spPr>
          <p:txBody>
            <a:bodyPr vert="horz" lIns="112542" tIns="56271" rIns="112542" bIns="56271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클래스별 이미지를 </a:t>
              </a:r>
              <a:r>
                <a:rPr lang="ko-KR" altLang="en-US" sz="2100" spc="-185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그리드로 표현합니다</a:t>
              </a:r>
              <a:endPara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제목 38">
            <a:extLst>
              <a:ext uri="{FF2B5EF4-FFF2-40B4-BE49-F238E27FC236}">
                <a16:creationId xmlns:a16="http://schemas.microsoft.com/office/drawing/2014/main" id="{6921DE4B-8D1B-9D83-EA7D-4C07F94BD042}"/>
              </a:ext>
            </a:extLst>
          </p:cNvPr>
          <p:cNvSpPr txBox="1">
            <a:spLocks/>
          </p:cNvSpPr>
          <p:nvPr/>
        </p:nvSpPr>
        <p:spPr>
          <a:xfrm>
            <a:off x="360784" y="6404997"/>
            <a:ext cx="10728394" cy="411417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b="0" dirty="0">
                <a:effectLst/>
                <a:latin typeface="+mn-ea"/>
                <a:ea typeface="+mn-ea"/>
              </a:rPr>
              <a:t>저장 </a:t>
            </a:r>
            <a:r>
              <a:rPr lang="en-US" altLang="ko-KR" sz="1400" b="0" dirty="0">
                <a:effectLst/>
                <a:latin typeface="+mn-ea"/>
                <a:ea typeface="+mn-ea"/>
              </a:rPr>
              <a:t>path </a:t>
            </a:r>
          </a:p>
          <a:p>
            <a:r>
              <a:rPr lang="en-US" altLang="ko-KR" sz="1400" b="0" dirty="0" err="1">
                <a:effectLst/>
                <a:latin typeface="+mn-ea"/>
                <a:ea typeface="+mn-ea"/>
              </a:rPr>
              <a:t>kfood_train</a:t>
            </a:r>
            <a:r>
              <a:rPr lang="en-US" altLang="ko-KR" sz="1400" b="0" dirty="0">
                <a:effectLst/>
                <a:latin typeface="+mn-ea"/>
                <a:ea typeface="+mn-ea"/>
              </a:rPr>
              <a:t> -&gt; /content/drive/</a:t>
            </a:r>
            <a:r>
              <a:rPr lang="en-US" altLang="ko-KR" sz="1400" b="0" dirty="0" err="1">
                <a:effectLst/>
                <a:latin typeface="+mn-ea"/>
                <a:ea typeface="+mn-ea"/>
              </a:rPr>
              <a:t>MyDrive</a:t>
            </a:r>
            <a:r>
              <a:rPr lang="en-US" altLang="ko-KR" sz="1400" b="0" dirty="0">
                <a:effectLst/>
                <a:latin typeface="+mn-ea"/>
                <a:ea typeface="+mn-ea"/>
              </a:rPr>
              <a:t>/dataset/</a:t>
            </a:r>
            <a:r>
              <a:rPr lang="en-US" altLang="ko-KR" sz="1400" b="0" dirty="0" err="1">
                <a:effectLst/>
                <a:latin typeface="+mn-ea"/>
                <a:ea typeface="+mn-ea"/>
              </a:rPr>
              <a:t>all_train_data</a:t>
            </a:r>
            <a:r>
              <a:rPr lang="ko-KR" altLang="en-US" sz="1400" b="0" dirty="0">
                <a:effectLst/>
                <a:latin typeface="+mn-ea"/>
                <a:ea typeface="+mn-ea"/>
              </a:rPr>
              <a:t>로</a:t>
            </a:r>
            <a:r>
              <a:rPr lang="en-US" altLang="ko-KR" sz="1400" b="0" dirty="0">
                <a:effectLst/>
                <a:latin typeface="+mn-ea"/>
                <a:ea typeface="+mn-ea"/>
              </a:rPr>
              <a:t>, </a:t>
            </a:r>
            <a:r>
              <a:rPr lang="en-US" altLang="ko-KR" sz="1400" b="0" dirty="0" err="1">
                <a:effectLst/>
                <a:latin typeface="+mn-ea"/>
                <a:ea typeface="+mn-ea"/>
              </a:rPr>
              <a:t>kfood_val</a:t>
            </a:r>
            <a:r>
              <a:rPr lang="en-US" altLang="ko-KR" sz="1400" b="0" dirty="0">
                <a:effectLst/>
                <a:latin typeface="+mn-ea"/>
                <a:ea typeface="+mn-ea"/>
              </a:rPr>
              <a:t> -&gt; /content/drive/</a:t>
            </a:r>
            <a:r>
              <a:rPr lang="en-US" altLang="ko-KR" sz="1400" b="0" dirty="0" err="1">
                <a:effectLst/>
                <a:latin typeface="+mn-ea"/>
                <a:ea typeface="+mn-ea"/>
              </a:rPr>
              <a:t>MyDrive</a:t>
            </a:r>
            <a:r>
              <a:rPr lang="en-US" altLang="ko-KR" sz="1400" b="0" dirty="0">
                <a:effectLst/>
                <a:latin typeface="+mn-ea"/>
                <a:ea typeface="+mn-ea"/>
              </a:rPr>
              <a:t>/dataset/</a:t>
            </a:r>
            <a:r>
              <a:rPr lang="en-US" altLang="ko-KR" sz="1400" b="0" dirty="0" err="1">
                <a:effectLst/>
                <a:latin typeface="+mn-ea"/>
                <a:ea typeface="+mn-ea"/>
              </a:rPr>
              <a:t>val</a:t>
            </a:r>
            <a:r>
              <a:rPr lang="en-US" altLang="ko-KR" sz="1400" b="0" dirty="0">
                <a:effectLst/>
                <a:latin typeface="+mn-ea"/>
                <a:ea typeface="+mn-ea"/>
              </a:rPr>
              <a:t> </a:t>
            </a:r>
            <a:r>
              <a:rPr lang="ko-KR" altLang="en-US" sz="1400" b="0" dirty="0">
                <a:effectLst/>
                <a:latin typeface="+mn-ea"/>
                <a:ea typeface="+mn-ea"/>
              </a:rPr>
              <a:t>로 압축 풀기</a:t>
            </a:r>
            <a:endParaRPr lang="ko-KR" altLang="en-US" sz="3200" spc="-185" dirty="0">
              <a:latin typeface="+mn-ea"/>
              <a:ea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24D110-11D3-8854-E348-348FA7A36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81" b="12442"/>
          <a:stretch/>
        </p:blipFill>
        <p:spPr>
          <a:xfrm>
            <a:off x="3845241" y="5108746"/>
            <a:ext cx="2446104" cy="94223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947BEE-2FE2-8FFF-2180-A287074CA96B}"/>
              </a:ext>
            </a:extLst>
          </p:cNvPr>
          <p:cNvGrpSpPr/>
          <p:nvPr/>
        </p:nvGrpSpPr>
        <p:grpSpPr>
          <a:xfrm>
            <a:off x="1134265" y="5162514"/>
            <a:ext cx="4850443" cy="869565"/>
            <a:chOff x="1024875" y="2540757"/>
            <a:chExt cx="4817204" cy="869565"/>
          </a:xfrm>
        </p:grpSpPr>
        <p:sp>
          <p:nvSpPr>
            <p:cNvPr id="20" name="모서리가 둥근 직사각형 38">
              <a:extLst>
                <a:ext uri="{FF2B5EF4-FFF2-40B4-BE49-F238E27FC236}">
                  <a16:creationId xmlns:a16="http://schemas.microsoft.com/office/drawing/2014/main" id="{939E9817-D7D1-05CD-FB8D-7464499344A9}"/>
                </a:ext>
              </a:extLst>
            </p:cNvPr>
            <p:cNvSpPr/>
            <p:nvPr/>
          </p:nvSpPr>
          <p:spPr>
            <a:xfrm>
              <a:off x="1024875" y="2637852"/>
              <a:ext cx="110530" cy="320345"/>
            </a:xfrm>
            <a:prstGeom prst="roundRect">
              <a:avLst>
                <a:gd name="adj" fmla="val 50000"/>
              </a:avLst>
            </a:prstGeom>
            <a:solidFill>
              <a:srgbClr val="B5E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제목 38">
              <a:extLst>
                <a:ext uri="{FF2B5EF4-FFF2-40B4-BE49-F238E27FC236}">
                  <a16:creationId xmlns:a16="http://schemas.microsoft.com/office/drawing/2014/main" id="{7E6FE984-2E9A-779B-BC18-6CEE14EC3CAD}"/>
                </a:ext>
              </a:extLst>
            </p:cNvPr>
            <p:cNvSpPr txBox="1">
              <a:spLocks/>
            </p:cNvSpPr>
            <p:nvPr/>
          </p:nvSpPr>
          <p:spPr>
            <a:xfrm>
              <a:off x="1249377" y="2540757"/>
              <a:ext cx="4592702" cy="869565"/>
            </a:xfrm>
            <a:prstGeom prst="rect">
              <a:avLst/>
            </a:prstGeom>
          </p:spPr>
          <p:txBody>
            <a:bodyPr vert="horz" lIns="112542" tIns="56271" rIns="112542" bIns="56271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데이터셋 크기 </a:t>
              </a:r>
              <a:r>
                <a:rPr lang="en-US" altLang="ko-KR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&amp; </a:t>
              </a:r>
            </a:p>
            <a:p>
              <a:pPr>
                <a:defRPr/>
              </a:pPr>
              <a:r>
                <a: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클래스 개수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97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742DD27-EFEE-8C49-B766-8A24361C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3" y="2614221"/>
            <a:ext cx="7934182" cy="3864413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fld id="{81D5EE22-A3E3-433A-A925-07007EBA2790}" type="slidenum">
              <a:rPr lang="en-US" altLang="ko-KR" smtClean="0"/>
              <a:pPr defTabSz="914400"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30" name="제목 38"/>
          <p:cNvSpPr>
            <a:spLocks noGrp="1"/>
          </p:cNvSpPr>
          <p:nvPr>
            <p:ph type="title" idx="4294967295"/>
          </p:nvPr>
        </p:nvSpPr>
        <p:spPr>
          <a:xfrm>
            <a:off x="481838" y="817562"/>
            <a:ext cx="880431" cy="58424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1-2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6C8AE-1CCE-EA49-61C3-C13995F1EAD4}"/>
              </a:ext>
            </a:extLst>
          </p:cNvPr>
          <p:cNvSpPr txBox="1"/>
          <p:nvPr/>
        </p:nvSpPr>
        <p:spPr>
          <a:xfrm>
            <a:off x="1362269" y="855321"/>
            <a:ext cx="95638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ResNet18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를 활용하여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42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종의 클래스 분류를 수행하고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Validation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데이터에 대한 정확도를 제시한다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.</a:t>
            </a:r>
            <a:endParaRPr lang="ko-KR" altLang="en-US" sz="2400" dirty="0"/>
          </a:p>
        </p:txBody>
      </p:sp>
      <p:sp>
        <p:nvSpPr>
          <p:cNvPr id="28" name="제목 38">
            <a:extLst>
              <a:ext uri="{FF2B5EF4-FFF2-40B4-BE49-F238E27FC236}">
                <a16:creationId xmlns:a16="http://schemas.microsoft.com/office/drawing/2014/main" id="{7C0EF3D1-54DF-5BD2-F5FD-397596F7AF9E}"/>
              </a:ext>
            </a:extLst>
          </p:cNvPr>
          <p:cNvSpPr txBox="1">
            <a:spLocks/>
          </p:cNvSpPr>
          <p:nvPr/>
        </p:nvSpPr>
        <p:spPr>
          <a:xfrm>
            <a:off x="4058676" y="1707523"/>
            <a:ext cx="3541093" cy="426481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&lt;ResNet18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모델 결과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&gt;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9" name="모서리가 둥근 직사각형 35">
            <a:extLst>
              <a:ext uri="{FF2B5EF4-FFF2-40B4-BE49-F238E27FC236}">
                <a16:creationId xmlns:a16="http://schemas.microsoft.com/office/drawing/2014/main" id="{7270D41A-8814-F68E-5DE7-2C11729D7BC3}"/>
              </a:ext>
            </a:extLst>
          </p:cNvPr>
          <p:cNvSpPr/>
          <p:nvPr/>
        </p:nvSpPr>
        <p:spPr>
          <a:xfrm>
            <a:off x="1072789" y="2267688"/>
            <a:ext cx="110530" cy="320345"/>
          </a:xfrm>
          <a:prstGeom prst="roundRect">
            <a:avLst>
              <a:gd name="adj" fmla="val 50000"/>
            </a:avLst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38">
            <a:extLst>
              <a:ext uri="{FF2B5EF4-FFF2-40B4-BE49-F238E27FC236}">
                <a16:creationId xmlns:a16="http://schemas.microsoft.com/office/drawing/2014/main" id="{820539AE-39FA-6562-BD6B-F548721C797D}"/>
              </a:ext>
            </a:extLst>
          </p:cNvPr>
          <p:cNvSpPr txBox="1">
            <a:spLocks/>
          </p:cNvSpPr>
          <p:nvPr/>
        </p:nvSpPr>
        <p:spPr>
          <a:xfrm>
            <a:off x="1243107" y="2185229"/>
            <a:ext cx="9053595" cy="485264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기본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50 Epoch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 따른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Train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결과</a:t>
            </a:r>
            <a:endParaRPr lang="en-US" altLang="ko-KR" sz="2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제목 38">
            <a:extLst>
              <a:ext uri="{FF2B5EF4-FFF2-40B4-BE49-F238E27FC236}">
                <a16:creationId xmlns:a16="http://schemas.microsoft.com/office/drawing/2014/main" id="{DB6CC3A7-8252-E503-5D57-0F8292232C78}"/>
              </a:ext>
            </a:extLst>
          </p:cNvPr>
          <p:cNvSpPr txBox="1">
            <a:spLocks/>
          </p:cNvSpPr>
          <p:nvPr/>
        </p:nvSpPr>
        <p:spPr>
          <a:xfrm>
            <a:off x="4206238" y="6363718"/>
            <a:ext cx="6718845" cy="485264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ResNet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18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모델의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Validation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 대한 정확도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60.5%</a:t>
            </a:r>
          </a:p>
        </p:txBody>
      </p:sp>
    </p:spTree>
    <p:extLst>
      <p:ext uri="{BB962C8B-B14F-4D97-AF65-F5344CB8AC3E}">
        <p14:creationId xmlns:p14="http://schemas.microsoft.com/office/powerpoint/2010/main" val="214132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527" y="724018"/>
            <a:ext cx="868682" cy="8717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t="-2504" b="84347"/>
          <a:stretch/>
        </p:blipFill>
        <p:spPr>
          <a:xfrm>
            <a:off x="4924425" y="6191250"/>
            <a:ext cx="3568450" cy="6807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95219"/>
            <a:ext cx="252413" cy="25261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85570" r="-4069" b="-3727"/>
          <a:stretch/>
        </p:blipFill>
        <p:spPr>
          <a:xfrm>
            <a:off x="-320290" y="0"/>
            <a:ext cx="3568450" cy="68072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82" y="385566"/>
            <a:ext cx="128589" cy="1286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43" y="1406333"/>
            <a:ext cx="538532" cy="53896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5"/>
          <a:stretch/>
        </p:blipFill>
        <p:spPr>
          <a:xfrm>
            <a:off x="0" y="2390158"/>
            <a:ext cx="12283559" cy="28055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307" y="221527"/>
            <a:ext cx="1415257" cy="1902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008" y="6191250"/>
            <a:ext cx="2750870" cy="47287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2D36B2D-3332-8BCA-BEF4-370D8711A4A6}"/>
              </a:ext>
            </a:extLst>
          </p:cNvPr>
          <p:cNvGrpSpPr/>
          <p:nvPr/>
        </p:nvGrpSpPr>
        <p:grpSpPr>
          <a:xfrm>
            <a:off x="3028655" y="3156258"/>
            <a:ext cx="5632019" cy="1258614"/>
            <a:chOff x="3028655" y="3156258"/>
            <a:chExt cx="5632019" cy="1258614"/>
          </a:xfrm>
        </p:grpSpPr>
        <p:sp>
          <p:nvSpPr>
            <p:cNvPr id="23" name="제목 1"/>
            <p:cNvSpPr txBox="1">
              <a:spLocks/>
            </p:cNvSpPr>
            <p:nvPr/>
          </p:nvSpPr>
          <p:spPr>
            <a:xfrm>
              <a:off x="4015395" y="3156258"/>
              <a:ext cx="3716856" cy="862803"/>
            </a:xfrm>
            <a:prstGeom prst="rect">
              <a:avLst/>
            </a:prstGeom>
          </p:spPr>
          <p:txBody>
            <a:bodyPr vert="horz" lIns="112542" tIns="56271" rIns="112542" bIns="56271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MISSION2.</a:t>
              </a:r>
              <a:endPara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57D2DF-8FE1-F3C8-2E47-8AABBBB2BCEA}"/>
                </a:ext>
              </a:extLst>
            </p:cNvPr>
            <p:cNvSpPr txBox="1"/>
            <p:nvPr/>
          </p:nvSpPr>
          <p:spPr>
            <a:xfrm>
              <a:off x="3028655" y="4014762"/>
              <a:ext cx="56320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dirty="0"/>
                <a:t>[</a:t>
              </a:r>
              <a:r>
                <a:rPr lang="ko-KR" altLang="en-US" sz="2000" b="1" dirty="0"/>
                <a:t>심화</a:t>
              </a:r>
              <a:r>
                <a:rPr lang="en-US" altLang="ko-KR" sz="2000" b="1" dirty="0"/>
                <a:t>] </a:t>
              </a:r>
              <a:r>
                <a:rPr lang="ko-KR" altLang="en-US" sz="2000" b="1" dirty="0"/>
                <a:t>한국 이미지</a:t>
              </a:r>
              <a:r>
                <a:rPr lang="en-US" altLang="ko-KR" sz="2000" b="1" dirty="0"/>
                <a:t>(</a:t>
              </a:r>
              <a:r>
                <a:rPr lang="ko-KR" altLang="en-US" sz="2000" b="1" dirty="0"/>
                <a:t>음식</a:t>
              </a:r>
              <a:r>
                <a:rPr lang="en-US" altLang="ko-KR" sz="2000" b="1" dirty="0"/>
                <a:t>) </a:t>
              </a:r>
              <a:r>
                <a:rPr lang="ko-KR" altLang="en-US" sz="2000" b="1" dirty="0"/>
                <a:t>데이터셋을 </a:t>
              </a:r>
              <a:r>
                <a:rPr lang="ko-KR" altLang="en-US" sz="2000" b="1" dirty="0" err="1"/>
                <a:t>분류하시오</a:t>
              </a:r>
              <a:r>
                <a:rPr lang="en-US" altLang="ko-KR" sz="2000" b="1" dirty="0"/>
                <a:t>.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375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C3DA5C48-0BDA-66D6-A3A4-2B3987FF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4" y="3063325"/>
            <a:ext cx="7221715" cy="3517400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fld id="{81D5EE22-A3E3-433A-A925-07007EBA2790}" type="slidenum">
              <a:rPr lang="en-US" altLang="ko-KR" smtClean="0"/>
              <a:pPr defTabSz="914400">
                <a:lnSpc>
                  <a:spcPct val="90000"/>
                </a:lnSpc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30" name="제목 38"/>
          <p:cNvSpPr>
            <a:spLocks noGrp="1"/>
          </p:cNvSpPr>
          <p:nvPr>
            <p:ph type="title" idx="4294967295"/>
          </p:nvPr>
        </p:nvSpPr>
        <p:spPr>
          <a:xfrm>
            <a:off x="481838" y="817562"/>
            <a:ext cx="880431" cy="58424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2-1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6C8AE-1CCE-EA49-61C3-C13995F1EAD4}"/>
              </a:ext>
            </a:extLst>
          </p:cNvPr>
          <p:cNvSpPr txBox="1"/>
          <p:nvPr/>
        </p:nvSpPr>
        <p:spPr>
          <a:xfrm>
            <a:off x="1362269" y="855321"/>
            <a:ext cx="956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MISSION1</a:t>
            </a:r>
            <a:r>
              <a:rPr lang="ko-KR" altLang="en-US" sz="2000" b="1" dirty="0">
                <a:latin typeface="+mj-ea"/>
                <a:ea typeface="+mj-ea"/>
              </a:rPr>
              <a:t>의 결과를 분석한다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7687ED4-381F-7A1F-6624-4513D03FCAC8}"/>
              </a:ext>
            </a:extLst>
          </p:cNvPr>
          <p:cNvGrpSpPr/>
          <p:nvPr/>
        </p:nvGrpSpPr>
        <p:grpSpPr>
          <a:xfrm>
            <a:off x="5574055" y="935698"/>
            <a:ext cx="5955005" cy="2040301"/>
            <a:chOff x="1322873" y="4072222"/>
            <a:chExt cx="7605303" cy="2040301"/>
          </a:xfrm>
        </p:grpSpPr>
        <p:sp>
          <p:nvSpPr>
            <p:cNvPr id="26" name="제목 38">
              <a:extLst>
                <a:ext uri="{FF2B5EF4-FFF2-40B4-BE49-F238E27FC236}">
                  <a16:creationId xmlns:a16="http://schemas.microsoft.com/office/drawing/2014/main" id="{2BBBA107-0219-B60B-231B-A6C939B44FC1}"/>
                </a:ext>
              </a:extLst>
            </p:cNvPr>
            <p:cNvSpPr txBox="1">
              <a:spLocks/>
            </p:cNvSpPr>
            <p:nvPr/>
          </p:nvSpPr>
          <p:spPr>
            <a:xfrm>
              <a:off x="1322873" y="4072222"/>
              <a:ext cx="7605303" cy="2040301"/>
            </a:xfrm>
            <a:prstGeom prst="rect">
              <a:avLst/>
            </a:prstGeom>
            <a:solidFill>
              <a:srgbClr val="ECEBF5"/>
            </a:solidFill>
          </p:spPr>
          <p:txBody>
            <a:bodyPr vert="horz" lIns="288000" tIns="56271" rIns="288000" bIns="56271" rtlCol="0" anchor="t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  <a:defRPr/>
              </a:pPr>
              <a:endParaRPr lang="ko-KR" altLang="en-US" sz="1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8BA79A7-C11F-7576-787E-A0C107B87AB3}"/>
                </a:ext>
              </a:extLst>
            </p:cNvPr>
            <p:cNvGrpSpPr/>
            <p:nvPr/>
          </p:nvGrpSpPr>
          <p:grpSpPr>
            <a:xfrm>
              <a:off x="1800264" y="4283526"/>
              <a:ext cx="6781827" cy="514533"/>
              <a:chOff x="1024875" y="2540757"/>
              <a:chExt cx="6781827" cy="514533"/>
            </a:xfrm>
          </p:grpSpPr>
          <p:sp>
            <p:nvSpPr>
              <p:cNvPr id="3" name="모서리가 둥근 직사각형 38">
                <a:extLst>
                  <a:ext uri="{FF2B5EF4-FFF2-40B4-BE49-F238E27FC236}">
                    <a16:creationId xmlns:a16="http://schemas.microsoft.com/office/drawing/2014/main" id="{755D0D86-E84B-5B8D-9723-B20163DDF05C}"/>
                  </a:ext>
                </a:extLst>
              </p:cNvPr>
              <p:cNvSpPr/>
              <p:nvPr/>
            </p:nvSpPr>
            <p:spPr>
              <a:xfrm>
                <a:off x="1024875" y="2637852"/>
                <a:ext cx="110530" cy="320345"/>
              </a:xfrm>
              <a:prstGeom prst="roundRect">
                <a:avLst>
                  <a:gd name="adj" fmla="val 50000"/>
                </a:avLst>
              </a:prstGeom>
              <a:solidFill>
                <a:srgbClr val="B5E3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제목 38">
                <a:extLst>
                  <a:ext uri="{FF2B5EF4-FFF2-40B4-BE49-F238E27FC236}">
                    <a16:creationId xmlns:a16="http://schemas.microsoft.com/office/drawing/2014/main" id="{ADC6C0CE-275B-1D31-420A-377EC21B14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9377" y="2540757"/>
                <a:ext cx="6557325" cy="514533"/>
              </a:xfrm>
              <a:prstGeom prst="rect">
                <a:avLst/>
              </a:prstGeom>
            </p:spPr>
            <p:txBody>
              <a:bodyPr vert="horz" lIns="112542" tIns="56271" rIns="112542" bIns="5627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Mission 1</a:t>
                </a:r>
                <a:r>
                  <a:rPr lang="ko-KR" altLang="en-US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에서 맞춘 샘플의 공통점이 있는가</a:t>
                </a: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?</a:t>
                </a:r>
                <a:endPara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A078001-F759-4AC6-4B8F-CC8C31F7AC4E}"/>
                </a:ext>
              </a:extLst>
            </p:cNvPr>
            <p:cNvGrpSpPr/>
            <p:nvPr/>
          </p:nvGrpSpPr>
          <p:grpSpPr>
            <a:xfrm>
              <a:off x="1800264" y="4871097"/>
              <a:ext cx="6781827" cy="514533"/>
              <a:chOff x="1024875" y="2540757"/>
              <a:chExt cx="6781827" cy="514533"/>
            </a:xfrm>
          </p:grpSpPr>
          <p:sp>
            <p:nvSpPr>
              <p:cNvPr id="7" name="모서리가 둥근 직사각형 38">
                <a:extLst>
                  <a:ext uri="{FF2B5EF4-FFF2-40B4-BE49-F238E27FC236}">
                    <a16:creationId xmlns:a16="http://schemas.microsoft.com/office/drawing/2014/main" id="{7F675627-0597-CB4C-5EF8-DE76E769F1B0}"/>
                  </a:ext>
                </a:extLst>
              </p:cNvPr>
              <p:cNvSpPr/>
              <p:nvPr/>
            </p:nvSpPr>
            <p:spPr>
              <a:xfrm>
                <a:off x="1024875" y="2637852"/>
                <a:ext cx="110530" cy="320345"/>
              </a:xfrm>
              <a:prstGeom prst="roundRect">
                <a:avLst>
                  <a:gd name="adj" fmla="val 50000"/>
                </a:avLst>
              </a:prstGeom>
              <a:solidFill>
                <a:srgbClr val="B5E3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제목 38">
                <a:extLst>
                  <a:ext uri="{FF2B5EF4-FFF2-40B4-BE49-F238E27FC236}">
                    <a16:creationId xmlns:a16="http://schemas.microsoft.com/office/drawing/2014/main" id="{2D92B4D2-1E2C-5565-2E7F-20D453B36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9377" y="2540757"/>
                <a:ext cx="6557325" cy="514533"/>
              </a:xfrm>
              <a:prstGeom prst="rect">
                <a:avLst/>
              </a:prstGeom>
            </p:spPr>
            <p:txBody>
              <a:bodyPr vert="horz" lIns="112542" tIns="56271" rIns="112542" bIns="5627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ko-KR" altLang="en-US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틀린 샘플들의 공통점이 있는가</a:t>
                </a: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?</a:t>
                </a:r>
                <a:endPara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D93A5A-F914-2CFA-14CC-DAEF15B34F2A}"/>
                </a:ext>
              </a:extLst>
            </p:cNvPr>
            <p:cNvGrpSpPr/>
            <p:nvPr/>
          </p:nvGrpSpPr>
          <p:grpSpPr>
            <a:xfrm>
              <a:off x="1800264" y="5472956"/>
              <a:ext cx="6781827" cy="514533"/>
              <a:chOff x="1024875" y="2540757"/>
              <a:chExt cx="6781827" cy="514533"/>
            </a:xfrm>
          </p:grpSpPr>
          <p:sp>
            <p:nvSpPr>
              <p:cNvPr id="12" name="모서리가 둥근 직사각형 38">
                <a:extLst>
                  <a:ext uri="{FF2B5EF4-FFF2-40B4-BE49-F238E27FC236}">
                    <a16:creationId xmlns:a16="http://schemas.microsoft.com/office/drawing/2014/main" id="{509BF2F1-2152-FC76-16DD-E1295D2E003E}"/>
                  </a:ext>
                </a:extLst>
              </p:cNvPr>
              <p:cNvSpPr/>
              <p:nvPr/>
            </p:nvSpPr>
            <p:spPr>
              <a:xfrm>
                <a:off x="1024875" y="2637852"/>
                <a:ext cx="110530" cy="320345"/>
              </a:xfrm>
              <a:prstGeom prst="roundRect">
                <a:avLst>
                  <a:gd name="adj" fmla="val 50000"/>
                </a:avLst>
              </a:prstGeom>
              <a:solidFill>
                <a:srgbClr val="B5E3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제목 38">
                <a:extLst>
                  <a:ext uri="{FF2B5EF4-FFF2-40B4-BE49-F238E27FC236}">
                    <a16:creationId xmlns:a16="http://schemas.microsoft.com/office/drawing/2014/main" id="{B0A46095-AB55-04E1-DAC9-8833754664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9377" y="2540757"/>
                <a:ext cx="6557325" cy="514533"/>
              </a:xfrm>
              <a:prstGeom prst="rect">
                <a:avLst/>
              </a:prstGeom>
            </p:spPr>
            <p:txBody>
              <a:bodyPr vert="horz" lIns="112542" tIns="56271" rIns="112542" bIns="56271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ko-KR" altLang="en-US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맞춘</a:t>
                </a: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틀린 샘플들의 차이점이 있는가</a:t>
                </a:r>
                <a:r>
                  <a:rPr lang="en-US" altLang="ko-KR" sz="2100" spc="-18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?</a:t>
                </a:r>
                <a:endParaRPr lang="ko-KR" altLang="en-US" sz="2100" spc="-18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07C150-9314-8AEF-521C-94F0BE186A87}"/>
              </a:ext>
            </a:extLst>
          </p:cNvPr>
          <p:cNvGrpSpPr/>
          <p:nvPr/>
        </p:nvGrpSpPr>
        <p:grpSpPr>
          <a:xfrm>
            <a:off x="8266913" y="5240984"/>
            <a:ext cx="1774269" cy="875422"/>
            <a:chOff x="5592446" y="3351264"/>
            <a:chExt cx="2247653" cy="10975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94DBEE-6AEE-A25E-332D-65828DF67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446" y="3651285"/>
              <a:ext cx="2247653" cy="7975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EDC2FA3-6D97-6CFC-27DD-0D844AD8A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629"/>
            <a:stretch/>
          </p:blipFill>
          <p:spPr>
            <a:xfrm>
              <a:off x="5679254" y="3351264"/>
              <a:ext cx="2074036" cy="347428"/>
            </a:xfrm>
            <a:prstGeom prst="rect">
              <a:avLst/>
            </a:prstGeom>
          </p:spPr>
        </p:pic>
      </p:grpSp>
      <p:sp>
        <p:nvSpPr>
          <p:cNvPr id="50" name="제목 38">
            <a:extLst>
              <a:ext uri="{FF2B5EF4-FFF2-40B4-BE49-F238E27FC236}">
                <a16:creationId xmlns:a16="http://schemas.microsoft.com/office/drawing/2014/main" id="{2339FC92-4375-F4B9-1FF3-2E02FECF7D7C}"/>
              </a:ext>
            </a:extLst>
          </p:cNvPr>
          <p:cNvSpPr txBox="1">
            <a:spLocks/>
          </p:cNvSpPr>
          <p:nvPr/>
        </p:nvSpPr>
        <p:spPr>
          <a:xfrm>
            <a:off x="2396168" y="3747123"/>
            <a:ext cx="3698331" cy="803359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분석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: Epoch 10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이후부터 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두드러진 정확도 개선이 보이지 않음</a:t>
            </a:r>
            <a:endParaRPr lang="ko-KR" altLang="en-US" sz="1600" b="1" spc="-185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12022092-6E81-34FB-E1A6-0915AC4DBD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281" b="12442"/>
          <a:stretch/>
        </p:blipFill>
        <p:spPr>
          <a:xfrm>
            <a:off x="481838" y="1790979"/>
            <a:ext cx="2446104" cy="942231"/>
          </a:xfrm>
          <a:prstGeom prst="rect">
            <a:avLst/>
          </a:prstGeom>
        </p:spPr>
      </p:pic>
      <p:sp>
        <p:nvSpPr>
          <p:cNvPr id="54" name="제목 38">
            <a:extLst>
              <a:ext uri="{FF2B5EF4-FFF2-40B4-BE49-F238E27FC236}">
                <a16:creationId xmlns:a16="http://schemas.microsoft.com/office/drawing/2014/main" id="{5EABE2F2-8D91-4626-0BDB-BC6D469A59D9}"/>
              </a:ext>
            </a:extLst>
          </p:cNvPr>
          <p:cNvSpPr txBox="1">
            <a:spLocks/>
          </p:cNvSpPr>
          <p:nvPr/>
        </p:nvSpPr>
        <p:spPr>
          <a:xfrm>
            <a:off x="4206238" y="6363718"/>
            <a:ext cx="6718845" cy="485264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ResNet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18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모델의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Validation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 대한 정확도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60.5%</a:t>
            </a:r>
          </a:p>
        </p:txBody>
      </p:sp>
      <p:sp>
        <p:nvSpPr>
          <p:cNvPr id="56" name="제목 38">
            <a:extLst>
              <a:ext uri="{FF2B5EF4-FFF2-40B4-BE49-F238E27FC236}">
                <a16:creationId xmlns:a16="http://schemas.microsoft.com/office/drawing/2014/main" id="{263C2E1C-7B66-7BFD-0BC4-F47000D3F1FD}"/>
              </a:ext>
            </a:extLst>
          </p:cNvPr>
          <p:cNvSpPr txBox="1">
            <a:spLocks/>
          </p:cNvSpPr>
          <p:nvPr/>
        </p:nvSpPr>
        <p:spPr>
          <a:xfrm>
            <a:off x="7808169" y="3243698"/>
            <a:ext cx="4242162" cy="1989270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Train(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훈련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후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Test(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테스트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defRPr/>
            </a:pP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확인 해 본 결과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</a:t>
            </a:r>
          </a:p>
          <a:p>
            <a:pPr>
              <a:defRPr/>
            </a:pPr>
            <a:endParaRPr lang="en-US" altLang="ko-KR" sz="2100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테스트 데이터셋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6719 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중 </a:t>
            </a:r>
            <a:endParaRPr lang="en-US" altLang="ko-KR" sz="2100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6183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개는 맞추었지만 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536</a:t>
            </a:r>
            <a:r>
              <a:rPr lang="ko-KR" altLang="en-US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개는 틀렸다</a:t>
            </a:r>
            <a:r>
              <a:rPr lang="en-US" altLang="ko-KR" sz="21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2100" spc="-18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975804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595</ep:Words>
  <ep:PresentationFormat>와이드스크린</ep:PresentationFormat>
  <ep:Paragraphs>108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2-2</vt:lpstr>
      <vt:lpstr>2-2</vt:lpstr>
      <vt:lpstr>2-3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2021-06-16T05:52:09.000</dcterms:created>
  <dc:creator>user</dc:creator>
  <cp:lastModifiedBy>user</cp:lastModifiedBy>
  <dcterms:modified xsi:type="dcterms:W3CDTF">2023-11-03T05:30:16.768</dcterms:modified>
  <cp:revision>159</cp:revision>
  <dc:title>2021년 데이터 크리에이터 캠프  추진계획</dc:title>
  <cp:version>1000.0000.01</cp:version>
</cp:coreProperties>
</file>