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7" r:id="rId12"/>
    <p:sldId id="27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2" r:id="rId23"/>
    <p:sldId id="280" r:id="rId24"/>
    <p:sldId id="281" r:id="rId25"/>
    <p:sldId id="283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4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15-May-22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15-May-22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D47F0-2A75-3C50-D5E0-65283A830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493" r="-2" b="7030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A46104-6BAF-43B5-8C7F-16B1AE8D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Neural Network –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Deep Learning –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4194E-DBD4-47FA-93AB-55C31B042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Ahmed </a:t>
            </a:r>
            <a:r>
              <a:rPr lang="en-US" dirty="0" err="1">
                <a:solidFill>
                  <a:srgbClr val="FFFFFF"/>
                </a:solidFill>
              </a:rPr>
              <a:t>Elhelow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5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2CA-987D-800B-7234-F652B06F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55027FD-C80A-746E-87C5-32DAA2E07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57" y="1950841"/>
            <a:ext cx="7877908" cy="42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5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CF10-ADC3-B846-25DF-559F3C0E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EA7783D-9D96-18C9-6567-BDC33254FD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66" y="2189163"/>
            <a:ext cx="9248467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43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B1E0-569D-482C-25BC-744AC110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69BDC-48A6-0052-C4B8-5567A0012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734" y="2052886"/>
            <a:ext cx="3053028" cy="3822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FC728-39D5-B93B-A43C-3D8C35FF6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41" y="2052886"/>
            <a:ext cx="37814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AEAD-30C4-40E3-0F4C-0A0C72F3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90F2E-E41A-72B2-EAA6-53FAE01FF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14" y="3146291"/>
            <a:ext cx="2238375" cy="1819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1E6C8-B54A-2A81-7510-8B3AD768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05" y="2908163"/>
            <a:ext cx="2486025" cy="229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9ADC6-172C-6F64-1CBC-7E500B371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046" y="3070089"/>
            <a:ext cx="2085975" cy="1971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3D7F57-3D16-36E7-E336-42003AAED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437" y="2736712"/>
            <a:ext cx="24860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8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494E-F47C-E708-BFAE-E5435EC9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– Transfer Learning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E5D215-50B9-6E89-C7AD-9645A824D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264"/>
            <a:ext cx="10515600" cy="33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9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DD9-5553-EFC1-701F-96A014A3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– Transfer Learning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48753E-2E0E-4236-D46F-65FF44FA9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527" y="2189163"/>
            <a:ext cx="6736946" cy="3822700"/>
          </a:xfrm>
        </p:spPr>
      </p:pic>
    </p:spTree>
    <p:extLst>
      <p:ext uri="{BB962C8B-B14F-4D97-AF65-F5344CB8AC3E}">
        <p14:creationId xmlns:p14="http://schemas.microsoft.com/office/powerpoint/2010/main" val="231010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7406-1472-B351-E9E7-A4D4323F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– 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1CEFB-5C3A-F29C-A19E-2EA8FB1C8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840" y="2189163"/>
            <a:ext cx="5918320" cy="3822700"/>
          </a:xfrm>
        </p:spPr>
      </p:pic>
    </p:spTree>
    <p:extLst>
      <p:ext uri="{BB962C8B-B14F-4D97-AF65-F5344CB8AC3E}">
        <p14:creationId xmlns:p14="http://schemas.microsoft.com/office/powerpoint/2010/main" val="387329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E775-CEAB-9235-676B-1954937D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– Transfer Learning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9A27FCE-E128-7995-989F-A7B7B7A5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305050"/>
            <a:ext cx="9039225" cy="3590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F5131-9B8E-1F4C-67D7-CE4CE67B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817" y="4546258"/>
            <a:ext cx="2143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CCE7-829C-0133-8C4A-77B5E44A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– 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7BC1F-13BF-8A10-0907-93BC3AA43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175" y="2189163"/>
            <a:ext cx="5215650" cy="3822700"/>
          </a:xfrm>
        </p:spPr>
      </p:pic>
    </p:spTree>
    <p:extLst>
      <p:ext uri="{BB962C8B-B14F-4D97-AF65-F5344CB8AC3E}">
        <p14:creationId xmlns:p14="http://schemas.microsoft.com/office/powerpoint/2010/main" val="182916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0843-158A-8959-9E41-30791A4B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– 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7D90C-D7A9-B898-7380-1081F0C3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259" y="2189163"/>
            <a:ext cx="7385481" cy="3822700"/>
          </a:xfrm>
        </p:spPr>
      </p:pic>
    </p:spTree>
    <p:extLst>
      <p:ext uri="{BB962C8B-B14F-4D97-AF65-F5344CB8AC3E}">
        <p14:creationId xmlns:p14="http://schemas.microsoft.com/office/powerpoint/2010/main" val="52552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F0E0-0086-40D4-B4C1-BCCC8732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E1B9-3E79-9E98-E312-01467010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CNN does is, it extract the feature of image and convert it into lower dimension without loosing its characteristics</a:t>
            </a:r>
          </a:p>
          <a:p>
            <a:r>
              <a:rPr lang="en-US" dirty="0"/>
              <a:t>Suppose initial the size of the image is 224 x 224 x 3</a:t>
            </a:r>
          </a:p>
          <a:p>
            <a:r>
              <a:rPr lang="en-US" dirty="0"/>
              <a:t>Without convolution then you need 224 x 224 x 3 = 100352 numbers of neurons in input layer</a:t>
            </a:r>
          </a:p>
          <a:p>
            <a:r>
              <a:rPr lang="en-US" dirty="0"/>
              <a:t>After applying convolution you input tensor dimension is reduced to 1 x 1 x 1000</a:t>
            </a:r>
          </a:p>
          <a:p>
            <a:r>
              <a:rPr lang="en-US" dirty="0"/>
              <a:t>Only need 1000 neurons in first layer of feedforward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16220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6CEA-5F32-A406-D810-E6FC3FFD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– 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4101C-79B4-A8BA-9757-D94A6C41A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400" y="2154439"/>
            <a:ext cx="4183190" cy="3822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A77B7-CD18-00D4-07A0-C53AD0C1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412" y="2154439"/>
            <a:ext cx="4213231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5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84E3-3604-1DDD-AF27-EA4BF79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from Scratch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EE967-0C4E-59FE-B7AA-62426F78F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373" y="2189163"/>
            <a:ext cx="7209253" cy="3822700"/>
          </a:xfrm>
        </p:spPr>
      </p:pic>
    </p:spTree>
    <p:extLst>
      <p:ext uri="{BB962C8B-B14F-4D97-AF65-F5344CB8AC3E}">
        <p14:creationId xmlns:p14="http://schemas.microsoft.com/office/powerpoint/2010/main" val="335570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5803-694C-7A51-AC67-3EEC5E6E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from Scratch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E7C5DF-137F-E6F8-5AA8-C7884EE4E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384" y="2189163"/>
            <a:ext cx="4213231" cy="3822700"/>
          </a:xfrm>
        </p:spPr>
      </p:pic>
    </p:spTree>
    <p:extLst>
      <p:ext uri="{BB962C8B-B14F-4D97-AF65-F5344CB8AC3E}">
        <p14:creationId xmlns:p14="http://schemas.microsoft.com/office/powerpoint/2010/main" val="302237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E264-78B0-E001-57F8-B00655DF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from Scratch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AC6A1-E7CB-D809-E7E7-229B70E6F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655" y="2189163"/>
            <a:ext cx="4258690" cy="3822700"/>
          </a:xfrm>
        </p:spPr>
      </p:pic>
    </p:spTree>
    <p:extLst>
      <p:ext uri="{BB962C8B-B14F-4D97-AF65-F5344CB8AC3E}">
        <p14:creationId xmlns:p14="http://schemas.microsoft.com/office/powerpoint/2010/main" val="3739157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7385-35A1-258A-763A-5EC1A14E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from Scratch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9F3C9-AB5F-802F-3A91-D253E9E36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12" y="2543175"/>
            <a:ext cx="6048375" cy="3114675"/>
          </a:xfrm>
        </p:spPr>
      </p:pic>
    </p:spTree>
    <p:extLst>
      <p:ext uri="{BB962C8B-B14F-4D97-AF65-F5344CB8AC3E}">
        <p14:creationId xmlns:p14="http://schemas.microsoft.com/office/powerpoint/2010/main" val="408648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45C-210B-13FE-E8F3-2D4EC3FD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from Scratch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E82D63-0103-2F84-6AF8-E6A7B7212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723" y="2189163"/>
            <a:ext cx="1932553" cy="3822700"/>
          </a:xfrm>
        </p:spPr>
      </p:pic>
    </p:spTree>
    <p:extLst>
      <p:ext uri="{BB962C8B-B14F-4D97-AF65-F5344CB8AC3E}">
        <p14:creationId xmlns:p14="http://schemas.microsoft.com/office/powerpoint/2010/main" val="22057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C3F-4C62-1544-E231-99BCA4F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from Scratch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DCEAC-49AD-FA98-446C-64CD0EF6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310" y="2189163"/>
            <a:ext cx="7023380" cy="3822700"/>
          </a:xfrm>
        </p:spPr>
      </p:pic>
    </p:spTree>
    <p:extLst>
      <p:ext uri="{BB962C8B-B14F-4D97-AF65-F5344CB8AC3E}">
        <p14:creationId xmlns:p14="http://schemas.microsoft.com/office/powerpoint/2010/main" val="3405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801E-810C-179A-FD60-A24A6911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1B1796-73E6-F1BD-67BC-F0ED5D097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58" y="2189163"/>
            <a:ext cx="6521484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8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A759-0DF8-C4A5-D5C1-F2B4134A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2F95-E4C6-DFCA-603D-58A2C007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is used with some filters for detecting edges</a:t>
            </a:r>
          </a:p>
          <a:p>
            <a:r>
              <a:rPr lang="en-US" dirty="0"/>
              <a:t>Suppose gray scale image with dimension 6 x 6 and filter of dimension 3 x 3</a:t>
            </a:r>
          </a:p>
          <a:p>
            <a:r>
              <a:rPr lang="en-US" dirty="0"/>
              <a:t>When 6 x 6 grey scale image convolve with 3 x 3 filter, we get 4 x 4 image</a:t>
            </a:r>
          </a:p>
          <a:p>
            <a:r>
              <a:rPr lang="en-US" dirty="0"/>
              <a:t>First, 3 x 3 filter matrix get multiplied with first 3 x 3 size of our grey scale image</a:t>
            </a:r>
          </a:p>
          <a:p>
            <a:r>
              <a:rPr lang="en-US" dirty="0"/>
              <a:t>We shift one column right up to end , after that we shift one row and so on</a:t>
            </a:r>
          </a:p>
        </p:txBody>
      </p:sp>
    </p:spTree>
    <p:extLst>
      <p:ext uri="{BB962C8B-B14F-4D97-AF65-F5344CB8AC3E}">
        <p14:creationId xmlns:p14="http://schemas.microsoft.com/office/powerpoint/2010/main" val="385127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5E57-DF2A-203B-FE35-E7AAB71C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C66EE3-10C5-1AC0-34DF-E60968C45D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3638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CB94-508C-B069-3FA3-5CFE638B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3FEA-AC88-F675-1302-E8A3191A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Stride denotes how many steps we are moving in each steps in convolution</a:t>
            </a:r>
          </a:p>
          <a:p>
            <a:r>
              <a:rPr lang="en-US" dirty="0"/>
              <a:t>By default it is one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F31AEB-A0DF-2A8B-FC3D-BC83372A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67" y="3155999"/>
            <a:ext cx="4700221" cy="274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1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0A06-845F-105C-F10A-C55ACCD8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5821-D805-2F89-D002-FB0D3354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89408"/>
            <a:ext cx="5534465" cy="3821778"/>
          </a:xfrm>
        </p:spPr>
        <p:txBody>
          <a:bodyPr/>
          <a:lstStyle/>
          <a:p>
            <a:r>
              <a:rPr lang="en-US" dirty="0"/>
              <a:t>Notice that the size of output is smaller that input</a:t>
            </a:r>
          </a:p>
          <a:p>
            <a:r>
              <a:rPr lang="en-US" dirty="0"/>
              <a:t>To maintain the dimension of output as in input, we use padding</a:t>
            </a:r>
          </a:p>
          <a:p>
            <a:r>
              <a:rPr lang="en-US" dirty="0"/>
              <a:t>Padding is a process of adding zeros to the input matrix symmetrically</a:t>
            </a:r>
          </a:p>
          <a:p>
            <a:r>
              <a:rPr lang="en-US" dirty="0"/>
              <a:t>The extra grey blocks denote the padding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93F76B-F8B9-F418-FFFA-BFA94C837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64" y="1826443"/>
            <a:ext cx="5148776" cy="32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8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C83B-4B4A-CBDE-BFCA-F1BE6FF4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596E-01C6-03E2-CFC1-28067C29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five different layers in CNN</a:t>
            </a:r>
          </a:p>
          <a:p>
            <a:r>
              <a:rPr lang="en-US" dirty="0"/>
              <a:t>Input layer</a:t>
            </a:r>
          </a:p>
          <a:p>
            <a:r>
              <a:rPr lang="en-US" dirty="0"/>
              <a:t>Convo layer (Convo +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Fully connected(FC) layer</a:t>
            </a:r>
          </a:p>
          <a:p>
            <a:r>
              <a:rPr lang="en-US" dirty="0" err="1"/>
              <a:t>Softmax</a:t>
            </a:r>
            <a:r>
              <a:rPr lang="en-US" dirty="0"/>
              <a:t>/logistic layer</a:t>
            </a:r>
          </a:p>
          <a:p>
            <a:r>
              <a:rPr lang="en-US" dirty="0"/>
              <a:t>Output layer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580FCF-7A72-9BF2-00AF-105B26D94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1" y="2633297"/>
            <a:ext cx="5504864" cy="235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74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5B1E-2E63-7582-4197-E400A21A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7D56-8944-DA74-4F2D-9108E11E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layer is used to reduce the spatial volume of input image after convolution</a:t>
            </a:r>
          </a:p>
          <a:p>
            <a:r>
              <a:rPr lang="en-US" dirty="0"/>
              <a:t>It is used between two convolution layer</a:t>
            </a:r>
          </a:p>
          <a:p>
            <a:r>
              <a:rPr lang="en-US" dirty="0"/>
              <a:t>Applying FC after Convo layer without pooling is computationally expensive</a:t>
            </a:r>
          </a:p>
          <a:p>
            <a:r>
              <a:rPr lang="en-US" dirty="0"/>
              <a:t>The max pooling is only way to reduce the spatial volume of input image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C420CE-D3B3-7689-7D5D-5757445A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43" y="3996041"/>
            <a:ext cx="4840679" cy="22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5496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RegularSeedLeftStep">
      <a:dk1>
        <a:srgbClr val="000000"/>
      </a:dk1>
      <a:lt1>
        <a:srgbClr val="FFFFFF"/>
      </a:lt1>
      <a:dk2>
        <a:srgbClr val="1B1937"/>
      </a:dk2>
      <a:lt2>
        <a:srgbClr val="E3E8E2"/>
      </a:lt2>
      <a:accent1>
        <a:srgbClr val="B829E7"/>
      </a:accent1>
      <a:accent2>
        <a:srgbClr val="5717D5"/>
      </a:accent2>
      <a:accent3>
        <a:srgbClr val="2938E7"/>
      </a:accent3>
      <a:accent4>
        <a:srgbClr val="1775D5"/>
      </a:accent4>
      <a:accent5>
        <a:srgbClr val="22B4C2"/>
      </a:accent5>
      <a:accent6>
        <a:srgbClr val="14BB84"/>
      </a:accent6>
      <a:hlink>
        <a:srgbClr val="49933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385</Words>
  <Application>Microsoft Office PowerPoint</Application>
  <PresentationFormat>Widescreen</PresentationFormat>
  <Paragraphs>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Avenir Next LT Pro</vt:lpstr>
      <vt:lpstr>Footlight MT Light</vt:lpstr>
      <vt:lpstr>ArchVTI</vt:lpstr>
      <vt:lpstr>Neural Network – Deep Learning – Matlab</vt:lpstr>
      <vt:lpstr>Convolutional Neural Network</vt:lpstr>
      <vt:lpstr>Convolutional Neural Network</vt:lpstr>
      <vt:lpstr>Filters</vt:lpstr>
      <vt:lpstr>Filters</vt:lpstr>
      <vt:lpstr>Stride</vt:lpstr>
      <vt:lpstr>Padding</vt:lpstr>
      <vt:lpstr>Layers in CNN</vt:lpstr>
      <vt:lpstr>Pooling Layer</vt:lpstr>
      <vt:lpstr>AlexNet</vt:lpstr>
      <vt:lpstr>GoogLeNet</vt:lpstr>
      <vt:lpstr>GoogLeNet</vt:lpstr>
      <vt:lpstr>AlexNet</vt:lpstr>
      <vt:lpstr>AlexNet – Transfer Learning</vt:lpstr>
      <vt:lpstr>AlexNet – Transfer Learning</vt:lpstr>
      <vt:lpstr>AlexNet – Transfer Learning</vt:lpstr>
      <vt:lpstr>AlexNet – Transfer Learning</vt:lpstr>
      <vt:lpstr>AlexNet – Transfer Learning</vt:lpstr>
      <vt:lpstr>AlexNet – Transfer Learning</vt:lpstr>
      <vt:lpstr>AlexNet – Transfer Learning</vt:lpstr>
      <vt:lpstr>Training a Model from Scratch</vt:lpstr>
      <vt:lpstr>Training a Model from Scratch</vt:lpstr>
      <vt:lpstr>Training a Model from Scratch</vt:lpstr>
      <vt:lpstr>Training a Model from Scratch</vt:lpstr>
      <vt:lpstr>Training a Model from Scratch</vt:lpstr>
      <vt:lpstr>Training a Model from Scratch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 – Section No.3</dc:title>
  <dc:creator>Ahmed Tarik Mohammed ElHelow</dc:creator>
  <cp:lastModifiedBy>Ahmed Tarik Mohammed ElHelow</cp:lastModifiedBy>
  <cp:revision>11</cp:revision>
  <dcterms:created xsi:type="dcterms:W3CDTF">2022-03-29T13:06:04Z</dcterms:created>
  <dcterms:modified xsi:type="dcterms:W3CDTF">2022-05-16T00:32:44Z</dcterms:modified>
</cp:coreProperties>
</file>