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460A-41FC-0820-ED23-6CA661FAE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B88D3-EAAB-4A96-299E-C699F37D1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ECDED-D69E-2373-D7FA-F670EECD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CFEF-91E2-470F-91F8-C65B42D37E6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0EAB-E85B-6316-9EA0-BB41B7C3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D5E7-8EE3-0409-73FC-AD162271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DF5-E335-4233-9EBE-E0129CB01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72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6EB9-746D-B5C3-6CA8-7B859FFE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70B7F-88CA-E150-BC67-3193504C1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C36F-1FF1-7F30-F8BE-F5CD933E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CFEF-91E2-470F-91F8-C65B42D37E6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EBA40-A37A-E2BD-5B1A-070FDAC2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A86DC-4C03-8781-FB3B-F0DAC3B2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DF5-E335-4233-9EBE-E0129CB01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3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4FF5F-1D90-0634-F29D-27E59E002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1A47B-7833-904D-2433-A7370AFBA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1FD10-034F-590A-5EC4-498F5509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CFEF-91E2-470F-91F8-C65B42D37E6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1B02D-4872-1879-6C42-BDDE7BBD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E755A-9CC6-BD15-8CC1-F8AEA43D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DF5-E335-4233-9EBE-E0129CB01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68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9026-BDA4-2D3D-7915-6117C378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D1C29-FB36-A255-910D-3C4E5B231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6BCA4-11D4-A8A2-20BF-E45E5A90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CFEF-91E2-470F-91F8-C65B42D37E6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7E562-5219-AD8C-2C54-8F4EEAF1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06C7A-00CC-B8D9-2EBB-0990F2EB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DF5-E335-4233-9EBE-E0129CB01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1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7071-E20E-7C24-345F-F841914C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876AA-7506-B452-3FF1-B5B2D64CD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2753-4DD9-7566-B3D9-78DD2580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CFEF-91E2-470F-91F8-C65B42D37E6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3E44-2909-C940-4D58-16548DED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637BE-887A-2C6F-BF73-7884DF87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DF5-E335-4233-9EBE-E0129CB01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11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BEF2-2A07-DB31-6118-DA87D6AC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A908-5E76-9342-6C13-16481651B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BF3AE-6717-099D-B18A-CC2B7E29D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5ACC1-530A-ADCE-5364-9E587847C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CFEF-91E2-470F-91F8-C65B42D37E6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F3653-97BA-F3D7-B4EC-BA328258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C4523-AB8A-51F9-8419-0A6CE8D6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DF5-E335-4233-9EBE-E0129CB01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89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EA5D-733A-B8D0-714E-C9DEFE10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5FAC7-1F90-F44B-D6F5-74F05DFE9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C8F42-C6A4-5A51-6E68-578851CCE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29A7D-8B64-61E9-C903-65C5CC892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D22DC-E55E-797E-23B7-EB3214315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31198-6DC0-494B-3DD5-66DD49A0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CFEF-91E2-470F-91F8-C65B42D37E6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E8984-08C7-A81D-7AF1-1B06401F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244A8-0212-668F-A121-7F207D66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DF5-E335-4233-9EBE-E0129CB01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96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DDBCF-890E-21FE-3288-6873B957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DB84C-4C94-C0B7-0686-E8EC6257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CFEF-91E2-470F-91F8-C65B42D37E6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7E038-9718-FD7C-59F4-E0ECDE21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4099C-7278-F95B-78FC-772B526B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DF5-E335-4233-9EBE-E0129CB01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79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DF638-41E4-B59C-8B40-2F2C3A4E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CFEF-91E2-470F-91F8-C65B42D37E6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FD8CD-8E50-1A31-8130-D9B18FB3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7F18E-2A33-9C45-D8C9-BD0123B3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DF5-E335-4233-9EBE-E0129CB01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8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0981-9046-A0A0-2A33-CCF7729B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E420-C153-0254-2E6F-D793AC393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CAA66-ECC5-623E-D44C-3EC95F05D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0FE2B-970A-3078-C910-5F6D6964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CFEF-91E2-470F-91F8-C65B42D37E6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6EB22-06F0-2F69-F4C3-8E35198D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700CB-45E6-6A2B-837E-96B79C57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DF5-E335-4233-9EBE-E0129CB01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1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61A7-EA4B-8441-774E-2517806BE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F0D3DF-41C4-EB74-8A32-AF41B62DD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0D82A-C2E9-9268-0B0A-18CF91F46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CE994-4F30-3C5F-BCE8-E018703F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3CFEF-91E2-470F-91F8-C65B42D37E6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E1D78-96E1-D7F1-6A8B-1C8A26F9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5AE2B-E26D-1CF6-AF73-300AF480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BCDF5-E335-4233-9EBE-E0129CB01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06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2C902-3382-D9A6-1932-E91417CBB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03508-19EB-8EC0-E324-DFDA9B69F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EF092-C900-B6E8-41E9-C6DE96A3F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63CFEF-91E2-470F-91F8-C65B42D37E6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D1742-1D66-3EF3-6193-65FE65BF9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F6E2-CFD1-56D4-BBDD-5A03128DC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5BCDF5-E335-4233-9EBE-E0129CB01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17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A3E0F2-7A85-E1D5-6B93-B8F0274D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807308"/>
              </p:ext>
            </p:extLst>
          </p:nvPr>
        </p:nvGraphicFramePr>
        <p:xfrm>
          <a:off x="178904" y="1008054"/>
          <a:ext cx="11834192" cy="5701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8548">
                  <a:extLst>
                    <a:ext uri="{9D8B030D-6E8A-4147-A177-3AD203B41FA5}">
                      <a16:colId xmlns:a16="http://schemas.microsoft.com/office/drawing/2014/main" val="1301198327"/>
                    </a:ext>
                  </a:extLst>
                </a:gridCol>
                <a:gridCol w="2958548">
                  <a:extLst>
                    <a:ext uri="{9D8B030D-6E8A-4147-A177-3AD203B41FA5}">
                      <a16:colId xmlns:a16="http://schemas.microsoft.com/office/drawing/2014/main" val="1750245796"/>
                    </a:ext>
                  </a:extLst>
                </a:gridCol>
                <a:gridCol w="2958548">
                  <a:extLst>
                    <a:ext uri="{9D8B030D-6E8A-4147-A177-3AD203B41FA5}">
                      <a16:colId xmlns:a16="http://schemas.microsoft.com/office/drawing/2014/main" val="956880411"/>
                    </a:ext>
                  </a:extLst>
                </a:gridCol>
                <a:gridCol w="2958548">
                  <a:extLst>
                    <a:ext uri="{9D8B030D-6E8A-4147-A177-3AD203B41FA5}">
                      <a16:colId xmlns:a16="http://schemas.microsoft.com/office/drawing/2014/main" val="115454180"/>
                    </a:ext>
                  </a:extLst>
                </a:gridCol>
              </a:tblGrid>
              <a:tr h="361969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Step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Tools/Libraries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 Notes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9999904"/>
                  </a:ext>
                </a:extLst>
              </a:tr>
              <a:tr h="1176399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Acquisition</a:t>
                      </a:r>
                      <a:br>
                        <a:rPr lang="en-IN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IN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Collect TPS PDFs, Manifest Specs, </a:t>
                      </a:r>
                      <a:r>
                        <a:rPr lang="en-IN" sz="14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arxml</a:t>
                      </a:r>
                      <a:r>
                        <a:rPr lang="en-IN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schemas, release notes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Linux scripts, wget, requests, PyMuPDF, pdfminer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Automate crawling and version tracking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263869"/>
                  </a:ext>
                </a:extLst>
              </a:tr>
              <a:tr h="904923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1.2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Extraction</a:t>
                      </a:r>
                      <a:br>
                        <a:rPr lang="en-GB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GB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Parse PDFs to extract structured text and 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PyMuPDF, pdfplumber, regex, tabula-py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TOC-based splitting for context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9926379"/>
                  </a:ext>
                </a:extLst>
              </a:tr>
              <a:tr h="1176399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Cleaning &amp; Normalization</a:t>
                      </a:r>
                      <a:br>
                        <a:rPr lang="en-GB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GB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Remove noise, headers, footers; standardize terms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spaCy, Python scripts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Maintain glossary for term consistency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483541"/>
                  </a:ext>
                </a:extLst>
              </a:tr>
              <a:tr h="904923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1.4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Structuring into Datasets</a:t>
                      </a:r>
                      <a:br>
                        <a:rPr lang="en-GB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GB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Generate structured {prompt: answer} pairs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pandas, json, yaml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Create datasets for fine-tuning and RAG input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912460"/>
                  </a:ext>
                </a:extLst>
              </a:tr>
              <a:tr h="1176399"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Embedding &amp; Indexing (Optional)</a:t>
                      </a:r>
                      <a:br>
                        <a:rPr lang="en-IN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IN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Generate semantic embeddings for RAG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LangChain, Sentence Transformers, OpenAI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Enables retrieval-augmented generation (RAG)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859293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678EAC83-BC34-E9D8-0D09-566A6B96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32" y="0"/>
            <a:ext cx="10636347" cy="900331"/>
          </a:xfrm>
        </p:spPr>
        <p:txBody>
          <a:bodyPr>
            <a:normAutofit/>
          </a:bodyPr>
          <a:lstStyle/>
          <a:p>
            <a:r>
              <a:rPr lang="en-GB" dirty="0"/>
              <a:t>Document Processing Pipelines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50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4645-730E-6AFA-177E-E0967B12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Storage Flexibility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75706C-DA1C-1363-86DC-3D9447D3B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178637"/>
              </p:ext>
            </p:extLst>
          </p:nvPr>
        </p:nvGraphicFramePr>
        <p:xfrm>
          <a:off x="838200" y="1825625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541935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1559587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704837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228526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Option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Usage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Pros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Cons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547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File-based</a:t>
                      </a:r>
                      <a:br>
                        <a:rPr lang="en-IN"/>
                      </a:br>
                      <a:r>
                        <a:rPr lang="en-IN"/>
                        <a:t>(JSON/Parquet)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Training datasets, small retrievals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Easy, portable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Not scalable for real-time queries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87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NoSQL</a:t>
                      </a:r>
                      <a:br>
                        <a:rPr lang="en-IN"/>
                      </a:br>
                      <a:r>
                        <a:rPr lang="en-IN"/>
                        <a:t>(MongoDB)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Hierarchical config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Flexible schema, JSON-friendly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DB management overhead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93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Vector DB</a:t>
                      </a:r>
                      <a:br>
                        <a:rPr lang="en-IN"/>
                      </a:br>
                      <a:r>
                        <a:rPr lang="en-IN"/>
                        <a:t>(FAISS, ChromaDB)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Embedding storage for semantic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Fast semantic retrieval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Separate embedding pipeline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006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Relational DB</a:t>
                      </a:r>
                      <a:br>
                        <a:rPr lang="en-IN"/>
                      </a:br>
                      <a:r>
                        <a:rPr lang="en-IN"/>
                        <a:t>(PostgreSQL)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Versioning datasets and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ACID compliant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Less flexible for config structures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15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77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A726-AB1B-6FDA-16A2-EC93B099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Modes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87E68E-3C96-D0C5-506A-F5840F6E9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806396"/>
              </p:ext>
            </p:extLst>
          </p:nvPr>
        </p:nvGraphicFramePr>
        <p:xfrm>
          <a:off x="838200" y="1825625"/>
          <a:ext cx="105156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426022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460808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38049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20172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Mode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Implementation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Advantages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Limitations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3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Keyword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ElasticSearch or MongoDB text 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Fast, precise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Fails for paraphrased queries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64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Semantic Search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Embed queries and docs using Sentence Transformers, cosine similarity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Handles paraphrasing, high 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Requires GPU, quality embeddings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309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Hybrid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Combine keyword and semantic retrieval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Best accuracy + 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Integration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83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LLM Direct Generation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Input prompt directly to LLM for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Context-aware, fluent responses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Possible hallucinations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04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28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1D55-A972-D7FF-5BB2-79012807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Choices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CCDB6D-A7C4-D23A-C61E-8E596C140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586217"/>
              </p:ext>
            </p:extLst>
          </p:nvPr>
        </p:nvGraphicFramePr>
        <p:xfrm>
          <a:off x="838200" y="1825625"/>
          <a:ext cx="10515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678144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632267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650117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7924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Model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Pros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Cons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Suitability for AUTOSAR Chatbot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91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RNN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Simple sequential modelling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Vanishing gradient 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Not ideal for large documents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24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LSTM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Handles longer dependencies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Slow training, limited parallelism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Good for structured QA, limited context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130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Transformer</a:t>
                      </a:r>
                      <a:r>
                        <a:rPr lang="en-IN"/>
                        <a:t>(BERT, GPT)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Handles long context, parallelizableState-of-the-art NLP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High compute requirementPossible hallucinations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Best for config chatbot, explanations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95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RAG (Hybrid)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Combines retrieval +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Complex pipeline 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Highly suitable for config QA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141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96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9D5B-8689-A481-4EF2-213C87E0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Pros and Cons for RAG and Fine-Tune LLM Only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F147B3-40E2-8EA4-81DA-FC9C131D7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300980"/>
              </p:ext>
            </p:extLst>
          </p:nvPr>
        </p:nvGraphicFramePr>
        <p:xfrm>
          <a:off x="838200" y="1825625"/>
          <a:ext cx="10515597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54973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7630129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37515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Fine-tuned LLM 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RAG + LLM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83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Context awareness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Limited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65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Accuracy on unseen queries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386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Maintenance with AUTOSAR updates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Retrain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Just update 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881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Deployment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Simple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Higher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79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Inference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Fast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Slower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14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Explainability &amp; traceability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972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730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423</Words>
  <Application>Microsoft Office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Document Processing Pipelines</vt:lpstr>
      <vt:lpstr>Storage Flexibility</vt:lpstr>
      <vt:lpstr>Query Modes</vt:lpstr>
      <vt:lpstr>Model Choices</vt:lpstr>
      <vt:lpstr>Pros and Cons for RAG and Fine-Tune LLM Only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 Kakkirala</dc:creator>
  <cp:lastModifiedBy>Shiva Kakkirala</cp:lastModifiedBy>
  <cp:revision>2</cp:revision>
  <dcterms:created xsi:type="dcterms:W3CDTF">2025-07-28T05:27:36Z</dcterms:created>
  <dcterms:modified xsi:type="dcterms:W3CDTF">2025-07-28T05:52:39Z</dcterms:modified>
</cp:coreProperties>
</file>