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76" r:id="rId4"/>
    <p:sldId id="281" r:id="rId5"/>
    <p:sldId id="261" r:id="rId6"/>
    <p:sldId id="262" r:id="rId7"/>
    <p:sldId id="263" r:id="rId8"/>
    <p:sldId id="284" r:id="rId9"/>
    <p:sldId id="285" r:id="rId10"/>
    <p:sldId id="264" r:id="rId11"/>
    <p:sldId id="265" r:id="rId12"/>
    <p:sldId id="266" r:id="rId13"/>
    <p:sldId id="282" r:id="rId14"/>
    <p:sldId id="286"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50" autoAdjust="0"/>
    <p:restoredTop sz="94660"/>
  </p:normalViewPr>
  <p:slideViewPr>
    <p:cSldViewPr>
      <p:cViewPr varScale="1">
        <p:scale>
          <a:sx n="58" d="100"/>
          <a:sy n="58" d="100"/>
        </p:scale>
        <p:origin x="191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163342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366012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126402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222976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194299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179939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17865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260097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342151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205248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E20C3-ACE7-48FF-926E-6233B35E3EF0}" type="datetimeFigureOut">
              <a:rPr lang="id-ID" smtClean="0"/>
              <a:pPr/>
              <a:t>23/08/2021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6A8B2D-827E-4B7E-988E-F00E352F0926}" type="slidenum">
              <a:rPr lang="id-ID" smtClean="0"/>
              <a:pPr/>
              <a:t>‹#›</a:t>
            </a:fld>
            <a:endParaRPr lang="id-ID"/>
          </a:p>
        </p:txBody>
      </p:sp>
    </p:spTree>
    <p:extLst>
      <p:ext uri="{BB962C8B-B14F-4D97-AF65-F5344CB8AC3E}">
        <p14:creationId xmlns:p14="http://schemas.microsoft.com/office/powerpoint/2010/main" val="52509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E20C3-ACE7-48FF-926E-6233B35E3EF0}" type="datetimeFigureOut">
              <a:rPr lang="id-ID" smtClean="0"/>
              <a:pPr/>
              <a:t>23/08/2021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A8B2D-827E-4B7E-988E-F00E352F0926}" type="slidenum">
              <a:rPr lang="id-ID" smtClean="0"/>
              <a:pPr/>
              <a:t>‹#›</a:t>
            </a:fld>
            <a:endParaRPr lang="id-ID"/>
          </a:p>
        </p:txBody>
      </p:sp>
    </p:spTree>
    <p:extLst>
      <p:ext uri="{BB962C8B-B14F-4D97-AF65-F5344CB8AC3E}">
        <p14:creationId xmlns:p14="http://schemas.microsoft.com/office/powerpoint/2010/main" val="11905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6120680"/>
          </a:xfrm>
        </p:spPr>
        <p:txBody>
          <a:bodyPr>
            <a:normAutofit/>
          </a:bodyPr>
          <a:lstStyle/>
          <a:p>
            <a:pPr marL="0" indent="0" algn="ctr">
              <a:buNone/>
            </a:pPr>
            <a:r>
              <a:rPr lang="id-ID" sz="2800" b="1" dirty="0">
                <a:latin typeface="Book Antiqua" pitchFamily="18" charset="0"/>
              </a:rPr>
              <a:t>RAGAM BAHASA INDONESIA</a:t>
            </a:r>
          </a:p>
          <a:p>
            <a:pPr marL="265113" indent="-265113" algn="just">
              <a:spcBef>
                <a:spcPts val="0"/>
              </a:spcBef>
              <a:buNone/>
            </a:pPr>
            <a:endParaRPr lang="id-ID" sz="2000" b="1" dirty="0">
              <a:latin typeface="Book Antiqua" pitchFamily="18" charset="0"/>
              <a:cs typeface="Arial" pitchFamily="34" charset="0"/>
            </a:endParaRPr>
          </a:p>
          <a:p>
            <a:pPr marL="265113" indent="-265113" algn="just">
              <a:spcBef>
                <a:spcPts val="0"/>
              </a:spcBef>
              <a:buNone/>
            </a:pPr>
            <a:r>
              <a:rPr lang="id-ID" sz="2000" b="1" dirty="0">
                <a:latin typeface="Arial" pitchFamily="34" charset="0"/>
                <a:cs typeface="Arial" pitchFamily="34" charset="0"/>
              </a:rPr>
              <a:t>1. Sebab-sebab Timbulnya Ragam Bahasa Indonesia</a:t>
            </a:r>
            <a:endParaRPr lang="id-ID" sz="2000" dirty="0">
              <a:latin typeface="Arial" pitchFamily="34" charset="0"/>
              <a:cs typeface="Arial" pitchFamily="34" charset="0"/>
            </a:endParaRPr>
          </a:p>
          <a:p>
            <a:pPr marL="536575" indent="-536575" algn="just">
              <a:spcBef>
                <a:spcPts val="0"/>
              </a:spcBef>
              <a:buNone/>
              <a:tabLst>
                <a:tab pos="268288" algn="l"/>
              </a:tabLst>
            </a:pPr>
            <a:r>
              <a:rPr lang="id-ID" sz="2000" dirty="0">
                <a:latin typeface="Arial" pitchFamily="34" charset="0"/>
                <a:cs typeface="Arial" pitchFamily="34" charset="0"/>
              </a:rPr>
              <a:t>	a. Bahasa Indonesia sangat luas lingkup pemakaiannya dan ber­­­ma­cam ragam pula penuturnya </a:t>
            </a:r>
          </a:p>
          <a:p>
            <a:pPr marL="536575" indent="-536575" algn="just">
              <a:spcBef>
                <a:spcPts val="0"/>
              </a:spcBef>
              <a:buNone/>
              <a:tabLst>
                <a:tab pos="268288" algn="l"/>
              </a:tabLst>
            </a:pPr>
            <a:r>
              <a:rPr lang="id-ID" sz="2000" dirty="0">
                <a:latin typeface="Arial" pitchFamily="34" charset="0"/>
                <a:cs typeface="Arial" pitchFamily="34" charset="0"/>
              </a:rPr>
              <a:t>	b.	Baha­­­sa Indonesia dipakai di hampir semua situasi dan kepen­ting­­­an. </a:t>
            </a:r>
          </a:p>
          <a:p>
            <a:pPr marL="536575" indent="-536575" algn="just">
              <a:spcBef>
                <a:spcPts val="0"/>
              </a:spcBef>
              <a:buNone/>
              <a:tabLst>
                <a:tab pos="268288" algn="l"/>
              </a:tabLst>
            </a:pPr>
            <a:r>
              <a:rPr lang="id-ID" sz="2000" dirty="0">
                <a:latin typeface="Arial" pitchFamily="34" charset="0"/>
                <a:cs typeface="Arial" pitchFamily="34" charset="0"/>
              </a:rPr>
              <a:t>	c.	Bahasa Indonesia ditu­turkan oleh berbagai suku yang tersebar di seluruh pe­lo­sok tanah air. </a:t>
            </a:r>
          </a:p>
          <a:p>
            <a:pPr marL="536575" indent="-536575">
              <a:buNone/>
              <a:tabLst>
                <a:tab pos="268288" algn="l"/>
              </a:tabLst>
            </a:pPr>
            <a:r>
              <a:rPr lang="id-ID" sz="2000" dirty="0">
                <a:latin typeface="Arial" pitchFamily="34" charset="0"/>
                <a:cs typeface="Arial" pitchFamily="34" charset="0"/>
              </a:rPr>
              <a:t>	d.	Dari hari ke hari, pe­nutur ba­hasa Indonesia tidak semakin me­nyusut, tetapi justru sema­kin bertambah jum­lah­nya. Pertambahan penutur itu terjadi karena </a:t>
            </a:r>
          </a:p>
          <a:p>
            <a:pPr marL="898525" indent="-898525">
              <a:buNone/>
              <a:tabLst>
                <a:tab pos="536575" algn="l"/>
              </a:tabLst>
            </a:pPr>
            <a:r>
              <a:rPr lang="id-ID" sz="2900" dirty="0">
                <a:latin typeface="Arial" pitchFamily="34" charset="0"/>
                <a:cs typeface="Arial" pitchFamily="34" charset="0"/>
              </a:rPr>
              <a:t>	</a:t>
            </a:r>
            <a:endParaRPr lang="id-ID" sz="1900" dirty="0">
              <a:latin typeface="Arial" pitchFamily="34" charset="0"/>
              <a:cs typeface="Arial" pitchFamily="34" charset="0"/>
            </a:endParaRPr>
          </a:p>
          <a:p>
            <a:pPr marL="265113" indent="-265113" algn="just">
              <a:buNone/>
            </a:pPr>
            <a:endParaRPr lang="id-ID" sz="2400" b="1" dirty="0">
              <a:latin typeface="Book Antiqua" pitchFamily="18" charset="0"/>
              <a:cs typeface="Arial" pitchFamily="34" charset="0"/>
            </a:endParaRPr>
          </a:p>
          <a:p>
            <a:pPr marL="265113" indent="-265113" algn="just">
              <a:buNone/>
            </a:pPr>
            <a:endParaRPr lang="id-ID" sz="1900" b="1" dirty="0">
              <a:latin typeface="Arial" pitchFamily="34" charset="0"/>
              <a:cs typeface="Arial" pitchFamily="34" charset="0"/>
            </a:endParaRPr>
          </a:p>
        </p:txBody>
      </p:sp>
    </p:spTree>
    <p:extLst>
      <p:ext uri="{BB962C8B-B14F-4D97-AF65-F5344CB8AC3E}">
        <p14:creationId xmlns:p14="http://schemas.microsoft.com/office/powerpoint/2010/main" val="27264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fontScale="92500" lnSpcReduction="20000"/>
          </a:bodyPr>
          <a:lstStyle/>
          <a:p>
            <a:pPr marL="265113" indent="-265113">
              <a:buNone/>
            </a:pPr>
            <a:r>
              <a:rPr lang="id-ID" sz="1900" b="1" dirty="0">
                <a:latin typeface="Arial" pitchFamily="34" charset="0"/>
                <a:cs typeface="Arial" pitchFamily="34" charset="0"/>
              </a:rPr>
              <a:t>5.	Ragam Bahasa Ilmu</a:t>
            </a:r>
          </a:p>
          <a:p>
            <a:pPr marL="265113" indent="-265113">
              <a:buNone/>
            </a:pPr>
            <a:r>
              <a:rPr lang="id-ID" sz="1900" dirty="0">
                <a:latin typeface="Arial" pitchFamily="34" charset="0"/>
                <a:cs typeface="Arial" pitchFamily="34" charset="0"/>
              </a:rPr>
              <a:t>	</a:t>
            </a:r>
            <a:r>
              <a:rPr lang="id-ID" sz="1900" b="1" dirty="0">
                <a:latin typeface="Arial" pitchFamily="34" charset="0"/>
                <a:cs typeface="Arial" pitchFamily="34" charset="0"/>
              </a:rPr>
              <a:t>Ciri-ciri bahasa ilmu:</a:t>
            </a:r>
          </a:p>
          <a:p>
            <a:pPr marL="530225" indent="-265113" algn="just">
              <a:buNone/>
            </a:pPr>
            <a:r>
              <a:rPr lang="id-ID" sz="2000" dirty="0">
                <a:latin typeface="Arial" pitchFamily="34" charset="0"/>
                <a:cs typeface="Arial" pitchFamily="34" charset="0"/>
              </a:rPr>
              <a:t>a.	Ragam bahasa ilmu termasuk ragam baku. Oleh karena itu, da­lam ragam bahasa ilmu digunakan kata-kata, struktur frasa, dan kalimat yang baku atau sudah dibakukan.</a:t>
            </a:r>
          </a:p>
          <a:p>
            <a:pPr marL="530225" indent="-265113" algn="just">
              <a:buNone/>
            </a:pPr>
            <a:r>
              <a:rPr lang="id-ID" sz="2000" dirty="0">
                <a:latin typeface="Arial" pitchFamily="34" charset="0"/>
                <a:cs typeface="Arial" pitchFamily="34" charset="0"/>
              </a:rPr>
              <a:t>b.	Ragam bahasa ilmu termasuk ragam bahasa yang digunakan dalam suasana resmi. Oleh karena itu, ragam ilmu itu mengikuti kaidah-kaidah bahasa baku, sedapat mungkin menghindari pemakaian kata-kata asing dan daerah yang belum lazim digunakan dalam bahasa Indonesia, atau yang padanannya sudah ada dalam bahasa Indonesia.</a:t>
            </a:r>
          </a:p>
          <a:p>
            <a:pPr marL="530225" indent="-265113" algn="just">
              <a:buNone/>
            </a:pPr>
            <a:r>
              <a:rPr lang="id-ID" sz="2000" dirty="0">
                <a:latin typeface="Arial" pitchFamily="34" charset="0"/>
                <a:cs typeface="Arial" pitchFamily="34" charset="0"/>
              </a:rPr>
              <a:t>c.	Ragam bahasa ilmu bukan suatu dialek. Oleh karena itu, dihindari penggunaan kata-kata dan struktur dialek.</a:t>
            </a:r>
          </a:p>
          <a:p>
            <a:pPr marL="530225" indent="-265113" algn="just">
              <a:buNone/>
            </a:pPr>
            <a:r>
              <a:rPr lang="id-ID" sz="2000" dirty="0">
                <a:latin typeface="Arial" pitchFamily="34" charset="0"/>
                <a:cs typeface="Arial" pitchFamily="34" charset="0"/>
              </a:rPr>
              <a:t>d.	Dalam ragam bahasa ilmu, banyak digunakan kata-kata istilah. Kata-kata digunakan dalam arti denotatif, bukan dalam arti konotatif.</a:t>
            </a:r>
          </a:p>
          <a:p>
            <a:pPr marL="530225" indent="-265113" algn="just">
              <a:buNone/>
            </a:pPr>
            <a:r>
              <a:rPr lang="id-ID" sz="2000" dirty="0">
                <a:latin typeface="Arial" pitchFamily="34" charset="0"/>
                <a:cs typeface="Arial" pitchFamily="34" charset="0"/>
              </a:rPr>
              <a:t>e.	Ragam bahasa ilmu lebih berkomunikasi dengan pikiran daripada dengan perasaan. Oleh karena itu, ragam ilmu bersifat tenang, jelas, tidak berlebih-lebihan, dan tidak emosional.</a:t>
            </a:r>
          </a:p>
          <a:p>
            <a:pPr marL="265113" indent="-265113">
              <a:buNone/>
            </a:pPr>
            <a:endParaRPr lang="id-ID" sz="1900" dirty="0">
              <a:latin typeface="Arial" pitchFamily="34" charset="0"/>
              <a:cs typeface="Arial" pitchFamily="34" charset="0"/>
            </a:endParaRPr>
          </a:p>
          <a:p>
            <a:pPr marL="354013" indent="-354013">
              <a:buNone/>
            </a:pPr>
            <a:endParaRPr lang="id-ID" sz="1900" b="1" dirty="0">
              <a:latin typeface="Arial" pitchFamily="34" charset="0"/>
              <a:cs typeface="Arial" pitchFamily="34" charset="0"/>
            </a:endParaRPr>
          </a:p>
        </p:txBody>
      </p:sp>
    </p:spTree>
    <p:extLst>
      <p:ext uri="{BB962C8B-B14F-4D97-AF65-F5344CB8AC3E}">
        <p14:creationId xmlns:p14="http://schemas.microsoft.com/office/powerpoint/2010/main" val="318488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30225" indent="-354013" algn="just">
              <a:spcBef>
                <a:spcPts val="0"/>
              </a:spcBef>
              <a:buNone/>
            </a:pPr>
            <a:r>
              <a:rPr lang="id-ID" sz="1900" dirty="0">
                <a:latin typeface="Arial" pitchFamily="34" charset="0"/>
                <a:cs typeface="Arial" pitchFamily="34" charset="0"/>
              </a:rPr>
              <a:t>f.	Hubungan gramatikal antara unsur-unsurnya, baik dalam kalimat maupun dalam paragraf, dan juga hubungan antara paragraf yang satu paragraf lainnya bersifat padu atau kohesif. Untuk menyatakan hubungan, digunakan alat-alat penghubung seperti kata penunjuk, kata penghubung, dan lain-lainnya.</a:t>
            </a:r>
          </a:p>
          <a:p>
            <a:pPr marL="530225" indent="-354013" algn="just">
              <a:spcBef>
                <a:spcPts val="0"/>
              </a:spcBef>
              <a:buNone/>
            </a:pPr>
            <a:r>
              <a:rPr lang="id-ID" sz="1900" dirty="0">
                <a:latin typeface="Arial" pitchFamily="34" charset="0"/>
                <a:cs typeface="Arial" pitchFamily="34" charset="0"/>
              </a:rPr>
              <a:t>g.	Hubungan semantik antarunsur-unsurnya bersifat logis atau koheren. Dihindari peng­gunaan kalimat yang mempunyai makna ganda atau ambigu.</a:t>
            </a:r>
          </a:p>
          <a:p>
            <a:pPr marL="530225" indent="-354013" algn="just">
              <a:spcBef>
                <a:spcPts val="0"/>
              </a:spcBef>
              <a:buNone/>
            </a:pPr>
            <a:r>
              <a:rPr lang="id-ID" sz="1900" dirty="0">
                <a:latin typeface="Arial" pitchFamily="34" charset="0"/>
                <a:cs typeface="Arial" pitchFamily="34" charset="0"/>
              </a:rPr>
              <a:t>h.	Lebih diutamakan penggunaan kalimat pasif karena dalam kalimat pa­sif peristiwa lebih dikemukakan daripada pelaku perbuatan.</a:t>
            </a:r>
          </a:p>
          <a:p>
            <a:pPr marL="530225" indent="-354013" algn="just">
              <a:spcBef>
                <a:spcPts val="0"/>
              </a:spcBef>
              <a:buNone/>
            </a:pPr>
            <a:r>
              <a:rPr lang="id-ID" sz="1900" dirty="0">
                <a:latin typeface="Arial" pitchFamily="34" charset="0"/>
                <a:cs typeface="Arial" pitchFamily="34" charset="0"/>
              </a:rPr>
              <a:t>i.	Konsisten dalam segala hal, misalnya dalam penggunaan is­tilah, singkatan, tanda-tanda, dan juga dalam penggunaan kata ganti diri.</a:t>
            </a:r>
          </a:p>
          <a:p>
            <a:endParaRPr lang="id-ID" sz="1900" dirty="0">
              <a:latin typeface="Arial" pitchFamily="34" charset="0"/>
              <a:cs typeface="Arial" pitchFamily="34" charset="0"/>
            </a:endParaRPr>
          </a:p>
        </p:txBody>
      </p:sp>
    </p:spTree>
    <p:extLst>
      <p:ext uri="{BB962C8B-B14F-4D97-AF65-F5344CB8AC3E}">
        <p14:creationId xmlns:p14="http://schemas.microsoft.com/office/powerpoint/2010/main" val="255029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176213" indent="0">
              <a:buNone/>
            </a:pPr>
            <a:r>
              <a:rPr lang="id-ID" sz="1900" b="1" dirty="0">
                <a:latin typeface="Arial" pitchFamily="34" charset="0"/>
                <a:cs typeface="Arial" pitchFamily="34" charset="0"/>
              </a:rPr>
              <a:t>Contoh:</a:t>
            </a:r>
          </a:p>
          <a:p>
            <a:pPr marL="176213" indent="0" algn="just">
              <a:buNone/>
            </a:pPr>
            <a:r>
              <a:rPr lang="id-ID" sz="1900" dirty="0">
                <a:latin typeface="Arial" pitchFamily="34" charset="0"/>
                <a:cs typeface="Arial" pitchFamily="34" charset="0"/>
              </a:rPr>
              <a:t>	</a:t>
            </a:r>
            <a:r>
              <a:rPr lang="id-ID" sz="1900" i="1" dirty="0">
                <a:latin typeface="Arial" pitchFamily="34" charset="0"/>
                <a:cs typeface="Arial" pitchFamily="34" charset="0"/>
              </a:rPr>
              <a:t>Berbagai upaya pelestarian budaya diperlukan agar kebudayaan suatu bangsa menjadi kuat dan tetap kuat. Pelestarian budaya berarti mempertahankan eksistensinya, termasuk karakter bangsa yang diimplikasikannya. Perlu ditegaskan bahwa pelestarian tidak harus berarti pembekuan atau semata-mata mempertahankan bentuk-bentuk ungkapan yang sudah dikenal. Kebudayaan harus dapat lestari sambil memberi peluang luas untuk berkembangnya kreativitas di dalamnya. Penciptaan ragam-ragam baru dalam perbendaharaan seni tradisi adalah contoh bahwa tradisi dan kreativitas tidak perlu dipertentangkan. Contoh khusus untuk Bali yang dapat disebutkan adalah kelahiran dan berkembangnya Gong Kebyar sejak beberapa puluh tahun yang lalu. </a:t>
            </a:r>
            <a:r>
              <a:rPr lang="en-US" sz="1900" noProof="1">
                <a:latin typeface="Arial" pitchFamily="34" charset="0"/>
                <a:cs typeface="Arial" pitchFamily="34" charset="0"/>
              </a:rPr>
              <a:t>(Sumber: </a:t>
            </a:r>
            <a:r>
              <a:rPr lang="id-ID" sz="1900" b="1" i="1" dirty="0">
                <a:latin typeface="Arial" pitchFamily="34" charset="0"/>
                <a:cs typeface="Arial" pitchFamily="34" charset="0"/>
              </a:rPr>
              <a:t>Kebudayaan di Nusantara</a:t>
            </a:r>
            <a:r>
              <a:rPr lang="id-ID" sz="1900" dirty="0">
                <a:latin typeface="Arial" pitchFamily="34" charset="0"/>
                <a:cs typeface="Arial" pitchFamily="34" charset="0"/>
              </a:rPr>
              <a:t>, 2014:80)</a:t>
            </a:r>
          </a:p>
          <a:p>
            <a:pPr marL="176213" indent="0" algn="just">
              <a:buNone/>
            </a:pPr>
            <a:r>
              <a:rPr lang="id-ID" sz="1900" i="1" dirty="0">
                <a:latin typeface="Arial" pitchFamily="34" charset="0"/>
                <a:cs typeface="Arial" pitchFamily="34" charset="0"/>
              </a:rPr>
              <a:t> </a:t>
            </a:r>
            <a:endParaRPr lang="id-ID" sz="1900" dirty="0">
              <a:latin typeface="Arial" pitchFamily="34" charset="0"/>
              <a:cs typeface="Arial" pitchFamily="34" charset="0"/>
            </a:endParaRPr>
          </a:p>
        </p:txBody>
      </p:sp>
    </p:spTree>
    <p:extLst>
      <p:ext uri="{BB962C8B-B14F-4D97-AF65-F5344CB8AC3E}">
        <p14:creationId xmlns:p14="http://schemas.microsoft.com/office/powerpoint/2010/main" val="406610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spcBef>
                <a:spcPts val="0"/>
              </a:spcBef>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dunia </a:t>
            </a:r>
            <a:r>
              <a:rPr lang="en-US" sz="2400" dirty="0" err="1">
                <a:latin typeface="Arial" panose="020B0604020202020204" pitchFamily="34" charset="0"/>
                <a:cs typeface="Arial" panose="020B0604020202020204" pitchFamily="34" charset="0"/>
              </a:rPr>
              <a:t>permesinan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penemuan-penemuan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baru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bidang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permesinan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seperti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mesin-mesin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otomatis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mempermudah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kerja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manusia</a:t>
            </a:r>
            <a:r>
              <a:rPr lang="en-US" sz="2400" dirty="0">
                <a:latin typeface="Arial" panose="020B0604020202020204" pitchFamily="34" charset="0"/>
                <a:cs typeface="Arial" panose="020B0604020202020204" pitchFamily="34" charset="0"/>
              </a:rPr>
              <a:t>. Pada </a:t>
            </a:r>
            <a:r>
              <a:rPr lang="en-US" sz="2400" dirty="0" err="1">
                <a:latin typeface="Arial" panose="020B0604020202020204" pitchFamily="34" charset="0"/>
                <a:cs typeface="Arial" panose="020B0604020202020204" pitchFamily="34" charset="0"/>
              </a:rPr>
              <a:t>awalnya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penemuan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itu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tercipta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pikiran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ilmuwan</a:t>
            </a:r>
            <a:r>
              <a:rPr lang="en-US" sz="2400" dirty="0">
                <a:latin typeface="Arial" panose="020B0604020202020204" pitchFamily="34" charset="0"/>
                <a:cs typeface="Arial" panose="020B0604020202020204" pitchFamily="34" charset="0"/>
              </a:rPr>
              <a:t> yang </a:t>
            </a:r>
            <a:r>
              <a:rPr lang="en-US" sz="2400" dirty="0" err="1">
                <a:latin typeface="Arial" panose="020B0604020202020204" pitchFamily="34" charset="0"/>
                <a:cs typeface="Arial" panose="020B0604020202020204" pitchFamily="34" charset="0"/>
              </a:rPr>
              <a:t>ahli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bidang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permesinan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Suatu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mesin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struktur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atau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sistem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baru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harus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ada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pemikiran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insinyur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atau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pembuat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rencana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sebelum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bisa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menjadi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kenyataan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Konsep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awal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atau</a:t>
            </a:r>
            <a:r>
              <a:rPr lang="en-US" sz="2400" dirty="0">
                <a:latin typeface="Arial" panose="020B0604020202020204" pitchFamily="34" charset="0"/>
                <a:cs typeface="Arial" panose="020B0604020202020204" pitchFamily="34" charset="0"/>
              </a:rPr>
              <a:t> ide </a:t>
            </a:r>
            <a:r>
              <a:rPr lang="en-US" sz="2400" dirty="0" err="1">
                <a:latin typeface="Arial" panose="020B0604020202020204" pitchFamily="34" charset="0"/>
                <a:cs typeface="Arial" panose="020B0604020202020204" pitchFamily="34" charset="0"/>
              </a:rPr>
              <a:t>biasanya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tertulis</a:t>
            </a:r>
            <a:r>
              <a:rPr lang="en-US" sz="2400" dirty="0">
                <a:latin typeface="Arial" panose="020B0604020202020204" pitchFamily="34" charset="0"/>
                <a:cs typeface="Arial" panose="020B0604020202020204" pitchFamily="34" charset="0"/>
              </a:rPr>
              <a:t> pada </a:t>
            </a:r>
            <a:r>
              <a:rPr lang="en-US" sz="2400" dirty="0" err="1">
                <a:latin typeface="Arial" panose="020B0604020202020204" pitchFamily="34" charset="0"/>
                <a:cs typeface="Arial" panose="020B0604020202020204" pitchFamily="34" charset="0"/>
              </a:rPr>
              <a:t>kertas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atau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sebagai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suatu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gambar</a:t>
            </a:r>
            <a:r>
              <a:rPr lang="en-US" sz="2400" dirty="0">
                <a:latin typeface="Arial" panose="020B0604020202020204" pitchFamily="34" charset="0"/>
                <a:cs typeface="Arial" panose="020B0604020202020204" pitchFamily="34" charset="0"/>
              </a:rPr>
              <a:t> pada </a:t>
            </a:r>
            <a:r>
              <a:rPr lang="en-US" sz="2400" dirty="0" err="1">
                <a:latin typeface="Arial" panose="020B0604020202020204" pitchFamily="34" charset="0"/>
                <a:cs typeface="Arial" panose="020B0604020202020204" pitchFamily="34" charset="0"/>
              </a:rPr>
              <a:t>layar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komputer</a:t>
            </a:r>
            <a:r>
              <a:rPr lang="en-US" sz="2400" dirty="0">
                <a:latin typeface="Arial" panose="020B0604020202020204" pitchFamily="34" charset="0"/>
                <a:cs typeface="Arial" panose="020B0604020202020204" pitchFamily="34" charset="0"/>
              </a:rPr>
              <a:t> dan </a:t>
            </a:r>
            <a:r>
              <a:rPr lang="en-US" sz="2400" dirty="0" err="1">
                <a:latin typeface="Arial" panose="020B0604020202020204" pitchFamily="34" charset="0"/>
                <a:cs typeface="Arial" panose="020B0604020202020204" pitchFamily="34" charset="0"/>
              </a:rPr>
              <a:t>dikomunikasikan</a:t>
            </a:r>
            <a:r>
              <a:rPr lang="en-US" sz="2400" dirty="0">
                <a:latin typeface="Arial" panose="020B0604020202020204" pitchFamily="34" charset="0"/>
                <a:cs typeface="Arial" panose="020B0604020202020204" pitchFamily="34" charset="0"/>
              </a:rPr>
              <a:t> pada orang lain </a:t>
            </a:r>
            <a:r>
              <a:rPr lang="en-US" sz="2400" dirty="0" err="1">
                <a:latin typeface="Arial" panose="020B0604020202020204" pitchFamily="34" charset="0"/>
                <a:cs typeface="Arial" panose="020B0604020202020204" pitchFamily="34" charset="0"/>
              </a:rPr>
              <a:t>melalui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bahasa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gambar</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graphic language </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bentuk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sketsa-sketsa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tangan</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110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D386-571C-4B8B-8A90-2A6A1095C07C}"/>
              </a:ext>
            </a:extLst>
          </p:cNvPr>
          <p:cNvSpPr>
            <a:spLocks noGrp="1"/>
          </p:cNvSpPr>
          <p:nvPr>
            <p:ph type="title"/>
          </p:nvPr>
        </p:nvSpPr>
        <p:spPr/>
        <p:txBody>
          <a:bodyPr/>
          <a:lstStyle/>
          <a:p>
            <a:r>
              <a:rPr lang="en-US" dirty="0" err="1"/>
              <a:t>Matur</a:t>
            </a:r>
            <a:r>
              <a:rPr lang="en-US" dirty="0"/>
              <a:t> </a:t>
            </a:r>
            <a:r>
              <a:rPr lang="en-US" dirty="0" err="1"/>
              <a:t>tengkiyuh</a:t>
            </a:r>
            <a:endParaRPr lang="en-ID" dirty="0"/>
          </a:p>
        </p:txBody>
      </p:sp>
      <p:sp>
        <p:nvSpPr>
          <p:cNvPr id="3" name="Content Placeholder 2">
            <a:extLst>
              <a:ext uri="{FF2B5EF4-FFF2-40B4-BE49-F238E27FC236}">
                <a16:creationId xmlns:a16="http://schemas.microsoft.com/office/drawing/2014/main" id="{41412217-7454-40FF-969E-C81ABAC00D8F}"/>
              </a:ext>
            </a:extLst>
          </p:cNvPr>
          <p:cNvSpPr>
            <a:spLocks noGrp="1"/>
          </p:cNvSpPr>
          <p:nvPr>
            <p:ph idx="1"/>
          </p:nvPr>
        </p:nvSpPr>
        <p:spPr/>
        <p:txBody>
          <a:bodyPr/>
          <a:lstStyle/>
          <a:p>
            <a:r>
              <a:rPr lang="en-US" dirty="0" err="1"/>
              <a:t>Selamat</a:t>
            </a:r>
            <a:r>
              <a:rPr lang="en-US" dirty="0"/>
              <a:t> </a:t>
            </a:r>
            <a:r>
              <a:rPr lang="en-US"/>
              <a:t>berlatih</a:t>
            </a:r>
            <a:endParaRPr lang="en-ID"/>
          </a:p>
        </p:txBody>
      </p:sp>
    </p:spTree>
    <p:extLst>
      <p:ext uri="{BB962C8B-B14F-4D97-AF65-F5344CB8AC3E}">
        <p14:creationId xmlns:p14="http://schemas.microsoft.com/office/powerpoint/2010/main" val="422100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898525" indent="-898525">
              <a:spcBef>
                <a:spcPts val="0"/>
              </a:spcBef>
              <a:buNone/>
              <a:tabLst>
                <a:tab pos="536575" algn="l"/>
              </a:tabLst>
            </a:pPr>
            <a:r>
              <a:rPr lang="id-ID" sz="2000" dirty="0">
                <a:latin typeface="Arial" pitchFamily="34" charset="0"/>
                <a:cs typeface="Arial" pitchFamily="34" charset="0"/>
              </a:rPr>
              <a:t>	a.	Arus pindah ke kota besar, seperti Jakarta, yang merupakan pum­pun­­an pendatang yang berbeda-beda bahasa ibunya, men­­­ciptakan ke­perluan akan alat perhubungan bersama. Ma­na­ka­la orang itu mene­tap, anak-anaknya tidak jarang akan dibesar­kan dengan bahasa Indo­ne­sia sebagai bahasa perta­manya.</a:t>
            </a:r>
          </a:p>
          <a:p>
            <a:pPr marL="898525" indent="-898525">
              <a:spcBef>
                <a:spcPts val="0"/>
              </a:spcBef>
              <a:buNone/>
              <a:tabLst>
                <a:tab pos="536575" algn="l"/>
              </a:tabLst>
            </a:pPr>
            <a:r>
              <a:rPr lang="id-ID" sz="2000" dirty="0">
                <a:latin typeface="Arial" pitchFamily="34" charset="0"/>
                <a:cs typeface="Arial" pitchFamily="34" charset="0"/>
              </a:rPr>
              <a:t> 	b.	Perkawinan antarsuku sering mendorong orang tua untuk ber­­bahasa Indonesia dengan anaknya. Hal ini terjadi jika ke­dua ba­hasa daerah yang dipakainya banyak perbedaan.</a:t>
            </a:r>
          </a:p>
          <a:p>
            <a:pPr marL="898525" indent="-898525">
              <a:spcBef>
                <a:spcPts val="0"/>
              </a:spcBef>
              <a:buNone/>
              <a:tabLst>
                <a:tab pos="536575" algn="l"/>
              </a:tabLst>
            </a:pPr>
            <a:r>
              <a:rPr lang="id-ID" sz="2000" dirty="0">
                <a:latin typeface="Arial" pitchFamily="34" charset="0"/>
                <a:cs typeface="Arial" pitchFamily="34" charset="0"/>
              </a:rPr>
              <a:t> 	c.	Generasi muda golongan warga negara yang berketurunan asing ada yang tidak lagi merasa perlu menguasai bahasa le­lu­­hurnya. Anaknya akan dididik dengan bahasa Indonesia atau bahasa daerah yang dipa­kai di lingkungannya.</a:t>
            </a:r>
          </a:p>
          <a:p>
            <a:pPr marL="898525" indent="-898525">
              <a:spcBef>
                <a:spcPts val="0"/>
              </a:spcBef>
              <a:buNone/>
              <a:tabLst>
                <a:tab pos="536575" algn="l"/>
              </a:tabLst>
            </a:pPr>
            <a:r>
              <a:rPr lang="id-ID" sz="2000" dirty="0">
                <a:latin typeface="Arial" pitchFamily="34" charset="0"/>
                <a:cs typeface="Arial" pitchFamily="34" charset="0"/>
              </a:rPr>
              <a:t> 	d.	Orang tua masa kini, yang berbeda latar budayanya, ada yang meng­am­bil keputusan untuk menjadikan anaknya penutur asli bahasa Indonesia.</a:t>
            </a:r>
          </a:p>
          <a:p>
            <a:pPr marL="633413" indent="-368300">
              <a:spcBef>
                <a:spcPts val="0"/>
              </a:spcBef>
              <a:buNone/>
            </a:pPr>
            <a:endParaRPr lang="id-ID" sz="1900" b="1" dirty="0">
              <a:latin typeface="Arial" pitchFamily="34" charset="0"/>
              <a:cs typeface="Arial" pitchFamily="34" charset="0"/>
            </a:endParaRPr>
          </a:p>
        </p:txBody>
      </p:sp>
    </p:spTree>
    <p:extLst>
      <p:ext uri="{BB962C8B-B14F-4D97-AF65-F5344CB8AC3E}">
        <p14:creationId xmlns:p14="http://schemas.microsoft.com/office/powerpoint/2010/main" val="421045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62500" lnSpcReduction="20000"/>
          </a:bodyPr>
          <a:lstStyle/>
          <a:p>
            <a:pPr marL="265113" indent="-265113" algn="just">
              <a:buNone/>
            </a:pPr>
            <a:r>
              <a:rPr lang="id-ID" sz="3000" b="1" dirty="0">
                <a:latin typeface="Arial" pitchFamily="34" charset="0"/>
                <a:cs typeface="Arial" pitchFamily="34" charset="0"/>
              </a:rPr>
              <a:t>2.	Ragam Bahasa Sastra</a:t>
            </a:r>
            <a:endParaRPr lang="id-ID" sz="3000" dirty="0">
              <a:latin typeface="Arial" pitchFamily="34" charset="0"/>
              <a:cs typeface="Arial" pitchFamily="34" charset="0"/>
            </a:endParaRPr>
          </a:p>
          <a:p>
            <a:pPr marL="265113" indent="-265113" algn="just">
              <a:buNone/>
            </a:pPr>
            <a:r>
              <a:rPr lang="id-ID" sz="3000" b="1" dirty="0">
                <a:latin typeface="Arial" pitchFamily="34" charset="0"/>
                <a:cs typeface="Arial" pitchFamily="34" charset="0"/>
              </a:rPr>
              <a:t>	Ciri-ciri ragam bahasa sastra:</a:t>
            </a:r>
          </a:p>
          <a:p>
            <a:pPr marL="633413" indent="-368300">
              <a:buNone/>
            </a:pPr>
            <a:r>
              <a:rPr lang="id-ID" sz="3000" dirty="0">
                <a:latin typeface="Arial" pitchFamily="34" charset="0"/>
                <a:cs typeface="Arial" pitchFamily="34" charset="0"/>
              </a:rPr>
              <a:t>a.	Bahasa sastra penuh dengan ambiguitas dan homonim (kata-kata yang sama bunyinya tetapi berbeda artinya), serta memiliki kategori-kategori yang tak beraturan dan tak rasional seperti </a:t>
            </a:r>
            <a:r>
              <a:rPr lang="id-ID" sz="3000" i="1" dirty="0">
                <a:latin typeface="Arial" pitchFamily="34" charset="0"/>
                <a:cs typeface="Arial" pitchFamily="34" charset="0"/>
              </a:rPr>
              <a:t>gender</a:t>
            </a:r>
            <a:r>
              <a:rPr lang="id-ID" sz="3000" dirty="0">
                <a:latin typeface="Arial" pitchFamily="34" charset="0"/>
                <a:cs typeface="Arial" pitchFamily="34" charset="0"/>
              </a:rPr>
              <a:t> (jenis kata yang mengacu pada jenis kelamin dalam tata bahasa).</a:t>
            </a:r>
          </a:p>
          <a:p>
            <a:pPr marL="633413" indent="-368300">
              <a:buNone/>
            </a:pPr>
            <a:r>
              <a:rPr lang="id-ID" sz="3000" dirty="0">
                <a:latin typeface="Arial" pitchFamily="34" charset="0"/>
                <a:cs typeface="Arial" pitchFamily="34" charset="0"/>
              </a:rPr>
              <a:t>b. 	Bahasa sastra penuh dengan asosiasi, mengacu pada ungkapan atau karya sastra yang diciptakan sebelumnya. Dengan kata lain, bahasa sastra sangat konotatif sifatnya.</a:t>
            </a:r>
          </a:p>
          <a:p>
            <a:pPr marL="633413" indent="-368300">
              <a:buNone/>
            </a:pPr>
            <a:r>
              <a:rPr lang="id-ID" sz="3000" dirty="0">
                <a:latin typeface="Arial" pitchFamily="34" charset="0"/>
                <a:cs typeface="Arial" pitchFamily="34" charset="0"/>
              </a:rPr>
              <a:t>c. 	Bahasa sastra bukan sekadar bahasa referensial yang hanya   mengacu pada satu hal tertentu.</a:t>
            </a:r>
          </a:p>
          <a:p>
            <a:pPr marL="633413" indent="-368300">
              <a:buNone/>
            </a:pPr>
            <a:r>
              <a:rPr lang="id-ID" sz="3000" dirty="0">
                <a:latin typeface="Arial" pitchFamily="34" charset="0"/>
                <a:cs typeface="Arial" pitchFamily="34" charset="0"/>
              </a:rPr>
              <a:t>d.	Bahasa sastra mempunyai fungsi ekspresif, menunjukkan na­da (</a:t>
            </a:r>
            <a:r>
              <a:rPr lang="id-ID" sz="3000" i="1" dirty="0">
                <a:latin typeface="Arial" pitchFamily="34" charset="0"/>
                <a:cs typeface="Arial" pitchFamily="34" charset="0"/>
              </a:rPr>
              <a:t>tone</a:t>
            </a:r>
            <a:r>
              <a:rPr lang="id-ID" sz="3000" dirty="0">
                <a:latin typeface="Arial" pitchFamily="34" charset="0"/>
                <a:cs typeface="Arial" pitchFamily="34" charset="0"/>
              </a:rPr>
              <a:t>) dan sikap pembicara atau penulisnya.</a:t>
            </a:r>
          </a:p>
          <a:p>
            <a:pPr marL="633413" indent="-368300">
              <a:buNone/>
            </a:pPr>
            <a:r>
              <a:rPr lang="id-ID" sz="3000" dirty="0">
                <a:latin typeface="Arial" pitchFamily="34" charset="0"/>
                <a:cs typeface="Arial" pitchFamily="34" charset="0"/>
              </a:rPr>
              <a:t>e.	Yang dipentingkan dalam bahasa sastra adalah tanda, simbolisme sua­ra dari kata-kata. Untuk itu, berbagai macam teknik diciptakan (misalnya aliterasi dan pola suara) untuk menarik perhatian pembaca kepada kata-kata dalam karya sastra.</a:t>
            </a:r>
          </a:p>
          <a:p>
            <a:pPr marL="265113" indent="-265113" algn="just">
              <a:buNone/>
            </a:pPr>
            <a:r>
              <a:rPr lang="id-ID" sz="1900" b="1" dirty="0">
                <a:latin typeface="Arial" pitchFamily="34" charset="0"/>
                <a:cs typeface="Arial" pitchFamily="34" charset="0"/>
              </a:rPr>
              <a:t>	</a:t>
            </a:r>
          </a:p>
          <a:p>
            <a:pPr marL="265113" indent="-265113" algn="just">
              <a:buNone/>
            </a:pPr>
            <a:endParaRPr lang="id-ID" sz="1900" b="1" dirty="0">
              <a:latin typeface="Arial" pitchFamily="34" charset="0"/>
              <a:cs typeface="Arial" pitchFamily="34" charset="0"/>
            </a:endParaRPr>
          </a:p>
        </p:txBody>
      </p:sp>
    </p:spTree>
    <p:extLst>
      <p:ext uri="{BB962C8B-B14F-4D97-AF65-F5344CB8AC3E}">
        <p14:creationId xmlns:p14="http://schemas.microsoft.com/office/powerpoint/2010/main" val="253645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361950" indent="-361950" algn="just">
              <a:buNone/>
            </a:pPr>
            <a:r>
              <a:rPr lang="id-ID" sz="2000" b="1" dirty="0">
                <a:latin typeface="Arial" pitchFamily="34" charset="0"/>
                <a:cs typeface="Arial" pitchFamily="34" charset="0"/>
              </a:rPr>
              <a:t>2.	</a:t>
            </a:r>
            <a:r>
              <a:rPr lang="en-US" sz="2000" b="1" dirty="0" err="1">
                <a:latin typeface="Arial" pitchFamily="34" charset="0"/>
                <a:cs typeface="Arial" pitchFamily="34" charset="0"/>
              </a:rPr>
              <a:t>Contoh</a:t>
            </a:r>
            <a:endParaRPr lang="en-US" sz="2000" b="1" dirty="0">
              <a:latin typeface="Arial" pitchFamily="34" charset="0"/>
              <a:cs typeface="Arial" pitchFamily="34" charset="0"/>
            </a:endParaRPr>
          </a:p>
          <a:p>
            <a:pPr marL="361950" indent="0" algn="just">
              <a:buNone/>
            </a:pPr>
            <a:r>
              <a:rPr lang="en-US" sz="2000" noProof="1">
                <a:latin typeface="Arial" panose="020B0604020202020204" pitchFamily="34" charset="0"/>
                <a:cs typeface="Arial" panose="020B0604020202020204" pitchFamily="34" charset="0"/>
              </a:rPr>
              <a:t>Dia tampak amat canggung dan gamang. Gerak-geriknya serba kikuk sehingga mengundang rasa kasihan. Kepada Komandan, Karman membungkuk berlebihan. Kemudian dia mundur beberapa langkah, lalu berbalik. Kertas-kertas itu dipegangnya dengan hati-hati, tetapi tangannya bergetar. Karman merasa yakin seluruh dirinya ikut terlipat bersama surat-surat tanda pembebasannya itu. Bahkan pada saat itu Karman merasa totalitas dirinya tidak semahal apa yang kini berada dalam genggamannya. </a:t>
            </a:r>
          </a:p>
          <a:p>
            <a:pPr marL="361950" indent="0" algn="just">
              <a:buNone/>
            </a:pPr>
            <a:endParaRPr lang="en-US" sz="2000" noProof="1">
              <a:latin typeface="Arial" panose="020B0604020202020204" pitchFamily="34" charset="0"/>
              <a:cs typeface="Arial" panose="020B0604020202020204" pitchFamily="34" charset="0"/>
            </a:endParaRPr>
          </a:p>
          <a:p>
            <a:pPr marL="361950" indent="0" algn="just">
              <a:buNone/>
            </a:pPr>
            <a:r>
              <a:rPr lang="en-US" sz="2000" noProof="1">
                <a:latin typeface="Arial" panose="020B0604020202020204" pitchFamily="34" charset="0"/>
                <a:cs typeface="Arial" panose="020B0604020202020204" pitchFamily="34" charset="0"/>
              </a:rPr>
              <a:t>Sampai di dekat pintu keluar, Karman kembali gagap dan tertegun. Menoleh ke kiri dan kanan seakan ia merasa sedang ditonton oleh seribu pasang mata. Akhirnya, dengan kaki gemetar ia melangkah menuruni tangga gedung Markas Komando Distrik Militer itu. </a:t>
            </a:r>
          </a:p>
          <a:p>
            <a:pPr marL="265113" indent="-265113" algn="r">
              <a:buNone/>
            </a:pPr>
            <a:r>
              <a:rPr lang="id-ID" sz="2000" b="1" dirty="0">
                <a:latin typeface="Arial" pitchFamily="34" charset="0"/>
                <a:cs typeface="Arial" pitchFamily="34" charset="0"/>
              </a:rPr>
              <a:t>	</a:t>
            </a:r>
            <a:r>
              <a:rPr lang="en-US" sz="1400" noProof="1">
                <a:latin typeface="Arial" pitchFamily="34" charset="0"/>
                <a:cs typeface="Arial" pitchFamily="34" charset="0"/>
              </a:rPr>
              <a:t>(Sumber: </a:t>
            </a:r>
            <a:r>
              <a:rPr lang="en-US" sz="1400" i="1" noProof="1">
                <a:latin typeface="Arial" pitchFamily="34" charset="0"/>
                <a:cs typeface="Arial" pitchFamily="34" charset="0"/>
              </a:rPr>
              <a:t>Kubah </a:t>
            </a:r>
            <a:r>
              <a:rPr lang="en-US" sz="1400" noProof="1">
                <a:latin typeface="Arial" pitchFamily="34" charset="0"/>
                <a:cs typeface="Arial" pitchFamily="34" charset="0"/>
              </a:rPr>
              <a:t>(Ahmad Tohari, 2005:7)</a:t>
            </a:r>
            <a:endParaRPr lang="en-US" sz="2000" noProof="1">
              <a:latin typeface="Arial" pitchFamily="34" charset="0"/>
              <a:cs typeface="Arial" pitchFamily="34" charset="0"/>
            </a:endParaRPr>
          </a:p>
          <a:p>
            <a:pPr marL="265113" indent="-265113" algn="just">
              <a:buNone/>
            </a:pPr>
            <a:r>
              <a:rPr lang="id-ID" sz="1900" b="1" dirty="0">
                <a:latin typeface="Arial" pitchFamily="34" charset="0"/>
                <a:cs typeface="Arial" pitchFamily="34" charset="0"/>
              </a:rPr>
              <a:t>	</a:t>
            </a:r>
          </a:p>
          <a:p>
            <a:pPr marL="265113" indent="-265113" algn="just">
              <a:buNone/>
            </a:pPr>
            <a:endParaRPr lang="id-ID" sz="1900" b="1" dirty="0">
              <a:latin typeface="Arial" pitchFamily="34" charset="0"/>
              <a:cs typeface="Arial" pitchFamily="34" charset="0"/>
            </a:endParaRPr>
          </a:p>
        </p:txBody>
      </p:sp>
    </p:spTree>
    <p:extLst>
      <p:ext uri="{BB962C8B-B14F-4D97-AF65-F5344CB8AC3E}">
        <p14:creationId xmlns:p14="http://schemas.microsoft.com/office/powerpoint/2010/main" val="170171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pPr marL="354013" indent="-354013">
              <a:buNone/>
            </a:pPr>
            <a:r>
              <a:rPr lang="id-ID" sz="1900" b="1" dirty="0">
                <a:latin typeface="Arial" pitchFamily="34" charset="0"/>
                <a:cs typeface="Arial" pitchFamily="34" charset="0"/>
              </a:rPr>
              <a:t>3.	Ragam Bahasa Hukum</a:t>
            </a:r>
          </a:p>
          <a:p>
            <a:pPr marL="354013" indent="-354013">
              <a:buNone/>
            </a:pPr>
            <a:r>
              <a:rPr lang="id-ID" sz="1900" b="1" dirty="0">
                <a:latin typeface="Arial" pitchFamily="34" charset="0"/>
                <a:cs typeface="Arial" pitchFamily="34" charset="0"/>
              </a:rPr>
              <a:t>	Ciri-ciri bahasa hukum:</a:t>
            </a:r>
          </a:p>
          <a:p>
            <a:pPr marL="811213" indent="-457200">
              <a:spcBef>
                <a:spcPts val="0"/>
              </a:spcBef>
              <a:buNone/>
            </a:pPr>
            <a:r>
              <a:rPr lang="id-ID" sz="1900" dirty="0">
                <a:latin typeface="Arial" pitchFamily="34" charset="0"/>
                <a:cs typeface="Arial" pitchFamily="34" charset="0"/>
              </a:rPr>
              <a:t>(a) 	Bahasa hukum Indonesia adalah bahasa Indonesia yang digunakan di dalam kehidupan hukum Indonesia dan arena fungsinya memiliki karakteristik tersendiri.</a:t>
            </a:r>
          </a:p>
          <a:p>
            <a:pPr marL="811213" indent="-457200">
              <a:spcBef>
                <a:spcPts val="0"/>
              </a:spcBef>
              <a:buNone/>
            </a:pPr>
            <a:r>
              <a:rPr lang="id-ID" sz="1900" dirty="0">
                <a:latin typeface="Arial" pitchFamily="34" charset="0"/>
                <a:cs typeface="Arial" pitchFamily="34" charset="0"/>
              </a:rPr>
              <a:t>(b)	Bebagai bahasa, bahasa hukum Indonesia haruslah memenuhi syarat-syarat estetika.</a:t>
            </a:r>
          </a:p>
          <a:p>
            <a:pPr marL="811213" indent="-457200">
              <a:spcBef>
                <a:spcPts val="0"/>
              </a:spcBef>
              <a:buNone/>
            </a:pPr>
            <a:r>
              <a:rPr lang="id-ID" sz="1900" dirty="0">
                <a:latin typeface="Arial" pitchFamily="34" charset="0"/>
                <a:cs typeface="Arial" pitchFamily="34" charset="0"/>
              </a:rPr>
              <a:t>(c) 	Bahwa sifat khas bahasa hukum itu terletak pada kekhususan istilahnya, misalnya penciptaan istilah-istilah badan hukum (seperti zona eksklusif dan lain-lain), komposisi dan gayanya, keputusan hakim, akta notaris atau dalam konvensi internasional. </a:t>
            </a:r>
          </a:p>
          <a:p>
            <a:pPr marL="811213" indent="-457200">
              <a:spcBef>
                <a:spcPts val="0"/>
              </a:spcBef>
              <a:buNone/>
            </a:pPr>
            <a:r>
              <a:rPr lang="id-ID" sz="1900" dirty="0">
                <a:latin typeface="Arial" pitchFamily="34" charset="0"/>
                <a:cs typeface="Arial" pitchFamily="34" charset="0"/>
              </a:rPr>
              <a:t>(d) 	Bahasa hukum itu milik seluruh masyarakat dan bukan semata-mata milik para ahli hukum.</a:t>
            </a:r>
          </a:p>
          <a:p>
            <a:pPr marL="354013" indent="-354013">
              <a:buNone/>
            </a:pPr>
            <a:endParaRPr lang="id-ID" sz="1900" b="1" dirty="0">
              <a:latin typeface="Arial" pitchFamily="34" charset="0"/>
              <a:cs typeface="Arial" pitchFamily="34" charset="0"/>
            </a:endParaRPr>
          </a:p>
        </p:txBody>
      </p:sp>
    </p:spTree>
    <p:extLst>
      <p:ext uri="{BB962C8B-B14F-4D97-AF65-F5344CB8AC3E}">
        <p14:creationId xmlns:p14="http://schemas.microsoft.com/office/powerpoint/2010/main" val="183127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fontScale="92500"/>
          </a:bodyPr>
          <a:lstStyle/>
          <a:p>
            <a:pPr marL="265113" indent="0">
              <a:buNone/>
            </a:pPr>
            <a:r>
              <a:rPr lang="id-ID" sz="1900" b="1" dirty="0">
                <a:latin typeface="Arial" pitchFamily="34" charset="0"/>
                <a:cs typeface="Arial" pitchFamily="34" charset="0"/>
              </a:rPr>
              <a:t>Contoh</a:t>
            </a:r>
            <a:r>
              <a:rPr lang="id-ID" sz="1900" dirty="0">
                <a:latin typeface="Arial" pitchFamily="34" charset="0"/>
                <a:cs typeface="Arial" pitchFamily="34" charset="0"/>
              </a:rPr>
              <a:t>:</a:t>
            </a:r>
          </a:p>
          <a:p>
            <a:pPr marL="265113" indent="0" algn="just">
              <a:buNone/>
            </a:pPr>
            <a:r>
              <a:rPr lang="id-ID" sz="1900" i="1" dirty="0">
                <a:latin typeface="Arial" pitchFamily="34" charset="0"/>
                <a:cs typeface="Arial" pitchFamily="34" charset="0"/>
              </a:rPr>
              <a:t>Dalam hal tertangkap tangan penyidik berwenang menyita paket atau surat atau benda yang pengangkutannya atau pengirimannya dilakukan oleh kantor pos dan telekomunikasi, jawatan atau perusahaan komunikasi atau pengangkutan, sepanjang paket, surat atau benda tersebut diperuntukkan bagi tersangka atau yang berasal daripadanya dan untuk itu kepada tersangka dan atau kepada pejabat kantor pos dan telekomunikasi, jawatan atau perusahaan komunikasi atau pengangkutan yang bersangkutan, harus diberikan surat tanda penerimaan. </a:t>
            </a:r>
            <a:r>
              <a:rPr lang="id-ID" sz="1900" dirty="0">
                <a:latin typeface="Arial" pitchFamily="34" charset="0"/>
                <a:cs typeface="Arial" pitchFamily="34" charset="0"/>
              </a:rPr>
              <a:t>(</a:t>
            </a:r>
            <a:r>
              <a:rPr lang="id-ID" sz="1900" b="1" i="1" dirty="0">
                <a:latin typeface="Arial" pitchFamily="34" charset="0"/>
                <a:cs typeface="Arial" pitchFamily="34" charset="0"/>
              </a:rPr>
              <a:t>KUHAP</a:t>
            </a:r>
            <a:r>
              <a:rPr lang="id-ID" sz="1900" i="1" dirty="0">
                <a:latin typeface="Arial" pitchFamily="34" charset="0"/>
                <a:cs typeface="Arial" pitchFamily="34" charset="0"/>
              </a:rPr>
              <a:t> </a:t>
            </a:r>
            <a:r>
              <a:rPr lang="id-ID" sz="1900" dirty="0">
                <a:latin typeface="Arial" pitchFamily="34" charset="0"/>
                <a:cs typeface="Arial" pitchFamily="34" charset="0"/>
              </a:rPr>
              <a:t>Bagian Keempat Pasal 41)</a:t>
            </a:r>
            <a:endParaRPr lang="en-US" sz="1900" dirty="0">
              <a:latin typeface="Arial" pitchFamily="34" charset="0"/>
              <a:cs typeface="Arial" pitchFamily="34" charset="0"/>
            </a:endParaRPr>
          </a:p>
          <a:p>
            <a:pPr marL="265113" indent="0" algn="just">
              <a:buNone/>
            </a:pPr>
            <a:endParaRPr lang="en-US" sz="1900" i="1" dirty="0">
              <a:latin typeface="Arial" pitchFamily="34" charset="0"/>
              <a:cs typeface="Arial" pitchFamily="34" charset="0"/>
            </a:endParaRPr>
          </a:p>
          <a:p>
            <a:pPr marL="265113" indent="-265113" algn="just">
              <a:buNone/>
            </a:pPr>
            <a:r>
              <a:rPr lang="id-ID" sz="2000" b="1" dirty="0">
                <a:latin typeface="Arial" pitchFamily="34" charset="0"/>
                <a:cs typeface="Arial" pitchFamily="34" charset="0"/>
              </a:rPr>
              <a:t>4.	Ragam Bahasa Jurnalistik</a:t>
            </a:r>
          </a:p>
          <a:p>
            <a:pPr marL="265113" indent="-265113" algn="just">
              <a:buNone/>
            </a:pPr>
            <a:r>
              <a:rPr lang="id-ID" sz="2000" b="1" dirty="0">
                <a:latin typeface="Arial" pitchFamily="34" charset="0"/>
                <a:cs typeface="Arial" pitchFamily="34" charset="0"/>
              </a:rPr>
              <a:t>	Ciri bahasa jurnalistik:</a:t>
            </a:r>
          </a:p>
          <a:p>
            <a:pPr marL="265113" indent="-265113" algn="just">
              <a:buNone/>
            </a:pPr>
            <a:r>
              <a:rPr lang="id-ID" sz="2000" dirty="0"/>
              <a:t>	</a:t>
            </a:r>
            <a:r>
              <a:rPr lang="id-ID" sz="2000" dirty="0">
                <a:latin typeface="Arial" pitchFamily="34" charset="0"/>
                <a:cs typeface="Arial" pitchFamily="34" charset="0"/>
              </a:rPr>
              <a:t>Bahasa jurnalistik adalah bahasa yang digunakan oleh wartawan dalam menulis berita di surat kabar. Bagi wartawan, bahasa adalah “pengantar berita”. Oleh karena itu, setiap wartawan menulis karangannya dengan cepat, hampir-hampir tak sempat memilih bentuk yang mengandung keindahan, seperti langkah orang lari mengejar barang sesuatu.</a:t>
            </a:r>
            <a:endParaRPr lang="id-ID" sz="1900" i="1" dirty="0">
              <a:latin typeface="Arial" pitchFamily="34" charset="0"/>
              <a:cs typeface="Arial" pitchFamily="34" charset="0"/>
            </a:endParaRPr>
          </a:p>
          <a:p>
            <a:pPr marL="265113" indent="-265113" algn="just">
              <a:buNone/>
            </a:pPr>
            <a:endParaRPr lang="id-ID" sz="1900" i="1" dirty="0">
              <a:latin typeface="Arial" pitchFamily="34" charset="0"/>
              <a:cs typeface="Arial" pitchFamily="34" charset="0"/>
            </a:endParaRPr>
          </a:p>
        </p:txBody>
      </p:sp>
    </p:spTree>
    <p:extLst>
      <p:ext uri="{BB962C8B-B14F-4D97-AF65-F5344CB8AC3E}">
        <p14:creationId xmlns:p14="http://schemas.microsoft.com/office/powerpoint/2010/main" val="18359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pPr marL="265113" indent="-265113">
              <a:buNone/>
            </a:pPr>
            <a:r>
              <a:rPr lang="id-ID" sz="1900" b="1" dirty="0">
                <a:latin typeface="Arial" pitchFamily="34" charset="0"/>
                <a:cs typeface="Arial" pitchFamily="34" charset="0"/>
              </a:rPr>
              <a:t>Contoh:</a:t>
            </a:r>
          </a:p>
          <a:p>
            <a:pPr marL="265113" indent="0" algn="ctr">
              <a:buNone/>
            </a:pPr>
            <a:r>
              <a:rPr lang="en-US" sz="1600" noProof="1">
                <a:latin typeface="Arial" pitchFamily="34" charset="0"/>
                <a:cs typeface="Arial" pitchFamily="34" charset="0"/>
              </a:rPr>
              <a:t>METODE BARU MAHASISWA PKM-PM UGM</a:t>
            </a:r>
          </a:p>
          <a:p>
            <a:pPr marL="265113" indent="0" algn="ctr">
              <a:buNone/>
            </a:pPr>
            <a:r>
              <a:rPr lang="en-US" sz="1600" b="1" noProof="1">
                <a:latin typeface="Arial" pitchFamily="34" charset="0"/>
                <a:cs typeface="Arial" pitchFamily="34" charset="0"/>
              </a:rPr>
              <a:t>Edukasi Budaya bagi Anak Lewat ‘Arisan Ecobrick’</a:t>
            </a:r>
          </a:p>
          <a:p>
            <a:pPr marL="265113" indent="0" algn="ctr">
              <a:buNone/>
            </a:pPr>
            <a:endParaRPr lang="en-US" sz="1600" noProof="1">
              <a:latin typeface="Arial" pitchFamily="34" charset="0"/>
              <a:cs typeface="Arial" pitchFamily="34" charset="0"/>
            </a:endParaRPr>
          </a:p>
          <a:p>
            <a:pPr marL="360000" indent="360000" algn="just">
              <a:spcBef>
                <a:spcPts val="0"/>
              </a:spcBef>
              <a:buNone/>
            </a:pPr>
            <a:r>
              <a:rPr lang="en-US" sz="1600" noProof="1">
                <a:latin typeface="Arial" pitchFamily="34" charset="0"/>
                <a:cs typeface="Arial" pitchFamily="34" charset="0"/>
              </a:rPr>
              <a:t>Lima mahasiswa Program Kreativitas Mahasiswa Pengabdian Masyarakat (PKM-PM) UGM menginisiasi arisan Ecobrick. Arisan ini memakai metode baru dalam rangka mengedukasi anak-anak Kampung Sanggrahan Yogyakarta untuk mencintai lingkungan, menambah pengetahuan umum dan wawasan kebudayaan. Tim PKM-PM UGM beranggotakan Ari Hasna Alifa (Fakultas Matematika dan Ilmu Pengetahuan Alam/FMIPA), Asa Pratiwi (FMIPA), Nellis Nadinda Putri Renata (Fakultas Biologi), Muhammad Rafie (Fakultas Biologi), dan Mutiara Tri Wulandari (Fakultas Biologi). Tim ini dibimbing oleh dosen FMIPA UGM, Dra. Eko Tri Sulistyani MSc. </a:t>
            </a:r>
          </a:p>
          <a:p>
            <a:pPr marL="360000" indent="360000" algn="just">
              <a:spcBef>
                <a:spcPts val="0"/>
              </a:spcBef>
              <a:buNone/>
            </a:pPr>
            <a:r>
              <a:rPr lang="en-US" sz="1600" noProof="1">
                <a:latin typeface="Arial" pitchFamily="34" charset="0"/>
                <a:cs typeface="Arial" pitchFamily="34" charset="0"/>
              </a:rPr>
              <a:t>Arisan Ecobrick dipopulerkan oleh PKM-PM UGM sejak 1 Juni 2021 hingga kini melalui program bertajuk ‘Optimasi Arisan Ecobrick dalam Meningkarkan Pola Pikir dan Kreativitas Anak-anak’. Program ini berhasil meraih pendanaan PKM-PM yang diselenggarakan oleh Kemenristek Dikti tahun 2021.</a:t>
            </a:r>
          </a:p>
          <a:p>
            <a:pPr marL="360000" indent="360000" algn="just">
              <a:spcBef>
                <a:spcPts val="0"/>
              </a:spcBef>
              <a:buNone/>
            </a:pPr>
            <a:r>
              <a:rPr lang="en-US" sz="1600" noProof="1">
                <a:latin typeface="Arial" pitchFamily="34" charset="0"/>
                <a:cs typeface="Arial" pitchFamily="34" charset="0"/>
              </a:rPr>
              <a:t>Eko Tri Sulistyani mengatakan, sebagaimana arisan pada umumnya. Arosan acobrick dilakukan dengan mengumpulkan nama anggoata di dalam wadah. Lalu setiap anggota wajib membayar arisan per minggu sesuai kesepakatan. “Uniknya, pembayaran arisan dengan mengumpulkan boto ecobrick, yang kemudian akan diundi seminggu sekali untuk menenutukan pemenang arisan,” kata Eko, Sabtu (21/8).</a:t>
            </a:r>
          </a:p>
          <a:p>
            <a:pPr marL="360000" indent="360000" algn="just">
              <a:spcBef>
                <a:spcPts val="0"/>
              </a:spcBef>
              <a:buNone/>
            </a:pPr>
            <a:r>
              <a:rPr lang="en-US" sz="1600" noProof="1">
                <a:latin typeface="Arial" pitchFamily="34" charset="0"/>
                <a:cs typeface="Arial" pitchFamily="34" charset="0"/>
              </a:rPr>
              <a:t>Ecobrick merupakan botol pastik padat yang berisi limbah non-biological, khususnya sampah plastic dan kertas. Botol-botol tersebut akan dikreasikan menjadi berbagai bentuk seprti peta Yogyakarta, nama-nama Presiden RI, nama-nama planet, spinner wayang Ramayana, dan lainnya.</a:t>
            </a:r>
          </a:p>
          <a:p>
            <a:pPr marL="360000" indent="360000" algn="just">
              <a:spcBef>
                <a:spcPts val="0"/>
              </a:spcBef>
              <a:buNone/>
            </a:pPr>
            <a:r>
              <a:rPr lang="en-US" sz="1600" noProof="1">
                <a:latin typeface="Arial" pitchFamily="34" charset="0"/>
                <a:cs typeface="Arial" pitchFamily="34" charset="0"/>
              </a:rPr>
              <a:t>“Berbagai macam kreasi ini bermanfaat dalam mengedukasi anak-anak,” ujar Eko. (Dev)-f  (Sumber:</a:t>
            </a:r>
            <a:r>
              <a:rPr lang="en-US" sz="1600" i="1" noProof="1">
                <a:latin typeface="Arial" pitchFamily="34" charset="0"/>
                <a:cs typeface="Arial" pitchFamily="34" charset="0"/>
              </a:rPr>
              <a:t>Kedaulatan Rakyat</a:t>
            </a:r>
            <a:r>
              <a:rPr lang="en-US" sz="1600" noProof="1">
                <a:latin typeface="Arial" pitchFamily="34" charset="0"/>
                <a:cs typeface="Arial" pitchFamily="34" charset="0"/>
              </a:rPr>
              <a:t>, 22 Agustus 2021:3)</a:t>
            </a:r>
          </a:p>
        </p:txBody>
      </p:sp>
    </p:spTree>
    <p:extLst>
      <p:ext uri="{BB962C8B-B14F-4D97-AF65-F5344CB8AC3E}">
        <p14:creationId xmlns:p14="http://schemas.microsoft.com/office/powerpoint/2010/main" val="305949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2CA8-4F2A-4DEE-BDF6-643BCD19044B}"/>
              </a:ext>
            </a:extLst>
          </p:cNvPr>
          <p:cNvSpPr>
            <a:spLocks noGrp="1"/>
          </p:cNvSpPr>
          <p:nvPr>
            <p:ph type="title"/>
          </p:nvPr>
        </p:nvSpPr>
        <p:spPr/>
        <p:txBody>
          <a:bodyPr/>
          <a:lstStyle/>
          <a:p>
            <a:r>
              <a:rPr lang="en-US" dirty="0" err="1"/>
              <a:t>Ragam</a:t>
            </a:r>
            <a:r>
              <a:rPr lang="en-US" dirty="0"/>
              <a:t> Bahasa Teknik</a:t>
            </a:r>
            <a:endParaRPr lang="en-ID" dirty="0"/>
          </a:p>
        </p:txBody>
      </p:sp>
      <p:pic>
        <p:nvPicPr>
          <p:cNvPr id="5" name="Content Placeholder 4">
            <a:extLst>
              <a:ext uri="{FF2B5EF4-FFF2-40B4-BE49-F238E27FC236}">
                <a16:creationId xmlns:a16="http://schemas.microsoft.com/office/drawing/2014/main" id="{9F92E508-1F13-4F95-82B8-419A2D32A653}"/>
              </a:ext>
            </a:extLst>
          </p:cNvPr>
          <p:cNvPicPr>
            <a:picLocks noGrp="1" noChangeAspect="1"/>
          </p:cNvPicPr>
          <p:nvPr>
            <p:ph idx="1"/>
          </p:nvPr>
        </p:nvPicPr>
        <p:blipFill>
          <a:blip r:embed="rId2"/>
          <a:stretch>
            <a:fillRect/>
          </a:stretch>
        </p:blipFill>
        <p:spPr>
          <a:xfrm>
            <a:off x="1871700" y="1388605"/>
            <a:ext cx="5400600" cy="5293525"/>
          </a:xfrm>
        </p:spPr>
      </p:pic>
    </p:spTree>
    <p:extLst>
      <p:ext uri="{BB962C8B-B14F-4D97-AF65-F5344CB8AC3E}">
        <p14:creationId xmlns:p14="http://schemas.microsoft.com/office/powerpoint/2010/main" val="265995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376D-61C6-40CF-BED3-09FB6C0DE5CF}"/>
              </a:ext>
            </a:extLst>
          </p:cNvPr>
          <p:cNvSpPr>
            <a:spLocks noGrp="1"/>
          </p:cNvSpPr>
          <p:nvPr>
            <p:ph type="title"/>
          </p:nvPr>
        </p:nvSpPr>
        <p:spPr/>
        <p:txBody>
          <a:bodyPr/>
          <a:lstStyle/>
          <a:p>
            <a:r>
              <a:rPr lang="en-US" dirty="0" err="1"/>
              <a:t>Contoh</a:t>
            </a:r>
            <a:r>
              <a:rPr lang="en-US" dirty="0"/>
              <a:t> </a:t>
            </a:r>
            <a:r>
              <a:rPr lang="en-US" dirty="0" err="1"/>
              <a:t>percakapan</a:t>
            </a:r>
            <a:endParaRPr lang="en-ID" dirty="0"/>
          </a:p>
        </p:txBody>
      </p:sp>
      <p:sp>
        <p:nvSpPr>
          <p:cNvPr id="3" name="Content Placeholder 2">
            <a:extLst>
              <a:ext uri="{FF2B5EF4-FFF2-40B4-BE49-F238E27FC236}">
                <a16:creationId xmlns:a16="http://schemas.microsoft.com/office/drawing/2014/main" id="{3EDD0669-6394-42C8-BFC0-231C10054320}"/>
              </a:ext>
            </a:extLst>
          </p:cNvPr>
          <p:cNvSpPr>
            <a:spLocks noGrp="1"/>
          </p:cNvSpPr>
          <p:nvPr>
            <p:ph idx="1"/>
          </p:nvPr>
        </p:nvSpPr>
        <p:spPr/>
        <p:txBody>
          <a:bodyPr>
            <a:normAutofit fontScale="85000" lnSpcReduction="20000"/>
          </a:bodyPr>
          <a:lstStyle/>
          <a:p>
            <a:r>
              <a:rPr lang="en-ID" dirty="0" err="1"/>
              <a:t>Begitu</a:t>
            </a:r>
            <a:r>
              <a:rPr lang="en-ID" dirty="0"/>
              <a:t> juga </a:t>
            </a:r>
            <a:r>
              <a:rPr lang="en-ID" dirty="0" err="1"/>
              <a:t>percakapan</a:t>
            </a:r>
            <a:r>
              <a:rPr lang="en-ID" dirty="0"/>
              <a:t> </a:t>
            </a:r>
            <a:r>
              <a:rPr lang="en-ID" dirty="0" err="1"/>
              <a:t>dengan</a:t>
            </a:r>
            <a:r>
              <a:rPr lang="en-ID" dirty="0"/>
              <a:t> </a:t>
            </a:r>
            <a:r>
              <a:rPr lang="en-ID" dirty="0" err="1"/>
              <a:t>teknisi</a:t>
            </a:r>
            <a:r>
              <a:rPr lang="en-ID" dirty="0"/>
              <a:t> di  </a:t>
            </a:r>
            <a:r>
              <a:rPr lang="en-ID" dirty="0" err="1"/>
              <a:t>bengkel</a:t>
            </a:r>
            <a:r>
              <a:rPr lang="en-ID" dirty="0"/>
              <a:t>.  </a:t>
            </a:r>
            <a:r>
              <a:rPr lang="en-ID" dirty="0" err="1"/>
              <a:t>Mahasiswa</a:t>
            </a:r>
            <a:r>
              <a:rPr lang="en-ID" dirty="0"/>
              <a:t>  </a:t>
            </a:r>
            <a:r>
              <a:rPr lang="en-ID" dirty="0" err="1"/>
              <a:t>sudah</a:t>
            </a:r>
            <a:r>
              <a:rPr lang="en-ID" dirty="0"/>
              <a:t>  </a:t>
            </a:r>
            <a:r>
              <a:rPr lang="en-ID" dirty="0" err="1"/>
              <a:t>menggunakan</a:t>
            </a:r>
            <a:r>
              <a:rPr lang="en-ID" dirty="0"/>
              <a:t> </a:t>
            </a:r>
            <a:r>
              <a:rPr lang="en-ID" dirty="0" err="1"/>
              <a:t>kosakata</a:t>
            </a:r>
            <a:r>
              <a:rPr lang="en-ID" dirty="0"/>
              <a:t>   yang   </a:t>
            </a:r>
            <a:r>
              <a:rPr lang="en-ID" dirty="0" err="1"/>
              <a:t>tepat</a:t>
            </a:r>
            <a:r>
              <a:rPr lang="en-ID" dirty="0"/>
              <a:t>   </a:t>
            </a:r>
            <a:r>
              <a:rPr lang="en-ID" dirty="0" err="1"/>
              <a:t>dalam</a:t>
            </a:r>
            <a:r>
              <a:rPr lang="en-ID" dirty="0"/>
              <a:t>   </a:t>
            </a:r>
            <a:r>
              <a:rPr lang="en-ID" dirty="0" err="1"/>
              <a:t>mengoperasikan</a:t>
            </a:r>
            <a:r>
              <a:rPr lang="en-ID" dirty="0"/>
              <a:t> </a:t>
            </a:r>
            <a:r>
              <a:rPr lang="en-ID" dirty="0" err="1"/>
              <a:t>mesin</a:t>
            </a:r>
            <a:r>
              <a:rPr lang="en-ID" dirty="0"/>
              <a:t> </a:t>
            </a:r>
            <a:r>
              <a:rPr lang="en-ID" i="1" dirty="0"/>
              <a:t>frais/milling</a:t>
            </a:r>
            <a:r>
              <a:rPr lang="en-ID" dirty="0"/>
              <a:t> </a:t>
            </a:r>
            <a:r>
              <a:rPr lang="en-ID" dirty="0" err="1"/>
              <a:t>tersebut</a:t>
            </a:r>
            <a:r>
              <a:rPr lang="en-ID" dirty="0"/>
              <a:t>. Hal </a:t>
            </a:r>
            <a:r>
              <a:rPr lang="en-ID" dirty="0" err="1"/>
              <a:t>itu</a:t>
            </a:r>
            <a:r>
              <a:rPr lang="en-ID" dirty="0"/>
              <a:t> </a:t>
            </a:r>
            <a:r>
              <a:rPr lang="en-ID" dirty="0" err="1"/>
              <a:t>ditemukan</a:t>
            </a:r>
            <a:r>
              <a:rPr lang="en-ID" dirty="0"/>
              <a:t> </a:t>
            </a:r>
            <a:r>
              <a:rPr lang="en-ID" dirty="0" err="1"/>
              <a:t>dalam</a:t>
            </a:r>
            <a:r>
              <a:rPr lang="en-ID" dirty="0"/>
              <a:t> </a:t>
            </a:r>
            <a:r>
              <a:rPr lang="en-ID" dirty="0" err="1"/>
              <a:t>percakapan</a:t>
            </a:r>
            <a:r>
              <a:rPr lang="en-ID" dirty="0"/>
              <a:t> </a:t>
            </a:r>
            <a:r>
              <a:rPr lang="en-ID" dirty="0" err="1"/>
              <a:t>mahasiswa</a:t>
            </a:r>
            <a:r>
              <a:rPr lang="en-ID" dirty="0"/>
              <a:t> </a:t>
            </a:r>
            <a:r>
              <a:rPr lang="en-ID" dirty="0" err="1"/>
              <a:t>berikut</a:t>
            </a:r>
            <a:r>
              <a:rPr lang="en-ID" dirty="0"/>
              <a:t> </a:t>
            </a:r>
            <a:r>
              <a:rPr lang="en-ID" dirty="0" err="1"/>
              <a:t>ini.Mahasiswa</a:t>
            </a:r>
            <a:r>
              <a:rPr lang="en-ID" dirty="0"/>
              <a:t>   A: “</a:t>
            </a:r>
            <a:r>
              <a:rPr lang="en-ID" dirty="0" err="1"/>
              <a:t>Periksa</a:t>
            </a:r>
            <a:r>
              <a:rPr lang="en-ID" dirty="0"/>
              <a:t> </a:t>
            </a:r>
            <a:r>
              <a:rPr lang="en-ID" i="1" dirty="0"/>
              <a:t>bearing </a:t>
            </a:r>
            <a:r>
              <a:rPr lang="en-ID" dirty="0" err="1"/>
              <a:t>ini</a:t>
            </a:r>
            <a:r>
              <a:rPr lang="en-ID" dirty="0"/>
              <a:t> </a:t>
            </a:r>
            <a:r>
              <a:rPr lang="en-ID" dirty="0" err="1"/>
              <a:t>sebelum</a:t>
            </a:r>
            <a:r>
              <a:rPr lang="en-ID" dirty="0"/>
              <a:t> </a:t>
            </a:r>
            <a:r>
              <a:rPr lang="en-ID" dirty="0" err="1"/>
              <a:t>aus</a:t>
            </a:r>
            <a:r>
              <a:rPr lang="en-ID" dirty="0"/>
              <a:t>, </a:t>
            </a:r>
            <a:r>
              <a:rPr lang="en-ID" dirty="0" err="1"/>
              <a:t>ya</a:t>
            </a:r>
            <a:r>
              <a:rPr lang="en-ID" dirty="0"/>
              <a:t>!”</a:t>
            </a:r>
            <a:r>
              <a:rPr lang="en-ID" dirty="0" err="1"/>
              <a:t>Mahasiswa</a:t>
            </a:r>
            <a:r>
              <a:rPr lang="en-ID" dirty="0"/>
              <a:t> B: “Get, </a:t>
            </a:r>
            <a:r>
              <a:rPr lang="en-ID" dirty="0" err="1"/>
              <a:t>ngon</a:t>
            </a:r>
            <a:r>
              <a:rPr lang="en-ID" dirty="0"/>
              <a:t>.”</a:t>
            </a:r>
            <a:r>
              <a:rPr lang="en-ID" dirty="0" err="1"/>
              <a:t>Mahasiswa</a:t>
            </a:r>
            <a:r>
              <a:rPr lang="en-ID" dirty="0"/>
              <a:t>  A:  “Lalu,  buat </a:t>
            </a:r>
            <a:r>
              <a:rPr lang="en-ID" dirty="0" err="1"/>
              <a:t>poros</a:t>
            </a:r>
            <a:r>
              <a:rPr lang="en-ID" dirty="0"/>
              <a:t> </a:t>
            </a:r>
            <a:r>
              <a:rPr lang="en-ID" dirty="0" err="1"/>
              <a:t>bertingkat</a:t>
            </a:r>
            <a:r>
              <a:rPr lang="en-ID" dirty="0"/>
              <a:t> </a:t>
            </a:r>
            <a:r>
              <a:rPr lang="en-ID" dirty="0" err="1"/>
              <a:t>dengan</a:t>
            </a:r>
            <a:r>
              <a:rPr lang="en-ID" dirty="0"/>
              <a:t> </a:t>
            </a:r>
            <a:r>
              <a:rPr lang="en-ID" dirty="0" err="1"/>
              <a:t>ukuran</a:t>
            </a:r>
            <a:r>
              <a:rPr lang="en-ID" dirty="0"/>
              <a:t> </a:t>
            </a:r>
            <a:r>
              <a:rPr lang="en-ID" dirty="0" err="1"/>
              <a:t>panjang</a:t>
            </a:r>
            <a:r>
              <a:rPr lang="en-ID" dirty="0"/>
              <a:t> 100 mm!”</a:t>
            </a:r>
            <a:r>
              <a:rPr lang="en-ID" dirty="0" err="1"/>
              <a:t>Mahasiswa</a:t>
            </a:r>
            <a:r>
              <a:rPr lang="en-ID" dirty="0"/>
              <a:t>  C:  “</a:t>
            </a:r>
            <a:r>
              <a:rPr lang="en-ID" dirty="0" err="1"/>
              <a:t>Atur</a:t>
            </a:r>
            <a:r>
              <a:rPr lang="en-ID" dirty="0"/>
              <a:t>  </a:t>
            </a:r>
            <a:r>
              <a:rPr lang="en-ID" dirty="0" err="1"/>
              <a:t>center</a:t>
            </a:r>
            <a:r>
              <a:rPr lang="en-ID" dirty="0"/>
              <a:t>  </a:t>
            </a:r>
            <a:r>
              <a:rPr lang="en-ID" dirty="0" err="1"/>
              <a:t>benda</a:t>
            </a:r>
            <a:r>
              <a:rPr lang="en-ID" dirty="0"/>
              <a:t> </a:t>
            </a:r>
            <a:r>
              <a:rPr lang="en-ID" dirty="0" err="1"/>
              <a:t>kerja</a:t>
            </a:r>
            <a:r>
              <a:rPr lang="en-ID" dirty="0"/>
              <a:t>   </a:t>
            </a:r>
            <a:r>
              <a:rPr lang="en-ID" dirty="0" err="1"/>
              <a:t>ini</a:t>
            </a:r>
            <a:r>
              <a:rPr lang="en-ID" dirty="0"/>
              <a:t>,   </a:t>
            </a:r>
            <a:r>
              <a:rPr lang="en-ID" dirty="0" err="1"/>
              <a:t>ya</a:t>
            </a:r>
            <a:r>
              <a:rPr lang="en-ID" dirty="0"/>
              <a:t>!   </a:t>
            </a:r>
            <a:r>
              <a:rPr lang="en-ID" dirty="0" err="1"/>
              <a:t>Kemudian</a:t>
            </a:r>
            <a:r>
              <a:rPr lang="en-ID" dirty="0"/>
              <a:t>   </a:t>
            </a:r>
            <a:r>
              <a:rPr lang="en-ID" dirty="0" err="1"/>
              <a:t>sanggalah</a:t>
            </a:r>
            <a:r>
              <a:rPr lang="en-ID" dirty="0"/>
              <a:t> </a:t>
            </a:r>
            <a:r>
              <a:rPr lang="en-ID" dirty="0" err="1"/>
              <a:t>benda</a:t>
            </a:r>
            <a:r>
              <a:rPr lang="en-ID" dirty="0"/>
              <a:t> </a:t>
            </a:r>
            <a:r>
              <a:rPr lang="en-ID" dirty="0" err="1"/>
              <a:t>kerja</a:t>
            </a:r>
            <a:r>
              <a:rPr lang="en-ID" dirty="0"/>
              <a:t> </a:t>
            </a:r>
            <a:r>
              <a:rPr lang="en-ID" dirty="0" err="1"/>
              <a:t>ini</a:t>
            </a:r>
            <a:r>
              <a:rPr lang="en-ID" dirty="0"/>
              <a:t> </a:t>
            </a:r>
            <a:r>
              <a:rPr lang="en-ID" dirty="0" err="1"/>
              <a:t>dengan</a:t>
            </a:r>
            <a:r>
              <a:rPr lang="en-ID" dirty="0"/>
              <a:t> </a:t>
            </a:r>
            <a:r>
              <a:rPr lang="en-ID" dirty="0" err="1"/>
              <a:t>center</a:t>
            </a:r>
            <a:r>
              <a:rPr lang="en-ID" dirty="0"/>
              <a:t> </a:t>
            </a:r>
            <a:r>
              <a:rPr lang="en-ID" dirty="0" err="1"/>
              <a:t>putar</a:t>
            </a:r>
            <a:r>
              <a:rPr lang="en-ID" dirty="0"/>
              <a:t>!”</a:t>
            </a:r>
            <a:r>
              <a:rPr lang="en-ID" dirty="0" err="1"/>
              <a:t>Mahasiswa</a:t>
            </a:r>
            <a:r>
              <a:rPr lang="en-ID" dirty="0"/>
              <a:t>  D:  “Stop    </a:t>
            </a:r>
            <a:r>
              <a:rPr lang="en-ID" i="1" dirty="0"/>
              <a:t>emergency</a:t>
            </a:r>
            <a:r>
              <a:rPr lang="en-ID" dirty="0"/>
              <a:t> ,</a:t>
            </a:r>
            <a:r>
              <a:rPr lang="en-ID" dirty="0" err="1"/>
              <a:t>tolong</a:t>
            </a:r>
            <a:r>
              <a:rPr lang="en-ID" dirty="0"/>
              <a:t> </a:t>
            </a:r>
            <a:r>
              <a:rPr lang="en-ID" dirty="0" err="1"/>
              <a:t>ditekan</a:t>
            </a:r>
            <a:r>
              <a:rPr lang="en-ID" dirty="0"/>
              <a:t>!”</a:t>
            </a:r>
            <a:r>
              <a:rPr lang="en-ID" dirty="0" err="1"/>
              <a:t>Teknisi</a:t>
            </a:r>
            <a:r>
              <a:rPr lang="en-ID" dirty="0"/>
              <a:t>:  “</a:t>
            </a:r>
            <a:r>
              <a:rPr lang="en-ID" i="1" dirty="0"/>
              <a:t>Cutter</a:t>
            </a:r>
            <a:r>
              <a:rPr lang="en-ID" dirty="0"/>
              <a:t> </a:t>
            </a:r>
            <a:r>
              <a:rPr lang="en-ID" dirty="0" err="1"/>
              <a:t>apa</a:t>
            </a:r>
            <a:r>
              <a:rPr lang="en-ID" dirty="0"/>
              <a:t>   yang   </a:t>
            </a:r>
            <a:r>
              <a:rPr lang="en-ID" dirty="0" err="1"/>
              <a:t>dipakai</a:t>
            </a:r>
            <a:r>
              <a:rPr lang="en-ID" dirty="0"/>
              <a:t> </a:t>
            </a:r>
            <a:r>
              <a:rPr lang="en-ID" dirty="0" err="1"/>
              <a:t>untuk</a:t>
            </a:r>
            <a:r>
              <a:rPr lang="en-ID" dirty="0"/>
              <a:t> buat </a:t>
            </a:r>
            <a:r>
              <a:rPr lang="en-ID" dirty="0" err="1"/>
              <a:t>roda</a:t>
            </a:r>
            <a:r>
              <a:rPr lang="en-ID" dirty="0"/>
              <a:t> </a:t>
            </a:r>
            <a:r>
              <a:rPr lang="en-ID" dirty="0" err="1"/>
              <a:t>gigi</a:t>
            </a:r>
            <a:r>
              <a:rPr lang="en-ID" dirty="0"/>
              <a:t>?”</a:t>
            </a:r>
          </a:p>
        </p:txBody>
      </p:sp>
    </p:spTree>
    <p:extLst>
      <p:ext uri="{BB962C8B-B14F-4D97-AF65-F5344CB8AC3E}">
        <p14:creationId xmlns:p14="http://schemas.microsoft.com/office/powerpoint/2010/main" val="2947617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1722</Words>
  <Application>Microsoft Office PowerPoint</Application>
  <PresentationFormat>On-screen Show (4:3)</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 Antiqua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Ragam Bahasa Teknik</vt:lpstr>
      <vt:lpstr>Contoh percakapan</vt:lpstr>
      <vt:lpstr>PowerPoint Presentation</vt:lpstr>
      <vt:lpstr>PowerPoint Presentation</vt:lpstr>
      <vt:lpstr>PowerPoint Presentation</vt:lpstr>
      <vt:lpstr>PowerPoint Presentation</vt:lpstr>
      <vt:lpstr>Matur tengkiyuh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FUNGSI BAHASA INDONESIA</dc:title>
  <dc:creator>mastoyo</dc:creator>
  <cp:lastModifiedBy>Rudi Ekasiswanto</cp:lastModifiedBy>
  <cp:revision>62</cp:revision>
  <dcterms:created xsi:type="dcterms:W3CDTF">2013-08-29T22:37:10Z</dcterms:created>
  <dcterms:modified xsi:type="dcterms:W3CDTF">2021-08-22T23:42:02Z</dcterms:modified>
</cp:coreProperties>
</file>