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20/10/2022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1476" y="2432068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Pengantar</a:t>
            </a: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Teknologi</a:t>
            </a: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Informasi</a:t>
            </a: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lang="en-US" sz="3200" b="1" dirty="0" err="1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2400" dirty="0" err="1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</a:t>
            </a:r>
            <a:r>
              <a:rPr lang="en-US" sz="2400" dirty="0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2 – </a:t>
            </a:r>
            <a:r>
              <a:rPr lang="en-US" sz="2400" dirty="0" err="1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Pengertian</a:t>
            </a:r>
            <a:r>
              <a:rPr lang="en-US" sz="2400" dirty="0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Teknologi</a:t>
            </a:r>
            <a:r>
              <a:rPr lang="en-US" sz="2400" dirty="0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C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Informasi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238455"/>
            <a:ext cx="9867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20" dirty="0"/>
              <a:t>FUNGSI</a:t>
            </a:r>
            <a:r>
              <a:rPr sz="4400" spc="-150" dirty="0"/>
              <a:t> </a:t>
            </a:r>
            <a:r>
              <a:rPr sz="4400" spc="-65" dirty="0"/>
              <a:t>TEKNOLOGI</a:t>
            </a:r>
            <a:r>
              <a:rPr sz="4400" spc="-145" dirty="0"/>
              <a:t> </a:t>
            </a:r>
            <a:r>
              <a:rPr sz="4400" spc="-110" dirty="0"/>
              <a:t>INFORMASI</a:t>
            </a:r>
            <a:r>
              <a:rPr sz="4400" spc="-145" dirty="0"/>
              <a:t> </a:t>
            </a:r>
            <a:r>
              <a:rPr sz="4400" spc="-355" dirty="0"/>
              <a:t>(1)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82524" y="2127504"/>
            <a:ext cx="699770" cy="762000"/>
          </a:xfrm>
          <a:custGeom>
            <a:avLst/>
            <a:gdLst/>
            <a:ahLst/>
            <a:cxnLst/>
            <a:rect l="l" t="t" r="r" b="b"/>
            <a:pathLst>
              <a:path w="699769" h="762000">
                <a:moveTo>
                  <a:pt x="699516" y="0"/>
                </a:moveTo>
                <a:lnTo>
                  <a:pt x="0" y="0"/>
                </a:lnTo>
                <a:lnTo>
                  <a:pt x="0" y="609600"/>
                </a:lnTo>
                <a:lnTo>
                  <a:pt x="349757" y="762000"/>
                </a:lnTo>
                <a:lnTo>
                  <a:pt x="699516" y="609600"/>
                </a:lnTo>
                <a:lnTo>
                  <a:pt x="699516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524" y="3300984"/>
            <a:ext cx="699770" cy="763905"/>
          </a:xfrm>
          <a:custGeom>
            <a:avLst/>
            <a:gdLst/>
            <a:ahLst/>
            <a:cxnLst/>
            <a:rect l="l" t="t" r="r" b="b"/>
            <a:pathLst>
              <a:path w="699769" h="763904">
                <a:moveTo>
                  <a:pt x="699516" y="0"/>
                </a:moveTo>
                <a:lnTo>
                  <a:pt x="0" y="0"/>
                </a:lnTo>
                <a:lnTo>
                  <a:pt x="0" y="610869"/>
                </a:lnTo>
                <a:lnTo>
                  <a:pt x="349757" y="763523"/>
                </a:lnTo>
                <a:lnTo>
                  <a:pt x="699516" y="610869"/>
                </a:lnTo>
                <a:lnTo>
                  <a:pt x="699516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524" y="4920996"/>
            <a:ext cx="699770" cy="762000"/>
          </a:xfrm>
          <a:custGeom>
            <a:avLst/>
            <a:gdLst/>
            <a:ahLst/>
            <a:cxnLst/>
            <a:rect l="l" t="t" r="r" b="b"/>
            <a:pathLst>
              <a:path w="699769" h="762000">
                <a:moveTo>
                  <a:pt x="699516" y="0"/>
                </a:moveTo>
                <a:lnTo>
                  <a:pt x="0" y="0"/>
                </a:lnTo>
                <a:lnTo>
                  <a:pt x="0" y="609599"/>
                </a:lnTo>
                <a:lnTo>
                  <a:pt x="349757" y="761999"/>
                </a:lnTo>
                <a:lnTo>
                  <a:pt x="699516" y="609599"/>
                </a:lnTo>
                <a:lnTo>
                  <a:pt x="699516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60959" y="1129766"/>
            <a:ext cx="11229340" cy="5266055"/>
          </a:xfrm>
          <a:prstGeom prst="rect">
            <a:avLst/>
          </a:prstGeom>
        </p:spPr>
        <p:txBody>
          <a:bodyPr vert="horz" wrap="square" lIns="0" tIns="272415" rIns="0" bIns="0" rtlCol="0">
            <a:spAutoFit/>
          </a:bodyPr>
          <a:lstStyle/>
          <a:p>
            <a:pPr marR="186690" algn="r">
              <a:lnSpc>
                <a:spcPct val="100000"/>
              </a:lnSpc>
              <a:spcBef>
                <a:spcPts val="2145"/>
              </a:spcBef>
            </a:pPr>
            <a:r>
              <a:rPr sz="32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Adapun</a:t>
            </a:r>
            <a:r>
              <a:rPr sz="32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fungsi</a:t>
            </a:r>
            <a:r>
              <a:rPr sz="32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teknologi</a:t>
            </a:r>
            <a:r>
              <a:rPr sz="32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</a:t>
            </a:r>
            <a:r>
              <a:rPr sz="32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adalah</a:t>
            </a:r>
            <a:r>
              <a:rPr sz="3200" spc="-19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sebagai</a:t>
            </a:r>
            <a:r>
              <a:rPr sz="32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berikut:</a:t>
            </a:r>
            <a:endParaRPr sz="3200">
              <a:latin typeface="Lucida Sans Unicode"/>
              <a:cs typeface="Lucida Sans Unicode"/>
            </a:endParaRPr>
          </a:p>
          <a:p>
            <a:pPr marL="712470" indent="-674370">
              <a:lnSpc>
                <a:spcPct val="100000"/>
              </a:lnSpc>
              <a:spcBef>
                <a:spcPts val="2045"/>
              </a:spcBef>
              <a:buClr>
                <a:srgbClr val="FFFFFF"/>
              </a:buClr>
              <a:buAutoNum type="arabicPeriod"/>
              <a:tabLst>
                <a:tab pos="712470" algn="l"/>
                <a:tab pos="713105" algn="l"/>
              </a:tabLst>
            </a:pPr>
            <a:r>
              <a:rPr sz="3200" b="1" spc="135" dirty="0">
                <a:solidFill>
                  <a:srgbClr val="7E7E7E"/>
                </a:solidFill>
                <a:latin typeface="Arial"/>
                <a:cs typeface="Arial"/>
              </a:rPr>
              <a:t>Menangkap</a:t>
            </a:r>
            <a:r>
              <a:rPr sz="3200" b="1" spc="-1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sz="3200" b="1" i="1" spc="-5" dirty="0">
                <a:solidFill>
                  <a:srgbClr val="7E7E7E"/>
                </a:solidFill>
                <a:latin typeface="Trebuchet MS"/>
                <a:cs typeface="Trebuchet MS"/>
              </a:rPr>
              <a:t>Capture</a:t>
            </a:r>
            <a:r>
              <a:rPr sz="3200" b="1" spc="-5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R="155575" algn="r">
              <a:lnSpc>
                <a:spcPct val="100000"/>
              </a:lnSpc>
              <a:spcBef>
                <a:spcPts val="1220"/>
              </a:spcBef>
            </a:pPr>
            <a:r>
              <a:rPr sz="2800" spc="70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oses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peng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bil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725" dirty="0">
                <a:solidFill>
                  <a:srgbClr val="7E7E7E"/>
                </a:solidFill>
                <a:latin typeface="Lucida Sans Unicode"/>
                <a:cs typeface="Lucida Sans Unicode"/>
              </a:rPr>
              <a:t>-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dap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dij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dikan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712470" indent="-674370">
              <a:lnSpc>
                <a:spcPct val="100000"/>
              </a:lnSpc>
              <a:spcBef>
                <a:spcPts val="825"/>
              </a:spcBef>
              <a:buClr>
                <a:srgbClr val="FFFFFF"/>
              </a:buClr>
              <a:buAutoNum type="arabicPeriod" startAt="2"/>
              <a:tabLst>
                <a:tab pos="712470" algn="l"/>
                <a:tab pos="713105" algn="l"/>
              </a:tabLst>
            </a:pPr>
            <a:r>
              <a:rPr sz="3200" b="1" spc="110" dirty="0">
                <a:solidFill>
                  <a:srgbClr val="7E7E7E"/>
                </a:solidFill>
                <a:latin typeface="Arial"/>
                <a:cs typeface="Arial"/>
              </a:rPr>
              <a:t>Mengolah</a:t>
            </a:r>
            <a:r>
              <a:rPr sz="3200" b="1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dirty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sz="3200" b="1" i="1" dirty="0">
                <a:solidFill>
                  <a:srgbClr val="7E7E7E"/>
                </a:solidFill>
                <a:latin typeface="Trebuchet MS"/>
                <a:cs typeface="Trebuchet MS"/>
              </a:rPr>
              <a:t>Processing</a:t>
            </a:r>
            <a:r>
              <a:rPr sz="3200" b="1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712470" marR="5080">
              <a:lnSpc>
                <a:spcPct val="100000"/>
              </a:lnSpc>
              <a:spcBef>
                <a:spcPts val="655"/>
              </a:spcBef>
            </a:pPr>
            <a:r>
              <a:rPr sz="2800" spc="70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oses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peng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ol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han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peng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o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110" dirty="0">
                <a:solidFill>
                  <a:srgbClr val="7E7E7E"/>
                </a:solidFill>
                <a:latin typeface="Lucida Sans Unicode"/>
                <a:cs typeface="Lucida Sans Unicode"/>
              </a:rPr>
              <a:t>g</a:t>
            </a:r>
            <a:r>
              <a:rPr sz="28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nisasian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725" dirty="0">
                <a:solidFill>
                  <a:srgbClr val="7E7E7E"/>
                </a:solidFill>
                <a:latin typeface="Lucida Sans Unicode"/>
                <a:cs typeface="Lucida Sans Unicode"/>
              </a:rPr>
              <a:t>-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00" dirty="0">
                <a:solidFill>
                  <a:srgbClr val="7E7E7E"/>
                </a:solidFill>
                <a:latin typeface="Lucida Sans Unicode"/>
                <a:cs typeface="Lucida Sans Unicode"/>
              </a:rPr>
              <a:t>sehing</a:t>
            </a:r>
            <a:r>
              <a:rPr sz="28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g</a:t>
            </a:r>
            <a:r>
              <a:rPr sz="28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dapat 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dijadikan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satu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informasi.</a:t>
            </a:r>
            <a:endParaRPr sz="2800">
              <a:latin typeface="Lucida Sans Unicode"/>
              <a:cs typeface="Lucida Sans Unicode"/>
            </a:endParaRPr>
          </a:p>
          <a:p>
            <a:pPr marL="712470" indent="-674370">
              <a:lnSpc>
                <a:spcPct val="100000"/>
              </a:lnSpc>
              <a:spcBef>
                <a:spcPts val="1545"/>
              </a:spcBef>
              <a:buClr>
                <a:srgbClr val="FFFFFF"/>
              </a:buClr>
              <a:buAutoNum type="arabicPeriod" startAt="3"/>
              <a:tabLst>
                <a:tab pos="712470" algn="l"/>
                <a:tab pos="713105" algn="l"/>
              </a:tabLst>
            </a:pPr>
            <a:r>
              <a:rPr sz="3200" b="1" spc="105" dirty="0">
                <a:solidFill>
                  <a:srgbClr val="7E7E7E"/>
                </a:solidFill>
                <a:latin typeface="Arial"/>
                <a:cs typeface="Arial"/>
              </a:rPr>
              <a:t>Menghasilkan</a:t>
            </a:r>
            <a:r>
              <a:rPr sz="3200" b="1" spc="-1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5" dirty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sz="3200" b="1" i="1" spc="5" dirty="0">
                <a:solidFill>
                  <a:srgbClr val="7E7E7E"/>
                </a:solidFill>
                <a:latin typeface="Trebuchet MS"/>
                <a:cs typeface="Trebuchet MS"/>
              </a:rPr>
              <a:t>Generating</a:t>
            </a:r>
            <a:r>
              <a:rPr sz="3200" b="1" spc="5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712470" marR="152400">
              <a:lnSpc>
                <a:spcPct val="100000"/>
              </a:lnSpc>
              <a:spcBef>
                <a:spcPts val="765"/>
              </a:spcBef>
            </a:pP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Hasil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dari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sudah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diproses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dapat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ditampilkan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sebagai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;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oses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ini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dinamakan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dengan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i="1" spc="-60" dirty="0">
                <a:solidFill>
                  <a:srgbClr val="7E7E7E"/>
                </a:solidFill>
                <a:latin typeface="Arial"/>
                <a:cs typeface="Arial"/>
              </a:rPr>
              <a:t>gene</a:t>
            </a:r>
            <a:r>
              <a:rPr sz="2800" i="1" spc="-11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800" i="1" spc="10" dirty="0">
                <a:solidFill>
                  <a:srgbClr val="7E7E7E"/>
                </a:solidFill>
                <a:latin typeface="Arial"/>
                <a:cs typeface="Arial"/>
              </a:rPr>
              <a:t>ating.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0959" y="238455"/>
            <a:ext cx="98672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20" dirty="0"/>
              <a:t>FUNGSI</a:t>
            </a:r>
            <a:r>
              <a:rPr sz="4400" spc="-150" dirty="0"/>
              <a:t> </a:t>
            </a:r>
            <a:r>
              <a:rPr sz="4400" spc="-65" dirty="0"/>
              <a:t>TEKNOLOGI</a:t>
            </a:r>
            <a:r>
              <a:rPr sz="4400" spc="-145" dirty="0"/>
              <a:t> </a:t>
            </a:r>
            <a:r>
              <a:rPr sz="4400" spc="-110" dirty="0"/>
              <a:t>INFORMASI</a:t>
            </a:r>
            <a:r>
              <a:rPr sz="4400" spc="-145" dirty="0"/>
              <a:t> </a:t>
            </a:r>
            <a:r>
              <a:rPr sz="4400" spc="-355" dirty="0"/>
              <a:t>(2)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382524" y="1684020"/>
            <a:ext cx="699770" cy="763905"/>
          </a:xfrm>
          <a:custGeom>
            <a:avLst/>
            <a:gdLst/>
            <a:ahLst/>
            <a:cxnLst/>
            <a:rect l="l" t="t" r="r" b="b"/>
            <a:pathLst>
              <a:path w="699769" h="763905">
                <a:moveTo>
                  <a:pt x="699516" y="0"/>
                </a:moveTo>
                <a:lnTo>
                  <a:pt x="0" y="0"/>
                </a:lnTo>
                <a:lnTo>
                  <a:pt x="0" y="610869"/>
                </a:lnTo>
                <a:lnTo>
                  <a:pt x="349757" y="763524"/>
                </a:lnTo>
                <a:lnTo>
                  <a:pt x="699516" y="610869"/>
                </a:lnTo>
                <a:lnTo>
                  <a:pt x="699516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2524" y="2904744"/>
            <a:ext cx="699770" cy="763905"/>
          </a:xfrm>
          <a:custGeom>
            <a:avLst/>
            <a:gdLst/>
            <a:ahLst/>
            <a:cxnLst/>
            <a:rect l="l" t="t" r="r" b="b"/>
            <a:pathLst>
              <a:path w="699769" h="763904">
                <a:moveTo>
                  <a:pt x="699516" y="0"/>
                </a:moveTo>
                <a:lnTo>
                  <a:pt x="0" y="0"/>
                </a:lnTo>
                <a:lnTo>
                  <a:pt x="0" y="610869"/>
                </a:lnTo>
                <a:lnTo>
                  <a:pt x="349757" y="763523"/>
                </a:lnTo>
                <a:lnTo>
                  <a:pt x="699516" y="610869"/>
                </a:lnTo>
                <a:lnTo>
                  <a:pt x="699516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2524" y="4171188"/>
            <a:ext cx="699770" cy="763905"/>
          </a:xfrm>
          <a:custGeom>
            <a:avLst/>
            <a:gdLst/>
            <a:ahLst/>
            <a:cxnLst/>
            <a:rect l="l" t="t" r="r" b="b"/>
            <a:pathLst>
              <a:path w="699769" h="763904">
                <a:moveTo>
                  <a:pt x="699516" y="0"/>
                </a:moveTo>
                <a:lnTo>
                  <a:pt x="0" y="0"/>
                </a:lnTo>
                <a:lnTo>
                  <a:pt x="0" y="610869"/>
                </a:lnTo>
                <a:lnTo>
                  <a:pt x="349757" y="763524"/>
                </a:lnTo>
                <a:lnTo>
                  <a:pt x="699516" y="610869"/>
                </a:lnTo>
                <a:lnTo>
                  <a:pt x="699516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7476" y="1516613"/>
            <a:ext cx="9065895" cy="370268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685800" indent="-673735">
              <a:lnSpc>
                <a:spcPct val="100000"/>
              </a:lnSpc>
              <a:spcBef>
                <a:spcPts val="1495"/>
              </a:spcBef>
              <a:buClr>
                <a:srgbClr val="FFFFFF"/>
              </a:buClr>
              <a:buAutoNum type="arabicPeriod" startAt="4"/>
              <a:tabLst>
                <a:tab pos="685800" algn="l"/>
                <a:tab pos="686435" algn="l"/>
              </a:tabLst>
            </a:pPr>
            <a:r>
              <a:rPr sz="3200" b="1" spc="155" dirty="0">
                <a:solidFill>
                  <a:srgbClr val="7E7E7E"/>
                </a:solidFill>
                <a:latin typeface="Arial"/>
                <a:cs typeface="Arial"/>
              </a:rPr>
              <a:t>Menyimpan</a:t>
            </a:r>
            <a:r>
              <a:rPr sz="3200" b="1" spc="-1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-5" dirty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sz="3200" b="1" i="1" spc="-5" dirty="0">
                <a:solidFill>
                  <a:srgbClr val="7E7E7E"/>
                </a:solidFill>
                <a:latin typeface="Trebuchet MS"/>
                <a:cs typeface="Trebuchet MS"/>
              </a:rPr>
              <a:t>Storage</a:t>
            </a:r>
            <a:r>
              <a:rPr sz="3200" b="1" spc="-5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1215"/>
              </a:spcBef>
            </a:pP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Proses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menyimpan</a:t>
            </a:r>
            <a:r>
              <a:rPr sz="28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informasi.</a:t>
            </a:r>
            <a:endParaRPr sz="2800">
              <a:latin typeface="Lucida Sans Unicode"/>
              <a:cs typeface="Lucida Sans Unicode"/>
            </a:endParaRPr>
          </a:p>
          <a:p>
            <a:pPr marL="685800" indent="-673735">
              <a:lnSpc>
                <a:spcPct val="100000"/>
              </a:lnSpc>
              <a:spcBef>
                <a:spcPts val="1205"/>
              </a:spcBef>
              <a:buClr>
                <a:srgbClr val="FFFFFF"/>
              </a:buClr>
              <a:buAutoNum type="arabicPeriod" startAt="5"/>
              <a:tabLst>
                <a:tab pos="685800" algn="l"/>
                <a:tab pos="686435" algn="l"/>
              </a:tabLst>
            </a:pPr>
            <a:r>
              <a:rPr sz="3200" b="1" spc="130" dirty="0">
                <a:solidFill>
                  <a:srgbClr val="7E7E7E"/>
                </a:solidFill>
                <a:latin typeface="Arial"/>
                <a:cs typeface="Arial"/>
              </a:rPr>
              <a:t>Mencari</a:t>
            </a:r>
            <a:r>
              <a:rPr sz="3200" b="1" spc="-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85" dirty="0">
                <a:solidFill>
                  <a:srgbClr val="7E7E7E"/>
                </a:solidFill>
                <a:latin typeface="Arial"/>
                <a:cs typeface="Arial"/>
              </a:rPr>
              <a:t>Kembali</a:t>
            </a:r>
            <a:r>
              <a:rPr sz="32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-45" dirty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sz="3200" b="1" i="1" spc="-45" dirty="0">
                <a:solidFill>
                  <a:srgbClr val="7E7E7E"/>
                </a:solidFill>
                <a:latin typeface="Trebuchet MS"/>
                <a:cs typeface="Trebuchet MS"/>
              </a:rPr>
              <a:t>Retrieval</a:t>
            </a:r>
            <a:r>
              <a:rPr sz="3200" b="1" spc="-45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990"/>
              </a:spcBef>
            </a:pPr>
            <a:r>
              <a:rPr sz="2800" spc="70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oses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penc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ria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inf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o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rm</a:t>
            </a:r>
            <a:r>
              <a:rPr sz="28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sudah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disimp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685800" indent="-673735">
              <a:lnSpc>
                <a:spcPct val="100000"/>
              </a:lnSpc>
              <a:spcBef>
                <a:spcPts val="1780"/>
              </a:spcBef>
              <a:buClr>
                <a:srgbClr val="FFFFFF"/>
              </a:buClr>
              <a:buAutoNum type="arabicPeriod" startAt="6"/>
              <a:tabLst>
                <a:tab pos="685800" algn="l"/>
                <a:tab pos="686435" algn="l"/>
              </a:tabLst>
            </a:pPr>
            <a:r>
              <a:rPr sz="3200" b="1" spc="175" dirty="0">
                <a:solidFill>
                  <a:srgbClr val="7E7E7E"/>
                </a:solidFill>
                <a:latin typeface="Arial"/>
                <a:cs typeface="Arial"/>
              </a:rPr>
              <a:t>Melakukan</a:t>
            </a:r>
            <a:r>
              <a:rPr sz="32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30" dirty="0">
                <a:solidFill>
                  <a:srgbClr val="7E7E7E"/>
                </a:solidFill>
                <a:latin typeface="Arial"/>
                <a:cs typeface="Arial"/>
              </a:rPr>
              <a:t>Transmisi</a:t>
            </a:r>
            <a:r>
              <a:rPr sz="3200" b="1" spc="-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-25" dirty="0">
                <a:solidFill>
                  <a:srgbClr val="7E7E7E"/>
                </a:solidFill>
                <a:latin typeface="Arial"/>
                <a:cs typeface="Arial"/>
              </a:rPr>
              <a:t>(</a:t>
            </a:r>
            <a:r>
              <a:rPr sz="3200" b="1" i="1" spc="-25" dirty="0">
                <a:solidFill>
                  <a:srgbClr val="7E7E7E"/>
                </a:solidFill>
                <a:latin typeface="Trebuchet MS"/>
                <a:cs typeface="Trebuchet MS"/>
              </a:rPr>
              <a:t>Transmission</a:t>
            </a:r>
            <a:r>
              <a:rPr sz="3200" b="1" spc="-25" dirty="0">
                <a:solidFill>
                  <a:srgbClr val="7E7E7E"/>
                </a:solidFill>
                <a:latin typeface="Arial"/>
                <a:cs typeface="Arial"/>
              </a:rPr>
              <a:t>)</a:t>
            </a:r>
            <a:endParaRPr sz="3200">
              <a:latin typeface="Arial"/>
              <a:cs typeface="Arial"/>
            </a:endParaRPr>
          </a:p>
          <a:p>
            <a:pPr marL="685800">
              <a:lnSpc>
                <a:spcPct val="100000"/>
              </a:lnSpc>
              <a:spcBef>
                <a:spcPts val="765"/>
              </a:spcBef>
            </a:pPr>
            <a:r>
              <a:rPr sz="2800" spc="70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oses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800" spc="-10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ansmis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(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nyeb</a:t>
            </a:r>
            <a:r>
              <a:rPr sz="28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)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infor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as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ad</a:t>
            </a:r>
            <a:r>
              <a:rPr sz="280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4100" y="4552186"/>
            <a:ext cx="2247899" cy="23058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27891" y="147065"/>
            <a:ext cx="2298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2984" y="4661915"/>
            <a:ext cx="661670" cy="660400"/>
          </a:xfrm>
          <a:custGeom>
            <a:avLst/>
            <a:gdLst/>
            <a:ahLst/>
            <a:cxnLst/>
            <a:rect l="l" t="t" r="r" b="b"/>
            <a:pathLst>
              <a:path w="661670" h="660400">
                <a:moveTo>
                  <a:pt x="551433" y="0"/>
                </a:moveTo>
                <a:lnTo>
                  <a:pt x="109981" y="0"/>
                </a:lnTo>
                <a:lnTo>
                  <a:pt x="67186" y="8647"/>
                </a:lnTo>
                <a:lnTo>
                  <a:pt x="32226" y="32226"/>
                </a:lnTo>
                <a:lnTo>
                  <a:pt x="8647" y="67186"/>
                </a:lnTo>
                <a:lnTo>
                  <a:pt x="0" y="109981"/>
                </a:lnTo>
                <a:lnTo>
                  <a:pt x="0" y="549909"/>
                </a:lnTo>
                <a:lnTo>
                  <a:pt x="8647" y="592705"/>
                </a:lnTo>
                <a:lnTo>
                  <a:pt x="32226" y="627665"/>
                </a:lnTo>
                <a:lnTo>
                  <a:pt x="67186" y="651244"/>
                </a:lnTo>
                <a:lnTo>
                  <a:pt x="109981" y="659891"/>
                </a:lnTo>
                <a:lnTo>
                  <a:pt x="551433" y="659891"/>
                </a:lnTo>
                <a:lnTo>
                  <a:pt x="594229" y="651244"/>
                </a:lnTo>
                <a:lnTo>
                  <a:pt x="629189" y="627665"/>
                </a:lnTo>
                <a:lnTo>
                  <a:pt x="652768" y="592705"/>
                </a:lnTo>
                <a:lnTo>
                  <a:pt x="661415" y="549909"/>
                </a:lnTo>
                <a:lnTo>
                  <a:pt x="661415" y="109981"/>
                </a:lnTo>
                <a:lnTo>
                  <a:pt x="652768" y="67186"/>
                </a:lnTo>
                <a:lnTo>
                  <a:pt x="629189" y="32226"/>
                </a:lnTo>
                <a:lnTo>
                  <a:pt x="594229" y="8647"/>
                </a:lnTo>
                <a:lnTo>
                  <a:pt x="55143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7664" y="2299716"/>
            <a:ext cx="1319783" cy="132588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8059" y="4165091"/>
            <a:ext cx="937259" cy="126034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313176" y="4661915"/>
            <a:ext cx="660400" cy="660400"/>
          </a:xfrm>
          <a:custGeom>
            <a:avLst/>
            <a:gdLst/>
            <a:ahLst/>
            <a:cxnLst/>
            <a:rect l="l" t="t" r="r" b="b"/>
            <a:pathLst>
              <a:path w="660400" h="660400">
                <a:moveTo>
                  <a:pt x="549910" y="0"/>
                </a:moveTo>
                <a:lnTo>
                  <a:pt x="109982" y="0"/>
                </a:lnTo>
                <a:lnTo>
                  <a:pt x="67186" y="8647"/>
                </a:lnTo>
                <a:lnTo>
                  <a:pt x="32226" y="32226"/>
                </a:lnTo>
                <a:lnTo>
                  <a:pt x="8647" y="67186"/>
                </a:lnTo>
                <a:lnTo>
                  <a:pt x="0" y="109981"/>
                </a:lnTo>
                <a:lnTo>
                  <a:pt x="0" y="549909"/>
                </a:lnTo>
                <a:lnTo>
                  <a:pt x="8647" y="592705"/>
                </a:lnTo>
                <a:lnTo>
                  <a:pt x="32226" y="627665"/>
                </a:lnTo>
                <a:lnTo>
                  <a:pt x="67186" y="651244"/>
                </a:lnTo>
                <a:lnTo>
                  <a:pt x="109982" y="659891"/>
                </a:lnTo>
                <a:lnTo>
                  <a:pt x="549910" y="659891"/>
                </a:lnTo>
                <a:lnTo>
                  <a:pt x="592705" y="651244"/>
                </a:lnTo>
                <a:lnTo>
                  <a:pt x="627665" y="627665"/>
                </a:lnTo>
                <a:lnTo>
                  <a:pt x="651244" y="592705"/>
                </a:lnTo>
                <a:lnTo>
                  <a:pt x="659891" y="549909"/>
                </a:lnTo>
                <a:lnTo>
                  <a:pt x="659891" y="109981"/>
                </a:lnTo>
                <a:lnTo>
                  <a:pt x="651244" y="67186"/>
                </a:lnTo>
                <a:lnTo>
                  <a:pt x="627665" y="32226"/>
                </a:lnTo>
                <a:lnTo>
                  <a:pt x="592705" y="8647"/>
                </a:lnTo>
                <a:lnTo>
                  <a:pt x="54991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61844" y="4651247"/>
            <a:ext cx="661670" cy="660400"/>
          </a:xfrm>
          <a:custGeom>
            <a:avLst/>
            <a:gdLst/>
            <a:ahLst/>
            <a:cxnLst/>
            <a:rect l="l" t="t" r="r" b="b"/>
            <a:pathLst>
              <a:path w="661669" h="660400">
                <a:moveTo>
                  <a:pt x="551433" y="0"/>
                </a:moveTo>
                <a:lnTo>
                  <a:pt x="109981" y="0"/>
                </a:lnTo>
                <a:lnTo>
                  <a:pt x="67186" y="8647"/>
                </a:lnTo>
                <a:lnTo>
                  <a:pt x="32226" y="32226"/>
                </a:lnTo>
                <a:lnTo>
                  <a:pt x="8647" y="67186"/>
                </a:lnTo>
                <a:lnTo>
                  <a:pt x="0" y="109981"/>
                </a:lnTo>
                <a:lnTo>
                  <a:pt x="0" y="549909"/>
                </a:lnTo>
                <a:lnTo>
                  <a:pt x="8647" y="592705"/>
                </a:lnTo>
                <a:lnTo>
                  <a:pt x="32226" y="627665"/>
                </a:lnTo>
                <a:lnTo>
                  <a:pt x="67186" y="651244"/>
                </a:lnTo>
                <a:lnTo>
                  <a:pt x="109981" y="659891"/>
                </a:lnTo>
                <a:lnTo>
                  <a:pt x="551433" y="659891"/>
                </a:lnTo>
                <a:lnTo>
                  <a:pt x="594229" y="651244"/>
                </a:lnTo>
                <a:lnTo>
                  <a:pt x="629189" y="627665"/>
                </a:lnTo>
                <a:lnTo>
                  <a:pt x="652768" y="592705"/>
                </a:lnTo>
                <a:lnTo>
                  <a:pt x="661416" y="549909"/>
                </a:lnTo>
                <a:lnTo>
                  <a:pt x="661416" y="109981"/>
                </a:lnTo>
                <a:lnTo>
                  <a:pt x="652768" y="67186"/>
                </a:lnTo>
                <a:lnTo>
                  <a:pt x="629189" y="32226"/>
                </a:lnTo>
                <a:lnTo>
                  <a:pt x="594229" y="8647"/>
                </a:lnTo>
                <a:lnTo>
                  <a:pt x="551433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60959" y="238455"/>
            <a:ext cx="1095375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70" dirty="0"/>
              <a:t>KEUNTUNGAN</a:t>
            </a:r>
            <a:r>
              <a:rPr sz="4400" spc="-185" dirty="0"/>
              <a:t> </a:t>
            </a:r>
            <a:r>
              <a:rPr sz="4400" spc="-65" dirty="0"/>
              <a:t>TEKNOLOGI</a:t>
            </a:r>
            <a:r>
              <a:rPr sz="4400" spc="-155" dirty="0"/>
              <a:t> </a:t>
            </a:r>
            <a:r>
              <a:rPr sz="4400" spc="-110" dirty="0"/>
              <a:t>INFORMASI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608177" y="1555496"/>
            <a:ext cx="103441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Keuntungan</a:t>
            </a:r>
            <a:r>
              <a:rPr sz="3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6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dari</a:t>
            </a:r>
            <a:r>
              <a:rPr sz="36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6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teknologi</a:t>
            </a:r>
            <a:r>
              <a:rPr sz="36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6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</a:t>
            </a:r>
            <a:r>
              <a:rPr sz="36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6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antara</a:t>
            </a:r>
            <a:r>
              <a:rPr sz="36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6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lain:</a:t>
            </a:r>
            <a:endParaRPr sz="36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98548" y="5234940"/>
            <a:ext cx="3171825" cy="584200"/>
          </a:xfrm>
          <a:prstGeom prst="rect">
            <a:avLst/>
          </a:prstGeom>
          <a:solidFill>
            <a:srgbClr val="51A0D7"/>
          </a:solidFill>
        </p:spPr>
        <p:txBody>
          <a:bodyPr vert="horz" wrap="square" lIns="0" tIns="22860" rIns="0" bIns="0" rtlCol="0">
            <a:spAutoFit/>
          </a:bodyPr>
          <a:lstStyle/>
          <a:p>
            <a:pPr marL="442595">
              <a:lnSpc>
                <a:spcPct val="100000"/>
              </a:lnSpc>
              <a:spcBef>
                <a:spcPts val="180"/>
              </a:spcBef>
            </a:pPr>
            <a:r>
              <a:rPr sz="3200" b="1" i="1" dirty="0">
                <a:solidFill>
                  <a:srgbClr val="FFFFFF"/>
                </a:solidFill>
                <a:latin typeface="Trebuchet MS"/>
                <a:cs typeface="Trebuchet MS"/>
              </a:rPr>
              <a:t>Consistency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05956" y="3438144"/>
            <a:ext cx="2533015" cy="585470"/>
          </a:xfrm>
          <a:prstGeom prst="rect">
            <a:avLst/>
          </a:prstGeom>
          <a:solidFill>
            <a:srgbClr val="51A0D7"/>
          </a:solidFill>
        </p:spPr>
        <p:txBody>
          <a:bodyPr vert="horz" wrap="square" lIns="0" tIns="22860" rIns="0" bIns="0" rtlCol="0">
            <a:spAutoFit/>
          </a:bodyPr>
          <a:lstStyle/>
          <a:p>
            <a:pPr marL="397510">
              <a:lnSpc>
                <a:spcPct val="100000"/>
              </a:lnSpc>
              <a:spcBef>
                <a:spcPts val="180"/>
              </a:spcBef>
            </a:pPr>
            <a:r>
              <a:rPr sz="3200" b="1" i="1" spc="-20" dirty="0">
                <a:solidFill>
                  <a:srgbClr val="FFFFFF"/>
                </a:solidFill>
                <a:latin typeface="Trebuchet MS"/>
                <a:cs typeface="Trebuchet MS"/>
              </a:rPr>
              <a:t>Precision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22135" y="5193791"/>
            <a:ext cx="2746375" cy="585470"/>
          </a:xfrm>
          <a:prstGeom prst="rect">
            <a:avLst/>
          </a:prstGeom>
          <a:solidFill>
            <a:srgbClr val="51A0D7"/>
          </a:solidFill>
        </p:spPr>
        <p:txBody>
          <a:bodyPr vert="horz" wrap="square" lIns="0" tIns="23495" rIns="0" bIns="0" rtlCol="0">
            <a:spAutoFit/>
          </a:bodyPr>
          <a:lstStyle/>
          <a:p>
            <a:pPr marL="401955">
              <a:lnSpc>
                <a:spcPct val="100000"/>
              </a:lnSpc>
              <a:spcBef>
                <a:spcPts val="185"/>
              </a:spcBef>
            </a:pPr>
            <a:r>
              <a:rPr sz="3200" b="1" i="1" spc="-60" dirty="0">
                <a:solidFill>
                  <a:srgbClr val="FFFFFF"/>
                </a:solidFill>
                <a:latin typeface="Trebuchet MS"/>
                <a:cs typeface="Trebuchet MS"/>
              </a:rPr>
              <a:t>Reliability</a:t>
            </a:r>
            <a:endParaRPr sz="32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15411" y="2449067"/>
            <a:ext cx="1362456" cy="1360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548127" y="3438144"/>
            <a:ext cx="1914525" cy="585470"/>
          </a:xfrm>
          <a:prstGeom prst="rect">
            <a:avLst/>
          </a:prstGeom>
          <a:solidFill>
            <a:srgbClr val="51A0D7"/>
          </a:solidFill>
        </p:spPr>
        <p:txBody>
          <a:bodyPr vert="horz" wrap="square" lIns="0" tIns="2286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80"/>
              </a:spcBef>
            </a:pPr>
            <a:r>
              <a:rPr sz="3200" b="1" i="1" spc="25" dirty="0">
                <a:solidFill>
                  <a:srgbClr val="FFFFFF"/>
                </a:solidFill>
                <a:latin typeface="Trebuchet MS"/>
                <a:cs typeface="Trebuchet MS"/>
              </a:rPr>
              <a:t>Speed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0" y="0"/>
                </a:lnTo>
                <a:lnTo>
                  <a:pt x="0" y="1214627"/>
                </a:lnTo>
                <a:lnTo>
                  <a:pt x="12192000" y="12146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5538" y="119634"/>
            <a:ext cx="78949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Segoe UI Emoji"/>
                <a:cs typeface="Segoe UI Emoji"/>
              </a:rPr>
              <a:t>🔑</a:t>
            </a:r>
            <a:r>
              <a:rPr sz="6000" b="0" spc="-665" dirty="0">
                <a:latin typeface="Segoe UI Emoji"/>
                <a:cs typeface="Segoe UI Emoji"/>
              </a:rPr>
              <a:t> </a:t>
            </a:r>
            <a:r>
              <a:rPr sz="6000" spc="-265" dirty="0"/>
              <a:t>D</a:t>
            </a:r>
            <a:r>
              <a:rPr sz="6000" spc="-10" dirty="0"/>
              <a:t>AF</a:t>
            </a:r>
            <a:r>
              <a:rPr sz="6000" spc="-555" dirty="0"/>
              <a:t>T</a:t>
            </a:r>
            <a:r>
              <a:rPr sz="6000" spc="-30" dirty="0"/>
              <a:t>A</a:t>
            </a:r>
            <a:r>
              <a:rPr sz="6000" spc="-25" dirty="0"/>
              <a:t>R</a:t>
            </a:r>
            <a:r>
              <a:rPr sz="6000" spc="-200" dirty="0"/>
              <a:t> </a:t>
            </a:r>
            <a:r>
              <a:rPr sz="6000" spc="-130" dirty="0"/>
              <a:t>PUS</a:t>
            </a:r>
            <a:r>
              <a:rPr sz="6000" spc="-540" dirty="0"/>
              <a:t>T</a:t>
            </a:r>
            <a:r>
              <a:rPr sz="6000" spc="140" dirty="0"/>
              <a:t>AKA</a:t>
            </a:r>
            <a:endParaRPr sz="6000">
              <a:latin typeface="Segoe UI Emoji"/>
              <a:cs typeface="Segoe UI Emoj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59" y="1325487"/>
            <a:ext cx="11113770" cy="497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506730" indent="-532130">
              <a:lnSpc>
                <a:spcPct val="125000"/>
              </a:lnSpc>
              <a:spcBef>
                <a:spcPts val="95"/>
              </a:spcBef>
            </a:pPr>
            <a:r>
              <a:rPr sz="26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Laudon,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14" dirty="0">
                <a:solidFill>
                  <a:srgbClr val="7E7E7E"/>
                </a:solidFill>
                <a:latin typeface="Lucida Sans Unicode"/>
                <a:cs typeface="Lucida Sans Unicode"/>
              </a:rPr>
              <a:t>K.</a:t>
            </a:r>
            <a:r>
              <a:rPr sz="26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C., </a:t>
            </a:r>
            <a:r>
              <a:rPr sz="2600" spc="85" dirty="0">
                <a:solidFill>
                  <a:srgbClr val="7E7E7E"/>
                </a:solidFill>
                <a:latin typeface="Lucida Sans Unicode"/>
                <a:cs typeface="Lucida Sans Unicode"/>
              </a:rPr>
              <a:t>&amp;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Laudon,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J.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P.</a:t>
            </a:r>
            <a:r>
              <a:rPr sz="2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(2013).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i="1" spc="-10" dirty="0">
                <a:solidFill>
                  <a:srgbClr val="7E7E7E"/>
                </a:solidFill>
                <a:latin typeface="Arial"/>
                <a:cs typeface="Arial"/>
              </a:rPr>
              <a:t>Management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70" dirty="0">
                <a:solidFill>
                  <a:srgbClr val="7E7E7E"/>
                </a:solidFill>
                <a:latin typeface="Arial"/>
                <a:cs typeface="Arial"/>
              </a:rPr>
              <a:t>information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90" dirty="0">
                <a:solidFill>
                  <a:srgbClr val="7E7E7E"/>
                </a:solidFill>
                <a:latin typeface="Arial"/>
                <a:cs typeface="Arial"/>
              </a:rPr>
              <a:t>systems: </a:t>
            </a:r>
            <a:r>
              <a:rPr sz="2600" i="1" spc="-7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7E7E7E"/>
                </a:solidFill>
                <a:latin typeface="Arial"/>
                <a:cs typeface="Arial"/>
              </a:rPr>
              <a:t>Managing</a:t>
            </a:r>
            <a:r>
              <a:rPr sz="2600" i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2600" i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40" dirty="0">
                <a:solidFill>
                  <a:srgbClr val="7E7E7E"/>
                </a:solidFill>
                <a:latin typeface="Arial"/>
                <a:cs typeface="Arial"/>
              </a:rPr>
              <a:t>digital</a:t>
            </a:r>
            <a:r>
              <a:rPr sz="2600" i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110" dirty="0">
                <a:solidFill>
                  <a:srgbClr val="7E7E7E"/>
                </a:solidFill>
                <a:latin typeface="Arial"/>
                <a:cs typeface="Arial"/>
              </a:rPr>
              <a:t>firm</a:t>
            </a:r>
            <a:r>
              <a:rPr sz="26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(12th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ed.).</a:t>
            </a:r>
            <a:r>
              <a:rPr sz="26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Boston:</a:t>
            </a:r>
            <a:r>
              <a:rPr sz="26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Pearson.</a:t>
            </a:r>
            <a:endParaRPr sz="2600">
              <a:latin typeface="Lucida Sans Unicode"/>
              <a:cs typeface="Lucida Sans Unicode"/>
            </a:endParaRPr>
          </a:p>
          <a:p>
            <a:pPr marL="544195" marR="567055" indent="-532130">
              <a:lnSpc>
                <a:spcPct val="125000"/>
              </a:lnSpc>
            </a:pP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Morley,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D.,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7E7E7E"/>
                </a:solidFill>
                <a:latin typeface="Lucida Sans Unicode"/>
                <a:cs typeface="Lucida Sans Unicode"/>
              </a:rPr>
              <a:t>&amp;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Parker,</a:t>
            </a:r>
            <a:r>
              <a:rPr sz="26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C.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S.</a:t>
            </a:r>
            <a:r>
              <a:rPr sz="26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(2011). </a:t>
            </a:r>
            <a:r>
              <a:rPr sz="2600" i="1" spc="5" dirty="0">
                <a:solidFill>
                  <a:srgbClr val="7E7E7E"/>
                </a:solidFill>
                <a:latin typeface="Arial"/>
                <a:cs typeface="Arial"/>
              </a:rPr>
              <a:t>Understanding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10" dirty="0">
                <a:solidFill>
                  <a:srgbClr val="7E7E7E"/>
                </a:solidFill>
                <a:latin typeface="Arial"/>
                <a:cs typeface="Arial"/>
              </a:rPr>
              <a:t>computers: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100" dirty="0">
                <a:solidFill>
                  <a:srgbClr val="7E7E7E"/>
                </a:solidFill>
                <a:latin typeface="Arial"/>
                <a:cs typeface="Arial"/>
              </a:rPr>
              <a:t>Today</a:t>
            </a:r>
            <a:r>
              <a:rPr sz="26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45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2600" i="1" spc="-70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55" dirty="0">
                <a:solidFill>
                  <a:srgbClr val="7E7E7E"/>
                </a:solidFill>
                <a:latin typeface="Arial"/>
                <a:cs typeface="Arial"/>
              </a:rPr>
              <a:t>tomorrow</a:t>
            </a:r>
            <a:r>
              <a:rPr sz="26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(13th</a:t>
            </a:r>
            <a:r>
              <a:rPr sz="26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ed.).</a:t>
            </a:r>
            <a:r>
              <a:rPr sz="26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Australia: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Cengage</a:t>
            </a:r>
            <a:r>
              <a:rPr sz="2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Learning.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6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Miller,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M.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(2010).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i="1" spc="-45" dirty="0">
                <a:solidFill>
                  <a:srgbClr val="7E7E7E"/>
                </a:solidFill>
                <a:latin typeface="Arial"/>
                <a:cs typeface="Arial"/>
              </a:rPr>
              <a:t>Absolute </a:t>
            </a:r>
            <a:r>
              <a:rPr sz="2600" i="1" spc="-35" dirty="0">
                <a:solidFill>
                  <a:srgbClr val="7E7E7E"/>
                </a:solidFill>
                <a:latin typeface="Arial"/>
                <a:cs typeface="Arial"/>
              </a:rPr>
              <a:t>beginners</a:t>
            </a:r>
            <a:r>
              <a:rPr sz="260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25" dirty="0">
                <a:solidFill>
                  <a:srgbClr val="7E7E7E"/>
                </a:solidFill>
                <a:latin typeface="Arial"/>
                <a:cs typeface="Arial"/>
              </a:rPr>
              <a:t>guide</a:t>
            </a:r>
            <a:r>
              <a:rPr sz="26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260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20" dirty="0">
                <a:solidFill>
                  <a:srgbClr val="7E7E7E"/>
                </a:solidFill>
                <a:latin typeface="Arial"/>
                <a:cs typeface="Arial"/>
              </a:rPr>
              <a:t>computer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70" dirty="0">
                <a:solidFill>
                  <a:srgbClr val="7E7E7E"/>
                </a:solidFill>
                <a:latin typeface="Arial"/>
                <a:cs typeface="Arial"/>
              </a:rPr>
              <a:t>basics</a:t>
            </a:r>
            <a:r>
              <a:rPr sz="26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600">
              <a:latin typeface="Lucida Sans Unicode"/>
              <a:cs typeface="Lucida Sans Unicode"/>
            </a:endParaRPr>
          </a:p>
          <a:p>
            <a:pPr marL="544195">
              <a:lnSpc>
                <a:spcPct val="100000"/>
              </a:lnSpc>
              <a:spcBef>
                <a:spcPts val="780"/>
              </a:spcBef>
            </a:pPr>
            <a:r>
              <a:rPr sz="26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Indiana</a:t>
            </a:r>
            <a:r>
              <a:rPr sz="26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polis,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600" spc="1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6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r>
              <a:rPr sz="26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Que.</a:t>
            </a:r>
            <a:endParaRPr sz="2600">
              <a:latin typeface="Lucida Sans Unicode"/>
              <a:cs typeface="Lucida Sans Unicode"/>
            </a:endParaRPr>
          </a:p>
          <a:p>
            <a:pPr marL="544195" marR="1124585" indent="-532130">
              <a:lnSpc>
                <a:spcPts val="3900"/>
              </a:lnSpc>
              <a:spcBef>
                <a:spcPts val="260"/>
              </a:spcBef>
            </a:pP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Norton,</a:t>
            </a:r>
            <a:r>
              <a:rPr sz="26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P.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(2006).</a:t>
            </a:r>
            <a:r>
              <a:rPr sz="260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Peter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15" dirty="0">
                <a:solidFill>
                  <a:srgbClr val="7E7E7E"/>
                </a:solidFill>
                <a:latin typeface="Arial"/>
                <a:cs typeface="Arial"/>
              </a:rPr>
              <a:t>Nortons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50" dirty="0">
                <a:solidFill>
                  <a:srgbClr val="7E7E7E"/>
                </a:solidFill>
                <a:latin typeface="Arial"/>
                <a:cs typeface="Arial"/>
              </a:rPr>
              <a:t>introduction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2600" i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15" dirty="0">
                <a:solidFill>
                  <a:srgbClr val="7E7E7E"/>
                </a:solidFill>
                <a:latin typeface="Arial"/>
                <a:cs typeface="Arial"/>
              </a:rPr>
              <a:t>computers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r>
              <a:rPr sz="26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Boston: </a:t>
            </a:r>
            <a:r>
              <a:rPr sz="2600" spc="-81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McG</a:t>
            </a: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6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600" spc="25" dirty="0">
                <a:solidFill>
                  <a:srgbClr val="7E7E7E"/>
                </a:solidFill>
                <a:latin typeface="Lucida Sans Unicode"/>
                <a:cs typeface="Lucida Sans Unicode"/>
              </a:rPr>
              <a:t>w</a:t>
            </a:r>
            <a:r>
              <a:rPr sz="2600" spc="-670" dirty="0">
                <a:solidFill>
                  <a:srgbClr val="7E7E7E"/>
                </a:solidFill>
                <a:latin typeface="Lucida Sans Unicode"/>
                <a:cs typeface="Lucida Sans Unicode"/>
              </a:rPr>
              <a:t>-</a:t>
            </a:r>
            <a:r>
              <a:rPr sz="26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Hill</a:t>
            </a:r>
            <a:r>
              <a:rPr sz="26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39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6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echnolog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y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Education.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OBrien,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J.</a:t>
            </a:r>
            <a:r>
              <a:rPr sz="26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A.,</a:t>
            </a:r>
            <a:r>
              <a:rPr sz="26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7E7E7E"/>
                </a:solidFill>
                <a:latin typeface="Lucida Sans Unicode"/>
                <a:cs typeface="Lucida Sans Unicode"/>
              </a:rPr>
              <a:t>&amp;</a:t>
            </a:r>
            <a:r>
              <a:rPr sz="26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Marakas,</a:t>
            </a:r>
            <a:r>
              <a:rPr sz="26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G.</a:t>
            </a:r>
            <a:r>
              <a:rPr sz="2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M.</a:t>
            </a:r>
            <a:r>
              <a:rPr sz="2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(2010).</a:t>
            </a:r>
            <a:r>
              <a:rPr sz="26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i="1" spc="40" dirty="0">
                <a:solidFill>
                  <a:srgbClr val="7E7E7E"/>
                </a:solidFill>
                <a:latin typeface="Arial"/>
                <a:cs typeface="Arial"/>
              </a:rPr>
              <a:t>Introduction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2600" i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70" dirty="0">
                <a:solidFill>
                  <a:srgbClr val="7E7E7E"/>
                </a:solidFill>
                <a:latin typeface="Arial"/>
                <a:cs typeface="Arial"/>
              </a:rPr>
              <a:t>information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95" dirty="0">
                <a:solidFill>
                  <a:srgbClr val="7E7E7E"/>
                </a:solidFill>
                <a:latin typeface="Arial"/>
                <a:cs typeface="Arial"/>
              </a:rPr>
              <a:t>systems</a:t>
            </a:r>
            <a:r>
              <a:rPr sz="26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600">
              <a:latin typeface="Lucida Sans Unicode"/>
              <a:cs typeface="Lucida Sans Unicode"/>
            </a:endParaRPr>
          </a:p>
          <a:p>
            <a:pPr marL="544195">
              <a:lnSpc>
                <a:spcPct val="100000"/>
              </a:lnSpc>
              <a:spcBef>
                <a:spcPts val="785"/>
              </a:spcBef>
            </a:pPr>
            <a:r>
              <a:rPr sz="2600" spc="3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600" spc="20" dirty="0">
                <a:solidFill>
                  <a:srgbClr val="7E7E7E"/>
                </a:solidFill>
                <a:latin typeface="Lucida Sans Unicode"/>
                <a:cs typeface="Lucida Sans Unicode"/>
              </a:rPr>
              <a:t>w</a:t>
            </a:r>
            <a:r>
              <a:rPr sz="26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295" dirty="0">
                <a:solidFill>
                  <a:srgbClr val="7E7E7E"/>
                </a:solidFill>
                <a:latin typeface="Lucida Sans Unicode"/>
                <a:cs typeface="Lucida Sans Unicode"/>
              </a:rPr>
              <a:t>Y</a:t>
            </a:r>
            <a:r>
              <a:rPr sz="26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ork:</a:t>
            </a:r>
            <a:r>
              <a:rPr sz="26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McG</a:t>
            </a: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6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600" spc="25" dirty="0">
                <a:solidFill>
                  <a:srgbClr val="7E7E7E"/>
                </a:solidFill>
                <a:latin typeface="Lucida Sans Unicode"/>
                <a:cs typeface="Lucida Sans Unicode"/>
              </a:rPr>
              <a:t>w</a:t>
            </a:r>
            <a:r>
              <a:rPr sz="2600" spc="-670" dirty="0">
                <a:solidFill>
                  <a:srgbClr val="7E7E7E"/>
                </a:solidFill>
                <a:latin typeface="Lucida Sans Unicode"/>
                <a:cs typeface="Lucida Sans Unicode"/>
              </a:rPr>
              <a:t>-</a:t>
            </a:r>
            <a:r>
              <a:rPr sz="26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Hill</a:t>
            </a:r>
            <a:r>
              <a:rPr sz="26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Ir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win.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306195"/>
            <a:chOff x="0" y="0"/>
            <a:chExt cx="12192000" cy="13061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306195"/>
            </a:xfrm>
            <a:custGeom>
              <a:avLst/>
              <a:gdLst/>
              <a:ahLst/>
              <a:cxnLst/>
              <a:rect l="l" t="t" r="r" b="b"/>
              <a:pathLst>
                <a:path w="12192000" h="1306195">
                  <a:moveTo>
                    <a:pt x="12192000" y="0"/>
                  </a:moveTo>
                  <a:lnTo>
                    <a:pt x="0" y="0"/>
                  </a:lnTo>
                  <a:lnTo>
                    <a:pt x="0" y="1306067"/>
                  </a:lnTo>
                  <a:lnTo>
                    <a:pt x="12192000" y="13060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9784" y="315944"/>
              <a:ext cx="1030605" cy="781685"/>
            </a:xfrm>
            <a:custGeom>
              <a:avLst/>
              <a:gdLst/>
              <a:ahLst/>
              <a:cxnLst/>
              <a:rect l="l" t="t" r="r" b="b"/>
              <a:pathLst>
                <a:path w="1030605" h="781685">
                  <a:moveTo>
                    <a:pt x="175920" y="499014"/>
                  </a:moveTo>
                  <a:lnTo>
                    <a:pt x="188626" y="552745"/>
                  </a:lnTo>
                  <a:lnTo>
                    <a:pt x="205192" y="594864"/>
                  </a:lnTo>
                  <a:lnTo>
                    <a:pt x="229478" y="628265"/>
                  </a:lnTo>
                  <a:lnTo>
                    <a:pt x="265343" y="655844"/>
                  </a:lnTo>
                  <a:lnTo>
                    <a:pt x="316649" y="680497"/>
                  </a:lnTo>
                  <a:lnTo>
                    <a:pt x="372303" y="706493"/>
                  </a:lnTo>
                  <a:lnTo>
                    <a:pt x="419270" y="733439"/>
                  </a:lnTo>
                  <a:lnTo>
                    <a:pt x="458515" y="757471"/>
                  </a:lnTo>
                  <a:lnTo>
                    <a:pt x="491004" y="774725"/>
                  </a:lnTo>
                  <a:lnTo>
                    <a:pt x="517703" y="781335"/>
                  </a:lnTo>
                  <a:lnTo>
                    <a:pt x="548820" y="774080"/>
                  </a:lnTo>
                  <a:lnTo>
                    <a:pt x="585568" y="753586"/>
                  </a:lnTo>
                  <a:lnTo>
                    <a:pt x="633628" y="721756"/>
                  </a:lnTo>
                  <a:lnTo>
                    <a:pt x="698678" y="680497"/>
                  </a:lnTo>
                  <a:lnTo>
                    <a:pt x="517703" y="680497"/>
                  </a:lnTo>
                  <a:lnTo>
                    <a:pt x="175920" y="499014"/>
                  </a:lnTo>
                  <a:close/>
                </a:path>
                <a:path w="1030605" h="781685">
                  <a:moveTo>
                    <a:pt x="919785" y="357917"/>
                  </a:moveTo>
                  <a:lnTo>
                    <a:pt x="839394" y="398176"/>
                  </a:lnTo>
                  <a:lnTo>
                    <a:pt x="848190" y="411422"/>
                  </a:lnTo>
                  <a:lnTo>
                    <a:pt x="864524" y="458708"/>
                  </a:lnTo>
                  <a:lnTo>
                    <a:pt x="873309" y="551356"/>
                  </a:lnTo>
                  <a:lnTo>
                    <a:pt x="859460" y="700690"/>
                  </a:lnTo>
                  <a:lnTo>
                    <a:pt x="872021" y="717710"/>
                  </a:lnTo>
                  <a:lnTo>
                    <a:pt x="899655" y="730932"/>
                  </a:lnTo>
                  <a:lnTo>
                    <a:pt x="927290" y="729033"/>
                  </a:lnTo>
                  <a:lnTo>
                    <a:pt x="939851" y="700690"/>
                  </a:lnTo>
                  <a:lnTo>
                    <a:pt x="953700" y="536547"/>
                  </a:lnTo>
                  <a:lnTo>
                    <a:pt x="944915" y="431006"/>
                  </a:lnTo>
                  <a:lnTo>
                    <a:pt x="928581" y="374614"/>
                  </a:lnTo>
                  <a:lnTo>
                    <a:pt x="919785" y="357917"/>
                  </a:lnTo>
                  <a:close/>
                </a:path>
                <a:path w="1030605" h="781685">
                  <a:moveTo>
                    <a:pt x="799135" y="539400"/>
                  </a:moveTo>
                  <a:lnTo>
                    <a:pt x="517703" y="680497"/>
                  </a:lnTo>
                  <a:lnTo>
                    <a:pt x="698678" y="680497"/>
                  </a:lnTo>
                  <a:lnTo>
                    <a:pt x="745774" y="660044"/>
                  </a:lnTo>
                  <a:lnTo>
                    <a:pt x="784037" y="621034"/>
                  </a:lnTo>
                  <a:lnTo>
                    <a:pt x="799135" y="539400"/>
                  </a:lnTo>
                  <a:close/>
                </a:path>
                <a:path w="1030605" h="781685">
                  <a:moveTo>
                    <a:pt x="510165" y="0"/>
                  </a:moveTo>
                  <a:lnTo>
                    <a:pt x="479065" y="3786"/>
                  </a:lnTo>
                  <a:lnTo>
                    <a:pt x="457390" y="15144"/>
                  </a:lnTo>
                  <a:lnTo>
                    <a:pt x="15075" y="236886"/>
                  </a:lnTo>
                  <a:lnTo>
                    <a:pt x="3766" y="255184"/>
                  </a:lnTo>
                  <a:lnTo>
                    <a:pt x="0" y="277272"/>
                  </a:lnTo>
                  <a:lnTo>
                    <a:pt x="3766" y="299305"/>
                  </a:lnTo>
                  <a:lnTo>
                    <a:pt x="15075" y="317531"/>
                  </a:lnTo>
                  <a:lnTo>
                    <a:pt x="457390" y="559593"/>
                  </a:lnTo>
                  <a:lnTo>
                    <a:pt x="479065" y="570880"/>
                  </a:lnTo>
                  <a:lnTo>
                    <a:pt x="510165" y="574643"/>
                  </a:lnTo>
                  <a:lnTo>
                    <a:pt x="545037" y="570880"/>
                  </a:lnTo>
                  <a:lnTo>
                    <a:pt x="578028" y="559593"/>
                  </a:lnTo>
                  <a:lnTo>
                    <a:pt x="839394" y="398176"/>
                  </a:lnTo>
                  <a:lnTo>
                    <a:pt x="557962" y="337724"/>
                  </a:lnTo>
                  <a:lnTo>
                    <a:pt x="517703" y="337724"/>
                  </a:lnTo>
                  <a:lnTo>
                    <a:pt x="476552" y="331118"/>
                  </a:lnTo>
                  <a:lnTo>
                    <a:pt x="444825" y="315071"/>
                  </a:lnTo>
                  <a:lnTo>
                    <a:pt x="424407" y="295237"/>
                  </a:lnTo>
                  <a:lnTo>
                    <a:pt x="417187" y="277256"/>
                  </a:lnTo>
                  <a:lnTo>
                    <a:pt x="424407" y="250769"/>
                  </a:lnTo>
                  <a:lnTo>
                    <a:pt x="444825" y="231838"/>
                  </a:lnTo>
                  <a:lnTo>
                    <a:pt x="476552" y="220479"/>
                  </a:lnTo>
                  <a:lnTo>
                    <a:pt x="517703" y="216693"/>
                  </a:lnTo>
                  <a:lnTo>
                    <a:pt x="961733" y="216693"/>
                  </a:lnTo>
                  <a:lnTo>
                    <a:pt x="578028" y="15144"/>
                  </a:lnTo>
                  <a:lnTo>
                    <a:pt x="545037" y="3786"/>
                  </a:lnTo>
                  <a:lnTo>
                    <a:pt x="510165" y="0"/>
                  </a:lnTo>
                  <a:close/>
                </a:path>
                <a:path w="1030605" h="781685">
                  <a:moveTo>
                    <a:pt x="961733" y="216693"/>
                  </a:moveTo>
                  <a:lnTo>
                    <a:pt x="517703" y="216693"/>
                  </a:lnTo>
                  <a:lnTo>
                    <a:pt x="547248" y="220164"/>
                  </a:lnTo>
                  <a:lnTo>
                    <a:pt x="572995" y="229314"/>
                  </a:lnTo>
                  <a:lnTo>
                    <a:pt x="591194" y="242250"/>
                  </a:lnTo>
                  <a:lnTo>
                    <a:pt x="598094" y="257079"/>
                  </a:lnTo>
                  <a:lnTo>
                    <a:pt x="919785" y="357917"/>
                  </a:lnTo>
                  <a:lnTo>
                    <a:pt x="1000176" y="317531"/>
                  </a:lnTo>
                  <a:lnTo>
                    <a:pt x="1022821" y="299305"/>
                  </a:lnTo>
                  <a:lnTo>
                    <a:pt x="1030370" y="277256"/>
                  </a:lnTo>
                  <a:lnTo>
                    <a:pt x="1022821" y="255184"/>
                  </a:lnTo>
                  <a:lnTo>
                    <a:pt x="1000176" y="236886"/>
                  </a:lnTo>
                  <a:lnTo>
                    <a:pt x="961733" y="216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3857" y="178689"/>
            <a:ext cx="94646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95" dirty="0"/>
              <a:t>TUJ</a:t>
            </a:r>
            <a:r>
              <a:rPr sz="6000" spc="-310" dirty="0"/>
              <a:t>U</a:t>
            </a:r>
            <a:r>
              <a:rPr sz="6000" spc="290" dirty="0"/>
              <a:t>A</a:t>
            </a:r>
            <a:r>
              <a:rPr sz="6000" spc="330" dirty="0"/>
              <a:t>N</a:t>
            </a:r>
            <a:r>
              <a:rPr sz="6000" spc="-185" dirty="0"/>
              <a:t> </a:t>
            </a:r>
            <a:r>
              <a:rPr sz="6000" spc="-120" dirty="0"/>
              <a:t>PEMB</a:t>
            </a:r>
            <a:r>
              <a:rPr sz="6000" spc="-125" dirty="0"/>
              <a:t>E</a:t>
            </a:r>
            <a:r>
              <a:rPr sz="6000" spc="135" dirty="0"/>
              <a:t>L</a:t>
            </a:r>
            <a:r>
              <a:rPr sz="6000" spc="165" dirty="0"/>
              <a:t>A</a:t>
            </a:r>
            <a:r>
              <a:rPr sz="6000" spc="-985" dirty="0"/>
              <a:t> </a:t>
            </a:r>
            <a:r>
              <a:rPr sz="6000" spc="-70" dirty="0"/>
              <a:t>JARAN</a:t>
            </a:r>
            <a:endParaRPr sz="6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3088894" y="1248998"/>
            <a:ext cx="6013450" cy="1488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">
              <a:lnSpc>
                <a:spcPct val="150000"/>
              </a:lnSpc>
              <a:spcBef>
                <a:spcPts val="95"/>
              </a:spcBef>
            </a:pPr>
            <a:r>
              <a:rPr sz="3200" spc="20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3200" spc="35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32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tela</a:t>
            </a:r>
            <a:r>
              <a:rPr sz="32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h</a:t>
            </a:r>
            <a:r>
              <a:rPr sz="32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mempelajar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32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bagian</a:t>
            </a:r>
            <a:r>
              <a:rPr sz="32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in</a:t>
            </a:r>
            <a:r>
              <a:rPr sz="32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3200" spc="-229" dirty="0">
                <a:solidFill>
                  <a:srgbClr val="7E7E7E"/>
                </a:solidFill>
                <a:latin typeface="Lucida Sans Unicode"/>
                <a:cs typeface="Lucida Sans Unicode"/>
              </a:rPr>
              <a:t>,  </a:t>
            </a:r>
            <a:r>
              <a:rPr sz="32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Anda</a:t>
            </a:r>
            <a:r>
              <a:rPr sz="32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diha</a:t>
            </a:r>
            <a:r>
              <a:rPr sz="32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32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apk</a:t>
            </a:r>
            <a:r>
              <a:rPr sz="32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200" spc="-21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tela</a:t>
            </a:r>
            <a:r>
              <a:rPr sz="32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h</a:t>
            </a:r>
            <a:r>
              <a:rPr sz="32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32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mpu</a:t>
            </a:r>
            <a:r>
              <a:rPr sz="32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5260" y="4234383"/>
            <a:ext cx="100698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85" dirty="0">
                <a:solidFill>
                  <a:srgbClr val="535353"/>
                </a:solidFill>
                <a:latin typeface="Tahoma"/>
                <a:cs typeface="Tahoma"/>
              </a:rPr>
              <a:t>Menjelaskan</a:t>
            </a:r>
            <a:r>
              <a:rPr sz="4000" b="1" spc="-135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4000" b="1" spc="-85" dirty="0">
                <a:solidFill>
                  <a:srgbClr val="535353"/>
                </a:solidFill>
                <a:latin typeface="Tahoma"/>
                <a:cs typeface="Tahoma"/>
              </a:rPr>
              <a:t>konsep</a:t>
            </a:r>
            <a:r>
              <a:rPr sz="4000" b="1" spc="-13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4000" b="1" spc="-100" dirty="0">
                <a:solidFill>
                  <a:srgbClr val="535353"/>
                </a:solidFill>
                <a:latin typeface="Tahoma"/>
                <a:cs typeface="Tahoma"/>
              </a:rPr>
              <a:t>teknologi</a:t>
            </a:r>
            <a:r>
              <a:rPr sz="4000" b="1" spc="-150" dirty="0">
                <a:solidFill>
                  <a:srgbClr val="535353"/>
                </a:solidFill>
                <a:latin typeface="Tahoma"/>
                <a:cs typeface="Tahoma"/>
              </a:rPr>
              <a:t> </a:t>
            </a:r>
            <a:r>
              <a:rPr sz="4000" b="1" spc="-70" dirty="0">
                <a:solidFill>
                  <a:srgbClr val="535353"/>
                </a:solidFill>
                <a:latin typeface="Tahoma"/>
                <a:cs typeface="Tahoma"/>
              </a:rPr>
              <a:t>informasi.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7097" y="975475"/>
            <a:ext cx="1010094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 dirty="0"/>
              <a:t>DEFINISI</a:t>
            </a:r>
            <a:r>
              <a:rPr spc="-150" dirty="0"/>
              <a:t> </a:t>
            </a:r>
            <a:r>
              <a:rPr dirty="0"/>
              <a:t>TEKNO</a:t>
            </a:r>
            <a:r>
              <a:rPr spc="-100" dirty="0"/>
              <a:t>L</a:t>
            </a:r>
            <a:r>
              <a:rPr spc="-180" dirty="0"/>
              <a:t>OGI</a:t>
            </a:r>
            <a:r>
              <a:rPr spc="-160" dirty="0"/>
              <a:t> </a:t>
            </a:r>
            <a:r>
              <a:rPr spc="-120" dirty="0"/>
              <a:t>INFORMASI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64565" y="1820153"/>
            <a:ext cx="5611495" cy="36836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3200" b="1" spc="25" dirty="0">
                <a:solidFill>
                  <a:srgbClr val="7E7E7E"/>
                </a:solidFill>
                <a:latin typeface="Arial"/>
                <a:cs typeface="Arial"/>
              </a:rPr>
              <a:t>Teknologi </a:t>
            </a:r>
            <a:r>
              <a:rPr sz="3200" b="1" spc="114" dirty="0">
                <a:solidFill>
                  <a:srgbClr val="7E7E7E"/>
                </a:solidFill>
                <a:latin typeface="Arial"/>
                <a:cs typeface="Arial"/>
              </a:rPr>
              <a:t>Informasi </a:t>
            </a:r>
            <a:r>
              <a:rPr sz="32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adalah </a:t>
            </a:r>
            <a:r>
              <a:rPr sz="32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istilah</a:t>
            </a:r>
            <a:r>
              <a:rPr sz="3200" spc="-20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terh</a:t>
            </a:r>
            <a:r>
              <a:rPr sz="32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dap</a:t>
            </a:r>
            <a:r>
              <a:rPr sz="32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berbag</a:t>
            </a:r>
            <a:r>
              <a:rPr sz="32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i  </a:t>
            </a:r>
            <a:r>
              <a:rPr sz="32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macam </a:t>
            </a:r>
            <a:r>
              <a:rPr sz="32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hal 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 </a:t>
            </a:r>
            <a:r>
              <a:rPr sz="32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kemampuan </a:t>
            </a:r>
            <a:r>
              <a:rPr sz="3200" spc="-100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32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digunak</a:t>
            </a:r>
            <a:r>
              <a:rPr sz="32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200" spc="-21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dalam  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pembe</a:t>
            </a:r>
            <a:r>
              <a:rPr sz="32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2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tuk</a:t>
            </a:r>
            <a:r>
              <a:rPr sz="32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200" spc="-229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3200" spc="-21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32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32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2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y</a:t>
            </a:r>
            <a:r>
              <a:rPr sz="32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im</a:t>
            </a:r>
            <a:r>
              <a:rPr sz="32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32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ana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200" spc="-229" dirty="0">
                <a:solidFill>
                  <a:srgbClr val="7E7E7E"/>
                </a:solidFill>
                <a:latin typeface="Lucida Sans Unicode"/>
                <a:cs typeface="Lucida Sans Unicode"/>
              </a:rPr>
              <a:t>,  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3200" spc="-20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penyebaran</a:t>
            </a:r>
            <a:r>
              <a:rPr sz="3200" spc="-21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informasi.</a:t>
            </a:r>
            <a:endParaRPr sz="3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466332" y="1722119"/>
            <a:ext cx="5732145" cy="4101465"/>
            <a:chOff x="6466332" y="1722119"/>
            <a:chExt cx="5732145" cy="4101465"/>
          </a:xfrm>
        </p:grpSpPr>
        <p:sp>
          <p:nvSpPr>
            <p:cNvPr id="6" name="object 6"/>
            <p:cNvSpPr/>
            <p:nvPr/>
          </p:nvSpPr>
          <p:spPr>
            <a:xfrm>
              <a:off x="6472428" y="5643372"/>
              <a:ext cx="5720080" cy="173990"/>
            </a:xfrm>
            <a:custGeom>
              <a:avLst/>
              <a:gdLst/>
              <a:ahLst/>
              <a:cxnLst/>
              <a:rect l="l" t="t" r="r" b="b"/>
              <a:pathLst>
                <a:path w="5720080" h="173989">
                  <a:moveTo>
                    <a:pt x="5719572" y="0"/>
                  </a:moveTo>
                  <a:lnTo>
                    <a:pt x="0" y="0"/>
                  </a:lnTo>
                  <a:lnTo>
                    <a:pt x="0" y="173735"/>
                  </a:lnTo>
                  <a:lnTo>
                    <a:pt x="5719572" y="173735"/>
                  </a:lnTo>
                  <a:lnTo>
                    <a:pt x="5719572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472428" y="5643372"/>
              <a:ext cx="5720080" cy="173990"/>
            </a:xfrm>
            <a:custGeom>
              <a:avLst/>
              <a:gdLst/>
              <a:ahLst/>
              <a:cxnLst/>
              <a:rect l="l" t="t" r="r" b="b"/>
              <a:pathLst>
                <a:path w="5720080" h="173989">
                  <a:moveTo>
                    <a:pt x="0" y="173735"/>
                  </a:moveTo>
                  <a:lnTo>
                    <a:pt x="5719572" y="173735"/>
                  </a:lnTo>
                  <a:lnTo>
                    <a:pt x="5719572" y="0"/>
                  </a:lnTo>
                  <a:lnTo>
                    <a:pt x="0" y="0"/>
                  </a:lnTo>
                  <a:lnTo>
                    <a:pt x="0" y="173735"/>
                  </a:lnTo>
                  <a:close/>
                </a:path>
              </a:pathLst>
            </a:custGeom>
            <a:ln w="1219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6956" y="1722119"/>
              <a:ext cx="4917947" cy="400812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599" y="1016381"/>
            <a:ext cx="985964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5" dirty="0"/>
              <a:t>PERLUNYA</a:t>
            </a:r>
            <a:r>
              <a:rPr sz="4400" spc="-190" dirty="0"/>
              <a:t> </a:t>
            </a:r>
            <a:r>
              <a:rPr sz="4400" spc="-65" dirty="0"/>
              <a:t>TEKNOLOGI</a:t>
            </a:r>
            <a:r>
              <a:rPr sz="4400" spc="-155" dirty="0"/>
              <a:t> </a:t>
            </a:r>
            <a:r>
              <a:rPr sz="4400" spc="-110" dirty="0"/>
              <a:t>INFORMASI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3123945" y="2003501"/>
            <a:ext cx="773557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95" dirty="0">
                <a:solidFill>
                  <a:srgbClr val="7E7E7E"/>
                </a:solidFill>
                <a:latin typeface="Arial"/>
                <a:cs typeface="Arial"/>
              </a:rPr>
              <a:t>Perlunya</a:t>
            </a:r>
            <a:r>
              <a:rPr sz="3200" b="1" spc="-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25" dirty="0">
                <a:solidFill>
                  <a:srgbClr val="7E7E7E"/>
                </a:solidFill>
                <a:latin typeface="Arial"/>
                <a:cs typeface="Arial"/>
              </a:rPr>
              <a:t>Teknologi</a:t>
            </a:r>
            <a:r>
              <a:rPr sz="3200" b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05" dirty="0">
                <a:solidFill>
                  <a:srgbClr val="7E7E7E"/>
                </a:solidFill>
                <a:latin typeface="Arial"/>
                <a:cs typeface="Arial"/>
              </a:rPr>
              <a:t>Informasi,</a:t>
            </a:r>
            <a:r>
              <a:rPr sz="32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05" dirty="0">
                <a:solidFill>
                  <a:srgbClr val="7E7E7E"/>
                </a:solidFill>
                <a:latin typeface="Arial"/>
                <a:cs typeface="Arial"/>
              </a:rPr>
              <a:t>karena:</a:t>
            </a:r>
            <a:endParaRPr sz="3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54677" y="2818637"/>
            <a:ext cx="5406390" cy="2629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Komp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l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eksitas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tuga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naje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me</a:t>
            </a:r>
            <a:r>
              <a:rPr sz="280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12700" marR="562610">
              <a:lnSpc>
                <a:spcPct val="168400"/>
              </a:lnSpc>
            </a:pP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Pengaruh 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globalisasi.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Perlunya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i="1" spc="-70" dirty="0">
                <a:solidFill>
                  <a:srgbClr val="7E7E7E"/>
                </a:solidFill>
                <a:latin typeface="Arial"/>
                <a:cs typeface="Arial"/>
              </a:rPr>
              <a:t>response</a:t>
            </a:r>
            <a:r>
              <a:rPr sz="2800" i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i="1" spc="35" dirty="0">
                <a:solidFill>
                  <a:srgbClr val="7E7E7E"/>
                </a:solidFill>
                <a:latin typeface="Arial"/>
                <a:cs typeface="Arial"/>
              </a:rPr>
              <a:t>time</a:t>
            </a:r>
            <a:r>
              <a:rPr sz="2800" i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i="1" spc="-65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epat.</a:t>
            </a:r>
            <a:endParaRPr sz="2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2800" spc="-42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ekanan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persaingan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bisni</a:t>
            </a:r>
            <a:r>
              <a:rPr sz="28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27703" y="2804160"/>
            <a:ext cx="847725" cy="524510"/>
          </a:xfrm>
          <a:prstGeom prst="rect">
            <a:avLst/>
          </a:prstGeom>
          <a:solidFill>
            <a:srgbClr val="51A0D7"/>
          </a:solidFill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800"/>
              </a:lnSpc>
            </a:pPr>
            <a:r>
              <a:rPr sz="3200" b="1" spc="4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7703" y="3525011"/>
            <a:ext cx="847725" cy="523240"/>
          </a:xfrm>
          <a:prstGeom prst="rect">
            <a:avLst/>
          </a:prstGeom>
          <a:solidFill>
            <a:srgbClr val="51A0D7"/>
          </a:solidFill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800"/>
              </a:lnSpc>
            </a:pPr>
            <a:r>
              <a:rPr sz="3200" b="1" spc="4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32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27703" y="4244340"/>
            <a:ext cx="847725" cy="523240"/>
          </a:xfrm>
          <a:prstGeom prst="rect">
            <a:avLst/>
          </a:prstGeom>
          <a:solidFill>
            <a:srgbClr val="51A0D7"/>
          </a:solidFill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800"/>
              </a:lnSpc>
            </a:pPr>
            <a:r>
              <a:rPr sz="3200" b="1" spc="4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32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27703" y="4969764"/>
            <a:ext cx="847725" cy="523240"/>
          </a:xfrm>
          <a:prstGeom prst="rect">
            <a:avLst/>
          </a:prstGeom>
          <a:solidFill>
            <a:srgbClr val="51A0D7"/>
          </a:solidFill>
        </p:spPr>
        <p:txBody>
          <a:bodyPr vert="horz" wrap="square" lIns="0" tIns="0" rIns="0" bIns="0" rtlCol="0">
            <a:spAutoFit/>
          </a:bodyPr>
          <a:lstStyle/>
          <a:p>
            <a:pPr marL="191770">
              <a:lnSpc>
                <a:spcPts val="3800"/>
              </a:lnSpc>
            </a:pPr>
            <a:r>
              <a:rPr sz="3200" b="1" spc="40" dirty="0">
                <a:solidFill>
                  <a:srgbClr val="FFFFFF"/>
                </a:solidFill>
                <a:latin typeface="Arial"/>
                <a:cs typeface="Arial"/>
              </a:rPr>
              <a:t>04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13688"/>
            <a:ext cx="3579875" cy="475335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52450" y="626897"/>
            <a:ext cx="6313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/>
              <a:t>SISTE</a:t>
            </a:r>
            <a:r>
              <a:rPr sz="4400" spc="-265" dirty="0"/>
              <a:t>M</a:t>
            </a:r>
            <a:r>
              <a:rPr sz="4400" spc="-180" dirty="0"/>
              <a:t> </a:t>
            </a:r>
            <a:r>
              <a:rPr sz="4400" spc="-120" dirty="0"/>
              <a:t>INFO</a:t>
            </a:r>
            <a:r>
              <a:rPr sz="4400" spc="-145" dirty="0"/>
              <a:t>R</a:t>
            </a:r>
            <a:r>
              <a:rPr sz="4400" spc="-80" dirty="0"/>
              <a:t>MASI</a:t>
            </a:r>
            <a:r>
              <a:rPr sz="4400" spc="-145" dirty="0"/>
              <a:t> </a:t>
            </a:r>
            <a:r>
              <a:rPr sz="4400" spc="-355" dirty="0"/>
              <a:t>(1)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377139" y="1353464"/>
            <a:ext cx="11325860" cy="4972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2800" b="1" spc="35" dirty="0">
                <a:solidFill>
                  <a:srgbClr val="7E7E7E"/>
                </a:solidFill>
                <a:latin typeface="Arial"/>
                <a:cs typeface="Arial"/>
              </a:rPr>
              <a:t>Sistem</a:t>
            </a:r>
            <a:r>
              <a:rPr sz="28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informasi</a:t>
            </a:r>
            <a:r>
              <a:rPr sz="2800" b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b="1" spc="140" dirty="0">
                <a:solidFill>
                  <a:srgbClr val="7E7E7E"/>
                </a:solidFill>
                <a:latin typeface="Arial"/>
                <a:cs typeface="Arial"/>
              </a:rPr>
              <a:t>merupakan</a:t>
            </a:r>
            <a:r>
              <a:rPr sz="2800" b="1" spc="-2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sistem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menggunakan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teknologi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35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om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uter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28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men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gumpulka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8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me</a:t>
            </a:r>
            <a:r>
              <a:rPr sz="2800" spc="-5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ose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,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menyimp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an</a:t>
            </a:r>
            <a:r>
              <a:rPr sz="28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, 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menganalisis,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menyebarkan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informasi.</a:t>
            </a:r>
            <a:endParaRPr sz="2800">
              <a:latin typeface="Lucida Sans Unicode"/>
              <a:cs typeface="Lucida Sans Unicode"/>
            </a:endParaRPr>
          </a:p>
          <a:p>
            <a:pPr marL="1260475">
              <a:lnSpc>
                <a:spcPct val="100000"/>
              </a:lnSpc>
              <a:spcBef>
                <a:spcPts val="1835"/>
              </a:spcBef>
            </a:pP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Data:</a:t>
            </a:r>
            <a:r>
              <a:rPr sz="2800" b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fakta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mentah.</a:t>
            </a:r>
            <a:endParaRPr sz="2800">
              <a:latin typeface="Lucida Sans Unicode"/>
              <a:cs typeface="Lucida Sans Unicode"/>
            </a:endParaRPr>
          </a:p>
          <a:p>
            <a:pPr marL="1260475" marR="1334135">
              <a:lnSpc>
                <a:spcPct val="125000"/>
              </a:lnSpc>
              <a:spcBef>
                <a:spcPts val="100"/>
              </a:spcBef>
            </a:pPr>
            <a:r>
              <a:rPr sz="2800" b="1" spc="70" dirty="0">
                <a:solidFill>
                  <a:srgbClr val="7E7E7E"/>
                </a:solidFill>
                <a:latin typeface="Arial"/>
                <a:cs typeface="Arial"/>
              </a:rPr>
              <a:t>Informasi:</a:t>
            </a:r>
            <a:r>
              <a:rPr sz="2800" b="1" spc="-3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data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telah</a:t>
            </a:r>
            <a:r>
              <a:rPr sz="28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diorganisasikan</a:t>
            </a:r>
            <a:r>
              <a:rPr sz="280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sehingga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memberi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arti.</a:t>
            </a:r>
            <a:endParaRPr sz="2800">
              <a:latin typeface="Lucida Sans Unicode"/>
              <a:cs typeface="Lucida Sans Unicode"/>
            </a:endParaRPr>
          </a:p>
          <a:p>
            <a:pPr marL="1260475" marR="1461135">
              <a:lnSpc>
                <a:spcPct val="125000"/>
              </a:lnSpc>
              <a:spcBef>
                <a:spcPts val="55"/>
              </a:spcBef>
            </a:pPr>
            <a:r>
              <a:rPr sz="2800" b="1" spc="85" dirty="0">
                <a:solidFill>
                  <a:srgbClr val="7E7E7E"/>
                </a:solidFill>
                <a:latin typeface="Arial"/>
                <a:cs typeface="Arial"/>
              </a:rPr>
              <a:t>Pengetahu</a:t>
            </a:r>
            <a:r>
              <a:rPr sz="2800" b="1" spc="90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2800" b="1" spc="125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2800" b="1" spc="-140" dirty="0">
                <a:solidFill>
                  <a:srgbClr val="7E7E7E"/>
                </a:solidFill>
                <a:latin typeface="Arial"/>
                <a:cs typeface="Arial"/>
              </a:rPr>
              <a:t>:</a:t>
            </a:r>
            <a:r>
              <a:rPr sz="2800" b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</a:t>
            </a:r>
            <a:r>
              <a:rPr sz="28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dip</a:t>
            </a:r>
            <a:r>
              <a:rPr sz="28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oses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00" dirty="0">
                <a:solidFill>
                  <a:srgbClr val="7E7E7E"/>
                </a:solidFill>
                <a:latin typeface="Lucida Sans Unicode"/>
                <a:cs typeface="Lucida Sans Unicode"/>
              </a:rPr>
              <a:t>sehing</a:t>
            </a:r>
            <a:r>
              <a:rPr sz="2800" spc="-105" dirty="0">
                <a:solidFill>
                  <a:srgbClr val="7E7E7E"/>
                </a:solidFill>
                <a:latin typeface="Lucida Sans Unicode"/>
                <a:cs typeface="Lucida Sans Unicode"/>
              </a:rPr>
              <a:t>g</a:t>
            </a:r>
            <a:r>
              <a:rPr sz="28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 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memberikan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pembelajaran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atau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pemahaman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untuk </a:t>
            </a:r>
            <a:r>
              <a:rPr sz="2800" spc="-869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dapat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diaplikasikan.</a:t>
            </a:r>
            <a:endParaRPr sz="28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25296" y="3128772"/>
            <a:ext cx="9725025" cy="3327400"/>
            <a:chOff x="1225296" y="3128772"/>
            <a:chExt cx="9725025" cy="3327400"/>
          </a:xfrm>
        </p:grpSpPr>
        <p:sp>
          <p:nvSpPr>
            <p:cNvPr id="6" name="object 6"/>
            <p:cNvSpPr/>
            <p:nvPr/>
          </p:nvSpPr>
          <p:spPr>
            <a:xfrm>
              <a:off x="1244346" y="3147822"/>
              <a:ext cx="9686925" cy="3289300"/>
            </a:xfrm>
            <a:custGeom>
              <a:avLst/>
              <a:gdLst/>
              <a:ahLst/>
              <a:cxnLst/>
              <a:rect l="l" t="t" r="r" b="b"/>
              <a:pathLst>
                <a:path w="9686925" h="3289300">
                  <a:moveTo>
                    <a:pt x="0" y="3288791"/>
                  </a:moveTo>
                  <a:lnTo>
                    <a:pt x="9686544" y="3288791"/>
                  </a:lnTo>
                  <a:lnTo>
                    <a:pt x="9686544" y="0"/>
                  </a:lnTo>
                  <a:lnTo>
                    <a:pt x="0" y="0"/>
                  </a:lnTo>
                  <a:lnTo>
                    <a:pt x="0" y="3288791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4648" y="3342131"/>
              <a:ext cx="172212" cy="17221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4648" y="3892295"/>
              <a:ext cx="172212" cy="17221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4648" y="4933188"/>
              <a:ext cx="172212" cy="172212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599" y="958891"/>
            <a:ext cx="63131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80" dirty="0"/>
              <a:t>SISTE</a:t>
            </a:r>
            <a:r>
              <a:rPr sz="4400" spc="-265" dirty="0"/>
              <a:t>M</a:t>
            </a:r>
            <a:r>
              <a:rPr sz="4400" spc="-180" dirty="0"/>
              <a:t> </a:t>
            </a:r>
            <a:r>
              <a:rPr sz="4400" spc="-120" dirty="0"/>
              <a:t>INFO</a:t>
            </a:r>
            <a:r>
              <a:rPr sz="4400" spc="-145" dirty="0"/>
              <a:t>R</a:t>
            </a:r>
            <a:r>
              <a:rPr sz="4400" spc="-80" dirty="0"/>
              <a:t>MASI</a:t>
            </a:r>
            <a:r>
              <a:rPr sz="4400" spc="-145" dirty="0"/>
              <a:t> </a:t>
            </a:r>
            <a:r>
              <a:rPr sz="4400" spc="-355" dirty="0"/>
              <a:t>(2)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618236" y="1782546"/>
            <a:ext cx="9699625" cy="307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Sistem </a:t>
            </a:r>
            <a:r>
              <a:rPr sz="3200" b="1" spc="114" dirty="0">
                <a:solidFill>
                  <a:srgbClr val="7E7E7E"/>
                </a:solidFill>
                <a:latin typeface="Arial"/>
                <a:cs typeface="Arial"/>
              </a:rPr>
              <a:t>Informasi </a:t>
            </a:r>
            <a:r>
              <a:rPr sz="3200" b="1" spc="10" dirty="0">
                <a:solidFill>
                  <a:srgbClr val="7E7E7E"/>
                </a:solidFill>
                <a:latin typeface="Arial"/>
                <a:cs typeface="Arial"/>
              </a:rPr>
              <a:t>Berbasis </a:t>
            </a: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Komputer </a:t>
            </a:r>
            <a:r>
              <a:rPr sz="32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atau 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i="1" spc="35" dirty="0">
                <a:solidFill>
                  <a:srgbClr val="7E7E7E"/>
                </a:solidFill>
                <a:latin typeface="Trebuchet MS"/>
                <a:cs typeface="Trebuchet MS"/>
              </a:rPr>
              <a:t>Computer</a:t>
            </a:r>
            <a:r>
              <a:rPr sz="3200" b="1" i="1" spc="-1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i="1" spc="30" dirty="0">
                <a:solidFill>
                  <a:srgbClr val="7E7E7E"/>
                </a:solidFill>
                <a:latin typeface="Trebuchet MS"/>
                <a:cs typeface="Trebuchet MS"/>
              </a:rPr>
              <a:t>Based</a:t>
            </a:r>
            <a:r>
              <a:rPr sz="3200" b="1" i="1" spc="-1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i="1" spc="30" dirty="0">
                <a:solidFill>
                  <a:srgbClr val="7E7E7E"/>
                </a:solidFill>
                <a:latin typeface="Trebuchet MS"/>
                <a:cs typeface="Trebuchet MS"/>
              </a:rPr>
              <a:t>Information</a:t>
            </a:r>
            <a:r>
              <a:rPr sz="3200" b="1" i="1" spc="-130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b="1" i="1" spc="25" dirty="0">
                <a:solidFill>
                  <a:srgbClr val="7E7E7E"/>
                </a:solidFill>
                <a:latin typeface="Trebuchet MS"/>
                <a:cs typeface="Trebuchet MS"/>
              </a:rPr>
              <a:t>System</a:t>
            </a:r>
            <a:r>
              <a:rPr sz="3200" b="1" i="1" spc="-135" dirty="0">
                <a:solidFill>
                  <a:srgbClr val="7E7E7E"/>
                </a:solidFill>
                <a:latin typeface="Trebuchet MS"/>
                <a:cs typeface="Trebuchet MS"/>
              </a:rPr>
              <a:t> </a:t>
            </a:r>
            <a:r>
              <a:rPr sz="32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(CBIS)</a:t>
            </a:r>
            <a:r>
              <a:rPr sz="32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adalah </a:t>
            </a:r>
            <a:r>
              <a:rPr sz="3200" spc="-100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siste</a:t>
            </a:r>
            <a:r>
              <a:rPr sz="3200" spc="-114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3200" spc="-19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</a:t>
            </a:r>
            <a:r>
              <a:rPr sz="32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s</a:t>
            </a:r>
            <a:r>
              <a:rPr sz="32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32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yang</a:t>
            </a:r>
            <a:r>
              <a:rPr sz="32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mengguna</a:t>
            </a:r>
            <a:r>
              <a:rPr sz="32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kan</a:t>
            </a:r>
            <a:r>
              <a:rPr sz="3200" spc="-21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spc="150" dirty="0">
                <a:solidFill>
                  <a:srgbClr val="7E7E7E"/>
                </a:solidFill>
                <a:latin typeface="Arial"/>
                <a:cs typeface="Arial"/>
              </a:rPr>
              <a:t>k</a:t>
            </a:r>
            <a:r>
              <a:rPr sz="3200" b="1" spc="135" dirty="0">
                <a:solidFill>
                  <a:srgbClr val="7E7E7E"/>
                </a:solidFill>
                <a:latin typeface="Arial"/>
                <a:cs typeface="Arial"/>
              </a:rPr>
              <a:t>omp</a:t>
            </a:r>
            <a:r>
              <a:rPr sz="3200" b="1" spc="105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3200" b="1" spc="180" dirty="0">
                <a:solidFill>
                  <a:srgbClr val="7E7E7E"/>
                </a:solidFill>
                <a:latin typeface="Arial"/>
                <a:cs typeface="Arial"/>
              </a:rPr>
              <a:t>ter  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32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spc="95" dirty="0">
                <a:solidFill>
                  <a:srgbClr val="7E7E7E"/>
                </a:solidFill>
                <a:latin typeface="Arial"/>
                <a:cs typeface="Arial"/>
              </a:rPr>
              <a:t>teknolog</a:t>
            </a:r>
            <a:r>
              <a:rPr sz="3200" b="1" spc="5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32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50" dirty="0">
                <a:solidFill>
                  <a:srgbClr val="7E7E7E"/>
                </a:solidFill>
                <a:latin typeface="Arial"/>
                <a:cs typeface="Arial"/>
              </a:rPr>
              <a:t>k</a:t>
            </a:r>
            <a:r>
              <a:rPr sz="3200" b="1" spc="165" dirty="0">
                <a:solidFill>
                  <a:srgbClr val="7E7E7E"/>
                </a:solidFill>
                <a:latin typeface="Arial"/>
                <a:cs typeface="Arial"/>
              </a:rPr>
              <a:t>om</a:t>
            </a:r>
            <a:r>
              <a:rPr sz="3200" b="1" spc="120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3200" b="1" spc="155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r>
              <a:rPr sz="3200" b="1" spc="60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3200" b="1" spc="70" dirty="0">
                <a:solidFill>
                  <a:srgbClr val="7E7E7E"/>
                </a:solidFill>
                <a:latin typeface="Arial"/>
                <a:cs typeface="Arial"/>
              </a:rPr>
              <a:t>kas</a:t>
            </a:r>
            <a:r>
              <a:rPr sz="3200" b="1" spc="3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32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untuk</a:t>
            </a:r>
            <a:r>
              <a:rPr sz="3200" spc="-20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b="1" spc="150" dirty="0">
                <a:solidFill>
                  <a:srgbClr val="7E7E7E"/>
                </a:solidFill>
                <a:latin typeface="Arial"/>
                <a:cs typeface="Arial"/>
              </a:rPr>
              <a:t>melakukan  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tugas-tugas</a:t>
            </a:r>
            <a:r>
              <a:rPr sz="3200" b="1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50" dirty="0">
                <a:solidFill>
                  <a:srgbClr val="7E7E7E"/>
                </a:solidFill>
                <a:latin typeface="Arial"/>
                <a:cs typeface="Arial"/>
              </a:rPr>
              <a:t>yang</a:t>
            </a:r>
            <a:r>
              <a:rPr sz="3200" b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70" dirty="0">
                <a:solidFill>
                  <a:srgbClr val="7E7E7E"/>
                </a:solidFill>
                <a:latin typeface="Arial"/>
                <a:cs typeface="Arial"/>
              </a:rPr>
              <a:t>diinginkan</a:t>
            </a:r>
            <a:r>
              <a:rPr sz="3200" spc="70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3200">
              <a:latin typeface="Lucida Sans Unicode"/>
              <a:cs typeface="Lucida Sans Unicode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08976" y="4155947"/>
            <a:ext cx="4378452" cy="27020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06632" y="253694"/>
            <a:ext cx="838009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z="4400" spc="70" dirty="0"/>
              <a:t>KEUNTUNGAN</a:t>
            </a:r>
            <a:r>
              <a:rPr sz="4400" spc="-240" dirty="0"/>
              <a:t> </a:t>
            </a:r>
            <a:r>
              <a:rPr sz="4400" spc="85" dirty="0"/>
              <a:t>PENGGUNAAN </a:t>
            </a:r>
            <a:r>
              <a:rPr sz="4400" spc="-1275" dirty="0"/>
              <a:t> </a:t>
            </a:r>
            <a:r>
              <a:rPr sz="4400" spc="-180" dirty="0"/>
              <a:t>SISTE</a:t>
            </a:r>
            <a:r>
              <a:rPr sz="4400" spc="-265" dirty="0"/>
              <a:t>M</a:t>
            </a:r>
            <a:r>
              <a:rPr sz="4400" spc="-180" dirty="0"/>
              <a:t> </a:t>
            </a:r>
            <a:r>
              <a:rPr sz="4400" spc="-120" dirty="0"/>
              <a:t>INFO</a:t>
            </a:r>
            <a:r>
              <a:rPr sz="4400" spc="-145" dirty="0"/>
              <a:t>R</a:t>
            </a:r>
            <a:r>
              <a:rPr sz="4400" spc="-80" dirty="0"/>
              <a:t>MASI</a:t>
            </a:r>
            <a:endParaRPr sz="4400" dirty="0"/>
          </a:p>
        </p:txBody>
      </p:sp>
      <p:sp>
        <p:nvSpPr>
          <p:cNvPr id="4" name="object 4"/>
          <p:cNvSpPr txBox="1"/>
          <p:nvPr/>
        </p:nvSpPr>
        <p:spPr>
          <a:xfrm>
            <a:off x="538637" y="1467150"/>
            <a:ext cx="995426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Berikut</a:t>
            </a:r>
            <a:r>
              <a:rPr sz="32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85" dirty="0">
                <a:solidFill>
                  <a:srgbClr val="7E7E7E"/>
                </a:solidFill>
                <a:latin typeface="Lucida Sans Unicode"/>
                <a:cs typeface="Lucida Sans Unicode"/>
              </a:rPr>
              <a:t>ini</a:t>
            </a:r>
            <a:r>
              <a:rPr sz="32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merupaka</a:t>
            </a:r>
            <a:r>
              <a:rPr sz="32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200" spc="-19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254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32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euntung</a:t>
            </a:r>
            <a:r>
              <a:rPr sz="32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200" spc="-204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dari</a:t>
            </a:r>
            <a:r>
              <a:rPr sz="32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pengguna</a:t>
            </a:r>
            <a:r>
              <a:rPr sz="32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32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n  </a:t>
            </a:r>
            <a:r>
              <a:rPr sz="32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siste</a:t>
            </a:r>
            <a:r>
              <a:rPr sz="3200" spc="-114" dirty="0">
                <a:solidFill>
                  <a:srgbClr val="7E7E7E"/>
                </a:solidFill>
                <a:latin typeface="Lucida Sans Unicode"/>
                <a:cs typeface="Lucida Sans Unicode"/>
              </a:rPr>
              <a:t>m</a:t>
            </a:r>
            <a:r>
              <a:rPr sz="3200" spc="-19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32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32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32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formas</a:t>
            </a:r>
            <a:r>
              <a:rPr sz="32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32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endParaRPr sz="3200" dirty="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6008" y="2665476"/>
            <a:ext cx="974090" cy="698500"/>
            <a:chOff x="826008" y="2665476"/>
            <a:chExt cx="974090" cy="698500"/>
          </a:xfrm>
        </p:grpSpPr>
        <p:sp>
          <p:nvSpPr>
            <p:cNvPr id="6" name="object 6"/>
            <p:cNvSpPr/>
            <p:nvPr/>
          </p:nvSpPr>
          <p:spPr>
            <a:xfrm>
              <a:off x="1647444" y="2671572"/>
              <a:ext cx="146685" cy="685800"/>
            </a:xfrm>
            <a:custGeom>
              <a:avLst/>
              <a:gdLst/>
              <a:ahLst/>
              <a:cxnLst/>
              <a:rect l="l" t="t" r="r" b="b"/>
              <a:pathLst>
                <a:path w="146685" h="685800">
                  <a:moveTo>
                    <a:pt x="0" y="685800"/>
                  </a:moveTo>
                  <a:lnTo>
                    <a:pt x="146304" y="68580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2104" y="2671572"/>
              <a:ext cx="962025" cy="685800"/>
            </a:xfrm>
            <a:custGeom>
              <a:avLst/>
              <a:gdLst/>
              <a:ahLst/>
              <a:cxnLst/>
              <a:rect l="l" t="t" r="r" b="b"/>
              <a:pathLst>
                <a:path w="962025" h="685800">
                  <a:moveTo>
                    <a:pt x="0" y="685800"/>
                  </a:moveTo>
                  <a:lnTo>
                    <a:pt x="961644" y="685800"/>
                  </a:lnTo>
                  <a:lnTo>
                    <a:pt x="961644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21891" y="2673096"/>
              <a:ext cx="226060" cy="684530"/>
            </a:xfrm>
            <a:custGeom>
              <a:avLst/>
              <a:gdLst/>
              <a:ahLst/>
              <a:cxnLst/>
              <a:rect l="l" t="t" r="r" b="b"/>
              <a:pathLst>
                <a:path w="226060" h="684529">
                  <a:moveTo>
                    <a:pt x="225552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225552" y="684276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FAF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21891" y="2673096"/>
              <a:ext cx="226060" cy="684530"/>
            </a:xfrm>
            <a:custGeom>
              <a:avLst/>
              <a:gdLst/>
              <a:ahLst/>
              <a:cxnLst/>
              <a:rect l="l" t="t" r="r" b="b"/>
              <a:pathLst>
                <a:path w="226060" h="684529">
                  <a:moveTo>
                    <a:pt x="0" y="684276"/>
                  </a:moveTo>
                  <a:lnTo>
                    <a:pt x="225552" y="684276"/>
                  </a:lnTo>
                  <a:lnTo>
                    <a:pt x="225552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12192">
              <a:solidFill>
                <a:srgbClr val="FAF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1384935" y="2685889"/>
            <a:ext cx="10515600" cy="4351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994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</a:t>
            </a:r>
            <a:r>
              <a:rPr spc="5" dirty="0"/>
              <a:t>r</a:t>
            </a:r>
            <a:r>
              <a:rPr spc="-55" dirty="0"/>
              <a:t>oses</a:t>
            </a:r>
            <a:r>
              <a:rPr spc="-195" dirty="0"/>
              <a:t> </a:t>
            </a:r>
            <a:r>
              <a:rPr spc="-20" dirty="0"/>
              <a:t>pe</a:t>
            </a:r>
            <a:r>
              <a:rPr spc="-40" dirty="0"/>
              <a:t>n</a:t>
            </a:r>
            <a:r>
              <a:rPr spc="-60" dirty="0"/>
              <a:t>gelolaan</a:t>
            </a:r>
            <a:r>
              <a:rPr spc="-175" dirty="0"/>
              <a:t> </a:t>
            </a:r>
            <a:r>
              <a:rPr spc="-55" dirty="0"/>
              <a:t>informasi</a:t>
            </a:r>
            <a:r>
              <a:rPr spc="-190" dirty="0"/>
              <a:t> </a:t>
            </a:r>
            <a:r>
              <a:rPr spc="-50" dirty="0"/>
              <a:t>cepa</a:t>
            </a:r>
            <a:r>
              <a:rPr spc="-30" dirty="0"/>
              <a:t>t</a:t>
            </a:r>
            <a:r>
              <a:rPr spc="-180" dirty="0"/>
              <a:t> </a:t>
            </a:r>
            <a:r>
              <a:rPr spc="-20" dirty="0"/>
              <a:t>dan</a:t>
            </a:r>
            <a:r>
              <a:rPr spc="-190" dirty="0"/>
              <a:t> </a:t>
            </a:r>
            <a:r>
              <a:rPr spc="-70" dirty="0"/>
              <a:t>ak</a:t>
            </a:r>
            <a:r>
              <a:rPr spc="-80" dirty="0"/>
              <a:t>u</a:t>
            </a:r>
            <a:r>
              <a:rPr spc="-70" dirty="0"/>
              <a:t>r</a:t>
            </a:r>
            <a:r>
              <a:rPr spc="-35" dirty="0"/>
              <a:t>at</a:t>
            </a:r>
            <a:r>
              <a:rPr spc="-155" dirty="0"/>
              <a:t>.</a:t>
            </a:r>
          </a:p>
          <a:p>
            <a:pPr marL="789940">
              <a:lnSpc>
                <a:spcPct val="100000"/>
              </a:lnSpc>
              <a:spcBef>
                <a:spcPts val="3515"/>
              </a:spcBef>
            </a:pPr>
            <a:r>
              <a:rPr spc="-70" dirty="0"/>
              <a:t>Efisien.</a:t>
            </a:r>
          </a:p>
          <a:p>
            <a:pPr marL="789940" marR="5080">
              <a:lnSpc>
                <a:spcPct val="100000"/>
              </a:lnSpc>
              <a:spcBef>
                <a:spcPts val="2845"/>
              </a:spcBef>
            </a:pPr>
            <a:r>
              <a:rPr spc="-25" dirty="0"/>
              <a:t>Proses</a:t>
            </a:r>
            <a:r>
              <a:rPr spc="-195" dirty="0"/>
              <a:t> </a:t>
            </a:r>
            <a:r>
              <a:rPr spc="-50" dirty="0"/>
              <a:t>pengelolaan</a:t>
            </a:r>
            <a:r>
              <a:rPr spc="-170" dirty="0"/>
              <a:t> </a:t>
            </a:r>
            <a:r>
              <a:rPr spc="-55" dirty="0"/>
              <a:t>informasi</a:t>
            </a:r>
            <a:r>
              <a:rPr spc="-180" dirty="0"/>
              <a:t> </a:t>
            </a:r>
            <a:r>
              <a:rPr spc="-45" dirty="0"/>
              <a:t>secara</a:t>
            </a:r>
            <a:r>
              <a:rPr spc="-195" dirty="0"/>
              <a:t> </a:t>
            </a:r>
            <a:r>
              <a:rPr i="1" spc="10" dirty="0">
                <a:latin typeface="Arial"/>
                <a:cs typeface="Arial"/>
              </a:rPr>
              <a:t>real</a:t>
            </a:r>
            <a:r>
              <a:rPr i="1" spc="-55" dirty="0">
                <a:latin typeface="Arial"/>
                <a:cs typeface="Arial"/>
              </a:rPr>
              <a:t> </a:t>
            </a:r>
            <a:r>
              <a:rPr i="1" spc="35" dirty="0">
                <a:latin typeface="Arial"/>
                <a:cs typeface="Arial"/>
              </a:rPr>
              <a:t>time</a:t>
            </a:r>
            <a:r>
              <a:rPr i="1" spc="-45" dirty="0">
                <a:latin typeface="Arial"/>
                <a:cs typeface="Arial"/>
              </a:rPr>
              <a:t> </a:t>
            </a:r>
            <a:r>
              <a:rPr spc="-30" dirty="0"/>
              <a:t>tanpa </a:t>
            </a:r>
            <a:r>
              <a:rPr spc="-935" dirty="0"/>
              <a:t> </a:t>
            </a:r>
            <a:r>
              <a:rPr spc="-60" dirty="0"/>
              <a:t>dibatasi</a:t>
            </a:r>
            <a:r>
              <a:rPr spc="-190" dirty="0"/>
              <a:t> </a:t>
            </a:r>
            <a:r>
              <a:rPr spc="-55" dirty="0"/>
              <a:t>wak</a:t>
            </a:r>
            <a:r>
              <a:rPr spc="-40" dirty="0"/>
              <a:t>t</a:t>
            </a:r>
            <a:r>
              <a:rPr spc="-65" dirty="0"/>
              <a:t>u</a:t>
            </a:r>
            <a:r>
              <a:rPr spc="-215" dirty="0"/>
              <a:t>,</a:t>
            </a:r>
            <a:r>
              <a:rPr spc="-150" dirty="0"/>
              <a:t> </a:t>
            </a:r>
            <a:r>
              <a:rPr spc="-50" dirty="0"/>
              <a:t>ja</a:t>
            </a:r>
            <a:r>
              <a:rPr spc="-114" dirty="0"/>
              <a:t>r</a:t>
            </a:r>
            <a:r>
              <a:rPr spc="-90" dirty="0"/>
              <a:t>ak</a:t>
            </a:r>
            <a:r>
              <a:rPr spc="-215" dirty="0"/>
              <a:t>,</a:t>
            </a:r>
            <a:r>
              <a:rPr spc="-170" dirty="0"/>
              <a:t> </a:t>
            </a:r>
            <a:r>
              <a:rPr spc="-20" dirty="0"/>
              <a:t>dan</a:t>
            </a:r>
            <a:r>
              <a:rPr spc="-195" dirty="0"/>
              <a:t> </a:t>
            </a:r>
            <a:r>
              <a:rPr spc="-35" dirty="0"/>
              <a:t>tempat</a:t>
            </a:r>
            <a:r>
              <a:rPr spc="-155" dirty="0"/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832103" y="2677667"/>
            <a:ext cx="589915" cy="673735"/>
          </a:xfrm>
          <a:prstGeom prst="rect">
            <a:avLst/>
          </a:prstGeom>
          <a:solidFill>
            <a:srgbClr val="51A0D7"/>
          </a:solidFill>
        </p:spPr>
        <p:txBody>
          <a:bodyPr vert="horz" wrap="square" lIns="0" tIns="673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0"/>
              </a:spcBef>
            </a:pPr>
            <a:r>
              <a:rPr sz="3200" b="1" spc="40" dirty="0">
                <a:solidFill>
                  <a:srgbClr val="FFFFFF"/>
                </a:solidFill>
                <a:latin typeface="Arial"/>
                <a:cs typeface="Arial"/>
              </a:rPr>
              <a:t>01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826008" y="3569208"/>
            <a:ext cx="974090" cy="698500"/>
            <a:chOff x="826008" y="3569208"/>
            <a:chExt cx="974090" cy="698500"/>
          </a:xfrm>
        </p:grpSpPr>
        <p:sp>
          <p:nvSpPr>
            <p:cNvPr id="13" name="object 13"/>
            <p:cNvSpPr/>
            <p:nvPr/>
          </p:nvSpPr>
          <p:spPr>
            <a:xfrm>
              <a:off x="1647444" y="3575304"/>
              <a:ext cx="146685" cy="685800"/>
            </a:xfrm>
            <a:custGeom>
              <a:avLst/>
              <a:gdLst/>
              <a:ahLst/>
              <a:cxnLst/>
              <a:rect l="l" t="t" r="r" b="b"/>
              <a:pathLst>
                <a:path w="146685" h="685800">
                  <a:moveTo>
                    <a:pt x="0" y="685800"/>
                  </a:moveTo>
                  <a:lnTo>
                    <a:pt x="146304" y="68580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2104" y="3575304"/>
              <a:ext cx="962025" cy="685800"/>
            </a:xfrm>
            <a:custGeom>
              <a:avLst/>
              <a:gdLst/>
              <a:ahLst/>
              <a:cxnLst/>
              <a:rect l="l" t="t" r="r" b="b"/>
              <a:pathLst>
                <a:path w="962025" h="685800">
                  <a:moveTo>
                    <a:pt x="0" y="685800"/>
                  </a:moveTo>
                  <a:lnTo>
                    <a:pt x="961644" y="685800"/>
                  </a:lnTo>
                  <a:lnTo>
                    <a:pt x="961644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21891" y="3576828"/>
              <a:ext cx="226060" cy="684530"/>
            </a:xfrm>
            <a:custGeom>
              <a:avLst/>
              <a:gdLst/>
              <a:ahLst/>
              <a:cxnLst/>
              <a:rect l="l" t="t" r="r" b="b"/>
              <a:pathLst>
                <a:path w="226060" h="684529">
                  <a:moveTo>
                    <a:pt x="225552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225552" y="684276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FAF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421891" y="3576828"/>
              <a:ext cx="226060" cy="684530"/>
            </a:xfrm>
            <a:custGeom>
              <a:avLst/>
              <a:gdLst/>
              <a:ahLst/>
              <a:cxnLst/>
              <a:rect l="l" t="t" r="r" b="b"/>
              <a:pathLst>
                <a:path w="226060" h="684529">
                  <a:moveTo>
                    <a:pt x="0" y="684276"/>
                  </a:moveTo>
                  <a:lnTo>
                    <a:pt x="225552" y="684276"/>
                  </a:lnTo>
                  <a:lnTo>
                    <a:pt x="225552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12192">
              <a:solidFill>
                <a:srgbClr val="FAF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32103" y="3581400"/>
            <a:ext cx="589915" cy="673735"/>
          </a:xfrm>
          <a:prstGeom prst="rect">
            <a:avLst/>
          </a:prstGeom>
          <a:solidFill>
            <a:srgbClr val="51A0D7"/>
          </a:solidFill>
        </p:spPr>
        <p:txBody>
          <a:bodyPr vert="horz" wrap="square" lIns="0" tIns="673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0"/>
              </a:spcBef>
            </a:pPr>
            <a:r>
              <a:rPr sz="3200" b="1" spc="40" dirty="0">
                <a:solidFill>
                  <a:srgbClr val="FFFFFF"/>
                </a:solidFill>
                <a:latin typeface="Arial"/>
                <a:cs typeface="Arial"/>
              </a:rPr>
              <a:t>02</a:t>
            </a:r>
            <a:endParaRPr sz="3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26008" y="4605528"/>
            <a:ext cx="974090" cy="698500"/>
            <a:chOff x="826008" y="4605528"/>
            <a:chExt cx="974090" cy="698500"/>
          </a:xfrm>
        </p:grpSpPr>
        <p:sp>
          <p:nvSpPr>
            <p:cNvPr id="19" name="object 19"/>
            <p:cNvSpPr/>
            <p:nvPr/>
          </p:nvSpPr>
          <p:spPr>
            <a:xfrm>
              <a:off x="1647444" y="4611624"/>
              <a:ext cx="146685" cy="685800"/>
            </a:xfrm>
            <a:custGeom>
              <a:avLst/>
              <a:gdLst/>
              <a:ahLst/>
              <a:cxnLst/>
              <a:rect l="l" t="t" r="r" b="b"/>
              <a:pathLst>
                <a:path w="146685" h="685800">
                  <a:moveTo>
                    <a:pt x="0" y="685800"/>
                  </a:moveTo>
                  <a:lnTo>
                    <a:pt x="146304" y="685800"/>
                  </a:lnTo>
                  <a:lnTo>
                    <a:pt x="146304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2104" y="4611624"/>
              <a:ext cx="962025" cy="685800"/>
            </a:xfrm>
            <a:custGeom>
              <a:avLst/>
              <a:gdLst/>
              <a:ahLst/>
              <a:cxnLst/>
              <a:rect l="l" t="t" r="r" b="b"/>
              <a:pathLst>
                <a:path w="962025" h="685800">
                  <a:moveTo>
                    <a:pt x="0" y="685800"/>
                  </a:moveTo>
                  <a:lnTo>
                    <a:pt x="961644" y="685800"/>
                  </a:lnTo>
                  <a:lnTo>
                    <a:pt x="961644" y="0"/>
                  </a:lnTo>
                  <a:lnTo>
                    <a:pt x="0" y="0"/>
                  </a:lnTo>
                  <a:lnTo>
                    <a:pt x="0" y="685800"/>
                  </a:lnTo>
                  <a:close/>
                </a:path>
              </a:pathLst>
            </a:custGeom>
            <a:ln w="12192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421891" y="4613148"/>
              <a:ext cx="226060" cy="684530"/>
            </a:xfrm>
            <a:custGeom>
              <a:avLst/>
              <a:gdLst/>
              <a:ahLst/>
              <a:cxnLst/>
              <a:rect l="l" t="t" r="r" b="b"/>
              <a:pathLst>
                <a:path w="226060" h="684529">
                  <a:moveTo>
                    <a:pt x="225552" y="0"/>
                  </a:moveTo>
                  <a:lnTo>
                    <a:pt x="0" y="0"/>
                  </a:lnTo>
                  <a:lnTo>
                    <a:pt x="0" y="684276"/>
                  </a:lnTo>
                  <a:lnTo>
                    <a:pt x="225552" y="684276"/>
                  </a:lnTo>
                  <a:lnTo>
                    <a:pt x="225552" y="0"/>
                  </a:lnTo>
                  <a:close/>
                </a:path>
              </a:pathLst>
            </a:custGeom>
            <a:solidFill>
              <a:srgbClr val="FAF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21891" y="4613148"/>
              <a:ext cx="226060" cy="684530"/>
            </a:xfrm>
            <a:custGeom>
              <a:avLst/>
              <a:gdLst/>
              <a:ahLst/>
              <a:cxnLst/>
              <a:rect l="l" t="t" r="r" b="b"/>
              <a:pathLst>
                <a:path w="226060" h="684529">
                  <a:moveTo>
                    <a:pt x="0" y="684276"/>
                  </a:moveTo>
                  <a:lnTo>
                    <a:pt x="225552" y="684276"/>
                  </a:lnTo>
                  <a:lnTo>
                    <a:pt x="225552" y="0"/>
                  </a:lnTo>
                  <a:lnTo>
                    <a:pt x="0" y="0"/>
                  </a:lnTo>
                  <a:lnTo>
                    <a:pt x="0" y="684276"/>
                  </a:lnTo>
                  <a:close/>
                </a:path>
              </a:pathLst>
            </a:custGeom>
            <a:ln w="12192">
              <a:solidFill>
                <a:srgbClr val="FAF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32103" y="4617720"/>
            <a:ext cx="589915" cy="673735"/>
          </a:xfrm>
          <a:prstGeom prst="rect">
            <a:avLst/>
          </a:prstGeom>
          <a:solidFill>
            <a:srgbClr val="51A0D7"/>
          </a:solidFill>
        </p:spPr>
        <p:txBody>
          <a:bodyPr vert="horz" wrap="square" lIns="0" tIns="6731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530"/>
              </a:spcBef>
            </a:pPr>
            <a:r>
              <a:rPr sz="3200" b="1" spc="40" dirty="0">
                <a:solidFill>
                  <a:srgbClr val="FFFFFF"/>
                </a:solidFill>
                <a:latin typeface="Arial"/>
                <a:cs typeface="Arial"/>
              </a:rPr>
              <a:t>03</a:t>
            </a:r>
            <a:endParaRPr sz="32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68668" y="4861558"/>
            <a:ext cx="5305044" cy="1982724"/>
          </a:xfrm>
          <a:prstGeom prst="rect">
            <a:avLst/>
          </a:prstGeom>
        </p:spPr>
      </p:pic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55" dirty="0"/>
              <a:t>PENGENALAN</a:t>
            </a:r>
            <a:r>
              <a:rPr spc="-185" dirty="0"/>
              <a:t> </a:t>
            </a:r>
            <a:r>
              <a:rPr spc="-75" dirty="0"/>
              <a:t>TEKNOLOGI </a:t>
            </a:r>
            <a:r>
              <a:rPr spc="-1390" dirty="0"/>
              <a:t> </a:t>
            </a:r>
            <a:r>
              <a:rPr spc="-120" dirty="0"/>
              <a:t>INFORMASI</a:t>
            </a:r>
            <a:r>
              <a:rPr spc="-165" dirty="0"/>
              <a:t> </a:t>
            </a:r>
            <a:r>
              <a:rPr spc="-385" dirty="0"/>
              <a:t>(1)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0462" y="1429118"/>
            <a:ext cx="7868920" cy="45091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  <a:tabLst>
                <a:tab pos="2914650" algn="l"/>
              </a:tabLst>
            </a:pPr>
            <a:r>
              <a:rPr sz="3200" b="1" spc="165" dirty="0">
                <a:solidFill>
                  <a:srgbClr val="7E7E7E"/>
                </a:solidFill>
                <a:latin typeface="Arial"/>
                <a:cs typeface="Arial"/>
              </a:rPr>
              <a:t>Infrastruktur	</a:t>
            </a:r>
            <a:r>
              <a:rPr sz="3200" b="1" spc="110" dirty="0">
                <a:solidFill>
                  <a:srgbClr val="7E7E7E"/>
                </a:solidFill>
                <a:latin typeface="Arial"/>
                <a:cs typeface="Arial"/>
              </a:rPr>
              <a:t>Informasi</a:t>
            </a:r>
            <a:endParaRPr sz="3200">
              <a:latin typeface="Arial"/>
              <a:cs typeface="Arial"/>
            </a:endParaRPr>
          </a:p>
          <a:p>
            <a:pPr marL="552450" indent="-457834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552450" algn="l"/>
                <a:tab pos="553085" algn="l"/>
              </a:tabLst>
            </a:pP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Perangkat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Keras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i="1" spc="-35" dirty="0">
                <a:solidFill>
                  <a:srgbClr val="7E7E7E"/>
                </a:solidFill>
                <a:latin typeface="Arial"/>
                <a:cs typeface="Arial"/>
              </a:rPr>
              <a:t>(Hardware)</a:t>
            </a:r>
            <a:endParaRPr sz="28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546100" algn="l"/>
                <a:tab pos="546735" algn="l"/>
              </a:tabLst>
            </a:pPr>
            <a:r>
              <a:rPr sz="2800" spc="45" dirty="0">
                <a:solidFill>
                  <a:srgbClr val="7E7E7E"/>
                </a:solidFill>
                <a:latin typeface="Lucida Sans Unicode"/>
                <a:cs typeface="Lucida Sans Unicode"/>
              </a:rPr>
              <a:t>Pe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an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gkat</a:t>
            </a:r>
            <a:r>
              <a:rPr sz="28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Luna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i="1" spc="-55" dirty="0">
                <a:solidFill>
                  <a:srgbClr val="7E7E7E"/>
                </a:solidFill>
                <a:latin typeface="Arial"/>
                <a:cs typeface="Arial"/>
              </a:rPr>
              <a:t>(Softwa</a:t>
            </a:r>
            <a:r>
              <a:rPr sz="2800" i="1" spc="10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2800" i="1" spc="-165" dirty="0">
                <a:solidFill>
                  <a:srgbClr val="7E7E7E"/>
                </a:solidFill>
                <a:latin typeface="Arial"/>
                <a:cs typeface="Arial"/>
              </a:rPr>
              <a:t>e)</a:t>
            </a:r>
            <a:endParaRPr sz="28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546100" algn="l"/>
                <a:tab pos="546735" algn="l"/>
              </a:tabLst>
            </a:pPr>
            <a:r>
              <a:rPr sz="28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Jaringan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Komunikasi</a:t>
            </a:r>
            <a:endParaRPr sz="2800">
              <a:latin typeface="Lucida Sans Unicode"/>
              <a:cs typeface="Lucida Sans Unicode"/>
            </a:endParaRPr>
          </a:p>
          <a:p>
            <a:pPr marL="546100" indent="-457834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546100" algn="l"/>
                <a:tab pos="546735" algn="l"/>
              </a:tabLst>
            </a:pPr>
            <a:r>
              <a:rPr sz="2800" i="1" spc="65" dirty="0">
                <a:solidFill>
                  <a:srgbClr val="7E7E7E"/>
                </a:solidFill>
                <a:latin typeface="Arial"/>
                <a:cs typeface="Arial"/>
              </a:rPr>
              <a:t>Information</a:t>
            </a:r>
            <a:r>
              <a:rPr sz="2800" i="1" spc="-3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i="1" spc="-15" dirty="0">
                <a:solidFill>
                  <a:srgbClr val="7E7E7E"/>
                </a:solidFill>
                <a:latin typeface="Arial"/>
                <a:cs typeface="Arial"/>
              </a:rPr>
              <a:t>Management</a:t>
            </a:r>
            <a:r>
              <a:rPr sz="2800" i="1" spc="-55" dirty="0">
                <a:solidFill>
                  <a:srgbClr val="7E7E7E"/>
                </a:solidFill>
                <a:latin typeface="Arial"/>
                <a:cs typeface="Arial"/>
              </a:rPr>
              <a:t> Personnel</a:t>
            </a:r>
            <a:endParaRPr sz="2800">
              <a:latin typeface="Arial"/>
              <a:cs typeface="Arial"/>
            </a:endParaRPr>
          </a:p>
          <a:p>
            <a:pPr marL="546100" indent="-457834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546100" algn="l"/>
                <a:tab pos="546735" algn="l"/>
              </a:tabLst>
            </a:pP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Basis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Data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i="1" spc="-60" dirty="0">
                <a:solidFill>
                  <a:srgbClr val="7E7E7E"/>
                </a:solidFill>
                <a:latin typeface="Arial"/>
                <a:cs typeface="Arial"/>
              </a:rPr>
              <a:t>(Database)</a:t>
            </a:r>
            <a:endParaRPr sz="2800">
              <a:latin typeface="Arial"/>
              <a:cs typeface="Arial"/>
            </a:endParaRPr>
          </a:p>
          <a:p>
            <a:pPr marL="64135">
              <a:lnSpc>
                <a:spcPct val="100000"/>
              </a:lnSpc>
              <a:spcBef>
                <a:spcPts val="2425"/>
              </a:spcBef>
            </a:pPr>
            <a:r>
              <a:rPr sz="3200" b="1" spc="130" dirty="0">
                <a:solidFill>
                  <a:srgbClr val="7E7E7E"/>
                </a:solidFill>
                <a:latin typeface="Arial"/>
                <a:cs typeface="Arial"/>
              </a:rPr>
              <a:t>Arsitektur</a:t>
            </a:r>
            <a:r>
              <a:rPr sz="3200" b="1" spc="-9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10" dirty="0">
                <a:solidFill>
                  <a:srgbClr val="7E7E7E"/>
                </a:solidFill>
                <a:latin typeface="Arial"/>
                <a:cs typeface="Arial"/>
              </a:rPr>
              <a:t>Informasi</a:t>
            </a:r>
            <a:endParaRPr sz="3200">
              <a:latin typeface="Arial"/>
              <a:cs typeface="Arial"/>
            </a:endParaRPr>
          </a:p>
          <a:p>
            <a:pPr marL="414655">
              <a:lnSpc>
                <a:spcPct val="100000"/>
              </a:lnSpc>
              <a:spcBef>
                <a:spcPts val="1215"/>
              </a:spcBef>
            </a:pPr>
            <a:r>
              <a:rPr sz="28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Perencanaan</a:t>
            </a:r>
            <a:r>
              <a:rPr sz="28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terhadap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kebutuhan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informasi</a:t>
            </a:r>
            <a:r>
              <a:rPr sz="32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3200">
              <a:latin typeface="Lucida Sans Unicode"/>
              <a:cs typeface="Lucida Sans Unicode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82" y="1626107"/>
            <a:ext cx="1104265" cy="375285"/>
            <a:chOff x="8382" y="1626107"/>
            <a:chExt cx="1104265" cy="375285"/>
          </a:xfrm>
        </p:grpSpPr>
        <p:sp>
          <p:nvSpPr>
            <p:cNvPr id="6" name="object 6"/>
            <p:cNvSpPr/>
            <p:nvPr/>
          </p:nvSpPr>
          <p:spPr>
            <a:xfrm>
              <a:off x="8382" y="1799081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5">
                  <a:moveTo>
                    <a:pt x="0" y="0"/>
                  </a:moveTo>
                  <a:lnTo>
                    <a:pt x="749503" y="0"/>
                  </a:lnTo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8190" y="1645157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80" h="337185">
                  <a:moveTo>
                    <a:pt x="167640" y="0"/>
                  </a:moveTo>
                  <a:lnTo>
                    <a:pt x="123075" y="6018"/>
                  </a:lnTo>
                  <a:lnTo>
                    <a:pt x="83029" y="23001"/>
                  </a:lnTo>
                  <a:lnTo>
                    <a:pt x="49101" y="49339"/>
                  </a:lnTo>
                  <a:lnTo>
                    <a:pt x="22888" y="83424"/>
                  </a:lnTo>
                  <a:lnTo>
                    <a:pt x="5988" y="123648"/>
                  </a:lnTo>
                  <a:lnTo>
                    <a:pt x="0" y="168401"/>
                  </a:lnTo>
                  <a:lnTo>
                    <a:pt x="5988" y="213155"/>
                  </a:lnTo>
                  <a:lnTo>
                    <a:pt x="22888" y="253379"/>
                  </a:lnTo>
                  <a:lnTo>
                    <a:pt x="49101" y="287464"/>
                  </a:lnTo>
                  <a:lnTo>
                    <a:pt x="83029" y="313802"/>
                  </a:lnTo>
                  <a:lnTo>
                    <a:pt x="123075" y="330785"/>
                  </a:lnTo>
                  <a:lnTo>
                    <a:pt x="167640" y="336803"/>
                  </a:lnTo>
                  <a:lnTo>
                    <a:pt x="212204" y="330785"/>
                  </a:lnTo>
                  <a:lnTo>
                    <a:pt x="252250" y="313802"/>
                  </a:lnTo>
                  <a:lnTo>
                    <a:pt x="286178" y="287464"/>
                  </a:lnTo>
                  <a:lnTo>
                    <a:pt x="312391" y="253379"/>
                  </a:lnTo>
                  <a:lnTo>
                    <a:pt x="329291" y="213155"/>
                  </a:lnTo>
                  <a:lnTo>
                    <a:pt x="335279" y="168401"/>
                  </a:lnTo>
                  <a:lnTo>
                    <a:pt x="329291" y="123648"/>
                  </a:lnTo>
                  <a:lnTo>
                    <a:pt x="312391" y="83424"/>
                  </a:lnTo>
                  <a:lnTo>
                    <a:pt x="286178" y="49339"/>
                  </a:lnTo>
                  <a:lnTo>
                    <a:pt x="252250" y="23001"/>
                  </a:lnTo>
                  <a:lnTo>
                    <a:pt x="212204" y="6018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8190" y="1645157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80" h="337185">
                  <a:moveTo>
                    <a:pt x="0" y="168401"/>
                  </a:moveTo>
                  <a:lnTo>
                    <a:pt x="5988" y="123648"/>
                  </a:lnTo>
                  <a:lnTo>
                    <a:pt x="22888" y="83424"/>
                  </a:lnTo>
                  <a:lnTo>
                    <a:pt x="49101" y="49339"/>
                  </a:lnTo>
                  <a:lnTo>
                    <a:pt x="83029" y="23001"/>
                  </a:lnTo>
                  <a:lnTo>
                    <a:pt x="123075" y="6018"/>
                  </a:lnTo>
                  <a:lnTo>
                    <a:pt x="167640" y="0"/>
                  </a:lnTo>
                  <a:lnTo>
                    <a:pt x="212204" y="6018"/>
                  </a:lnTo>
                  <a:lnTo>
                    <a:pt x="252250" y="23001"/>
                  </a:lnTo>
                  <a:lnTo>
                    <a:pt x="286178" y="49339"/>
                  </a:lnTo>
                  <a:lnTo>
                    <a:pt x="312391" y="83424"/>
                  </a:lnTo>
                  <a:lnTo>
                    <a:pt x="329291" y="123648"/>
                  </a:lnTo>
                  <a:lnTo>
                    <a:pt x="335279" y="168401"/>
                  </a:lnTo>
                  <a:lnTo>
                    <a:pt x="329291" y="213155"/>
                  </a:lnTo>
                  <a:lnTo>
                    <a:pt x="312391" y="253379"/>
                  </a:lnTo>
                  <a:lnTo>
                    <a:pt x="286178" y="287464"/>
                  </a:lnTo>
                  <a:lnTo>
                    <a:pt x="252250" y="313802"/>
                  </a:lnTo>
                  <a:lnTo>
                    <a:pt x="212204" y="330785"/>
                  </a:lnTo>
                  <a:lnTo>
                    <a:pt x="167640" y="336803"/>
                  </a:lnTo>
                  <a:lnTo>
                    <a:pt x="123075" y="330785"/>
                  </a:lnTo>
                  <a:lnTo>
                    <a:pt x="83029" y="313802"/>
                  </a:lnTo>
                  <a:lnTo>
                    <a:pt x="49101" y="287464"/>
                  </a:lnTo>
                  <a:lnTo>
                    <a:pt x="22888" y="253379"/>
                  </a:lnTo>
                  <a:lnTo>
                    <a:pt x="5988" y="213155"/>
                  </a:lnTo>
                  <a:lnTo>
                    <a:pt x="0" y="168401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4902708"/>
            <a:ext cx="1092835" cy="375285"/>
            <a:chOff x="0" y="4902708"/>
            <a:chExt cx="1092835" cy="375285"/>
          </a:xfrm>
        </p:grpSpPr>
        <p:sp>
          <p:nvSpPr>
            <p:cNvPr id="10" name="object 10"/>
            <p:cNvSpPr/>
            <p:nvPr/>
          </p:nvSpPr>
          <p:spPr>
            <a:xfrm>
              <a:off x="0" y="5056632"/>
              <a:ext cx="738505" cy="38100"/>
            </a:xfrm>
            <a:custGeom>
              <a:avLst/>
              <a:gdLst/>
              <a:ahLst/>
              <a:cxnLst/>
              <a:rect l="l" t="t" r="r" b="b"/>
              <a:pathLst>
                <a:path w="738505" h="38100">
                  <a:moveTo>
                    <a:pt x="7380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38073" y="38100"/>
                  </a:lnTo>
                  <a:lnTo>
                    <a:pt x="738073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377" y="4921758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80" h="337185">
                  <a:moveTo>
                    <a:pt x="167640" y="0"/>
                  </a:moveTo>
                  <a:lnTo>
                    <a:pt x="123075" y="6018"/>
                  </a:lnTo>
                  <a:lnTo>
                    <a:pt x="83029" y="23001"/>
                  </a:lnTo>
                  <a:lnTo>
                    <a:pt x="49101" y="49339"/>
                  </a:lnTo>
                  <a:lnTo>
                    <a:pt x="22888" y="83424"/>
                  </a:lnTo>
                  <a:lnTo>
                    <a:pt x="5988" y="123648"/>
                  </a:lnTo>
                  <a:lnTo>
                    <a:pt x="0" y="168402"/>
                  </a:lnTo>
                  <a:lnTo>
                    <a:pt x="5988" y="213155"/>
                  </a:lnTo>
                  <a:lnTo>
                    <a:pt x="22888" y="253379"/>
                  </a:lnTo>
                  <a:lnTo>
                    <a:pt x="49101" y="287464"/>
                  </a:lnTo>
                  <a:lnTo>
                    <a:pt x="83029" y="313802"/>
                  </a:lnTo>
                  <a:lnTo>
                    <a:pt x="123075" y="330785"/>
                  </a:lnTo>
                  <a:lnTo>
                    <a:pt x="167640" y="336804"/>
                  </a:lnTo>
                  <a:lnTo>
                    <a:pt x="212204" y="330785"/>
                  </a:lnTo>
                  <a:lnTo>
                    <a:pt x="252250" y="313802"/>
                  </a:lnTo>
                  <a:lnTo>
                    <a:pt x="286178" y="287464"/>
                  </a:lnTo>
                  <a:lnTo>
                    <a:pt x="312391" y="253379"/>
                  </a:lnTo>
                  <a:lnTo>
                    <a:pt x="329291" y="213155"/>
                  </a:lnTo>
                  <a:lnTo>
                    <a:pt x="335280" y="168402"/>
                  </a:lnTo>
                  <a:lnTo>
                    <a:pt x="329291" y="123648"/>
                  </a:lnTo>
                  <a:lnTo>
                    <a:pt x="312391" y="83424"/>
                  </a:lnTo>
                  <a:lnTo>
                    <a:pt x="286178" y="49339"/>
                  </a:lnTo>
                  <a:lnTo>
                    <a:pt x="252250" y="23001"/>
                  </a:lnTo>
                  <a:lnTo>
                    <a:pt x="212204" y="6018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8377" y="4921758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80" h="337185">
                  <a:moveTo>
                    <a:pt x="0" y="168402"/>
                  </a:moveTo>
                  <a:lnTo>
                    <a:pt x="5988" y="123648"/>
                  </a:lnTo>
                  <a:lnTo>
                    <a:pt x="22888" y="83424"/>
                  </a:lnTo>
                  <a:lnTo>
                    <a:pt x="49101" y="49339"/>
                  </a:lnTo>
                  <a:lnTo>
                    <a:pt x="83029" y="23001"/>
                  </a:lnTo>
                  <a:lnTo>
                    <a:pt x="123075" y="6018"/>
                  </a:lnTo>
                  <a:lnTo>
                    <a:pt x="167640" y="0"/>
                  </a:lnTo>
                  <a:lnTo>
                    <a:pt x="212204" y="6018"/>
                  </a:lnTo>
                  <a:lnTo>
                    <a:pt x="252250" y="23001"/>
                  </a:lnTo>
                  <a:lnTo>
                    <a:pt x="286178" y="49339"/>
                  </a:lnTo>
                  <a:lnTo>
                    <a:pt x="312391" y="83424"/>
                  </a:lnTo>
                  <a:lnTo>
                    <a:pt x="329291" y="123648"/>
                  </a:lnTo>
                  <a:lnTo>
                    <a:pt x="335280" y="168402"/>
                  </a:lnTo>
                  <a:lnTo>
                    <a:pt x="329291" y="213155"/>
                  </a:lnTo>
                  <a:lnTo>
                    <a:pt x="312391" y="253379"/>
                  </a:lnTo>
                  <a:lnTo>
                    <a:pt x="286178" y="287464"/>
                  </a:lnTo>
                  <a:lnTo>
                    <a:pt x="252250" y="313802"/>
                  </a:lnTo>
                  <a:lnTo>
                    <a:pt x="212204" y="330785"/>
                  </a:lnTo>
                  <a:lnTo>
                    <a:pt x="167640" y="336804"/>
                  </a:lnTo>
                  <a:lnTo>
                    <a:pt x="123075" y="330785"/>
                  </a:lnTo>
                  <a:lnTo>
                    <a:pt x="83029" y="313802"/>
                  </a:lnTo>
                  <a:lnTo>
                    <a:pt x="49101" y="287464"/>
                  </a:lnTo>
                  <a:lnTo>
                    <a:pt x="22888" y="253379"/>
                  </a:lnTo>
                  <a:lnTo>
                    <a:pt x="5988" y="213155"/>
                  </a:lnTo>
                  <a:lnTo>
                    <a:pt x="0" y="168402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2180842"/>
            <a:ext cx="2523744" cy="4677155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12700" marR="5080">
              <a:lnSpc>
                <a:spcPts val="5180"/>
              </a:lnSpc>
              <a:spcBef>
                <a:spcPts val="755"/>
              </a:spcBef>
            </a:pPr>
            <a:r>
              <a:rPr spc="55" dirty="0"/>
              <a:t>PENGENALAN</a:t>
            </a:r>
            <a:r>
              <a:rPr spc="-185" dirty="0"/>
              <a:t> </a:t>
            </a:r>
            <a:r>
              <a:rPr spc="-75" dirty="0"/>
              <a:t>TEKNOLOGI </a:t>
            </a:r>
            <a:r>
              <a:rPr spc="-1390" dirty="0"/>
              <a:t> </a:t>
            </a:r>
            <a:r>
              <a:rPr spc="-120" dirty="0"/>
              <a:t>INFORMASI</a:t>
            </a:r>
            <a:r>
              <a:rPr spc="-165" dirty="0"/>
              <a:t> </a:t>
            </a:r>
            <a:r>
              <a:rPr spc="-385" dirty="0"/>
              <a:t>(2)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10462" y="1364190"/>
            <a:ext cx="8385175" cy="489140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3200" b="1" spc="130" dirty="0">
                <a:solidFill>
                  <a:srgbClr val="7E7E7E"/>
                </a:solidFill>
                <a:latin typeface="Arial"/>
                <a:cs typeface="Arial"/>
              </a:rPr>
              <a:t>Kemampuan</a:t>
            </a:r>
            <a:r>
              <a:rPr sz="3200" b="1" spc="-8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45" dirty="0">
                <a:solidFill>
                  <a:srgbClr val="7E7E7E"/>
                </a:solidFill>
                <a:latin typeface="Arial"/>
                <a:cs typeface="Arial"/>
              </a:rPr>
              <a:t>Sistem</a:t>
            </a:r>
            <a:r>
              <a:rPr sz="3200" b="1" spc="-10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10" dirty="0">
                <a:solidFill>
                  <a:srgbClr val="7E7E7E"/>
                </a:solidFill>
                <a:latin typeface="Arial"/>
                <a:cs typeface="Arial"/>
              </a:rPr>
              <a:t>Informasi</a:t>
            </a:r>
            <a:endParaRPr sz="3200">
              <a:latin typeface="Arial"/>
              <a:cs typeface="Arial"/>
            </a:endParaRPr>
          </a:p>
          <a:p>
            <a:pPr marL="552450" indent="-457834">
              <a:lnSpc>
                <a:spcPct val="100000"/>
              </a:lnSpc>
              <a:spcBef>
                <a:spcPts val="919"/>
              </a:spcBef>
              <a:buFont typeface="Arial MT"/>
              <a:buChar char="•"/>
              <a:tabLst>
                <a:tab pos="552450" algn="l"/>
                <a:tab pos="553085" algn="l"/>
              </a:tabLst>
            </a:pP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Proses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transaksi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cepat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8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akurat.</a:t>
            </a:r>
            <a:endParaRPr sz="2800">
              <a:latin typeface="Lucida Sans Unicode"/>
              <a:cs typeface="Lucida Sans Unicode"/>
            </a:endParaRPr>
          </a:p>
          <a:p>
            <a:pPr marL="546100" indent="-457834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546100" algn="l"/>
                <a:tab pos="546735" algn="l"/>
              </a:tabLst>
            </a:pP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Kapasitas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penyimpanan</a:t>
            </a:r>
            <a:r>
              <a:rPr sz="28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besar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8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akses</a:t>
            </a:r>
            <a:r>
              <a:rPr sz="28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cepat.</a:t>
            </a:r>
            <a:endParaRPr sz="2800">
              <a:latin typeface="Lucida Sans Unicode"/>
              <a:cs typeface="Lucida Sans Unicode"/>
            </a:endParaRPr>
          </a:p>
          <a:p>
            <a:pPr marL="546100" indent="-457834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546100" algn="l"/>
                <a:tab pos="546735" algn="l"/>
              </a:tabLst>
            </a:pPr>
            <a:r>
              <a:rPr sz="28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Komuni</a:t>
            </a:r>
            <a:r>
              <a:rPr sz="28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k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as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8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cepa</a:t>
            </a:r>
            <a:r>
              <a:rPr sz="2800" spc="-3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800">
              <a:latin typeface="Lucida Sans Unicode"/>
              <a:cs typeface="Lucida Sans Unicode"/>
            </a:endParaRPr>
          </a:p>
          <a:p>
            <a:pPr marL="242570" marR="662305" indent="-179070">
              <a:lnSpc>
                <a:spcPct val="120600"/>
              </a:lnSpc>
              <a:spcBef>
                <a:spcPts val="305"/>
              </a:spcBef>
            </a:pPr>
            <a:r>
              <a:rPr sz="3200" b="1" spc="65" dirty="0">
                <a:solidFill>
                  <a:srgbClr val="7E7E7E"/>
                </a:solidFill>
                <a:latin typeface="Arial"/>
                <a:cs typeface="Arial"/>
              </a:rPr>
              <a:t>Tujuan </a:t>
            </a:r>
            <a:r>
              <a:rPr sz="3200" b="1" spc="25" dirty="0">
                <a:solidFill>
                  <a:srgbClr val="7E7E7E"/>
                </a:solidFill>
                <a:latin typeface="Arial"/>
                <a:cs typeface="Arial"/>
              </a:rPr>
              <a:t>Teknologi </a:t>
            </a:r>
            <a:r>
              <a:rPr sz="3200" b="1" spc="110" dirty="0">
                <a:solidFill>
                  <a:srgbClr val="7E7E7E"/>
                </a:solidFill>
                <a:latin typeface="Arial"/>
                <a:cs typeface="Arial"/>
              </a:rPr>
              <a:t>Informasi </a:t>
            </a:r>
            <a:r>
              <a:rPr sz="3200" b="1" spc="114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Memecahkan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masalah,</a:t>
            </a:r>
            <a:r>
              <a:rPr sz="28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membuka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kreativitas, </a:t>
            </a:r>
            <a:r>
              <a:rPr sz="2800" spc="-8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efektivitas,</a:t>
            </a:r>
            <a:r>
              <a:rPr sz="28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dan</a:t>
            </a:r>
            <a:r>
              <a:rPr sz="28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8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efisiensi.</a:t>
            </a:r>
            <a:endParaRPr sz="2800">
              <a:latin typeface="Lucida Sans Unicode"/>
              <a:cs typeface="Lucida Sans Unicode"/>
            </a:endParaRPr>
          </a:p>
          <a:p>
            <a:pPr marL="64135">
              <a:lnSpc>
                <a:spcPct val="100000"/>
              </a:lnSpc>
              <a:spcBef>
                <a:spcPts val="234"/>
              </a:spcBef>
            </a:pPr>
            <a:r>
              <a:rPr sz="3200" b="1" spc="40" dirty="0">
                <a:solidFill>
                  <a:srgbClr val="7E7E7E"/>
                </a:solidFill>
                <a:latin typeface="Arial"/>
                <a:cs typeface="Arial"/>
              </a:rPr>
              <a:t>Prinsip</a:t>
            </a:r>
            <a:r>
              <a:rPr sz="3200" b="1" spc="-9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25" dirty="0">
                <a:solidFill>
                  <a:srgbClr val="7E7E7E"/>
                </a:solidFill>
                <a:latin typeface="Arial"/>
                <a:cs typeface="Arial"/>
              </a:rPr>
              <a:t>Teknologi</a:t>
            </a:r>
            <a:r>
              <a:rPr sz="3200" b="1" spc="-8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3200" b="1" spc="110" dirty="0">
                <a:solidFill>
                  <a:srgbClr val="7E7E7E"/>
                </a:solidFill>
                <a:latin typeface="Arial"/>
                <a:cs typeface="Arial"/>
              </a:rPr>
              <a:t>Informasi</a:t>
            </a:r>
            <a:endParaRPr sz="3200">
              <a:latin typeface="Arial"/>
              <a:cs typeface="Arial"/>
            </a:endParaRPr>
          </a:p>
          <a:p>
            <a:pPr marL="242570">
              <a:lnSpc>
                <a:spcPct val="100000"/>
              </a:lnSpc>
              <a:spcBef>
                <a:spcPts val="825"/>
              </a:spcBef>
            </a:pPr>
            <a:r>
              <a:rPr sz="2800" i="1" spc="-105" dirty="0">
                <a:solidFill>
                  <a:srgbClr val="7E7E7E"/>
                </a:solidFill>
                <a:latin typeface="Arial"/>
                <a:cs typeface="Arial"/>
              </a:rPr>
              <a:t>High-Tech-High-Touch.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382" y="1626107"/>
            <a:ext cx="1104265" cy="375285"/>
            <a:chOff x="8382" y="1626107"/>
            <a:chExt cx="1104265" cy="375285"/>
          </a:xfrm>
        </p:grpSpPr>
        <p:sp>
          <p:nvSpPr>
            <p:cNvPr id="6" name="object 6"/>
            <p:cNvSpPr/>
            <p:nvPr/>
          </p:nvSpPr>
          <p:spPr>
            <a:xfrm>
              <a:off x="8382" y="1799081"/>
              <a:ext cx="749935" cy="0"/>
            </a:xfrm>
            <a:custGeom>
              <a:avLst/>
              <a:gdLst/>
              <a:ahLst/>
              <a:cxnLst/>
              <a:rect l="l" t="t" r="r" b="b"/>
              <a:pathLst>
                <a:path w="749935">
                  <a:moveTo>
                    <a:pt x="0" y="0"/>
                  </a:moveTo>
                  <a:lnTo>
                    <a:pt x="749503" y="0"/>
                  </a:lnTo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58190" y="1645157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80" h="337185">
                  <a:moveTo>
                    <a:pt x="167640" y="0"/>
                  </a:moveTo>
                  <a:lnTo>
                    <a:pt x="123075" y="6018"/>
                  </a:lnTo>
                  <a:lnTo>
                    <a:pt x="83029" y="23001"/>
                  </a:lnTo>
                  <a:lnTo>
                    <a:pt x="49101" y="49339"/>
                  </a:lnTo>
                  <a:lnTo>
                    <a:pt x="22888" y="83424"/>
                  </a:lnTo>
                  <a:lnTo>
                    <a:pt x="5988" y="123648"/>
                  </a:lnTo>
                  <a:lnTo>
                    <a:pt x="0" y="168401"/>
                  </a:lnTo>
                  <a:lnTo>
                    <a:pt x="5988" y="213155"/>
                  </a:lnTo>
                  <a:lnTo>
                    <a:pt x="22888" y="253379"/>
                  </a:lnTo>
                  <a:lnTo>
                    <a:pt x="49101" y="287464"/>
                  </a:lnTo>
                  <a:lnTo>
                    <a:pt x="83029" y="313802"/>
                  </a:lnTo>
                  <a:lnTo>
                    <a:pt x="123075" y="330785"/>
                  </a:lnTo>
                  <a:lnTo>
                    <a:pt x="167640" y="336803"/>
                  </a:lnTo>
                  <a:lnTo>
                    <a:pt x="212204" y="330785"/>
                  </a:lnTo>
                  <a:lnTo>
                    <a:pt x="252250" y="313802"/>
                  </a:lnTo>
                  <a:lnTo>
                    <a:pt x="286178" y="287464"/>
                  </a:lnTo>
                  <a:lnTo>
                    <a:pt x="312391" y="253379"/>
                  </a:lnTo>
                  <a:lnTo>
                    <a:pt x="329291" y="213155"/>
                  </a:lnTo>
                  <a:lnTo>
                    <a:pt x="335279" y="168401"/>
                  </a:lnTo>
                  <a:lnTo>
                    <a:pt x="329291" y="123648"/>
                  </a:lnTo>
                  <a:lnTo>
                    <a:pt x="312391" y="83424"/>
                  </a:lnTo>
                  <a:lnTo>
                    <a:pt x="286178" y="49339"/>
                  </a:lnTo>
                  <a:lnTo>
                    <a:pt x="252250" y="23001"/>
                  </a:lnTo>
                  <a:lnTo>
                    <a:pt x="212204" y="6018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58190" y="1645157"/>
              <a:ext cx="335280" cy="337185"/>
            </a:xfrm>
            <a:custGeom>
              <a:avLst/>
              <a:gdLst/>
              <a:ahLst/>
              <a:cxnLst/>
              <a:rect l="l" t="t" r="r" b="b"/>
              <a:pathLst>
                <a:path w="335280" h="337185">
                  <a:moveTo>
                    <a:pt x="0" y="168401"/>
                  </a:moveTo>
                  <a:lnTo>
                    <a:pt x="5988" y="123648"/>
                  </a:lnTo>
                  <a:lnTo>
                    <a:pt x="22888" y="83424"/>
                  </a:lnTo>
                  <a:lnTo>
                    <a:pt x="49101" y="49339"/>
                  </a:lnTo>
                  <a:lnTo>
                    <a:pt x="83029" y="23001"/>
                  </a:lnTo>
                  <a:lnTo>
                    <a:pt x="123075" y="6018"/>
                  </a:lnTo>
                  <a:lnTo>
                    <a:pt x="167640" y="0"/>
                  </a:lnTo>
                  <a:lnTo>
                    <a:pt x="212204" y="6018"/>
                  </a:lnTo>
                  <a:lnTo>
                    <a:pt x="252250" y="23001"/>
                  </a:lnTo>
                  <a:lnTo>
                    <a:pt x="286178" y="49339"/>
                  </a:lnTo>
                  <a:lnTo>
                    <a:pt x="312391" y="83424"/>
                  </a:lnTo>
                  <a:lnTo>
                    <a:pt x="329291" y="123648"/>
                  </a:lnTo>
                  <a:lnTo>
                    <a:pt x="335279" y="168401"/>
                  </a:lnTo>
                  <a:lnTo>
                    <a:pt x="329291" y="213155"/>
                  </a:lnTo>
                  <a:lnTo>
                    <a:pt x="312391" y="253379"/>
                  </a:lnTo>
                  <a:lnTo>
                    <a:pt x="286178" y="287464"/>
                  </a:lnTo>
                  <a:lnTo>
                    <a:pt x="252250" y="313802"/>
                  </a:lnTo>
                  <a:lnTo>
                    <a:pt x="212204" y="330785"/>
                  </a:lnTo>
                  <a:lnTo>
                    <a:pt x="167640" y="336803"/>
                  </a:lnTo>
                  <a:lnTo>
                    <a:pt x="123075" y="330785"/>
                  </a:lnTo>
                  <a:lnTo>
                    <a:pt x="83029" y="313802"/>
                  </a:lnTo>
                  <a:lnTo>
                    <a:pt x="49101" y="287464"/>
                  </a:lnTo>
                  <a:lnTo>
                    <a:pt x="22888" y="253379"/>
                  </a:lnTo>
                  <a:lnTo>
                    <a:pt x="5988" y="213155"/>
                  </a:lnTo>
                  <a:lnTo>
                    <a:pt x="0" y="168401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0" y="3774947"/>
            <a:ext cx="1092835" cy="373380"/>
            <a:chOff x="0" y="3774947"/>
            <a:chExt cx="1092835" cy="373380"/>
          </a:xfrm>
        </p:grpSpPr>
        <p:sp>
          <p:nvSpPr>
            <p:cNvPr id="10" name="object 10"/>
            <p:cNvSpPr/>
            <p:nvPr/>
          </p:nvSpPr>
          <p:spPr>
            <a:xfrm>
              <a:off x="0" y="3927347"/>
              <a:ext cx="738505" cy="38100"/>
            </a:xfrm>
            <a:custGeom>
              <a:avLst/>
              <a:gdLst/>
              <a:ahLst/>
              <a:cxnLst/>
              <a:rect l="l" t="t" r="r" b="b"/>
              <a:pathLst>
                <a:path w="738505" h="38100">
                  <a:moveTo>
                    <a:pt x="7380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38073" y="38100"/>
                  </a:lnTo>
                  <a:lnTo>
                    <a:pt x="738073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38377" y="379399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167640" y="0"/>
                  </a:moveTo>
                  <a:lnTo>
                    <a:pt x="123075" y="5988"/>
                  </a:lnTo>
                  <a:lnTo>
                    <a:pt x="83029" y="22888"/>
                  </a:lnTo>
                  <a:lnTo>
                    <a:pt x="49101" y="49101"/>
                  </a:lnTo>
                  <a:lnTo>
                    <a:pt x="22888" y="83029"/>
                  </a:lnTo>
                  <a:lnTo>
                    <a:pt x="5988" y="123075"/>
                  </a:lnTo>
                  <a:lnTo>
                    <a:pt x="0" y="167639"/>
                  </a:lnTo>
                  <a:lnTo>
                    <a:pt x="5988" y="212204"/>
                  </a:lnTo>
                  <a:lnTo>
                    <a:pt x="22888" y="252250"/>
                  </a:lnTo>
                  <a:lnTo>
                    <a:pt x="49101" y="286178"/>
                  </a:lnTo>
                  <a:lnTo>
                    <a:pt x="83029" y="312391"/>
                  </a:lnTo>
                  <a:lnTo>
                    <a:pt x="123075" y="329291"/>
                  </a:lnTo>
                  <a:lnTo>
                    <a:pt x="167640" y="335279"/>
                  </a:lnTo>
                  <a:lnTo>
                    <a:pt x="212204" y="329291"/>
                  </a:lnTo>
                  <a:lnTo>
                    <a:pt x="252250" y="312391"/>
                  </a:lnTo>
                  <a:lnTo>
                    <a:pt x="286178" y="286178"/>
                  </a:lnTo>
                  <a:lnTo>
                    <a:pt x="312391" y="252250"/>
                  </a:lnTo>
                  <a:lnTo>
                    <a:pt x="329291" y="212204"/>
                  </a:lnTo>
                  <a:lnTo>
                    <a:pt x="335280" y="167639"/>
                  </a:lnTo>
                  <a:lnTo>
                    <a:pt x="329291" y="123075"/>
                  </a:lnTo>
                  <a:lnTo>
                    <a:pt x="312391" y="83029"/>
                  </a:lnTo>
                  <a:lnTo>
                    <a:pt x="286178" y="49101"/>
                  </a:lnTo>
                  <a:lnTo>
                    <a:pt x="252250" y="22888"/>
                  </a:lnTo>
                  <a:lnTo>
                    <a:pt x="212204" y="5988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38377" y="3793997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0" y="167639"/>
                  </a:moveTo>
                  <a:lnTo>
                    <a:pt x="5988" y="123075"/>
                  </a:lnTo>
                  <a:lnTo>
                    <a:pt x="22888" y="83029"/>
                  </a:lnTo>
                  <a:lnTo>
                    <a:pt x="49101" y="49101"/>
                  </a:lnTo>
                  <a:lnTo>
                    <a:pt x="83029" y="22888"/>
                  </a:lnTo>
                  <a:lnTo>
                    <a:pt x="123075" y="5988"/>
                  </a:lnTo>
                  <a:lnTo>
                    <a:pt x="167640" y="0"/>
                  </a:lnTo>
                  <a:lnTo>
                    <a:pt x="212204" y="5988"/>
                  </a:lnTo>
                  <a:lnTo>
                    <a:pt x="252250" y="22888"/>
                  </a:lnTo>
                  <a:lnTo>
                    <a:pt x="286178" y="49101"/>
                  </a:lnTo>
                  <a:lnTo>
                    <a:pt x="312391" y="83029"/>
                  </a:lnTo>
                  <a:lnTo>
                    <a:pt x="329291" y="123075"/>
                  </a:lnTo>
                  <a:lnTo>
                    <a:pt x="335280" y="167639"/>
                  </a:lnTo>
                  <a:lnTo>
                    <a:pt x="329291" y="212204"/>
                  </a:lnTo>
                  <a:lnTo>
                    <a:pt x="312391" y="252250"/>
                  </a:lnTo>
                  <a:lnTo>
                    <a:pt x="286178" y="286178"/>
                  </a:lnTo>
                  <a:lnTo>
                    <a:pt x="252250" y="312391"/>
                  </a:lnTo>
                  <a:lnTo>
                    <a:pt x="212204" y="329291"/>
                  </a:lnTo>
                  <a:lnTo>
                    <a:pt x="167640" y="335279"/>
                  </a:lnTo>
                  <a:lnTo>
                    <a:pt x="123075" y="329291"/>
                  </a:lnTo>
                  <a:lnTo>
                    <a:pt x="83029" y="312391"/>
                  </a:lnTo>
                  <a:lnTo>
                    <a:pt x="49101" y="286178"/>
                  </a:lnTo>
                  <a:lnTo>
                    <a:pt x="22888" y="252250"/>
                  </a:lnTo>
                  <a:lnTo>
                    <a:pt x="5988" y="212204"/>
                  </a:lnTo>
                  <a:lnTo>
                    <a:pt x="0" y="167639"/>
                  </a:lnTo>
                  <a:close/>
                </a:path>
              </a:pathLst>
            </a:custGeom>
            <a:ln w="38099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0" y="5330952"/>
            <a:ext cx="1092835" cy="373380"/>
            <a:chOff x="0" y="5330952"/>
            <a:chExt cx="1092835" cy="373380"/>
          </a:xfrm>
        </p:grpSpPr>
        <p:sp>
          <p:nvSpPr>
            <p:cNvPr id="14" name="object 14"/>
            <p:cNvSpPr/>
            <p:nvPr/>
          </p:nvSpPr>
          <p:spPr>
            <a:xfrm>
              <a:off x="0" y="5483352"/>
              <a:ext cx="738505" cy="38100"/>
            </a:xfrm>
            <a:custGeom>
              <a:avLst/>
              <a:gdLst/>
              <a:ahLst/>
              <a:cxnLst/>
              <a:rect l="l" t="t" r="r" b="b"/>
              <a:pathLst>
                <a:path w="738505" h="38100">
                  <a:moveTo>
                    <a:pt x="738073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738073" y="38100"/>
                  </a:lnTo>
                  <a:lnTo>
                    <a:pt x="738073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8377" y="5350002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167640" y="0"/>
                  </a:moveTo>
                  <a:lnTo>
                    <a:pt x="123075" y="5988"/>
                  </a:lnTo>
                  <a:lnTo>
                    <a:pt x="83029" y="22888"/>
                  </a:lnTo>
                  <a:lnTo>
                    <a:pt x="49101" y="49101"/>
                  </a:lnTo>
                  <a:lnTo>
                    <a:pt x="22888" y="83029"/>
                  </a:lnTo>
                  <a:lnTo>
                    <a:pt x="5988" y="123075"/>
                  </a:lnTo>
                  <a:lnTo>
                    <a:pt x="0" y="167640"/>
                  </a:lnTo>
                  <a:lnTo>
                    <a:pt x="5988" y="212204"/>
                  </a:lnTo>
                  <a:lnTo>
                    <a:pt x="22888" y="252250"/>
                  </a:lnTo>
                  <a:lnTo>
                    <a:pt x="49101" y="286178"/>
                  </a:lnTo>
                  <a:lnTo>
                    <a:pt x="83029" y="312391"/>
                  </a:lnTo>
                  <a:lnTo>
                    <a:pt x="123075" y="329291"/>
                  </a:lnTo>
                  <a:lnTo>
                    <a:pt x="167640" y="335280"/>
                  </a:lnTo>
                  <a:lnTo>
                    <a:pt x="212204" y="329291"/>
                  </a:lnTo>
                  <a:lnTo>
                    <a:pt x="252250" y="312391"/>
                  </a:lnTo>
                  <a:lnTo>
                    <a:pt x="286178" y="286178"/>
                  </a:lnTo>
                  <a:lnTo>
                    <a:pt x="312391" y="252250"/>
                  </a:lnTo>
                  <a:lnTo>
                    <a:pt x="329291" y="212204"/>
                  </a:lnTo>
                  <a:lnTo>
                    <a:pt x="335280" y="167640"/>
                  </a:lnTo>
                  <a:lnTo>
                    <a:pt x="329291" y="123075"/>
                  </a:lnTo>
                  <a:lnTo>
                    <a:pt x="312391" y="83029"/>
                  </a:lnTo>
                  <a:lnTo>
                    <a:pt x="286178" y="49101"/>
                  </a:lnTo>
                  <a:lnTo>
                    <a:pt x="252250" y="22888"/>
                  </a:lnTo>
                  <a:lnTo>
                    <a:pt x="212204" y="5988"/>
                  </a:lnTo>
                  <a:lnTo>
                    <a:pt x="16764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8377" y="5350002"/>
              <a:ext cx="335280" cy="335280"/>
            </a:xfrm>
            <a:custGeom>
              <a:avLst/>
              <a:gdLst/>
              <a:ahLst/>
              <a:cxnLst/>
              <a:rect l="l" t="t" r="r" b="b"/>
              <a:pathLst>
                <a:path w="335280" h="335279">
                  <a:moveTo>
                    <a:pt x="0" y="167640"/>
                  </a:moveTo>
                  <a:lnTo>
                    <a:pt x="5988" y="123075"/>
                  </a:lnTo>
                  <a:lnTo>
                    <a:pt x="22888" y="83029"/>
                  </a:lnTo>
                  <a:lnTo>
                    <a:pt x="49101" y="49101"/>
                  </a:lnTo>
                  <a:lnTo>
                    <a:pt x="83029" y="22888"/>
                  </a:lnTo>
                  <a:lnTo>
                    <a:pt x="123075" y="5988"/>
                  </a:lnTo>
                  <a:lnTo>
                    <a:pt x="167640" y="0"/>
                  </a:lnTo>
                  <a:lnTo>
                    <a:pt x="212204" y="5988"/>
                  </a:lnTo>
                  <a:lnTo>
                    <a:pt x="252250" y="22888"/>
                  </a:lnTo>
                  <a:lnTo>
                    <a:pt x="286178" y="49101"/>
                  </a:lnTo>
                  <a:lnTo>
                    <a:pt x="312391" y="83029"/>
                  </a:lnTo>
                  <a:lnTo>
                    <a:pt x="329291" y="123075"/>
                  </a:lnTo>
                  <a:lnTo>
                    <a:pt x="335280" y="167640"/>
                  </a:lnTo>
                  <a:lnTo>
                    <a:pt x="329291" y="212204"/>
                  </a:lnTo>
                  <a:lnTo>
                    <a:pt x="312391" y="252250"/>
                  </a:lnTo>
                  <a:lnTo>
                    <a:pt x="286178" y="286178"/>
                  </a:lnTo>
                  <a:lnTo>
                    <a:pt x="252250" y="312391"/>
                  </a:lnTo>
                  <a:lnTo>
                    <a:pt x="212204" y="329291"/>
                  </a:lnTo>
                  <a:lnTo>
                    <a:pt x="167640" y="335280"/>
                  </a:lnTo>
                  <a:lnTo>
                    <a:pt x="123075" y="329291"/>
                  </a:lnTo>
                  <a:lnTo>
                    <a:pt x="83029" y="312391"/>
                  </a:lnTo>
                  <a:lnTo>
                    <a:pt x="49101" y="286178"/>
                  </a:lnTo>
                  <a:lnTo>
                    <a:pt x="22888" y="252250"/>
                  </a:lnTo>
                  <a:lnTo>
                    <a:pt x="5988" y="212204"/>
                  </a:lnTo>
                  <a:lnTo>
                    <a:pt x="0" y="167640"/>
                  </a:lnTo>
                  <a:close/>
                </a:path>
              </a:pathLst>
            </a:custGeom>
            <a:ln w="38100">
              <a:solidFill>
                <a:srgbClr val="51A0D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0992" y="2180842"/>
            <a:ext cx="2523744" cy="4677155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 dirty="0"/>
              <a:t>1806PTIK01</a:t>
            </a:r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8EC22F95F0130E43B492B79E849C852B" ma:contentTypeVersion="13" ma:contentTypeDescription="Buat sebuah dokumen baru." ma:contentTypeScope="" ma:versionID="42defcb063f01e611c29094fcd315851">
  <xsd:schema xmlns:xsd="http://www.w3.org/2001/XMLSchema" xmlns:xs="http://www.w3.org/2001/XMLSchema" xmlns:p="http://schemas.microsoft.com/office/2006/metadata/properties" xmlns:ns2="740581d6-c858-4555-b1ae-9696b835810e" xmlns:ns3="3eaa1ec6-309c-4bec-9800-35bfca55f8f7" targetNamespace="http://schemas.microsoft.com/office/2006/metadata/properties" ma:root="true" ma:fieldsID="94d6a522dc7385648f4907316210a6b5" ns2:_="" ns3:_="">
    <xsd:import namespace="740581d6-c858-4555-b1ae-9696b835810e"/>
    <xsd:import namespace="3eaa1ec6-309c-4bec-9800-35bfca55f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Tag Gambar" ma:readOnly="false" ma:fieldId="{5cf76f15-5ced-4ddc-b409-7134ff3c332f}" ma:taxonomyMulti="true" ma:sspId="14a02689-fc43-4f7b-a479-f434e7626a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1ec6-309c-4bec-9800-35bfca55f8f7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4adcdd77-653a-4333-a691-89c97fe29374}" ma:internalName="TaxCatchAll" ma:showField="CatchAllData" ma:web="3eaa1ec6-309c-4bec-9800-35bfca55f8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0581d6-c858-4555-b1ae-9696b835810e">
      <Terms xmlns="http://schemas.microsoft.com/office/infopath/2007/PartnerControls"/>
    </lcf76f155ced4ddcb4097134ff3c332f>
    <TaxCatchAll xmlns="3eaa1ec6-309c-4bec-9800-35bfca55f8f7" xsi:nil="true"/>
  </documentManagement>
</p:properties>
</file>

<file path=customXml/itemProps1.xml><?xml version="1.0" encoding="utf-8"?>
<ds:datastoreItem xmlns:ds="http://schemas.openxmlformats.org/officeDocument/2006/customXml" ds:itemID="{E0A31E09-812C-4BD6-A35B-B4C7F2ED919E}"/>
</file>

<file path=customXml/itemProps2.xml><?xml version="1.0" encoding="utf-8"?>
<ds:datastoreItem xmlns:ds="http://schemas.openxmlformats.org/officeDocument/2006/customXml" ds:itemID="{7FF86A98-5064-4D01-AC2E-B705C61413F2}"/>
</file>

<file path=customXml/itemProps3.xml><?xml version="1.0" encoding="utf-8"?>
<ds:datastoreItem xmlns:ds="http://schemas.openxmlformats.org/officeDocument/2006/customXml" ds:itemID="{63A9D909-9F91-4B59-85B5-103621CACED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762</TotalTime>
  <Words>576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MT</vt:lpstr>
      <vt:lpstr>Calibri</vt:lpstr>
      <vt:lpstr>Calibri Light</vt:lpstr>
      <vt:lpstr>Lucida Sans Unicode</vt:lpstr>
      <vt:lpstr>Montserrat</vt:lpstr>
      <vt:lpstr>Segoe UI Emoji</vt:lpstr>
      <vt:lpstr>Tahoma</vt:lpstr>
      <vt:lpstr>Trebuchet MS</vt:lpstr>
      <vt:lpstr>Office Theme</vt:lpstr>
      <vt:lpstr>     Pengantar Teknologi Informasi dan Informatika Program Studi Informatika  Sesi 2 – Pengertian Teknologi Informasi </vt:lpstr>
      <vt:lpstr>TUJUAN PEMBELA JARAN</vt:lpstr>
      <vt:lpstr>DEFINISI TEKNOLOGI INFORMASI</vt:lpstr>
      <vt:lpstr>PERLUNYA TEKNOLOGI INFORMASI</vt:lpstr>
      <vt:lpstr>SISTEM INFORMASI (1)</vt:lpstr>
      <vt:lpstr>SISTEM INFORMASI (2)</vt:lpstr>
      <vt:lpstr>KEUNTUNGAN PENGGUNAAN  SISTEM INFORMASI</vt:lpstr>
      <vt:lpstr>PENGENALAN TEKNOLOGI  INFORMASI (1)</vt:lpstr>
      <vt:lpstr>PENGENALAN TEKNOLOGI  INFORMASI (2)</vt:lpstr>
      <vt:lpstr>FUNGSI TEKNOLOGI INFORMASI (1)</vt:lpstr>
      <vt:lpstr>FUNGSI TEKNOLOGI INFORMASI (2)</vt:lpstr>
      <vt:lpstr>KEUNTUNGAN TEKNOLOGI INFORMASI</vt:lpstr>
      <vt:lpstr>🔑 DAFTAR PUSTAKA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58</cp:revision>
  <dcterms:created xsi:type="dcterms:W3CDTF">2021-09-06T16:17:13Z</dcterms:created>
  <dcterms:modified xsi:type="dcterms:W3CDTF">2022-10-20T08:48:57Z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