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86" r:id="rId3"/>
    <p:sldId id="359" r:id="rId4"/>
    <p:sldId id="360" r:id="rId5"/>
    <p:sldId id="361" r:id="rId6"/>
    <p:sldId id="362" r:id="rId7"/>
    <p:sldId id="363" r:id="rId8"/>
    <p:sldId id="364" r:id="rId9"/>
    <p:sldId id="365" r:id="rId10"/>
    <p:sldId id="366" r:id="rId11"/>
    <p:sldId id="367" r:id="rId12"/>
    <p:sldId id="368" r:id="rId13"/>
    <p:sldId id="369" r:id="rId14"/>
    <p:sldId id="370" r:id="rId15"/>
    <p:sldId id="30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26" autoAdjust="0"/>
    <p:restoredTop sz="94660"/>
  </p:normalViewPr>
  <p:slideViewPr>
    <p:cSldViewPr snapToGrid="0">
      <p:cViewPr varScale="1">
        <p:scale>
          <a:sx n="71" d="100"/>
          <a:sy n="71" d="100"/>
        </p:scale>
        <p:origin x="3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4CBAB0-7ACF-4D6A-962D-9D8B841A0F88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AC52F-4C16-4B75-994C-2225E1634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38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Arial" charset="0"/>
              <a:ea typeface="ＭＳ Ｐゴシック" pitchFamily="127" charset="-128"/>
              <a:cs typeface="ＭＳ Ｐゴシック" pitchFamily="127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Arial" charset="0"/>
              <a:ea typeface="ＭＳ Ｐゴシック" pitchFamily="127" charset="-128"/>
              <a:cs typeface="ＭＳ Ｐゴシック" pitchFamily="127" charset="-128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2A8472-7115-4773-889E-8A2A2A4A2CD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76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22EC0E-B54A-4757-90C4-7372932CC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BA9AD3A-6F1F-4452-A6D5-75775264F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6B30A2F-CBEC-478C-BF3B-5C1C8E14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05/01/2022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C576EAF-BE71-4C3B-8B51-D4E293C8F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B49BB96-5449-4130-B96E-450F18C5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204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CF11BD-511A-4E25-B3DA-6451194FB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F8A8543-2E01-4286-B144-CB03531EA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A9DDC02-77FC-4320-95B6-C2191A25A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05/01/2022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4EAEF0B-DFCE-444E-BCE8-CA309D163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7031F82-749B-4E27-81E5-C104152CA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92987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831D189E-4AB7-4959-93BD-EB8425E8D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BB47F0F-9537-425D-AC1B-C748D18E9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EE30B35-6476-4895-B917-97E026CB8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05/01/2022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75FDD39-0BB2-4CFD-B7A5-90C56FB7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2612572-5C14-4625-A3EC-90B54DFEE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42839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2E1D603-B48B-4D51-B53C-42277C035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8CA1A1E-015F-4B43-8BC0-E5D3BD269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EFC4540-1B76-4BCF-99BE-B2A4D87D6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05/01/2022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CEB4293-0CA6-49C4-86BE-CB98879BD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3714F8C-1643-4897-849C-84237911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3686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D45662-4128-4CF6-B6BF-C7462F15B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DBFAA2A-5B12-4460-982E-C4A0DA85D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CE4750D-CD99-46F0-8516-CFA7E291A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05/01/2022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B88FE43-FE13-479E-8DC8-9D0614BAB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605134C-D41D-4C0E-BA40-D93FA771C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6977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3C774D-E817-423D-B6B9-A6CCD9F40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7C13361-0CCF-4E75-ACBA-2DF897F7A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4BEBA29-35AF-40BF-9A07-09051ACAC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3A18D48-5215-4E34-BEA9-D54296715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05/01/2022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538976C-76FA-4349-8FF0-EA7038C0E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B0E55C9-AF73-4795-A92A-7A75AFDB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95034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D51469-E3CB-4E17-B117-2D5E32465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0D31211-4F33-4AA0-9EB9-94F8189E5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512B0D1-4FEE-4F12-85CF-930D9A674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770B2A6-975D-4720-971D-3438C838D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C09C17BE-CD29-4269-9A5E-D263264E4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4DFA7450-7AEA-4FD7-A19B-38EE6E6B5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05/01/2022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1CAC590-6406-48B1-8044-9ADC28CCE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ABCCAC4-CBDB-4FF3-B8A0-41CFF7724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1380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78E9DF-EE32-4560-91CD-40FC0C77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21E6B15-664E-470F-A5A9-FB7646521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05/01/2022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B3F3F62-75A9-4B10-B937-E2332317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B1907F2-2F76-4855-A3DB-887452CDD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8145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E76255C-049F-4A73-96A8-33118209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05/01/2022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5A75076-AF27-4CDA-96E5-A84EBF112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1F9AFC5-D9B0-487B-AA9D-853C4C8D3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20748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F4152B-0CA5-4CD5-8F0A-78246D7E7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9994CF2-A46A-40C6-9834-594343A8B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CA4DB8F-EA01-418B-9D1B-4C29395D2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A02A462-739E-4636-927F-803C5EF67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05/01/2022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FE59B3E-03B6-4C7A-BD1D-DC3375516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53D13F6-0AA8-4B08-A97C-CD37608A6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82031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90CCE7-904D-4B40-A7B5-B4C571AEC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306BC17C-66AB-4464-8858-22EA3AE725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066F997-37A1-4DC8-B752-3D9C17AEE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B92BAC1-E0FC-4BC7-8EB8-DEB5B532A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05/01/2022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2A43450-F49A-48DC-AC5D-1FFB17F13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B889349-023B-4471-BFEE-16073CB24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4990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6CC9E4F6-9E03-4C0A-9D3E-96394B4E9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533FEEA-59E3-4848-AB4F-481FAFA7C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CB40B19-C227-4017-9D8C-535BFA7D31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952B0-BC14-4D46-8DFA-CCD43AD5AF56}" type="datetimeFigureOut">
              <a:rPr lang="en-ID" smtClean="0"/>
              <a:t>05/01/2022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B639005-3B4A-4274-820E-DC2B43CAB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59879D8-F57B-4FCE-B137-91492800FD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4071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816A84-E56A-4C5D-986B-43B698168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4060" y="1559859"/>
            <a:ext cx="9992318" cy="2418697"/>
          </a:xfrm>
        </p:spPr>
        <p:txBody>
          <a:bodyPr>
            <a:noAutofit/>
          </a:bodyPr>
          <a:lstStyle/>
          <a:p>
            <a:pPr lvl="0" algn="r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defRPr/>
            </a:pPr>
            <a:r>
              <a:rPr lang="en-US" sz="5400" b="1" dirty="0" err="1" smtClean="0">
                <a:solidFill>
                  <a:prstClr val="black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Pemograman</a:t>
            </a:r>
            <a:r>
              <a:rPr lang="en-US" sz="5400" b="1" dirty="0" smtClean="0">
                <a:solidFill>
                  <a:prstClr val="black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 Visual</a:t>
            </a:r>
            <a:r>
              <a:rPr kumimoji="0" lang="id-ID" sz="5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/>
            </a:r>
            <a:br>
              <a:rPr kumimoji="0" lang="id-ID" sz="5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r>
              <a:rPr lang="en-ID" sz="3600" smtClean="0">
                <a:solidFill>
                  <a:prstClr val="black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Looping</a:t>
            </a:r>
            <a:endParaRPr lang="en-ID" sz="3200" dirty="0">
              <a:latin typeface="Montserrat" panose="02000505000000020004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79765D7-3DE7-4B42-876A-8EBCDBE18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63704" y="5997387"/>
            <a:ext cx="8499696" cy="1091431"/>
          </a:xfrm>
        </p:spPr>
        <p:txBody>
          <a:bodyPr>
            <a:normAutofit/>
          </a:bodyPr>
          <a:lstStyle/>
          <a:p>
            <a:pPr algn="r"/>
            <a:r>
              <a:rPr lang="en-US" dirty="0" err="1" smtClean="0">
                <a:latin typeface="Montserrat" panose="02000505000000020004" pitchFamily="2" charset="0"/>
              </a:rPr>
              <a:t>Muh</a:t>
            </a:r>
            <a:r>
              <a:rPr lang="en-US" dirty="0" smtClean="0">
                <a:latin typeface="Montserrat" panose="02000505000000020004" pitchFamily="2" charset="0"/>
              </a:rPr>
              <a:t> </a:t>
            </a:r>
            <a:r>
              <a:rPr lang="en-US" dirty="0" err="1" smtClean="0">
                <a:latin typeface="Montserrat" panose="02000505000000020004" pitchFamily="2" charset="0"/>
              </a:rPr>
              <a:t>Ikhwani</a:t>
            </a:r>
            <a:r>
              <a:rPr lang="en-US" dirty="0" smtClean="0">
                <a:latin typeface="Montserrat" panose="02000505000000020004" pitchFamily="2" charset="0"/>
              </a:rPr>
              <a:t> </a:t>
            </a:r>
            <a:r>
              <a:rPr lang="en-US" dirty="0" err="1" smtClean="0">
                <a:latin typeface="Montserrat" panose="02000505000000020004" pitchFamily="2" charset="0"/>
              </a:rPr>
              <a:t>Saputra</a:t>
            </a:r>
            <a:endParaRPr lang="en-ID" dirty="0"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97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CE3D301-7B45-42C1-80A2-5A8D65C32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Each Loop</a:t>
            </a:r>
            <a:endParaRPr 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F4FB730-E574-4707-86D7-B0FA30FBC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552" y="2126341"/>
            <a:ext cx="8585244" cy="424270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C140836B-BE3C-4E1D-AFD0-73E6C6623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6410" y="1266371"/>
            <a:ext cx="9494385" cy="744259"/>
          </a:xfrm>
        </p:spPr>
        <p:txBody>
          <a:bodyPr/>
          <a:lstStyle/>
          <a:p>
            <a:r>
              <a:rPr lang="en-US" dirty="0"/>
              <a:t>Each Loop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23280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914BE5-969D-43AD-AA31-D6D617715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4501044-A7F7-4C8C-8E53-FAD5325F7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2FD0F88-4341-473B-802F-00EF8A4B5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512" y="1906475"/>
            <a:ext cx="3630153" cy="36800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FC4AC8E-1827-4323-B3DD-9F82163DB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310" y="1906475"/>
            <a:ext cx="6195612" cy="172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163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914BE5-969D-43AD-AA31-D6D617715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4501044-A7F7-4C8C-8E53-FAD5325F7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2FD0F88-4341-473B-802F-00EF8A4B5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941" y="1701801"/>
            <a:ext cx="3630153" cy="36800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CD37D53-50C1-46AD-886D-1D8365AC1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681" y="1701801"/>
            <a:ext cx="6070871" cy="268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353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914BE5-969D-43AD-AA31-D6D617715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Loops</a:t>
            </a: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4F4AC2D-7F58-4DC8-A889-5F9BBCA79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438" y="1781314"/>
            <a:ext cx="3002720" cy="29922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F233C824-7D26-4114-9BF9-E44689FED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215" y="1943416"/>
            <a:ext cx="3294347" cy="297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358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914BE5-969D-43AD-AA31-D6D617715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Loops</a:t>
            </a:r>
            <a:endParaRPr lang="id-ID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04AE9AA-DB37-4CE2-B9F1-3E487120A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628" y="1776686"/>
            <a:ext cx="8142842" cy="17766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8F81650-79F9-40E4-AA62-AAEEB98A9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789" y="4165738"/>
            <a:ext cx="4072352" cy="15486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402C2F2-9502-4709-B713-EA77EACD99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3833" y="4940059"/>
            <a:ext cx="3537841" cy="1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244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object 32"/>
          <p:cNvGrpSpPr/>
          <p:nvPr/>
        </p:nvGrpSpPr>
        <p:grpSpPr>
          <a:xfrm>
            <a:off x="2191872" y="3361296"/>
            <a:ext cx="6536672" cy="2262345"/>
            <a:chOff x="605028" y="5071871"/>
            <a:chExt cx="5663564" cy="2813557"/>
          </a:xfrm>
        </p:grpSpPr>
        <p:sp>
          <p:nvSpPr>
            <p:cNvPr id="10" name="object 33"/>
            <p:cNvSpPr/>
            <p:nvPr/>
          </p:nvSpPr>
          <p:spPr>
            <a:xfrm>
              <a:off x="605028" y="5073395"/>
              <a:ext cx="1851660" cy="47625"/>
            </a:xfrm>
            <a:custGeom>
              <a:avLst/>
              <a:gdLst/>
              <a:ahLst/>
              <a:cxnLst/>
              <a:rect l="l" t="t" r="r" b="b"/>
              <a:pathLst>
                <a:path w="1851660" h="47625">
                  <a:moveTo>
                    <a:pt x="1851660" y="0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1851660" y="47244"/>
                  </a:lnTo>
                  <a:lnTo>
                    <a:pt x="1851660" y="0"/>
                  </a:lnTo>
                  <a:close/>
                </a:path>
              </a:pathLst>
            </a:custGeom>
            <a:solidFill>
              <a:srgbClr val="A42F0E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1" name="object 34"/>
            <p:cNvSpPr/>
            <p:nvPr/>
          </p:nvSpPr>
          <p:spPr>
            <a:xfrm>
              <a:off x="4401312" y="5071871"/>
              <a:ext cx="1851660" cy="48895"/>
            </a:xfrm>
            <a:custGeom>
              <a:avLst/>
              <a:gdLst/>
              <a:ahLst/>
              <a:cxnLst/>
              <a:rect l="l" t="t" r="r" b="b"/>
              <a:pathLst>
                <a:path w="1851660" h="48895">
                  <a:moveTo>
                    <a:pt x="1851660" y="0"/>
                  </a:moveTo>
                  <a:lnTo>
                    <a:pt x="0" y="0"/>
                  </a:lnTo>
                  <a:lnTo>
                    <a:pt x="0" y="48767"/>
                  </a:lnTo>
                  <a:lnTo>
                    <a:pt x="1851660" y="48767"/>
                  </a:lnTo>
                  <a:lnTo>
                    <a:pt x="1851660" y="0"/>
                  </a:lnTo>
                  <a:close/>
                </a:path>
              </a:pathLst>
            </a:custGeom>
            <a:solidFill>
              <a:srgbClr val="B09C7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2" name="object 35"/>
            <p:cNvSpPr/>
            <p:nvPr/>
          </p:nvSpPr>
          <p:spPr>
            <a:xfrm>
              <a:off x="2502408" y="5073395"/>
              <a:ext cx="1851660" cy="45720"/>
            </a:xfrm>
            <a:custGeom>
              <a:avLst/>
              <a:gdLst/>
              <a:ahLst/>
              <a:cxnLst/>
              <a:rect l="l" t="t" r="r" b="b"/>
              <a:pathLst>
                <a:path w="1851660" h="45720">
                  <a:moveTo>
                    <a:pt x="185166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1851660" y="45720"/>
                  </a:lnTo>
                  <a:lnTo>
                    <a:pt x="1851660" y="0"/>
                  </a:lnTo>
                  <a:close/>
                </a:path>
              </a:pathLst>
            </a:custGeom>
            <a:solidFill>
              <a:srgbClr val="D45716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3" name="object 38"/>
            <p:cNvSpPr/>
            <p:nvPr/>
          </p:nvSpPr>
          <p:spPr>
            <a:xfrm>
              <a:off x="4978907" y="7658099"/>
              <a:ext cx="1289685" cy="227329"/>
            </a:xfrm>
            <a:custGeom>
              <a:avLst/>
              <a:gdLst/>
              <a:ahLst/>
              <a:cxnLst/>
              <a:rect l="l" t="t" r="r" b="b"/>
              <a:pathLst>
                <a:path w="1289685" h="227329">
                  <a:moveTo>
                    <a:pt x="1251457" y="0"/>
                  </a:moveTo>
                  <a:lnTo>
                    <a:pt x="37845" y="0"/>
                  </a:lnTo>
                  <a:lnTo>
                    <a:pt x="23092" y="2966"/>
                  </a:lnTo>
                  <a:lnTo>
                    <a:pt x="11064" y="11064"/>
                  </a:lnTo>
                  <a:lnTo>
                    <a:pt x="2966" y="23092"/>
                  </a:lnTo>
                  <a:lnTo>
                    <a:pt x="0" y="37846"/>
                  </a:lnTo>
                  <a:lnTo>
                    <a:pt x="0" y="189230"/>
                  </a:lnTo>
                  <a:lnTo>
                    <a:pt x="2966" y="203983"/>
                  </a:lnTo>
                  <a:lnTo>
                    <a:pt x="11064" y="216011"/>
                  </a:lnTo>
                  <a:lnTo>
                    <a:pt x="23092" y="224109"/>
                  </a:lnTo>
                  <a:lnTo>
                    <a:pt x="37845" y="227075"/>
                  </a:lnTo>
                  <a:lnTo>
                    <a:pt x="1251457" y="227075"/>
                  </a:lnTo>
                  <a:lnTo>
                    <a:pt x="1266211" y="224109"/>
                  </a:lnTo>
                  <a:lnTo>
                    <a:pt x="1278239" y="216011"/>
                  </a:lnTo>
                  <a:lnTo>
                    <a:pt x="1286337" y="203983"/>
                  </a:lnTo>
                  <a:lnTo>
                    <a:pt x="1289303" y="189230"/>
                  </a:lnTo>
                  <a:lnTo>
                    <a:pt x="1289303" y="37846"/>
                  </a:lnTo>
                  <a:lnTo>
                    <a:pt x="1286337" y="23092"/>
                  </a:lnTo>
                  <a:lnTo>
                    <a:pt x="1278239" y="11064"/>
                  </a:lnTo>
                  <a:lnTo>
                    <a:pt x="1266211" y="2966"/>
                  </a:lnTo>
                  <a:lnTo>
                    <a:pt x="12514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4" name="object 44"/>
          <p:cNvSpPr txBox="1"/>
          <p:nvPr/>
        </p:nvSpPr>
        <p:spPr>
          <a:xfrm>
            <a:off x="3260430" y="1673368"/>
            <a:ext cx="6239435" cy="5636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spcBef>
                <a:spcPts val="75"/>
              </a:spcBef>
            </a:pPr>
            <a:r>
              <a:rPr lang="en-ID" sz="3600" b="1" spc="68" dirty="0" err="1" smtClean="0">
                <a:latin typeface="Trebuchet MS"/>
                <a:cs typeface="Trebuchet MS"/>
              </a:rPr>
              <a:t>Pemograman</a:t>
            </a:r>
            <a:r>
              <a:rPr lang="en-ID" sz="3600" b="1" spc="68" dirty="0" smtClean="0">
                <a:latin typeface="Trebuchet MS"/>
                <a:cs typeface="Trebuchet MS"/>
              </a:rPr>
              <a:t> Visual</a:t>
            </a:r>
            <a:endParaRPr sz="3600" dirty="0">
              <a:latin typeface="Trebuchet MS"/>
              <a:cs typeface="Trebuchet MS"/>
            </a:endParaRPr>
          </a:p>
        </p:txBody>
      </p:sp>
      <p:sp>
        <p:nvSpPr>
          <p:cNvPr id="15" name="object 45"/>
          <p:cNvSpPr txBox="1"/>
          <p:nvPr/>
        </p:nvSpPr>
        <p:spPr>
          <a:xfrm>
            <a:off x="3954881" y="2331958"/>
            <a:ext cx="6309390" cy="8406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spcBef>
                <a:spcPts val="75"/>
              </a:spcBef>
            </a:pPr>
            <a:r>
              <a:rPr lang="en-ID" sz="5400" b="1" spc="221" dirty="0" smtClean="0">
                <a:solidFill>
                  <a:srgbClr val="C00000"/>
                </a:solidFill>
                <a:latin typeface="Trebuchet MS"/>
                <a:cs typeface="Trebuchet MS"/>
              </a:rPr>
              <a:t>LOOPING</a:t>
            </a:r>
            <a:endParaRPr sz="54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92725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object 32"/>
          <p:cNvGrpSpPr/>
          <p:nvPr/>
        </p:nvGrpSpPr>
        <p:grpSpPr>
          <a:xfrm>
            <a:off x="2191872" y="3361296"/>
            <a:ext cx="6536672" cy="2262345"/>
            <a:chOff x="605028" y="5071871"/>
            <a:chExt cx="5663564" cy="2813557"/>
          </a:xfrm>
        </p:grpSpPr>
        <p:sp>
          <p:nvSpPr>
            <p:cNvPr id="14" name="object 33"/>
            <p:cNvSpPr/>
            <p:nvPr/>
          </p:nvSpPr>
          <p:spPr>
            <a:xfrm>
              <a:off x="605028" y="5073395"/>
              <a:ext cx="1851660" cy="47625"/>
            </a:xfrm>
            <a:custGeom>
              <a:avLst/>
              <a:gdLst/>
              <a:ahLst/>
              <a:cxnLst/>
              <a:rect l="l" t="t" r="r" b="b"/>
              <a:pathLst>
                <a:path w="1851660" h="47625">
                  <a:moveTo>
                    <a:pt x="1851660" y="0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1851660" y="47244"/>
                  </a:lnTo>
                  <a:lnTo>
                    <a:pt x="1851660" y="0"/>
                  </a:lnTo>
                  <a:close/>
                </a:path>
              </a:pathLst>
            </a:custGeom>
            <a:solidFill>
              <a:srgbClr val="A42F0E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5" name="object 34"/>
            <p:cNvSpPr/>
            <p:nvPr/>
          </p:nvSpPr>
          <p:spPr>
            <a:xfrm>
              <a:off x="4401312" y="5071871"/>
              <a:ext cx="1851660" cy="48895"/>
            </a:xfrm>
            <a:custGeom>
              <a:avLst/>
              <a:gdLst/>
              <a:ahLst/>
              <a:cxnLst/>
              <a:rect l="l" t="t" r="r" b="b"/>
              <a:pathLst>
                <a:path w="1851660" h="48895">
                  <a:moveTo>
                    <a:pt x="1851660" y="0"/>
                  </a:moveTo>
                  <a:lnTo>
                    <a:pt x="0" y="0"/>
                  </a:lnTo>
                  <a:lnTo>
                    <a:pt x="0" y="48767"/>
                  </a:lnTo>
                  <a:lnTo>
                    <a:pt x="1851660" y="48767"/>
                  </a:lnTo>
                  <a:lnTo>
                    <a:pt x="1851660" y="0"/>
                  </a:lnTo>
                  <a:close/>
                </a:path>
              </a:pathLst>
            </a:custGeom>
            <a:solidFill>
              <a:srgbClr val="B09C7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6" name="object 35"/>
            <p:cNvSpPr/>
            <p:nvPr/>
          </p:nvSpPr>
          <p:spPr>
            <a:xfrm>
              <a:off x="2502408" y="5073395"/>
              <a:ext cx="1851660" cy="45720"/>
            </a:xfrm>
            <a:custGeom>
              <a:avLst/>
              <a:gdLst/>
              <a:ahLst/>
              <a:cxnLst/>
              <a:rect l="l" t="t" r="r" b="b"/>
              <a:pathLst>
                <a:path w="1851660" h="45720">
                  <a:moveTo>
                    <a:pt x="185166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1851660" y="45720"/>
                  </a:lnTo>
                  <a:lnTo>
                    <a:pt x="1851660" y="0"/>
                  </a:lnTo>
                  <a:close/>
                </a:path>
              </a:pathLst>
            </a:custGeom>
            <a:solidFill>
              <a:srgbClr val="D45716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7" name="object 38"/>
            <p:cNvSpPr/>
            <p:nvPr/>
          </p:nvSpPr>
          <p:spPr>
            <a:xfrm>
              <a:off x="4978907" y="7658099"/>
              <a:ext cx="1289685" cy="227329"/>
            </a:xfrm>
            <a:custGeom>
              <a:avLst/>
              <a:gdLst/>
              <a:ahLst/>
              <a:cxnLst/>
              <a:rect l="l" t="t" r="r" b="b"/>
              <a:pathLst>
                <a:path w="1289685" h="227329">
                  <a:moveTo>
                    <a:pt x="1251457" y="0"/>
                  </a:moveTo>
                  <a:lnTo>
                    <a:pt x="37845" y="0"/>
                  </a:lnTo>
                  <a:lnTo>
                    <a:pt x="23092" y="2966"/>
                  </a:lnTo>
                  <a:lnTo>
                    <a:pt x="11064" y="11064"/>
                  </a:lnTo>
                  <a:lnTo>
                    <a:pt x="2966" y="23092"/>
                  </a:lnTo>
                  <a:lnTo>
                    <a:pt x="0" y="37846"/>
                  </a:lnTo>
                  <a:lnTo>
                    <a:pt x="0" y="189230"/>
                  </a:lnTo>
                  <a:lnTo>
                    <a:pt x="2966" y="203983"/>
                  </a:lnTo>
                  <a:lnTo>
                    <a:pt x="11064" y="216011"/>
                  </a:lnTo>
                  <a:lnTo>
                    <a:pt x="23092" y="224109"/>
                  </a:lnTo>
                  <a:lnTo>
                    <a:pt x="37845" y="227075"/>
                  </a:lnTo>
                  <a:lnTo>
                    <a:pt x="1251457" y="227075"/>
                  </a:lnTo>
                  <a:lnTo>
                    <a:pt x="1266211" y="224109"/>
                  </a:lnTo>
                  <a:lnTo>
                    <a:pt x="1278239" y="216011"/>
                  </a:lnTo>
                  <a:lnTo>
                    <a:pt x="1286337" y="203983"/>
                  </a:lnTo>
                  <a:lnTo>
                    <a:pt x="1289303" y="189230"/>
                  </a:lnTo>
                  <a:lnTo>
                    <a:pt x="1289303" y="37846"/>
                  </a:lnTo>
                  <a:lnTo>
                    <a:pt x="1286337" y="23092"/>
                  </a:lnTo>
                  <a:lnTo>
                    <a:pt x="1278239" y="11064"/>
                  </a:lnTo>
                  <a:lnTo>
                    <a:pt x="1266211" y="2966"/>
                  </a:lnTo>
                  <a:lnTo>
                    <a:pt x="12514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8" name="object 44"/>
          <p:cNvSpPr txBox="1"/>
          <p:nvPr/>
        </p:nvSpPr>
        <p:spPr>
          <a:xfrm>
            <a:off x="3260430" y="1673368"/>
            <a:ext cx="6239435" cy="5636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spcBef>
                <a:spcPts val="75"/>
              </a:spcBef>
            </a:pPr>
            <a:r>
              <a:rPr lang="en-ID" sz="3600" b="1" spc="68" dirty="0" err="1" smtClean="0">
                <a:latin typeface="Trebuchet MS"/>
                <a:cs typeface="Trebuchet MS"/>
              </a:rPr>
              <a:t>Pemograman</a:t>
            </a:r>
            <a:r>
              <a:rPr lang="en-ID" sz="3600" b="1" spc="68" dirty="0" smtClean="0">
                <a:latin typeface="Trebuchet MS"/>
                <a:cs typeface="Trebuchet MS"/>
              </a:rPr>
              <a:t> Visual</a:t>
            </a:r>
            <a:endParaRPr sz="3600" dirty="0">
              <a:latin typeface="Trebuchet MS"/>
              <a:cs typeface="Trebuchet MS"/>
            </a:endParaRPr>
          </a:p>
        </p:txBody>
      </p:sp>
      <p:sp>
        <p:nvSpPr>
          <p:cNvPr id="19" name="object 45"/>
          <p:cNvSpPr txBox="1"/>
          <p:nvPr/>
        </p:nvSpPr>
        <p:spPr>
          <a:xfrm>
            <a:off x="3954881" y="2331958"/>
            <a:ext cx="6309390" cy="8406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spcBef>
                <a:spcPts val="75"/>
              </a:spcBef>
            </a:pPr>
            <a:r>
              <a:rPr lang="en-ID" sz="5400" b="1" spc="221" dirty="0" smtClean="0">
                <a:solidFill>
                  <a:srgbClr val="C00000"/>
                </a:solidFill>
                <a:latin typeface="Trebuchet MS"/>
                <a:cs typeface="Trebuchet MS"/>
              </a:rPr>
              <a:t>LOOPING</a:t>
            </a:r>
            <a:endParaRPr sz="54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18904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Looping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9909" y="1622324"/>
            <a:ext cx="9552809" cy="29959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b="1" dirty="0" err="1">
                <a:solidFill>
                  <a:srgbClr val="000000"/>
                </a:solidFill>
              </a:rPr>
              <a:t>Tujuan</a:t>
            </a:r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b="1" dirty="0" err="1">
                <a:solidFill>
                  <a:srgbClr val="000000"/>
                </a:solidFill>
              </a:rPr>
              <a:t>Pembelajaran</a:t>
            </a:r>
            <a:endParaRPr lang="en-US" b="1" dirty="0">
              <a:solidFill>
                <a:srgbClr val="000000"/>
              </a:solidFill>
            </a:endParaRPr>
          </a:p>
          <a:p>
            <a:pPr marL="765175" lvl="0" indent="-331788">
              <a:lnSpc>
                <a:spcPct val="115000"/>
              </a:lnSpc>
              <a:buFont typeface="Calibri" panose="020F0502020204030204" pitchFamily="34" charset="0"/>
              <a:buChar char="-"/>
            </a:pP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Mahasiswa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mampu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mengidenfitikasikan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For-loop</a:t>
            </a:r>
            <a:endParaRPr lang="en-ID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65175" lvl="0" indent="-331788">
              <a:lnSpc>
                <a:spcPct val="115000"/>
              </a:lnSpc>
              <a:buFont typeface="Calibri" panose="020F0502020204030204" pitchFamily="34" charset="0"/>
              <a:buChar char="-"/>
            </a:pP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Mahasiswa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mampu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mengidenfitikasikan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Each Loop</a:t>
            </a:r>
            <a:endParaRPr lang="en-ID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65175" lvl="0" indent="-331788">
              <a:lnSpc>
                <a:spcPct val="115000"/>
              </a:lnSpc>
              <a:buFont typeface="Calibri" panose="020F0502020204030204" pitchFamily="34" charset="0"/>
              <a:buChar char="-"/>
            </a:pP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Mahasiswa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mampu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mengidenfitikasikan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While Loops</a:t>
            </a:r>
            <a:endParaRPr lang="en-ID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65175" lvl="0" indent="-331788">
              <a:lnSpc>
                <a:spcPct val="115000"/>
              </a:lnSpc>
              <a:buFont typeface="Calibri" panose="020F0502020204030204" pitchFamily="34" charset="0"/>
              <a:buChar char="-"/>
            </a:pP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Mahasiswa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mampu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mengidenfitikasikan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Do Loops</a:t>
            </a:r>
            <a:r>
              <a:rPr lang="en-ID" sz="2000" dirty="0"/>
              <a:t>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03280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0189BC-D228-D644-9B8D-94F666C6A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B3A81B7-C9D2-454E-ACF3-E3532F3BD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4425" y="1508166"/>
            <a:ext cx="9638597" cy="4283035"/>
          </a:xfrm>
        </p:spPr>
        <p:txBody>
          <a:bodyPr/>
          <a:lstStyle/>
          <a:p>
            <a:r>
              <a:rPr lang="en-US" sz="2000" dirty="0" err="1"/>
              <a:t>Struktur</a:t>
            </a:r>
            <a:r>
              <a:rPr lang="en-US" sz="2000" dirty="0"/>
              <a:t> </a:t>
            </a:r>
            <a:r>
              <a:rPr lang="en-US" sz="2000" dirty="0" err="1"/>
              <a:t>perulangan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looping </a:t>
            </a:r>
            <a:r>
              <a:rPr lang="en-US" sz="2000" dirty="0" err="1"/>
              <a:t>merupakan</a:t>
            </a:r>
            <a:r>
              <a:rPr lang="en-US" sz="2000" dirty="0"/>
              <a:t> salah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alat</a:t>
            </a:r>
            <a:r>
              <a:rPr lang="en-US" sz="2000" dirty="0"/>
              <a:t> </a:t>
            </a:r>
            <a:r>
              <a:rPr lang="en-US" sz="2000" dirty="0" err="1"/>
              <a:t>kontrol</a:t>
            </a:r>
            <a:r>
              <a:rPr lang="en-US" sz="2000" dirty="0"/>
              <a:t> program yang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mengulang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blok</a:t>
            </a:r>
            <a:r>
              <a:rPr lang="en-US" sz="2000" dirty="0"/>
              <a:t> </a:t>
            </a:r>
            <a:r>
              <a:rPr lang="en-US" sz="2000" dirty="0" err="1"/>
              <a:t>perintah</a:t>
            </a:r>
            <a:r>
              <a:rPr lang="en-US" sz="2000" dirty="0"/>
              <a:t> </a:t>
            </a:r>
            <a:r>
              <a:rPr lang="en-US" sz="2000" dirty="0" err="1"/>
              <a:t>sampai</a:t>
            </a:r>
            <a:r>
              <a:rPr lang="en-US" sz="2000" dirty="0"/>
              <a:t> </a:t>
            </a:r>
            <a:r>
              <a:rPr lang="en-US" sz="2000" dirty="0" err="1"/>
              <a:t>kondisi</a:t>
            </a:r>
            <a:r>
              <a:rPr lang="en-US" sz="2000" dirty="0"/>
              <a:t> </a:t>
            </a:r>
            <a:r>
              <a:rPr lang="en-US" sz="2000" dirty="0" err="1"/>
              <a:t>tertentu</a:t>
            </a:r>
            <a:r>
              <a:rPr lang="en-US" sz="2000" dirty="0"/>
              <a:t>. </a:t>
            </a:r>
          </a:p>
          <a:p>
            <a:r>
              <a:rPr lang="en-US" sz="2000" dirty="0"/>
              <a:t>Proses </a:t>
            </a:r>
            <a:r>
              <a:rPr lang="en-US" sz="2000" dirty="0" err="1"/>
              <a:t>perulangan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terus</a:t>
            </a:r>
            <a:r>
              <a:rPr lang="en-US" sz="2000" dirty="0"/>
              <a:t>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terus</a:t>
            </a:r>
            <a:r>
              <a:rPr lang="en-US" sz="2000" dirty="0"/>
              <a:t> </a:t>
            </a:r>
            <a:r>
              <a:rPr lang="en-US" sz="2000" dirty="0" err="1"/>
              <a:t>menerus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berulang-ulang</a:t>
            </a:r>
            <a:r>
              <a:rPr lang="en-US" sz="2000" dirty="0"/>
              <a:t> </a:t>
            </a:r>
            <a:r>
              <a:rPr lang="en-US" sz="2000" dirty="0" err="1"/>
              <a:t>selama</a:t>
            </a:r>
            <a:r>
              <a:rPr lang="en-US" sz="2000" dirty="0"/>
              <a:t> </a:t>
            </a:r>
            <a:r>
              <a:rPr lang="en-US" sz="2000" dirty="0" err="1"/>
              <a:t>kondisi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belum</a:t>
            </a:r>
            <a:r>
              <a:rPr lang="en-US" sz="2000" dirty="0"/>
              <a:t> </a:t>
            </a:r>
            <a:r>
              <a:rPr lang="en-US" sz="2000" dirty="0" err="1"/>
              <a:t>terpenuhi</a:t>
            </a:r>
            <a:r>
              <a:rPr lang="en-US" sz="2000" dirty="0"/>
              <a:t> (</a:t>
            </a:r>
            <a:r>
              <a:rPr lang="en-US" sz="2000" dirty="0" err="1"/>
              <a:t>bernilai</a:t>
            </a:r>
            <a:r>
              <a:rPr lang="en-US" sz="2000" dirty="0"/>
              <a:t> </a:t>
            </a:r>
            <a:r>
              <a:rPr lang="en-US" sz="2000" dirty="0" err="1"/>
              <a:t>benar</a:t>
            </a:r>
            <a:r>
              <a:rPr lang="en-US" sz="2000" dirty="0"/>
              <a:t>/true).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kondisi</a:t>
            </a:r>
            <a:r>
              <a:rPr lang="en-US" sz="2000" dirty="0"/>
              <a:t> </a:t>
            </a:r>
            <a:r>
              <a:rPr lang="en-US" sz="2000" dirty="0" err="1"/>
              <a:t>sudah</a:t>
            </a:r>
            <a:r>
              <a:rPr lang="en-US" sz="2000" dirty="0"/>
              <a:t> </a:t>
            </a:r>
            <a:r>
              <a:rPr lang="en-US" sz="2000" dirty="0" err="1"/>
              <a:t>bernilai</a:t>
            </a:r>
            <a:r>
              <a:rPr lang="en-US" sz="2000" dirty="0"/>
              <a:t> salah/false,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perulangan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berhenti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Perulangan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Looping </a:t>
            </a:r>
            <a:r>
              <a:rPr lang="en-US" sz="2000" dirty="0" err="1"/>
              <a:t>dalam</a:t>
            </a:r>
            <a:r>
              <a:rPr lang="en-US" sz="2000" dirty="0"/>
              <a:t> Visual Basic </a:t>
            </a:r>
            <a:r>
              <a:rPr lang="en-US" sz="2000" dirty="0" err="1"/>
              <a:t>terdiri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:</a:t>
            </a:r>
          </a:p>
          <a:p>
            <a:pPr lvl="1"/>
            <a:r>
              <a:rPr lang="en-US" dirty="0"/>
              <a:t>For-Next</a:t>
            </a:r>
          </a:p>
          <a:p>
            <a:pPr lvl="1"/>
            <a:r>
              <a:rPr lang="en-US" dirty="0"/>
              <a:t>Do While-Loop</a:t>
            </a:r>
          </a:p>
          <a:p>
            <a:pPr lvl="1"/>
            <a:r>
              <a:rPr lang="en-US" dirty="0"/>
              <a:t>Do Loop Until</a:t>
            </a:r>
          </a:p>
        </p:txBody>
      </p:sp>
    </p:spTree>
    <p:extLst>
      <p:ext uri="{BB962C8B-B14F-4D97-AF65-F5344CB8AC3E}">
        <p14:creationId xmlns:p14="http://schemas.microsoft.com/office/powerpoint/2010/main" val="2536701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D1186D-5B63-4E38-AAA2-733CA94BE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374DCAE-9FBF-47D3-A161-D7AAF0515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6C14908-ABB0-41F2-A525-1AC9F4073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865" y="1701801"/>
            <a:ext cx="6982279" cy="10625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EAE4CDA-A162-4578-9B43-66B1E38DD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411" y="3429000"/>
            <a:ext cx="7770783" cy="208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225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D1186D-5B63-4E38-AAA2-733CA94BE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374DCAE-9FBF-47D3-A161-D7AAF0515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EAE4CDA-A162-4578-9B43-66B1E38DD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239" y="1363209"/>
            <a:ext cx="7904528" cy="21177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73C94CBF-FBED-4AEC-93A2-4B679314E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0977" y="2936930"/>
            <a:ext cx="3441246" cy="348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175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D1186D-5B63-4E38-AAA2-733CA94BE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374DCAE-9FBF-47D3-A161-D7AAF0515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F205D13-2DA9-4E9A-BD79-A185B9FD0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023" y="1514475"/>
            <a:ext cx="8226096" cy="25204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7F76AAD-25D5-44FC-B20C-235E8C9AC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8525" y="2565369"/>
            <a:ext cx="3925886" cy="388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389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D1186D-5B63-4E38-AAA2-733CA94BE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374DCAE-9FBF-47D3-A161-D7AAF0515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7E02CD7-272C-44AD-A68C-F220EEAD9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546" y="1607741"/>
            <a:ext cx="7507054" cy="4089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2722C35-0C88-44B4-AF43-6E315AA32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6419" y="1669028"/>
            <a:ext cx="3836604" cy="38106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9EC5D678-AFA9-44FD-B376-E0995CE6F3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8466" y="4719343"/>
            <a:ext cx="1736422" cy="183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483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9001F6-703B-4D04-8810-33316C71D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Each Loops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71B9B87-3EBB-42CD-9149-BFAE3BEDB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6411" y="1282500"/>
            <a:ext cx="9726612" cy="744259"/>
          </a:xfrm>
        </p:spPr>
        <p:txBody>
          <a:bodyPr/>
          <a:lstStyle/>
          <a:p>
            <a:r>
              <a:rPr lang="en-US" dirty="0"/>
              <a:t>Using For</a:t>
            </a:r>
            <a:endParaRPr 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7895C23-D2AE-43FE-8879-A0A90F86A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181" y="2120653"/>
            <a:ext cx="3042332" cy="30827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D6163DF-8BFB-4CD8-A213-FD8C077D1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357" y="2181121"/>
            <a:ext cx="7140896" cy="397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089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128</Words>
  <Application>Microsoft Office PowerPoint</Application>
  <PresentationFormat>Widescreen</PresentationFormat>
  <Paragraphs>33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ＭＳ Ｐゴシック</vt:lpstr>
      <vt:lpstr>Arial</vt:lpstr>
      <vt:lpstr>Calibri</vt:lpstr>
      <vt:lpstr>Calibri Light</vt:lpstr>
      <vt:lpstr>Montserrat</vt:lpstr>
      <vt:lpstr>Times New Roman</vt:lpstr>
      <vt:lpstr>Trebuchet MS</vt:lpstr>
      <vt:lpstr>Office Theme</vt:lpstr>
      <vt:lpstr>Pemograman Visual Looping</vt:lpstr>
      <vt:lpstr>PowerPoint Presentation</vt:lpstr>
      <vt:lpstr>Looping</vt:lpstr>
      <vt:lpstr>Looping</vt:lpstr>
      <vt:lpstr>For Loops</vt:lpstr>
      <vt:lpstr>For Loops</vt:lpstr>
      <vt:lpstr>For Loops</vt:lpstr>
      <vt:lpstr>For Loops</vt:lpstr>
      <vt:lpstr>For Each Loops</vt:lpstr>
      <vt:lpstr>For Each Loop</vt:lpstr>
      <vt:lpstr>While Loops</vt:lpstr>
      <vt:lpstr>While Loops</vt:lpstr>
      <vt:lpstr>Do Loops</vt:lpstr>
      <vt:lpstr>Do Loops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Statistik Ekonomi &amp; Bisnis II Program Studi Manajemen  Sesi 1 – Ruang Lingkup Statistik Inferensial</dc:title>
  <dc:creator>rizky kinoy</dc:creator>
  <cp:lastModifiedBy>ikhwani saputra</cp:lastModifiedBy>
  <cp:revision>28</cp:revision>
  <dcterms:created xsi:type="dcterms:W3CDTF">2021-09-06T16:17:13Z</dcterms:created>
  <dcterms:modified xsi:type="dcterms:W3CDTF">2022-01-05T04:14:53Z</dcterms:modified>
</cp:coreProperties>
</file>