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1"/>
  </p:notesMasterIdLst>
  <p:sldIdLst>
    <p:sldId id="271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0E568-5F56-EB41-BF4E-C229183734C9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6E497-40C7-FB46-984D-6CEC40765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3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1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>
                <a:latin typeface="Alegreya Bold" panose="020B0604020202020204" charset="0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legreya Bold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080302"/>
            <a:ext cx="2743200" cy="365125"/>
          </a:xfrm>
        </p:spPr>
        <p:txBody>
          <a:bodyPr/>
          <a:lstStyle/>
          <a:p>
            <a:fld id="{BA45C82D-2DE8-453D-B525-71AA9DE8D838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03/11/2021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063052"/>
            <a:ext cx="4114800" cy="365125"/>
          </a:xfrm>
        </p:spPr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080306"/>
            <a:ext cx="2743200" cy="365125"/>
          </a:xfrm>
        </p:spPr>
        <p:txBody>
          <a:bodyPr/>
          <a:lstStyle/>
          <a:p>
            <a:fld id="{7192EACD-4C5B-40D5-9637-B5B929C4580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oup 4"/>
          <p:cNvGrpSpPr/>
          <p:nvPr userDrawn="1"/>
        </p:nvGrpSpPr>
        <p:grpSpPr>
          <a:xfrm>
            <a:off x="11372491" y="379562"/>
            <a:ext cx="280422" cy="280422"/>
            <a:chOff x="0" y="0"/>
            <a:chExt cx="477520" cy="477520"/>
          </a:xfrm>
        </p:grpSpPr>
        <p:grpSp>
          <p:nvGrpSpPr>
            <p:cNvPr id="10" name="Group 5"/>
            <p:cNvGrpSpPr/>
            <p:nvPr/>
          </p:nvGrpSpPr>
          <p:grpSpPr>
            <a:xfrm>
              <a:off x="0" y="0"/>
              <a:ext cx="477520" cy="77593"/>
              <a:chOff x="0" y="0"/>
              <a:chExt cx="1913890" cy="310990"/>
            </a:xfrm>
          </p:grpSpPr>
          <p:sp>
            <p:nvSpPr>
              <p:cNvPr id="15" name="Freeform 6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89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  <p:txBody>
              <a:bodyPr/>
              <a:lstStyle>
                <a:defPPr>
                  <a:defRPr lang="id-ID"/>
                </a:defPPr>
              </a:lstStyle>
              <a:p>
                <a:pPr defTabSz="914400"/>
                <a:endParaRPr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7"/>
            <p:cNvGrpSpPr/>
            <p:nvPr/>
          </p:nvGrpSpPr>
          <p:grpSpPr>
            <a:xfrm>
              <a:off x="0" y="199964"/>
              <a:ext cx="477520" cy="77593"/>
              <a:chOff x="0" y="0"/>
              <a:chExt cx="1913890" cy="310990"/>
            </a:xfrm>
          </p:grpSpPr>
          <p:sp>
            <p:nvSpPr>
              <p:cNvPr id="14" name="Freeform 8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89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  <p:txBody>
              <a:bodyPr/>
              <a:lstStyle>
                <a:defPPr>
                  <a:defRPr lang="id-ID"/>
                </a:defPPr>
              </a:lstStyle>
              <a:p>
                <a:pPr defTabSz="914400"/>
                <a:endParaRPr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Group 9"/>
            <p:cNvGrpSpPr/>
            <p:nvPr/>
          </p:nvGrpSpPr>
          <p:grpSpPr>
            <a:xfrm>
              <a:off x="0" y="399927"/>
              <a:ext cx="477520" cy="77593"/>
              <a:chOff x="0" y="0"/>
              <a:chExt cx="1913890" cy="310990"/>
            </a:xfrm>
          </p:grpSpPr>
          <p:sp>
            <p:nvSpPr>
              <p:cNvPr id="13" name="Freeform 10"/>
              <p:cNvSpPr/>
              <p:nvPr/>
            </p:nvSpPr>
            <p:spPr>
              <a:xfrm>
                <a:off x="0" y="0"/>
                <a:ext cx="1913890" cy="310990"/>
              </a:xfrm>
              <a:custGeom>
                <a:avLst/>
                <a:gdLst/>
                <a:ahLst/>
                <a:cxnLst/>
                <a:rect l="l" t="t" r="r" b="b"/>
                <a:pathLst>
                  <a:path w="1913889" h="3109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310990"/>
                    </a:lnTo>
                    <a:lnTo>
                      <a:pt x="0" y="310990"/>
                    </a:lnTo>
                    <a:close/>
                  </a:path>
                </a:pathLst>
              </a:custGeom>
              <a:solidFill>
                <a:srgbClr val="FFDB25"/>
              </a:solidFill>
            </p:spPr>
            <p:txBody>
              <a:bodyPr/>
              <a:lstStyle>
                <a:defPPr>
                  <a:defRPr lang="id-ID"/>
                </a:defPPr>
              </a:lstStyle>
              <a:p>
                <a:pPr defTabSz="914400"/>
                <a:endParaRPr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 userDrawn="1"/>
        </p:nvGrpSpPr>
        <p:grpSpPr>
          <a:xfrm>
            <a:off x="-5751" y="-1019177"/>
            <a:ext cx="14457873" cy="7910423"/>
            <a:chOff x="0" y="-8467"/>
            <a:chExt cx="12192000" cy="6866467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5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5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5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6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</p:grpSp>
      <p:pic>
        <p:nvPicPr>
          <p:cNvPr id="63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556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03/11/2021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 rot="18041234">
            <a:off x="-90295" y="-1256191"/>
            <a:ext cx="18942241" cy="16228382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8486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03/11/2021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-5751" y="-1019177"/>
            <a:ext cx="14457873" cy="7910423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758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411" y="406401"/>
            <a:ext cx="7215189" cy="744259"/>
          </a:xfrm>
        </p:spPr>
        <p:txBody>
          <a:bodyPr>
            <a:normAutofit/>
          </a:bodyPr>
          <a:lstStyle>
            <a:lvl1pPr>
              <a:defRPr sz="3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6411" y="1701801"/>
            <a:ext cx="9726612" cy="40894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7439" y="6159779"/>
            <a:ext cx="551167" cy="365125"/>
          </a:xfrm>
        </p:spPr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BF29B83-4EC9-224D-812E-C00B4B1ED8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50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457200"/>
            <a:ext cx="93472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35200" y="1981200"/>
            <a:ext cx="9347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F3435BD0-57F5-4922-819B-D7A6DBDDC49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6234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598" y="1709738"/>
            <a:ext cx="919785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9598" y="4589463"/>
            <a:ext cx="919785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03/11/2021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8" name="Group 17"/>
          <p:cNvGrpSpPr/>
          <p:nvPr userDrawn="1"/>
        </p:nvGrpSpPr>
        <p:grpSpPr>
          <a:xfrm rot="10800000">
            <a:off x="-3572849" y="-6130080"/>
            <a:ext cx="25078097" cy="16695637"/>
            <a:chOff x="0" y="-165501"/>
            <a:chExt cx="12442674" cy="903433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435325" y="-165501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4" name="Rectangle 27"/>
            <p:cNvSpPr/>
            <p:nvPr/>
          </p:nvSpPr>
          <p:spPr>
            <a:xfrm>
              <a:off x="9511836" y="1519766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0120556" y="5600700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</p:grpSp>
      <p:pic>
        <p:nvPicPr>
          <p:cNvPr id="30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25863" y="534359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969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03/11/2021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 rot="3722849">
            <a:off x="1534064" y="-1717440"/>
            <a:ext cx="14457873" cy="7910423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</p:grpSp>
      <p:pic>
        <p:nvPicPr>
          <p:cNvPr id="30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552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03/11/2021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1" name="Group 20"/>
          <p:cNvGrpSpPr/>
          <p:nvPr userDrawn="1"/>
        </p:nvGrpSpPr>
        <p:grpSpPr>
          <a:xfrm rot="10800000">
            <a:off x="-2539690" y="-2173063"/>
            <a:ext cx="17423778" cy="9356276"/>
            <a:chOff x="0" y="-8467"/>
            <a:chExt cx="12192000" cy="6866467"/>
          </a:xfrm>
        </p:grpSpPr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30" name="Isosceles Triangle 2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</p:grpSp>
      <p:pic>
        <p:nvPicPr>
          <p:cNvPr id="3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6937" y="124990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234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03/11/2021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5751" y="-1019177"/>
            <a:ext cx="14457873" cy="7910423"/>
            <a:chOff x="0" y="-8467"/>
            <a:chExt cx="12192000" cy="686646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</p:grpSp>
      <p:pic>
        <p:nvPicPr>
          <p:cNvPr id="28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883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03/11/2021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 rot="19428514">
            <a:off x="-5678893" y="2766263"/>
            <a:ext cx="21873384" cy="7910423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9525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03/11/2021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24443041" y="-4237511"/>
            <a:ext cx="25343586" cy="12758057"/>
            <a:chOff x="0" y="-8467"/>
            <a:chExt cx="12192000" cy="6866467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1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3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4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5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97392" y="258755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4458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03/11/2021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 rot="10800000">
            <a:off x="-3039898" y="-3366656"/>
            <a:ext cx="19415970" cy="115981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</p:grpSp>
      <p:pic>
        <p:nvPicPr>
          <p:cNvPr id="30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90362" y="16410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50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C82D-2DE8-453D-B525-71AA9DE8D838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03/11/2021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EACD-4C5B-40D5-9637-B5B929C4580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 rot="5400000">
            <a:off x="-1514221" y="-5185538"/>
            <a:ext cx="15220445" cy="14055516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id-ID"/>
              </a:defPPr>
            </a:lstStyle>
            <a:p>
              <a:pPr defTabSz="914400"/>
              <a:endParaRPr>
                <a:solidFill>
                  <a:prstClr val="white"/>
                </a:solidFill>
              </a:endParaRPr>
            </a:p>
          </p:txBody>
        </p:sp>
      </p:grpSp>
      <p:pic>
        <p:nvPicPr>
          <p:cNvPr id="30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0101" y="154846"/>
            <a:ext cx="2116247" cy="6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0924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45C82D-2DE8-453D-B525-71AA9DE8D838}" type="datetimeFigureOut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03/11/2021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192EACD-4C5B-40D5-9637-B5B929C45807}" type="slidenum">
              <a:rPr lang="id-ID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d-ID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77483"/>
            <a:ext cx="12192000" cy="232914"/>
          </a:xfrm>
          <a:prstGeom prst="rect">
            <a:avLst/>
          </a:prstGeom>
          <a:solidFill>
            <a:srgbClr val="3866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d-ID"/>
            </a:defPPr>
          </a:lstStyle>
          <a:p>
            <a:pPr algn="ctr" defTabSz="914400"/>
            <a:endParaRPr lang="id-ID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38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legreya Bold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legreya Bold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Open Sans Light" panose="020B0604020202020204" charset="0"/>
          <a:ea typeface="Open Sans Light" panose="020B0604020202020204" charset="0"/>
          <a:cs typeface="Open Sans Light" panose="020B0604020202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469" y="764704"/>
            <a:ext cx="10347324" cy="2852737"/>
          </a:xfrm>
        </p:spPr>
        <p:txBody>
          <a:bodyPr/>
          <a:lstStyle/>
          <a:p>
            <a:r>
              <a:rPr lang="en-US" b="1" dirty="0" err="1" smtClean="0"/>
              <a:t>Pemograman</a:t>
            </a:r>
            <a:r>
              <a:rPr lang="en-US" b="1" dirty="0" smtClean="0"/>
              <a:t> Visual</a:t>
            </a:r>
            <a:r>
              <a:rPr lang="en-US" dirty="0"/>
              <a:t/>
            </a:r>
            <a:br>
              <a:rPr lang="en-US" dirty="0"/>
            </a:br>
            <a:r>
              <a:rPr lang="en-US" sz="4400" dirty="0" err="1" smtClean="0"/>
              <a:t>Pertemuan</a:t>
            </a:r>
            <a:r>
              <a:rPr lang="en-US" sz="4400" dirty="0" smtClean="0"/>
              <a:t> </a:t>
            </a:r>
            <a:r>
              <a:rPr lang="en-US" sz="4400" dirty="0"/>
              <a:t>4</a:t>
            </a:r>
            <a:r>
              <a:rPr lang="en-US" sz="4400" dirty="0" smtClean="0"/>
              <a:t>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>
                <a:solidFill>
                  <a:srgbClr val="FF9966"/>
                </a:solidFill>
              </a:rPr>
              <a:t>Event Handling</a:t>
            </a:r>
            <a:endParaRPr lang="id-ID" sz="4400" dirty="0">
              <a:solidFill>
                <a:srgbClr val="FF99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204" y="3789040"/>
            <a:ext cx="5826186" cy="3254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Muhammad </a:t>
            </a:r>
            <a:r>
              <a:rPr lang="en-US" dirty="0" err="1" smtClean="0">
                <a:solidFill>
                  <a:schemeClr val="tx2"/>
                </a:solidFill>
              </a:rPr>
              <a:t>Ikhwani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Saputra</a:t>
            </a:r>
            <a:endParaRPr lang="id-ID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015699D2-1484-4700-AC52-5316712A58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000" t="30824" r="41172" b="20819"/>
          <a:stretch>
            <a:fillRect/>
          </a:stretch>
        </p:blipFill>
        <p:spPr>
          <a:xfrm>
            <a:off x="6748524" y="3429000"/>
            <a:ext cx="53435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286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77F829-3224-4F1E-846B-BAECCD2F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Paint Events</a:t>
            </a:r>
            <a:endParaRPr lang="id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745837AC-D271-47A2-A1FC-87D36CA89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1355" y="4048307"/>
            <a:ext cx="3457575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E03BF62-9EEB-46D3-9B9A-691BECB35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411" y="1976256"/>
            <a:ext cx="9470875" cy="16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77F829-3224-4F1E-846B-BAECCD2F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Paint Events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6E3A010-EF70-4BDC-90A4-C8362A871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1" y="1525681"/>
            <a:ext cx="8698788" cy="2669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4EF93EA-121A-460B-A5B1-C996B9B76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722" y="4371602"/>
            <a:ext cx="2809301" cy="220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3C6117-048A-4880-BB00-E1E28689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Bars</a:t>
            </a:r>
            <a:endParaRPr lang="id-ID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="" xmlns:a16="http://schemas.microsoft.com/office/drawing/2014/main" id="{8633679E-AA6E-4F2B-B3F8-FBA0C3057732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130518" y="1737361"/>
          <a:ext cx="6506974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401">
                  <a:extLst>
                    <a:ext uri="{9D8B030D-6E8A-4147-A177-3AD203B41FA5}">
                      <a16:colId xmlns="" xmlns:a16="http://schemas.microsoft.com/office/drawing/2014/main" val="2068897638"/>
                    </a:ext>
                  </a:extLst>
                </a:gridCol>
                <a:gridCol w="1810871">
                  <a:extLst>
                    <a:ext uri="{9D8B030D-6E8A-4147-A177-3AD203B41FA5}">
                      <a16:colId xmlns="" xmlns:a16="http://schemas.microsoft.com/office/drawing/2014/main" val="2391765295"/>
                    </a:ext>
                  </a:extLst>
                </a:gridCol>
                <a:gridCol w="2868702">
                  <a:extLst>
                    <a:ext uri="{9D8B030D-6E8A-4147-A177-3AD203B41FA5}">
                      <a16:colId xmlns="" xmlns:a16="http://schemas.microsoft.com/office/drawing/2014/main" val="3441073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5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884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HScrollBar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hsbRed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77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06023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225126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150299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Anchor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Top, Left, Right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428503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Label2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lblRed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07347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Anchor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Top, Right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8503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PictureBox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picSample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4894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Anchor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Top, Right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4603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2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3C6117-048A-4880-BB00-E1E28689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Bars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B0B7E34-1041-4589-80A1-F2AC6E504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714" y="1473201"/>
            <a:ext cx="5775411" cy="2149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379DA23-1D6D-435E-AE68-F415ACC2C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715" y="4019549"/>
            <a:ext cx="5775411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3C6117-048A-4880-BB00-E1E28689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Bars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3DD4CE9-1958-4840-9D68-13BF5B51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947" y="1887192"/>
            <a:ext cx="8354590" cy="323625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349E31E6-480C-480D-BCE1-BE52AD1F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947" y="1329672"/>
            <a:ext cx="8774206" cy="481200"/>
          </a:xfrm>
        </p:spPr>
        <p:txBody>
          <a:bodyPr/>
          <a:lstStyle/>
          <a:p>
            <a:r>
              <a:rPr lang="en-US" dirty="0"/>
              <a:t>One event can handle 3 controls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F3BB26E-3105-422F-ADEB-1F271527D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947" y="5317966"/>
            <a:ext cx="8411749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3C6117-048A-4880-BB00-E1E28689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Scroll Bars</a:t>
            </a:r>
            <a:endParaRPr lang="id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349E31E6-480C-480D-BCE1-BE52AD1F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947" y="1329672"/>
            <a:ext cx="8774206" cy="481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Change Maximum Property on Scroll Bar to 264 to get 255 max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F62E920-6F0E-46FB-ABE3-26104F1A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21" y="2240895"/>
            <a:ext cx="11308758" cy="376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6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09875" y="142875"/>
            <a:ext cx="7429500" cy="1295400"/>
          </a:xfrm>
        </p:spPr>
        <p:txBody>
          <a:bodyPr/>
          <a:lstStyle/>
          <a:p>
            <a:pPr eaLnBrk="1" hangingPunct="1"/>
            <a:r>
              <a:rPr lang="en-US" sz="3200" b="1"/>
              <a:t>CONTROL EVENT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EVENT ADALAH HAL-HAL YG TERJADI ATAU YANG DILAKUKAN OLEH USER TERHADAP SEBUAH KONTROL</a:t>
            </a:r>
          </a:p>
        </p:txBody>
      </p:sp>
      <p:graphicFrame>
        <p:nvGraphicFramePr>
          <p:cNvPr id="122004" name="Group 148"/>
          <p:cNvGraphicFramePr>
            <a:graphicFrameLocks noGrp="1"/>
          </p:cNvGraphicFramePr>
          <p:nvPr>
            <p:ph type="tbl" idx="1"/>
          </p:nvPr>
        </p:nvGraphicFramePr>
        <p:xfrm>
          <a:off x="1828800" y="1676401"/>
          <a:ext cx="8534400" cy="4433975"/>
        </p:xfrm>
        <a:graphic>
          <a:graphicData uri="http://schemas.openxmlformats.org/drawingml/2006/table">
            <a:tbl>
              <a:tblPr/>
              <a:tblGrid>
                <a:gridCol w="1879600"/>
                <a:gridCol w="6654800"/>
              </a:tblGrid>
              <a:tr h="563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EVENT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KETERANGAN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CHANGE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TERJADI PADA SAAT PROPERTI CAPTION / TEXT BERUBAH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CLICK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TERJADI PADA SAAT USER MENGKLIK PADA KONTROL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DBLCLICK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TERJADI PADA SAAT USER MENGKLIK GANDA PADA KONTROL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DRAGDROP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TERJADI PADA SAAT PROSES DRAG KONTROL KOMPLET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DRAGOVER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TERJADI SEWAKTU PROSES DRAG OF KONTROL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GOTFOCUS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TERJADI PADA SAAT KONTROL MENDAPAT FOKUS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KEYDOWN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TERJADI PADA SAAT USER MENEKAN SEBUAH TOMBOL PADA KEYBOARD DAN PROPERTI KEYPREVIEW KONTROL DI FORM BERNILAI TRUE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KEYPRESS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TERJADI PADA SAAT USER MENEKAN SEBUAH TOMBOL PADA KEYBOARD MELALUI KONTROL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8336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49" name="Group 45"/>
          <p:cNvGraphicFramePr>
            <a:graphicFrameLocks noGrp="1"/>
          </p:cNvGraphicFramePr>
          <p:nvPr>
            <p:ph idx="1"/>
          </p:nvPr>
        </p:nvGraphicFramePr>
        <p:xfrm>
          <a:off x="1981200" y="1828800"/>
          <a:ext cx="8229600" cy="4397518"/>
        </p:xfrm>
        <a:graphic>
          <a:graphicData uri="http://schemas.openxmlformats.org/drawingml/2006/table">
            <a:tbl>
              <a:tblPr/>
              <a:tblGrid>
                <a:gridCol w="1812925"/>
                <a:gridCol w="6416675"/>
              </a:tblGrid>
              <a:tr h="52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EVENT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KETERANGAN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KEYUP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TERJADI PADA SAAT USER MELEPAS SEBUAH TOMBOL PADA KEYBOARD MELALUI KONTROL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LINKCLOSE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TERJADI SAAT PROSES DDE TERHENTI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LINKERROR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TERJADI PADA SAAT PROSES DDE GAGAL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LINKNOTIFY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TERJADI PADA SAAT DDE MENULIS KONTROL DENGAN PERUBAHAN PESAN YANG TERJADI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LINKOPEN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TERJADI PADA SAAT PROSES DDE DIMULAI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LOAD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TERJADI PADA SAAT FORM DI-LOAD. EVENT INI HANYA MILIK FORM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LOSTFOCUS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TERJADI PADA SAAT KONTROL MULAI KEHILANGAN FOKUS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0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MOUSEDOWN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TERJADI PADA SAAT USER MENEKAN TOMBOL MOUSE MELALUI KONTROL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6" name="Rectangle 46"/>
          <p:cNvSpPr>
            <a:spLocks noGrp="1" noChangeArrowheads="1"/>
          </p:cNvSpPr>
          <p:nvPr>
            <p:ph type="title"/>
          </p:nvPr>
        </p:nvSpPr>
        <p:spPr>
          <a:xfrm>
            <a:off x="2881313" y="214313"/>
            <a:ext cx="7010400" cy="1295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/>
              <a:t>CONTROL EVENT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EVENT ADALAH HAL-HAL YG TERJADI ATAU YANG DILAKUKAN OLEH USER TERHADAP SEBUAH KONTROL</a:t>
            </a:r>
          </a:p>
        </p:txBody>
      </p:sp>
    </p:spTree>
    <p:extLst>
      <p:ext uri="{BB962C8B-B14F-4D97-AF65-F5344CB8AC3E}">
        <p14:creationId xmlns:p14="http://schemas.microsoft.com/office/powerpoint/2010/main" val="1441913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96" name="Group 44"/>
          <p:cNvGraphicFramePr>
            <a:graphicFrameLocks noGrp="1"/>
          </p:cNvGraphicFramePr>
          <p:nvPr>
            <p:ph idx="1"/>
          </p:nvPr>
        </p:nvGraphicFramePr>
        <p:xfrm>
          <a:off x="3200400" y="2322513"/>
          <a:ext cx="7010400" cy="2133600"/>
        </p:xfrm>
        <a:graphic>
          <a:graphicData uri="http://schemas.openxmlformats.org/drawingml/2006/table">
            <a:tbl>
              <a:tblPr/>
              <a:tblGrid>
                <a:gridCol w="1544638"/>
                <a:gridCol w="5465762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KETERANGAN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MOUSEMOVE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TERJADI PADA SAAT USER MENGGERAKKAN MOUSE MELALUI KONTROL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MOUSEUP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TERJADI PADA SAAT USER MELEPAS PENEKANAN MOUSE MELALUI KONTROL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UNLOAD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TERJADI PADA SAAT FORM DIUNLOAD/ DITUTUP. EVENT HANYA MILIK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15" name="Rectangle 4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2000" b="1"/>
              <a:t>CONTROL EVENT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EVENT ADALAH HAL-HAL YG TERJADI ATAU YANG DILAKUKAN OLEH USER TERHADAP SEBUAH KONTROL</a:t>
            </a:r>
          </a:p>
        </p:txBody>
      </p:sp>
    </p:spTree>
    <p:extLst>
      <p:ext uri="{BB962C8B-B14F-4D97-AF65-F5344CB8AC3E}">
        <p14:creationId xmlns:p14="http://schemas.microsoft.com/office/powerpoint/2010/main" val="1722358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8928" y="3015131"/>
            <a:ext cx="3091425" cy="744259"/>
          </a:xfrm>
        </p:spPr>
        <p:txBody>
          <a:bodyPr>
            <a:normAutofit/>
          </a:bodyPr>
          <a:lstStyle/>
          <a:p>
            <a:r>
              <a:rPr lang="en-ID" sz="3600" b="1" dirty="0" err="1" smtClean="0"/>
              <a:t>Terima</a:t>
            </a:r>
            <a:r>
              <a:rPr lang="en-ID" sz="3600" b="1" dirty="0" err="1"/>
              <a:t>k</a:t>
            </a:r>
            <a:r>
              <a:rPr lang="en-ID" sz="3600" b="1" dirty="0" err="1" smtClean="0"/>
              <a:t>asih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0472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Event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910" y="1622323"/>
            <a:ext cx="8577240" cy="3800577"/>
          </a:xfrm>
        </p:spPr>
        <p:txBody>
          <a:bodyPr/>
          <a:lstStyle/>
          <a:p>
            <a:r>
              <a:rPr lang="en-US" b="1" dirty="0" err="1">
                <a:solidFill>
                  <a:srgbClr val="000000"/>
                </a:solidFill>
              </a:rPr>
              <a:t>Tujuan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Pembelajaran</a:t>
            </a:r>
            <a:endParaRPr lang="en-US" b="1" dirty="0">
              <a:solidFill>
                <a:srgbClr val="000000"/>
              </a:solidFill>
            </a:endParaRPr>
          </a:p>
          <a:p>
            <a:pPr lvl="1"/>
            <a:r>
              <a:rPr lang="en-US" b="0" dirty="0" err="1">
                <a:solidFill>
                  <a:srgbClr val="000000"/>
                </a:solidFill>
              </a:rPr>
              <a:t>Mahasiswa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dapat</a:t>
            </a:r>
            <a:r>
              <a:rPr lang="en-US" b="0" dirty="0">
                <a:solidFill>
                  <a:srgbClr val="000000"/>
                </a:solidFill>
              </a:rPr>
              <a:t> </a:t>
            </a:r>
            <a:r>
              <a:rPr lang="en-US" b="0" dirty="0" err="1">
                <a:solidFill>
                  <a:srgbClr val="000000"/>
                </a:solidFill>
              </a:rPr>
              <a:t>mengidentifikasi</a:t>
            </a:r>
            <a:r>
              <a:rPr lang="en-US" b="0" dirty="0">
                <a:solidFill>
                  <a:srgbClr val="000000"/>
                </a:solidFill>
              </a:rPr>
              <a:t> event button dan menu</a:t>
            </a:r>
          </a:p>
          <a:p>
            <a:pPr lvl="1"/>
            <a:r>
              <a:rPr lang="en-US" dirty="0" err="1">
                <a:solidFill>
                  <a:srgbClr val="000000"/>
                </a:solidFill>
              </a:rPr>
              <a:t>Mahasiswa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dapat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mengidentifikasi</a:t>
            </a:r>
            <a:r>
              <a:rPr lang="en-US" dirty="0">
                <a:solidFill>
                  <a:srgbClr val="000000"/>
                </a:solidFill>
              </a:rPr>
              <a:t> event paint</a:t>
            </a:r>
          </a:p>
          <a:p>
            <a:pPr lvl="1"/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Scroll Bars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7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4F4F0D-BEB7-D94A-8F42-78764142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411" y="537029"/>
            <a:ext cx="7215189" cy="744259"/>
          </a:xfrm>
        </p:spPr>
        <p:txBody>
          <a:bodyPr/>
          <a:lstStyle/>
          <a:p>
            <a:r>
              <a:rPr lang="en-US" dirty="0"/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5827C6-AD65-7F45-A562-70D543E85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411" y="1701801"/>
            <a:ext cx="9726612" cy="2133929"/>
          </a:xfrm>
        </p:spPr>
        <p:txBody>
          <a:bodyPr/>
          <a:lstStyle/>
          <a:p>
            <a:r>
              <a:rPr lang="en-US" dirty="0"/>
              <a:t>Event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yang </a:t>
            </a:r>
            <a:r>
              <a:rPr lang="en-US" dirty="0" err="1"/>
              <a:t>dikaitkan</a:t>
            </a:r>
            <a:r>
              <a:rPr lang="en-US" dirty="0"/>
              <a:t> pada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control </a:t>
            </a:r>
            <a:r>
              <a:rPr lang="en-US" dirty="0" err="1"/>
              <a:t>misalnya</a:t>
            </a:r>
            <a:r>
              <a:rPr lang="en-US" dirty="0"/>
              <a:t> 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,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keyboard, </a:t>
            </a:r>
            <a:r>
              <a:rPr lang="en-US" dirty="0" err="1"/>
              <a:t>melakukan</a:t>
            </a:r>
            <a:r>
              <a:rPr lang="en-US" dirty="0"/>
              <a:t> drag dan drop </a:t>
            </a:r>
            <a:r>
              <a:rPr lang="en-US" dirty="0" err="1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BD345E-96B2-4793-B062-A978DB99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and Menu Events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8E6BDD-D7B9-47BA-A52C-4A8CBCCF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345A7D5-C421-4A05-AFF8-44F2F022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03" y="1540436"/>
            <a:ext cx="7544378" cy="474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BD345E-96B2-4793-B062-A978DB99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 and Menu Events</a:t>
            </a:r>
            <a:endParaRPr lang="id-ID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FE748523-9FCD-42C4-9534-CAFA546CEB13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883987" y="1648012"/>
          <a:ext cx="65069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7401">
                  <a:extLst>
                    <a:ext uri="{9D8B030D-6E8A-4147-A177-3AD203B41FA5}">
                      <a16:colId xmlns="" xmlns:a16="http://schemas.microsoft.com/office/drawing/2014/main" val="2068897638"/>
                    </a:ext>
                  </a:extLst>
                </a:gridCol>
                <a:gridCol w="1810871">
                  <a:extLst>
                    <a:ext uri="{9D8B030D-6E8A-4147-A177-3AD203B41FA5}">
                      <a16:colId xmlns="" xmlns:a16="http://schemas.microsoft.com/office/drawing/2014/main" val="2391765295"/>
                    </a:ext>
                  </a:extLst>
                </a:gridCol>
                <a:gridCol w="2868702">
                  <a:extLst>
                    <a:ext uri="{9D8B030D-6E8A-4147-A177-3AD203B41FA5}">
                      <a16:colId xmlns="" xmlns:a16="http://schemas.microsoft.com/office/drawing/2014/main" val="3441073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57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Button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 Me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884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btnClickMe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7766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AA9DC21-6770-467E-9001-EA14E8E8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23" y="3674947"/>
            <a:ext cx="9316430" cy="188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6079C9-A772-45D0-B3DA-5B97E51D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Property from Design Time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96A9B27-BC45-4643-941C-46FDD3129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06" y="1786503"/>
            <a:ext cx="7326885" cy="245112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A86671D-D107-4C69-B5EB-AF8583245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1410" y="3429000"/>
            <a:ext cx="4237183" cy="288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6079C9-A772-45D0-B3DA-5B97E51D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Property from Design Time</a:t>
            </a:r>
            <a:endParaRPr lang="id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3BC2D87-5D24-40DD-A7C1-70A20EF4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411" y="1455177"/>
            <a:ext cx="9726612" cy="744259"/>
          </a:xfrm>
        </p:spPr>
        <p:txBody>
          <a:bodyPr/>
          <a:lstStyle/>
          <a:p>
            <a:r>
              <a:rPr lang="en-US" dirty="0"/>
              <a:t>Modify Event</a:t>
            </a:r>
            <a:endParaRPr lang="id-ID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C281890-1897-4992-A797-8AC0591CB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69" y="2293565"/>
            <a:ext cx="5514975" cy="3486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618488C-D990-42AB-B855-C7C3493D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16536"/>
            <a:ext cx="56864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77F829-3224-4F1E-846B-BAECCD2F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Paint Events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E26866C-2E1E-44B9-A915-7FF3AB37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734" y="1561115"/>
            <a:ext cx="7271757" cy="426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77F829-3224-4F1E-846B-BAECCD2F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Paint Events</a:t>
            </a:r>
            <a:endParaRPr lang="id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0B8865B-EBD7-4D31-9CAC-011341B38E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911" y="1437572"/>
            <a:ext cx="8731639" cy="458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54B7C"/>
      </a:accent1>
      <a:accent2>
        <a:srgbClr val="005792"/>
      </a:accent2>
      <a:accent3>
        <a:srgbClr val="BFBFBF"/>
      </a:accent3>
      <a:accent4>
        <a:srgbClr val="FFFF99"/>
      </a:accent4>
      <a:accent5>
        <a:srgbClr val="FFFF00"/>
      </a:accent5>
      <a:accent6>
        <a:srgbClr val="FFFFFF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PT UNSIA.potx" id="{9F03C9B3-B2DC-4BFC-ACBA-6987F9817C0D}" vid="{E2FBCAFE-2BC8-4F46-88F8-91DCCF3F7A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854</TotalTime>
  <Words>351</Words>
  <Application>Microsoft Office PowerPoint</Application>
  <PresentationFormat>Widescreen</PresentationFormat>
  <Paragraphs>109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MS PGothic</vt:lpstr>
      <vt:lpstr>Alegreya Bold</vt:lpstr>
      <vt:lpstr>Arial</vt:lpstr>
      <vt:lpstr>Calibri</vt:lpstr>
      <vt:lpstr>Open Sans Light</vt:lpstr>
      <vt:lpstr>Wingdings</vt:lpstr>
      <vt:lpstr>Office Theme</vt:lpstr>
      <vt:lpstr>Pemograman Visual Pertemuan 4  Event Handling</vt:lpstr>
      <vt:lpstr>Event Handling</vt:lpstr>
      <vt:lpstr>Event</vt:lpstr>
      <vt:lpstr>Button and Menu Events</vt:lpstr>
      <vt:lpstr>Button and Menu Events</vt:lpstr>
      <vt:lpstr>Set Property from Design Time</vt:lpstr>
      <vt:lpstr>Set Property from Design Time</vt:lpstr>
      <vt:lpstr>Paint Events</vt:lpstr>
      <vt:lpstr>Paint Events</vt:lpstr>
      <vt:lpstr>Paint Events</vt:lpstr>
      <vt:lpstr>Paint Events</vt:lpstr>
      <vt:lpstr>Scroll Bars</vt:lpstr>
      <vt:lpstr>Scroll Bars</vt:lpstr>
      <vt:lpstr>Scroll Bars</vt:lpstr>
      <vt:lpstr>Scroll Bars</vt:lpstr>
      <vt:lpstr>CONTROL EVENT EVENT ADALAH HAL-HAL YG TERJADI ATAU YANG DILAKUKAN OLEH USER TERHADAP SEBUAH KONTROL</vt:lpstr>
      <vt:lpstr>CONTROL EVENT EVENT ADALAH HAL-HAL YG TERJADI ATAU YANG DILAKUKAN OLEH USER TERHADAP SEBUAH KONTROL</vt:lpstr>
      <vt:lpstr>CONTROL EVENT EVENT ADALAH HAL-HAL YG TERJADI ATAU YANG DILAKUKAN OLEH USER TERHADAP SEBUAH KONTROL</vt:lpstr>
      <vt:lpstr>Terimakasih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</dc:creator>
  <cp:lastModifiedBy>ikhwani saputra</cp:lastModifiedBy>
  <cp:revision>72</cp:revision>
  <dcterms:created xsi:type="dcterms:W3CDTF">2019-10-30T03:03:28Z</dcterms:created>
  <dcterms:modified xsi:type="dcterms:W3CDTF">2021-11-02T21:02:45Z</dcterms:modified>
</cp:coreProperties>
</file>