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Helvetica Neue"/>
      <p:regular r:id="rId32"/>
      <p:bold r:id="rId33"/>
      <p:italic r:id="rId34"/>
      <p:boldItalic r:id="rId35"/>
    </p:embeddedFont>
    <p:embeddedFont>
      <p:font typeface="Open Sans Light"/>
      <p:regular r:id="rId36"/>
      <p:bold r:id="rId37"/>
      <p:italic r:id="rId38"/>
      <p:boldItalic r:id="rId39"/>
    </p:embeddedFont>
    <p:embeddedFont>
      <p:font typeface="Alegreya"/>
      <p:bold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ir9Pg3Z/gSoh7YenfrhmI2wJ/a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66FFD1-CF50-460E-A729-436489A8553F}">
  <a:tblStyle styleId="{4766FFD1-CF50-460E-A729-436489A8553F}"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2A7CE30-87F1-4DD8-87B7-803CF4EDE84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3E9561F-BF93-4D41-A89E-1F6A01F9DC5B}"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8EC"/>
          </a:solidFill>
        </a:fill>
      </a:tcStyle>
    </a:wholeTbl>
    <a:band1H>
      <a:tcTxStyle/>
      <a:tcStyle>
        <a:fill>
          <a:solidFill>
            <a:srgbClr val="CACED6"/>
          </a:solidFill>
        </a:fill>
      </a:tcStyle>
    </a:band1H>
    <a:band2H>
      <a:tcTxStyle/>
    </a:band2H>
    <a:band1V>
      <a:tcTxStyle/>
      <a:tcStyle>
        <a:fill>
          <a:solidFill>
            <a:srgbClr val="CACED6"/>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Alegreya-bold.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Alegreya-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37" Type="http://schemas.openxmlformats.org/officeDocument/2006/relationships/font" Target="fonts/OpenSansLight-bold.fntdata"/><Relationship Id="rId14" Type="http://schemas.openxmlformats.org/officeDocument/2006/relationships/slide" Target="slides/slide9.xml"/><Relationship Id="rId36" Type="http://schemas.openxmlformats.org/officeDocument/2006/relationships/font" Target="fonts/OpenSansLight-regular.fntdata"/><Relationship Id="rId17" Type="http://schemas.openxmlformats.org/officeDocument/2006/relationships/slide" Target="slides/slide12.xml"/><Relationship Id="rId39" Type="http://schemas.openxmlformats.org/officeDocument/2006/relationships/font" Target="fonts/OpenSansLight-boldItalic.fntdata"/><Relationship Id="rId16" Type="http://schemas.openxmlformats.org/officeDocument/2006/relationships/slide" Target="slides/slide11.xml"/><Relationship Id="rId38" Type="http://schemas.openxmlformats.org/officeDocument/2006/relationships/font" Target="fonts/OpenSansLigh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28"/>
          <p:cNvSpPr txBox="1"/>
          <p:nvPr>
            <p:ph type="title"/>
          </p:nvPr>
        </p:nvSpPr>
        <p:spPr>
          <a:xfrm>
            <a:off x="2149598" y="1709738"/>
            <a:ext cx="9197851"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legrey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8"/>
          <p:cNvSpPr txBox="1"/>
          <p:nvPr>
            <p:ph idx="1" type="body"/>
          </p:nvPr>
        </p:nvSpPr>
        <p:spPr>
          <a:xfrm>
            <a:off x="2149598" y="4589463"/>
            <a:ext cx="9197852"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5" name="Google Shape;1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8" name="Google Shape;18;p28"/>
          <p:cNvGrpSpPr/>
          <p:nvPr/>
        </p:nvGrpSpPr>
        <p:grpSpPr>
          <a:xfrm rot="10800000">
            <a:off x="-3572849" y="-6130080"/>
            <a:ext cx="25078097" cy="16695636"/>
            <a:chOff x="0" y="-165501"/>
            <a:chExt cx="12442674" cy="9034334"/>
          </a:xfrm>
        </p:grpSpPr>
        <p:cxnSp>
          <p:nvCxnSpPr>
            <p:cNvPr id="19" name="Google Shape;19;p28"/>
            <p:cNvCxnSpPr/>
            <p:nvPr/>
          </p:nvCxnSpPr>
          <p:spPr>
            <a:xfrm>
              <a:off x="9371012" y="0"/>
              <a:ext cx="1219200" cy="6858000"/>
            </a:xfrm>
            <a:prstGeom prst="straightConnector1">
              <a:avLst/>
            </a:prstGeom>
            <a:noFill/>
            <a:ln cap="flat" cmpd="sng" w="9525">
              <a:solidFill>
                <a:srgbClr val="BFBFBF"/>
              </a:solidFill>
              <a:prstDash val="solid"/>
              <a:miter lim="800000"/>
              <a:headEnd len="sm" w="sm" type="none"/>
              <a:tailEnd len="sm" w="sm" type="none"/>
            </a:ln>
          </p:spPr>
        </p:cxnSp>
        <p:cxnSp>
          <p:nvCxnSpPr>
            <p:cNvPr id="20" name="Google Shape;20;p28"/>
            <p:cNvCxnSpPr/>
            <p:nvPr/>
          </p:nvCxnSpPr>
          <p:spPr>
            <a:xfrm flipH="1">
              <a:off x="7425267" y="3681413"/>
              <a:ext cx="4763558" cy="3176587"/>
            </a:xfrm>
            <a:prstGeom prst="straightConnector1">
              <a:avLst/>
            </a:prstGeom>
            <a:noFill/>
            <a:ln cap="flat" cmpd="sng" w="9525">
              <a:solidFill>
                <a:srgbClr val="D8D8D8"/>
              </a:solidFill>
              <a:prstDash val="solid"/>
              <a:miter lim="800000"/>
              <a:headEnd len="sm" w="sm" type="none"/>
              <a:tailEnd len="sm" w="sm" type="none"/>
            </a:ln>
          </p:spPr>
        </p:cxnSp>
        <p:sp>
          <p:nvSpPr>
            <p:cNvPr id="21" name="Google Shape;21;p28"/>
            <p:cNvSpPr/>
            <p:nvPr/>
          </p:nvSpPr>
          <p:spPr>
            <a:xfrm>
              <a:off x="9435325" y="-165501"/>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2" name="Google Shape;22;p2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3" name="Google Shape;23;p2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8"/>
            <p:cNvSpPr/>
            <p:nvPr/>
          </p:nvSpPr>
          <p:spPr>
            <a:xfrm>
              <a:off x="9511836" y="1519766"/>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0416D">
                <a:alpha val="69803"/>
              </a:srgbClr>
            </a:solidFill>
            <a:ln>
              <a:noFill/>
            </a:ln>
          </p:spPr>
        </p:sp>
        <p:sp>
          <p:nvSpPr>
            <p:cNvPr id="25" name="Google Shape;25;p2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4196E0">
                <a:alpha val="69803"/>
              </a:srgbClr>
            </a:solidFill>
            <a:ln>
              <a:noFill/>
            </a:ln>
          </p:spPr>
        </p:sp>
        <p:sp>
          <p:nvSpPr>
            <p:cNvPr id="26" name="Google Shape;26;p2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7" name="Google Shape;27;p28"/>
            <p:cNvSpPr/>
            <p:nvPr/>
          </p:nvSpPr>
          <p:spPr>
            <a:xfrm>
              <a:off x="10120556" y="5600700"/>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8"/>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 name="Google Shape;29;p28"/>
          <p:cNvPicPr preferRelativeResize="0"/>
          <p:nvPr/>
        </p:nvPicPr>
        <p:blipFill rotWithShape="1">
          <a:blip r:embed="rId2">
            <a:alphaModFix/>
          </a:blip>
          <a:srcRect b="0" l="0" r="0" t="0"/>
          <a:stretch/>
        </p:blipFill>
        <p:spPr>
          <a:xfrm>
            <a:off x="5625863" y="534359"/>
            <a:ext cx="2116247" cy="65603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5" name="Shape 175"/>
        <p:cNvGrpSpPr/>
        <p:nvPr/>
      </p:nvGrpSpPr>
      <p:grpSpPr>
        <a:xfrm>
          <a:off x="0" y="0"/>
          <a:ext cx="0" cy="0"/>
          <a:chOff x="0" y="0"/>
          <a:chExt cx="0" cy="0"/>
        </a:xfrm>
      </p:grpSpPr>
      <p:sp>
        <p:nvSpPr>
          <p:cNvPr id="176" name="Google Shape;17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81" name="Google Shape;181;p37"/>
          <p:cNvGrpSpPr/>
          <p:nvPr/>
        </p:nvGrpSpPr>
        <p:grpSpPr>
          <a:xfrm rot="-3558766">
            <a:off x="-90295" y="-1256191"/>
            <a:ext cx="18942241" cy="16228381"/>
            <a:chOff x="0" y="-8467"/>
            <a:chExt cx="12192000" cy="6866467"/>
          </a:xfrm>
        </p:grpSpPr>
        <p:cxnSp>
          <p:nvCxnSpPr>
            <p:cNvPr id="182" name="Google Shape;182;p37"/>
            <p:cNvCxnSpPr/>
            <p:nvPr/>
          </p:nvCxnSpPr>
          <p:spPr>
            <a:xfrm>
              <a:off x="9371012" y="0"/>
              <a:ext cx="1219200" cy="6858000"/>
            </a:xfrm>
            <a:prstGeom prst="straightConnector1">
              <a:avLst/>
            </a:prstGeom>
            <a:noFill/>
            <a:ln cap="flat" cmpd="sng" w="9525">
              <a:solidFill>
                <a:srgbClr val="BFBFBF"/>
              </a:solidFill>
              <a:prstDash val="solid"/>
              <a:miter lim="800000"/>
              <a:headEnd len="sm" w="sm" type="none"/>
              <a:tailEnd len="sm" w="sm" type="none"/>
            </a:ln>
          </p:spPr>
        </p:cxnSp>
        <p:cxnSp>
          <p:nvCxnSpPr>
            <p:cNvPr id="183" name="Google Shape;183;p37"/>
            <p:cNvCxnSpPr/>
            <p:nvPr/>
          </p:nvCxnSpPr>
          <p:spPr>
            <a:xfrm flipH="1">
              <a:off x="7425267" y="3681413"/>
              <a:ext cx="4763558" cy="3176587"/>
            </a:xfrm>
            <a:prstGeom prst="straightConnector1">
              <a:avLst/>
            </a:prstGeom>
            <a:noFill/>
            <a:ln cap="flat" cmpd="sng" w="9525">
              <a:solidFill>
                <a:srgbClr val="D8D8D8"/>
              </a:solidFill>
              <a:prstDash val="solid"/>
              <a:miter lim="800000"/>
              <a:headEnd len="sm" w="sm" type="none"/>
              <a:tailEnd len="sm" w="sm" type="none"/>
            </a:ln>
          </p:spPr>
        </p:cxnSp>
        <p:sp>
          <p:nvSpPr>
            <p:cNvPr id="184" name="Google Shape;184;p3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85" name="Google Shape;185;p3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86" name="Google Shape;186;p3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0416D">
                <a:alpha val="69803"/>
              </a:srgbClr>
            </a:solidFill>
            <a:ln>
              <a:noFill/>
            </a:ln>
          </p:spPr>
        </p:sp>
        <p:sp>
          <p:nvSpPr>
            <p:cNvPr id="188" name="Google Shape;188;p3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4196E0">
                <a:alpha val="69803"/>
              </a:srgbClr>
            </a:solidFill>
            <a:ln>
              <a:noFill/>
            </a:ln>
          </p:spPr>
        </p:sp>
        <p:sp>
          <p:nvSpPr>
            <p:cNvPr id="189" name="Google Shape;189;p3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0" name="Google Shape;190;p3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7"/>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2" name="Google Shape;192;p37"/>
          <p:cNvPicPr preferRelativeResize="0"/>
          <p:nvPr/>
        </p:nvPicPr>
        <p:blipFill rotWithShape="1">
          <a:blip r:embed="rId2">
            <a:alphaModFix/>
          </a:blip>
          <a:srcRect b="0" l="0" r="0" t="0"/>
          <a:stretch/>
        </p:blipFill>
        <p:spPr>
          <a:xfrm>
            <a:off x="200101" y="154846"/>
            <a:ext cx="2116247" cy="65603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3" name="Shape 193"/>
        <p:cNvGrpSpPr/>
        <p:nvPr/>
      </p:nvGrpSpPr>
      <p:grpSpPr>
        <a:xfrm>
          <a:off x="0" y="0"/>
          <a:ext cx="0" cy="0"/>
          <a:chOff x="0" y="0"/>
          <a:chExt cx="0" cy="0"/>
        </a:xfrm>
      </p:grpSpPr>
      <p:sp>
        <p:nvSpPr>
          <p:cNvPr id="194" name="Google Shape;194;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99" name="Google Shape;199;p38"/>
          <p:cNvGrpSpPr/>
          <p:nvPr/>
        </p:nvGrpSpPr>
        <p:grpSpPr>
          <a:xfrm>
            <a:off x="-5751" y="-1019177"/>
            <a:ext cx="14457872" cy="7910424"/>
            <a:chOff x="0" y="-8467"/>
            <a:chExt cx="12192000" cy="6866467"/>
          </a:xfrm>
        </p:grpSpPr>
        <p:cxnSp>
          <p:nvCxnSpPr>
            <p:cNvPr id="200" name="Google Shape;200;p38"/>
            <p:cNvCxnSpPr/>
            <p:nvPr/>
          </p:nvCxnSpPr>
          <p:spPr>
            <a:xfrm>
              <a:off x="9371012" y="0"/>
              <a:ext cx="1219200" cy="6858000"/>
            </a:xfrm>
            <a:prstGeom prst="straightConnector1">
              <a:avLst/>
            </a:prstGeom>
            <a:noFill/>
            <a:ln cap="flat" cmpd="sng" w="9525">
              <a:solidFill>
                <a:srgbClr val="BFBFBF"/>
              </a:solidFill>
              <a:prstDash val="solid"/>
              <a:miter lim="800000"/>
              <a:headEnd len="sm" w="sm" type="none"/>
              <a:tailEnd len="sm" w="sm" type="none"/>
            </a:ln>
          </p:spPr>
        </p:cxnSp>
        <p:cxnSp>
          <p:nvCxnSpPr>
            <p:cNvPr id="201" name="Google Shape;201;p38"/>
            <p:cNvCxnSpPr/>
            <p:nvPr/>
          </p:nvCxnSpPr>
          <p:spPr>
            <a:xfrm flipH="1">
              <a:off x="7425267" y="3681413"/>
              <a:ext cx="4763558" cy="3176587"/>
            </a:xfrm>
            <a:prstGeom prst="straightConnector1">
              <a:avLst/>
            </a:prstGeom>
            <a:noFill/>
            <a:ln cap="flat" cmpd="sng" w="9525">
              <a:solidFill>
                <a:srgbClr val="D8D8D8"/>
              </a:solidFill>
              <a:prstDash val="solid"/>
              <a:miter lim="800000"/>
              <a:headEnd len="sm" w="sm" type="none"/>
              <a:tailEnd len="sm" w="sm" type="none"/>
            </a:ln>
          </p:spPr>
        </p:cxnSp>
        <p:sp>
          <p:nvSpPr>
            <p:cNvPr id="202" name="Google Shape;202;p3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03" name="Google Shape;203;p3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04" name="Google Shape;204;p3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0416D">
                <a:alpha val="69803"/>
              </a:srgbClr>
            </a:solidFill>
            <a:ln>
              <a:noFill/>
            </a:ln>
          </p:spPr>
        </p:sp>
        <p:sp>
          <p:nvSpPr>
            <p:cNvPr id="206" name="Google Shape;206;p3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4196E0">
                <a:alpha val="69803"/>
              </a:srgbClr>
            </a:solidFill>
            <a:ln>
              <a:noFill/>
            </a:ln>
          </p:spPr>
        </p:sp>
        <p:sp>
          <p:nvSpPr>
            <p:cNvPr id="207" name="Google Shape;207;p3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08" name="Google Shape;208;p3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8"/>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0" name="Google Shape;210;p38"/>
          <p:cNvPicPr preferRelativeResize="0"/>
          <p:nvPr/>
        </p:nvPicPr>
        <p:blipFill rotWithShape="1">
          <a:blip r:embed="rId2">
            <a:alphaModFix/>
          </a:blip>
          <a:srcRect b="0" l="0" r="0" t="0"/>
          <a:stretch/>
        </p:blipFill>
        <p:spPr>
          <a:xfrm>
            <a:off x="200101" y="154846"/>
            <a:ext cx="2116247" cy="6560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35" name="Google Shape;35;p29"/>
          <p:cNvGrpSpPr/>
          <p:nvPr/>
        </p:nvGrpSpPr>
        <p:grpSpPr>
          <a:xfrm>
            <a:off x="-5751" y="-1019177"/>
            <a:ext cx="14457872" cy="7910424"/>
            <a:chOff x="0" y="-8467"/>
            <a:chExt cx="12192000" cy="6866467"/>
          </a:xfrm>
        </p:grpSpPr>
        <p:cxnSp>
          <p:nvCxnSpPr>
            <p:cNvPr id="36" name="Google Shape;36;p29"/>
            <p:cNvCxnSpPr/>
            <p:nvPr/>
          </p:nvCxnSpPr>
          <p:spPr>
            <a:xfrm>
              <a:off x="9371012" y="0"/>
              <a:ext cx="1219200" cy="6858000"/>
            </a:xfrm>
            <a:prstGeom prst="straightConnector1">
              <a:avLst/>
            </a:prstGeom>
            <a:noFill/>
            <a:ln cap="flat" cmpd="sng" w="9525">
              <a:solidFill>
                <a:srgbClr val="BFBFBF"/>
              </a:solidFill>
              <a:prstDash val="solid"/>
              <a:miter lim="800000"/>
              <a:headEnd len="sm" w="sm" type="none"/>
              <a:tailEnd len="sm" w="sm" type="none"/>
            </a:ln>
          </p:spPr>
        </p:cxnSp>
        <p:cxnSp>
          <p:nvCxnSpPr>
            <p:cNvPr id="37" name="Google Shape;37;p29"/>
            <p:cNvCxnSpPr/>
            <p:nvPr/>
          </p:nvCxnSpPr>
          <p:spPr>
            <a:xfrm flipH="1">
              <a:off x="7425267" y="3681413"/>
              <a:ext cx="4763558" cy="3176587"/>
            </a:xfrm>
            <a:prstGeom prst="straightConnector1">
              <a:avLst/>
            </a:prstGeom>
            <a:noFill/>
            <a:ln cap="flat" cmpd="sng" w="9525">
              <a:solidFill>
                <a:srgbClr val="D8D8D8"/>
              </a:solidFill>
              <a:prstDash val="solid"/>
              <a:miter lim="800000"/>
              <a:headEnd len="sm" w="sm" type="none"/>
              <a:tailEnd len="sm" w="sm" type="none"/>
            </a:ln>
          </p:spPr>
        </p:cxnSp>
        <p:sp>
          <p:nvSpPr>
            <p:cNvPr id="38" name="Google Shape;38;p2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9" name="Google Shape;39;p2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0" name="Google Shape;40;p2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0416D">
                <a:alpha val="69803"/>
              </a:srgbClr>
            </a:solidFill>
            <a:ln>
              <a:noFill/>
            </a:ln>
          </p:spPr>
        </p:sp>
        <p:sp>
          <p:nvSpPr>
            <p:cNvPr id="42" name="Google Shape;42;p2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4196E0">
                <a:alpha val="69803"/>
              </a:srgbClr>
            </a:solidFill>
            <a:ln>
              <a:noFill/>
            </a:ln>
          </p:spPr>
        </p:sp>
        <p:sp>
          <p:nvSpPr>
            <p:cNvPr id="43" name="Google Shape;43;p2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4" name="Google Shape;44;p2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9"/>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 name="Google Shape;46;p29"/>
          <p:cNvPicPr preferRelativeResize="0"/>
          <p:nvPr/>
        </p:nvPicPr>
        <p:blipFill rotWithShape="1">
          <a:blip r:embed="rId2">
            <a:alphaModFix/>
          </a:blip>
          <a:srcRect b="0" l="0" r="0" t="0"/>
          <a:stretch/>
        </p:blipFill>
        <p:spPr>
          <a:xfrm>
            <a:off x="200101" y="154846"/>
            <a:ext cx="2116247" cy="65603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54" name="Google Shape;54;p30"/>
          <p:cNvGrpSpPr/>
          <p:nvPr/>
        </p:nvGrpSpPr>
        <p:grpSpPr>
          <a:xfrm rot="3722849">
            <a:off x="1534064" y="-1717440"/>
            <a:ext cx="14457872" cy="7910423"/>
            <a:chOff x="0" y="-8467"/>
            <a:chExt cx="12192000" cy="6866467"/>
          </a:xfrm>
        </p:grpSpPr>
        <p:cxnSp>
          <p:nvCxnSpPr>
            <p:cNvPr id="55" name="Google Shape;55;p30"/>
            <p:cNvCxnSpPr/>
            <p:nvPr/>
          </p:nvCxnSpPr>
          <p:spPr>
            <a:xfrm>
              <a:off x="9371012" y="0"/>
              <a:ext cx="1219200" cy="6858000"/>
            </a:xfrm>
            <a:prstGeom prst="straightConnector1">
              <a:avLst/>
            </a:prstGeom>
            <a:noFill/>
            <a:ln cap="flat" cmpd="sng" w="9525">
              <a:solidFill>
                <a:srgbClr val="BFBFBF"/>
              </a:solidFill>
              <a:prstDash val="solid"/>
              <a:miter lim="800000"/>
              <a:headEnd len="sm" w="sm" type="none"/>
              <a:tailEnd len="sm" w="sm" type="none"/>
            </a:ln>
          </p:spPr>
        </p:cxnSp>
        <p:sp>
          <p:nvSpPr>
            <p:cNvPr id="56" name="Google Shape;56;p3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7" name="Google Shape;57;p3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8" name="Google Shape;58;p3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0416D">
                <a:alpha val="69803"/>
              </a:srgbClr>
            </a:solidFill>
            <a:ln>
              <a:noFill/>
            </a:ln>
          </p:spPr>
        </p:sp>
        <p:sp>
          <p:nvSpPr>
            <p:cNvPr id="60" name="Google Shape;60;p3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4196E0">
                <a:alpha val="69803"/>
              </a:srgbClr>
            </a:solidFill>
            <a:ln>
              <a:noFill/>
            </a:ln>
          </p:spPr>
        </p:sp>
        <p:sp>
          <p:nvSpPr>
            <p:cNvPr id="61" name="Google Shape;61;p3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2" name="Google Shape;62;p3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0"/>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4" name="Google Shape;64;p30"/>
          <p:cNvPicPr preferRelativeResize="0"/>
          <p:nvPr/>
        </p:nvPicPr>
        <p:blipFill rotWithShape="1">
          <a:blip r:embed="rId2">
            <a:alphaModFix/>
          </a:blip>
          <a:srcRect b="0" l="0" r="0" t="0"/>
          <a:stretch/>
        </p:blipFill>
        <p:spPr>
          <a:xfrm>
            <a:off x="200101" y="154846"/>
            <a:ext cx="2116247" cy="65603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600"/>
              <a:buFont typeface="Alegreya"/>
              <a:buNone/>
              <a:defRPr b="1" sz="3600">
                <a:latin typeface="Alegreya"/>
                <a:ea typeface="Alegreya"/>
                <a:cs typeface="Alegreya"/>
                <a:sym typeface="Alegrey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b="1" sz="2400">
                <a:latin typeface="Alegreya"/>
                <a:ea typeface="Alegreya"/>
                <a:cs typeface="Alegreya"/>
                <a:sym typeface="Alegrey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8" name="Google Shape;68;p31"/>
          <p:cNvSpPr txBox="1"/>
          <p:nvPr>
            <p:ph idx="10" type="dt"/>
          </p:nvPr>
        </p:nvSpPr>
        <p:spPr>
          <a:xfrm>
            <a:off x="838200" y="60803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txBox="1"/>
          <p:nvPr>
            <p:ph idx="11" type="ftr"/>
          </p:nvPr>
        </p:nvSpPr>
        <p:spPr>
          <a:xfrm>
            <a:off x="4038600" y="60630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2" type="sldNum"/>
          </p:nvPr>
        </p:nvSpPr>
        <p:spPr>
          <a:xfrm>
            <a:off x="8610600" y="608030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71" name="Google Shape;71;p31"/>
          <p:cNvGrpSpPr/>
          <p:nvPr/>
        </p:nvGrpSpPr>
        <p:grpSpPr>
          <a:xfrm>
            <a:off x="11372491" y="379562"/>
            <a:ext cx="280422" cy="280422"/>
            <a:chOff x="0" y="0"/>
            <a:chExt cx="477520" cy="477520"/>
          </a:xfrm>
        </p:grpSpPr>
        <p:sp>
          <p:nvSpPr>
            <p:cNvPr id="72" name="Google Shape;72;p31"/>
            <p:cNvSpPr/>
            <p:nvPr/>
          </p:nvSpPr>
          <p:spPr>
            <a:xfrm>
              <a:off x="0" y="0"/>
              <a:ext cx="477520" cy="77593"/>
            </a:xfrm>
            <a:custGeom>
              <a:rect b="b" l="l" r="r" t="t"/>
              <a:pathLst>
                <a:path extrusionOk="0" h="310990" w="1913890">
                  <a:moveTo>
                    <a:pt x="0" y="0"/>
                  </a:moveTo>
                  <a:lnTo>
                    <a:pt x="1913890" y="0"/>
                  </a:lnTo>
                  <a:lnTo>
                    <a:pt x="1913890" y="310990"/>
                  </a:lnTo>
                  <a:lnTo>
                    <a:pt x="0" y="310990"/>
                  </a:lnTo>
                  <a:close/>
                </a:path>
              </a:pathLst>
            </a:custGeom>
            <a:solidFill>
              <a:srgbClr val="FFDB25"/>
            </a:solidFill>
            <a:ln>
              <a:noFill/>
            </a:ln>
          </p:spPr>
        </p:sp>
        <p:sp>
          <p:nvSpPr>
            <p:cNvPr id="73" name="Google Shape;73;p31"/>
            <p:cNvSpPr/>
            <p:nvPr/>
          </p:nvSpPr>
          <p:spPr>
            <a:xfrm>
              <a:off x="0" y="199964"/>
              <a:ext cx="477520" cy="77593"/>
            </a:xfrm>
            <a:custGeom>
              <a:rect b="b" l="l" r="r" t="t"/>
              <a:pathLst>
                <a:path extrusionOk="0" h="310990" w="1913890">
                  <a:moveTo>
                    <a:pt x="0" y="0"/>
                  </a:moveTo>
                  <a:lnTo>
                    <a:pt x="1913890" y="0"/>
                  </a:lnTo>
                  <a:lnTo>
                    <a:pt x="1913890" y="310990"/>
                  </a:lnTo>
                  <a:lnTo>
                    <a:pt x="0" y="310990"/>
                  </a:lnTo>
                  <a:close/>
                </a:path>
              </a:pathLst>
            </a:custGeom>
            <a:solidFill>
              <a:srgbClr val="FFDB25"/>
            </a:solidFill>
            <a:ln>
              <a:noFill/>
            </a:ln>
          </p:spPr>
        </p:sp>
        <p:sp>
          <p:nvSpPr>
            <p:cNvPr id="74" name="Google Shape;74;p31"/>
            <p:cNvSpPr/>
            <p:nvPr/>
          </p:nvSpPr>
          <p:spPr>
            <a:xfrm>
              <a:off x="0" y="399927"/>
              <a:ext cx="477520" cy="77593"/>
            </a:xfrm>
            <a:custGeom>
              <a:rect b="b" l="l" r="r" t="t"/>
              <a:pathLst>
                <a:path extrusionOk="0" h="310990" w="1913890">
                  <a:moveTo>
                    <a:pt x="0" y="0"/>
                  </a:moveTo>
                  <a:lnTo>
                    <a:pt x="1913890" y="0"/>
                  </a:lnTo>
                  <a:lnTo>
                    <a:pt x="1913890" y="310990"/>
                  </a:lnTo>
                  <a:lnTo>
                    <a:pt x="0" y="310990"/>
                  </a:lnTo>
                  <a:close/>
                </a:path>
              </a:pathLst>
            </a:custGeom>
            <a:solidFill>
              <a:srgbClr val="FFDB25"/>
            </a:solidFill>
            <a:ln>
              <a:noFill/>
            </a:ln>
          </p:spPr>
        </p:sp>
      </p:grpSp>
      <p:grpSp>
        <p:nvGrpSpPr>
          <p:cNvPr id="75" name="Google Shape;75;p31"/>
          <p:cNvGrpSpPr/>
          <p:nvPr/>
        </p:nvGrpSpPr>
        <p:grpSpPr>
          <a:xfrm>
            <a:off x="-5751" y="-1019177"/>
            <a:ext cx="14457872" cy="7910424"/>
            <a:chOff x="0" y="-8467"/>
            <a:chExt cx="12192000" cy="6866467"/>
          </a:xfrm>
        </p:grpSpPr>
        <p:cxnSp>
          <p:nvCxnSpPr>
            <p:cNvPr id="76" name="Google Shape;76;p31"/>
            <p:cNvCxnSpPr/>
            <p:nvPr/>
          </p:nvCxnSpPr>
          <p:spPr>
            <a:xfrm>
              <a:off x="9371012" y="0"/>
              <a:ext cx="1219200" cy="6858000"/>
            </a:xfrm>
            <a:prstGeom prst="straightConnector1">
              <a:avLst/>
            </a:prstGeom>
            <a:noFill/>
            <a:ln cap="flat" cmpd="sng" w="9525">
              <a:solidFill>
                <a:srgbClr val="BFBFBF"/>
              </a:solidFill>
              <a:prstDash val="solid"/>
              <a:miter lim="800000"/>
              <a:headEnd len="sm" w="sm" type="none"/>
              <a:tailEnd len="sm" w="sm" type="none"/>
            </a:ln>
          </p:spPr>
        </p:cxnSp>
        <p:cxnSp>
          <p:nvCxnSpPr>
            <p:cNvPr id="77" name="Google Shape;77;p31"/>
            <p:cNvCxnSpPr/>
            <p:nvPr/>
          </p:nvCxnSpPr>
          <p:spPr>
            <a:xfrm flipH="1">
              <a:off x="7425267" y="3681413"/>
              <a:ext cx="4763558" cy="3176587"/>
            </a:xfrm>
            <a:prstGeom prst="straightConnector1">
              <a:avLst/>
            </a:prstGeom>
            <a:noFill/>
            <a:ln cap="flat" cmpd="sng" w="9525">
              <a:solidFill>
                <a:srgbClr val="D8D8D8"/>
              </a:solidFill>
              <a:prstDash val="solid"/>
              <a:miter lim="800000"/>
              <a:headEnd len="sm" w="sm" type="none"/>
              <a:tailEnd len="sm" w="sm" type="none"/>
            </a:ln>
          </p:spPr>
        </p:cxnSp>
        <p:sp>
          <p:nvSpPr>
            <p:cNvPr id="78" name="Google Shape;78;p3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79" name="Google Shape;79;p3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80" name="Google Shape;80;p3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0416D">
                <a:alpha val="69803"/>
              </a:srgbClr>
            </a:solidFill>
            <a:ln>
              <a:noFill/>
            </a:ln>
          </p:spPr>
        </p:sp>
        <p:sp>
          <p:nvSpPr>
            <p:cNvPr id="82" name="Google Shape;82;p3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4196E0">
                <a:alpha val="69803"/>
              </a:srgbClr>
            </a:solidFill>
            <a:ln>
              <a:noFill/>
            </a:ln>
          </p:spPr>
        </p:sp>
        <p:sp>
          <p:nvSpPr>
            <p:cNvPr id="83" name="Google Shape;83;p3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84" name="Google Shape;84;p3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 name="Google Shape;86;p31"/>
          <p:cNvPicPr preferRelativeResize="0"/>
          <p:nvPr/>
        </p:nvPicPr>
        <p:blipFill rotWithShape="1">
          <a:blip r:embed="rId2">
            <a:alphaModFix/>
          </a:blip>
          <a:srcRect b="0" l="0" r="0" t="0"/>
          <a:stretch/>
        </p:blipFill>
        <p:spPr>
          <a:xfrm>
            <a:off x="200101" y="154846"/>
            <a:ext cx="2116247" cy="65603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0" name="Google Shape;90;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2" name="Google Shape;92;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96" name="Google Shape;96;p32"/>
          <p:cNvGrpSpPr/>
          <p:nvPr/>
        </p:nvGrpSpPr>
        <p:grpSpPr>
          <a:xfrm rot="10800000">
            <a:off x="-2539691" y="-2173064"/>
            <a:ext cx="17423780" cy="9356277"/>
            <a:chOff x="0" y="-8467"/>
            <a:chExt cx="12192000" cy="6866467"/>
          </a:xfrm>
        </p:grpSpPr>
        <p:sp>
          <p:nvSpPr>
            <p:cNvPr id="97" name="Google Shape;97;p3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98" name="Google Shape;98;p3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99" name="Google Shape;99;p3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0416D">
                <a:alpha val="69803"/>
              </a:srgbClr>
            </a:solidFill>
            <a:ln>
              <a:noFill/>
            </a:ln>
          </p:spPr>
        </p:sp>
        <p:sp>
          <p:nvSpPr>
            <p:cNvPr id="101" name="Google Shape;101;p3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4196E0">
                <a:alpha val="69803"/>
              </a:srgbClr>
            </a:solidFill>
            <a:ln>
              <a:noFill/>
            </a:ln>
          </p:spPr>
        </p:sp>
        <p:sp>
          <p:nvSpPr>
            <p:cNvPr id="102" name="Google Shape;102;p3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03" name="Google Shape;103;p3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2"/>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5" name="Google Shape;105;p32"/>
          <p:cNvPicPr preferRelativeResize="0"/>
          <p:nvPr/>
        </p:nvPicPr>
        <p:blipFill rotWithShape="1">
          <a:blip r:embed="rId2">
            <a:alphaModFix/>
          </a:blip>
          <a:srcRect b="0" l="0" r="0" t="0"/>
          <a:stretch/>
        </p:blipFill>
        <p:spPr>
          <a:xfrm>
            <a:off x="9926937" y="124990"/>
            <a:ext cx="2116247" cy="65603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10" name="Google Shape;110;p33"/>
          <p:cNvGrpSpPr/>
          <p:nvPr/>
        </p:nvGrpSpPr>
        <p:grpSpPr>
          <a:xfrm rot="-2171486">
            <a:off x="-5678893" y="2766263"/>
            <a:ext cx="21873385" cy="7910423"/>
            <a:chOff x="0" y="-8467"/>
            <a:chExt cx="12192000" cy="6866467"/>
          </a:xfrm>
        </p:grpSpPr>
        <p:cxnSp>
          <p:nvCxnSpPr>
            <p:cNvPr id="111" name="Google Shape;111;p33"/>
            <p:cNvCxnSpPr/>
            <p:nvPr/>
          </p:nvCxnSpPr>
          <p:spPr>
            <a:xfrm>
              <a:off x="9371012" y="0"/>
              <a:ext cx="1219200" cy="6858000"/>
            </a:xfrm>
            <a:prstGeom prst="straightConnector1">
              <a:avLst/>
            </a:prstGeom>
            <a:noFill/>
            <a:ln cap="flat" cmpd="sng" w="9525">
              <a:solidFill>
                <a:srgbClr val="BFBFBF"/>
              </a:solidFill>
              <a:prstDash val="solid"/>
              <a:miter lim="800000"/>
              <a:headEnd len="sm" w="sm" type="none"/>
              <a:tailEnd len="sm" w="sm" type="none"/>
            </a:ln>
          </p:spPr>
        </p:cxnSp>
        <p:cxnSp>
          <p:nvCxnSpPr>
            <p:cNvPr id="112" name="Google Shape;112;p33"/>
            <p:cNvCxnSpPr/>
            <p:nvPr/>
          </p:nvCxnSpPr>
          <p:spPr>
            <a:xfrm flipH="1">
              <a:off x="7425267" y="3681413"/>
              <a:ext cx="4763558" cy="3176587"/>
            </a:xfrm>
            <a:prstGeom prst="straightConnector1">
              <a:avLst/>
            </a:prstGeom>
            <a:noFill/>
            <a:ln cap="flat" cmpd="sng" w="9525">
              <a:solidFill>
                <a:srgbClr val="D8D8D8"/>
              </a:solidFill>
              <a:prstDash val="solid"/>
              <a:miter lim="800000"/>
              <a:headEnd len="sm" w="sm" type="none"/>
              <a:tailEnd len="sm" w="sm" type="none"/>
            </a:ln>
          </p:spPr>
        </p:cxnSp>
        <p:sp>
          <p:nvSpPr>
            <p:cNvPr id="113" name="Google Shape;113;p3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14" name="Google Shape;114;p3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5" name="Google Shape;115;p3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0416D">
                <a:alpha val="69803"/>
              </a:srgbClr>
            </a:solidFill>
            <a:ln>
              <a:noFill/>
            </a:ln>
          </p:spPr>
        </p:sp>
        <p:sp>
          <p:nvSpPr>
            <p:cNvPr id="117" name="Google Shape;117;p3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4196E0">
                <a:alpha val="69803"/>
              </a:srgbClr>
            </a:solidFill>
            <a:ln>
              <a:noFill/>
            </a:ln>
          </p:spPr>
        </p:sp>
        <p:sp>
          <p:nvSpPr>
            <p:cNvPr id="118" name="Google Shape;118;p3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19" name="Google Shape;119;p3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1" name="Google Shape;121;p33"/>
          <p:cNvPicPr preferRelativeResize="0"/>
          <p:nvPr/>
        </p:nvPicPr>
        <p:blipFill rotWithShape="1">
          <a:blip r:embed="rId2">
            <a:alphaModFix/>
          </a:blip>
          <a:srcRect b="0" l="0" r="0" t="0"/>
          <a:stretch/>
        </p:blipFill>
        <p:spPr>
          <a:xfrm>
            <a:off x="200101" y="154846"/>
            <a:ext cx="2116247" cy="65603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22" name="Shape 122"/>
        <p:cNvGrpSpPr/>
        <p:nvPr/>
      </p:nvGrpSpPr>
      <p:grpSpPr>
        <a:xfrm>
          <a:off x="0" y="0"/>
          <a:ext cx="0" cy="0"/>
          <a:chOff x="0" y="0"/>
          <a:chExt cx="0" cy="0"/>
        </a:xfrm>
      </p:grpSpPr>
      <p:sp>
        <p:nvSpPr>
          <p:cNvPr id="123" name="Google Shape;123;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26" name="Google Shape;126;p34"/>
          <p:cNvGrpSpPr/>
          <p:nvPr/>
        </p:nvGrpSpPr>
        <p:grpSpPr>
          <a:xfrm>
            <a:off x="-24443041" y="-4237511"/>
            <a:ext cx="25343587" cy="12758057"/>
            <a:chOff x="0" y="-8467"/>
            <a:chExt cx="12192000" cy="6866467"/>
          </a:xfrm>
        </p:grpSpPr>
        <p:cxnSp>
          <p:nvCxnSpPr>
            <p:cNvPr id="127" name="Google Shape;127;p34"/>
            <p:cNvCxnSpPr/>
            <p:nvPr/>
          </p:nvCxnSpPr>
          <p:spPr>
            <a:xfrm>
              <a:off x="9371012" y="0"/>
              <a:ext cx="1219200" cy="6858000"/>
            </a:xfrm>
            <a:prstGeom prst="straightConnector1">
              <a:avLst/>
            </a:prstGeom>
            <a:noFill/>
            <a:ln cap="flat" cmpd="sng" w="9525">
              <a:solidFill>
                <a:srgbClr val="BFBFBF"/>
              </a:solidFill>
              <a:prstDash val="solid"/>
              <a:miter lim="800000"/>
              <a:headEnd len="sm" w="sm" type="none"/>
              <a:tailEnd len="sm" w="sm" type="none"/>
            </a:ln>
          </p:spPr>
        </p:cxnSp>
        <p:cxnSp>
          <p:nvCxnSpPr>
            <p:cNvPr id="128" name="Google Shape;128;p34"/>
            <p:cNvCxnSpPr/>
            <p:nvPr/>
          </p:nvCxnSpPr>
          <p:spPr>
            <a:xfrm flipH="1">
              <a:off x="7425267" y="3681413"/>
              <a:ext cx="4763558" cy="3176587"/>
            </a:xfrm>
            <a:prstGeom prst="straightConnector1">
              <a:avLst/>
            </a:prstGeom>
            <a:noFill/>
            <a:ln cap="flat" cmpd="sng" w="9525">
              <a:solidFill>
                <a:srgbClr val="D8D8D8"/>
              </a:solidFill>
              <a:prstDash val="solid"/>
              <a:miter lim="800000"/>
              <a:headEnd len="sm" w="sm" type="none"/>
              <a:tailEnd len="sm" w="sm" type="none"/>
            </a:ln>
          </p:spPr>
        </p:cxnSp>
        <p:sp>
          <p:nvSpPr>
            <p:cNvPr id="129" name="Google Shape;129;p3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30" name="Google Shape;130;p3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31" name="Google Shape;131;p3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0416D">
                <a:alpha val="69803"/>
              </a:srgbClr>
            </a:solidFill>
            <a:ln>
              <a:noFill/>
            </a:ln>
          </p:spPr>
        </p:sp>
        <p:sp>
          <p:nvSpPr>
            <p:cNvPr id="133" name="Google Shape;133;p3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4196E0">
                <a:alpha val="69803"/>
              </a:srgbClr>
            </a:solidFill>
            <a:ln>
              <a:noFill/>
            </a:ln>
          </p:spPr>
        </p:sp>
        <p:sp>
          <p:nvSpPr>
            <p:cNvPr id="134" name="Google Shape;134;p3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35" name="Google Shape;135;p3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4"/>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7" name="Google Shape;137;p34"/>
          <p:cNvPicPr preferRelativeResize="0"/>
          <p:nvPr/>
        </p:nvPicPr>
        <p:blipFill rotWithShape="1">
          <a:blip r:embed="rId2">
            <a:alphaModFix/>
          </a:blip>
          <a:srcRect b="0" l="0" r="0" t="0"/>
          <a:stretch/>
        </p:blipFill>
        <p:spPr>
          <a:xfrm>
            <a:off x="9697392" y="258755"/>
            <a:ext cx="2116247" cy="65603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8" name="Shape 138"/>
        <p:cNvGrpSpPr/>
        <p:nvPr/>
      </p:nvGrpSpPr>
      <p:grpSpPr>
        <a:xfrm>
          <a:off x="0" y="0"/>
          <a:ext cx="0" cy="0"/>
          <a:chOff x="0" y="0"/>
          <a:chExt cx="0" cy="0"/>
        </a:xfrm>
      </p:grpSpPr>
      <p:sp>
        <p:nvSpPr>
          <p:cNvPr id="139" name="Google Shape;139;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legrey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1" name="Google Shape;141;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45" name="Google Shape;145;p35"/>
          <p:cNvGrpSpPr/>
          <p:nvPr/>
        </p:nvGrpSpPr>
        <p:grpSpPr>
          <a:xfrm rot="10800000">
            <a:off x="-3039899" y="-3366656"/>
            <a:ext cx="19415971" cy="11598157"/>
            <a:chOff x="0" y="-8467"/>
            <a:chExt cx="12192000" cy="6866467"/>
          </a:xfrm>
        </p:grpSpPr>
        <p:cxnSp>
          <p:nvCxnSpPr>
            <p:cNvPr id="146" name="Google Shape;146;p35"/>
            <p:cNvCxnSpPr/>
            <p:nvPr/>
          </p:nvCxnSpPr>
          <p:spPr>
            <a:xfrm>
              <a:off x="9371012" y="0"/>
              <a:ext cx="1219200" cy="6858000"/>
            </a:xfrm>
            <a:prstGeom prst="straightConnector1">
              <a:avLst/>
            </a:prstGeom>
            <a:noFill/>
            <a:ln cap="flat" cmpd="sng" w="9525">
              <a:solidFill>
                <a:srgbClr val="BFBFBF"/>
              </a:solidFill>
              <a:prstDash val="solid"/>
              <a:miter lim="800000"/>
              <a:headEnd len="sm" w="sm" type="none"/>
              <a:tailEnd len="sm" w="sm" type="none"/>
            </a:ln>
          </p:spPr>
        </p:cxnSp>
        <p:cxnSp>
          <p:nvCxnSpPr>
            <p:cNvPr id="147" name="Google Shape;147;p35"/>
            <p:cNvCxnSpPr/>
            <p:nvPr/>
          </p:nvCxnSpPr>
          <p:spPr>
            <a:xfrm flipH="1">
              <a:off x="7425267" y="3681413"/>
              <a:ext cx="4763558" cy="3176587"/>
            </a:xfrm>
            <a:prstGeom prst="straightConnector1">
              <a:avLst/>
            </a:prstGeom>
            <a:noFill/>
            <a:ln cap="flat" cmpd="sng" w="9525">
              <a:solidFill>
                <a:srgbClr val="D8D8D8"/>
              </a:solidFill>
              <a:prstDash val="solid"/>
              <a:miter lim="800000"/>
              <a:headEnd len="sm" w="sm" type="none"/>
              <a:tailEnd len="sm" w="sm" type="none"/>
            </a:ln>
          </p:spPr>
        </p:cxnSp>
        <p:sp>
          <p:nvSpPr>
            <p:cNvPr id="148" name="Google Shape;148;p3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9" name="Google Shape;149;p3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0" name="Google Shape;150;p3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0416D">
                <a:alpha val="69803"/>
              </a:srgbClr>
            </a:solidFill>
            <a:ln>
              <a:noFill/>
            </a:ln>
          </p:spPr>
        </p:sp>
        <p:sp>
          <p:nvSpPr>
            <p:cNvPr id="152" name="Google Shape;152;p3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4196E0">
                <a:alpha val="69803"/>
              </a:srgbClr>
            </a:solidFill>
            <a:ln>
              <a:noFill/>
            </a:ln>
          </p:spPr>
        </p:sp>
        <p:sp>
          <p:nvSpPr>
            <p:cNvPr id="153" name="Google Shape;153;p3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4" name="Google Shape;154;p3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5"/>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6" name="Google Shape;156;p35"/>
          <p:cNvPicPr preferRelativeResize="0"/>
          <p:nvPr/>
        </p:nvPicPr>
        <p:blipFill rotWithShape="1">
          <a:blip r:embed="rId2">
            <a:alphaModFix/>
          </a:blip>
          <a:srcRect b="0" l="0" r="0" t="0"/>
          <a:stretch/>
        </p:blipFill>
        <p:spPr>
          <a:xfrm>
            <a:off x="9890362" y="164106"/>
            <a:ext cx="2116247" cy="65603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7" name="Shape 157"/>
        <p:cNvGrpSpPr/>
        <p:nvPr/>
      </p:nvGrpSpPr>
      <p:grpSpPr>
        <a:xfrm>
          <a:off x="0" y="0"/>
          <a:ext cx="0" cy="0"/>
          <a:chOff x="0" y="0"/>
          <a:chExt cx="0" cy="0"/>
        </a:xfrm>
      </p:grpSpPr>
      <p:sp>
        <p:nvSpPr>
          <p:cNvPr id="158" name="Google Shape;158;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legrey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6"/>
          <p:cNvSpPr/>
          <p:nvPr>
            <p:ph idx="2" type="pic"/>
          </p:nvPr>
        </p:nvSpPr>
        <p:spPr>
          <a:xfrm>
            <a:off x="5183188" y="987425"/>
            <a:ext cx="6172200" cy="4873625"/>
          </a:xfrm>
          <a:prstGeom prst="rect">
            <a:avLst/>
          </a:prstGeom>
          <a:noFill/>
          <a:ln>
            <a:noFill/>
          </a:ln>
        </p:spPr>
      </p:sp>
      <p:sp>
        <p:nvSpPr>
          <p:cNvPr id="160" name="Google Shape;160;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1" name="Google Shape;16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64" name="Google Shape;164;p36"/>
          <p:cNvGrpSpPr/>
          <p:nvPr/>
        </p:nvGrpSpPr>
        <p:grpSpPr>
          <a:xfrm rot="5400000">
            <a:off x="-1514222" y="-5185538"/>
            <a:ext cx="15220445" cy="14055515"/>
            <a:chOff x="0" y="-8467"/>
            <a:chExt cx="12192000" cy="6866467"/>
          </a:xfrm>
        </p:grpSpPr>
        <p:cxnSp>
          <p:nvCxnSpPr>
            <p:cNvPr id="165" name="Google Shape;165;p36"/>
            <p:cNvCxnSpPr/>
            <p:nvPr/>
          </p:nvCxnSpPr>
          <p:spPr>
            <a:xfrm>
              <a:off x="9371012" y="0"/>
              <a:ext cx="1219200" cy="6858000"/>
            </a:xfrm>
            <a:prstGeom prst="straightConnector1">
              <a:avLst/>
            </a:prstGeom>
            <a:noFill/>
            <a:ln cap="flat" cmpd="sng" w="9525">
              <a:solidFill>
                <a:srgbClr val="BFBFBF"/>
              </a:solidFill>
              <a:prstDash val="solid"/>
              <a:miter lim="800000"/>
              <a:headEnd len="sm" w="sm" type="none"/>
              <a:tailEnd len="sm" w="sm" type="none"/>
            </a:ln>
          </p:spPr>
        </p:cxnSp>
        <p:sp>
          <p:nvSpPr>
            <p:cNvPr id="166" name="Google Shape;166;p3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67" name="Google Shape;167;p3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68" name="Google Shape;168;p3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0416D">
                <a:alpha val="69803"/>
              </a:srgbClr>
            </a:solidFill>
            <a:ln>
              <a:noFill/>
            </a:ln>
          </p:spPr>
        </p:sp>
        <p:sp>
          <p:nvSpPr>
            <p:cNvPr id="170" name="Google Shape;170;p3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4196E0">
                <a:alpha val="69803"/>
              </a:srgbClr>
            </a:solidFill>
            <a:ln>
              <a:noFill/>
            </a:ln>
          </p:spPr>
        </p:sp>
        <p:sp>
          <p:nvSpPr>
            <p:cNvPr id="171" name="Google Shape;171;p3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72" name="Google Shape;172;p3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4" name="Google Shape;174;p36"/>
          <p:cNvPicPr preferRelativeResize="0"/>
          <p:nvPr/>
        </p:nvPicPr>
        <p:blipFill rotWithShape="1">
          <a:blip r:embed="rId2">
            <a:alphaModFix/>
          </a:blip>
          <a:srcRect b="0" l="0" r="0" t="0"/>
          <a:stretch/>
        </p:blipFill>
        <p:spPr>
          <a:xfrm>
            <a:off x="200101" y="154846"/>
            <a:ext cx="2116247" cy="6560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legreya"/>
              <a:buNone/>
              <a:defRPr b="1" i="0" sz="4400" u="none" cap="none" strike="noStrike">
                <a:solidFill>
                  <a:schemeClr val="dk1"/>
                </a:solidFill>
                <a:latin typeface="Alegreya"/>
                <a:ea typeface="Alegreya"/>
                <a:cs typeface="Alegreya"/>
                <a:sym typeface="Alegrey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1" i="0" sz="2800" u="none" cap="none" strike="noStrike">
                <a:solidFill>
                  <a:schemeClr val="dk1"/>
                </a:solidFill>
                <a:latin typeface="Alegreya"/>
                <a:ea typeface="Alegreya"/>
                <a:cs typeface="Alegreya"/>
                <a:sym typeface="Alegrey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Light"/>
                <a:ea typeface="Open Sans Light"/>
                <a:cs typeface="Open Sans Light"/>
                <a:sym typeface="Open Sa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7"/>
          <p:cNvSpPr/>
          <p:nvPr/>
        </p:nvSpPr>
        <p:spPr>
          <a:xfrm>
            <a:off x="0" y="6777483"/>
            <a:ext cx="12192000" cy="232914"/>
          </a:xfrm>
          <a:prstGeom prst="rect">
            <a:avLst/>
          </a:prstGeom>
          <a:solidFill>
            <a:srgbClr val="3866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
          <p:cNvSpPr txBox="1"/>
          <p:nvPr/>
        </p:nvSpPr>
        <p:spPr>
          <a:xfrm>
            <a:off x="2355272" y="2171700"/>
            <a:ext cx="9144000" cy="2017012"/>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RENCANA PEMBELAJARAN  SEMESTER</a:t>
            </a:r>
            <a:endParaRPr/>
          </a:p>
          <a:p>
            <a:pPr indent="0" lvl="0" marL="0" marR="0" rtl="0" algn="ctr">
              <a:lnSpc>
                <a:spcPct val="9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Pemograman Visual</a:t>
            </a:r>
            <a:br>
              <a:rPr b="1" i="0" lang="en-US" sz="3600" u="none" cap="none" strike="noStrike">
                <a:solidFill>
                  <a:schemeClr val="dk1"/>
                </a:solidFill>
                <a:latin typeface="Arial"/>
                <a:ea typeface="Arial"/>
                <a:cs typeface="Arial"/>
                <a:sym typeface="Arial"/>
              </a:rPr>
            </a:br>
            <a:endParaRPr b="1" i="0" sz="3600" u="none" cap="none" strike="noStrike">
              <a:solidFill>
                <a:schemeClr val="dk1"/>
              </a:solidFill>
              <a:latin typeface="Alegreya"/>
              <a:ea typeface="Alegreya"/>
              <a:cs typeface="Alegreya"/>
              <a:sym typeface="Alegreya"/>
            </a:endParaRPr>
          </a:p>
        </p:txBody>
      </p:sp>
      <p:sp>
        <p:nvSpPr>
          <p:cNvPr id="216" name="Google Shape;216;p1"/>
          <p:cNvSpPr txBox="1"/>
          <p:nvPr/>
        </p:nvSpPr>
        <p:spPr>
          <a:xfrm>
            <a:off x="2355272" y="4805972"/>
            <a:ext cx="9144000" cy="1655762"/>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3F3F3F"/>
              </a:buClr>
              <a:buSzPts val="2400"/>
              <a:buFont typeface="Arial"/>
              <a:buNone/>
            </a:pPr>
            <a:r>
              <a:rPr b="1" i="0" lang="en-US" sz="2400" u="none" cap="none" strike="noStrike">
                <a:solidFill>
                  <a:srgbClr val="3F3F3F"/>
                </a:solidFill>
                <a:latin typeface="Alegreya"/>
                <a:ea typeface="Alegreya"/>
                <a:cs typeface="Alegreya"/>
                <a:sym typeface="Alegreya"/>
              </a:rPr>
              <a:t>Muhammad Ikhwani Saputra, S.Kom, M.Kom</a:t>
            </a:r>
            <a:endParaRPr b="1" i="0" sz="2400" u="none" cap="none" strike="noStrike">
              <a:solidFill>
                <a:srgbClr val="3F3F3F"/>
              </a:solidFill>
              <a:latin typeface="Alegreya"/>
              <a:ea typeface="Alegreya"/>
              <a:cs typeface="Alegreya"/>
              <a:sym typeface="Alegrey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0"/>
          <p:cNvSpPr txBox="1"/>
          <p:nvPr/>
        </p:nvSpPr>
        <p:spPr>
          <a:xfrm>
            <a:off x="1617786" y="978594"/>
            <a:ext cx="8880000"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Pertemuan III – Controls</a:t>
            </a:r>
            <a:endParaRPr sz="2400">
              <a:solidFill>
                <a:schemeClr val="dk1"/>
              </a:solidFill>
              <a:latin typeface="Arial"/>
              <a:ea typeface="Arial"/>
              <a:cs typeface="Arial"/>
              <a:sym typeface="Arial"/>
            </a:endParaRPr>
          </a:p>
        </p:txBody>
      </p:sp>
      <p:sp>
        <p:nvSpPr>
          <p:cNvPr id="300" name="Google Shape;300;p10"/>
          <p:cNvSpPr/>
          <p:nvPr/>
        </p:nvSpPr>
        <p:spPr>
          <a:xfrm>
            <a:off x="784206" y="2380981"/>
            <a:ext cx="8754126" cy="2439129"/>
          </a:xfrm>
          <a:prstGeom prst="rect">
            <a:avLst/>
          </a:prstGeom>
          <a:noFill/>
          <a:ln>
            <a:noFill/>
          </a:ln>
        </p:spPr>
        <p:txBody>
          <a:bodyPr anchorCtr="0" anchor="t" bIns="45700" lIns="91425" spcFirstLastPara="1" rIns="91425" wrap="square" tIns="45700">
            <a:spAutoFit/>
          </a:bodyPr>
          <a:lstStyle/>
          <a:p>
            <a:pPr indent="0" lvl="0" marL="120014" marR="0" rtl="0" algn="l">
              <a:lnSpc>
                <a:spcPct val="150000"/>
              </a:lnSpc>
              <a:spcBef>
                <a:spcPts val="0"/>
              </a:spcBef>
              <a:spcAft>
                <a:spcPts val="0"/>
              </a:spcAft>
              <a:buNone/>
            </a:pPr>
            <a:r>
              <a:rPr lang="en-US" sz="1800">
                <a:solidFill>
                  <a:schemeClr val="dk1"/>
                </a:solidFill>
                <a:latin typeface="Arial"/>
                <a:ea typeface="Arial"/>
                <a:cs typeface="Arial"/>
                <a:sym typeface="Arial"/>
              </a:rPr>
              <a:t>Menggunakan video E-Learning, PPT, Modul materi yang outputnya :</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menggunakan control standar</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menggunakan control bertipe container</a:t>
            </a:r>
            <a:endParaRPr/>
          </a:p>
          <a:p>
            <a:pPr indent="0" lvl="0" marL="365125" marR="0" rtl="0" algn="l">
              <a:lnSpc>
                <a:spcPct val="150000"/>
              </a:lnSpc>
              <a:spcBef>
                <a:spcPts val="710"/>
              </a:spcBef>
              <a:spcAft>
                <a:spcPts val="0"/>
              </a:spcAft>
              <a:buNone/>
            </a:pPr>
            <a:r>
              <a:rPr lang="en-US" sz="1800">
                <a:solidFill>
                  <a:schemeClr val="dk1"/>
                </a:solidFill>
                <a:latin typeface="Arial"/>
                <a:ea typeface="Arial"/>
                <a:cs typeface="Arial"/>
                <a:sym typeface="Arial"/>
              </a:rPr>
              <a:t>(Label, TextBox, Button, Checkbox, Radio Button, ComboBox, ListBox, Checked ListBox, Main Menu, Context Menu)</a:t>
            </a:r>
            <a:endParaRPr sz="1800">
              <a:solidFill>
                <a:schemeClr val="dk1"/>
              </a:solidFill>
              <a:latin typeface="Arial"/>
              <a:ea typeface="Arial"/>
              <a:cs typeface="Arial"/>
              <a:sym typeface="Arial"/>
            </a:endParaRPr>
          </a:p>
        </p:txBody>
      </p:sp>
      <p:sp>
        <p:nvSpPr>
          <p:cNvPr id="301" name="Google Shape;301;p10"/>
          <p:cNvSpPr/>
          <p:nvPr/>
        </p:nvSpPr>
        <p:spPr>
          <a:xfrm>
            <a:off x="936606" y="5629191"/>
            <a:ext cx="5411097"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Metode Pembelajaran: Discovery Learning (DL)</a:t>
            </a:r>
            <a:endParaRPr b="1" sz="1800">
              <a:solidFill>
                <a:schemeClr val="dk1"/>
              </a:solidFill>
              <a:latin typeface="Arial"/>
              <a:ea typeface="Arial"/>
              <a:cs typeface="Arial"/>
              <a:sym typeface="Arial"/>
            </a:endParaRPr>
          </a:p>
        </p:txBody>
      </p:sp>
      <p:sp>
        <p:nvSpPr>
          <p:cNvPr id="302" name="Google Shape;302;p10"/>
          <p:cNvSpPr/>
          <p:nvPr/>
        </p:nvSpPr>
        <p:spPr>
          <a:xfrm>
            <a:off x="936606" y="1963656"/>
            <a:ext cx="2566728"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Materi Pembelajaran:</a:t>
            </a:r>
            <a:endParaRPr b="1"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1"/>
          <p:cNvSpPr txBox="1"/>
          <p:nvPr/>
        </p:nvSpPr>
        <p:spPr>
          <a:xfrm>
            <a:off x="1617786" y="978594"/>
            <a:ext cx="8880000"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Pertemuan IV – Event Handling</a:t>
            </a:r>
            <a:endParaRPr sz="2400">
              <a:solidFill>
                <a:schemeClr val="dk1"/>
              </a:solidFill>
              <a:latin typeface="Arial"/>
              <a:ea typeface="Arial"/>
              <a:cs typeface="Arial"/>
              <a:sym typeface="Arial"/>
            </a:endParaRPr>
          </a:p>
        </p:txBody>
      </p:sp>
      <p:sp>
        <p:nvSpPr>
          <p:cNvPr id="308" name="Google Shape;308;p11"/>
          <p:cNvSpPr/>
          <p:nvPr/>
        </p:nvSpPr>
        <p:spPr>
          <a:xfrm>
            <a:off x="784206" y="2380981"/>
            <a:ext cx="8754126" cy="2023631"/>
          </a:xfrm>
          <a:prstGeom prst="rect">
            <a:avLst/>
          </a:prstGeom>
          <a:noFill/>
          <a:ln>
            <a:noFill/>
          </a:ln>
        </p:spPr>
        <p:txBody>
          <a:bodyPr anchorCtr="0" anchor="t" bIns="45700" lIns="91425" spcFirstLastPara="1" rIns="91425" wrap="square" tIns="45700">
            <a:spAutoFit/>
          </a:bodyPr>
          <a:lstStyle/>
          <a:p>
            <a:pPr indent="0" lvl="0" marL="120014" marR="0" rtl="0" algn="l">
              <a:lnSpc>
                <a:spcPct val="150000"/>
              </a:lnSpc>
              <a:spcBef>
                <a:spcPts val="0"/>
              </a:spcBef>
              <a:spcAft>
                <a:spcPts val="0"/>
              </a:spcAft>
              <a:buNone/>
            </a:pPr>
            <a:r>
              <a:rPr lang="en-US" sz="1800">
                <a:solidFill>
                  <a:schemeClr val="dk1"/>
                </a:solidFill>
                <a:latin typeface="Arial"/>
                <a:ea typeface="Arial"/>
                <a:cs typeface="Arial"/>
                <a:sym typeface="Arial"/>
              </a:rPr>
              <a:t>Menggunakan video E-Learning, PPT, Modul materi yang outputnya :</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mengidentifikasi event button dan menu</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mengidentifikasi event paint</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mengidentifikasi Scroll Bars</a:t>
            </a:r>
            <a:endParaRPr/>
          </a:p>
        </p:txBody>
      </p:sp>
      <p:sp>
        <p:nvSpPr>
          <p:cNvPr id="309" name="Google Shape;309;p11"/>
          <p:cNvSpPr/>
          <p:nvPr/>
        </p:nvSpPr>
        <p:spPr>
          <a:xfrm>
            <a:off x="936606" y="4889312"/>
            <a:ext cx="5411097"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Metode Pembelajaran: Discovery Learning (DL)</a:t>
            </a:r>
            <a:endParaRPr b="1" sz="1800">
              <a:solidFill>
                <a:schemeClr val="dk1"/>
              </a:solidFill>
              <a:latin typeface="Arial"/>
              <a:ea typeface="Arial"/>
              <a:cs typeface="Arial"/>
              <a:sym typeface="Arial"/>
            </a:endParaRPr>
          </a:p>
        </p:txBody>
      </p:sp>
      <p:sp>
        <p:nvSpPr>
          <p:cNvPr id="310" name="Google Shape;310;p11"/>
          <p:cNvSpPr/>
          <p:nvPr/>
        </p:nvSpPr>
        <p:spPr>
          <a:xfrm>
            <a:off x="936606" y="1963656"/>
            <a:ext cx="2566728"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Materi Pembelajaran:</a:t>
            </a:r>
            <a:endParaRPr b="1"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2"/>
          <p:cNvSpPr txBox="1"/>
          <p:nvPr/>
        </p:nvSpPr>
        <p:spPr>
          <a:xfrm>
            <a:off x="1617786" y="978594"/>
            <a:ext cx="8880000"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Pertemuan V – Dialog</a:t>
            </a:r>
            <a:endParaRPr sz="2400">
              <a:solidFill>
                <a:schemeClr val="dk1"/>
              </a:solidFill>
              <a:latin typeface="Arial"/>
              <a:ea typeface="Arial"/>
              <a:cs typeface="Arial"/>
              <a:sym typeface="Arial"/>
            </a:endParaRPr>
          </a:p>
        </p:txBody>
      </p:sp>
      <p:sp>
        <p:nvSpPr>
          <p:cNvPr id="316" name="Google Shape;316;p12"/>
          <p:cNvSpPr/>
          <p:nvPr/>
        </p:nvSpPr>
        <p:spPr>
          <a:xfrm>
            <a:off x="784206" y="2380981"/>
            <a:ext cx="8754126" cy="2528897"/>
          </a:xfrm>
          <a:prstGeom prst="rect">
            <a:avLst/>
          </a:prstGeom>
          <a:noFill/>
          <a:ln>
            <a:noFill/>
          </a:ln>
        </p:spPr>
        <p:txBody>
          <a:bodyPr anchorCtr="0" anchor="t" bIns="45700" lIns="91425" spcFirstLastPara="1" rIns="91425" wrap="square" tIns="45700">
            <a:spAutoFit/>
          </a:bodyPr>
          <a:lstStyle/>
          <a:p>
            <a:pPr indent="0" lvl="0" marL="120014" marR="0" rtl="0" algn="l">
              <a:lnSpc>
                <a:spcPct val="150000"/>
              </a:lnSpc>
              <a:spcBef>
                <a:spcPts val="0"/>
              </a:spcBef>
              <a:spcAft>
                <a:spcPts val="0"/>
              </a:spcAft>
              <a:buNone/>
            </a:pPr>
            <a:r>
              <a:rPr lang="en-US" sz="1800">
                <a:solidFill>
                  <a:schemeClr val="dk1"/>
                </a:solidFill>
                <a:latin typeface="Arial"/>
                <a:ea typeface="Arial"/>
                <a:cs typeface="Arial"/>
                <a:sym typeface="Arial"/>
              </a:rPr>
              <a:t>Menggunakan video E-Learning, PPT, Modul materi yang outputnya :</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mengidentifikasi message box</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mengidentifikasi Open File Dialog and Save File Dialog</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mengidentifikasi Color Dialog and Font Dialog</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mengidentifikasi Folder Browser Dialog</a:t>
            </a:r>
            <a:endParaRPr/>
          </a:p>
        </p:txBody>
      </p:sp>
      <p:sp>
        <p:nvSpPr>
          <p:cNvPr id="317" name="Google Shape;317;p12"/>
          <p:cNvSpPr/>
          <p:nvPr/>
        </p:nvSpPr>
        <p:spPr>
          <a:xfrm>
            <a:off x="936606" y="5114395"/>
            <a:ext cx="5411097"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Metode Pembelajaran: Discovery Learning (DL)</a:t>
            </a:r>
            <a:endParaRPr b="1" sz="1800">
              <a:solidFill>
                <a:schemeClr val="dk1"/>
              </a:solidFill>
              <a:latin typeface="Arial"/>
              <a:ea typeface="Arial"/>
              <a:cs typeface="Arial"/>
              <a:sym typeface="Arial"/>
            </a:endParaRPr>
          </a:p>
        </p:txBody>
      </p:sp>
      <p:sp>
        <p:nvSpPr>
          <p:cNvPr id="318" name="Google Shape;318;p12"/>
          <p:cNvSpPr/>
          <p:nvPr/>
        </p:nvSpPr>
        <p:spPr>
          <a:xfrm>
            <a:off x="936606" y="1963656"/>
            <a:ext cx="2566728"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Materi Pembelajaran:</a:t>
            </a:r>
            <a:endParaRPr b="1"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3"/>
          <p:cNvSpPr txBox="1"/>
          <p:nvPr/>
        </p:nvSpPr>
        <p:spPr>
          <a:xfrm>
            <a:off x="1617786" y="978594"/>
            <a:ext cx="8880000"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Pertemuan VI – Working with Forms </a:t>
            </a:r>
            <a:endParaRPr sz="2400">
              <a:solidFill>
                <a:schemeClr val="dk1"/>
              </a:solidFill>
              <a:latin typeface="Arial"/>
              <a:ea typeface="Arial"/>
              <a:cs typeface="Arial"/>
              <a:sym typeface="Arial"/>
            </a:endParaRPr>
          </a:p>
        </p:txBody>
      </p:sp>
      <p:sp>
        <p:nvSpPr>
          <p:cNvPr id="324" name="Google Shape;324;p13"/>
          <p:cNvSpPr/>
          <p:nvPr/>
        </p:nvSpPr>
        <p:spPr>
          <a:xfrm>
            <a:off x="936606" y="2451319"/>
            <a:ext cx="8754126" cy="2023631"/>
          </a:xfrm>
          <a:prstGeom prst="rect">
            <a:avLst/>
          </a:prstGeom>
          <a:noFill/>
          <a:ln>
            <a:noFill/>
          </a:ln>
        </p:spPr>
        <p:txBody>
          <a:bodyPr anchorCtr="0" anchor="t" bIns="45700" lIns="91425" spcFirstLastPara="1" rIns="91425" wrap="square" tIns="45700">
            <a:spAutoFit/>
          </a:bodyPr>
          <a:lstStyle/>
          <a:p>
            <a:pPr indent="0" lvl="0" marL="120014" marR="0" rtl="0" algn="l">
              <a:lnSpc>
                <a:spcPct val="150000"/>
              </a:lnSpc>
              <a:spcBef>
                <a:spcPts val="0"/>
              </a:spcBef>
              <a:spcAft>
                <a:spcPts val="0"/>
              </a:spcAft>
              <a:buNone/>
            </a:pPr>
            <a:r>
              <a:rPr lang="en-US" sz="1800">
                <a:solidFill>
                  <a:schemeClr val="dk1"/>
                </a:solidFill>
                <a:latin typeface="Arial"/>
                <a:ea typeface="Arial"/>
                <a:cs typeface="Arial"/>
                <a:sym typeface="Arial"/>
              </a:rPr>
              <a:t>Menggunakan video E-Learning, PPT, Modul materi yang outputnya :</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membuat dan menampilkan form baru</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membuat ulang Forms</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membuat kustom dialog</a:t>
            </a:r>
            <a:endParaRPr/>
          </a:p>
        </p:txBody>
      </p:sp>
      <p:sp>
        <p:nvSpPr>
          <p:cNvPr id="325" name="Google Shape;325;p13"/>
          <p:cNvSpPr/>
          <p:nvPr/>
        </p:nvSpPr>
        <p:spPr>
          <a:xfrm>
            <a:off x="936606" y="5114395"/>
            <a:ext cx="5411097"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Metode Pembelajaran: Discovery Learning (DL)</a:t>
            </a:r>
            <a:endParaRPr b="1" sz="1800">
              <a:solidFill>
                <a:schemeClr val="dk1"/>
              </a:solidFill>
              <a:latin typeface="Arial"/>
              <a:ea typeface="Arial"/>
              <a:cs typeface="Arial"/>
              <a:sym typeface="Arial"/>
            </a:endParaRPr>
          </a:p>
        </p:txBody>
      </p:sp>
      <p:sp>
        <p:nvSpPr>
          <p:cNvPr id="326" name="Google Shape;326;p13"/>
          <p:cNvSpPr/>
          <p:nvPr/>
        </p:nvSpPr>
        <p:spPr>
          <a:xfrm>
            <a:off x="936606" y="1963656"/>
            <a:ext cx="2566728"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Materi Pembelajaran:</a:t>
            </a:r>
            <a:endParaRPr b="1"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4"/>
          <p:cNvSpPr txBox="1"/>
          <p:nvPr/>
        </p:nvSpPr>
        <p:spPr>
          <a:xfrm>
            <a:off x="1617786" y="978594"/>
            <a:ext cx="8880000"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Pertemuan VII – Using Variables</a:t>
            </a:r>
            <a:endParaRPr sz="2400">
              <a:solidFill>
                <a:schemeClr val="dk1"/>
              </a:solidFill>
              <a:latin typeface="Arial"/>
              <a:ea typeface="Arial"/>
              <a:cs typeface="Arial"/>
              <a:sym typeface="Arial"/>
            </a:endParaRPr>
          </a:p>
        </p:txBody>
      </p:sp>
      <p:sp>
        <p:nvSpPr>
          <p:cNvPr id="332" name="Google Shape;332;p14"/>
          <p:cNvSpPr/>
          <p:nvPr/>
        </p:nvSpPr>
        <p:spPr>
          <a:xfrm>
            <a:off x="936606" y="2451319"/>
            <a:ext cx="8754126" cy="3034164"/>
          </a:xfrm>
          <a:prstGeom prst="rect">
            <a:avLst/>
          </a:prstGeom>
          <a:noFill/>
          <a:ln>
            <a:noFill/>
          </a:ln>
        </p:spPr>
        <p:txBody>
          <a:bodyPr anchorCtr="0" anchor="t" bIns="45700" lIns="91425" spcFirstLastPara="1" rIns="91425" wrap="square" tIns="45700">
            <a:spAutoFit/>
          </a:bodyPr>
          <a:lstStyle/>
          <a:p>
            <a:pPr indent="0" lvl="0" marL="120014" marR="0" rtl="0" algn="l">
              <a:lnSpc>
                <a:spcPct val="150000"/>
              </a:lnSpc>
              <a:spcBef>
                <a:spcPts val="0"/>
              </a:spcBef>
              <a:spcAft>
                <a:spcPts val="0"/>
              </a:spcAft>
              <a:buNone/>
            </a:pPr>
            <a:r>
              <a:rPr lang="en-US" sz="1800">
                <a:solidFill>
                  <a:schemeClr val="dk1"/>
                </a:solidFill>
                <a:latin typeface="Arial"/>
                <a:ea typeface="Arial"/>
                <a:cs typeface="Arial"/>
                <a:sym typeface="Arial"/>
              </a:rPr>
              <a:t>Menggunakan video E-Learning, PPT, Modul materi yang outputnya :</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mendeklarasi variabel dan melakukan perhitungan.</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menggunakan Konstan variabel</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mengidentifikasi batasan variabel</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menggunakan Operator aritmatika</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menggunakan tipe enumeration</a:t>
            </a:r>
            <a:endParaRPr/>
          </a:p>
        </p:txBody>
      </p:sp>
      <p:sp>
        <p:nvSpPr>
          <p:cNvPr id="333" name="Google Shape;333;p14"/>
          <p:cNvSpPr/>
          <p:nvPr/>
        </p:nvSpPr>
        <p:spPr>
          <a:xfrm>
            <a:off x="936606" y="5603814"/>
            <a:ext cx="5411097"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Metode Pembelajaran: Discovery Learning (DL)</a:t>
            </a:r>
            <a:endParaRPr b="1" sz="1800">
              <a:solidFill>
                <a:schemeClr val="dk1"/>
              </a:solidFill>
              <a:latin typeface="Arial"/>
              <a:ea typeface="Arial"/>
              <a:cs typeface="Arial"/>
              <a:sym typeface="Arial"/>
            </a:endParaRPr>
          </a:p>
        </p:txBody>
      </p:sp>
      <p:sp>
        <p:nvSpPr>
          <p:cNvPr id="334" name="Google Shape;334;p14"/>
          <p:cNvSpPr/>
          <p:nvPr/>
        </p:nvSpPr>
        <p:spPr>
          <a:xfrm>
            <a:off x="936606" y="1963656"/>
            <a:ext cx="2566728"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Materi Pembelajaran:</a:t>
            </a:r>
            <a:endParaRPr b="1"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5"/>
          <p:cNvSpPr txBox="1"/>
          <p:nvPr/>
        </p:nvSpPr>
        <p:spPr>
          <a:xfrm>
            <a:off x="1617786" y="978594"/>
            <a:ext cx="8880000"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Pertemuan VIII – UTS</a:t>
            </a:r>
            <a:endParaRPr sz="2400">
              <a:solidFill>
                <a:schemeClr val="dk1"/>
              </a:solidFill>
              <a:latin typeface="Arial"/>
              <a:ea typeface="Arial"/>
              <a:cs typeface="Arial"/>
              <a:sym typeface="Arial"/>
            </a:endParaRPr>
          </a:p>
        </p:txBody>
      </p:sp>
      <p:sp>
        <p:nvSpPr>
          <p:cNvPr id="340" name="Google Shape;340;p15"/>
          <p:cNvSpPr/>
          <p:nvPr/>
        </p:nvSpPr>
        <p:spPr>
          <a:xfrm>
            <a:off x="936606" y="5114395"/>
            <a:ext cx="5411097"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Metode Pembelajaran: Discovery Learning (DL)</a:t>
            </a:r>
            <a:endParaRPr b="1" sz="1800">
              <a:solidFill>
                <a:schemeClr val="dk1"/>
              </a:solidFill>
              <a:latin typeface="Arial"/>
              <a:ea typeface="Arial"/>
              <a:cs typeface="Arial"/>
              <a:sym typeface="Arial"/>
            </a:endParaRPr>
          </a:p>
        </p:txBody>
      </p:sp>
      <p:sp>
        <p:nvSpPr>
          <p:cNvPr id="341" name="Google Shape;341;p15"/>
          <p:cNvSpPr/>
          <p:nvPr/>
        </p:nvSpPr>
        <p:spPr>
          <a:xfrm>
            <a:off x="936606" y="1963656"/>
            <a:ext cx="5672707" cy="1200329"/>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Materi Pembelajaran:</a:t>
            </a:r>
            <a:endParaRPr/>
          </a:p>
          <a:p>
            <a:pPr indent="0" lvl="0" marL="73025" marR="0" rtl="0" algn="l">
              <a:lnSpc>
                <a:spcPct val="100000"/>
              </a:lnSpc>
              <a:spcBef>
                <a:spcPts val="0"/>
              </a:spcBef>
              <a:spcAft>
                <a:spcPts val="0"/>
              </a:spcAft>
              <a:buNone/>
            </a:pPr>
            <a:r>
              <a:t/>
            </a:r>
            <a:endParaRPr b="1" sz="1800">
              <a:solidFill>
                <a:schemeClr val="dk1"/>
              </a:solidFill>
              <a:latin typeface="Arial"/>
              <a:ea typeface="Arial"/>
              <a:cs typeface="Arial"/>
              <a:sym typeface="Arial"/>
            </a:endParaRPr>
          </a:p>
          <a:p>
            <a:pPr indent="-285750" lvl="0" marL="358775" marR="0" rtl="0" algn="l">
              <a:lnSpc>
                <a:spcPct val="100000"/>
              </a:lnSpc>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Ujian Tengah Semester</a:t>
            </a:r>
            <a:endParaRPr/>
          </a:p>
          <a:p>
            <a:pPr indent="-285750" lvl="0" marL="358775" marR="0" rtl="0" algn="l">
              <a:lnSpc>
                <a:spcPct val="100000"/>
              </a:lnSpc>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Project sederhana terkait materi pertemuan 1-7</a:t>
            </a:r>
            <a:endParaRPr b="1"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6"/>
          <p:cNvSpPr txBox="1"/>
          <p:nvPr/>
        </p:nvSpPr>
        <p:spPr>
          <a:xfrm>
            <a:off x="1617786" y="978594"/>
            <a:ext cx="8880000"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Pertemuan IX – Condition</a:t>
            </a:r>
            <a:endParaRPr sz="2400">
              <a:solidFill>
                <a:schemeClr val="dk1"/>
              </a:solidFill>
              <a:latin typeface="Arial"/>
              <a:ea typeface="Arial"/>
              <a:cs typeface="Arial"/>
              <a:sym typeface="Arial"/>
            </a:endParaRPr>
          </a:p>
        </p:txBody>
      </p:sp>
      <p:sp>
        <p:nvSpPr>
          <p:cNvPr id="347" name="Google Shape;347;p16"/>
          <p:cNvSpPr/>
          <p:nvPr/>
        </p:nvSpPr>
        <p:spPr>
          <a:xfrm>
            <a:off x="936606" y="2451319"/>
            <a:ext cx="8754126" cy="1518364"/>
          </a:xfrm>
          <a:prstGeom prst="rect">
            <a:avLst/>
          </a:prstGeom>
          <a:noFill/>
          <a:ln>
            <a:noFill/>
          </a:ln>
        </p:spPr>
        <p:txBody>
          <a:bodyPr anchorCtr="0" anchor="t" bIns="45700" lIns="91425" spcFirstLastPara="1" rIns="91425" wrap="square" tIns="45700">
            <a:spAutoFit/>
          </a:bodyPr>
          <a:lstStyle/>
          <a:p>
            <a:pPr indent="0" lvl="0" marL="120014" marR="0" rtl="0" algn="l">
              <a:lnSpc>
                <a:spcPct val="150000"/>
              </a:lnSpc>
              <a:spcBef>
                <a:spcPts val="0"/>
              </a:spcBef>
              <a:spcAft>
                <a:spcPts val="0"/>
              </a:spcAft>
              <a:buNone/>
            </a:pPr>
            <a:r>
              <a:rPr lang="en-US" sz="1800">
                <a:solidFill>
                  <a:schemeClr val="dk1"/>
                </a:solidFill>
                <a:latin typeface="Arial"/>
                <a:ea typeface="Arial"/>
                <a:cs typeface="Arial"/>
                <a:sym typeface="Arial"/>
              </a:rPr>
              <a:t>Menggunakan video E-Learning, PPT, Modul materi yang outputnya :</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mengidenfitikasikan If Statements</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mengidentifikasikan Select Case Statements</a:t>
            </a:r>
            <a:endParaRPr/>
          </a:p>
        </p:txBody>
      </p:sp>
      <p:sp>
        <p:nvSpPr>
          <p:cNvPr id="348" name="Google Shape;348;p16"/>
          <p:cNvSpPr/>
          <p:nvPr/>
        </p:nvSpPr>
        <p:spPr>
          <a:xfrm>
            <a:off x="797785" y="5029988"/>
            <a:ext cx="5411097"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Metode Pembelajaran: Discovery Learning (DL)</a:t>
            </a:r>
            <a:endParaRPr b="1" sz="1800">
              <a:solidFill>
                <a:schemeClr val="dk1"/>
              </a:solidFill>
              <a:latin typeface="Arial"/>
              <a:ea typeface="Arial"/>
              <a:cs typeface="Arial"/>
              <a:sym typeface="Arial"/>
            </a:endParaRPr>
          </a:p>
        </p:txBody>
      </p:sp>
      <p:sp>
        <p:nvSpPr>
          <p:cNvPr id="349" name="Google Shape;349;p16"/>
          <p:cNvSpPr/>
          <p:nvPr/>
        </p:nvSpPr>
        <p:spPr>
          <a:xfrm>
            <a:off x="936606" y="1963656"/>
            <a:ext cx="2566728"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Materi Pembelajaran:</a:t>
            </a:r>
            <a:endParaRPr b="1"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7"/>
          <p:cNvSpPr txBox="1"/>
          <p:nvPr/>
        </p:nvSpPr>
        <p:spPr>
          <a:xfrm>
            <a:off x="1617786" y="978594"/>
            <a:ext cx="8880000"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Pertemuan X – Debugging</a:t>
            </a:r>
            <a:endParaRPr sz="2400">
              <a:solidFill>
                <a:schemeClr val="dk1"/>
              </a:solidFill>
              <a:latin typeface="Arial"/>
              <a:ea typeface="Arial"/>
              <a:cs typeface="Arial"/>
              <a:sym typeface="Arial"/>
            </a:endParaRPr>
          </a:p>
        </p:txBody>
      </p:sp>
      <p:sp>
        <p:nvSpPr>
          <p:cNvPr id="355" name="Google Shape;355;p17"/>
          <p:cNvSpPr/>
          <p:nvPr/>
        </p:nvSpPr>
        <p:spPr>
          <a:xfrm>
            <a:off x="936606" y="2451319"/>
            <a:ext cx="8754126" cy="3539430"/>
          </a:xfrm>
          <a:prstGeom prst="rect">
            <a:avLst/>
          </a:prstGeom>
          <a:noFill/>
          <a:ln>
            <a:noFill/>
          </a:ln>
        </p:spPr>
        <p:txBody>
          <a:bodyPr anchorCtr="0" anchor="t" bIns="45700" lIns="91425" spcFirstLastPara="1" rIns="91425" wrap="square" tIns="45700">
            <a:spAutoFit/>
          </a:bodyPr>
          <a:lstStyle/>
          <a:p>
            <a:pPr indent="0" lvl="0" marL="120014" marR="0" rtl="0" algn="l">
              <a:lnSpc>
                <a:spcPct val="150000"/>
              </a:lnSpc>
              <a:spcBef>
                <a:spcPts val="0"/>
              </a:spcBef>
              <a:spcAft>
                <a:spcPts val="0"/>
              </a:spcAft>
              <a:buNone/>
            </a:pPr>
            <a:r>
              <a:rPr lang="en-US" sz="1800">
                <a:solidFill>
                  <a:schemeClr val="dk1"/>
                </a:solidFill>
                <a:latin typeface="Arial"/>
                <a:ea typeface="Arial"/>
                <a:cs typeface="Arial"/>
                <a:sym typeface="Arial"/>
              </a:rPr>
              <a:t>Menggunakan video E-Learning, PPT, Modul materi yang outputnya :</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menggunakan Jendala Watch</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menggunakan breakpoints</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meng-handle Exceptions</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mendeteksi error</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mengidenfitikasikan If Statements</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mengidentifikasikan Select Case Statements</a:t>
            </a:r>
            <a:endParaRPr/>
          </a:p>
        </p:txBody>
      </p:sp>
      <p:sp>
        <p:nvSpPr>
          <p:cNvPr id="356" name="Google Shape;356;p17"/>
          <p:cNvSpPr/>
          <p:nvPr/>
        </p:nvSpPr>
        <p:spPr>
          <a:xfrm>
            <a:off x="936606" y="6109080"/>
            <a:ext cx="5411097"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Metode Pembelajaran: Discovery Learning (DL)</a:t>
            </a:r>
            <a:endParaRPr b="1" sz="1800">
              <a:solidFill>
                <a:schemeClr val="dk1"/>
              </a:solidFill>
              <a:latin typeface="Arial"/>
              <a:ea typeface="Arial"/>
              <a:cs typeface="Arial"/>
              <a:sym typeface="Arial"/>
            </a:endParaRPr>
          </a:p>
        </p:txBody>
      </p:sp>
      <p:sp>
        <p:nvSpPr>
          <p:cNvPr id="357" name="Google Shape;357;p17"/>
          <p:cNvSpPr/>
          <p:nvPr/>
        </p:nvSpPr>
        <p:spPr>
          <a:xfrm>
            <a:off x="936606" y="1963656"/>
            <a:ext cx="2566728"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Materi Pembelajaran:</a:t>
            </a:r>
            <a:endParaRPr b="1"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8"/>
          <p:cNvSpPr txBox="1"/>
          <p:nvPr/>
        </p:nvSpPr>
        <p:spPr>
          <a:xfrm>
            <a:off x="1617786" y="978594"/>
            <a:ext cx="8880000"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Pertemuan XI – Working with Data Type</a:t>
            </a:r>
            <a:endParaRPr sz="2400">
              <a:solidFill>
                <a:schemeClr val="dk1"/>
              </a:solidFill>
              <a:latin typeface="Arial"/>
              <a:ea typeface="Arial"/>
              <a:cs typeface="Arial"/>
              <a:sym typeface="Arial"/>
            </a:endParaRPr>
          </a:p>
        </p:txBody>
      </p:sp>
      <p:sp>
        <p:nvSpPr>
          <p:cNvPr id="363" name="Google Shape;363;p18"/>
          <p:cNvSpPr/>
          <p:nvPr/>
        </p:nvSpPr>
        <p:spPr>
          <a:xfrm>
            <a:off x="936606" y="2451319"/>
            <a:ext cx="8754126" cy="3539430"/>
          </a:xfrm>
          <a:prstGeom prst="rect">
            <a:avLst/>
          </a:prstGeom>
          <a:noFill/>
          <a:ln>
            <a:noFill/>
          </a:ln>
        </p:spPr>
        <p:txBody>
          <a:bodyPr anchorCtr="0" anchor="t" bIns="45700" lIns="91425" spcFirstLastPara="1" rIns="91425" wrap="square" tIns="45700">
            <a:spAutoFit/>
          </a:bodyPr>
          <a:lstStyle/>
          <a:p>
            <a:pPr indent="0" lvl="0" marL="120014" marR="0" rtl="0" algn="l">
              <a:lnSpc>
                <a:spcPct val="150000"/>
              </a:lnSpc>
              <a:spcBef>
                <a:spcPts val="0"/>
              </a:spcBef>
              <a:spcAft>
                <a:spcPts val="0"/>
              </a:spcAft>
              <a:buNone/>
            </a:pPr>
            <a:r>
              <a:rPr lang="en-US" sz="1800">
                <a:solidFill>
                  <a:schemeClr val="dk1"/>
                </a:solidFill>
                <a:latin typeface="Arial"/>
                <a:ea typeface="Arial"/>
                <a:cs typeface="Arial"/>
                <a:sym typeface="Arial"/>
              </a:rPr>
              <a:t>Menggunakan video E-Learning, PPT, Modul materi yang outputnya :</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mengidentifikasikan String</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mengenal String Methods</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mengidentifikasikan Date, Time dan Timespan</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mengidentifikasikan Array</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mengidentifikasikan Collection</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menginisialisasi Array dan Collection</a:t>
            </a:r>
            <a:endParaRPr/>
          </a:p>
        </p:txBody>
      </p:sp>
      <p:sp>
        <p:nvSpPr>
          <p:cNvPr id="364" name="Google Shape;364;p18"/>
          <p:cNvSpPr/>
          <p:nvPr/>
        </p:nvSpPr>
        <p:spPr>
          <a:xfrm>
            <a:off x="936606" y="5990749"/>
            <a:ext cx="5411097"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Metode Pembelajaran: Discovery Learning (DL)</a:t>
            </a:r>
            <a:endParaRPr b="1" sz="1800">
              <a:solidFill>
                <a:schemeClr val="dk1"/>
              </a:solidFill>
              <a:latin typeface="Arial"/>
              <a:ea typeface="Arial"/>
              <a:cs typeface="Arial"/>
              <a:sym typeface="Arial"/>
            </a:endParaRPr>
          </a:p>
        </p:txBody>
      </p:sp>
      <p:sp>
        <p:nvSpPr>
          <p:cNvPr id="365" name="Google Shape;365;p18"/>
          <p:cNvSpPr/>
          <p:nvPr/>
        </p:nvSpPr>
        <p:spPr>
          <a:xfrm>
            <a:off x="936606" y="1963656"/>
            <a:ext cx="2566728"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Materi Pembelajaran:</a:t>
            </a:r>
            <a:endParaRPr b="1" sz="1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9"/>
          <p:cNvSpPr txBox="1"/>
          <p:nvPr/>
        </p:nvSpPr>
        <p:spPr>
          <a:xfrm>
            <a:off x="1617786" y="978594"/>
            <a:ext cx="8880000"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Pertemuan XII – Looping</a:t>
            </a:r>
            <a:endParaRPr sz="2400">
              <a:solidFill>
                <a:schemeClr val="dk1"/>
              </a:solidFill>
              <a:latin typeface="Arial"/>
              <a:ea typeface="Arial"/>
              <a:cs typeface="Arial"/>
              <a:sym typeface="Arial"/>
            </a:endParaRPr>
          </a:p>
        </p:txBody>
      </p:sp>
      <p:sp>
        <p:nvSpPr>
          <p:cNvPr id="371" name="Google Shape;371;p19"/>
          <p:cNvSpPr/>
          <p:nvPr/>
        </p:nvSpPr>
        <p:spPr>
          <a:xfrm>
            <a:off x="936606" y="2451319"/>
            <a:ext cx="8754126" cy="2528897"/>
          </a:xfrm>
          <a:prstGeom prst="rect">
            <a:avLst/>
          </a:prstGeom>
          <a:noFill/>
          <a:ln>
            <a:noFill/>
          </a:ln>
        </p:spPr>
        <p:txBody>
          <a:bodyPr anchorCtr="0" anchor="t" bIns="45700" lIns="91425" spcFirstLastPara="1" rIns="91425" wrap="square" tIns="45700">
            <a:spAutoFit/>
          </a:bodyPr>
          <a:lstStyle/>
          <a:p>
            <a:pPr indent="0" lvl="0" marL="120014" marR="0" rtl="0" algn="l">
              <a:lnSpc>
                <a:spcPct val="150000"/>
              </a:lnSpc>
              <a:spcBef>
                <a:spcPts val="0"/>
              </a:spcBef>
              <a:spcAft>
                <a:spcPts val="0"/>
              </a:spcAft>
              <a:buNone/>
            </a:pPr>
            <a:r>
              <a:rPr lang="en-US" sz="1800">
                <a:solidFill>
                  <a:schemeClr val="dk1"/>
                </a:solidFill>
                <a:latin typeface="Arial"/>
                <a:ea typeface="Arial"/>
                <a:cs typeface="Arial"/>
                <a:sym typeface="Arial"/>
              </a:rPr>
              <a:t>Menggunakan video E-Learning, PPT, Modul materi yang outputnya :</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mengidenfitikasikan For-loop</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mengidenfitikasikan For Each Loop</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mengidenfitikasikan While Loops</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mengidenfitikasikan Do Loops</a:t>
            </a:r>
            <a:endParaRPr/>
          </a:p>
        </p:txBody>
      </p:sp>
      <p:sp>
        <p:nvSpPr>
          <p:cNvPr id="372" name="Google Shape;372;p19"/>
          <p:cNvSpPr/>
          <p:nvPr/>
        </p:nvSpPr>
        <p:spPr>
          <a:xfrm>
            <a:off x="936606" y="5990749"/>
            <a:ext cx="5411097"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Metode Pembelajaran: Discovery Learning (DL)</a:t>
            </a:r>
            <a:endParaRPr b="1" sz="1800">
              <a:solidFill>
                <a:schemeClr val="dk1"/>
              </a:solidFill>
              <a:latin typeface="Arial"/>
              <a:ea typeface="Arial"/>
              <a:cs typeface="Arial"/>
              <a:sym typeface="Arial"/>
            </a:endParaRPr>
          </a:p>
        </p:txBody>
      </p:sp>
      <p:sp>
        <p:nvSpPr>
          <p:cNvPr id="373" name="Google Shape;373;p19"/>
          <p:cNvSpPr/>
          <p:nvPr/>
        </p:nvSpPr>
        <p:spPr>
          <a:xfrm>
            <a:off x="936606" y="1963656"/>
            <a:ext cx="2566728"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Materi Pembelajaran:</a:t>
            </a:r>
            <a:endParaRPr b="1"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
          <p:cNvSpPr txBox="1"/>
          <p:nvPr>
            <p:ph type="title"/>
          </p:nvPr>
        </p:nvSpPr>
        <p:spPr>
          <a:xfrm>
            <a:off x="2826991" y="11615"/>
            <a:ext cx="4226169" cy="12807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legreya"/>
              <a:buNone/>
            </a:pPr>
            <a:r>
              <a:rPr lang="en-US"/>
              <a:t>PERKENALAN</a:t>
            </a:r>
            <a:endParaRPr/>
          </a:p>
        </p:txBody>
      </p:sp>
      <p:sp>
        <p:nvSpPr>
          <p:cNvPr id="222" name="Google Shape;222;p2"/>
          <p:cNvSpPr/>
          <p:nvPr/>
        </p:nvSpPr>
        <p:spPr>
          <a:xfrm>
            <a:off x="2874023" y="1622325"/>
            <a:ext cx="6923649"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cap="none" strike="noStrike">
                <a:solidFill>
                  <a:srgbClr val="000000"/>
                </a:solidFill>
                <a:latin typeface="Helvetica Neue"/>
                <a:ea typeface="Helvetica Neue"/>
                <a:cs typeface="Helvetica Neue"/>
                <a:sym typeface="Helvetica Neue"/>
              </a:rPr>
              <a:t>Muhammad Ikhwani Saputra, M.Kom</a:t>
            </a:r>
            <a:endParaRPr b="0" i="0" sz="2400" u="none" cap="none" strike="noStrike">
              <a:solidFill>
                <a:srgbClr val="000000"/>
              </a:solidFill>
              <a:latin typeface="Helvetica Neue"/>
              <a:ea typeface="Helvetica Neue"/>
              <a:cs typeface="Helvetica Neue"/>
              <a:sym typeface="Helvetica Neue"/>
            </a:endParaRPr>
          </a:p>
        </p:txBody>
      </p:sp>
      <p:grpSp>
        <p:nvGrpSpPr>
          <p:cNvPr id="223" name="Google Shape;223;p2"/>
          <p:cNvGrpSpPr/>
          <p:nvPr/>
        </p:nvGrpSpPr>
        <p:grpSpPr>
          <a:xfrm>
            <a:off x="2834009" y="3884475"/>
            <a:ext cx="844062" cy="724773"/>
            <a:chOff x="-4572700" y="2764950"/>
            <a:chExt cx="293025" cy="293000"/>
          </a:xfrm>
        </p:grpSpPr>
        <p:sp>
          <p:nvSpPr>
            <p:cNvPr id="224" name="Google Shape;224;p2"/>
            <p:cNvSpPr/>
            <p:nvPr/>
          </p:nvSpPr>
          <p:spPr>
            <a:xfrm>
              <a:off x="-4572700" y="2764950"/>
              <a:ext cx="293025" cy="293000"/>
            </a:xfrm>
            <a:custGeom>
              <a:rect b="b" l="l" r="r" t="t"/>
              <a:pathLst>
                <a:path extrusionOk="0" h="11720" w="11721">
                  <a:moveTo>
                    <a:pt x="10681" y="2048"/>
                  </a:moveTo>
                  <a:cubicBezTo>
                    <a:pt x="10870" y="2048"/>
                    <a:pt x="11027" y="2206"/>
                    <a:pt x="11027" y="2395"/>
                  </a:cubicBezTo>
                  <a:lnTo>
                    <a:pt x="11027" y="7246"/>
                  </a:lnTo>
                  <a:cubicBezTo>
                    <a:pt x="11027" y="7435"/>
                    <a:pt x="10870" y="7593"/>
                    <a:pt x="10681" y="7593"/>
                  </a:cubicBezTo>
                  <a:lnTo>
                    <a:pt x="1072" y="7593"/>
                  </a:lnTo>
                  <a:cubicBezTo>
                    <a:pt x="883" y="7593"/>
                    <a:pt x="725" y="7435"/>
                    <a:pt x="725" y="7246"/>
                  </a:cubicBezTo>
                  <a:lnTo>
                    <a:pt x="725" y="2395"/>
                  </a:lnTo>
                  <a:cubicBezTo>
                    <a:pt x="725" y="2206"/>
                    <a:pt x="883" y="2048"/>
                    <a:pt x="1072" y="2048"/>
                  </a:cubicBezTo>
                  <a:close/>
                  <a:moveTo>
                    <a:pt x="4821" y="8286"/>
                  </a:moveTo>
                  <a:lnTo>
                    <a:pt x="4821" y="8979"/>
                  </a:lnTo>
                  <a:lnTo>
                    <a:pt x="3435" y="8979"/>
                  </a:lnTo>
                  <a:lnTo>
                    <a:pt x="3435" y="8286"/>
                  </a:lnTo>
                  <a:close/>
                  <a:moveTo>
                    <a:pt x="8287" y="8286"/>
                  </a:moveTo>
                  <a:lnTo>
                    <a:pt x="8287" y="8979"/>
                  </a:lnTo>
                  <a:lnTo>
                    <a:pt x="6869" y="8979"/>
                  </a:lnTo>
                  <a:lnTo>
                    <a:pt x="6869" y="8286"/>
                  </a:lnTo>
                  <a:close/>
                  <a:moveTo>
                    <a:pt x="6207" y="8254"/>
                  </a:moveTo>
                  <a:lnTo>
                    <a:pt x="6207" y="11027"/>
                  </a:lnTo>
                  <a:lnTo>
                    <a:pt x="5514" y="11027"/>
                  </a:lnTo>
                  <a:lnTo>
                    <a:pt x="5514" y="8254"/>
                  </a:lnTo>
                  <a:close/>
                  <a:moveTo>
                    <a:pt x="1733" y="0"/>
                  </a:moveTo>
                  <a:cubicBezTo>
                    <a:pt x="1544" y="0"/>
                    <a:pt x="1387" y="158"/>
                    <a:pt x="1387" y="347"/>
                  </a:cubicBezTo>
                  <a:cubicBezTo>
                    <a:pt x="1387" y="536"/>
                    <a:pt x="1544" y="693"/>
                    <a:pt x="1733" y="693"/>
                  </a:cubicBezTo>
                  <a:lnTo>
                    <a:pt x="2112" y="693"/>
                  </a:lnTo>
                  <a:lnTo>
                    <a:pt x="2112" y="1355"/>
                  </a:lnTo>
                  <a:lnTo>
                    <a:pt x="1072" y="1355"/>
                  </a:lnTo>
                  <a:cubicBezTo>
                    <a:pt x="536" y="1355"/>
                    <a:pt x="64" y="1827"/>
                    <a:pt x="64" y="2395"/>
                  </a:cubicBezTo>
                  <a:lnTo>
                    <a:pt x="64" y="7246"/>
                  </a:lnTo>
                  <a:cubicBezTo>
                    <a:pt x="64" y="7782"/>
                    <a:pt x="536" y="8254"/>
                    <a:pt x="1072" y="8254"/>
                  </a:cubicBezTo>
                  <a:lnTo>
                    <a:pt x="2773" y="8254"/>
                  </a:lnTo>
                  <a:lnTo>
                    <a:pt x="2773" y="8916"/>
                  </a:lnTo>
                  <a:lnTo>
                    <a:pt x="1733" y="8916"/>
                  </a:lnTo>
                  <a:cubicBezTo>
                    <a:pt x="1544" y="8916"/>
                    <a:pt x="1387" y="9074"/>
                    <a:pt x="1387" y="9294"/>
                  </a:cubicBezTo>
                  <a:cubicBezTo>
                    <a:pt x="1387" y="9483"/>
                    <a:pt x="1544" y="9641"/>
                    <a:pt x="1733" y="9641"/>
                  </a:cubicBezTo>
                  <a:lnTo>
                    <a:pt x="4821" y="9641"/>
                  </a:lnTo>
                  <a:lnTo>
                    <a:pt x="4821" y="11027"/>
                  </a:lnTo>
                  <a:lnTo>
                    <a:pt x="379" y="11027"/>
                  </a:lnTo>
                  <a:cubicBezTo>
                    <a:pt x="158" y="11027"/>
                    <a:pt x="1" y="11184"/>
                    <a:pt x="1" y="11373"/>
                  </a:cubicBezTo>
                  <a:cubicBezTo>
                    <a:pt x="1" y="11562"/>
                    <a:pt x="158" y="11720"/>
                    <a:pt x="379" y="11720"/>
                  </a:cubicBezTo>
                  <a:lnTo>
                    <a:pt x="11342" y="11720"/>
                  </a:lnTo>
                  <a:cubicBezTo>
                    <a:pt x="11563" y="11720"/>
                    <a:pt x="11721" y="11562"/>
                    <a:pt x="11721" y="11373"/>
                  </a:cubicBezTo>
                  <a:cubicBezTo>
                    <a:pt x="11721" y="11184"/>
                    <a:pt x="11563" y="11027"/>
                    <a:pt x="11342" y="11027"/>
                  </a:cubicBezTo>
                  <a:lnTo>
                    <a:pt x="6869" y="11027"/>
                  </a:lnTo>
                  <a:lnTo>
                    <a:pt x="6869" y="9641"/>
                  </a:lnTo>
                  <a:lnTo>
                    <a:pt x="9988" y="9641"/>
                  </a:lnTo>
                  <a:cubicBezTo>
                    <a:pt x="10177" y="9641"/>
                    <a:pt x="10334" y="9483"/>
                    <a:pt x="10334" y="9294"/>
                  </a:cubicBezTo>
                  <a:cubicBezTo>
                    <a:pt x="10334" y="9074"/>
                    <a:pt x="10177" y="8916"/>
                    <a:pt x="9988" y="8916"/>
                  </a:cubicBezTo>
                  <a:lnTo>
                    <a:pt x="8948" y="8916"/>
                  </a:lnTo>
                  <a:lnTo>
                    <a:pt x="8948" y="8254"/>
                  </a:lnTo>
                  <a:lnTo>
                    <a:pt x="10681" y="8254"/>
                  </a:lnTo>
                  <a:cubicBezTo>
                    <a:pt x="11248" y="8254"/>
                    <a:pt x="11721" y="7782"/>
                    <a:pt x="11721" y="7246"/>
                  </a:cubicBezTo>
                  <a:lnTo>
                    <a:pt x="11721" y="2395"/>
                  </a:lnTo>
                  <a:cubicBezTo>
                    <a:pt x="11721" y="1827"/>
                    <a:pt x="11248" y="1355"/>
                    <a:pt x="10681" y="1355"/>
                  </a:cubicBezTo>
                  <a:lnTo>
                    <a:pt x="9673" y="1355"/>
                  </a:lnTo>
                  <a:lnTo>
                    <a:pt x="9673" y="693"/>
                  </a:lnTo>
                  <a:lnTo>
                    <a:pt x="10019" y="693"/>
                  </a:lnTo>
                  <a:cubicBezTo>
                    <a:pt x="10208" y="693"/>
                    <a:pt x="10366" y="536"/>
                    <a:pt x="10366" y="347"/>
                  </a:cubicBezTo>
                  <a:cubicBezTo>
                    <a:pt x="10366" y="158"/>
                    <a:pt x="10208" y="0"/>
                    <a:pt x="10019" y="0"/>
                  </a:cubicBezTo>
                  <a:lnTo>
                    <a:pt x="8633" y="0"/>
                  </a:lnTo>
                  <a:cubicBezTo>
                    <a:pt x="8444" y="0"/>
                    <a:pt x="8287" y="158"/>
                    <a:pt x="8287" y="347"/>
                  </a:cubicBezTo>
                  <a:cubicBezTo>
                    <a:pt x="8287" y="536"/>
                    <a:pt x="8444" y="693"/>
                    <a:pt x="8633" y="693"/>
                  </a:cubicBezTo>
                  <a:lnTo>
                    <a:pt x="8980" y="693"/>
                  </a:lnTo>
                  <a:lnTo>
                    <a:pt x="8980" y="1355"/>
                  </a:lnTo>
                  <a:lnTo>
                    <a:pt x="6207" y="1355"/>
                  </a:lnTo>
                  <a:lnTo>
                    <a:pt x="6207" y="693"/>
                  </a:lnTo>
                  <a:lnTo>
                    <a:pt x="6554" y="693"/>
                  </a:lnTo>
                  <a:cubicBezTo>
                    <a:pt x="6743" y="693"/>
                    <a:pt x="6900" y="536"/>
                    <a:pt x="6900" y="347"/>
                  </a:cubicBezTo>
                  <a:cubicBezTo>
                    <a:pt x="6900" y="158"/>
                    <a:pt x="6743" y="0"/>
                    <a:pt x="6554" y="0"/>
                  </a:cubicBezTo>
                  <a:lnTo>
                    <a:pt x="5168" y="0"/>
                  </a:lnTo>
                  <a:cubicBezTo>
                    <a:pt x="4978" y="0"/>
                    <a:pt x="4821" y="158"/>
                    <a:pt x="4821" y="347"/>
                  </a:cubicBezTo>
                  <a:cubicBezTo>
                    <a:pt x="4821" y="536"/>
                    <a:pt x="4978" y="693"/>
                    <a:pt x="5168" y="693"/>
                  </a:cubicBezTo>
                  <a:lnTo>
                    <a:pt x="5514" y="693"/>
                  </a:lnTo>
                  <a:lnTo>
                    <a:pt x="5514" y="1355"/>
                  </a:lnTo>
                  <a:lnTo>
                    <a:pt x="2773" y="1355"/>
                  </a:lnTo>
                  <a:lnTo>
                    <a:pt x="2773" y="693"/>
                  </a:lnTo>
                  <a:lnTo>
                    <a:pt x="3120" y="693"/>
                  </a:lnTo>
                  <a:cubicBezTo>
                    <a:pt x="3309" y="693"/>
                    <a:pt x="3466" y="536"/>
                    <a:pt x="3466" y="347"/>
                  </a:cubicBezTo>
                  <a:cubicBezTo>
                    <a:pt x="3466" y="158"/>
                    <a:pt x="3309" y="0"/>
                    <a:pt x="312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5" name="Google Shape;225;p2"/>
            <p:cNvSpPr/>
            <p:nvPr/>
          </p:nvSpPr>
          <p:spPr>
            <a:xfrm>
              <a:off x="-4538825" y="2833475"/>
              <a:ext cx="86650" cy="104775"/>
            </a:xfrm>
            <a:custGeom>
              <a:rect b="b" l="l" r="r" t="t"/>
              <a:pathLst>
                <a:path extrusionOk="0" h="4191" w="3466">
                  <a:moveTo>
                    <a:pt x="2804" y="662"/>
                  </a:moveTo>
                  <a:lnTo>
                    <a:pt x="2804" y="3466"/>
                  </a:lnTo>
                  <a:lnTo>
                    <a:pt x="757" y="3466"/>
                  </a:lnTo>
                  <a:lnTo>
                    <a:pt x="757" y="662"/>
                  </a:lnTo>
                  <a:close/>
                  <a:moveTo>
                    <a:pt x="347" y="0"/>
                  </a:moveTo>
                  <a:cubicBezTo>
                    <a:pt x="158" y="0"/>
                    <a:pt x="0" y="158"/>
                    <a:pt x="0" y="347"/>
                  </a:cubicBezTo>
                  <a:lnTo>
                    <a:pt x="0" y="3812"/>
                  </a:lnTo>
                  <a:cubicBezTo>
                    <a:pt x="0" y="4033"/>
                    <a:pt x="158" y="4190"/>
                    <a:pt x="347" y="4190"/>
                  </a:cubicBezTo>
                  <a:lnTo>
                    <a:pt x="3119" y="4190"/>
                  </a:lnTo>
                  <a:cubicBezTo>
                    <a:pt x="3308" y="4190"/>
                    <a:pt x="3466" y="4033"/>
                    <a:pt x="3466" y="3812"/>
                  </a:cubicBezTo>
                  <a:lnTo>
                    <a:pt x="3466" y="347"/>
                  </a:lnTo>
                  <a:cubicBezTo>
                    <a:pt x="3466" y="158"/>
                    <a:pt x="3308" y="0"/>
                    <a:pt x="311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6" name="Google Shape;226;p2"/>
            <p:cNvSpPr/>
            <p:nvPr/>
          </p:nvSpPr>
          <p:spPr>
            <a:xfrm>
              <a:off x="-4435650" y="2902775"/>
              <a:ext cx="121325" cy="17350"/>
            </a:xfrm>
            <a:custGeom>
              <a:rect b="b" l="l" r="r" t="t"/>
              <a:pathLst>
                <a:path extrusionOk="0" h="694" w="4853">
                  <a:moveTo>
                    <a:pt x="347" y="1"/>
                  </a:moveTo>
                  <a:cubicBezTo>
                    <a:pt x="158" y="1"/>
                    <a:pt x="1" y="158"/>
                    <a:pt x="1" y="347"/>
                  </a:cubicBezTo>
                  <a:cubicBezTo>
                    <a:pt x="32" y="536"/>
                    <a:pt x="158" y="694"/>
                    <a:pt x="347" y="694"/>
                  </a:cubicBezTo>
                  <a:lnTo>
                    <a:pt x="4506" y="694"/>
                  </a:lnTo>
                  <a:cubicBezTo>
                    <a:pt x="4695" y="694"/>
                    <a:pt x="4852" y="536"/>
                    <a:pt x="4852" y="347"/>
                  </a:cubicBezTo>
                  <a:cubicBezTo>
                    <a:pt x="4852" y="158"/>
                    <a:pt x="4695" y="1"/>
                    <a:pt x="450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7" name="Google Shape;227;p2"/>
            <p:cNvSpPr/>
            <p:nvPr/>
          </p:nvSpPr>
          <p:spPr>
            <a:xfrm>
              <a:off x="-4435650" y="2867325"/>
              <a:ext cx="121325" cy="17350"/>
            </a:xfrm>
            <a:custGeom>
              <a:rect b="b" l="l" r="r" t="t"/>
              <a:pathLst>
                <a:path extrusionOk="0" h="694" w="4853">
                  <a:moveTo>
                    <a:pt x="347" y="1"/>
                  </a:moveTo>
                  <a:cubicBezTo>
                    <a:pt x="158" y="1"/>
                    <a:pt x="1" y="158"/>
                    <a:pt x="1" y="347"/>
                  </a:cubicBezTo>
                  <a:cubicBezTo>
                    <a:pt x="32" y="568"/>
                    <a:pt x="158" y="694"/>
                    <a:pt x="347" y="694"/>
                  </a:cubicBezTo>
                  <a:lnTo>
                    <a:pt x="4506" y="694"/>
                  </a:lnTo>
                  <a:cubicBezTo>
                    <a:pt x="4695" y="694"/>
                    <a:pt x="4852" y="536"/>
                    <a:pt x="4852" y="347"/>
                  </a:cubicBezTo>
                  <a:cubicBezTo>
                    <a:pt x="4852" y="158"/>
                    <a:pt x="4695" y="1"/>
                    <a:pt x="450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8" name="Google Shape;228;p2"/>
            <p:cNvSpPr/>
            <p:nvPr/>
          </p:nvSpPr>
          <p:spPr>
            <a:xfrm>
              <a:off x="-4435650" y="2833475"/>
              <a:ext cx="121325" cy="18125"/>
            </a:xfrm>
            <a:custGeom>
              <a:rect b="b" l="l" r="r" t="t"/>
              <a:pathLst>
                <a:path extrusionOk="0" h="725" w="4853">
                  <a:moveTo>
                    <a:pt x="347" y="0"/>
                  </a:moveTo>
                  <a:cubicBezTo>
                    <a:pt x="158" y="0"/>
                    <a:pt x="1" y="158"/>
                    <a:pt x="1" y="347"/>
                  </a:cubicBezTo>
                  <a:cubicBezTo>
                    <a:pt x="32" y="567"/>
                    <a:pt x="158" y="725"/>
                    <a:pt x="347" y="725"/>
                  </a:cubicBezTo>
                  <a:lnTo>
                    <a:pt x="4506" y="725"/>
                  </a:lnTo>
                  <a:cubicBezTo>
                    <a:pt x="4695" y="725"/>
                    <a:pt x="4852" y="567"/>
                    <a:pt x="4852" y="347"/>
                  </a:cubicBezTo>
                  <a:cubicBezTo>
                    <a:pt x="4852" y="158"/>
                    <a:pt x="4695" y="0"/>
                    <a:pt x="450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29" name="Google Shape;229;p2"/>
          <p:cNvGrpSpPr/>
          <p:nvPr/>
        </p:nvGrpSpPr>
        <p:grpSpPr>
          <a:xfrm>
            <a:off x="1772529" y="1451673"/>
            <a:ext cx="886265" cy="802971"/>
            <a:chOff x="-5635200" y="2037975"/>
            <a:chExt cx="293025" cy="291450"/>
          </a:xfrm>
        </p:grpSpPr>
        <p:sp>
          <p:nvSpPr>
            <p:cNvPr id="230" name="Google Shape;230;p2"/>
            <p:cNvSpPr/>
            <p:nvPr/>
          </p:nvSpPr>
          <p:spPr>
            <a:xfrm>
              <a:off x="-5635200" y="2037975"/>
              <a:ext cx="293025" cy="291450"/>
            </a:xfrm>
            <a:custGeom>
              <a:rect b="b" l="l" r="r" t="t"/>
              <a:pathLst>
                <a:path extrusionOk="0" h="11658" w="11721">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1" name="Google Shape;231;p2"/>
            <p:cNvSpPr/>
            <p:nvPr/>
          </p:nvSpPr>
          <p:spPr>
            <a:xfrm>
              <a:off x="-5496575" y="2072625"/>
              <a:ext cx="102425" cy="102425"/>
            </a:xfrm>
            <a:custGeom>
              <a:rect b="b" l="l" r="r" t="t"/>
              <a:pathLst>
                <a:path extrusionOk="0" h="4097" w="4097">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32" name="Google Shape;232;p2"/>
          <p:cNvGrpSpPr/>
          <p:nvPr/>
        </p:nvGrpSpPr>
        <p:grpSpPr>
          <a:xfrm>
            <a:off x="2267315" y="2598480"/>
            <a:ext cx="789932" cy="715477"/>
            <a:chOff x="2344476" y="2571761"/>
            <a:chExt cx="417671" cy="417045"/>
          </a:xfrm>
        </p:grpSpPr>
        <p:sp>
          <p:nvSpPr>
            <p:cNvPr id="233" name="Google Shape;233;p2"/>
            <p:cNvSpPr/>
            <p:nvPr/>
          </p:nvSpPr>
          <p:spPr>
            <a:xfrm>
              <a:off x="2344476" y="2571761"/>
              <a:ext cx="417671" cy="417045"/>
            </a:xfrm>
            <a:custGeom>
              <a:rect b="b" l="l" r="r" t="t"/>
              <a:pathLst>
                <a:path extrusionOk="0" h="19983" w="20013">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4" name="Google Shape;234;p2"/>
            <p:cNvSpPr/>
            <p:nvPr/>
          </p:nvSpPr>
          <p:spPr>
            <a:xfrm>
              <a:off x="2421672" y="2657388"/>
              <a:ext cx="260625" cy="243636"/>
            </a:xfrm>
            <a:custGeom>
              <a:rect b="b" l="l" r="r" t="t"/>
              <a:pathLst>
                <a:path extrusionOk="0" h="11674" w="12488">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235" name="Google Shape;235;p2"/>
          <p:cNvSpPr/>
          <p:nvPr/>
        </p:nvSpPr>
        <p:spPr>
          <a:xfrm>
            <a:off x="3523667" y="2745381"/>
            <a:ext cx="60960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cap="none" strike="noStrike">
                <a:solidFill>
                  <a:srgbClr val="000000"/>
                </a:solidFill>
                <a:latin typeface="Helvetica Neue"/>
                <a:ea typeface="Helvetica Neue"/>
                <a:cs typeface="Helvetica Neue"/>
                <a:sym typeface="Helvetica Neue"/>
              </a:rPr>
              <a:t>082313543724</a:t>
            </a:r>
            <a:endParaRPr/>
          </a:p>
        </p:txBody>
      </p:sp>
      <p:sp>
        <p:nvSpPr>
          <p:cNvPr id="236" name="Google Shape;236;p2"/>
          <p:cNvSpPr/>
          <p:nvPr/>
        </p:nvSpPr>
        <p:spPr>
          <a:xfrm>
            <a:off x="4187113" y="3831362"/>
            <a:ext cx="60960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cap="none" strike="noStrike">
                <a:solidFill>
                  <a:srgbClr val="000000"/>
                </a:solidFill>
                <a:latin typeface="Helvetica Neue"/>
                <a:ea typeface="Helvetica Neue"/>
                <a:cs typeface="Helvetica Neue"/>
                <a:sym typeface="Helvetica Neue"/>
              </a:rPr>
              <a:t>muhammadikhwani@lecturer.unsia.ac.id</a:t>
            </a:r>
            <a:endParaRPr/>
          </a:p>
        </p:txBody>
      </p:sp>
      <p:grpSp>
        <p:nvGrpSpPr>
          <p:cNvPr id="237" name="Google Shape;237;p2"/>
          <p:cNvGrpSpPr/>
          <p:nvPr/>
        </p:nvGrpSpPr>
        <p:grpSpPr>
          <a:xfrm>
            <a:off x="3403524" y="5220582"/>
            <a:ext cx="859542" cy="779110"/>
            <a:chOff x="-4932650" y="2046625"/>
            <a:chExt cx="293025" cy="291250"/>
          </a:xfrm>
        </p:grpSpPr>
        <p:sp>
          <p:nvSpPr>
            <p:cNvPr id="238" name="Google Shape;238;p2"/>
            <p:cNvSpPr/>
            <p:nvPr/>
          </p:nvSpPr>
          <p:spPr>
            <a:xfrm>
              <a:off x="-4932650" y="2046625"/>
              <a:ext cx="293025" cy="291250"/>
            </a:xfrm>
            <a:custGeom>
              <a:rect b="b" l="l" r="r" t="t"/>
              <a:pathLst>
                <a:path extrusionOk="0" h="11650" w="11721">
                  <a:moveTo>
                    <a:pt x="7625" y="694"/>
                  </a:moveTo>
                  <a:cubicBezTo>
                    <a:pt x="9515" y="694"/>
                    <a:pt x="11059" y="2206"/>
                    <a:pt x="11059" y="4096"/>
                  </a:cubicBezTo>
                  <a:cubicBezTo>
                    <a:pt x="11059" y="5987"/>
                    <a:pt x="9515" y="7530"/>
                    <a:pt x="7625" y="7530"/>
                  </a:cubicBezTo>
                  <a:cubicBezTo>
                    <a:pt x="5735" y="7530"/>
                    <a:pt x="4223" y="5987"/>
                    <a:pt x="4223" y="4096"/>
                  </a:cubicBezTo>
                  <a:cubicBezTo>
                    <a:pt x="4223" y="2206"/>
                    <a:pt x="5735" y="694"/>
                    <a:pt x="7625" y="694"/>
                  </a:cubicBezTo>
                  <a:close/>
                  <a:moveTo>
                    <a:pt x="3344" y="8066"/>
                  </a:moveTo>
                  <a:cubicBezTo>
                    <a:pt x="3435" y="8066"/>
                    <a:pt x="3529" y="8098"/>
                    <a:pt x="3593" y="8161"/>
                  </a:cubicBezTo>
                  <a:cubicBezTo>
                    <a:pt x="3719" y="8287"/>
                    <a:pt x="3719" y="8507"/>
                    <a:pt x="3593" y="8633"/>
                  </a:cubicBezTo>
                  <a:lnTo>
                    <a:pt x="1324" y="10870"/>
                  </a:lnTo>
                  <a:cubicBezTo>
                    <a:pt x="1277" y="10933"/>
                    <a:pt x="1190" y="10964"/>
                    <a:pt x="1100" y="10964"/>
                  </a:cubicBezTo>
                  <a:cubicBezTo>
                    <a:pt x="1009" y="10964"/>
                    <a:pt x="915" y="10933"/>
                    <a:pt x="852" y="10870"/>
                  </a:cubicBezTo>
                  <a:cubicBezTo>
                    <a:pt x="757" y="10744"/>
                    <a:pt x="757" y="10523"/>
                    <a:pt x="852" y="10397"/>
                  </a:cubicBezTo>
                  <a:lnTo>
                    <a:pt x="3120" y="8161"/>
                  </a:lnTo>
                  <a:cubicBezTo>
                    <a:pt x="3167" y="8098"/>
                    <a:pt x="3254" y="8066"/>
                    <a:pt x="3344" y="8066"/>
                  </a:cubicBezTo>
                  <a:close/>
                  <a:moveTo>
                    <a:pt x="7625" y="1"/>
                  </a:moveTo>
                  <a:cubicBezTo>
                    <a:pt x="5357" y="1"/>
                    <a:pt x="3529" y="1860"/>
                    <a:pt x="3529" y="4096"/>
                  </a:cubicBezTo>
                  <a:cubicBezTo>
                    <a:pt x="3529" y="5136"/>
                    <a:pt x="3908" y="6050"/>
                    <a:pt x="4538" y="6743"/>
                  </a:cubicBezTo>
                  <a:lnTo>
                    <a:pt x="3813" y="7467"/>
                  </a:lnTo>
                  <a:cubicBezTo>
                    <a:pt x="3673" y="7386"/>
                    <a:pt x="3520" y="7347"/>
                    <a:pt x="3367" y="7347"/>
                  </a:cubicBezTo>
                  <a:cubicBezTo>
                    <a:pt x="3106" y="7347"/>
                    <a:pt x="2846" y="7458"/>
                    <a:pt x="2647" y="7656"/>
                  </a:cubicBezTo>
                  <a:lnTo>
                    <a:pt x="379" y="9893"/>
                  </a:lnTo>
                  <a:cubicBezTo>
                    <a:pt x="1" y="10271"/>
                    <a:pt x="1" y="10964"/>
                    <a:pt x="379" y="11343"/>
                  </a:cubicBezTo>
                  <a:cubicBezTo>
                    <a:pt x="584" y="11547"/>
                    <a:pt x="852" y="11650"/>
                    <a:pt x="1119" y="11650"/>
                  </a:cubicBezTo>
                  <a:cubicBezTo>
                    <a:pt x="1387" y="11650"/>
                    <a:pt x="1655" y="11547"/>
                    <a:pt x="1860" y="11343"/>
                  </a:cubicBezTo>
                  <a:lnTo>
                    <a:pt x="4097" y="9106"/>
                  </a:lnTo>
                  <a:cubicBezTo>
                    <a:pt x="4412" y="8791"/>
                    <a:pt x="4506" y="8318"/>
                    <a:pt x="4286" y="7909"/>
                  </a:cubicBezTo>
                  <a:lnTo>
                    <a:pt x="5010" y="7215"/>
                  </a:lnTo>
                  <a:cubicBezTo>
                    <a:pt x="5703" y="7814"/>
                    <a:pt x="6648" y="8192"/>
                    <a:pt x="7625" y="8192"/>
                  </a:cubicBezTo>
                  <a:cubicBezTo>
                    <a:pt x="9925" y="8192"/>
                    <a:pt x="11721" y="6333"/>
                    <a:pt x="11721" y="4096"/>
                  </a:cubicBezTo>
                  <a:cubicBezTo>
                    <a:pt x="11721" y="1828"/>
                    <a:pt x="9893" y="1"/>
                    <a:pt x="762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9" name="Google Shape;239;p2"/>
            <p:cNvSpPr/>
            <p:nvPr/>
          </p:nvSpPr>
          <p:spPr>
            <a:xfrm>
              <a:off x="-4802675" y="2115050"/>
              <a:ext cx="122100" cy="86075"/>
            </a:xfrm>
            <a:custGeom>
              <a:rect b="b" l="l" r="r" t="t"/>
              <a:pathLst>
                <a:path extrusionOk="0" h="3443" w="4884">
                  <a:moveTo>
                    <a:pt x="2428" y="1"/>
                  </a:moveTo>
                  <a:cubicBezTo>
                    <a:pt x="2301" y="1"/>
                    <a:pt x="2172" y="72"/>
                    <a:pt x="2111" y="225"/>
                  </a:cubicBezTo>
                  <a:lnTo>
                    <a:pt x="1418" y="2116"/>
                  </a:lnTo>
                  <a:lnTo>
                    <a:pt x="693" y="225"/>
                  </a:lnTo>
                  <a:cubicBezTo>
                    <a:pt x="645" y="105"/>
                    <a:pt x="524" y="4"/>
                    <a:pt x="400" y="4"/>
                  </a:cubicBezTo>
                  <a:cubicBezTo>
                    <a:pt x="361" y="4"/>
                    <a:pt x="321" y="14"/>
                    <a:pt x="284" y="36"/>
                  </a:cubicBezTo>
                  <a:cubicBezTo>
                    <a:pt x="126" y="99"/>
                    <a:pt x="0" y="288"/>
                    <a:pt x="63" y="446"/>
                  </a:cubicBezTo>
                  <a:lnTo>
                    <a:pt x="1103" y="3218"/>
                  </a:lnTo>
                  <a:cubicBezTo>
                    <a:pt x="1168" y="3364"/>
                    <a:pt x="1299" y="3443"/>
                    <a:pt x="1428" y="3443"/>
                  </a:cubicBezTo>
                  <a:cubicBezTo>
                    <a:pt x="1551" y="3443"/>
                    <a:pt x="1672" y="3372"/>
                    <a:pt x="1733" y="3218"/>
                  </a:cubicBezTo>
                  <a:lnTo>
                    <a:pt x="2426" y="1328"/>
                  </a:lnTo>
                  <a:lnTo>
                    <a:pt x="3151" y="3218"/>
                  </a:lnTo>
                  <a:cubicBezTo>
                    <a:pt x="3215" y="3364"/>
                    <a:pt x="3346" y="3443"/>
                    <a:pt x="3476" y="3443"/>
                  </a:cubicBezTo>
                  <a:cubicBezTo>
                    <a:pt x="3598" y="3443"/>
                    <a:pt x="3719" y="3372"/>
                    <a:pt x="3781" y="3218"/>
                  </a:cubicBezTo>
                  <a:lnTo>
                    <a:pt x="4789" y="446"/>
                  </a:lnTo>
                  <a:cubicBezTo>
                    <a:pt x="4884" y="257"/>
                    <a:pt x="4789" y="68"/>
                    <a:pt x="4600" y="36"/>
                  </a:cubicBezTo>
                  <a:cubicBezTo>
                    <a:pt x="4562" y="14"/>
                    <a:pt x="4521" y="4"/>
                    <a:pt x="4479" y="4"/>
                  </a:cubicBezTo>
                  <a:cubicBezTo>
                    <a:pt x="4346" y="4"/>
                    <a:pt x="4207" y="105"/>
                    <a:pt x="4159" y="225"/>
                  </a:cubicBezTo>
                  <a:lnTo>
                    <a:pt x="3466" y="2116"/>
                  </a:lnTo>
                  <a:lnTo>
                    <a:pt x="2741" y="225"/>
                  </a:lnTo>
                  <a:cubicBezTo>
                    <a:pt x="2693" y="80"/>
                    <a:pt x="2561" y="1"/>
                    <a:pt x="242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240" name="Google Shape;240;p2"/>
          <p:cNvSpPr/>
          <p:nvPr/>
        </p:nvSpPr>
        <p:spPr>
          <a:xfrm>
            <a:off x="4524206" y="5286675"/>
            <a:ext cx="59891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Alegreya"/>
                <a:ea typeface="Alegreya"/>
                <a:cs typeface="Alegreya"/>
                <a:sym typeface="Alegreya"/>
              </a:rPr>
              <a:t>Pattern Recognition &amp; Artificial Intelligence</a:t>
            </a:r>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0"/>
          <p:cNvSpPr txBox="1"/>
          <p:nvPr/>
        </p:nvSpPr>
        <p:spPr>
          <a:xfrm>
            <a:off x="1617786" y="978594"/>
            <a:ext cx="8880000"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Pertemuan XIII – Method</a:t>
            </a:r>
            <a:endParaRPr sz="2400">
              <a:solidFill>
                <a:schemeClr val="dk1"/>
              </a:solidFill>
              <a:latin typeface="Arial"/>
              <a:ea typeface="Arial"/>
              <a:cs typeface="Arial"/>
              <a:sym typeface="Arial"/>
            </a:endParaRPr>
          </a:p>
        </p:txBody>
      </p:sp>
      <p:sp>
        <p:nvSpPr>
          <p:cNvPr id="379" name="Google Shape;379;p20"/>
          <p:cNvSpPr/>
          <p:nvPr/>
        </p:nvSpPr>
        <p:spPr>
          <a:xfrm>
            <a:off x="936606" y="2451319"/>
            <a:ext cx="8754126" cy="3034164"/>
          </a:xfrm>
          <a:prstGeom prst="rect">
            <a:avLst/>
          </a:prstGeom>
          <a:noFill/>
          <a:ln>
            <a:noFill/>
          </a:ln>
        </p:spPr>
        <p:txBody>
          <a:bodyPr anchorCtr="0" anchor="t" bIns="45700" lIns="91425" spcFirstLastPara="1" rIns="91425" wrap="square" tIns="45700">
            <a:spAutoFit/>
          </a:bodyPr>
          <a:lstStyle/>
          <a:p>
            <a:pPr indent="0" lvl="0" marL="120014" marR="0" rtl="0" algn="l">
              <a:lnSpc>
                <a:spcPct val="150000"/>
              </a:lnSpc>
              <a:spcBef>
                <a:spcPts val="0"/>
              </a:spcBef>
              <a:spcAft>
                <a:spcPts val="0"/>
              </a:spcAft>
              <a:buNone/>
            </a:pPr>
            <a:r>
              <a:rPr lang="en-US" sz="1800">
                <a:solidFill>
                  <a:schemeClr val="dk1"/>
                </a:solidFill>
                <a:latin typeface="Arial"/>
                <a:ea typeface="Arial"/>
                <a:cs typeface="Arial"/>
                <a:sym typeface="Arial"/>
              </a:rPr>
              <a:t>Menggunakan video E-Learning, PPT, Modul materi yang outputnya :</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mengidentifikasikan Function and Methods</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mengidentifikasikan ByVal dan ByRef</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mengidentifikasikan Passing Arrays</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mengidentifikasikan Parameter</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Periapan UAS</a:t>
            </a:r>
            <a:endParaRPr sz="1800">
              <a:solidFill>
                <a:schemeClr val="dk1"/>
              </a:solidFill>
              <a:latin typeface="Arial"/>
              <a:ea typeface="Arial"/>
              <a:cs typeface="Arial"/>
              <a:sym typeface="Arial"/>
            </a:endParaRPr>
          </a:p>
        </p:txBody>
      </p:sp>
      <p:sp>
        <p:nvSpPr>
          <p:cNvPr id="380" name="Google Shape;380;p20"/>
          <p:cNvSpPr/>
          <p:nvPr/>
        </p:nvSpPr>
        <p:spPr>
          <a:xfrm>
            <a:off x="936606" y="5990749"/>
            <a:ext cx="5411097"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Metode Pembelajaran: Discovery Learning (DL)</a:t>
            </a:r>
            <a:endParaRPr b="1" sz="1800">
              <a:solidFill>
                <a:schemeClr val="dk1"/>
              </a:solidFill>
              <a:latin typeface="Arial"/>
              <a:ea typeface="Arial"/>
              <a:cs typeface="Arial"/>
              <a:sym typeface="Arial"/>
            </a:endParaRPr>
          </a:p>
        </p:txBody>
      </p:sp>
      <p:sp>
        <p:nvSpPr>
          <p:cNvPr id="381" name="Google Shape;381;p20"/>
          <p:cNvSpPr/>
          <p:nvPr/>
        </p:nvSpPr>
        <p:spPr>
          <a:xfrm>
            <a:off x="936606" y="1963656"/>
            <a:ext cx="2566728"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Materi Pembelajaran:</a:t>
            </a:r>
            <a:endParaRPr b="1"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1"/>
          <p:cNvSpPr txBox="1"/>
          <p:nvPr/>
        </p:nvSpPr>
        <p:spPr>
          <a:xfrm>
            <a:off x="1617786" y="978594"/>
            <a:ext cx="8880000" cy="484492"/>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Pertemuan XIV – Working with Files</a:t>
            </a:r>
            <a:endParaRPr/>
          </a:p>
        </p:txBody>
      </p:sp>
      <p:sp>
        <p:nvSpPr>
          <p:cNvPr id="387" name="Google Shape;387;p21"/>
          <p:cNvSpPr/>
          <p:nvPr/>
        </p:nvSpPr>
        <p:spPr>
          <a:xfrm>
            <a:off x="936606" y="2451319"/>
            <a:ext cx="8754126" cy="2528897"/>
          </a:xfrm>
          <a:prstGeom prst="rect">
            <a:avLst/>
          </a:prstGeom>
          <a:noFill/>
          <a:ln>
            <a:noFill/>
          </a:ln>
        </p:spPr>
        <p:txBody>
          <a:bodyPr anchorCtr="0" anchor="t" bIns="45700" lIns="91425" spcFirstLastPara="1" rIns="91425" wrap="square" tIns="45700">
            <a:spAutoFit/>
          </a:bodyPr>
          <a:lstStyle/>
          <a:p>
            <a:pPr indent="0" lvl="0" marL="120014" marR="0" rtl="0" algn="l">
              <a:lnSpc>
                <a:spcPct val="150000"/>
              </a:lnSpc>
              <a:spcBef>
                <a:spcPts val="0"/>
              </a:spcBef>
              <a:spcAft>
                <a:spcPts val="0"/>
              </a:spcAft>
              <a:buNone/>
            </a:pPr>
            <a:r>
              <a:rPr lang="en-US" sz="1800">
                <a:solidFill>
                  <a:schemeClr val="dk1"/>
                </a:solidFill>
                <a:latin typeface="Arial"/>
                <a:ea typeface="Arial"/>
                <a:cs typeface="Arial"/>
                <a:sym typeface="Arial"/>
              </a:rPr>
              <a:t>Menggunakan video E-Learning, PPT, Modul materi yang outputnya :</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mengidentifikasikan Files</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mengidentifikasikan File Dates and Times</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mengidentifikasikan Direktori</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mengidentifikasikan Namespace</a:t>
            </a:r>
            <a:endParaRPr sz="1800">
              <a:solidFill>
                <a:schemeClr val="dk1"/>
              </a:solidFill>
              <a:latin typeface="Arial"/>
              <a:ea typeface="Arial"/>
              <a:cs typeface="Arial"/>
              <a:sym typeface="Arial"/>
            </a:endParaRPr>
          </a:p>
        </p:txBody>
      </p:sp>
      <p:sp>
        <p:nvSpPr>
          <p:cNvPr id="388" name="Google Shape;388;p21"/>
          <p:cNvSpPr/>
          <p:nvPr/>
        </p:nvSpPr>
        <p:spPr>
          <a:xfrm>
            <a:off x="936606" y="5990749"/>
            <a:ext cx="5411097"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Metode Pembelajaran: Discovery Learning (DL)</a:t>
            </a:r>
            <a:endParaRPr b="1" sz="1800">
              <a:solidFill>
                <a:schemeClr val="dk1"/>
              </a:solidFill>
              <a:latin typeface="Arial"/>
              <a:ea typeface="Arial"/>
              <a:cs typeface="Arial"/>
              <a:sym typeface="Arial"/>
            </a:endParaRPr>
          </a:p>
        </p:txBody>
      </p:sp>
      <p:sp>
        <p:nvSpPr>
          <p:cNvPr id="389" name="Google Shape;389;p21"/>
          <p:cNvSpPr/>
          <p:nvPr/>
        </p:nvSpPr>
        <p:spPr>
          <a:xfrm>
            <a:off x="936606" y="1963656"/>
            <a:ext cx="2566728"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Materi Pembelajaran:</a:t>
            </a:r>
            <a:endParaRPr b="1" sz="1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2"/>
          <p:cNvSpPr txBox="1"/>
          <p:nvPr/>
        </p:nvSpPr>
        <p:spPr>
          <a:xfrm>
            <a:off x="1617786" y="978594"/>
            <a:ext cx="8880000"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Pertemuan XV – Printing</a:t>
            </a:r>
            <a:endParaRPr sz="2400">
              <a:solidFill>
                <a:schemeClr val="dk1"/>
              </a:solidFill>
              <a:latin typeface="Arial"/>
              <a:ea typeface="Arial"/>
              <a:cs typeface="Arial"/>
              <a:sym typeface="Arial"/>
            </a:endParaRPr>
          </a:p>
        </p:txBody>
      </p:sp>
      <p:sp>
        <p:nvSpPr>
          <p:cNvPr id="395" name="Google Shape;395;p22"/>
          <p:cNvSpPr/>
          <p:nvPr/>
        </p:nvSpPr>
        <p:spPr>
          <a:xfrm>
            <a:off x="936606" y="2451319"/>
            <a:ext cx="8754126" cy="2528897"/>
          </a:xfrm>
          <a:prstGeom prst="rect">
            <a:avLst/>
          </a:prstGeom>
          <a:noFill/>
          <a:ln>
            <a:noFill/>
          </a:ln>
        </p:spPr>
        <p:txBody>
          <a:bodyPr anchorCtr="0" anchor="t" bIns="45700" lIns="91425" spcFirstLastPara="1" rIns="91425" wrap="square" tIns="45700">
            <a:spAutoFit/>
          </a:bodyPr>
          <a:lstStyle/>
          <a:p>
            <a:pPr indent="0" lvl="0" marL="120014" marR="0" rtl="0" algn="l">
              <a:lnSpc>
                <a:spcPct val="150000"/>
              </a:lnSpc>
              <a:spcBef>
                <a:spcPts val="0"/>
              </a:spcBef>
              <a:spcAft>
                <a:spcPts val="0"/>
              </a:spcAft>
              <a:buNone/>
            </a:pPr>
            <a:r>
              <a:rPr lang="en-US" sz="1800">
                <a:solidFill>
                  <a:schemeClr val="dk1"/>
                </a:solidFill>
                <a:latin typeface="Arial"/>
                <a:ea typeface="Arial"/>
                <a:cs typeface="Arial"/>
                <a:sym typeface="Arial"/>
              </a:rPr>
              <a:t>Menggunakan video E-Learning, PPT, Modul materi yang outputnya :</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mengidenfitikasikan Printing</a:t>
            </a:r>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mencetak Laporan</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mengatur teks yang di cetak</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mampu menghitung Text.</a:t>
            </a:r>
            <a:endParaRPr/>
          </a:p>
        </p:txBody>
      </p:sp>
      <p:sp>
        <p:nvSpPr>
          <p:cNvPr id="396" name="Google Shape;396;p22"/>
          <p:cNvSpPr/>
          <p:nvPr/>
        </p:nvSpPr>
        <p:spPr>
          <a:xfrm>
            <a:off x="936606" y="5114395"/>
            <a:ext cx="5411097"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Metode Pembelajaran: Discovery Learning (DL)</a:t>
            </a:r>
            <a:endParaRPr b="1" sz="1800">
              <a:solidFill>
                <a:schemeClr val="dk1"/>
              </a:solidFill>
              <a:latin typeface="Arial"/>
              <a:ea typeface="Arial"/>
              <a:cs typeface="Arial"/>
              <a:sym typeface="Arial"/>
            </a:endParaRPr>
          </a:p>
        </p:txBody>
      </p:sp>
      <p:sp>
        <p:nvSpPr>
          <p:cNvPr id="397" name="Google Shape;397;p22"/>
          <p:cNvSpPr/>
          <p:nvPr/>
        </p:nvSpPr>
        <p:spPr>
          <a:xfrm>
            <a:off x="936606" y="1963656"/>
            <a:ext cx="2566728"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Materi Pembelajaran:</a:t>
            </a:r>
            <a:endParaRPr b="1"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3"/>
          <p:cNvSpPr txBox="1"/>
          <p:nvPr/>
        </p:nvSpPr>
        <p:spPr>
          <a:xfrm>
            <a:off x="1617786" y="978594"/>
            <a:ext cx="8880000"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Pertemuan XVI – UAS</a:t>
            </a:r>
            <a:endParaRPr sz="2400">
              <a:solidFill>
                <a:schemeClr val="dk1"/>
              </a:solidFill>
              <a:latin typeface="Arial"/>
              <a:ea typeface="Arial"/>
              <a:cs typeface="Arial"/>
              <a:sym typeface="Arial"/>
            </a:endParaRPr>
          </a:p>
        </p:txBody>
      </p:sp>
      <p:sp>
        <p:nvSpPr>
          <p:cNvPr id="403" name="Google Shape;403;p23"/>
          <p:cNvSpPr/>
          <p:nvPr/>
        </p:nvSpPr>
        <p:spPr>
          <a:xfrm>
            <a:off x="936606" y="5990749"/>
            <a:ext cx="5411097"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Metode Pembelajaran: Discovery Learning (DL)</a:t>
            </a:r>
            <a:endParaRPr b="1" sz="1800">
              <a:solidFill>
                <a:schemeClr val="dk1"/>
              </a:solidFill>
              <a:latin typeface="Arial"/>
              <a:ea typeface="Arial"/>
              <a:cs typeface="Arial"/>
              <a:sym typeface="Arial"/>
            </a:endParaRPr>
          </a:p>
        </p:txBody>
      </p:sp>
      <p:sp>
        <p:nvSpPr>
          <p:cNvPr id="404" name="Google Shape;404;p23"/>
          <p:cNvSpPr/>
          <p:nvPr/>
        </p:nvSpPr>
        <p:spPr>
          <a:xfrm>
            <a:off x="936606" y="1963656"/>
            <a:ext cx="5800947" cy="1200329"/>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Materi Pembelajaran:</a:t>
            </a:r>
            <a:endParaRPr/>
          </a:p>
          <a:p>
            <a:pPr indent="0" lvl="0" marL="73025" marR="0" rtl="0" algn="l">
              <a:lnSpc>
                <a:spcPct val="100000"/>
              </a:lnSpc>
              <a:spcBef>
                <a:spcPts val="0"/>
              </a:spcBef>
              <a:spcAft>
                <a:spcPts val="0"/>
              </a:spcAft>
              <a:buNone/>
            </a:pPr>
            <a:r>
              <a:t/>
            </a:r>
            <a:endParaRPr b="1" sz="1800">
              <a:solidFill>
                <a:schemeClr val="dk1"/>
              </a:solidFill>
              <a:latin typeface="Arial"/>
              <a:ea typeface="Arial"/>
              <a:cs typeface="Arial"/>
              <a:sym typeface="Arial"/>
            </a:endParaRPr>
          </a:p>
          <a:p>
            <a:pPr indent="-285750" lvl="0" marL="358775" marR="0" rtl="0" algn="l">
              <a:lnSpc>
                <a:spcPct val="100000"/>
              </a:lnSpc>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Ujian Akhir Semester </a:t>
            </a:r>
            <a:endParaRPr/>
          </a:p>
          <a:p>
            <a:pPr indent="-285750" lvl="0" marL="358775" marR="0" rtl="0" algn="l">
              <a:lnSpc>
                <a:spcPct val="100000"/>
              </a:lnSpc>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Project berkaitan dengan Materi Pertemuan 9-15</a:t>
            </a:r>
            <a:endParaRPr b="1"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4"/>
          <p:cNvSpPr/>
          <p:nvPr/>
        </p:nvSpPr>
        <p:spPr>
          <a:xfrm>
            <a:off x="595861" y="1558316"/>
            <a:ext cx="11317184" cy="421294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1800">
                <a:solidFill>
                  <a:schemeClr val="dk1"/>
                </a:solidFill>
                <a:latin typeface="Arial"/>
                <a:ea typeface="Arial"/>
                <a:cs typeface="Arial"/>
                <a:sym typeface="Arial"/>
              </a:rPr>
              <a:t>Proses penilaian pada mata kuliah ini dibedakan dalam 4 komponen, diantaranya adalah sebagai berikut :</a:t>
            </a:r>
            <a:endParaRPr sz="1800">
              <a:solidFill>
                <a:schemeClr val="dk1"/>
              </a:solidFill>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800"/>
              <a:buFont typeface="Calibri"/>
              <a:buAutoNum type="alphaLcPeriod"/>
            </a:pPr>
            <a:r>
              <a:rPr b="1" lang="en-US" sz="1800">
                <a:solidFill>
                  <a:schemeClr val="dk1"/>
                </a:solidFill>
                <a:latin typeface="Arial"/>
                <a:ea typeface="Arial"/>
                <a:cs typeface="Arial"/>
                <a:sym typeface="Arial"/>
              </a:rPr>
              <a:t>Sikap dan Perilaku</a:t>
            </a:r>
            <a:endParaRPr sz="1800">
              <a:solidFill>
                <a:schemeClr val="dk1"/>
              </a:solidFill>
              <a:latin typeface="Calibri"/>
              <a:ea typeface="Calibri"/>
              <a:cs typeface="Calibri"/>
              <a:sym typeface="Calibri"/>
            </a:endParaRPr>
          </a:p>
          <a:p>
            <a:pPr indent="0" lvl="0" marL="400050" marR="0" rtl="0" algn="just">
              <a:lnSpc>
                <a:spcPct val="115000"/>
              </a:lnSpc>
              <a:spcBef>
                <a:spcPts val="0"/>
              </a:spcBef>
              <a:spcAft>
                <a:spcPts val="0"/>
              </a:spcAft>
              <a:buNone/>
            </a:pPr>
            <a:r>
              <a:rPr lang="en-US" sz="1800">
                <a:solidFill>
                  <a:schemeClr val="dk1"/>
                </a:solidFill>
                <a:latin typeface="Arial"/>
                <a:ea typeface="Arial"/>
                <a:cs typeface="Arial"/>
                <a:sym typeface="Arial"/>
              </a:rPr>
              <a:t>Komponen ini memiliki poin sebesar </a:t>
            </a:r>
            <a:r>
              <a:rPr b="1" lang="en-US" sz="1800">
                <a:solidFill>
                  <a:schemeClr val="dk1"/>
                </a:solidFill>
                <a:latin typeface="Arial"/>
                <a:ea typeface="Arial"/>
                <a:cs typeface="Arial"/>
                <a:sym typeface="Arial"/>
              </a:rPr>
              <a:t>10%</a:t>
            </a:r>
            <a:r>
              <a:rPr lang="en-US" sz="1800">
                <a:solidFill>
                  <a:schemeClr val="dk1"/>
                </a:solidFill>
                <a:latin typeface="Arial"/>
                <a:ea typeface="Arial"/>
                <a:cs typeface="Arial"/>
                <a:sym typeface="Arial"/>
              </a:rPr>
              <a:t> dari total pertemuan tatap muka di kelas (16x pertemuan). </a:t>
            </a:r>
            <a:endParaRPr sz="1800">
              <a:solidFill>
                <a:schemeClr val="dk1"/>
              </a:solidFill>
              <a:latin typeface="Calibri"/>
              <a:ea typeface="Calibri"/>
              <a:cs typeface="Calibri"/>
              <a:sym typeface="Calibri"/>
            </a:endParaRPr>
          </a:p>
          <a:p>
            <a:pPr indent="-342900" lvl="0" marL="342900" marR="0" rtl="0" algn="just">
              <a:lnSpc>
                <a:spcPct val="115000"/>
              </a:lnSpc>
              <a:spcBef>
                <a:spcPts val="0"/>
              </a:spcBef>
              <a:spcAft>
                <a:spcPts val="0"/>
              </a:spcAft>
              <a:buClr>
                <a:schemeClr val="dk1"/>
              </a:buClr>
              <a:buSzPts val="1800"/>
              <a:buFont typeface="Calibri"/>
              <a:buAutoNum type="alphaLcPeriod" startAt="2"/>
            </a:pPr>
            <a:r>
              <a:rPr b="1" lang="en-US" sz="1800">
                <a:solidFill>
                  <a:schemeClr val="dk1"/>
                </a:solidFill>
                <a:latin typeface="Arial"/>
                <a:ea typeface="Arial"/>
                <a:cs typeface="Arial"/>
                <a:sym typeface="Arial"/>
              </a:rPr>
              <a:t>Tugas, Kuis, dan Project</a:t>
            </a:r>
            <a:endParaRPr sz="1800">
              <a:solidFill>
                <a:schemeClr val="dk1"/>
              </a:solidFill>
              <a:latin typeface="Calibri"/>
              <a:ea typeface="Calibri"/>
              <a:cs typeface="Calibri"/>
              <a:sym typeface="Calibri"/>
            </a:endParaRPr>
          </a:p>
          <a:p>
            <a:pPr indent="0" lvl="0" marL="400050" marR="0" rtl="0" algn="just">
              <a:lnSpc>
                <a:spcPct val="115000"/>
              </a:lnSpc>
              <a:spcBef>
                <a:spcPts val="0"/>
              </a:spcBef>
              <a:spcAft>
                <a:spcPts val="0"/>
              </a:spcAft>
              <a:buNone/>
            </a:pPr>
            <a:r>
              <a:rPr lang="en-US" sz="1800">
                <a:solidFill>
                  <a:schemeClr val="dk1"/>
                </a:solidFill>
                <a:latin typeface="Arial"/>
                <a:ea typeface="Arial"/>
                <a:cs typeface="Arial"/>
                <a:sym typeface="Arial"/>
              </a:rPr>
              <a:t>Selama 1 semester, mahasiswa wajib diberikan tugas minimal sejumlah 2 tugas yang terdiri dari 1 tugas mandiri dan 1 tugas kelompok. Komponen keseluruhan tugas memiliki poin sebesar </a:t>
            </a:r>
            <a:r>
              <a:rPr b="1" lang="en-US" sz="1800">
                <a:solidFill>
                  <a:schemeClr val="dk1"/>
                </a:solidFill>
                <a:latin typeface="Arial"/>
                <a:ea typeface="Arial"/>
                <a:cs typeface="Arial"/>
                <a:sym typeface="Arial"/>
              </a:rPr>
              <a:t>20%.</a:t>
            </a:r>
            <a:r>
              <a:rPr lang="en-US" sz="1800">
                <a:solidFill>
                  <a:schemeClr val="dk1"/>
                </a:solidFill>
                <a:latin typeface="Arial"/>
                <a:ea typeface="Arial"/>
                <a:cs typeface="Arial"/>
                <a:sym typeface="Arial"/>
              </a:rPr>
              <a:t> Kuis akan diberikan pada setiap pertemuan dengan bobot point sebesar </a:t>
            </a:r>
            <a:r>
              <a:rPr b="1" lang="en-US" sz="1800">
                <a:solidFill>
                  <a:schemeClr val="dk1"/>
                </a:solidFill>
                <a:latin typeface="Arial"/>
                <a:ea typeface="Arial"/>
                <a:cs typeface="Arial"/>
                <a:sym typeface="Arial"/>
              </a:rPr>
              <a:t>10%</a:t>
            </a:r>
            <a:r>
              <a:rPr lang="en-US" sz="1800">
                <a:solidFill>
                  <a:schemeClr val="dk1"/>
                </a:solidFill>
                <a:latin typeface="Arial"/>
                <a:ea typeface="Arial"/>
                <a:cs typeface="Arial"/>
                <a:sym typeface="Arial"/>
              </a:rPr>
              <a:t>. Serta tugas besar/project yang akan diberikan sebelum UAS dengan bobot point sebesar </a:t>
            </a:r>
            <a:r>
              <a:rPr b="1" lang="en-US" sz="1800">
                <a:solidFill>
                  <a:schemeClr val="dk1"/>
                </a:solidFill>
                <a:latin typeface="Arial"/>
                <a:ea typeface="Arial"/>
                <a:cs typeface="Arial"/>
                <a:sym typeface="Arial"/>
              </a:rPr>
              <a:t>10%</a:t>
            </a:r>
            <a:r>
              <a:rPr lang="en-US" sz="1800">
                <a:solidFill>
                  <a:schemeClr val="dk1"/>
                </a:solidFill>
                <a:latin typeface="Arial"/>
                <a:ea typeface="Arial"/>
                <a:cs typeface="Arial"/>
                <a:sym typeface="Arial"/>
              </a:rPr>
              <a:t>.</a:t>
            </a:r>
            <a:endParaRPr sz="1800">
              <a:solidFill>
                <a:schemeClr val="dk1"/>
              </a:solidFill>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800"/>
              <a:buFont typeface="Calibri"/>
              <a:buAutoNum type="alphaLcPeriod" startAt="3"/>
            </a:pPr>
            <a:r>
              <a:rPr b="1" lang="en-US" sz="1800">
                <a:solidFill>
                  <a:schemeClr val="dk1"/>
                </a:solidFill>
                <a:latin typeface="Arial"/>
                <a:ea typeface="Arial"/>
                <a:cs typeface="Arial"/>
                <a:sym typeface="Arial"/>
              </a:rPr>
              <a:t>UTS (Ujian Tengah Semester)</a:t>
            </a:r>
            <a:endParaRPr sz="1800">
              <a:solidFill>
                <a:schemeClr val="dk1"/>
              </a:solidFill>
              <a:latin typeface="Calibri"/>
              <a:ea typeface="Calibri"/>
              <a:cs typeface="Calibri"/>
              <a:sym typeface="Calibri"/>
            </a:endParaRPr>
          </a:p>
          <a:p>
            <a:pPr indent="0" lvl="0" marL="400050" marR="0" rtl="0" algn="just">
              <a:lnSpc>
                <a:spcPct val="115000"/>
              </a:lnSpc>
              <a:spcBef>
                <a:spcPts val="0"/>
              </a:spcBef>
              <a:spcAft>
                <a:spcPts val="0"/>
              </a:spcAft>
              <a:buNone/>
            </a:pPr>
            <a:r>
              <a:rPr lang="en-US" sz="1800">
                <a:solidFill>
                  <a:schemeClr val="dk1"/>
                </a:solidFill>
                <a:latin typeface="Arial"/>
                <a:ea typeface="Arial"/>
                <a:cs typeface="Arial"/>
                <a:sym typeface="Arial"/>
              </a:rPr>
              <a:t>UTS dilakukan pada pertemuan minggu ke 8. Bobot nilai UTS yang diberikan adalah sebesar </a:t>
            </a:r>
            <a:r>
              <a:rPr b="1" lang="en-US" sz="1800">
                <a:solidFill>
                  <a:schemeClr val="dk1"/>
                </a:solidFill>
                <a:latin typeface="Arial"/>
                <a:ea typeface="Arial"/>
                <a:cs typeface="Arial"/>
                <a:sym typeface="Arial"/>
              </a:rPr>
              <a:t>25%</a:t>
            </a:r>
            <a:r>
              <a:rPr lang="en-US" sz="1800">
                <a:solidFill>
                  <a:schemeClr val="dk1"/>
                </a:solidFill>
                <a:latin typeface="Arial"/>
                <a:ea typeface="Arial"/>
                <a:cs typeface="Arial"/>
                <a:sym typeface="Arial"/>
              </a:rPr>
              <a:t>.</a:t>
            </a:r>
            <a:endParaRPr sz="1800">
              <a:solidFill>
                <a:schemeClr val="dk1"/>
              </a:solidFill>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800"/>
              <a:buFont typeface="Calibri"/>
              <a:buAutoNum type="alphaLcPeriod" startAt="4"/>
            </a:pPr>
            <a:r>
              <a:rPr b="1" lang="en-US" sz="1800">
                <a:solidFill>
                  <a:schemeClr val="dk1"/>
                </a:solidFill>
                <a:latin typeface="Arial"/>
                <a:ea typeface="Arial"/>
                <a:cs typeface="Arial"/>
                <a:sym typeface="Arial"/>
              </a:rPr>
              <a:t>UAS (Ujian Akhir Semester)</a:t>
            </a:r>
            <a:endParaRPr sz="1800">
              <a:solidFill>
                <a:schemeClr val="dk1"/>
              </a:solidFill>
              <a:latin typeface="Calibri"/>
              <a:ea typeface="Calibri"/>
              <a:cs typeface="Calibri"/>
              <a:sym typeface="Calibri"/>
            </a:endParaRPr>
          </a:p>
          <a:p>
            <a:pPr indent="0" lvl="0" marL="400050" marR="0" rtl="0" algn="just">
              <a:lnSpc>
                <a:spcPct val="115000"/>
              </a:lnSpc>
              <a:spcBef>
                <a:spcPts val="0"/>
              </a:spcBef>
              <a:spcAft>
                <a:spcPts val="0"/>
              </a:spcAft>
              <a:buNone/>
            </a:pPr>
            <a:r>
              <a:rPr lang="en-US" sz="1800">
                <a:solidFill>
                  <a:schemeClr val="dk1"/>
                </a:solidFill>
                <a:latin typeface="Arial"/>
                <a:ea typeface="Arial"/>
                <a:cs typeface="Arial"/>
                <a:sym typeface="Arial"/>
              </a:rPr>
              <a:t>UAS dilakukan pada pertemuan minggu ke 16 dari keseluruhan total pertemuan. Bobot nilai UAS yang diberikan adalah sebesar </a:t>
            </a:r>
            <a:r>
              <a:rPr b="1" lang="en-US" sz="1800">
                <a:solidFill>
                  <a:schemeClr val="dk1"/>
                </a:solidFill>
                <a:latin typeface="Arial"/>
                <a:ea typeface="Arial"/>
                <a:cs typeface="Arial"/>
                <a:sym typeface="Arial"/>
              </a:rPr>
              <a:t>25%</a:t>
            </a:r>
            <a:r>
              <a:rPr lang="en-US" sz="1800">
                <a:solidFill>
                  <a:schemeClr val="dk1"/>
                </a:solidFill>
                <a:latin typeface="Arial"/>
                <a:ea typeface="Arial"/>
                <a:cs typeface="Arial"/>
                <a:sym typeface="Arial"/>
              </a:rPr>
              <a:t>.</a:t>
            </a:r>
            <a:endParaRPr sz="1800">
              <a:solidFill>
                <a:schemeClr val="dk1"/>
              </a:solidFill>
              <a:latin typeface="Calibri"/>
              <a:ea typeface="Calibri"/>
              <a:cs typeface="Calibri"/>
              <a:sym typeface="Calibri"/>
            </a:endParaRPr>
          </a:p>
        </p:txBody>
      </p:sp>
      <p:sp>
        <p:nvSpPr>
          <p:cNvPr id="410" name="Google Shape;410;p24"/>
          <p:cNvSpPr txBox="1"/>
          <p:nvPr/>
        </p:nvSpPr>
        <p:spPr>
          <a:xfrm>
            <a:off x="3350936" y="576701"/>
            <a:ext cx="5807034" cy="484492"/>
          </a:xfrm>
          <a:prstGeom prst="rect">
            <a:avLst/>
          </a:prstGeom>
          <a:noFill/>
          <a:ln>
            <a:noFill/>
          </a:ln>
        </p:spPr>
        <p:txBody>
          <a:bodyPr anchorCtr="0" anchor="t" bIns="0" lIns="0" spcFirstLastPara="1" rIns="0" wrap="square" tIns="12700">
            <a:spAutoFit/>
          </a:bodyPr>
          <a:lstStyle/>
          <a:p>
            <a:pPr indent="-779145" lvl="0" marL="791210" marR="5080" rtl="0" algn="ctr">
              <a:lnSpc>
                <a:spcPct val="145000"/>
              </a:lnSpc>
              <a:spcBef>
                <a:spcPts val="0"/>
              </a:spcBef>
              <a:spcAft>
                <a:spcPts val="0"/>
              </a:spcAft>
              <a:buNone/>
            </a:pPr>
            <a:r>
              <a:rPr lang="en-US" sz="2400">
                <a:solidFill>
                  <a:schemeClr val="dk1"/>
                </a:solidFill>
                <a:latin typeface="Arial"/>
                <a:ea typeface="Arial"/>
                <a:cs typeface="Arial"/>
                <a:sym typeface="Arial"/>
              </a:rPr>
              <a:t>KOMPONEN PENILAIAN</a:t>
            </a:r>
            <a:endParaRPr sz="2400">
              <a:solidFill>
                <a:schemeClr val="dk1"/>
              </a:solidFill>
              <a:latin typeface="Arial"/>
              <a:ea typeface="Arial"/>
              <a:cs typeface="Arial"/>
              <a:sym typeface="Arial"/>
            </a:endParaRPr>
          </a:p>
        </p:txBody>
      </p:sp>
      <p:sp>
        <p:nvSpPr>
          <p:cNvPr id="411" name="Google Shape;411;p24"/>
          <p:cNvSpPr/>
          <p:nvPr/>
        </p:nvSpPr>
        <p:spPr>
          <a:xfrm>
            <a:off x="2960118" y="160317"/>
            <a:ext cx="73911" cy="1044729"/>
          </a:xfrm>
          <a:custGeom>
            <a:rect b="b" l="l" r="r" t="t"/>
            <a:pathLst>
              <a:path extrusionOk="0" h="1381125" w="6350">
                <a:moveTo>
                  <a:pt x="0" y="1380998"/>
                </a:moveTo>
                <a:lnTo>
                  <a:pt x="6096" y="1380998"/>
                </a:lnTo>
                <a:lnTo>
                  <a:pt x="6096" y="0"/>
                </a:lnTo>
                <a:lnTo>
                  <a:pt x="0" y="0"/>
                </a:lnTo>
                <a:lnTo>
                  <a:pt x="0" y="138099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graphicFrame>
        <p:nvGraphicFramePr>
          <p:cNvPr id="416" name="Google Shape;416;p25"/>
          <p:cNvGraphicFramePr/>
          <p:nvPr/>
        </p:nvGraphicFramePr>
        <p:xfrm>
          <a:off x="879582" y="965546"/>
          <a:ext cx="3000000" cy="3000000"/>
        </p:xfrm>
        <a:graphic>
          <a:graphicData uri="http://schemas.openxmlformats.org/drawingml/2006/table">
            <a:tbl>
              <a:tblPr bandRow="1" firstCol="1" firstRow="1">
                <a:noFill/>
                <a:tableStyleId>{23E9561F-BF93-4D41-A89E-1F6A01F9DC5B}</a:tableStyleId>
              </a:tblPr>
              <a:tblGrid>
                <a:gridCol w="1334975"/>
                <a:gridCol w="678700"/>
                <a:gridCol w="8419150"/>
              </a:tblGrid>
              <a:tr h="338425">
                <a:tc>
                  <a:txBody>
                    <a:bodyPr/>
                    <a:lstStyle/>
                    <a:p>
                      <a:pPr indent="0" lvl="0" marL="0" marR="0" rtl="0" algn="ctr">
                        <a:lnSpc>
                          <a:spcPct val="115000"/>
                        </a:lnSpc>
                        <a:spcBef>
                          <a:spcPts val="0"/>
                        </a:spcBef>
                        <a:spcAft>
                          <a:spcPts val="0"/>
                        </a:spcAft>
                        <a:buNone/>
                      </a:pPr>
                      <a:r>
                        <a:rPr lang="en-US" sz="1200"/>
                        <a:t>Jenjang/Grade</a:t>
                      </a:r>
                      <a:endParaRPr sz="1200">
                        <a:latin typeface="Calibri"/>
                        <a:ea typeface="Calibri"/>
                        <a:cs typeface="Calibri"/>
                        <a:sym typeface="Calibri"/>
                      </a:endParaRPr>
                    </a:p>
                  </a:txBody>
                  <a:tcPr marT="43425" marB="43425" marR="86875" marL="86875" anchor="ctr"/>
                </a:tc>
                <a:tc>
                  <a:txBody>
                    <a:bodyPr/>
                    <a:lstStyle/>
                    <a:p>
                      <a:pPr indent="0" lvl="0" marL="0" marR="0" rtl="0" algn="ctr">
                        <a:lnSpc>
                          <a:spcPct val="115000"/>
                        </a:lnSpc>
                        <a:spcBef>
                          <a:spcPts val="0"/>
                        </a:spcBef>
                        <a:spcAft>
                          <a:spcPts val="0"/>
                        </a:spcAft>
                        <a:buNone/>
                      </a:pPr>
                      <a:r>
                        <a:rPr lang="en-US" sz="1200"/>
                        <a:t>Angka/Skor</a:t>
                      </a:r>
                      <a:endParaRPr sz="1200">
                        <a:latin typeface="Calibri"/>
                        <a:ea typeface="Calibri"/>
                        <a:cs typeface="Calibri"/>
                        <a:sym typeface="Calibri"/>
                      </a:endParaRPr>
                    </a:p>
                  </a:txBody>
                  <a:tcPr marT="43425" marB="43425" marR="86875" marL="86875" anchor="ctr"/>
                </a:tc>
                <a:tc>
                  <a:txBody>
                    <a:bodyPr/>
                    <a:lstStyle/>
                    <a:p>
                      <a:pPr indent="0" lvl="0" marL="0" marR="0" rtl="0" algn="ctr">
                        <a:lnSpc>
                          <a:spcPct val="115000"/>
                        </a:lnSpc>
                        <a:spcBef>
                          <a:spcPts val="0"/>
                        </a:spcBef>
                        <a:spcAft>
                          <a:spcPts val="0"/>
                        </a:spcAft>
                        <a:buNone/>
                      </a:pPr>
                      <a:r>
                        <a:rPr lang="en-US" sz="1200"/>
                        <a:t>Deskripsi/Indikator Kerja</a:t>
                      </a:r>
                      <a:endParaRPr sz="1200">
                        <a:latin typeface="Calibri"/>
                        <a:ea typeface="Calibri"/>
                        <a:cs typeface="Calibri"/>
                        <a:sym typeface="Calibri"/>
                      </a:endParaRPr>
                    </a:p>
                  </a:txBody>
                  <a:tcPr marT="43425" marB="43425" marR="86875" marL="86875" anchor="ctr"/>
                </a:tc>
              </a:tr>
              <a:tr h="752875">
                <a:tc>
                  <a:txBody>
                    <a:bodyPr/>
                    <a:lstStyle/>
                    <a:p>
                      <a:pPr indent="0" lvl="0" marL="0" marR="0" rtl="0" algn="ctr">
                        <a:lnSpc>
                          <a:spcPct val="115000"/>
                        </a:lnSpc>
                        <a:spcBef>
                          <a:spcPts val="0"/>
                        </a:spcBef>
                        <a:spcAft>
                          <a:spcPts val="0"/>
                        </a:spcAft>
                        <a:buNone/>
                      </a:pPr>
                      <a:r>
                        <a:rPr lang="en-US" sz="1200"/>
                        <a:t>A</a:t>
                      </a:r>
                      <a:endParaRPr sz="1200">
                        <a:latin typeface="Calibri"/>
                        <a:ea typeface="Calibri"/>
                        <a:cs typeface="Calibri"/>
                        <a:sym typeface="Calibri"/>
                      </a:endParaRPr>
                    </a:p>
                  </a:txBody>
                  <a:tcPr marT="43425" marB="43425" marR="86875" marL="86875"/>
                </a:tc>
                <a:tc>
                  <a:txBody>
                    <a:bodyPr/>
                    <a:lstStyle/>
                    <a:p>
                      <a:pPr indent="0" lvl="0" marL="0" marR="0" rtl="0" algn="ctr">
                        <a:lnSpc>
                          <a:spcPct val="115000"/>
                        </a:lnSpc>
                        <a:spcBef>
                          <a:spcPts val="0"/>
                        </a:spcBef>
                        <a:spcAft>
                          <a:spcPts val="0"/>
                        </a:spcAft>
                        <a:buNone/>
                      </a:pPr>
                      <a:r>
                        <a:rPr lang="en-US" sz="1200"/>
                        <a:t>80,00 – 100 </a:t>
                      </a:r>
                      <a:endParaRPr sz="1200">
                        <a:latin typeface="Calibri"/>
                        <a:ea typeface="Calibri"/>
                        <a:cs typeface="Calibri"/>
                        <a:sym typeface="Calibri"/>
                      </a:endParaRPr>
                    </a:p>
                  </a:txBody>
                  <a:tcPr marT="43425" marB="43425" marR="86875" marL="86875"/>
                </a:tc>
                <a:tc>
                  <a:txBody>
                    <a:bodyPr/>
                    <a:lstStyle/>
                    <a:p>
                      <a:pPr indent="0" lvl="0" marL="0" marR="0" rtl="0" algn="just">
                        <a:lnSpc>
                          <a:spcPct val="115000"/>
                        </a:lnSpc>
                        <a:spcBef>
                          <a:spcPts val="0"/>
                        </a:spcBef>
                        <a:spcAft>
                          <a:spcPts val="0"/>
                        </a:spcAft>
                        <a:buNone/>
                      </a:pPr>
                      <a:r>
                        <a:rPr lang="en-US" sz="1200"/>
                        <a:t>Merupakan perolehan mahasiswa superior, yaitu mereka yang mengikuti perkuliahan dengan sangat baik, memahami materi dengan sangat baik bahkan tertantang untuk memahami lebih jauh, memiliki tingkat proaktif dan kreatifitas tinggi dalam mencari informasi terkait materi, mampu menyelesaikan masalah dengan akurasi sempurna bahkan mampu mengenali masalah nyata pada masyarakat / industri dan mampu mengusulkan konsep solusinya.</a:t>
                      </a:r>
                      <a:endParaRPr sz="1200">
                        <a:latin typeface="Calibri"/>
                        <a:ea typeface="Calibri"/>
                        <a:cs typeface="Calibri"/>
                        <a:sym typeface="Calibri"/>
                      </a:endParaRPr>
                    </a:p>
                  </a:txBody>
                  <a:tcPr marT="43425" marB="43425" marR="86875" marL="86875"/>
                </a:tc>
              </a:tr>
              <a:tr h="419875">
                <a:tc>
                  <a:txBody>
                    <a:bodyPr/>
                    <a:lstStyle/>
                    <a:p>
                      <a:pPr indent="0" lvl="0" marL="0" marR="0" rtl="0" algn="ctr">
                        <a:lnSpc>
                          <a:spcPct val="115000"/>
                        </a:lnSpc>
                        <a:spcBef>
                          <a:spcPts val="0"/>
                        </a:spcBef>
                        <a:spcAft>
                          <a:spcPts val="0"/>
                        </a:spcAft>
                        <a:buNone/>
                      </a:pPr>
                      <a:r>
                        <a:rPr lang="en-US" sz="1200"/>
                        <a:t>A-</a:t>
                      </a:r>
                      <a:endParaRPr sz="1200">
                        <a:latin typeface="Calibri"/>
                        <a:ea typeface="Calibri"/>
                        <a:cs typeface="Calibri"/>
                        <a:sym typeface="Calibri"/>
                      </a:endParaRPr>
                    </a:p>
                  </a:txBody>
                  <a:tcPr marT="43425" marB="43425" marR="86875" marL="86875"/>
                </a:tc>
                <a:tc>
                  <a:txBody>
                    <a:bodyPr/>
                    <a:lstStyle/>
                    <a:p>
                      <a:pPr indent="0" lvl="0" marL="0" marR="0" rtl="0" algn="ctr">
                        <a:lnSpc>
                          <a:spcPct val="115000"/>
                        </a:lnSpc>
                        <a:spcBef>
                          <a:spcPts val="0"/>
                        </a:spcBef>
                        <a:spcAft>
                          <a:spcPts val="0"/>
                        </a:spcAft>
                        <a:buNone/>
                      </a:pPr>
                      <a:r>
                        <a:rPr lang="en-US" sz="1200"/>
                        <a:t>77,00 – 79,99 </a:t>
                      </a:r>
                      <a:endParaRPr sz="1200">
                        <a:latin typeface="Calibri"/>
                        <a:ea typeface="Calibri"/>
                        <a:cs typeface="Calibri"/>
                        <a:sym typeface="Calibri"/>
                      </a:endParaRPr>
                    </a:p>
                  </a:txBody>
                  <a:tcPr marT="43425" marB="43425" marR="86875" marL="86875"/>
                </a:tc>
                <a:tc>
                  <a:txBody>
                    <a:bodyPr/>
                    <a:lstStyle/>
                    <a:p>
                      <a:pPr indent="0" lvl="0" marL="0" marR="0" rtl="0" algn="just">
                        <a:lnSpc>
                          <a:spcPct val="115000"/>
                        </a:lnSpc>
                        <a:spcBef>
                          <a:spcPts val="0"/>
                        </a:spcBef>
                        <a:spcAft>
                          <a:spcPts val="0"/>
                        </a:spcAft>
                        <a:buNone/>
                      </a:pPr>
                      <a:r>
                        <a:rPr lang="en-US" sz="1200"/>
                        <a:t>Merupakan perolehan mahasiswa yang mengikuti perkuliahan dengan sangat baik, memahami materi dengan sangat baik, memiliki tingkat proaktif dan kreatifitas tinggi dalam mencari informasi terkait materi, mampu menyelesaikan masalah / tugas dengan akurasi sangat bagus.</a:t>
                      </a:r>
                      <a:endParaRPr sz="1200">
                        <a:latin typeface="Calibri"/>
                        <a:ea typeface="Calibri"/>
                        <a:cs typeface="Calibri"/>
                        <a:sym typeface="Calibri"/>
                      </a:endParaRPr>
                    </a:p>
                  </a:txBody>
                  <a:tcPr marT="43425" marB="43425" marR="86875" marL="86875"/>
                </a:tc>
              </a:tr>
              <a:tr h="419875">
                <a:tc>
                  <a:txBody>
                    <a:bodyPr/>
                    <a:lstStyle/>
                    <a:p>
                      <a:pPr indent="0" lvl="0" marL="0" marR="0" rtl="0" algn="ctr">
                        <a:lnSpc>
                          <a:spcPct val="115000"/>
                        </a:lnSpc>
                        <a:spcBef>
                          <a:spcPts val="0"/>
                        </a:spcBef>
                        <a:spcAft>
                          <a:spcPts val="0"/>
                        </a:spcAft>
                        <a:buNone/>
                      </a:pPr>
                      <a:r>
                        <a:rPr lang="en-US" sz="1200"/>
                        <a:t>B+</a:t>
                      </a:r>
                      <a:endParaRPr sz="1200">
                        <a:latin typeface="Calibri"/>
                        <a:ea typeface="Calibri"/>
                        <a:cs typeface="Calibri"/>
                        <a:sym typeface="Calibri"/>
                      </a:endParaRPr>
                    </a:p>
                  </a:txBody>
                  <a:tcPr marT="43425" marB="43425" marR="86875" marL="86875"/>
                </a:tc>
                <a:tc>
                  <a:txBody>
                    <a:bodyPr/>
                    <a:lstStyle/>
                    <a:p>
                      <a:pPr indent="0" lvl="0" marL="0" marR="0" rtl="0" algn="ctr">
                        <a:lnSpc>
                          <a:spcPct val="115000"/>
                        </a:lnSpc>
                        <a:spcBef>
                          <a:spcPts val="0"/>
                        </a:spcBef>
                        <a:spcAft>
                          <a:spcPts val="0"/>
                        </a:spcAft>
                        <a:buNone/>
                      </a:pPr>
                      <a:r>
                        <a:rPr lang="en-US" sz="1200"/>
                        <a:t>74,00 – 76,99</a:t>
                      </a:r>
                      <a:endParaRPr sz="1200">
                        <a:latin typeface="Calibri"/>
                        <a:ea typeface="Calibri"/>
                        <a:cs typeface="Calibri"/>
                        <a:sym typeface="Calibri"/>
                      </a:endParaRPr>
                    </a:p>
                  </a:txBody>
                  <a:tcPr marT="43425" marB="43425" marR="86875" marL="86875"/>
                </a:tc>
                <a:tc>
                  <a:txBody>
                    <a:bodyPr/>
                    <a:lstStyle/>
                    <a:p>
                      <a:pPr indent="0" lvl="0" marL="0" marR="0" rtl="0" algn="just">
                        <a:lnSpc>
                          <a:spcPct val="115000"/>
                        </a:lnSpc>
                        <a:spcBef>
                          <a:spcPts val="0"/>
                        </a:spcBef>
                        <a:spcAft>
                          <a:spcPts val="0"/>
                        </a:spcAft>
                        <a:buNone/>
                      </a:pPr>
                      <a:r>
                        <a:rPr lang="en-US" sz="1200"/>
                        <a:t>Merupakan perolehan mahasiswa yang mengikuti perkuliahan dengan baik, mampu memahami materi dan mampu menyelesaikan masalah / tugas dengan akurasi sangat bagus.</a:t>
                      </a:r>
                      <a:endParaRPr sz="1200">
                        <a:latin typeface="Calibri"/>
                        <a:ea typeface="Calibri"/>
                        <a:cs typeface="Calibri"/>
                        <a:sym typeface="Calibri"/>
                      </a:endParaRPr>
                    </a:p>
                  </a:txBody>
                  <a:tcPr marT="43425" marB="43425" marR="86875" marL="86875"/>
                </a:tc>
              </a:tr>
              <a:tr h="419875">
                <a:tc>
                  <a:txBody>
                    <a:bodyPr/>
                    <a:lstStyle/>
                    <a:p>
                      <a:pPr indent="0" lvl="0" marL="0" marR="0" rtl="0" algn="ctr">
                        <a:lnSpc>
                          <a:spcPct val="115000"/>
                        </a:lnSpc>
                        <a:spcBef>
                          <a:spcPts val="0"/>
                        </a:spcBef>
                        <a:spcAft>
                          <a:spcPts val="0"/>
                        </a:spcAft>
                        <a:buNone/>
                      </a:pPr>
                      <a:r>
                        <a:rPr lang="en-US" sz="1200"/>
                        <a:t>B</a:t>
                      </a:r>
                      <a:endParaRPr sz="1200">
                        <a:latin typeface="Calibri"/>
                        <a:ea typeface="Calibri"/>
                        <a:cs typeface="Calibri"/>
                        <a:sym typeface="Calibri"/>
                      </a:endParaRPr>
                    </a:p>
                  </a:txBody>
                  <a:tcPr marT="43425" marB="43425" marR="86875" marL="86875"/>
                </a:tc>
                <a:tc>
                  <a:txBody>
                    <a:bodyPr/>
                    <a:lstStyle/>
                    <a:p>
                      <a:pPr indent="0" lvl="0" marL="0" marR="0" rtl="0" algn="ctr">
                        <a:lnSpc>
                          <a:spcPct val="115000"/>
                        </a:lnSpc>
                        <a:spcBef>
                          <a:spcPts val="0"/>
                        </a:spcBef>
                        <a:spcAft>
                          <a:spcPts val="0"/>
                        </a:spcAft>
                        <a:buNone/>
                      </a:pPr>
                      <a:r>
                        <a:rPr lang="en-US" sz="1200"/>
                        <a:t>71,00 – 73,99</a:t>
                      </a:r>
                      <a:endParaRPr sz="1200">
                        <a:latin typeface="Calibri"/>
                        <a:ea typeface="Calibri"/>
                        <a:cs typeface="Calibri"/>
                        <a:sym typeface="Calibri"/>
                      </a:endParaRPr>
                    </a:p>
                  </a:txBody>
                  <a:tcPr marT="43425" marB="43425" marR="86875" marL="86875"/>
                </a:tc>
                <a:tc>
                  <a:txBody>
                    <a:bodyPr/>
                    <a:lstStyle/>
                    <a:p>
                      <a:pPr indent="0" lvl="0" marL="0" marR="0" rtl="0" algn="just">
                        <a:lnSpc>
                          <a:spcPct val="115000"/>
                        </a:lnSpc>
                        <a:spcBef>
                          <a:spcPts val="0"/>
                        </a:spcBef>
                        <a:spcAft>
                          <a:spcPts val="0"/>
                        </a:spcAft>
                        <a:buNone/>
                      </a:pPr>
                      <a:r>
                        <a:rPr lang="en-US" sz="1200"/>
                        <a:t>Merupakan perolehan mahasiswa yang mengikuti perkuliahan dengan baik, mampu memahami materi dan mampu menyelesaikan masalah / tugas dengan akurasi bagus.</a:t>
                      </a:r>
                      <a:endParaRPr sz="1200">
                        <a:latin typeface="Calibri"/>
                        <a:ea typeface="Calibri"/>
                        <a:cs typeface="Calibri"/>
                        <a:sym typeface="Calibri"/>
                      </a:endParaRPr>
                    </a:p>
                  </a:txBody>
                  <a:tcPr marT="43425" marB="43425" marR="86875" marL="86875"/>
                </a:tc>
              </a:tr>
              <a:tr h="419875">
                <a:tc>
                  <a:txBody>
                    <a:bodyPr/>
                    <a:lstStyle/>
                    <a:p>
                      <a:pPr indent="0" lvl="0" marL="0" marR="0" rtl="0" algn="ctr">
                        <a:lnSpc>
                          <a:spcPct val="115000"/>
                        </a:lnSpc>
                        <a:spcBef>
                          <a:spcPts val="0"/>
                        </a:spcBef>
                        <a:spcAft>
                          <a:spcPts val="0"/>
                        </a:spcAft>
                        <a:buNone/>
                      </a:pPr>
                      <a:r>
                        <a:rPr lang="en-US" sz="1200"/>
                        <a:t>B-</a:t>
                      </a:r>
                      <a:endParaRPr sz="1200">
                        <a:latin typeface="Calibri"/>
                        <a:ea typeface="Calibri"/>
                        <a:cs typeface="Calibri"/>
                        <a:sym typeface="Calibri"/>
                      </a:endParaRPr>
                    </a:p>
                  </a:txBody>
                  <a:tcPr marT="43425" marB="43425" marR="86875" marL="86875"/>
                </a:tc>
                <a:tc>
                  <a:txBody>
                    <a:bodyPr/>
                    <a:lstStyle/>
                    <a:p>
                      <a:pPr indent="0" lvl="0" marL="0" marR="0" rtl="0" algn="ctr">
                        <a:lnSpc>
                          <a:spcPct val="115000"/>
                        </a:lnSpc>
                        <a:spcBef>
                          <a:spcPts val="0"/>
                        </a:spcBef>
                        <a:spcAft>
                          <a:spcPts val="0"/>
                        </a:spcAft>
                        <a:buNone/>
                      </a:pPr>
                      <a:r>
                        <a:rPr lang="en-US" sz="1200"/>
                        <a:t>68,00 – 70,99</a:t>
                      </a:r>
                      <a:endParaRPr sz="1200">
                        <a:latin typeface="Calibri"/>
                        <a:ea typeface="Calibri"/>
                        <a:cs typeface="Calibri"/>
                        <a:sym typeface="Calibri"/>
                      </a:endParaRPr>
                    </a:p>
                  </a:txBody>
                  <a:tcPr marT="43425" marB="43425" marR="86875" marL="86875"/>
                </a:tc>
                <a:tc>
                  <a:txBody>
                    <a:bodyPr/>
                    <a:lstStyle/>
                    <a:p>
                      <a:pPr indent="0" lvl="0" marL="0" marR="0" rtl="0" algn="just">
                        <a:lnSpc>
                          <a:spcPct val="115000"/>
                        </a:lnSpc>
                        <a:spcBef>
                          <a:spcPts val="0"/>
                        </a:spcBef>
                        <a:spcAft>
                          <a:spcPts val="0"/>
                        </a:spcAft>
                        <a:buNone/>
                      </a:pPr>
                      <a:r>
                        <a:rPr lang="en-US" sz="1200"/>
                        <a:t>Merupakan perolehan mahasiswa yang mengikuti perkuliahan dengan baik, mampu memahami materi dan mampu menyelesaikan masalah / tugas dengan akurasi cukup.</a:t>
                      </a:r>
                      <a:endParaRPr sz="1200">
                        <a:latin typeface="Calibri"/>
                        <a:ea typeface="Calibri"/>
                        <a:cs typeface="Calibri"/>
                        <a:sym typeface="Calibri"/>
                      </a:endParaRPr>
                    </a:p>
                  </a:txBody>
                  <a:tcPr marT="43425" marB="43425" marR="86875" marL="86875"/>
                </a:tc>
              </a:tr>
              <a:tr h="419875">
                <a:tc>
                  <a:txBody>
                    <a:bodyPr/>
                    <a:lstStyle/>
                    <a:p>
                      <a:pPr indent="0" lvl="0" marL="0" marR="0" rtl="0" algn="ctr">
                        <a:lnSpc>
                          <a:spcPct val="115000"/>
                        </a:lnSpc>
                        <a:spcBef>
                          <a:spcPts val="0"/>
                        </a:spcBef>
                        <a:spcAft>
                          <a:spcPts val="0"/>
                        </a:spcAft>
                        <a:buNone/>
                      </a:pPr>
                      <a:r>
                        <a:rPr lang="en-US" sz="1200"/>
                        <a:t>C+</a:t>
                      </a:r>
                      <a:endParaRPr sz="1200">
                        <a:latin typeface="Calibri"/>
                        <a:ea typeface="Calibri"/>
                        <a:cs typeface="Calibri"/>
                        <a:sym typeface="Calibri"/>
                      </a:endParaRPr>
                    </a:p>
                  </a:txBody>
                  <a:tcPr marT="43425" marB="43425" marR="86875" marL="86875"/>
                </a:tc>
                <a:tc>
                  <a:txBody>
                    <a:bodyPr/>
                    <a:lstStyle/>
                    <a:p>
                      <a:pPr indent="0" lvl="0" marL="0" marR="0" rtl="0" algn="ctr">
                        <a:lnSpc>
                          <a:spcPct val="115000"/>
                        </a:lnSpc>
                        <a:spcBef>
                          <a:spcPts val="0"/>
                        </a:spcBef>
                        <a:spcAft>
                          <a:spcPts val="0"/>
                        </a:spcAft>
                        <a:buNone/>
                      </a:pPr>
                      <a:r>
                        <a:rPr lang="en-US" sz="1200"/>
                        <a:t>64,00 – 67,99</a:t>
                      </a:r>
                      <a:endParaRPr sz="1200">
                        <a:latin typeface="Calibri"/>
                        <a:ea typeface="Calibri"/>
                        <a:cs typeface="Calibri"/>
                        <a:sym typeface="Calibri"/>
                      </a:endParaRPr>
                    </a:p>
                  </a:txBody>
                  <a:tcPr marT="43425" marB="43425" marR="86875" marL="86875"/>
                </a:tc>
                <a:tc>
                  <a:txBody>
                    <a:bodyPr/>
                    <a:lstStyle/>
                    <a:p>
                      <a:pPr indent="0" lvl="0" marL="0" marR="0" rtl="0" algn="just">
                        <a:lnSpc>
                          <a:spcPct val="115000"/>
                        </a:lnSpc>
                        <a:spcBef>
                          <a:spcPts val="0"/>
                        </a:spcBef>
                        <a:spcAft>
                          <a:spcPts val="0"/>
                        </a:spcAft>
                        <a:buNone/>
                      </a:pPr>
                      <a:r>
                        <a:rPr lang="en-US" sz="1200"/>
                        <a:t>Merupakan perolehan mahasiswa yang mengikuti perkuliahan dengan baik, berusaha memahami materi namun baru mampu menyeleseaikan sebagian masalah / tugas dengan akurasi cukup.</a:t>
                      </a:r>
                      <a:endParaRPr sz="1200">
                        <a:latin typeface="Calibri"/>
                        <a:ea typeface="Calibri"/>
                        <a:cs typeface="Calibri"/>
                        <a:sym typeface="Calibri"/>
                      </a:endParaRPr>
                    </a:p>
                  </a:txBody>
                  <a:tcPr marT="43425" marB="43425" marR="86875" marL="86875"/>
                </a:tc>
              </a:tr>
              <a:tr h="419875">
                <a:tc>
                  <a:txBody>
                    <a:bodyPr/>
                    <a:lstStyle/>
                    <a:p>
                      <a:pPr indent="0" lvl="0" marL="0" marR="0" rtl="0" algn="ctr">
                        <a:lnSpc>
                          <a:spcPct val="115000"/>
                        </a:lnSpc>
                        <a:spcBef>
                          <a:spcPts val="0"/>
                        </a:spcBef>
                        <a:spcAft>
                          <a:spcPts val="0"/>
                        </a:spcAft>
                        <a:buNone/>
                      </a:pPr>
                      <a:r>
                        <a:rPr lang="en-US" sz="1200"/>
                        <a:t>C</a:t>
                      </a:r>
                      <a:endParaRPr sz="1200">
                        <a:latin typeface="Calibri"/>
                        <a:ea typeface="Calibri"/>
                        <a:cs typeface="Calibri"/>
                        <a:sym typeface="Calibri"/>
                      </a:endParaRPr>
                    </a:p>
                  </a:txBody>
                  <a:tcPr marT="43425" marB="43425" marR="86875" marL="86875"/>
                </a:tc>
                <a:tc>
                  <a:txBody>
                    <a:bodyPr/>
                    <a:lstStyle/>
                    <a:p>
                      <a:pPr indent="0" lvl="0" marL="0" marR="0" rtl="0" algn="ctr">
                        <a:lnSpc>
                          <a:spcPct val="115000"/>
                        </a:lnSpc>
                        <a:spcBef>
                          <a:spcPts val="0"/>
                        </a:spcBef>
                        <a:spcAft>
                          <a:spcPts val="0"/>
                        </a:spcAft>
                        <a:buNone/>
                      </a:pPr>
                      <a:r>
                        <a:rPr lang="en-US" sz="1200"/>
                        <a:t>56,00 – 63,99</a:t>
                      </a:r>
                      <a:endParaRPr sz="1200">
                        <a:latin typeface="Calibri"/>
                        <a:ea typeface="Calibri"/>
                        <a:cs typeface="Calibri"/>
                        <a:sym typeface="Calibri"/>
                      </a:endParaRPr>
                    </a:p>
                  </a:txBody>
                  <a:tcPr marT="43425" marB="43425" marR="86875" marL="86875"/>
                </a:tc>
                <a:tc>
                  <a:txBody>
                    <a:bodyPr/>
                    <a:lstStyle/>
                    <a:p>
                      <a:pPr indent="0" lvl="0" marL="0" marR="0" rtl="0" algn="just">
                        <a:lnSpc>
                          <a:spcPct val="115000"/>
                        </a:lnSpc>
                        <a:spcBef>
                          <a:spcPts val="0"/>
                        </a:spcBef>
                        <a:spcAft>
                          <a:spcPts val="0"/>
                        </a:spcAft>
                        <a:buNone/>
                      </a:pPr>
                      <a:r>
                        <a:rPr lang="en-US" sz="1200"/>
                        <a:t>Merupakan perolehan mahasiswa yang mengikuti perkuliahan dengan cukup baik, berusaha memahami materi namun kurang persisten sehingga baru mampu menyeleseaikan sebagian dari masalah / tugas  dengan akurasi yang kurang.</a:t>
                      </a:r>
                      <a:endParaRPr sz="1200">
                        <a:latin typeface="Calibri"/>
                        <a:ea typeface="Calibri"/>
                        <a:cs typeface="Calibri"/>
                        <a:sym typeface="Calibri"/>
                      </a:endParaRPr>
                    </a:p>
                  </a:txBody>
                  <a:tcPr marT="43425" marB="43425" marR="86875" marL="86875"/>
                </a:tc>
              </a:tr>
              <a:tr h="419875">
                <a:tc>
                  <a:txBody>
                    <a:bodyPr/>
                    <a:lstStyle/>
                    <a:p>
                      <a:pPr indent="0" lvl="0" marL="0" marR="0" rtl="0" algn="ctr">
                        <a:lnSpc>
                          <a:spcPct val="115000"/>
                        </a:lnSpc>
                        <a:spcBef>
                          <a:spcPts val="0"/>
                        </a:spcBef>
                        <a:spcAft>
                          <a:spcPts val="0"/>
                        </a:spcAft>
                        <a:buNone/>
                      </a:pPr>
                      <a:r>
                        <a:rPr lang="en-US" sz="1200"/>
                        <a:t>D</a:t>
                      </a:r>
                      <a:endParaRPr sz="1200">
                        <a:latin typeface="Calibri"/>
                        <a:ea typeface="Calibri"/>
                        <a:cs typeface="Calibri"/>
                        <a:sym typeface="Calibri"/>
                      </a:endParaRPr>
                    </a:p>
                  </a:txBody>
                  <a:tcPr marT="43425" marB="43425" marR="86875" marL="86875"/>
                </a:tc>
                <a:tc>
                  <a:txBody>
                    <a:bodyPr/>
                    <a:lstStyle/>
                    <a:p>
                      <a:pPr indent="0" lvl="0" marL="0" marR="0" rtl="0" algn="ctr">
                        <a:lnSpc>
                          <a:spcPct val="115000"/>
                        </a:lnSpc>
                        <a:spcBef>
                          <a:spcPts val="0"/>
                        </a:spcBef>
                        <a:spcAft>
                          <a:spcPts val="0"/>
                        </a:spcAft>
                        <a:buNone/>
                      </a:pPr>
                      <a:r>
                        <a:rPr lang="en-US" sz="1200"/>
                        <a:t>46,00 – 55,99</a:t>
                      </a:r>
                      <a:endParaRPr sz="1200">
                        <a:latin typeface="Calibri"/>
                        <a:ea typeface="Calibri"/>
                        <a:cs typeface="Calibri"/>
                        <a:sym typeface="Calibri"/>
                      </a:endParaRPr>
                    </a:p>
                  </a:txBody>
                  <a:tcPr marT="43425" marB="43425" marR="86875" marL="86875"/>
                </a:tc>
                <a:tc>
                  <a:txBody>
                    <a:bodyPr/>
                    <a:lstStyle/>
                    <a:p>
                      <a:pPr indent="0" lvl="0" marL="0" marR="0" rtl="0" algn="just">
                        <a:lnSpc>
                          <a:spcPct val="115000"/>
                        </a:lnSpc>
                        <a:spcBef>
                          <a:spcPts val="0"/>
                        </a:spcBef>
                        <a:spcAft>
                          <a:spcPts val="0"/>
                        </a:spcAft>
                        <a:buNone/>
                      </a:pPr>
                      <a:r>
                        <a:rPr lang="en-US" sz="1200"/>
                        <a:t>Merupakan perolehan mahasiswa yang mengikuti perkuliahan dan mengerjakan tugas seadanya, tidak memiliki kemauan dan tanggung jawab untuk memahami materi.</a:t>
                      </a:r>
                      <a:endParaRPr sz="1200">
                        <a:latin typeface="Calibri"/>
                        <a:ea typeface="Calibri"/>
                        <a:cs typeface="Calibri"/>
                        <a:sym typeface="Calibri"/>
                      </a:endParaRPr>
                    </a:p>
                  </a:txBody>
                  <a:tcPr marT="43425" marB="43425" marR="86875" marL="86875"/>
                </a:tc>
              </a:tr>
              <a:tr h="320925">
                <a:tc>
                  <a:txBody>
                    <a:bodyPr/>
                    <a:lstStyle/>
                    <a:p>
                      <a:pPr indent="0" lvl="0" marL="0" marR="0" rtl="0" algn="ctr">
                        <a:lnSpc>
                          <a:spcPct val="115000"/>
                        </a:lnSpc>
                        <a:spcBef>
                          <a:spcPts val="0"/>
                        </a:spcBef>
                        <a:spcAft>
                          <a:spcPts val="0"/>
                        </a:spcAft>
                        <a:buNone/>
                      </a:pPr>
                      <a:r>
                        <a:rPr lang="en-US" sz="1200"/>
                        <a:t>E</a:t>
                      </a:r>
                      <a:endParaRPr sz="1200">
                        <a:latin typeface="Calibri"/>
                        <a:ea typeface="Calibri"/>
                        <a:cs typeface="Calibri"/>
                        <a:sym typeface="Calibri"/>
                      </a:endParaRPr>
                    </a:p>
                  </a:txBody>
                  <a:tcPr marT="43425" marB="43425" marR="86875" marL="86875"/>
                </a:tc>
                <a:tc>
                  <a:txBody>
                    <a:bodyPr/>
                    <a:lstStyle/>
                    <a:p>
                      <a:pPr indent="0" lvl="0" marL="0" marR="0" rtl="0" algn="ctr">
                        <a:lnSpc>
                          <a:spcPct val="115000"/>
                        </a:lnSpc>
                        <a:spcBef>
                          <a:spcPts val="0"/>
                        </a:spcBef>
                        <a:spcAft>
                          <a:spcPts val="0"/>
                        </a:spcAft>
                        <a:buNone/>
                      </a:pPr>
                      <a:r>
                        <a:rPr lang="en-US" sz="1200"/>
                        <a:t>≤ 45,99</a:t>
                      </a:r>
                      <a:endParaRPr sz="1200">
                        <a:latin typeface="Calibri"/>
                        <a:ea typeface="Calibri"/>
                        <a:cs typeface="Calibri"/>
                        <a:sym typeface="Calibri"/>
                      </a:endParaRPr>
                    </a:p>
                  </a:txBody>
                  <a:tcPr marT="43425" marB="43425" marR="86875" marL="86875"/>
                </a:tc>
                <a:tc>
                  <a:txBody>
                    <a:bodyPr/>
                    <a:lstStyle/>
                    <a:p>
                      <a:pPr indent="0" lvl="0" marL="0" marR="0" rtl="0" algn="just">
                        <a:lnSpc>
                          <a:spcPct val="115000"/>
                        </a:lnSpc>
                        <a:spcBef>
                          <a:spcPts val="0"/>
                        </a:spcBef>
                        <a:spcAft>
                          <a:spcPts val="0"/>
                        </a:spcAft>
                        <a:buNone/>
                      </a:pPr>
                      <a:r>
                        <a:rPr lang="en-US" sz="1200"/>
                        <a:t>Merupakan perolehan mahasiswa yang tidak melaksanakan tugas dan sama sekali tidak memahami materi.</a:t>
                      </a:r>
                      <a:endParaRPr sz="1200">
                        <a:latin typeface="Calibri"/>
                        <a:ea typeface="Calibri"/>
                        <a:cs typeface="Calibri"/>
                        <a:sym typeface="Calibri"/>
                      </a:endParaRPr>
                    </a:p>
                  </a:txBody>
                  <a:tcPr marT="43425" marB="43425" marR="86875" marL="86875"/>
                </a:tc>
              </a:tr>
            </a:tbl>
          </a:graphicData>
        </a:graphic>
      </p:graphicFrame>
      <p:sp>
        <p:nvSpPr>
          <p:cNvPr id="417" name="Google Shape;417;p25"/>
          <p:cNvSpPr txBox="1"/>
          <p:nvPr/>
        </p:nvSpPr>
        <p:spPr>
          <a:xfrm>
            <a:off x="3470567" y="409166"/>
            <a:ext cx="5807034" cy="484492"/>
          </a:xfrm>
          <a:prstGeom prst="rect">
            <a:avLst/>
          </a:prstGeom>
          <a:noFill/>
          <a:ln>
            <a:noFill/>
          </a:ln>
        </p:spPr>
        <p:txBody>
          <a:bodyPr anchorCtr="0" anchor="t" bIns="0" lIns="0" spcFirstLastPara="1" rIns="0" wrap="square" tIns="12700">
            <a:spAutoFit/>
          </a:bodyPr>
          <a:lstStyle/>
          <a:p>
            <a:pPr indent="-779145" lvl="0" marL="791210" marR="5080" rtl="0" algn="ctr">
              <a:lnSpc>
                <a:spcPct val="145000"/>
              </a:lnSpc>
              <a:spcBef>
                <a:spcPts val="0"/>
              </a:spcBef>
              <a:spcAft>
                <a:spcPts val="0"/>
              </a:spcAft>
              <a:buNone/>
            </a:pPr>
            <a:r>
              <a:rPr lang="en-US" sz="2400">
                <a:solidFill>
                  <a:schemeClr val="dk1"/>
                </a:solidFill>
                <a:latin typeface="Arial"/>
                <a:ea typeface="Arial"/>
                <a:cs typeface="Arial"/>
                <a:sym typeface="Arial"/>
              </a:rPr>
              <a:t>RUBRIK PENILAIAN</a:t>
            </a:r>
            <a:endParaRPr sz="2400">
              <a:solidFill>
                <a:schemeClr val="dk1"/>
              </a:solidFill>
              <a:latin typeface="Arial"/>
              <a:ea typeface="Arial"/>
              <a:cs typeface="Arial"/>
              <a:sym typeface="Arial"/>
            </a:endParaRPr>
          </a:p>
        </p:txBody>
      </p:sp>
      <p:sp>
        <p:nvSpPr>
          <p:cNvPr id="418" name="Google Shape;418;p25"/>
          <p:cNvSpPr txBox="1"/>
          <p:nvPr>
            <p:ph idx="4294967295" type="sldNum"/>
          </p:nvPr>
        </p:nvSpPr>
        <p:spPr>
          <a:xfrm>
            <a:off x="8319664" y="6517769"/>
            <a:ext cx="1608107" cy="151836"/>
          </a:xfrm>
          <a:prstGeom prst="rect">
            <a:avLst/>
          </a:prstGeom>
          <a:noFill/>
          <a:ln>
            <a:noFill/>
          </a:ln>
        </p:spPr>
        <p:txBody>
          <a:bodyPr anchorCtr="0" anchor="ctr" bIns="0" lIns="0" spcFirstLastPara="1" rIns="0" wrap="square" tIns="0">
            <a:spAutoFit/>
          </a:bodyPr>
          <a:lstStyle/>
          <a:p>
            <a:pPr indent="0" lvl="0" marL="12700" rtl="0" algn="r">
              <a:lnSpc>
                <a:spcPct val="81428"/>
              </a:lnSpc>
              <a:spcBef>
                <a:spcPts val="0"/>
              </a:spcBef>
              <a:spcAft>
                <a:spcPts val="0"/>
              </a:spcAft>
              <a:buNone/>
            </a:pPr>
            <a:r>
              <a:rPr lang="en-US" sz="1400">
                <a:solidFill>
                  <a:srgbClr val="3F3F3F"/>
                </a:solidFill>
              </a:rPr>
              <a:t>Halamn </a:t>
            </a:r>
            <a:r>
              <a:rPr b="1" lang="en-US" sz="1400">
                <a:solidFill>
                  <a:srgbClr val="3F3F3F"/>
                </a:solidFill>
                <a:latin typeface="Trebuchet MS"/>
                <a:ea typeface="Trebuchet MS"/>
                <a:cs typeface="Trebuchet MS"/>
                <a:sym typeface="Trebuchet MS"/>
              </a:rPr>
              <a:t>20 </a:t>
            </a:r>
            <a:r>
              <a:rPr lang="en-US" sz="1400">
                <a:solidFill>
                  <a:srgbClr val="3F3F3F"/>
                </a:solidFill>
              </a:rPr>
              <a:t>dari   </a:t>
            </a:r>
            <a:r>
              <a:rPr b="1" lang="en-US" sz="1400">
                <a:solidFill>
                  <a:srgbClr val="3F3F3F"/>
                </a:solidFill>
                <a:latin typeface="Trebuchet MS"/>
                <a:ea typeface="Trebuchet MS"/>
                <a:cs typeface="Trebuchet MS"/>
                <a:sym typeface="Trebuchet MS"/>
              </a:rPr>
              <a:t>21</a:t>
            </a:r>
            <a:endParaRPr b="1" sz="1400">
              <a:solidFill>
                <a:srgbClr val="3F3F3F"/>
              </a:solidFill>
              <a:latin typeface="Trebuchet MS"/>
              <a:ea typeface="Trebuchet MS"/>
              <a:cs typeface="Trebuchet MS"/>
              <a:sym typeface="Trebuchet MS"/>
            </a:endParaRPr>
          </a:p>
        </p:txBody>
      </p:sp>
      <p:sp>
        <p:nvSpPr>
          <p:cNvPr id="419" name="Google Shape;419;p25"/>
          <p:cNvSpPr/>
          <p:nvPr/>
        </p:nvSpPr>
        <p:spPr>
          <a:xfrm>
            <a:off x="562708" y="1392702"/>
            <a:ext cx="11057206" cy="3334043"/>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20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6"/>
          <p:cNvSpPr txBox="1"/>
          <p:nvPr/>
        </p:nvSpPr>
        <p:spPr>
          <a:xfrm>
            <a:off x="2355272" y="1086737"/>
            <a:ext cx="9144000" cy="23876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Arial"/>
              <a:buNone/>
            </a:pPr>
            <a:r>
              <a:rPr b="1" lang="en-US" sz="3600">
                <a:solidFill>
                  <a:schemeClr val="dk1"/>
                </a:solidFill>
                <a:latin typeface="Arial"/>
                <a:ea typeface="Arial"/>
                <a:cs typeface="Arial"/>
                <a:sym typeface="Arial"/>
              </a:rPr>
              <a:t>TERIMA KASIH</a:t>
            </a:r>
            <a:endParaRPr b="1" sz="3600">
              <a:solidFill>
                <a:schemeClr val="dk1"/>
              </a:solidFill>
              <a:latin typeface="Alegreya"/>
              <a:ea typeface="Alegreya"/>
              <a:cs typeface="Alegreya"/>
              <a:sym typeface="Alegrey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
          <p:cNvSpPr txBox="1"/>
          <p:nvPr/>
        </p:nvSpPr>
        <p:spPr>
          <a:xfrm>
            <a:off x="3350936" y="576701"/>
            <a:ext cx="5807034"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RENCANA PEMBELAJARAN SEMESTER</a:t>
            </a:r>
            <a:endParaRPr sz="2400">
              <a:solidFill>
                <a:schemeClr val="dk1"/>
              </a:solidFill>
              <a:latin typeface="Arial"/>
              <a:ea typeface="Arial"/>
              <a:cs typeface="Arial"/>
              <a:sym typeface="Arial"/>
            </a:endParaRPr>
          </a:p>
        </p:txBody>
      </p:sp>
      <p:sp>
        <p:nvSpPr>
          <p:cNvPr id="246" name="Google Shape;246;p3"/>
          <p:cNvSpPr/>
          <p:nvPr/>
        </p:nvSpPr>
        <p:spPr>
          <a:xfrm>
            <a:off x="2960118" y="160317"/>
            <a:ext cx="73911" cy="964739"/>
          </a:xfrm>
          <a:custGeom>
            <a:rect b="b" l="l" r="r" t="t"/>
            <a:pathLst>
              <a:path extrusionOk="0" h="1381125" w="6350">
                <a:moveTo>
                  <a:pt x="0" y="1380998"/>
                </a:moveTo>
                <a:lnTo>
                  <a:pt x="6096" y="1380998"/>
                </a:lnTo>
                <a:lnTo>
                  <a:pt x="6096" y="0"/>
                </a:lnTo>
                <a:lnTo>
                  <a:pt x="0" y="0"/>
                </a:lnTo>
                <a:lnTo>
                  <a:pt x="0" y="138099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47" name="Google Shape;247;p3"/>
          <p:cNvGraphicFramePr/>
          <p:nvPr/>
        </p:nvGraphicFramePr>
        <p:xfrm>
          <a:off x="886788" y="2403459"/>
          <a:ext cx="3000000" cy="3000000"/>
        </p:xfrm>
        <a:graphic>
          <a:graphicData uri="http://schemas.openxmlformats.org/drawingml/2006/table">
            <a:tbl>
              <a:tblPr bandRow="1" firstRow="1">
                <a:noFill/>
                <a:tableStyleId>{4766FFD1-CF50-460E-A729-436489A8553F}</a:tableStyleId>
              </a:tblPr>
              <a:tblGrid>
                <a:gridCol w="1749175"/>
                <a:gridCol w="2991125"/>
                <a:gridCol w="2319975"/>
                <a:gridCol w="3358150"/>
              </a:tblGrid>
              <a:tr h="456300">
                <a:tc>
                  <a:txBody>
                    <a:bodyPr/>
                    <a:lstStyle/>
                    <a:p>
                      <a:pPr indent="0" lvl="0" marL="127000" marR="0" rtl="0" algn="l">
                        <a:lnSpc>
                          <a:spcPct val="150000"/>
                        </a:lnSpc>
                        <a:spcBef>
                          <a:spcPts val="0"/>
                        </a:spcBef>
                        <a:spcAft>
                          <a:spcPts val="0"/>
                        </a:spcAft>
                        <a:buNone/>
                      </a:pPr>
                      <a:r>
                        <a:rPr lang="en-US" sz="1800" u="none" cap="none" strike="noStrike">
                          <a:latin typeface="Arial"/>
                          <a:ea typeface="Arial"/>
                          <a:cs typeface="Arial"/>
                          <a:sym typeface="Arial"/>
                        </a:rPr>
                        <a:t>Mata Kuliah</a:t>
                      </a:r>
                      <a:endParaRPr sz="1800" u="none" cap="none" strike="noStrike">
                        <a:latin typeface="Arial"/>
                        <a:ea typeface="Arial"/>
                        <a:cs typeface="Arial"/>
                        <a:sym typeface="Arial"/>
                      </a:endParaRPr>
                    </a:p>
                  </a:txBody>
                  <a:tcPr marT="7625" marB="0" marR="0" marL="0"/>
                </a:tc>
                <a:tc>
                  <a:txBody>
                    <a:bodyPr/>
                    <a:lstStyle/>
                    <a:p>
                      <a:pPr indent="0" lvl="0" marL="97155" marR="0" rtl="0" algn="l">
                        <a:lnSpc>
                          <a:spcPct val="150000"/>
                        </a:lnSpc>
                        <a:spcBef>
                          <a:spcPts val="0"/>
                        </a:spcBef>
                        <a:spcAft>
                          <a:spcPts val="0"/>
                        </a:spcAft>
                        <a:buNone/>
                      </a:pPr>
                      <a:r>
                        <a:rPr lang="en-US" sz="1800" u="none" cap="none" strike="noStrike">
                          <a:latin typeface="Arial"/>
                          <a:ea typeface="Arial"/>
                          <a:cs typeface="Arial"/>
                          <a:sym typeface="Arial"/>
                        </a:rPr>
                        <a:t>: Pemograman Visual</a:t>
                      </a:r>
                      <a:endParaRPr sz="1800" u="none" cap="none" strike="noStrike">
                        <a:latin typeface="Arial"/>
                        <a:ea typeface="Arial"/>
                        <a:cs typeface="Arial"/>
                        <a:sym typeface="Arial"/>
                      </a:endParaRPr>
                    </a:p>
                  </a:txBody>
                  <a:tcPr marT="7625" marB="0" marR="0" marL="0"/>
                </a:tc>
                <a:tc>
                  <a:txBody>
                    <a:bodyPr/>
                    <a:lstStyle/>
                    <a:p>
                      <a:pPr indent="0" lvl="0" marL="0" marR="0" rtl="0" algn="l">
                        <a:spcBef>
                          <a:spcPts val="0"/>
                        </a:spcBef>
                        <a:spcAft>
                          <a:spcPts val="0"/>
                        </a:spcAft>
                        <a:buNone/>
                      </a:pPr>
                      <a:r>
                        <a:t/>
                      </a:r>
                      <a:endParaRPr sz="1800"/>
                    </a:p>
                  </a:txBody>
                  <a:tcPr marT="7625" marB="0" marR="0" marL="0"/>
                </a:tc>
                <a:tc>
                  <a:txBody>
                    <a:bodyPr/>
                    <a:lstStyle/>
                    <a:p>
                      <a:pPr indent="0" lvl="0" marL="0" marR="0" rtl="0" algn="l">
                        <a:spcBef>
                          <a:spcPts val="0"/>
                        </a:spcBef>
                        <a:spcAft>
                          <a:spcPts val="0"/>
                        </a:spcAft>
                        <a:buNone/>
                      </a:pPr>
                      <a:r>
                        <a:t/>
                      </a:r>
                      <a:endParaRPr sz="1800"/>
                    </a:p>
                  </a:txBody>
                  <a:tcPr marT="7625" marB="0" marR="0" marL="0"/>
                </a:tc>
              </a:tr>
              <a:tr h="1141750">
                <a:tc>
                  <a:txBody>
                    <a:bodyPr/>
                    <a:lstStyle/>
                    <a:p>
                      <a:pPr indent="0" lvl="0" marL="127000" marR="0" rtl="0" algn="l">
                        <a:lnSpc>
                          <a:spcPct val="150000"/>
                        </a:lnSpc>
                        <a:spcBef>
                          <a:spcPts val="0"/>
                        </a:spcBef>
                        <a:spcAft>
                          <a:spcPts val="0"/>
                        </a:spcAft>
                        <a:buNone/>
                      </a:pPr>
                      <a:r>
                        <a:rPr lang="en-US" sz="1800">
                          <a:latin typeface="Arial"/>
                          <a:ea typeface="Arial"/>
                          <a:cs typeface="Arial"/>
                          <a:sym typeface="Arial"/>
                        </a:rPr>
                        <a:t>Program Studi</a:t>
                      </a:r>
                      <a:endParaRPr sz="1800">
                        <a:latin typeface="Arial"/>
                        <a:ea typeface="Arial"/>
                        <a:cs typeface="Arial"/>
                        <a:sym typeface="Arial"/>
                      </a:endParaRPr>
                    </a:p>
                  </a:txBody>
                  <a:tcPr marT="80650" marB="0" marR="0" marL="0"/>
                </a:tc>
                <a:tc>
                  <a:txBody>
                    <a:bodyPr/>
                    <a:lstStyle/>
                    <a:p>
                      <a:pPr indent="0" lvl="0" marL="97155" marR="0" rtl="0" algn="l">
                        <a:lnSpc>
                          <a:spcPct val="150000"/>
                        </a:lnSpc>
                        <a:spcBef>
                          <a:spcPts val="0"/>
                        </a:spcBef>
                        <a:spcAft>
                          <a:spcPts val="0"/>
                        </a:spcAft>
                        <a:buNone/>
                      </a:pPr>
                      <a:r>
                        <a:rPr lang="en-US" sz="1800">
                          <a:latin typeface="Arial"/>
                          <a:ea typeface="Arial"/>
                          <a:cs typeface="Arial"/>
                          <a:sym typeface="Arial"/>
                        </a:rPr>
                        <a:t>: PJJ INFORMATIKA</a:t>
                      </a:r>
                      <a:endParaRPr sz="1800">
                        <a:latin typeface="Arial"/>
                        <a:ea typeface="Arial"/>
                        <a:cs typeface="Arial"/>
                        <a:sym typeface="Arial"/>
                      </a:endParaRPr>
                    </a:p>
                  </a:txBody>
                  <a:tcPr marT="80650" marB="0" marR="0" marL="0"/>
                </a:tc>
                <a:tc>
                  <a:txBody>
                    <a:bodyPr/>
                    <a:lstStyle/>
                    <a:p>
                      <a:pPr indent="0" lvl="0" marL="635000" marR="0" rtl="0" algn="l">
                        <a:lnSpc>
                          <a:spcPct val="150000"/>
                        </a:lnSpc>
                        <a:spcBef>
                          <a:spcPts val="0"/>
                        </a:spcBef>
                        <a:spcAft>
                          <a:spcPts val="0"/>
                        </a:spcAft>
                        <a:buNone/>
                      </a:pPr>
                      <a:r>
                        <a:rPr lang="en-US" sz="1800">
                          <a:latin typeface="Arial"/>
                          <a:ea typeface="Arial"/>
                          <a:cs typeface="Arial"/>
                          <a:sym typeface="Arial"/>
                        </a:rPr>
                        <a:t>Penyusun</a:t>
                      </a:r>
                      <a:endParaRPr/>
                    </a:p>
                  </a:txBody>
                  <a:tcPr marT="80650" marB="0" marR="0" marL="0"/>
                </a:tc>
                <a:tc>
                  <a:txBody>
                    <a:bodyPr/>
                    <a:lstStyle/>
                    <a:p>
                      <a:pPr indent="0" lvl="0" marL="170815" marR="0" rtl="0" algn="l">
                        <a:lnSpc>
                          <a:spcPct val="150000"/>
                        </a:lnSpc>
                        <a:spcBef>
                          <a:spcPts val="0"/>
                        </a:spcBef>
                        <a:spcAft>
                          <a:spcPts val="0"/>
                        </a:spcAft>
                        <a:buNone/>
                      </a:pPr>
                      <a:r>
                        <a:rPr lang="en-US" sz="1800">
                          <a:latin typeface="Arial"/>
                          <a:ea typeface="Arial"/>
                          <a:cs typeface="Arial"/>
                          <a:sym typeface="Arial"/>
                        </a:rPr>
                        <a:t>: M Ikhwani</a:t>
                      </a:r>
                      <a:r>
                        <a:rPr lang="en-US" sz="1800">
                          <a:latin typeface="Arial"/>
                          <a:ea typeface="Arial"/>
                          <a:cs typeface="Arial"/>
                          <a:sym typeface="Arial"/>
                        </a:rPr>
                        <a:t> Saputra, M.Kom</a:t>
                      </a:r>
                      <a:endParaRPr sz="1800">
                        <a:latin typeface="Arial"/>
                        <a:ea typeface="Arial"/>
                        <a:cs typeface="Arial"/>
                        <a:sym typeface="Arial"/>
                      </a:endParaRPr>
                    </a:p>
                  </a:txBody>
                  <a:tcPr marT="80650" marB="0" marR="0" marL="0"/>
                </a:tc>
              </a:tr>
              <a:tr h="574475">
                <a:tc>
                  <a:txBody>
                    <a:bodyPr/>
                    <a:lstStyle/>
                    <a:p>
                      <a:pPr indent="0" lvl="0" marL="127000" marR="0" rtl="0" algn="l">
                        <a:lnSpc>
                          <a:spcPct val="150000"/>
                        </a:lnSpc>
                        <a:spcBef>
                          <a:spcPts val="0"/>
                        </a:spcBef>
                        <a:spcAft>
                          <a:spcPts val="0"/>
                        </a:spcAft>
                        <a:buNone/>
                      </a:pPr>
                      <a:r>
                        <a:rPr lang="en-US" sz="1800">
                          <a:latin typeface="Arial"/>
                          <a:ea typeface="Arial"/>
                          <a:cs typeface="Arial"/>
                          <a:sym typeface="Arial"/>
                        </a:rPr>
                        <a:t>Sks</a:t>
                      </a:r>
                      <a:endParaRPr sz="1800">
                        <a:latin typeface="Arial"/>
                        <a:ea typeface="Arial"/>
                        <a:cs typeface="Arial"/>
                        <a:sym typeface="Arial"/>
                      </a:endParaRPr>
                    </a:p>
                  </a:txBody>
                  <a:tcPr marT="80650" marB="0" marR="0" marL="0"/>
                </a:tc>
                <a:tc>
                  <a:txBody>
                    <a:bodyPr/>
                    <a:lstStyle/>
                    <a:p>
                      <a:pPr indent="0" lvl="0" marL="97155" marR="0" rtl="0" algn="l">
                        <a:lnSpc>
                          <a:spcPct val="150000"/>
                        </a:lnSpc>
                        <a:spcBef>
                          <a:spcPts val="0"/>
                        </a:spcBef>
                        <a:spcAft>
                          <a:spcPts val="0"/>
                        </a:spcAft>
                        <a:buNone/>
                      </a:pPr>
                      <a:r>
                        <a:rPr lang="en-US" sz="1800">
                          <a:latin typeface="Arial"/>
                          <a:ea typeface="Arial"/>
                          <a:cs typeface="Arial"/>
                          <a:sym typeface="Arial"/>
                        </a:rPr>
                        <a:t>: 3 sks</a:t>
                      </a:r>
                      <a:endParaRPr sz="1800">
                        <a:latin typeface="Arial"/>
                        <a:ea typeface="Arial"/>
                        <a:cs typeface="Arial"/>
                        <a:sym typeface="Arial"/>
                      </a:endParaRPr>
                    </a:p>
                  </a:txBody>
                  <a:tcPr marT="80650" marB="0" marR="0" marL="0"/>
                </a:tc>
                <a:tc>
                  <a:txBody>
                    <a:bodyPr/>
                    <a:lstStyle/>
                    <a:p>
                      <a:pPr indent="0" lvl="0" marL="635000" marR="0" rtl="0" algn="l">
                        <a:lnSpc>
                          <a:spcPct val="150000"/>
                        </a:lnSpc>
                        <a:spcBef>
                          <a:spcPts val="0"/>
                        </a:spcBef>
                        <a:spcAft>
                          <a:spcPts val="0"/>
                        </a:spcAft>
                        <a:buNone/>
                      </a:pPr>
                      <a:r>
                        <a:rPr lang="en-US" sz="1800">
                          <a:latin typeface="Arial"/>
                          <a:ea typeface="Arial"/>
                          <a:cs typeface="Arial"/>
                          <a:sym typeface="Arial"/>
                        </a:rPr>
                        <a:t>Kelompok Mata Kuliah</a:t>
                      </a:r>
                      <a:endParaRPr sz="1800">
                        <a:latin typeface="Arial"/>
                        <a:ea typeface="Arial"/>
                        <a:cs typeface="Arial"/>
                        <a:sym typeface="Arial"/>
                      </a:endParaRPr>
                    </a:p>
                  </a:txBody>
                  <a:tcPr marT="80650" marB="0" marR="0" marL="0"/>
                </a:tc>
                <a:tc>
                  <a:txBody>
                    <a:bodyPr/>
                    <a:lstStyle/>
                    <a:p>
                      <a:pPr indent="0" lvl="0" marL="170815" marR="0" rtl="0" algn="l">
                        <a:lnSpc>
                          <a:spcPct val="150000"/>
                        </a:lnSpc>
                        <a:spcBef>
                          <a:spcPts val="0"/>
                        </a:spcBef>
                        <a:spcAft>
                          <a:spcPts val="0"/>
                        </a:spcAft>
                        <a:buNone/>
                      </a:pPr>
                      <a:r>
                        <a:rPr lang="en-US" sz="1800">
                          <a:latin typeface="Arial"/>
                          <a:ea typeface="Arial"/>
                          <a:cs typeface="Arial"/>
                          <a:sym typeface="Arial"/>
                        </a:rPr>
                        <a:t>: Algoritma dan Pemrograman</a:t>
                      </a:r>
                      <a:endParaRPr sz="1800">
                        <a:latin typeface="Arial"/>
                        <a:ea typeface="Arial"/>
                        <a:cs typeface="Arial"/>
                        <a:sym typeface="Arial"/>
                      </a:endParaRPr>
                    </a:p>
                  </a:txBody>
                  <a:tcPr marT="80650" marB="0" marR="0" marL="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
          <p:cNvSpPr txBox="1"/>
          <p:nvPr/>
        </p:nvSpPr>
        <p:spPr>
          <a:xfrm>
            <a:off x="3350936" y="576701"/>
            <a:ext cx="5807034"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RENCANA PEMBELAJARAN SEMESTER</a:t>
            </a:r>
            <a:endParaRPr sz="2400">
              <a:solidFill>
                <a:schemeClr val="dk1"/>
              </a:solidFill>
              <a:latin typeface="Arial"/>
              <a:ea typeface="Arial"/>
              <a:cs typeface="Arial"/>
              <a:sym typeface="Arial"/>
            </a:endParaRPr>
          </a:p>
        </p:txBody>
      </p:sp>
      <p:sp>
        <p:nvSpPr>
          <p:cNvPr id="253" name="Google Shape;253;p4"/>
          <p:cNvSpPr/>
          <p:nvPr/>
        </p:nvSpPr>
        <p:spPr>
          <a:xfrm>
            <a:off x="2960118" y="160317"/>
            <a:ext cx="73911" cy="964739"/>
          </a:xfrm>
          <a:custGeom>
            <a:rect b="b" l="l" r="r" t="t"/>
            <a:pathLst>
              <a:path extrusionOk="0" h="1381125" w="6350">
                <a:moveTo>
                  <a:pt x="0" y="1380998"/>
                </a:moveTo>
                <a:lnTo>
                  <a:pt x="6096" y="1380998"/>
                </a:lnTo>
                <a:lnTo>
                  <a:pt x="6096" y="0"/>
                </a:lnTo>
                <a:lnTo>
                  <a:pt x="0" y="0"/>
                </a:lnTo>
                <a:lnTo>
                  <a:pt x="0" y="138099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4"/>
          <p:cNvSpPr txBox="1"/>
          <p:nvPr/>
        </p:nvSpPr>
        <p:spPr>
          <a:xfrm>
            <a:off x="1254459" y="1786135"/>
            <a:ext cx="9683082" cy="1444883"/>
          </a:xfrm>
          <a:prstGeom prst="rect">
            <a:avLst/>
          </a:prstGeom>
          <a:noFill/>
          <a:ln>
            <a:noFill/>
          </a:ln>
        </p:spPr>
        <p:txBody>
          <a:bodyPr anchorCtr="0" anchor="t" bIns="0" lIns="0" spcFirstLastPara="1" rIns="0" wrap="square" tIns="12050">
            <a:spAutoFit/>
          </a:bodyPr>
          <a:lstStyle/>
          <a:p>
            <a:pPr indent="0" lvl="0" marL="12700" marR="0" rtl="0" algn="just">
              <a:lnSpc>
                <a:spcPct val="100000"/>
              </a:lnSpc>
              <a:spcBef>
                <a:spcPts val="0"/>
              </a:spcBef>
              <a:spcAft>
                <a:spcPts val="0"/>
              </a:spcAft>
              <a:buNone/>
            </a:pPr>
            <a:r>
              <a:rPr b="1" lang="en-US" sz="1600">
                <a:solidFill>
                  <a:schemeClr val="dk1"/>
                </a:solidFill>
                <a:latin typeface="Arial"/>
                <a:ea typeface="Arial"/>
                <a:cs typeface="Arial"/>
                <a:sym typeface="Arial"/>
              </a:rPr>
              <a:t>Deskripsi Singkat Mata Kuliah</a:t>
            </a:r>
            <a:endParaRPr sz="1600">
              <a:solidFill>
                <a:schemeClr val="dk1"/>
              </a:solidFill>
              <a:latin typeface="Arial"/>
              <a:ea typeface="Arial"/>
              <a:cs typeface="Arial"/>
              <a:sym typeface="Arial"/>
            </a:endParaRPr>
          </a:p>
          <a:p>
            <a:pPr indent="0" lvl="0" marL="12700" marR="5080" rtl="0" algn="just">
              <a:lnSpc>
                <a:spcPct val="144700"/>
              </a:lnSpc>
              <a:spcBef>
                <a:spcPts val="895"/>
              </a:spcBef>
              <a:spcAft>
                <a:spcPts val="0"/>
              </a:spcAft>
              <a:buNone/>
            </a:pPr>
            <a:r>
              <a:rPr lang="en-US" sz="1600">
                <a:solidFill>
                  <a:schemeClr val="dk1"/>
                </a:solidFill>
                <a:latin typeface="Arial"/>
                <a:ea typeface="Arial"/>
                <a:cs typeface="Arial"/>
                <a:sym typeface="Arial"/>
              </a:rPr>
              <a:t>Matakuliah ini menjelaskan pemahaman dan keterampilan tentang manfaat penggunaan bahasa pemrograman visual dalam merancang dan membangun antarmuka pengguna sebagai visualisasi yang memudahkan pengguna dalam mengoperasikan suatu perangkat lunak yang dibutuhkannya.</a:t>
            </a:r>
            <a:endParaRPr sz="16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aphicFrame>
        <p:nvGraphicFramePr>
          <p:cNvPr id="259" name="Google Shape;259;p5"/>
          <p:cNvGraphicFramePr/>
          <p:nvPr/>
        </p:nvGraphicFramePr>
        <p:xfrm>
          <a:off x="630010" y="1833324"/>
          <a:ext cx="3000000" cy="3000000"/>
        </p:xfrm>
        <a:graphic>
          <a:graphicData uri="http://schemas.openxmlformats.org/drawingml/2006/table">
            <a:tbl>
              <a:tblPr>
                <a:noFill/>
                <a:tableStyleId>{F2A7CE30-87F1-4DD8-87B7-803CF4EDE849}</a:tableStyleId>
              </a:tblPr>
              <a:tblGrid>
                <a:gridCol w="2464075"/>
                <a:gridCol w="1549350"/>
                <a:gridCol w="1457325"/>
                <a:gridCol w="1328725"/>
                <a:gridCol w="1624900"/>
                <a:gridCol w="1104000"/>
                <a:gridCol w="1403575"/>
              </a:tblGrid>
              <a:tr h="360675">
                <a:tc>
                  <a:txBody>
                    <a:bodyPr/>
                    <a:lstStyle/>
                    <a:p>
                      <a:pPr indent="0" lvl="0" marL="0" marR="0" rtl="0" algn="l">
                        <a:lnSpc>
                          <a:spcPct val="115000"/>
                        </a:lnSpc>
                        <a:spcBef>
                          <a:spcPts val="0"/>
                        </a:spcBef>
                        <a:spcAft>
                          <a:spcPts val="0"/>
                        </a:spcAft>
                        <a:buNone/>
                      </a:pPr>
                      <a:r>
                        <a:rPr b="1" lang="en-US" sz="1600">
                          <a:latin typeface="Arial"/>
                          <a:ea typeface="Arial"/>
                          <a:cs typeface="Arial"/>
                          <a:sym typeface="Arial"/>
                        </a:rPr>
                        <a:t>Komponen Penilaian &amp; Prosentase  </a:t>
                      </a:r>
                      <a:endParaRPr sz="1600">
                        <a:latin typeface="Calibri"/>
                        <a:ea typeface="Calibri"/>
                        <a:cs typeface="Calibri"/>
                        <a:sym typeface="Calibri"/>
                      </a:endParaRPr>
                    </a:p>
                  </a:txBody>
                  <a:tcPr marT="0" marB="0" marR="59800" marL="59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DE8"/>
                    </a:solidFill>
                  </a:tcPr>
                </a:tc>
                <a:tc>
                  <a:txBody>
                    <a:bodyPr/>
                    <a:lstStyle/>
                    <a:p>
                      <a:pPr indent="0" lvl="0" marL="0" marR="0" rtl="0" algn="l">
                        <a:lnSpc>
                          <a:spcPct val="115000"/>
                        </a:lnSpc>
                        <a:spcBef>
                          <a:spcPts val="0"/>
                        </a:spcBef>
                        <a:spcAft>
                          <a:spcPts val="0"/>
                        </a:spcAft>
                        <a:buNone/>
                      </a:pPr>
                      <a:r>
                        <a:rPr b="1" lang="en-US" sz="1600">
                          <a:latin typeface="Arial"/>
                          <a:ea typeface="Arial"/>
                          <a:cs typeface="Arial"/>
                          <a:sym typeface="Arial"/>
                        </a:rPr>
                        <a:t>1. UAS = </a:t>
                      </a:r>
                      <a:r>
                        <a:rPr b="1" lang="en-US" sz="1600"/>
                        <a:t>30</a:t>
                      </a:r>
                      <a:r>
                        <a:rPr b="1" lang="en-US" sz="1600">
                          <a:latin typeface="Arial"/>
                          <a:ea typeface="Arial"/>
                          <a:cs typeface="Arial"/>
                          <a:sym typeface="Arial"/>
                        </a:rPr>
                        <a:t> %</a:t>
                      </a:r>
                      <a:endParaRPr sz="1600">
                        <a:latin typeface="Calibri"/>
                        <a:ea typeface="Calibri"/>
                        <a:cs typeface="Calibri"/>
                        <a:sym typeface="Calibri"/>
                      </a:endParaRPr>
                    </a:p>
                  </a:txBody>
                  <a:tcPr marT="0" marB="0" marR="59800" marL="59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US" sz="1600">
                          <a:latin typeface="Arial"/>
                          <a:ea typeface="Arial"/>
                          <a:cs typeface="Arial"/>
                          <a:sym typeface="Arial"/>
                        </a:rPr>
                        <a:t>2. UTS = 2</a:t>
                      </a:r>
                      <a:r>
                        <a:rPr b="1" lang="en-US" sz="1600"/>
                        <a:t>0</a:t>
                      </a:r>
                      <a:r>
                        <a:rPr b="1" lang="en-US" sz="1600">
                          <a:latin typeface="Arial"/>
                          <a:ea typeface="Arial"/>
                          <a:cs typeface="Arial"/>
                          <a:sym typeface="Arial"/>
                        </a:rPr>
                        <a:t> %</a:t>
                      </a:r>
                      <a:endParaRPr sz="1600">
                        <a:latin typeface="Calibri"/>
                        <a:ea typeface="Calibri"/>
                        <a:cs typeface="Calibri"/>
                        <a:sym typeface="Calibri"/>
                      </a:endParaRPr>
                    </a:p>
                  </a:txBody>
                  <a:tcPr marT="0" marB="0" marR="59800" marL="59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US" sz="1600">
                          <a:latin typeface="Arial"/>
                          <a:ea typeface="Arial"/>
                          <a:cs typeface="Arial"/>
                          <a:sym typeface="Arial"/>
                        </a:rPr>
                        <a:t>3. Tugas = 20%</a:t>
                      </a:r>
                      <a:endParaRPr sz="1600">
                        <a:latin typeface="Calibri"/>
                        <a:ea typeface="Calibri"/>
                        <a:cs typeface="Calibri"/>
                        <a:sym typeface="Calibri"/>
                      </a:endParaRPr>
                    </a:p>
                  </a:txBody>
                  <a:tcPr marT="0" marB="0" marR="59800" marL="59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l">
                        <a:lnSpc>
                          <a:spcPct val="115000"/>
                        </a:lnSpc>
                        <a:spcBef>
                          <a:spcPts val="0"/>
                        </a:spcBef>
                        <a:spcAft>
                          <a:spcPts val="0"/>
                        </a:spcAft>
                        <a:buNone/>
                      </a:pPr>
                      <a:r>
                        <a:rPr b="1" lang="en-US" sz="1600"/>
                        <a:t>4. Presensi/ Kehadiran = 30%</a:t>
                      </a:r>
                      <a:endParaRPr sz="1600">
                        <a:latin typeface="Calibri"/>
                        <a:ea typeface="Calibri"/>
                        <a:cs typeface="Calibri"/>
                        <a:sym typeface="Calibri"/>
                      </a:endParaRPr>
                    </a:p>
                  </a:txBody>
                  <a:tcPr marT="0" marB="0" marR="59800" marL="59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721350">
                <a:tc>
                  <a:txBody>
                    <a:bodyPr/>
                    <a:lstStyle/>
                    <a:p>
                      <a:pPr indent="0" lvl="0" marL="0" marR="0" rtl="0" algn="l">
                        <a:lnSpc>
                          <a:spcPct val="115000"/>
                        </a:lnSpc>
                        <a:spcBef>
                          <a:spcPts val="0"/>
                        </a:spcBef>
                        <a:spcAft>
                          <a:spcPts val="0"/>
                        </a:spcAft>
                        <a:buNone/>
                      </a:pPr>
                      <a:r>
                        <a:rPr b="1" lang="en-US" sz="1600">
                          <a:latin typeface="Arial"/>
                          <a:ea typeface="Arial"/>
                          <a:cs typeface="Arial"/>
                          <a:sym typeface="Arial"/>
                        </a:rPr>
                        <a:t>Media Pembelajaran</a:t>
                      </a:r>
                      <a:endParaRPr sz="1600">
                        <a:latin typeface="Calibri"/>
                        <a:ea typeface="Calibri"/>
                        <a:cs typeface="Calibri"/>
                        <a:sym typeface="Calibri"/>
                      </a:endParaRPr>
                    </a:p>
                  </a:txBody>
                  <a:tcPr marT="0" marB="0" marR="59800" marL="59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DE8"/>
                    </a:solidFill>
                  </a:tcPr>
                </a:tc>
                <a:tc gridSpan="3">
                  <a:txBody>
                    <a:bodyPr/>
                    <a:lstStyle/>
                    <a:p>
                      <a:pPr indent="0" lvl="0" marL="0" marR="0" rtl="0" algn="l">
                        <a:lnSpc>
                          <a:spcPct val="115000"/>
                        </a:lnSpc>
                        <a:spcBef>
                          <a:spcPts val="0"/>
                        </a:spcBef>
                        <a:spcAft>
                          <a:spcPts val="0"/>
                        </a:spcAft>
                        <a:buNone/>
                      </a:pPr>
                      <a:r>
                        <a:rPr b="1" lang="en-US" sz="1600">
                          <a:latin typeface="Arial"/>
                          <a:ea typeface="Arial"/>
                          <a:cs typeface="Arial"/>
                          <a:sym typeface="Arial"/>
                        </a:rPr>
                        <a:t>LMS (Learning Management System):</a:t>
                      </a:r>
                      <a:endParaRPr sz="1600">
                        <a:latin typeface="Calibri"/>
                        <a:ea typeface="Calibri"/>
                        <a:cs typeface="Calibri"/>
                        <a:sym typeface="Calibri"/>
                      </a:endParaRPr>
                    </a:p>
                    <a:p>
                      <a:pPr indent="0" lvl="0" marL="0" marR="0" rtl="0" algn="l">
                        <a:lnSpc>
                          <a:spcPct val="115000"/>
                        </a:lnSpc>
                        <a:spcBef>
                          <a:spcPts val="0"/>
                        </a:spcBef>
                        <a:spcAft>
                          <a:spcPts val="0"/>
                        </a:spcAft>
                        <a:buNone/>
                      </a:pPr>
                      <a:r>
                        <a:rPr lang="en-US" sz="1600">
                          <a:latin typeface="Arial"/>
                          <a:ea typeface="Arial"/>
                          <a:cs typeface="Arial"/>
                          <a:sym typeface="Arial"/>
                        </a:rPr>
                        <a:t>Video E-Learning, PPT, Modul, Paper/Jurnal, dan Link pendukung</a:t>
                      </a:r>
                      <a:endParaRPr sz="1600">
                        <a:latin typeface="Calibri"/>
                        <a:ea typeface="Calibri"/>
                        <a:cs typeface="Calibri"/>
                        <a:sym typeface="Calibri"/>
                      </a:endParaRPr>
                    </a:p>
                  </a:txBody>
                  <a:tcPr marT="0" marB="0" marR="59800" marL="59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gridSpan="3">
                  <a:txBody>
                    <a:bodyPr/>
                    <a:lstStyle/>
                    <a:p>
                      <a:pPr indent="0" lvl="0" marL="0" marR="0" rtl="0" algn="l">
                        <a:lnSpc>
                          <a:spcPct val="115000"/>
                        </a:lnSpc>
                        <a:spcBef>
                          <a:spcPts val="0"/>
                        </a:spcBef>
                        <a:spcAft>
                          <a:spcPts val="0"/>
                        </a:spcAft>
                        <a:buNone/>
                      </a:pPr>
                      <a:r>
                        <a:rPr b="1" lang="en-US" sz="1600">
                          <a:latin typeface="Arial"/>
                          <a:ea typeface="Arial"/>
                          <a:cs typeface="Arial"/>
                          <a:sym typeface="Arial"/>
                        </a:rPr>
                        <a:t>Software yang diperlukan</a:t>
                      </a:r>
                      <a:endParaRPr b="1" sz="1600">
                        <a:latin typeface="Arial"/>
                        <a:ea typeface="Arial"/>
                        <a:cs typeface="Arial"/>
                        <a:sym typeface="Arial"/>
                      </a:endParaRPr>
                    </a:p>
                    <a:p>
                      <a:pPr indent="0" lvl="0" marL="0" marR="0" rtl="0" algn="l">
                        <a:lnSpc>
                          <a:spcPct val="115000"/>
                        </a:lnSpc>
                        <a:spcBef>
                          <a:spcPts val="0"/>
                        </a:spcBef>
                        <a:spcAft>
                          <a:spcPts val="0"/>
                        </a:spcAft>
                        <a:buNone/>
                      </a:pPr>
                      <a:r>
                        <a:rPr b="1" lang="en-US" sz="1600">
                          <a:latin typeface="Arial"/>
                          <a:ea typeface="Arial"/>
                          <a:cs typeface="Arial"/>
                          <a:sym typeface="Arial"/>
                        </a:rPr>
                        <a:t> Visual Studio,</a:t>
                      </a:r>
                      <a:r>
                        <a:rPr b="1" lang="en-US" sz="1600">
                          <a:latin typeface="Arial"/>
                          <a:ea typeface="Arial"/>
                          <a:cs typeface="Arial"/>
                          <a:sym typeface="Arial"/>
                        </a:rPr>
                        <a:t> Web Browser</a:t>
                      </a:r>
                      <a:endParaRPr b="0" sz="1600">
                        <a:latin typeface="Calibri"/>
                        <a:ea typeface="Calibri"/>
                        <a:cs typeface="Calibri"/>
                        <a:sym typeface="Calibri"/>
                      </a:endParaRPr>
                    </a:p>
                    <a:p>
                      <a:pPr indent="0" lvl="0" marL="0" marR="0" rtl="0" algn="l">
                        <a:lnSpc>
                          <a:spcPct val="115000"/>
                        </a:lnSpc>
                        <a:spcBef>
                          <a:spcPts val="0"/>
                        </a:spcBef>
                        <a:spcAft>
                          <a:spcPts val="0"/>
                        </a:spcAft>
                        <a:buNone/>
                      </a:pPr>
                      <a:r>
                        <a:rPr lang="en-US" sz="1600">
                          <a:latin typeface="Arial"/>
                          <a:ea typeface="Arial"/>
                          <a:cs typeface="Arial"/>
                          <a:sym typeface="Arial"/>
                        </a:rPr>
                        <a:t> </a:t>
                      </a:r>
                      <a:endParaRPr sz="1600">
                        <a:latin typeface="Calibri"/>
                        <a:ea typeface="Calibri"/>
                        <a:cs typeface="Calibri"/>
                        <a:sym typeface="Calibri"/>
                      </a:endParaRPr>
                    </a:p>
                  </a:txBody>
                  <a:tcPr marT="0" marB="0" marR="59800" marL="59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1803375">
                <a:tc>
                  <a:txBody>
                    <a:bodyPr/>
                    <a:lstStyle/>
                    <a:p>
                      <a:pPr indent="0" lvl="0" marL="0" marR="0" rtl="0" algn="l">
                        <a:lnSpc>
                          <a:spcPct val="115000"/>
                        </a:lnSpc>
                        <a:spcBef>
                          <a:spcPts val="0"/>
                        </a:spcBef>
                        <a:spcAft>
                          <a:spcPts val="0"/>
                        </a:spcAft>
                        <a:buNone/>
                      </a:pPr>
                      <a:r>
                        <a:rPr b="1" lang="en-US" sz="1600">
                          <a:latin typeface="Arial"/>
                          <a:ea typeface="Arial"/>
                          <a:cs typeface="Arial"/>
                          <a:sym typeface="Arial"/>
                        </a:rPr>
                        <a:t>Modus Pembelajaran </a:t>
                      </a:r>
                      <a:endParaRPr sz="1600">
                        <a:latin typeface="Calibri"/>
                        <a:ea typeface="Calibri"/>
                        <a:cs typeface="Calibri"/>
                        <a:sym typeface="Calibri"/>
                      </a:endParaRPr>
                    </a:p>
                  </a:txBody>
                  <a:tcPr marT="0" marB="0" marR="59800" marL="59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DE8"/>
                    </a:solidFill>
                  </a:tcPr>
                </a:tc>
                <a:tc gridSpan="3">
                  <a:txBody>
                    <a:bodyPr/>
                    <a:lstStyle/>
                    <a:p>
                      <a:pPr indent="0" lvl="0" marL="0" marR="0" rtl="0" algn="l">
                        <a:lnSpc>
                          <a:spcPct val="115000"/>
                        </a:lnSpc>
                        <a:spcBef>
                          <a:spcPts val="0"/>
                        </a:spcBef>
                        <a:spcAft>
                          <a:spcPts val="0"/>
                        </a:spcAft>
                        <a:buNone/>
                      </a:pPr>
                      <a:r>
                        <a:rPr b="1" lang="en-US" sz="1600">
                          <a:latin typeface="Arial"/>
                          <a:ea typeface="Arial"/>
                          <a:cs typeface="Arial"/>
                          <a:sym typeface="Arial"/>
                        </a:rPr>
                        <a:t>Full Online Learning</a:t>
                      </a:r>
                      <a:endParaRPr sz="1600">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600"/>
                        <a:buFont typeface="Calibri"/>
                        <a:buAutoNum type="arabicPeriod"/>
                      </a:pPr>
                      <a:r>
                        <a:rPr b="1" lang="en-US" sz="1600">
                          <a:latin typeface="Arial"/>
                          <a:ea typeface="Arial"/>
                          <a:cs typeface="Arial"/>
                          <a:sym typeface="Arial"/>
                        </a:rPr>
                        <a:t>On-Line: interaksi dosen dan mahasiswa dalam LMS selama 1 minggu, minimum pola interaksi 10 kali.</a:t>
                      </a:r>
                      <a:endParaRPr sz="1600">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600"/>
                        <a:buFont typeface="Calibri"/>
                        <a:buAutoNum type="arabicPeriod"/>
                      </a:pPr>
                      <a:r>
                        <a:rPr b="1" lang="en-US" sz="1600">
                          <a:latin typeface="Arial"/>
                          <a:ea typeface="Arial"/>
                          <a:cs typeface="Arial"/>
                          <a:sym typeface="Arial"/>
                        </a:rPr>
                        <a:t>Project Assignment untuk mengarahkan mahasiswa mendapatkan materi kunjungan lapangan atau studi kasus.</a:t>
                      </a:r>
                      <a:endParaRPr sz="1600">
                        <a:latin typeface="Calibri"/>
                        <a:ea typeface="Calibri"/>
                        <a:cs typeface="Calibri"/>
                        <a:sym typeface="Calibri"/>
                      </a:endParaRPr>
                    </a:p>
                  </a:txBody>
                  <a:tcPr marT="0" marB="0" marR="59800" marL="59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gridSpan="3">
                  <a:txBody>
                    <a:bodyPr/>
                    <a:lstStyle/>
                    <a:p>
                      <a:pPr indent="0" lvl="0" marL="0" marR="0" rtl="0" algn="l">
                        <a:lnSpc>
                          <a:spcPct val="115000"/>
                        </a:lnSpc>
                        <a:spcBef>
                          <a:spcPts val="0"/>
                        </a:spcBef>
                        <a:spcAft>
                          <a:spcPts val="0"/>
                        </a:spcAft>
                        <a:buNone/>
                      </a:pPr>
                      <a:r>
                        <a:rPr b="1" lang="en-US" sz="1600">
                          <a:latin typeface="Arial"/>
                          <a:ea typeface="Arial"/>
                          <a:cs typeface="Arial"/>
                          <a:sym typeface="Arial"/>
                        </a:rPr>
                        <a:t>Proporsi Full Online Learning dalam 8 minggu:</a:t>
                      </a:r>
                      <a:endParaRPr sz="1600">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600"/>
                        <a:buFont typeface="Calibri"/>
                        <a:buAutoNum type="arabicPeriod"/>
                      </a:pPr>
                      <a:r>
                        <a:rPr b="1" lang="en-US" sz="1600">
                          <a:latin typeface="Arial"/>
                          <a:ea typeface="Arial"/>
                          <a:cs typeface="Arial"/>
                          <a:sym typeface="Arial"/>
                        </a:rPr>
                        <a:t>100% Online di LMS dalam mode asinkron dan sinkron</a:t>
                      </a:r>
                      <a:endParaRPr sz="1600">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600"/>
                        <a:buFont typeface="Calibri"/>
                        <a:buAutoNum type="arabicPeriod"/>
                      </a:pPr>
                      <a:r>
                        <a:rPr b="1" lang="en-US" sz="1600">
                          <a:latin typeface="Arial"/>
                          <a:ea typeface="Arial"/>
                          <a:cs typeface="Arial"/>
                          <a:sym typeface="Arial"/>
                        </a:rPr>
                        <a:t>77,5% terdapat live streaming dalam bentuk video conference</a:t>
                      </a:r>
                      <a:endParaRPr sz="1600">
                        <a:latin typeface="Calibri"/>
                        <a:ea typeface="Calibri"/>
                        <a:cs typeface="Calibri"/>
                        <a:sym typeface="Calibri"/>
                      </a:endParaRPr>
                    </a:p>
                  </a:txBody>
                  <a:tcPr marT="0" marB="0" marR="59800" marL="59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bl>
          </a:graphicData>
        </a:graphic>
      </p:graphicFrame>
      <p:sp>
        <p:nvSpPr>
          <p:cNvPr id="260" name="Google Shape;260;p5"/>
          <p:cNvSpPr txBox="1"/>
          <p:nvPr/>
        </p:nvSpPr>
        <p:spPr>
          <a:xfrm>
            <a:off x="3350935" y="576701"/>
            <a:ext cx="7740617" cy="548355"/>
          </a:xfrm>
          <a:prstGeom prst="rect">
            <a:avLst/>
          </a:prstGeom>
          <a:noFill/>
          <a:ln>
            <a:noFill/>
          </a:ln>
        </p:spPr>
        <p:txBody>
          <a:bodyPr anchorCtr="0" anchor="t" bIns="0" lIns="0" spcFirstLastPara="1" rIns="0" wrap="square" tIns="12700">
            <a:spAutoFit/>
          </a:bodyPr>
          <a:lstStyle/>
          <a:p>
            <a:pPr indent="12700" lvl="0" marL="0" marR="5080" rtl="0" algn="l">
              <a:lnSpc>
                <a:spcPct val="145000"/>
              </a:lnSpc>
              <a:spcBef>
                <a:spcPts val="0"/>
              </a:spcBef>
              <a:spcAft>
                <a:spcPts val="0"/>
              </a:spcAft>
              <a:buNone/>
            </a:pPr>
            <a:r>
              <a:rPr lang="en-US" sz="2400">
                <a:solidFill>
                  <a:schemeClr val="dk1"/>
                </a:solidFill>
                <a:latin typeface="Arial"/>
                <a:ea typeface="Arial"/>
                <a:cs typeface="Arial"/>
                <a:sym typeface="Arial"/>
              </a:rPr>
              <a:t>KOMPONEN PENILAIAN &amp; MODUS PEMBELAJARAN</a:t>
            </a:r>
            <a:endParaRPr sz="2400">
              <a:solidFill>
                <a:schemeClr val="dk1"/>
              </a:solidFill>
              <a:latin typeface="Arial"/>
              <a:ea typeface="Arial"/>
              <a:cs typeface="Arial"/>
              <a:sym typeface="Arial"/>
            </a:endParaRPr>
          </a:p>
        </p:txBody>
      </p:sp>
      <p:sp>
        <p:nvSpPr>
          <p:cNvPr id="261" name="Google Shape;261;p5"/>
          <p:cNvSpPr/>
          <p:nvPr/>
        </p:nvSpPr>
        <p:spPr>
          <a:xfrm>
            <a:off x="2960119" y="160317"/>
            <a:ext cx="6350" cy="1381125"/>
          </a:xfrm>
          <a:custGeom>
            <a:rect b="b" l="l" r="r" t="t"/>
            <a:pathLst>
              <a:path extrusionOk="0" h="1381125" w="6350">
                <a:moveTo>
                  <a:pt x="0" y="1380998"/>
                </a:moveTo>
                <a:lnTo>
                  <a:pt x="6096" y="1380998"/>
                </a:lnTo>
                <a:lnTo>
                  <a:pt x="6096" y="0"/>
                </a:lnTo>
                <a:lnTo>
                  <a:pt x="0" y="0"/>
                </a:lnTo>
                <a:lnTo>
                  <a:pt x="0" y="138099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6"/>
          <p:cNvSpPr txBox="1"/>
          <p:nvPr/>
        </p:nvSpPr>
        <p:spPr>
          <a:xfrm>
            <a:off x="3350936" y="576701"/>
            <a:ext cx="5807034"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CAPAIAN PEMBELAJARAN LULUSAN</a:t>
            </a:r>
            <a:endParaRPr sz="2400">
              <a:solidFill>
                <a:schemeClr val="dk1"/>
              </a:solidFill>
              <a:latin typeface="Arial"/>
              <a:ea typeface="Arial"/>
              <a:cs typeface="Arial"/>
              <a:sym typeface="Arial"/>
            </a:endParaRPr>
          </a:p>
        </p:txBody>
      </p:sp>
      <p:sp>
        <p:nvSpPr>
          <p:cNvPr id="267" name="Google Shape;267;p6"/>
          <p:cNvSpPr/>
          <p:nvPr/>
        </p:nvSpPr>
        <p:spPr>
          <a:xfrm>
            <a:off x="2960119" y="160317"/>
            <a:ext cx="6350" cy="1381125"/>
          </a:xfrm>
          <a:custGeom>
            <a:rect b="b" l="l" r="r" t="t"/>
            <a:pathLst>
              <a:path extrusionOk="0" h="1381125" w="6350">
                <a:moveTo>
                  <a:pt x="0" y="1380998"/>
                </a:moveTo>
                <a:lnTo>
                  <a:pt x="6096" y="1380998"/>
                </a:lnTo>
                <a:lnTo>
                  <a:pt x="6096" y="0"/>
                </a:lnTo>
                <a:lnTo>
                  <a:pt x="0" y="0"/>
                </a:lnTo>
                <a:lnTo>
                  <a:pt x="0" y="138099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6"/>
          <p:cNvSpPr txBox="1"/>
          <p:nvPr/>
        </p:nvSpPr>
        <p:spPr>
          <a:xfrm>
            <a:off x="2457450" y="2301805"/>
            <a:ext cx="7829550" cy="258532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UMUM:</a:t>
            </a:r>
            <a:endParaRPr/>
          </a:p>
          <a:p>
            <a:pPr indent="0" lvl="0" marL="0" marR="0" rtl="0" algn="just">
              <a:lnSpc>
                <a:spcPct val="150000"/>
              </a:lnSpc>
              <a:spcBef>
                <a:spcPts val="0"/>
              </a:spcBef>
              <a:spcAft>
                <a:spcPts val="0"/>
              </a:spcAft>
              <a:buNone/>
            </a:pPr>
            <a:r>
              <a:rPr lang="en-US" sz="1800">
                <a:solidFill>
                  <a:schemeClr val="dk1"/>
                </a:solidFill>
                <a:latin typeface="Arial"/>
                <a:ea typeface="Arial"/>
                <a:cs typeface="Arial"/>
                <a:sym typeface="Arial"/>
              </a:rPr>
              <a:t>Setelah mengikuti mata kuliah ini siswa diharapkan dapat menguasai tentang keterampilan tentang penggunaan bahasa pemrograman visual dalam merancang dan membangun antarmuka pengguna sebagai visualisasi yang memudahkan pengguna dalam mengoperasikan suatu perangkat lunak yang dibutuhkannya</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graphicFrame>
        <p:nvGraphicFramePr>
          <p:cNvPr id="273" name="Google Shape;273;p7"/>
          <p:cNvGraphicFramePr/>
          <p:nvPr/>
        </p:nvGraphicFramePr>
        <p:xfrm>
          <a:off x="838200" y="1743004"/>
          <a:ext cx="3000000" cy="3000000"/>
        </p:xfrm>
        <a:graphic>
          <a:graphicData uri="http://schemas.openxmlformats.org/drawingml/2006/table">
            <a:tbl>
              <a:tblPr>
                <a:noFill/>
                <a:tableStyleId>{F2A7CE30-87F1-4DD8-87B7-803CF4EDE849}</a:tableStyleId>
              </a:tblPr>
              <a:tblGrid>
                <a:gridCol w="2451400"/>
                <a:gridCol w="8064200"/>
              </a:tblGrid>
              <a:tr h="3273700">
                <a:tc>
                  <a:txBody>
                    <a:bodyPr/>
                    <a:lstStyle/>
                    <a:p>
                      <a:pPr indent="0" lvl="0" marL="0" marR="0" rtl="0" algn="l">
                        <a:lnSpc>
                          <a:spcPct val="115000"/>
                        </a:lnSpc>
                        <a:spcBef>
                          <a:spcPts val="0"/>
                        </a:spcBef>
                        <a:spcAft>
                          <a:spcPts val="0"/>
                        </a:spcAft>
                        <a:buNone/>
                      </a:pPr>
                      <a:r>
                        <a:rPr b="1" lang="en-US" sz="1600">
                          <a:latin typeface="Arial"/>
                          <a:ea typeface="Arial"/>
                          <a:cs typeface="Arial"/>
                          <a:sym typeface="Arial"/>
                        </a:rPr>
                        <a:t>Capaian Pembelajaran Mata Kuliah (CP-MK)</a:t>
                      </a:r>
                      <a:endParaRPr sz="1600">
                        <a:latin typeface="Calibri"/>
                        <a:ea typeface="Calibri"/>
                        <a:cs typeface="Calibri"/>
                        <a:sym typeface="Calibri"/>
                      </a:endParaRPr>
                    </a:p>
                  </a:txBody>
                  <a:tcPr marT="0" marB="0" marR="59800" marL="59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DE8"/>
                    </a:solidFill>
                  </a:tcPr>
                </a:tc>
                <a:tc>
                  <a:txBody>
                    <a:bodyPr/>
                    <a:lstStyle/>
                    <a:p>
                      <a:pPr indent="-342900" lvl="0" marL="342900" marR="0" rtl="0" algn="l">
                        <a:lnSpc>
                          <a:spcPct val="115000"/>
                        </a:lnSpc>
                        <a:spcBef>
                          <a:spcPts val="0"/>
                        </a:spcBef>
                        <a:spcAft>
                          <a:spcPts val="0"/>
                        </a:spcAft>
                        <a:buClr>
                          <a:schemeClr val="dk1"/>
                        </a:buClr>
                        <a:buSzPts val="1600"/>
                        <a:buFont typeface="Calibri"/>
                        <a:buAutoNum type="arabicPeriod"/>
                      </a:pPr>
                      <a:r>
                        <a:rPr lang="en-US" sz="1600">
                          <a:latin typeface="Calibri"/>
                          <a:ea typeface="Calibri"/>
                          <a:cs typeface="Calibri"/>
                          <a:sym typeface="Calibri"/>
                        </a:rPr>
                        <a:t>Mahasiswa mampu menjelaskan menjelaskan ruang kerja Visual Studio.</a:t>
                      </a:r>
                      <a:endParaRPr/>
                    </a:p>
                    <a:p>
                      <a:pPr indent="-342900" lvl="0" marL="342900" marR="0" rtl="0" algn="l">
                        <a:lnSpc>
                          <a:spcPct val="115000"/>
                        </a:lnSpc>
                        <a:spcBef>
                          <a:spcPts val="0"/>
                        </a:spcBef>
                        <a:spcAft>
                          <a:spcPts val="0"/>
                        </a:spcAft>
                        <a:buClr>
                          <a:schemeClr val="dk1"/>
                        </a:buClr>
                        <a:buSzPts val="1600"/>
                        <a:buFont typeface="Calibri"/>
                        <a:buAutoNum type="arabicPeriod"/>
                      </a:pPr>
                      <a:r>
                        <a:rPr lang="en-US" sz="1600">
                          <a:latin typeface="Calibri"/>
                          <a:ea typeface="Calibri"/>
                          <a:cs typeface="Calibri"/>
                          <a:sym typeface="Calibri"/>
                        </a:rPr>
                        <a:t>Mahasiswa mampu menjelaskan dan menggunakan IDE Visual Studio</a:t>
                      </a:r>
                      <a:endParaRPr/>
                    </a:p>
                    <a:p>
                      <a:pPr indent="-342900" lvl="0" marL="342900" marR="0" rtl="0" algn="l">
                        <a:lnSpc>
                          <a:spcPct val="115000"/>
                        </a:lnSpc>
                        <a:spcBef>
                          <a:spcPts val="0"/>
                        </a:spcBef>
                        <a:spcAft>
                          <a:spcPts val="0"/>
                        </a:spcAft>
                        <a:buClr>
                          <a:schemeClr val="dk1"/>
                        </a:buClr>
                        <a:buSzPts val="1600"/>
                        <a:buFont typeface="Calibri"/>
                        <a:buAutoNum type="arabicPeriod"/>
                      </a:pPr>
                      <a:r>
                        <a:rPr lang="en-US" sz="1600">
                          <a:latin typeface="Calibri"/>
                          <a:ea typeface="Calibri"/>
                          <a:cs typeface="Calibri"/>
                          <a:sym typeface="Calibri"/>
                        </a:rPr>
                        <a:t>Mahasiswa mampu menjelaskan dan menggunakan Form SDI dan MDI</a:t>
                      </a:r>
                      <a:endParaRPr/>
                    </a:p>
                    <a:p>
                      <a:pPr indent="-342900" lvl="0" marL="342900" marR="0" rtl="0" algn="l">
                        <a:lnSpc>
                          <a:spcPct val="115000"/>
                        </a:lnSpc>
                        <a:spcBef>
                          <a:spcPts val="0"/>
                        </a:spcBef>
                        <a:spcAft>
                          <a:spcPts val="0"/>
                        </a:spcAft>
                        <a:buClr>
                          <a:schemeClr val="dk1"/>
                        </a:buClr>
                        <a:buSzPts val="1600"/>
                        <a:buFont typeface="Calibri"/>
                        <a:buAutoNum type="arabicPeriod"/>
                      </a:pPr>
                      <a:r>
                        <a:rPr lang="en-US" sz="1600">
                          <a:latin typeface="Calibri"/>
                          <a:ea typeface="Calibri"/>
                          <a:cs typeface="Calibri"/>
                          <a:sym typeface="Calibri"/>
                        </a:rPr>
                        <a:t>Mahasiswa mampu menjelaskan kegunaan penggunaan Tipe Data, Struktur Program, Fungsi, dan Prosedur.</a:t>
                      </a:r>
                      <a:endParaRPr/>
                    </a:p>
                    <a:p>
                      <a:pPr indent="-342900" lvl="0" marL="342900" marR="0" rtl="0" algn="l">
                        <a:lnSpc>
                          <a:spcPct val="115000"/>
                        </a:lnSpc>
                        <a:spcBef>
                          <a:spcPts val="0"/>
                        </a:spcBef>
                        <a:spcAft>
                          <a:spcPts val="0"/>
                        </a:spcAft>
                        <a:buClr>
                          <a:schemeClr val="dk1"/>
                        </a:buClr>
                        <a:buSzPts val="1600"/>
                        <a:buFont typeface="Calibri"/>
                        <a:buAutoNum type="arabicPeriod"/>
                      </a:pPr>
                      <a:r>
                        <a:rPr lang="en-US" sz="1600">
                          <a:latin typeface="Calibri"/>
                          <a:ea typeface="Calibri"/>
                          <a:cs typeface="Calibri"/>
                          <a:sym typeface="Calibri"/>
                        </a:rPr>
                        <a:t>Mahasiswa mampu menjelaskan kegunaan konversi tipe data</a:t>
                      </a:r>
                      <a:endParaRPr/>
                    </a:p>
                    <a:p>
                      <a:pPr indent="-342900" lvl="0" marL="342900" marR="0" rtl="0" algn="l">
                        <a:lnSpc>
                          <a:spcPct val="115000"/>
                        </a:lnSpc>
                        <a:spcBef>
                          <a:spcPts val="0"/>
                        </a:spcBef>
                        <a:spcAft>
                          <a:spcPts val="0"/>
                        </a:spcAft>
                        <a:buClr>
                          <a:schemeClr val="dk1"/>
                        </a:buClr>
                        <a:buSzPts val="1600"/>
                        <a:buFont typeface="Calibri"/>
                        <a:buAutoNum type="arabicPeriod"/>
                      </a:pPr>
                      <a:r>
                        <a:rPr lang="en-US" sz="1600">
                          <a:latin typeface="Calibri"/>
                          <a:ea typeface="Calibri"/>
                          <a:cs typeface="Calibri"/>
                          <a:sym typeface="Calibri"/>
                        </a:rPr>
                        <a:t>Mahasiswa mampu menerapkan pemakaian komponen Data Control dan Sintaks Query pada Visual Studio</a:t>
                      </a:r>
                      <a:endParaRPr/>
                    </a:p>
                    <a:p>
                      <a:pPr indent="-342900" lvl="0" marL="342900" marR="0" rtl="0" algn="l">
                        <a:lnSpc>
                          <a:spcPct val="115000"/>
                        </a:lnSpc>
                        <a:spcBef>
                          <a:spcPts val="0"/>
                        </a:spcBef>
                        <a:spcAft>
                          <a:spcPts val="0"/>
                        </a:spcAft>
                        <a:buClr>
                          <a:schemeClr val="dk1"/>
                        </a:buClr>
                        <a:buSzPts val="1600"/>
                        <a:buFont typeface="Calibri"/>
                        <a:buAutoNum type="arabicPeriod"/>
                      </a:pPr>
                      <a:r>
                        <a:rPr lang="en-US" sz="1600">
                          <a:latin typeface="Calibri"/>
                          <a:ea typeface="Calibri"/>
                          <a:cs typeface="Calibri"/>
                          <a:sym typeface="Calibri"/>
                        </a:rPr>
                        <a:t>Mahasiswa mampu membuat Aplikasi Database Master Detail</a:t>
                      </a:r>
                      <a:endParaRPr/>
                    </a:p>
                    <a:p>
                      <a:pPr indent="-342900" lvl="0" marL="342900" marR="0" rtl="0" algn="l">
                        <a:lnSpc>
                          <a:spcPct val="115000"/>
                        </a:lnSpc>
                        <a:spcBef>
                          <a:spcPts val="0"/>
                        </a:spcBef>
                        <a:spcAft>
                          <a:spcPts val="0"/>
                        </a:spcAft>
                        <a:buClr>
                          <a:schemeClr val="dk1"/>
                        </a:buClr>
                        <a:buSzPts val="1600"/>
                        <a:buFont typeface="Calibri"/>
                        <a:buAutoNum type="arabicPeriod"/>
                      </a:pPr>
                      <a:r>
                        <a:rPr lang="en-US" sz="1600">
                          <a:latin typeface="Calibri"/>
                          <a:ea typeface="Calibri"/>
                          <a:cs typeface="Calibri"/>
                          <a:sym typeface="Calibri"/>
                        </a:rPr>
                        <a:t>Mahasiswa mampu membuat aplikasi visual</a:t>
                      </a:r>
                      <a:endParaRPr sz="1600">
                        <a:latin typeface="Calibri"/>
                        <a:ea typeface="Calibri"/>
                        <a:cs typeface="Calibri"/>
                        <a:sym typeface="Calibri"/>
                      </a:endParaRPr>
                    </a:p>
                  </a:txBody>
                  <a:tcPr marT="0" marB="0" marR="59800" marL="59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74" name="Google Shape;274;p7"/>
          <p:cNvSpPr txBox="1"/>
          <p:nvPr/>
        </p:nvSpPr>
        <p:spPr>
          <a:xfrm>
            <a:off x="3350936" y="576701"/>
            <a:ext cx="6291828"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CAPAIAN PEMBELAJARAN MATA KULIAH</a:t>
            </a:r>
            <a:endParaRPr sz="2400">
              <a:solidFill>
                <a:schemeClr val="dk1"/>
              </a:solidFill>
              <a:latin typeface="Arial"/>
              <a:ea typeface="Arial"/>
              <a:cs typeface="Arial"/>
              <a:sym typeface="Arial"/>
            </a:endParaRPr>
          </a:p>
        </p:txBody>
      </p:sp>
      <p:sp>
        <p:nvSpPr>
          <p:cNvPr id="275" name="Google Shape;275;p7"/>
          <p:cNvSpPr/>
          <p:nvPr/>
        </p:nvSpPr>
        <p:spPr>
          <a:xfrm>
            <a:off x="2960119" y="160317"/>
            <a:ext cx="6350" cy="1381125"/>
          </a:xfrm>
          <a:custGeom>
            <a:rect b="b" l="l" r="r" t="t"/>
            <a:pathLst>
              <a:path extrusionOk="0" h="1381125" w="6350">
                <a:moveTo>
                  <a:pt x="0" y="1380998"/>
                </a:moveTo>
                <a:lnTo>
                  <a:pt x="6096" y="1380998"/>
                </a:lnTo>
                <a:lnTo>
                  <a:pt x="6096" y="0"/>
                </a:lnTo>
                <a:lnTo>
                  <a:pt x="0" y="0"/>
                </a:lnTo>
                <a:lnTo>
                  <a:pt x="0" y="138099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8"/>
          <p:cNvSpPr txBox="1"/>
          <p:nvPr/>
        </p:nvSpPr>
        <p:spPr>
          <a:xfrm>
            <a:off x="3350934" y="978594"/>
            <a:ext cx="7146851"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Pertemuan I – Pengenalan IDE Visual Studio</a:t>
            </a:r>
            <a:endParaRPr sz="2400">
              <a:solidFill>
                <a:schemeClr val="dk1"/>
              </a:solidFill>
              <a:latin typeface="Arial"/>
              <a:ea typeface="Arial"/>
              <a:cs typeface="Arial"/>
              <a:sym typeface="Arial"/>
            </a:endParaRPr>
          </a:p>
        </p:txBody>
      </p:sp>
      <p:sp>
        <p:nvSpPr>
          <p:cNvPr id="281" name="Google Shape;281;p8"/>
          <p:cNvSpPr/>
          <p:nvPr/>
        </p:nvSpPr>
        <p:spPr>
          <a:xfrm>
            <a:off x="998723" y="2544881"/>
            <a:ext cx="8711923" cy="1518364"/>
          </a:xfrm>
          <a:prstGeom prst="rect">
            <a:avLst/>
          </a:prstGeom>
          <a:noFill/>
          <a:ln>
            <a:noFill/>
          </a:ln>
        </p:spPr>
        <p:txBody>
          <a:bodyPr anchorCtr="0" anchor="t" bIns="45700" lIns="91425" spcFirstLastPara="1" rIns="91425" wrap="square" tIns="45700">
            <a:spAutoFit/>
          </a:bodyPr>
          <a:lstStyle/>
          <a:p>
            <a:pPr indent="0" lvl="0" marL="120014" marR="0" rtl="0" algn="l">
              <a:lnSpc>
                <a:spcPct val="150000"/>
              </a:lnSpc>
              <a:spcBef>
                <a:spcPts val="0"/>
              </a:spcBef>
              <a:spcAft>
                <a:spcPts val="0"/>
              </a:spcAft>
              <a:buNone/>
            </a:pPr>
            <a:r>
              <a:rPr lang="en-US" sz="1800">
                <a:solidFill>
                  <a:schemeClr val="dk1"/>
                </a:solidFill>
                <a:latin typeface="Calibri"/>
                <a:ea typeface="Calibri"/>
                <a:cs typeface="Calibri"/>
                <a:sym typeface="Calibri"/>
              </a:rPr>
              <a:t>Pengantar Pemrograman Visual </a:t>
            </a:r>
            <a:endParaRPr sz="1800">
              <a:solidFill>
                <a:schemeClr val="dk1"/>
              </a:solidFill>
              <a:latin typeface="Calibri"/>
              <a:ea typeface="Calibri"/>
              <a:cs typeface="Calibri"/>
              <a:sym typeface="Calibri"/>
            </a:endParaRPr>
          </a:p>
          <a:p>
            <a:pPr indent="-342900" lvl="0" marL="462914" marR="0" rtl="0" algn="l">
              <a:lnSpc>
                <a:spcPct val="150000"/>
              </a:lnSpc>
              <a:spcBef>
                <a:spcPts val="71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Pengenalan Visual Studio </a:t>
            </a:r>
            <a:endParaRPr sz="1800">
              <a:solidFill>
                <a:schemeClr val="dk1"/>
              </a:solidFill>
              <a:latin typeface="Calibri"/>
              <a:ea typeface="Calibri"/>
              <a:cs typeface="Calibri"/>
              <a:sym typeface="Calibri"/>
            </a:endParaRPr>
          </a:p>
          <a:p>
            <a:pPr indent="-342900" lvl="0" marL="462914" marR="0" rtl="0" algn="l">
              <a:lnSpc>
                <a:spcPct val="150000"/>
              </a:lnSpc>
              <a:spcBef>
                <a:spcPts val="71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Pengenalan Ruang Kerja Visual Studio</a:t>
            </a:r>
            <a:endParaRPr sz="1800">
              <a:solidFill>
                <a:schemeClr val="dk1"/>
              </a:solidFill>
              <a:latin typeface="Arial"/>
              <a:ea typeface="Arial"/>
              <a:cs typeface="Arial"/>
              <a:sym typeface="Arial"/>
            </a:endParaRPr>
          </a:p>
        </p:txBody>
      </p:sp>
      <p:sp>
        <p:nvSpPr>
          <p:cNvPr id="282" name="Google Shape;282;p8"/>
          <p:cNvSpPr/>
          <p:nvPr/>
        </p:nvSpPr>
        <p:spPr>
          <a:xfrm>
            <a:off x="784206" y="4563815"/>
            <a:ext cx="9008235"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Metode Pembelajaran: Discovery Learning (DL) &amp; Small Group Discussion (SGD)</a:t>
            </a:r>
            <a:endParaRPr b="1" sz="1800">
              <a:solidFill>
                <a:schemeClr val="dk1"/>
              </a:solidFill>
              <a:latin typeface="Arial"/>
              <a:ea typeface="Arial"/>
              <a:cs typeface="Arial"/>
              <a:sym typeface="Arial"/>
            </a:endParaRPr>
          </a:p>
        </p:txBody>
      </p:sp>
      <p:sp>
        <p:nvSpPr>
          <p:cNvPr id="283" name="Google Shape;283;p8"/>
          <p:cNvSpPr/>
          <p:nvPr/>
        </p:nvSpPr>
        <p:spPr>
          <a:xfrm>
            <a:off x="657160" y="5433717"/>
            <a:ext cx="3298531" cy="448264"/>
          </a:xfrm>
          <a:prstGeom prst="rect">
            <a:avLst/>
          </a:prstGeom>
          <a:noFill/>
          <a:ln>
            <a:noFill/>
          </a:ln>
        </p:spPr>
        <p:txBody>
          <a:bodyPr anchorCtr="0" anchor="t" bIns="45700" lIns="91425" spcFirstLastPara="1" rIns="91425" wrap="square" tIns="45700">
            <a:spAutoFit/>
          </a:bodyPr>
          <a:lstStyle/>
          <a:p>
            <a:pPr indent="0" lvl="0" marL="177800" marR="350520" rtl="0" algn="ctr">
              <a:lnSpc>
                <a:spcPct val="145600"/>
              </a:lnSpc>
              <a:spcBef>
                <a:spcPts val="0"/>
              </a:spcBef>
              <a:spcAft>
                <a:spcPts val="0"/>
              </a:spcAft>
              <a:buNone/>
            </a:pPr>
            <a:r>
              <a:rPr b="1" lang="en-US" sz="1800">
                <a:solidFill>
                  <a:schemeClr val="dk1"/>
                </a:solidFill>
                <a:latin typeface="Arial"/>
                <a:ea typeface="Arial"/>
                <a:cs typeface="Arial"/>
                <a:sym typeface="Arial"/>
              </a:rPr>
              <a:t>Blooms Taxonomy Level</a:t>
            </a:r>
            <a:endParaRPr sz="1800">
              <a:solidFill>
                <a:schemeClr val="dk1"/>
              </a:solidFill>
              <a:latin typeface="Arial"/>
              <a:ea typeface="Arial"/>
              <a:cs typeface="Arial"/>
              <a:sym typeface="Arial"/>
            </a:endParaRPr>
          </a:p>
        </p:txBody>
      </p:sp>
      <p:sp>
        <p:nvSpPr>
          <p:cNvPr id="284" name="Google Shape;284;p8"/>
          <p:cNvSpPr/>
          <p:nvPr/>
        </p:nvSpPr>
        <p:spPr>
          <a:xfrm>
            <a:off x="3715882" y="5509688"/>
            <a:ext cx="479618" cy="390363"/>
          </a:xfrm>
          <a:prstGeom prst="rect">
            <a:avLst/>
          </a:prstGeom>
          <a:noFill/>
          <a:ln>
            <a:noFill/>
          </a:ln>
        </p:spPr>
        <p:txBody>
          <a:bodyPr anchorCtr="0" anchor="t" bIns="45700" lIns="91425" spcFirstLastPara="1" rIns="91425" wrap="square" tIns="45700">
            <a:spAutoFit/>
          </a:bodyPr>
          <a:lstStyle/>
          <a:p>
            <a:pPr indent="-210184" lvl="0" marL="210184" marR="0" rtl="0" algn="ctr">
              <a:lnSpc>
                <a:spcPct val="115000"/>
              </a:lnSpc>
              <a:spcBef>
                <a:spcPts val="0"/>
              </a:spcBef>
              <a:spcAft>
                <a:spcPts val="0"/>
              </a:spcAft>
              <a:buNone/>
            </a:pPr>
            <a:r>
              <a:rPr b="1" lang="en-US" sz="1800">
                <a:solidFill>
                  <a:schemeClr val="dk1"/>
                </a:solidFill>
                <a:latin typeface="Arial"/>
                <a:ea typeface="Arial"/>
                <a:cs typeface="Arial"/>
                <a:sym typeface="Arial"/>
              </a:rPr>
              <a:t>C3</a:t>
            </a:r>
            <a:endParaRPr b="1" sz="3200">
              <a:solidFill>
                <a:schemeClr val="dk1"/>
              </a:solidFill>
              <a:latin typeface="Calibri"/>
              <a:ea typeface="Calibri"/>
              <a:cs typeface="Calibri"/>
              <a:sym typeface="Calibri"/>
            </a:endParaRPr>
          </a:p>
        </p:txBody>
      </p:sp>
      <p:sp>
        <p:nvSpPr>
          <p:cNvPr id="285" name="Google Shape;285;p8"/>
          <p:cNvSpPr/>
          <p:nvPr/>
        </p:nvSpPr>
        <p:spPr>
          <a:xfrm>
            <a:off x="936606" y="1963656"/>
            <a:ext cx="2566728"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Materi Pembelajaran:</a:t>
            </a:r>
            <a:endParaRPr b="1" sz="1800">
              <a:solidFill>
                <a:schemeClr val="dk1"/>
              </a:solidFill>
              <a:latin typeface="Arial"/>
              <a:ea typeface="Arial"/>
              <a:cs typeface="Arial"/>
              <a:sym typeface="Arial"/>
            </a:endParaRPr>
          </a:p>
        </p:txBody>
      </p:sp>
      <p:sp>
        <p:nvSpPr>
          <p:cNvPr id="286" name="Google Shape;286;p8"/>
          <p:cNvSpPr/>
          <p:nvPr/>
        </p:nvSpPr>
        <p:spPr>
          <a:xfrm>
            <a:off x="798323" y="4981140"/>
            <a:ext cx="6506268" cy="646331"/>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Bentuk Pembelajaran Online: E-L1, EL-2, EL-3, EL-4, EL-5</a:t>
            </a:r>
            <a:endParaRPr/>
          </a:p>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9"/>
          <p:cNvSpPr txBox="1"/>
          <p:nvPr/>
        </p:nvSpPr>
        <p:spPr>
          <a:xfrm>
            <a:off x="1617786" y="978594"/>
            <a:ext cx="8880000" cy="548355"/>
          </a:xfrm>
          <a:prstGeom prst="rect">
            <a:avLst/>
          </a:prstGeom>
          <a:noFill/>
          <a:ln>
            <a:noFill/>
          </a:ln>
        </p:spPr>
        <p:txBody>
          <a:bodyPr anchorCtr="0" anchor="t" bIns="0" lIns="0" spcFirstLastPara="1" rIns="0" wrap="square" tIns="12700">
            <a:spAutoFit/>
          </a:bodyPr>
          <a:lstStyle/>
          <a:p>
            <a:pPr indent="-779145" lvl="0" marL="791210" marR="5080" rtl="0" algn="l">
              <a:lnSpc>
                <a:spcPct val="145000"/>
              </a:lnSpc>
              <a:spcBef>
                <a:spcPts val="0"/>
              </a:spcBef>
              <a:spcAft>
                <a:spcPts val="0"/>
              </a:spcAft>
              <a:buNone/>
            </a:pPr>
            <a:r>
              <a:rPr lang="en-US" sz="2400">
                <a:solidFill>
                  <a:schemeClr val="dk1"/>
                </a:solidFill>
                <a:latin typeface="Arial"/>
                <a:ea typeface="Arial"/>
                <a:cs typeface="Arial"/>
                <a:sym typeface="Arial"/>
              </a:rPr>
              <a:t>Pertemuan II – Building User Interface</a:t>
            </a:r>
            <a:endParaRPr sz="2400">
              <a:solidFill>
                <a:schemeClr val="dk1"/>
              </a:solidFill>
              <a:latin typeface="Arial"/>
              <a:ea typeface="Arial"/>
              <a:cs typeface="Arial"/>
              <a:sym typeface="Arial"/>
            </a:endParaRPr>
          </a:p>
        </p:txBody>
      </p:sp>
      <p:sp>
        <p:nvSpPr>
          <p:cNvPr id="292" name="Google Shape;292;p9"/>
          <p:cNvSpPr/>
          <p:nvPr/>
        </p:nvSpPr>
        <p:spPr>
          <a:xfrm>
            <a:off x="784206" y="2380981"/>
            <a:ext cx="8754126" cy="3034164"/>
          </a:xfrm>
          <a:prstGeom prst="rect">
            <a:avLst/>
          </a:prstGeom>
          <a:noFill/>
          <a:ln>
            <a:noFill/>
          </a:ln>
        </p:spPr>
        <p:txBody>
          <a:bodyPr anchorCtr="0" anchor="t" bIns="45700" lIns="91425" spcFirstLastPara="1" rIns="91425" wrap="square" tIns="45700">
            <a:spAutoFit/>
          </a:bodyPr>
          <a:lstStyle/>
          <a:p>
            <a:pPr indent="0" lvl="0" marL="120014" marR="0" rtl="0" algn="l">
              <a:lnSpc>
                <a:spcPct val="150000"/>
              </a:lnSpc>
              <a:spcBef>
                <a:spcPts val="0"/>
              </a:spcBef>
              <a:spcAft>
                <a:spcPts val="0"/>
              </a:spcAft>
              <a:buNone/>
            </a:pPr>
            <a:r>
              <a:rPr lang="en-US" sz="1800">
                <a:solidFill>
                  <a:schemeClr val="dk1"/>
                </a:solidFill>
                <a:latin typeface="Arial"/>
                <a:ea typeface="Arial"/>
                <a:cs typeface="Arial"/>
                <a:sym typeface="Arial"/>
              </a:rPr>
              <a:t>Menggunakan video E-Learning, PPT, Modul materi yang outputnya :</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menggunakan control</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merubah property saat Desain</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mendefinisikan properti Standar</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menamakan Kontrol dengan benar</a:t>
            </a:r>
            <a:endParaRPr sz="1800">
              <a:solidFill>
                <a:schemeClr val="dk1"/>
              </a:solidFill>
              <a:latin typeface="Arial"/>
              <a:ea typeface="Arial"/>
              <a:cs typeface="Arial"/>
              <a:sym typeface="Arial"/>
            </a:endParaRPr>
          </a:p>
          <a:p>
            <a:pPr indent="-285750" lvl="0" marL="405764" marR="0" rtl="0" algn="l">
              <a:lnSpc>
                <a:spcPct val="150000"/>
              </a:lnSpc>
              <a:spcBef>
                <a:spcPts val="710"/>
              </a:spcBef>
              <a:spcAft>
                <a:spcPts val="0"/>
              </a:spcAft>
              <a:buClr>
                <a:schemeClr val="dk1"/>
              </a:buClr>
              <a:buSzPts val="1800"/>
              <a:buFont typeface="Arial"/>
              <a:buChar char="•"/>
            </a:pPr>
            <a:r>
              <a:rPr lang="en-US" sz="1800">
                <a:solidFill>
                  <a:schemeClr val="dk1"/>
                </a:solidFill>
                <a:latin typeface="Arial"/>
                <a:ea typeface="Arial"/>
                <a:cs typeface="Arial"/>
                <a:sym typeface="Arial"/>
              </a:rPr>
              <a:t>Mahasiswa dapat menset control menjadi autosize</a:t>
            </a:r>
            <a:endParaRPr sz="1800">
              <a:solidFill>
                <a:schemeClr val="dk1"/>
              </a:solidFill>
              <a:latin typeface="Arial"/>
              <a:ea typeface="Arial"/>
              <a:cs typeface="Arial"/>
              <a:sym typeface="Arial"/>
            </a:endParaRPr>
          </a:p>
        </p:txBody>
      </p:sp>
      <p:sp>
        <p:nvSpPr>
          <p:cNvPr id="293" name="Google Shape;293;p9"/>
          <p:cNvSpPr/>
          <p:nvPr/>
        </p:nvSpPr>
        <p:spPr>
          <a:xfrm>
            <a:off x="936606" y="5629191"/>
            <a:ext cx="5411097"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Metode Pembelajaran: Discovery Learning (DL)</a:t>
            </a:r>
            <a:endParaRPr b="1" sz="1800">
              <a:solidFill>
                <a:schemeClr val="dk1"/>
              </a:solidFill>
              <a:latin typeface="Arial"/>
              <a:ea typeface="Arial"/>
              <a:cs typeface="Arial"/>
              <a:sym typeface="Arial"/>
            </a:endParaRPr>
          </a:p>
        </p:txBody>
      </p:sp>
      <p:sp>
        <p:nvSpPr>
          <p:cNvPr id="294" name="Google Shape;294;p9"/>
          <p:cNvSpPr/>
          <p:nvPr/>
        </p:nvSpPr>
        <p:spPr>
          <a:xfrm>
            <a:off x="936606" y="1963656"/>
            <a:ext cx="2566728" cy="369332"/>
          </a:xfrm>
          <a:prstGeom prst="rect">
            <a:avLst/>
          </a:prstGeom>
          <a:noFill/>
          <a:ln>
            <a:noFill/>
          </a:ln>
        </p:spPr>
        <p:txBody>
          <a:bodyPr anchorCtr="0" anchor="t" bIns="45700" lIns="91425" spcFirstLastPara="1" rIns="91425" wrap="square" tIns="45700">
            <a:spAutoFit/>
          </a:bodyPr>
          <a:lstStyle/>
          <a:p>
            <a:pPr indent="0" lvl="0" marL="73025" marR="0" rtl="0" algn="l">
              <a:lnSpc>
                <a:spcPct val="100000"/>
              </a:lnSpc>
              <a:spcBef>
                <a:spcPts val="0"/>
              </a:spcBef>
              <a:spcAft>
                <a:spcPts val="0"/>
              </a:spcAft>
              <a:buNone/>
            </a:pPr>
            <a:r>
              <a:rPr b="1" lang="en-US" sz="1800">
                <a:solidFill>
                  <a:schemeClr val="dk1"/>
                </a:solidFill>
                <a:latin typeface="Arial"/>
                <a:ea typeface="Arial"/>
                <a:cs typeface="Arial"/>
                <a:sym typeface="Arial"/>
              </a:rPr>
              <a:t>Materi Pembelajaran:</a:t>
            </a:r>
            <a:endParaRPr b="1"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17406D"/>
      </a:dk2>
      <a:lt2>
        <a:srgbClr val="DBEFF9"/>
      </a:lt2>
      <a:accent1>
        <a:srgbClr val="154B7C"/>
      </a:accent1>
      <a:accent2>
        <a:srgbClr val="005792"/>
      </a:accent2>
      <a:accent3>
        <a:srgbClr val="BFBFBF"/>
      </a:accent3>
      <a:accent4>
        <a:srgbClr val="FFFF99"/>
      </a:accent4>
      <a:accent5>
        <a:srgbClr val="FFFF00"/>
      </a:accent5>
      <a:accent6>
        <a:srgbClr val="FFFFFF"/>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2021-03-04T09:13:59Z</dcterms:created>
  <dc:creator>ikhwani saputra</dc:creator>
</cp:coreProperties>
</file>