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5"/>
  </p:notesMasterIdLst>
  <p:sldIdLst>
    <p:sldId id="256" r:id="rId2"/>
    <p:sldId id="259"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60" r:id="rId23"/>
    <p:sldId id="261" r:id="rId24"/>
    <p:sldId id="262" r:id="rId25"/>
    <p:sldId id="264" r:id="rId26"/>
    <p:sldId id="265" r:id="rId27"/>
    <p:sldId id="267" r:id="rId28"/>
    <p:sldId id="268" r:id="rId29"/>
    <p:sldId id="269" r:id="rId30"/>
    <p:sldId id="270" r:id="rId31"/>
    <p:sldId id="266" r:id="rId32"/>
    <p:sldId id="271" r:id="rId33"/>
    <p:sldId id="27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1" autoAdjust="0"/>
    <p:restoredTop sz="94660"/>
  </p:normalViewPr>
  <p:slideViewPr>
    <p:cSldViewPr snapToGrid="0">
      <p:cViewPr varScale="1">
        <p:scale>
          <a:sx n="71" d="100"/>
          <a:sy n="71"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0E568-5F56-EB41-BF4E-C229183734C9}" type="datetimeFigureOut">
              <a:rPr lang="en-US" smtClean="0"/>
              <a:t>10/12/2021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D6E497-40C7-FB46-984D-6CEC40765861}" type="slidenum">
              <a:rPr lang="en-US" smtClean="0"/>
              <a:t>‹#›</a:t>
            </a:fld>
            <a:endParaRPr lang="en-US"/>
          </a:p>
        </p:txBody>
      </p:sp>
    </p:spTree>
    <p:extLst>
      <p:ext uri="{BB962C8B-B14F-4D97-AF65-F5344CB8AC3E}">
        <p14:creationId xmlns:p14="http://schemas.microsoft.com/office/powerpoint/2010/main" val="1661530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p:spPr>
        <p:txBody>
          <a:bodyPr/>
          <a:lstStyle/>
          <a:p>
            <a:fld id="{AE3E28CA-1B7E-42DB-BC16-E6BAED1E33A0}" type="slidenum">
              <a:rPr lang="en-US"/>
              <a:pPr/>
              <a:t>1</a:t>
            </a:fld>
            <a:endParaRPr lang="en-US"/>
          </a:p>
        </p:txBody>
      </p:sp>
      <p:sp>
        <p:nvSpPr>
          <p:cNvPr id="15362" name="Placeholder 2"/>
          <p:cNvSpPr>
            <a:spLocks noGrp="1" noRot="1" noChangeAspect="1" noChangeArrowheads="1" noTextEdit="1"/>
          </p:cNvSpPr>
          <p:nvPr>
            <p:ph type="sldImg"/>
          </p:nvPr>
        </p:nvSpPr>
        <p:spPr>
          <a:ln/>
        </p:spPr>
      </p:sp>
      <p:sp>
        <p:nvSpPr>
          <p:cNvPr id="15363" name="Placeholder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45967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ＭＳ Ｐゴシック" pitchFamily="127" charset="-128"/>
              <a:cs typeface="ＭＳ Ｐゴシック" pitchFamily="127"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Arial" charset="0"/>
              <a:ea typeface="ＭＳ Ｐゴシック" pitchFamily="127" charset="-128"/>
              <a:cs typeface="ＭＳ Ｐゴシック" pitchFamily="127" charset="-128"/>
            </a:endParaRPr>
          </a:p>
          <a:p>
            <a:endParaRPr lang="en-US" dirty="0"/>
          </a:p>
        </p:txBody>
      </p:sp>
      <p:sp>
        <p:nvSpPr>
          <p:cNvPr id="4" name="Slide Number Placeholder 3"/>
          <p:cNvSpPr>
            <a:spLocks noGrp="1"/>
          </p:cNvSpPr>
          <p:nvPr>
            <p:ph type="sldNum" sz="quarter" idx="10"/>
          </p:nvPr>
        </p:nvSpPr>
        <p:spPr/>
        <p:txBody>
          <a:bodyPr/>
          <a:lstStyle/>
          <a:p>
            <a:pPr>
              <a:defRPr/>
            </a:pPr>
            <a:fld id="{3F2A8472-7115-4773-889E-8A2A2A4A2CD7}" type="slidenum">
              <a:rPr lang="en-US" smtClean="0"/>
              <a:pPr>
                <a:defRPr/>
              </a:pPr>
              <a:t>2</a:t>
            </a:fld>
            <a:endParaRPr lang="en-US"/>
          </a:p>
        </p:txBody>
      </p:sp>
    </p:spTree>
    <p:extLst>
      <p:ext uri="{BB962C8B-B14F-4D97-AF65-F5344CB8AC3E}">
        <p14:creationId xmlns:p14="http://schemas.microsoft.com/office/powerpoint/2010/main" val="1972986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835798" y="2291787"/>
            <a:ext cx="8667226" cy="1704480"/>
          </a:xfrm>
        </p:spPr>
        <p:txBody>
          <a:bodyPr anchor="b">
            <a:normAutofit/>
          </a:bodyPr>
          <a:lstStyle>
            <a:lvl1pPr algn="r">
              <a:defRPr sz="54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F7448A2A-B0DB-4494-8136-403DB2901221}" type="datetimeFigureOut">
              <a:rPr lang="id-ID" smtClean="0"/>
              <a:t>12/10/2021</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t>‹#›</a:t>
            </a:fld>
            <a:endParaRPr lang="id-ID"/>
          </a:p>
        </p:txBody>
      </p:sp>
      <p:pic>
        <p:nvPicPr>
          <p:cNvPr id="14" name="Picture 13">
            <a:extLst>
              <a:ext uri="{FF2B5EF4-FFF2-40B4-BE49-F238E27FC236}">
                <a16:creationId xmlns="" xmlns:a16="http://schemas.microsoft.com/office/drawing/2014/main" id="{B164AADB-19D1-0A4D-A2BB-A32DBCEE178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34731" y="361624"/>
            <a:ext cx="6068291" cy="2036887"/>
          </a:xfrm>
          <a:prstGeom prst="rect">
            <a:avLst/>
          </a:prstGeom>
        </p:spPr>
      </p:pic>
    </p:spTree>
    <p:extLst>
      <p:ext uri="{BB962C8B-B14F-4D97-AF65-F5344CB8AC3E}">
        <p14:creationId xmlns:p14="http://schemas.microsoft.com/office/powerpoint/2010/main" val="174160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t>12/10/2021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208432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t>12/10/2021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390967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t>12/10/2021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287351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t>12/10/2021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65581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t>12/10/2021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414469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t>12/10/2021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170871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t>12/10/2021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123773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t>12/10/2021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1077620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xfrm>
            <a:off x="609600" y="6245225"/>
            <a:ext cx="2844800" cy="476250"/>
          </a:xfrm>
          <a:prstGeom prst="rect">
            <a:avLst/>
          </a:prstGeom>
          <a:ln/>
        </p:spPr>
        <p:txBody>
          <a:bodyPr/>
          <a:lstStyle>
            <a:lvl1pPr>
              <a:defRPr/>
            </a:lvl1pPr>
          </a:lstStyle>
          <a:p>
            <a:pPr>
              <a:defRPr/>
            </a:pPr>
            <a:endParaRPr lang="en-US"/>
          </a:p>
        </p:txBody>
      </p:sp>
      <p:sp>
        <p:nvSpPr>
          <p:cNvPr id="5" name="Footer Placeholder 4"/>
          <p:cNvSpPr>
            <a:spLocks noGrp="1" noChangeArrowheads="1"/>
          </p:cNvSpPr>
          <p:nvPr>
            <p:ph type="ftr" sz="quarter" idx="11"/>
          </p:nvPr>
        </p:nvSpPr>
        <p:spPr>
          <a:xfrm>
            <a:off x="4165600" y="6245225"/>
            <a:ext cx="3860800" cy="476250"/>
          </a:xfrm>
          <a:prstGeom prst="rect">
            <a:avLst/>
          </a:prstGeom>
          <a:ln/>
        </p:spPr>
        <p:txBody>
          <a:bodyPr/>
          <a:lstStyle>
            <a:lvl1pPr>
              <a:defRPr/>
            </a:lvl1pPr>
          </a:lstStyle>
          <a:p>
            <a:pPr>
              <a:defRPr/>
            </a:pPr>
            <a:endParaRPr lang="en-US"/>
          </a:p>
        </p:txBody>
      </p:sp>
      <p:sp>
        <p:nvSpPr>
          <p:cNvPr id="6" name="Slide Number Placeholder 5"/>
          <p:cNvSpPr>
            <a:spLocks noGrp="1" noChangeArrowheads="1"/>
          </p:cNvSpPr>
          <p:nvPr>
            <p:ph type="sldNum" sz="quarter" idx="12"/>
          </p:nvPr>
        </p:nvSpPr>
        <p:spPr>
          <a:xfrm>
            <a:off x="8737600" y="6245225"/>
            <a:ext cx="2844800" cy="476250"/>
          </a:xfrm>
          <a:prstGeom prst="rect">
            <a:avLst/>
          </a:prstGeom>
          <a:ln/>
        </p:spPr>
        <p:txBody>
          <a:bodyPr/>
          <a:lstStyle>
            <a:lvl1pPr>
              <a:defRPr/>
            </a:lvl1pPr>
          </a:lstStyle>
          <a:p>
            <a:pPr>
              <a:defRPr/>
            </a:pPr>
            <a:fld id="{166FDE02-D3BF-449B-9DAA-2BAFF6774A8A}" type="slidenum">
              <a:rPr lang="en-US"/>
              <a:pPr>
                <a:defRPr/>
              </a:pPr>
              <a:t>‹#›</a:t>
            </a:fld>
            <a:endParaRPr lang="en-US"/>
          </a:p>
        </p:txBody>
      </p:sp>
    </p:spTree>
    <p:extLst>
      <p:ext uri="{BB962C8B-B14F-4D97-AF65-F5344CB8AC3E}">
        <p14:creationId xmlns:p14="http://schemas.microsoft.com/office/powerpoint/2010/main" val="2492553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76411" y="406401"/>
            <a:ext cx="7215189" cy="744259"/>
          </a:xfrm>
        </p:spPr>
        <p:txBody>
          <a:bodyPr>
            <a:normAutofit/>
          </a:bodyPr>
          <a:lstStyle>
            <a:lvl1pPr>
              <a:defRPr sz="3000" baseline="0"/>
            </a:lvl1pPr>
          </a:lstStyle>
          <a:p>
            <a:r>
              <a:rPr lang="en-US" dirty="0"/>
              <a:t>Click to edit Master title style</a:t>
            </a:r>
          </a:p>
        </p:txBody>
      </p:sp>
      <p:sp>
        <p:nvSpPr>
          <p:cNvPr id="3" name="Content Placeholder 2"/>
          <p:cNvSpPr>
            <a:spLocks noGrp="1"/>
          </p:cNvSpPr>
          <p:nvPr>
            <p:ph idx="1"/>
          </p:nvPr>
        </p:nvSpPr>
        <p:spPr>
          <a:xfrm>
            <a:off x="1776411" y="1701801"/>
            <a:ext cx="9726612" cy="40894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227439" y="6159779"/>
            <a:ext cx="551167" cy="365125"/>
          </a:xfrm>
        </p:spPr>
        <p:txBody>
          <a:bodyPr/>
          <a:lstStyle/>
          <a:p>
            <a:fld id="{32B87638-22CA-44D4-8B2C-5BAA397DFA19}" type="slidenum">
              <a:rPr lang="id-ID" smtClean="0"/>
              <a:t>‹#›</a:t>
            </a:fld>
            <a:endParaRPr lang="id-ID"/>
          </a:p>
        </p:txBody>
      </p:sp>
      <p:pic>
        <p:nvPicPr>
          <p:cNvPr id="7" name="Picture 6">
            <a:extLst>
              <a:ext uri="{FF2B5EF4-FFF2-40B4-BE49-F238E27FC236}">
                <a16:creationId xmlns="" xmlns:a16="http://schemas.microsoft.com/office/drawing/2014/main" id="{4BF29B83-4EC9-224D-812E-C00B4B1ED87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Tree>
    <p:extLst>
      <p:ext uri="{BB962C8B-B14F-4D97-AF65-F5344CB8AC3E}">
        <p14:creationId xmlns:p14="http://schemas.microsoft.com/office/powerpoint/2010/main" val="336700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t>12/10/2021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374568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48A2A-B0DB-4494-8136-403DB2901221}" type="datetimeFigureOut">
              <a:rPr lang="id-ID" smtClean="0"/>
              <a:t>12/10/2021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41594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48A2A-B0DB-4494-8136-403DB2901221}" type="datetimeFigureOut">
              <a:rPr lang="id-ID" smtClean="0"/>
              <a:t>12/10/2021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31062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48A2A-B0DB-4494-8136-403DB2901221}" type="datetimeFigureOut">
              <a:rPr lang="id-ID" smtClean="0"/>
              <a:t>12/10/2021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235717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8A2A-B0DB-4494-8136-403DB2901221}" type="datetimeFigureOut">
              <a:rPr lang="id-ID" smtClean="0"/>
              <a:t>12/10/2021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264822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t>12/10/2021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173706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t>12/10/2021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t>‹#›</a:t>
            </a:fld>
            <a:endParaRPr lang="id-ID"/>
          </a:p>
        </p:txBody>
      </p:sp>
    </p:spTree>
    <p:extLst>
      <p:ext uri="{BB962C8B-B14F-4D97-AF65-F5344CB8AC3E}">
        <p14:creationId xmlns:p14="http://schemas.microsoft.com/office/powerpoint/2010/main" val="11747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48A2A-B0DB-4494-8136-403DB2901221}" type="datetimeFigureOut">
              <a:rPr lang="id-ID" smtClean="0"/>
              <a:t>12/10/2021</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87638-22CA-44D4-8B2C-5BAA397DFA19}" type="slidenum">
              <a:rPr lang="id-ID" smtClean="0"/>
              <a:t>‹#›</a:t>
            </a:fld>
            <a:endParaRPr lang="id-ID"/>
          </a:p>
        </p:txBody>
      </p:sp>
    </p:spTree>
    <p:extLst>
      <p:ext uri="{BB962C8B-B14F-4D97-AF65-F5344CB8AC3E}">
        <p14:creationId xmlns:p14="http://schemas.microsoft.com/office/powerpoint/2010/main" val="33902994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visualstudio.microsoft.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5728981" y="2943836"/>
            <a:ext cx="5943600" cy="787168"/>
          </a:xfrm>
        </p:spPr>
        <p:txBody>
          <a:bodyPr>
            <a:normAutofit fontScale="90000"/>
          </a:bodyPr>
          <a:lstStyle/>
          <a:p>
            <a:pPr eaLnBrk="1" hangingPunct="1"/>
            <a:r>
              <a:rPr lang="en-US" dirty="0" err="1"/>
              <a:t>Pemrograman</a:t>
            </a:r>
            <a:r>
              <a:rPr lang="en-US" dirty="0"/>
              <a:t> Visual</a:t>
            </a:r>
          </a:p>
        </p:txBody>
      </p:sp>
      <p:sp>
        <p:nvSpPr>
          <p:cNvPr id="14338" name="Rectangle 3"/>
          <p:cNvSpPr>
            <a:spLocks noGrp="1" noChangeArrowheads="1"/>
          </p:cNvSpPr>
          <p:nvPr>
            <p:ph type="subTitle" idx="1"/>
          </p:nvPr>
        </p:nvSpPr>
        <p:spPr>
          <a:xfrm>
            <a:off x="3965195" y="4229063"/>
            <a:ext cx="7707386" cy="914400"/>
          </a:xfrm>
        </p:spPr>
        <p:txBody>
          <a:bodyPr/>
          <a:lstStyle/>
          <a:p>
            <a:pPr eaLnBrk="1" hangingPunct="1"/>
            <a:r>
              <a:rPr lang="en-US" dirty="0" err="1" smtClean="0"/>
              <a:t>Pengenalan</a:t>
            </a:r>
            <a:r>
              <a:rPr lang="en-US" dirty="0" smtClean="0"/>
              <a:t> Visual </a:t>
            </a:r>
            <a:r>
              <a:rPr lang="en-US" dirty="0" smtClean="0"/>
              <a:t>Studio </a:t>
            </a:r>
            <a:r>
              <a:rPr lang="en-US" dirty="0" err="1" smtClean="0"/>
              <a:t>dan</a:t>
            </a:r>
            <a:r>
              <a:rPr lang="en-US" dirty="0" smtClean="0"/>
              <a:t> </a:t>
            </a:r>
            <a:r>
              <a:rPr lang="en-US" dirty="0" err="1" smtClean="0"/>
              <a:t>Menggunakan</a:t>
            </a:r>
            <a:r>
              <a:rPr lang="en-US" dirty="0" smtClean="0"/>
              <a:t> </a:t>
            </a:r>
            <a:r>
              <a:rPr lang="en-US" dirty="0" smtClean="0"/>
              <a:t>IDE</a:t>
            </a:r>
          </a:p>
          <a:p>
            <a:pPr eaLnBrk="1" hangingPunct="1"/>
            <a:endParaRPr lang="en-US" dirty="0" smtClean="0"/>
          </a:p>
          <a:p>
            <a:pPr eaLnBrk="1" hangingPunct="1"/>
            <a:endParaRPr lang="en-US" dirty="0"/>
          </a:p>
        </p:txBody>
      </p:sp>
      <p:sp>
        <p:nvSpPr>
          <p:cNvPr id="4" name="Rectangle 3">
            <a:extLst>
              <a:ext uri="{FF2B5EF4-FFF2-40B4-BE49-F238E27FC236}">
                <a16:creationId xmlns="" xmlns:a16="http://schemas.microsoft.com/office/drawing/2014/main" id="{E252BD00-4823-412C-BFC5-C3F2C32116AA}"/>
              </a:ext>
            </a:extLst>
          </p:cNvPr>
          <p:cNvSpPr/>
          <p:nvPr/>
        </p:nvSpPr>
        <p:spPr>
          <a:xfrm>
            <a:off x="476092" y="5143463"/>
            <a:ext cx="866013" cy="1323439"/>
          </a:xfrm>
          <a:prstGeom prst="rect">
            <a:avLst/>
          </a:prstGeom>
          <a:noFill/>
        </p:spPr>
        <p:txBody>
          <a:bodyPr wrap="square" lIns="91440" tIns="45720" rIns="91440" bIns="45720">
            <a:spAutoFit/>
          </a:bodyPr>
          <a:lstStyle/>
          <a:p>
            <a:pPr algn="ctr"/>
            <a:r>
              <a:rPr lang="en-US" sz="8000" b="1" i="0" cap="none" spc="0" dirty="0">
                <a:ln w="0"/>
                <a:solidFill>
                  <a:srgbClr val="0070C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1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136775" y="228600"/>
            <a:ext cx="8153400" cy="990600"/>
          </a:xfrm>
        </p:spPr>
        <p:txBody>
          <a:bodyPr/>
          <a:lstStyle/>
          <a:p>
            <a:r>
              <a:rPr lang="en-US" smtClean="0"/>
              <a:t>SEJARAH</a:t>
            </a:r>
          </a:p>
        </p:txBody>
      </p:sp>
      <p:sp>
        <p:nvSpPr>
          <p:cNvPr id="20483" name="Content Placeholder 2"/>
          <p:cNvSpPr>
            <a:spLocks noGrp="1"/>
          </p:cNvSpPr>
          <p:nvPr>
            <p:ph sz="quarter" idx="1"/>
          </p:nvPr>
        </p:nvSpPr>
        <p:spPr>
          <a:xfrm>
            <a:off x="2136775" y="1600200"/>
            <a:ext cx="8153400" cy="4495800"/>
          </a:xfrm>
        </p:spPr>
        <p:txBody>
          <a:bodyPr/>
          <a:lstStyle/>
          <a:p>
            <a:pPr algn="just"/>
            <a:r>
              <a:rPr lang="en-US"/>
              <a:t>Bill Gates, pendiri Microsoft, memulai bisnis perangkat lunak dengan mengembangkan </a:t>
            </a:r>
            <a:r>
              <a:rPr lang="en-US" i="1"/>
              <a:t>interpreter</a:t>
            </a:r>
            <a:r>
              <a:rPr lang="en-US"/>
              <a:t> bahasa </a:t>
            </a:r>
            <a:r>
              <a:rPr lang="en-US" b="1"/>
              <a:t>Basic </a:t>
            </a:r>
            <a:r>
              <a:rPr lang="en-US"/>
              <a:t>untuk Altair 8800, untuk kemudian ia ubah agar dapat berjalan di atas IBM PC dengan sistem operasi DOS. </a:t>
            </a:r>
          </a:p>
          <a:p>
            <a:pPr algn="just"/>
            <a:endParaRPr lang="en-US"/>
          </a:p>
          <a:p>
            <a:pPr algn="just"/>
            <a:r>
              <a:rPr lang="en-US"/>
              <a:t>Perkembangan berikutnya ialah diluncurkannya BASICA (</a:t>
            </a:r>
            <a:r>
              <a:rPr lang="en-US" i="1"/>
              <a:t>basic-advanced</a:t>
            </a:r>
            <a:r>
              <a:rPr lang="en-US"/>
              <a:t>) untuk DOS. </a:t>
            </a:r>
          </a:p>
        </p:txBody>
      </p:sp>
    </p:spTree>
    <p:extLst>
      <p:ext uri="{BB962C8B-B14F-4D97-AF65-F5344CB8AC3E}">
        <p14:creationId xmlns:p14="http://schemas.microsoft.com/office/powerpoint/2010/main" val="2314301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2136775" y="228600"/>
            <a:ext cx="8153400" cy="990600"/>
          </a:xfrm>
        </p:spPr>
        <p:txBody>
          <a:bodyPr/>
          <a:lstStyle/>
          <a:p>
            <a:r>
              <a:rPr lang="en-US" smtClean="0"/>
              <a:t>SEJARAH</a:t>
            </a:r>
          </a:p>
        </p:txBody>
      </p:sp>
      <p:sp>
        <p:nvSpPr>
          <p:cNvPr id="21507" name="Content Placeholder 2"/>
          <p:cNvSpPr>
            <a:spLocks noGrp="1"/>
          </p:cNvSpPr>
          <p:nvPr>
            <p:ph sz="quarter" idx="1"/>
          </p:nvPr>
        </p:nvSpPr>
        <p:spPr>
          <a:xfrm>
            <a:off x="2136775" y="1600200"/>
            <a:ext cx="8153400" cy="4495800"/>
          </a:xfrm>
        </p:spPr>
        <p:txBody>
          <a:bodyPr/>
          <a:lstStyle/>
          <a:p>
            <a:pPr algn="just"/>
            <a:r>
              <a:rPr lang="en-US"/>
              <a:t>Setelah BASICA, Microsoft meluncurkan Microsoft QuickBasic dan Microsoft Basic (dikenal juga sebagai Basic Compiler).</a:t>
            </a:r>
          </a:p>
          <a:p>
            <a:pPr algn="just"/>
            <a:r>
              <a:rPr lang="en-US" b="1"/>
              <a:t>20 Mei 1991: </a:t>
            </a:r>
            <a:r>
              <a:rPr lang="en-US"/>
              <a:t>Microsoft merilis Visual Basic versi 1.0 untuk Windows di Windows World 1991, Atlanta, Amerika Serikat. Programmer dapat membuat antar muka pengguna dengan mudah.</a:t>
            </a:r>
          </a:p>
        </p:txBody>
      </p:sp>
    </p:spTree>
    <p:extLst>
      <p:ext uri="{BB962C8B-B14F-4D97-AF65-F5344CB8AC3E}">
        <p14:creationId xmlns:p14="http://schemas.microsoft.com/office/powerpoint/2010/main" val="2045676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136775" y="228600"/>
            <a:ext cx="8153400" cy="990600"/>
          </a:xfrm>
        </p:spPr>
        <p:txBody>
          <a:bodyPr/>
          <a:lstStyle/>
          <a:p>
            <a:r>
              <a:rPr lang="en-US" smtClean="0"/>
              <a:t>SEJARAH</a:t>
            </a:r>
          </a:p>
        </p:txBody>
      </p:sp>
      <p:sp>
        <p:nvSpPr>
          <p:cNvPr id="22531" name="Content Placeholder 2"/>
          <p:cNvSpPr>
            <a:spLocks noGrp="1"/>
          </p:cNvSpPr>
          <p:nvPr>
            <p:ph sz="quarter" idx="1"/>
          </p:nvPr>
        </p:nvSpPr>
        <p:spPr>
          <a:xfrm>
            <a:off x="2136775" y="1600200"/>
            <a:ext cx="8153400" cy="4495800"/>
          </a:xfrm>
        </p:spPr>
        <p:txBody>
          <a:bodyPr/>
          <a:lstStyle/>
          <a:p>
            <a:pPr algn="just"/>
            <a:r>
              <a:rPr lang="en-US" b="1"/>
              <a:t>1 September 1992</a:t>
            </a:r>
            <a:r>
              <a:rPr lang="en-US"/>
              <a:t>: Microsoft mengumumkan Microsoft Visual Basic for MS-DOS® dalam edisi Standard dan Professional. Seperti Visual Basic untuk Windows, versi ini mengkombinasikan kemudahan pendisainan secara grafis dengan kekuatan dan keunggulan dalam banyak hal di pemrograman</a:t>
            </a:r>
          </a:p>
        </p:txBody>
      </p:sp>
    </p:spTree>
    <p:extLst>
      <p:ext uri="{BB962C8B-B14F-4D97-AF65-F5344CB8AC3E}">
        <p14:creationId xmlns:p14="http://schemas.microsoft.com/office/powerpoint/2010/main" val="337631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136775" y="228600"/>
            <a:ext cx="8153400" cy="990600"/>
          </a:xfrm>
        </p:spPr>
        <p:txBody>
          <a:bodyPr/>
          <a:lstStyle/>
          <a:p>
            <a:r>
              <a:rPr lang="en-US" smtClean="0"/>
              <a:t>SEJARAH</a:t>
            </a:r>
          </a:p>
        </p:txBody>
      </p:sp>
      <p:sp>
        <p:nvSpPr>
          <p:cNvPr id="23555" name="Content Placeholder 2"/>
          <p:cNvSpPr>
            <a:spLocks noGrp="1"/>
          </p:cNvSpPr>
          <p:nvPr>
            <p:ph sz="quarter" idx="1"/>
          </p:nvPr>
        </p:nvSpPr>
        <p:spPr>
          <a:xfrm>
            <a:off x="2136775" y="1600200"/>
            <a:ext cx="8153400" cy="4495800"/>
          </a:xfrm>
        </p:spPr>
        <p:txBody>
          <a:bodyPr/>
          <a:lstStyle/>
          <a:p>
            <a:pPr algn="just"/>
            <a:r>
              <a:rPr lang="en-US" b="1"/>
              <a:t>2 November 1992: </a:t>
            </a:r>
            <a:r>
              <a:rPr lang="en-US"/>
              <a:t>Microsoft mengumumkan kemampuan dari Visual Basic versi 2.0 untuk Windows pada edisi Professional dan Standard. Versi ini menyertakan lebih dari 300 fitur baru dan peningkatan untuk pengembangan aplikasi yang lebih cepat, pengaksesan ke fitur-fitur tingkat lanjut di Windows, dan produktivitas pengembang yang lebih besar lagi. Di antaranya: </a:t>
            </a:r>
            <a:r>
              <a:rPr lang="en-US" b="1"/>
              <a:t>MDI Forms, ODBC, dan variabel</a:t>
            </a:r>
          </a:p>
        </p:txBody>
      </p:sp>
    </p:spTree>
    <p:extLst>
      <p:ext uri="{BB962C8B-B14F-4D97-AF65-F5344CB8AC3E}">
        <p14:creationId xmlns:p14="http://schemas.microsoft.com/office/powerpoint/2010/main" val="318867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136775" y="228600"/>
            <a:ext cx="8153400" cy="990600"/>
          </a:xfrm>
        </p:spPr>
        <p:txBody>
          <a:bodyPr/>
          <a:lstStyle/>
          <a:p>
            <a:r>
              <a:rPr lang="en-US" smtClean="0"/>
              <a:t>SEJARAH</a:t>
            </a:r>
          </a:p>
        </p:txBody>
      </p:sp>
      <p:sp>
        <p:nvSpPr>
          <p:cNvPr id="24579" name="Content Placeholder 2"/>
          <p:cNvSpPr>
            <a:spLocks noGrp="1"/>
          </p:cNvSpPr>
          <p:nvPr>
            <p:ph sz="quarter" idx="1"/>
          </p:nvPr>
        </p:nvSpPr>
        <p:spPr>
          <a:xfrm>
            <a:off x="2136775" y="1600200"/>
            <a:ext cx="8153400" cy="4495800"/>
          </a:xfrm>
        </p:spPr>
        <p:txBody>
          <a:bodyPr/>
          <a:lstStyle/>
          <a:p>
            <a:pPr algn="just"/>
            <a:r>
              <a:rPr lang="en-US" b="1"/>
              <a:t>2 November 1992: </a:t>
            </a:r>
            <a:r>
              <a:rPr lang="en-US"/>
              <a:t>Microsoft mengumumkan kemampuan dari Visual Basic versi 2.0 untuk Windows pada edisi Professional dan Standard. Versi ini menyertakan lebih dari 300 fitur baru dan peningkatan untuk pengembangan aplikasi yang lebih cepat, pengaksesan ke fitur-fitur tingkat lanjut di Windows, dan produktivitas pengembang yang lebih besar lagi. Di antaranya: </a:t>
            </a:r>
            <a:r>
              <a:rPr lang="en-US" b="1"/>
              <a:t>MDI Forms, ODBC, dan variabel</a:t>
            </a:r>
          </a:p>
        </p:txBody>
      </p:sp>
    </p:spTree>
    <p:extLst>
      <p:ext uri="{BB962C8B-B14F-4D97-AF65-F5344CB8AC3E}">
        <p14:creationId xmlns:p14="http://schemas.microsoft.com/office/powerpoint/2010/main" val="3028271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136775" y="228600"/>
            <a:ext cx="8153400" cy="990600"/>
          </a:xfrm>
        </p:spPr>
        <p:txBody>
          <a:bodyPr/>
          <a:lstStyle/>
          <a:p>
            <a:r>
              <a:rPr lang="en-US" smtClean="0"/>
              <a:t>SEJARAH</a:t>
            </a:r>
          </a:p>
        </p:txBody>
      </p:sp>
      <p:sp>
        <p:nvSpPr>
          <p:cNvPr id="25603" name="Content Placeholder 2"/>
          <p:cNvSpPr>
            <a:spLocks noGrp="1"/>
          </p:cNvSpPr>
          <p:nvPr>
            <p:ph sz="quarter" idx="1"/>
          </p:nvPr>
        </p:nvSpPr>
        <p:spPr>
          <a:xfrm>
            <a:off x="2136775" y="1600200"/>
            <a:ext cx="8153400" cy="4495800"/>
          </a:xfrm>
        </p:spPr>
        <p:txBody>
          <a:bodyPr/>
          <a:lstStyle/>
          <a:p>
            <a:pPr algn="just"/>
            <a:r>
              <a:rPr lang="en-US" b="1"/>
              <a:t>14 Mei 1993: </a:t>
            </a:r>
            <a:r>
              <a:rPr lang="en-US"/>
              <a:t>Microsoft mengumumkan Visual Basic versi 3.0 untuk edisi Standard dan Professional. Versi 3.0 menyediakan kemudahan akses ke berbagai sumber data yang banyak dengan mengintegrasikan mesin </a:t>
            </a:r>
            <a:r>
              <a:rPr lang="en-US" b="1"/>
              <a:t>database Microsoft Access Database for Windows 1.1 </a:t>
            </a:r>
            <a:r>
              <a:rPr lang="en-US"/>
              <a:t>dan kemampuan di bidang aplikasi melalui </a:t>
            </a:r>
            <a:r>
              <a:rPr lang="en-US" b="1"/>
              <a:t>Object Linking and Embedding (OLE) 2.0.</a:t>
            </a:r>
          </a:p>
        </p:txBody>
      </p:sp>
    </p:spTree>
    <p:extLst>
      <p:ext uri="{BB962C8B-B14F-4D97-AF65-F5344CB8AC3E}">
        <p14:creationId xmlns:p14="http://schemas.microsoft.com/office/powerpoint/2010/main" val="130630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136775" y="228600"/>
            <a:ext cx="8153400" cy="990600"/>
          </a:xfrm>
        </p:spPr>
        <p:txBody>
          <a:bodyPr/>
          <a:lstStyle/>
          <a:p>
            <a:r>
              <a:rPr lang="en-US" smtClean="0"/>
              <a:t>SEJARAH</a:t>
            </a:r>
          </a:p>
        </p:txBody>
      </p:sp>
      <p:sp>
        <p:nvSpPr>
          <p:cNvPr id="26627" name="Content Placeholder 2"/>
          <p:cNvSpPr>
            <a:spLocks noGrp="1"/>
          </p:cNvSpPr>
          <p:nvPr>
            <p:ph sz="quarter" idx="1"/>
          </p:nvPr>
        </p:nvSpPr>
        <p:spPr>
          <a:xfrm>
            <a:off x="2136775" y="1600200"/>
            <a:ext cx="8153400" cy="4495800"/>
          </a:xfrm>
        </p:spPr>
        <p:txBody>
          <a:bodyPr/>
          <a:lstStyle/>
          <a:p>
            <a:pPr algn="just"/>
            <a:r>
              <a:rPr lang="en-US" b="1"/>
              <a:t>Shortly, 15 Juni 1998:</a:t>
            </a:r>
            <a:r>
              <a:rPr lang="en-US"/>
              <a:t> Microsoft mengumumkan Visual Basic versi 6.0, dan dimasukkan ke dalam Microsoft Visual Studio® versi 6.0. Fitur-fitur Visual Basic versi 6.0 menyediakan pengaksesan data secara terintegrasi dan bersifat grafis ke sumber data (data source) ODBC atau OLE DB manapun, dan perangkat tambahan database yang didisain untuk database Oracle dan Microsoft SQL Server™. </a:t>
            </a:r>
            <a:endParaRPr lang="en-US" b="1"/>
          </a:p>
        </p:txBody>
      </p:sp>
    </p:spTree>
    <p:extLst>
      <p:ext uri="{BB962C8B-B14F-4D97-AF65-F5344CB8AC3E}">
        <p14:creationId xmlns:p14="http://schemas.microsoft.com/office/powerpoint/2010/main" val="3174559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136775" y="228600"/>
            <a:ext cx="8153400" cy="990600"/>
          </a:xfrm>
        </p:spPr>
        <p:txBody>
          <a:bodyPr/>
          <a:lstStyle/>
          <a:p>
            <a:r>
              <a:rPr lang="en-US" smtClean="0"/>
              <a:t>SEJARAH</a:t>
            </a:r>
          </a:p>
        </p:txBody>
      </p:sp>
      <p:sp>
        <p:nvSpPr>
          <p:cNvPr id="27651" name="Content Placeholder 2"/>
          <p:cNvSpPr>
            <a:spLocks noGrp="1"/>
          </p:cNvSpPr>
          <p:nvPr>
            <p:ph sz="quarter" idx="1"/>
          </p:nvPr>
        </p:nvSpPr>
        <p:spPr>
          <a:xfrm>
            <a:off x="2136775" y="1600200"/>
            <a:ext cx="8153400" cy="4495800"/>
          </a:xfrm>
        </p:spPr>
        <p:txBody>
          <a:bodyPr/>
          <a:lstStyle/>
          <a:p>
            <a:pPr algn="just"/>
            <a:r>
              <a:rPr lang="en-US" b="1"/>
              <a:t>2 September 1998: </a:t>
            </a:r>
            <a:r>
              <a:rPr lang="en-US"/>
              <a:t>Visual Studio 6.0, solusi tool pengembangan lengkap berskala perusahaan tersedia. Visual Studio 6.0 menyertakan Visual Basic versi 6.0, Microsoft Visual C++®, Microsoft Visual FoxPro®, Microsoft Visual InterDev® Web, dan Microsoft Visual J++®.</a:t>
            </a:r>
            <a:endParaRPr lang="en-US" b="1"/>
          </a:p>
        </p:txBody>
      </p:sp>
    </p:spTree>
    <p:extLst>
      <p:ext uri="{BB962C8B-B14F-4D97-AF65-F5344CB8AC3E}">
        <p14:creationId xmlns:p14="http://schemas.microsoft.com/office/powerpoint/2010/main" val="1174961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136775" y="228600"/>
            <a:ext cx="8153400" cy="990600"/>
          </a:xfrm>
        </p:spPr>
        <p:txBody>
          <a:bodyPr/>
          <a:lstStyle/>
          <a:p>
            <a:r>
              <a:rPr lang="en-US" smtClean="0"/>
              <a:t>SEJARAH</a:t>
            </a:r>
          </a:p>
        </p:txBody>
      </p:sp>
      <p:sp>
        <p:nvSpPr>
          <p:cNvPr id="28675" name="Content Placeholder 2"/>
          <p:cNvSpPr>
            <a:spLocks noGrp="1"/>
          </p:cNvSpPr>
          <p:nvPr>
            <p:ph sz="quarter" idx="1"/>
          </p:nvPr>
        </p:nvSpPr>
        <p:spPr>
          <a:xfrm>
            <a:off x="2136775" y="1600200"/>
            <a:ext cx="8153400" cy="4495800"/>
          </a:xfrm>
        </p:spPr>
        <p:txBody>
          <a:bodyPr/>
          <a:lstStyle/>
          <a:p>
            <a:pPr algn="just"/>
            <a:r>
              <a:rPr lang="en-US" b="1"/>
              <a:t>28 April 1999</a:t>
            </a:r>
            <a:r>
              <a:rPr lang="en-US"/>
              <a:t>: Lingkungan pengembangan VBA versi 6.0 dan Software Development Kit (SDK) VBA (SDK) versi 6.0 tersedia bagi vendor perangkat lunak pihak ketiga melalui program lisensi VBA. VBA 6.0 merupakan sebuah teknologi pengembangan yang tangguh untuk aplikasi yang dikemas secara kostumais dan merupakan sebuah komponen utama di Microsoft Office</a:t>
            </a:r>
          </a:p>
        </p:txBody>
      </p:sp>
    </p:spTree>
    <p:extLst>
      <p:ext uri="{BB962C8B-B14F-4D97-AF65-F5344CB8AC3E}">
        <p14:creationId xmlns:p14="http://schemas.microsoft.com/office/powerpoint/2010/main" val="1948976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2136775" y="228600"/>
            <a:ext cx="8153400" cy="990600"/>
          </a:xfrm>
        </p:spPr>
        <p:txBody>
          <a:bodyPr/>
          <a:lstStyle/>
          <a:p>
            <a:r>
              <a:rPr lang="en-US" sz="3500"/>
              <a:t>Pemrograman Berorientasi Objek (OOP)</a:t>
            </a:r>
          </a:p>
        </p:txBody>
      </p:sp>
      <p:sp>
        <p:nvSpPr>
          <p:cNvPr id="29699" name="Content Placeholder 2"/>
          <p:cNvSpPr>
            <a:spLocks noGrp="1"/>
          </p:cNvSpPr>
          <p:nvPr>
            <p:ph sz="quarter" idx="1"/>
          </p:nvPr>
        </p:nvSpPr>
        <p:spPr>
          <a:xfrm>
            <a:off x="2136775" y="1600200"/>
            <a:ext cx="8153400" cy="4495800"/>
          </a:xfrm>
        </p:spPr>
        <p:txBody>
          <a:bodyPr/>
          <a:lstStyle/>
          <a:p>
            <a:pPr algn="just"/>
            <a:r>
              <a:rPr lang="en-US"/>
              <a:t>Visual Basic merupakan bahasa yang mendukung Pemrograman berorientasi objek, namun tidak sepenuhnya, </a:t>
            </a:r>
          </a:p>
          <a:p>
            <a:pPr algn="just"/>
            <a:r>
              <a:rPr lang="en-US"/>
              <a:t>Beberapa karakteristik obyek tidak dapat dilakukan pada Visual Basic, seperti </a:t>
            </a:r>
            <a:r>
              <a:rPr lang="en-US" i="1"/>
              <a:t>Inheritance</a:t>
            </a:r>
            <a:r>
              <a:rPr lang="en-US"/>
              <a:t> tidak dapat dilakukan pada class module, </a:t>
            </a:r>
            <a:r>
              <a:rPr lang="en-US" i="1"/>
              <a:t>Polymorphism</a:t>
            </a:r>
            <a:r>
              <a:rPr lang="en-US"/>
              <a:t> secara terbatas bisa dilakukan dengan mendeklarasikan </a:t>
            </a:r>
            <a:r>
              <a:rPr lang="en-US" i="1"/>
              <a:t>class module</a:t>
            </a:r>
            <a:r>
              <a:rPr lang="en-US"/>
              <a:t> yang memiliki </a:t>
            </a:r>
            <a:r>
              <a:rPr lang="en-US" i="1"/>
              <a:t>Interface</a:t>
            </a:r>
            <a:r>
              <a:rPr lang="en-US"/>
              <a:t>tertentu. Visual Basic (VB) tidak bersifat case sensitif.</a:t>
            </a:r>
          </a:p>
        </p:txBody>
      </p:sp>
    </p:spTree>
    <p:extLst>
      <p:ext uri="{BB962C8B-B14F-4D97-AF65-F5344CB8AC3E}">
        <p14:creationId xmlns:p14="http://schemas.microsoft.com/office/powerpoint/2010/main" val="389783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solidFill>
                  <a:srgbClr val="000000"/>
                </a:solidFill>
              </a:rPr>
              <a:t>Menggunakan</a:t>
            </a:r>
            <a:r>
              <a:rPr lang="en-US" dirty="0">
                <a:solidFill>
                  <a:srgbClr val="000000"/>
                </a:solidFill>
              </a:rPr>
              <a:t> IDE</a:t>
            </a:r>
          </a:p>
        </p:txBody>
      </p:sp>
      <p:sp>
        <p:nvSpPr>
          <p:cNvPr id="3" name="Content Placeholder 2"/>
          <p:cNvSpPr>
            <a:spLocks noGrp="1"/>
          </p:cNvSpPr>
          <p:nvPr>
            <p:ph idx="1"/>
          </p:nvPr>
        </p:nvSpPr>
        <p:spPr>
          <a:xfrm>
            <a:off x="1639910" y="1146175"/>
            <a:ext cx="8577240" cy="5176838"/>
          </a:xfrm>
        </p:spPr>
        <p:txBody>
          <a:bodyPr/>
          <a:lstStyle/>
          <a:p>
            <a:r>
              <a:rPr lang="en-US" b="1" dirty="0" err="1">
                <a:solidFill>
                  <a:srgbClr val="000000"/>
                </a:solidFill>
              </a:rPr>
              <a:t>Tujuan</a:t>
            </a:r>
            <a:r>
              <a:rPr lang="en-US" b="1" dirty="0">
                <a:solidFill>
                  <a:srgbClr val="000000"/>
                </a:solidFill>
              </a:rPr>
              <a:t> </a:t>
            </a:r>
            <a:r>
              <a:rPr lang="en-US" b="1" dirty="0" err="1">
                <a:solidFill>
                  <a:srgbClr val="000000"/>
                </a:solidFill>
              </a:rPr>
              <a:t>Pembelajaran</a:t>
            </a:r>
            <a:endParaRPr lang="en-US" b="1" dirty="0">
              <a:solidFill>
                <a:srgbClr val="000000"/>
              </a:solidFill>
            </a:endParaRPr>
          </a:p>
          <a:p>
            <a:pPr lvl="1"/>
            <a:r>
              <a:rPr lang="en-US" b="0" dirty="0" err="1">
                <a:solidFill>
                  <a:srgbClr val="000000"/>
                </a:solidFill>
              </a:rPr>
              <a:t>Mahasiswa</a:t>
            </a:r>
            <a:r>
              <a:rPr lang="en-US" b="0" dirty="0">
                <a:solidFill>
                  <a:srgbClr val="000000"/>
                </a:solidFill>
              </a:rPr>
              <a:t> </a:t>
            </a:r>
            <a:r>
              <a:rPr lang="en-US" b="0" dirty="0" err="1">
                <a:solidFill>
                  <a:srgbClr val="000000"/>
                </a:solidFill>
              </a:rPr>
              <a:t>dapat</a:t>
            </a:r>
            <a:r>
              <a:rPr lang="en-US" b="0" dirty="0">
                <a:solidFill>
                  <a:srgbClr val="000000"/>
                </a:solidFill>
              </a:rPr>
              <a:t> </a:t>
            </a:r>
            <a:r>
              <a:rPr lang="en-US" b="0" dirty="0" err="1">
                <a:solidFill>
                  <a:srgbClr val="000000"/>
                </a:solidFill>
              </a:rPr>
              <a:t>melakukan</a:t>
            </a:r>
            <a:r>
              <a:rPr lang="en-US" b="0" dirty="0">
                <a:solidFill>
                  <a:srgbClr val="000000"/>
                </a:solidFill>
              </a:rPr>
              <a:t> </a:t>
            </a:r>
            <a:r>
              <a:rPr lang="en-US" b="0" dirty="0" err="1">
                <a:solidFill>
                  <a:srgbClr val="000000"/>
                </a:solidFill>
              </a:rPr>
              <a:t>instalasi</a:t>
            </a:r>
            <a:r>
              <a:rPr lang="en-US" b="0" dirty="0">
                <a:solidFill>
                  <a:srgbClr val="000000"/>
                </a:solidFill>
              </a:rPr>
              <a:t> Visual </a:t>
            </a:r>
            <a:r>
              <a:rPr lang="en-US" b="0" dirty="0" err="1">
                <a:solidFill>
                  <a:srgbClr val="000000"/>
                </a:solidFill>
              </a:rPr>
              <a:t>Studio.Net</a:t>
            </a:r>
            <a:endParaRPr lang="en-US" b="0" dirty="0">
              <a:solidFill>
                <a:srgbClr val="000000"/>
              </a:solidFill>
            </a:endParaRPr>
          </a:p>
          <a:p>
            <a:pPr lvl="1"/>
            <a:r>
              <a:rPr lang="en-US" dirty="0" err="1">
                <a:solidFill>
                  <a:srgbClr val="000000"/>
                </a:solidFill>
              </a:rPr>
              <a:t>Mahasiswa</a:t>
            </a:r>
            <a:r>
              <a:rPr lang="en-US" dirty="0">
                <a:solidFill>
                  <a:srgbClr val="000000"/>
                </a:solidFill>
              </a:rPr>
              <a:t> </a:t>
            </a:r>
            <a:r>
              <a:rPr lang="en-US" dirty="0" err="1">
                <a:solidFill>
                  <a:srgbClr val="000000"/>
                </a:solidFill>
              </a:rPr>
              <a:t>dapat</a:t>
            </a:r>
            <a:r>
              <a:rPr lang="en-US" dirty="0">
                <a:solidFill>
                  <a:srgbClr val="000000"/>
                </a:solidFill>
              </a:rPr>
              <a:t> </a:t>
            </a:r>
            <a:r>
              <a:rPr lang="en-US" dirty="0" err="1">
                <a:solidFill>
                  <a:srgbClr val="000000"/>
                </a:solidFill>
              </a:rPr>
              <a:t>membuat</a:t>
            </a:r>
            <a:r>
              <a:rPr lang="en-US" dirty="0">
                <a:solidFill>
                  <a:srgbClr val="000000"/>
                </a:solidFill>
              </a:rPr>
              <a:t> project</a:t>
            </a:r>
            <a:endParaRPr lang="en-US" dirty="0"/>
          </a:p>
          <a:p>
            <a:pPr lvl="1"/>
            <a:endParaRPr lang="en-US" sz="1800" dirty="0"/>
          </a:p>
          <a:p>
            <a:pPr marL="457200" lvl="1" indent="0">
              <a:buNone/>
            </a:pPr>
            <a:endParaRPr lang="en-US" dirty="0"/>
          </a:p>
        </p:txBody>
      </p:sp>
    </p:spTree>
    <p:extLst>
      <p:ext uri="{BB962C8B-B14F-4D97-AF65-F5344CB8AC3E}">
        <p14:creationId xmlns:p14="http://schemas.microsoft.com/office/powerpoint/2010/main" val="3856881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136775" y="228600"/>
            <a:ext cx="8153400" cy="990600"/>
          </a:xfrm>
        </p:spPr>
        <p:txBody>
          <a:bodyPr/>
          <a:lstStyle/>
          <a:p>
            <a:r>
              <a:rPr lang="en-US" sz="3600"/>
              <a:t>Desain Visual dan Komponen</a:t>
            </a:r>
          </a:p>
        </p:txBody>
      </p:sp>
      <p:sp>
        <p:nvSpPr>
          <p:cNvPr id="30723" name="Content Placeholder 2"/>
          <p:cNvSpPr>
            <a:spLocks noGrp="1"/>
          </p:cNvSpPr>
          <p:nvPr>
            <p:ph sz="quarter" idx="1"/>
          </p:nvPr>
        </p:nvSpPr>
        <p:spPr>
          <a:xfrm>
            <a:off x="2136775" y="1600200"/>
            <a:ext cx="8153400" cy="4495800"/>
          </a:xfrm>
        </p:spPr>
        <p:txBody>
          <a:bodyPr/>
          <a:lstStyle/>
          <a:p>
            <a:pPr algn="just"/>
            <a:r>
              <a:rPr lang="en-US"/>
              <a:t>Visual Basic menjadi populer karena kemudahan desain form secara visual dan adanya kemampuan untuk menggunakan komponen-komponen </a:t>
            </a:r>
            <a:r>
              <a:rPr lang="en-US" b="1" i="1"/>
              <a:t>ActiveX</a:t>
            </a:r>
            <a:r>
              <a:rPr lang="en-US"/>
              <a:t> yang dibuat oleh pihak lain.</a:t>
            </a:r>
          </a:p>
          <a:p>
            <a:pPr algn="just"/>
            <a:r>
              <a:rPr lang="en-US"/>
              <a:t>Namun komponen </a:t>
            </a:r>
            <a:r>
              <a:rPr lang="en-US" i="1"/>
              <a:t>ActiveX</a:t>
            </a:r>
            <a:r>
              <a:rPr lang="en-US"/>
              <a:t> memiliki masalahnya tersendiri yang dikenal sebagai </a:t>
            </a:r>
            <a:r>
              <a:rPr lang="en-US" i="1"/>
              <a:t>DLL hell</a:t>
            </a:r>
            <a:r>
              <a:rPr lang="en-US"/>
              <a:t>, </a:t>
            </a:r>
          </a:p>
          <a:p>
            <a:pPr algn="just"/>
            <a:endParaRPr lang="en-US"/>
          </a:p>
        </p:txBody>
      </p:sp>
    </p:spTree>
    <p:extLst>
      <p:ext uri="{BB962C8B-B14F-4D97-AF65-F5344CB8AC3E}">
        <p14:creationId xmlns:p14="http://schemas.microsoft.com/office/powerpoint/2010/main" val="4293173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136775" y="228600"/>
            <a:ext cx="8153400" cy="990600"/>
          </a:xfrm>
        </p:spPr>
        <p:txBody>
          <a:bodyPr/>
          <a:lstStyle/>
          <a:p>
            <a:r>
              <a:rPr lang="en-US" sz="3600"/>
              <a:t>Desain Visual dan Komponen</a:t>
            </a:r>
          </a:p>
        </p:txBody>
      </p:sp>
      <p:sp>
        <p:nvSpPr>
          <p:cNvPr id="31747" name="Content Placeholder 2"/>
          <p:cNvSpPr>
            <a:spLocks noGrp="1"/>
          </p:cNvSpPr>
          <p:nvPr>
            <p:ph sz="quarter" idx="1"/>
          </p:nvPr>
        </p:nvSpPr>
        <p:spPr>
          <a:xfrm>
            <a:off x="2136775" y="1600200"/>
            <a:ext cx="8153400" cy="4495800"/>
          </a:xfrm>
        </p:spPr>
        <p:txBody>
          <a:bodyPr/>
          <a:lstStyle/>
          <a:p>
            <a:pPr algn="just"/>
            <a:r>
              <a:rPr lang="en-US"/>
              <a:t>Pada Visual Basic .NET, Microsoft mencoba mengatasi masalah </a:t>
            </a:r>
            <a:r>
              <a:rPr lang="en-US" i="1"/>
              <a:t>DLL hell</a:t>
            </a:r>
            <a:r>
              <a:rPr lang="en-US"/>
              <a:t> dengan mengubah cara penggunaan komponen (menjadi independen terhadap registry).</a:t>
            </a:r>
          </a:p>
        </p:txBody>
      </p:sp>
    </p:spTree>
    <p:extLst>
      <p:ext uri="{BB962C8B-B14F-4D97-AF65-F5344CB8AC3E}">
        <p14:creationId xmlns:p14="http://schemas.microsoft.com/office/powerpoint/2010/main" val="817571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B26CB38-4EAE-4F4A-BA21-1325D0F9D9E2}"/>
              </a:ext>
            </a:extLst>
          </p:cNvPr>
          <p:cNvSpPr>
            <a:spLocks noGrp="1"/>
          </p:cNvSpPr>
          <p:nvPr>
            <p:ph type="title"/>
          </p:nvPr>
        </p:nvSpPr>
        <p:spPr>
          <a:xfrm>
            <a:off x="1484311" y="685801"/>
            <a:ext cx="10018713" cy="740328"/>
          </a:xfrm>
        </p:spPr>
        <p:txBody>
          <a:bodyPr/>
          <a:lstStyle/>
          <a:p>
            <a:r>
              <a:rPr lang="en-US" dirty="0"/>
              <a:t>Installation</a:t>
            </a:r>
            <a:endParaRPr lang="id-ID" dirty="0"/>
          </a:p>
        </p:txBody>
      </p:sp>
      <p:sp>
        <p:nvSpPr>
          <p:cNvPr id="3" name="Content Placeholder 2">
            <a:extLst>
              <a:ext uri="{FF2B5EF4-FFF2-40B4-BE49-F238E27FC236}">
                <a16:creationId xmlns="" xmlns:a16="http://schemas.microsoft.com/office/drawing/2014/main" id="{88684583-53B9-442B-A523-53896DDD4A32}"/>
              </a:ext>
            </a:extLst>
          </p:cNvPr>
          <p:cNvSpPr>
            <a:spLocks noGrp="1"/>
          </p:cNvSpPr>
          <p:nvPr>
            <p:ph idx="1"/>
          </p:nvPr>
        </p:nvSpPr>
        <p:spPr>
          <a:xfrm>
            <a:off x="1484311" y="1701799"/>
            <a:ext cx="10018713" cy="2438401"/>
          </a:xfrm>
        </p:spPr>
        <p:txBody>
          <a:bodyPr/>
          <a:lstStyle/>
          <a:p>
            <a:r>
              <a:rPr lang="en-US" dirty="0"/>
              <a:t>Install </a:t>
            </a:r>
            <a:r>
              <a:rPr lang="en-US" b="1" dirty="0"/>
              <a:t>Visual Studio Community Edition</a:t>
            </a:r>
            <a:r>
              <a:rPr lang="en-US" dirty="0"/>
              <a:t> from Microsoft  Website</a:t>
            </a:r>
          </a:p>
          <a:p>
            <a:pPr lvl="1"/>
            <a:r>
              <a:rPr lang="id-ID" dirty="0">
                <a:hlinkClick r:id="rId2"/>
              </a:rPr>
              <a:t>https://visualstudio.microsoft.com/</a:t>
            </a:r>
            <a:endParaRPr lang="en-US" dirty="0"/>
          </a:p>
          <a:p>
            <a:pPr lvl="1"/>
            <a:endParaRPr lang="id-ID" dirty="0"/>
          </a:p>
        </p:txBody>
      </p:sp>
    </p:spTree>
    <p:extLst>
      <p:ext uri="{BB962C8B-B14F-4D97-AF65-F5344CB8AC3E}">
        <p14:creationId xmlns:p14="http://schemas.microsoft.com/office/powerpoint/2010/main" val="428202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938083-D67D-49DF-B784-9E9F399A262C}"/>
              </a:ext>
            </a:extLst>
          </p:cNvPr>
          <p:cNvSpPr>
            <a:spLocks noGrp="1"/>
          </p:cNvSpPr>
          <p:nvPr>
            <p:ph type="title"/>
          </p:nvPr>
        </p:nvSpPr>
        <p:spPr>
          <a:xfrm>
            <a:off x="1776411" y="247651"/>
            <a:ext cx="7050089" cy="819149"/>
          </a:xfrm>
        </p:spPr>
        <p:txBody>
          <a:bodyPr/>
          <a:lstStyle/>
          <a:p>
            <a:r>
              <a:rPr lang="en-US" dirty="0"/>
              <a:t>Running for the first Time</a:t>
            </a:r>
            <a:endParaRPr lang="id-ID" dirty="0"/>
          </a:p>
        </p:txBody>
      </p:sp>
      <p:sp>
        <p:nvSpPr>
          <p:cNvPr id="3" name="Content Placeholder 2">
            <a:extLst>
              <a:ext uri="{FF2B5EF4-FFF2-40B4-BE49-F238E27FC236}">
                <a16:creationId xmlns="" xmlns:a16="http://schemas.microsoft.com/office/drawing/2014/main" id="{FDF64C5A-B164-425E-A8FF-550317834FA2}"/>
              </a:ext>
            </a:extLst>
          </p:cNvPr>
          <p:cNvSpPr>
            <a:spLocks noGrp="1"/>
          </p:cNvSpPr>
          <p:nvPr>
            <p:ph idx="1"/>
          </p:nvPr>
        </p:nvSpPr>
        <p:spPr/>
        <p:txBody>
          <a:bodyPr/>
          <a:lstStyle/>
          <a:p>
            <a:endParaRPr lang="id-ID"/>
          </a:p>
        </p:txBody>
      </p:sp>
      <p:pic>
        <p:nvPicPr>
          <p:cNvPr id="4" name="Picture 3">
            <a:extLst>
              <a:ext uri="{FF2B5EF4-FFF2-40B4-BE49-F238E27FC236}">
                <a16:creationId xmlns="" xmlns:a16="http://schemas.microsoft.com/office/drawing/2014/main" id="{980714CD-073F-462A-8DDE-6C7288A3AED5}"/>
              </a:ext>
            </a:extLst>
          </p:cNvPr>
          <p:cNvPicPr>
            <a:picLocks noChangeAspect="1"/>
          </p:cNvPicPr>
          <p:nvPr/>
        </p:nvPicPr>
        <p:blipFill>
          <a:blip r:embed="rId2"/>
          <a:stretch>
            <a:fillRect/>
          </a:stretch>
        </p:blipFill>
        <p:spPr>
          <a:xfrm>
            <a:off x="2012955" y="1419631"/>
            <a:ext cx="8096245" cy="505101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3352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964928-EDC1-4E21-880E-E171D203CA9B}"/>
              </a:ext>
            </a:extLst>
          </p:cNvPr>
          <p:cNvSpPr>
            <a:spLocks noGrp="1"/>
          </p:cNvSpPr>
          <p:nvPr>
            <p:ph type="title"/>
          </p:nvPr>
        </p:nvSpPr>
        <p:spPr>
          <a:xfrm>
            <a:off x="1449268" y="314414"/>
            <a:ext cx="7572721" cy="882620"/>
          </a:xfrm>
        </p:spPr>
        <p:txBody>
          <a:bodyPr>
            <a:normAutofit/>
          </a:bodyPr>
          <a:lstStyle/>
          <a:p>
            <a:r>
              <a:rPr lang="en-US" sz="3200" dirty="0"/>
              <a:t>Creating Windows Form Application</a:t>
            </a:r>
            <a:endParaRPr lang="id-ID" sz="3200" dirty="0"/>
          </a:p>
        </p:txBody>
      </p:sp>
      <p:pic>
        <p:nvPicPr>
          <p:cNvPr id="5" name="Picture 4">
            <a:extLst>
              <a:ext uri="{FF2B5EF4-FFF2-40B4-BE49-F238E27FC236}">
                <a16:creationId xmlns="" xmlns:a16="http://schemas.microsoft.com/office/drawing/2014/main" id="{7D0FEFB1-F50B-40CA-B4CE-E0891FBD9EE3}"/>
              </a:ext>
            </a:extLst>
          </p:cNvPr>
          <p:cNvPicPr>
            <a:picLocks noChangeAspect="1"/>
          </p:cNvPicPr>
          <p:nvPr/>
        </p:nvPicPr>
        <p:blipFill>
          <a:blip r:embed="rId2"/>
          <a:stretch>
            <a:fillRect/>
          </a:stretch>
        </p:blipFill>
        <p:spPr>
          <a:xfrm>
            <a:off x="2327564" y="1197034"/>
            <a:ext cx="8067328" cy="5241247"/>
          </a:xfrm>
          <a:prstGeom prst="rect">
            <a:avLst/>
          </a:prstGeom>
        </p:spPr>
      </p:pic>
    </p:spTree>
    <p:extLst>
      <p:ext uri="{BB962C8B-B14F-4D97-AF65-F5344CB8AC3E}">
        <p14:creationId xmlns:p14="http://schemas.microsoft.com/office/powerpoint/2010/main" val="2541046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964928-EDC1-4E21-880E-E171D203CA9B}"/>
              </a:ext>
            </a:extLst>
          </p:cNvPr>
          <p:cNvSpPr>
            <a:spLocks noGrp="1"/>
          </p:cNvSpPr>
          <p:nvPr>
            <p:ph type="title"/>
          </p:nvPr>
        </p:nvSpPr>
        <p:spPr>
          <a:xfrm>
            <a:off x="1449268" y="314414"/>
            <a:ext cx="7572721" cy="882620"/>
          </a:xfrm>
        </p:spPr>
        <p:txBody>
          <a:bodyPr>
            <a:normAutofit/>
          </a:bodyPr>
          <a:lstStyle/>
          <a:p>
            <a:r>
              <a:rPr lang="en-US" sz="3200" dirty="0"/>
              <a:t>Creating Windows Form Application</a:t>
            </a:r>
            <a:endParaRPr lang="id-ID" sz="3200" dirty="0"/>
          </a:p>
        </p:txBody>
      </p:sp>
      <p:pic>
        <p:nvPicPr>
          <p:cNvPr id="4" name="Picture 3">
            <a:extLst>
              <a:ext uri="{FF2B5EF4-FFF2-40B4-BE49-F238E27FC236}">
                <a16:creationId xmlns="" xmlns:a16="http://schemas.microsoft.com/office/drawing/2014/main" id="{90AFD216-561E-49C1-90E7-CA90071D06F1}"/>
              </a:ext>
            </a:extLst>
          </p:cNvPr>
          <p:cNvPicPr>
            <a:picLocks noChangeAspect="1"/>
          </p:cNvPicPr>
          <p:nvPr/>
        </p:nvPicPr>
        <p:blipFill>
          <a:blip r:embed="rId2"/>
          <a:stretch>
            <a:fillRect/>
          </a:stretch>
        </p:blipFill>
        <p:spPr>
          <a:xfrm>
            <a:off x="2381458" y="1398991"/>
            <a:ext cx="7961098" cy="5144595"/>
          </a:xfrm>
          <a:prstGeom prst="rect">
            <a:avLst/>
          </a:prstGeom>
        </p:spPr>
      </p:pic>
    </p:spTree>
    <p:extLst>
      <p:ext uri="{BB962C8B-B14F-4D97-AF65-F5344CB8AC3E}">
        <p14:creationId xmlns:p14="http://schemas.microsoft.com/office/powerpoint/2010/main" val="4228272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964928-EDC1-4E21-880E-E171D203CA9B}"/>
              </a:ext>
            </a:extLst>
          </p:cNvPr>
          <p:cNvSpPr>
            <a:spLocks noGrp="1"/>
          </p:cNvSpPr>
          <p:nvPr>
            <p:ph type="title"/>
          </p:nvPr>
        </p:nvSpPr>
        <p:spPr>
          <a:xfrm>
            <a:off x="1449268" y="314414"/>
            <a:ext cx="7572721" cy="882620"/>
          </a:xfrm>
        </p:spPr>
        <p:txBody>
          <a:bodyPr>
            <a:normAutofit/>
          </a:bodyPr>
          <a:lstStyle/>
          <a:p>
            <a:r>
              <a:rPr lang="en-US" sz="3200" dirty="0"/>
              <a:t>Creating Windows Form Application</a:t>
            </a:r>
            <a:endParaRPr lang="id-ID" sz="3200" dirty="0"/>
          </a:p>
        </p:txBody>
      </p:sp>
      <p:pic>
        <p:nvPicPr>
          <p:cNvPr id="4" name="Picture 3">
            <a:extLst>
              <a:ext uri="{FF2B5EF4-FFF2-40B4-BE49-F238E27FC236}">
                <a16:creationId xmlns="" xmlns:a16="http://schemas.microsoft.com/office/drawing/2014/main" id="{A69D96D8-A5E1-43E9-88E5-4389025955F4}"/>
              </a:ext>
            </a:extLst>
          </p:cNvPr>
          <p:cNvPicPr>
            <a:picLocks noChangeAspect="1"/>
          </p:cNvPicPr>
          <p:nvPr/>
        </p:nvPicPr>
        <p:blipFill>
          <a:blip r:embed="rId2"/>
          <a:stretch>
            <a:fillRect/>
          </a:stretch>
        </p:blipFill>
        <p:spPr>
          <a:xfrm>
            <a:off x="1812175" y="1415070"/>
            <a:ext cx="9303413" cy="5128516"/>
          </a:xfrm>
          <a:prstGeom prst="rect">
            <a:avLst/>
          </a:prstGeom>
        </p:spPr>
      </p:pic>
    </p:spTree>
    <p:extLst>
      <p:ext uri="{BB962C8B-B14F-4D97-AF65-F5344CB8AC3E}">
        <p14:creationId xmlns:p14="http://schemas.microsoft.com/office/powerpoint/2010/main" val="1630017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8FFE7B-965B-4E9C-9493-7AE6FC786548}"/>
              </a:ext>
            </a:extLst>
          </p:cNvPr>
          <p:cNvSpPr>
            <a:spLocks noGrp="1"/>
          </p:cNvSpPr>
          <p:nvPr>
            <p:ph type="title"/>
          </p:nvPr>
        </p:nvSpPr>
        <p:spPr>
          <a:xfrm>
            <a:off x="1733694" y="286789"/>
            <a:ext cx="7559936" cy="1043247"/>
          </a:xfrm>
        </p:spPr>
        <p:txBody>
          <a:bodyPr>
            <a:normAutofit/>
          </a:bodyPr>
          <a:lstStyle/>
          <a:p>
            <a:r>
              <a:rPr lang="en-US" sz="3600" dirty="0"/>
              <a:t>Copying and Compressing Project</a:t>
            </a:r>
            <a:endParaRPr lang="id-ID" sz="3600" dirty="0"/>
          </a:p>
        </p:txBody>
      </p:sp>
      <p:sp>
        <p:nvSpPr>
          <p:cNvPr id="5" name="TextBox 4">
            <a:extLst>
              <a:ext uri="{FF2B5EF4-FFF2-40B4-BE49-F238E27FC236}">
                <a16:creationId xmlns="" xmlns:a16="http://schemas.microsoft.com/office/drawing/2014/main" id="{1483040D-850B-45BA-8829-ADAE6E5D20D6}"/>
              </a:ext>
            </a:extLst>
          </p:cNvPr>
          <p:cNvSpPr txBox="1"/>
          <p:nvPr/>
        </p:nvSpPr>
        <p:spPr>
          <a:xfrm>
            <a:off x="2504902" y="2482585"/>
            <a:ext cx="9083040" cy="26108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t>Don’t Use Save As</a:t>
            </a:r>
          </a:p>
          <a:p>
            <a:pPr marL="285750" indent="-285750">
              <a:lnSpc>
                <a:spcPct val="150000"/>
              </a:lnSpc>
              <a:buFont typeface="Arial" panose="020B0604020202020204" pitchFamily="34" charset="0"/>
              <a:buChar char="•"/>
            </a:pPr>
            <a:r>
              <a:rPr lang="en-US" sz="2800" dirty="0"/>
              <a:t>Go To Application Project Folder</a:t>
            </a:r>
          </a:p>
          <a:p>
            <a:pPr marL="285750" indent="-285750">
              <a:lnSpc>
                <a:spcPct val="150000"/>
              </a:lnSpc>
              <a:buFont typeface="Arial" panose="020B0604020202020204" pitchFamily="34" charset="0"/>
              <a:buChar char="•"/>
            </a:pPr>
            <a:r>
              <a:rPr lang="en-US" sz="2800" dirty="0"/>
              <a:t>For Compression, delete bin and obj folder to save space and then compress it.</a:t>
            </a:r>
            <a:endParaRPr lang="id-ID" sz="2800" dirty="0"/>
          </a:p>
        </p:txBody>
      </p:sp>
    </p:spTree>
    <p:extLst>
      <p:ext uri="{BB962C8B-B14F-4D97-AF65-F5344CB8AC3E}">
        <p14:creationId xmlns:p14="http://schemas.microsoft.com/office/powerpoint/2010/main" val="42711531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8FFE7B-965B-4E9C-9493-7AE6FC786548}"/>
              </a:ext>
            </a:extLst>
          </p:cNvPr>
          <p:cNvSpPr>
            <a:spLocks noGrp="1"/>
          </p:cNvSpPr>
          <p:nvPr>
            <p:ph type="title"/>
          </p:nvPr>
        </p:nvSpPr>
        <p:spPr>
          <a:xfrm>
            <a:off x="1733694" y="286789"/>
            <a:ext cx="7559936" cy="1043247"/>
          </a:xfrm>
        </p:spPr>
        <p:txBody>
          <a:bodyPr>
            <a:normAutofit/>
          </a:bodyPr>
          <a:lstStyle/>
          <a:p>
            <a:r>
              <a:rPr lang="en-US" sz="3600" dirty="0"/>
              <a:t>Copying and Compressing Project</a:t>
            </a:r>
            <a:endParaRPr lang="id-ID" sz="3600" dirty="0"/>
          </a:p>
        </p:txBody>
      </p:sp>
      <p:pic>
        <p:nvPicPr>
          <p:cNvPr id="4" name="Picture 3">
            <a:extLst>
              <a:ext uri="{FF2B5EF4-FFF2-40B4-BE49-F238E27FC236}">
                <a16:creationId xmlns="" xmlns:a16="http://schemas.microsoft.com/office/drawing/2014/main" id="{33B75E1F-9085-4442-832B-23983FEA7610}"/>
              </a:ext>
            </a:extLst>
          </p:cNvPr>
          <p:cNvPicPr>
            <a:picLocks noChangeAspect="1"/>
          </p:cNvPicPr>
          <p:nvPr/>
        </p:nvPicPr>
        <p:blipFill>
          <a:blip r:embed="rId2"/>
          <a:stretch>
            <a:fillRect/>
          </a:stretch>
        </p:blipFill>
        <p:spPr>
          <a:xfrm>
            <a:off x="1748295" y="2122373"/>
            <a:ext cx="8695409" cy="3523140"/>
          </a:xfrm>
          <a:prstGeom prst="rect">
            <a:avLst/>
          </a:prstGeom>
        </p:spPr>
      </p:pic>
    </p:spTree>
    <p:extLst>
      <p:ext uri="{BB962C8B-B14F-4D97-AF65-F5344CB8AC3E}">
        <p14:creationId xmlns:p14="http://schemas.microsoft.com/office/powerpoint/2010/main" val="1357090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8FFE7B-965B-4E9C-9493-7AE6FC786548}"/>
              </a:ext>
            </a:extLst>
          </p:cNvPr>
          <p:cNvSpPr>
            <a:spLocks noGrp="1"/>
          </p:cNvSpPr>
          <p:nvPr>
            <p:ph type="title"/>
          </p:nvPr>
        </p:nvSpPr>
        <p:spPr>
          <a:xfrm>
            <a:off x="1733694" y="286789"/>
            <a:ext cx="7559936" cy="1043247"/>
          </a:xfrm>
        </p:spPr>
        <p:txBody>
          <a:bodyPr>
            <a:normAutofit/>
          </a:bodyPr>
          <a:lstStyle/>
          <a:p>
            <a:r>
              <a:rPr lang="en-US" sz="3600" dirty="0"/>
              <a:t>Copying and Compressing Project</a:t>
            </a:r>
            <a:endParaRPr lang="id-ID" sz="3600" dirty="0"/>
          </a:p>
        </p:txBody>
      </p:sp>
      <p:pic>
        <p:nvPicPr>
          <p:cNvPr id="3" name="Picture 2">
            <a:extLst>
              <a:ext uri="{FF2B5EF4-FFF2-40B4-BE49-F238E27FC236}">
                <a16:creationId xmlns="" xmlns:a16="http://schemas.microsoft.com/office/drawing/2014/main" id="{242BD86D-1A68-4F23-939F-81A3D31620F5}"/>
              </a:ext>
            </a:extLst>
          </p:cNvPr>
          <p:cNvPicPr>
            <a:picLocks noChangeAspect="1"/>
          </p:cNvPicPr>
          <p:nvPr/>
        </p:nvPicPr>
        <p:blipFill>
          <a:blip r:embed="rId2"/>
          <a:stretch>
            <a:fillRect/>
          </a:stretch>
        </p:blipFill>
        <p:spPr>
          <a:xfrm>
            <a:off x="1514443" y="2710374"/>
            <a:ext cx="9163114" cy="1982745"/>
          </a:xfrm>
          <a:prstGeom prst="rect">
            <a:avLst/>
          </a:prstGeom>
        </p:spPr>
      </p:pic>
    </p:spTree>
    <p:extLst>
      <p:ext uri="{BB962C8B-B14F-4D97-AF65-F5344CB8AC3E}">
        <p14:creationId xmlns:p14="http://schemas.microsoft.com/office/powerpoint/2010/main" val="273187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136775" y="228600"/>
            <a:ext cx="8153400" cy="990600"/>
          </a:xfrm>
        </p:spPr>
        <p:txBody>
          <a:bodyPr/>
          <a:lstStyle/>
          <a:p>
            <a:r>
              <a:rPr lang="en-US" smtClean="0"/>
              <a:t>PENGERTIAN VISUAL</a:t>
            </a:r>
          </a:p>
        </p:txBody>
      </p:sp>
      <p:sp>
        <p:nvSpPr>
          <p:cNvPr id="11267" name="Rectangle 3"/>
          <p:cNvSpPr>
            <a:spLocks noGrp="1" noChangeArrowheads="1"/>
          </p:cNvSpPr>
          <p:nvPr>
            <p:ph sz="quarter" idx="1"/>
          </p:nvPr>
        </p:nvSpPr>
        <p:spPr>
          <a:xfrm>
            <a:off x="2136775" y="1600200"/>
            <a:ext cx="8153400" cy="4495800"/>
          </a:xfrm>
        </p:spPr>
        <p:txBody>
          <a:bodyPr/>
          <a:lstStyle/>
          <a:p>
            <a:r>
              <a:rPr lang="en-US" smtClean="0"/>
              <a:t>VISUAL ADALAH CARA YANG DIGUNAKAN UNTUK MEMBUAT GRAPHICAL USER INTERFACE (GUI)</a:t>
            </a:r>
          </a:p>
          <a:p>
            <a:r>
              <a:rPr lang="en-US" smtClean="0"/>
              <a:t>TIDAK PERLU MENULISKAN INTRUKSI PEMROGRAMAN DALAM KODE-KODE BARIS, TETAPI SECARA MUDAH DAPAT MELAKUKAN “DRAG” DAN “DROP” OBJEK-OBJEK YANG AKAN DIGUNAKAN.</a:t>
            </a:r>
          </a:p>
          <a:p>
            <a:pPr>
              <a:buFont typeface="Wingdings" panose="05000000000000000000" pitchFamily="2" charset="2"/>
              <a:buNone/>
            </a:pPr>
            <a:endParaRPr lang="en-US" smtClean="0"/>
          </a:p>
        </p:txBody>
      </p:sp>
    </p:spTree>
    <p:extLst>
      <p:ext uri="{BB962C8B-B14F-4D97-AF65-F5344CB8AC3E}">
        <p14:creationId xmlns:p14="http://schemas.microsoft.com/office/powerpoint/2010/main" val="1297585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9E507A-8A91-4C0D-977A-C2B36478C2A7}"/>
              </a:ext>
            </a:extLst>
          </p:cNvPr>
          <p:cNvSpPr>
            <a:spLocks noGrp="1"/>
          </p:cNvSpPr>
          <p:nvPr>
            <p:ph type="title"/>
          </p:nvPr>
        </p:nvSpPr>
        <p:spPr>
          <a:xfrm>
            <a:off x="1738543" y="371043"/>
            <a:ext cx="7809318" cy="710738"/>
          </a:xfrm>
        </p:spPr>
        <p:txBody>
          <a:bodyPr/>
          <a:lstStyle/>
          <a:p>
            <a:r>
              <a:rPr lang="en-US" dirty="0"/>
              <a:t>IDE Tour</a:t>
            </a:r>
            <a:endParaRPr lang="id-ID" dirty="0"/>
          </a:p>
        </p:txBody>
      </p:sp>
      <p:pic>
        <p:nvPicPr>
          <p:cNvPr id="4" name="Picture 3">
            <a:extLst>
              <a:ext uri="{FF2B5EF4-FFF2-40B4-BE49-F238E27FC236}">
                <a16:creationId xmlns="" xmlns:a16="http://schemas.microsoft.com/office/drawing/2014/main" id="{C0F2463F-BCD9-478E-BB85-5B4E5471CB82}"/>
              </a:ext>
            </a:extLst>
          </p:cNvPr>
          <p:cNvPicPr>
            <a:picLocks noChangeAspect="1"/>
          </p:cNvPicPr>
          <p:nvPr/>
        </p:nvPicPr>
        <p:blipFill>
          <a:blip r:embed="rId2"/>
          <a:stretch>
            <a:fillRect/>
          </a:stretch>
        </p:blipFill>
        <p:spPr>
          <a:xfrm>
            <a:off x="1640427" y="1412393"/>
            <a:ext cx="9249649" cy="5074564"/>
          </a:xfrm>
          <a:prstGeom prst="rect">
            <a:avLst/>
          </a:prstGeom>
        </p:spPr>
      </p:pic>
    </p:spTree>
    <p:extLst>
      <p:ext uri="{BB962C8B-B14F-4D97-AF65-F5344CB8AC3E}">
        <p14:creationId xmlns:p14="http://schemas.microsoft.com/office/powerpoint/2010/main" val="2678257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3964928-EDC1-4E21-880E-E171D203CA9B}"/>
              </a:ext>
            </a:extLst>
          </p:cNvPr>
          <p:cNvSpPr>
            <a:spLocks noGrp="1"/>
          </p:cNvSpPr>
          <p:nvPr>
            <p:ph type="title"/>
          </p:nvPr>
        </p:nvSpPr>
        <p:spPr>
          <a:xfrm>
            <a:off x="1449268" y="314414"/>
            <a:ext cx="7572721" cy="882620"/>
          </a:xfrm>
        </p:spPr>
        <p:txBody>
          <a:bodyPr>
            <a:normAutofit/>
          </a:bodyPr>
          <a:lstStyle/>
          <a:p>
            <a:r>
              <a:rPr lang="en-US" sz="3200" dirty="0"/>
              <a:t>Creating Windows Form Application</a:t>
            </a:r>
            <a:endParaRPr lang="id-ID" sz="3200" dirty="0"/>
          </a:p>
        </p:txBody>
      </p:sp>
      <p:sp>
        <p:nvSpPr>
          <p:cNvPr id="3" name="TextBox 2">
            <a:extLst>
              <a:ext uri="{FF2B5EF4-FFF2-40B4-BE49-F238E27FC236}">
                <a16:creationId xmlns="" xmlns:a16="http://schemas.microsoft.com/office/drawing/2014/main" id="{CB887342-A63F-4271-9760-E742F231F4ED}"/>
              </a:ext>
            </a:extLst>
          </p:cNvPr>
          <p:cNvSpPr txBox="1"/>
          <p:nvPr/>
        </p:nvSpPr>
        <p:spPr>
          <a:xfrm>
            <a:off x="2504902" y="2161309"/>
            <a:ext cx="7182196" cy="19645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t>Toolbox</a:t>
            </a:r>
          </a:p>
          <a:p>
            <a:pPr marL="285750" indent="-285750">
              <a:lnSpc>
                <a:spcPct val="150000"/>
              </a:lnSpc>
              <a:buFont typeface="Arial" panose="020B0604020202020204" pitchFamily="34" charset="0"/>
              <a:buChar char="•"/>
            </a:pPr>
            <a:r>
              <a:rPr lang="en-US" sz="2800" dirty="0"/>
              <a:t>Solution Explorer</a:t>
            </a:r>
          </a:p>
          <a:p>
            <a:pPr marL="285750" indent="-285750">
              <a:lnSpc>
                <a:spcPct val="150000"/>
              </a:lnSpc>
              <a:buFont typeface="Arial" panose="020B0604020202020204" pitchFamily="34" charset="0"/>
              <a:buChar char="•"/>
            </a:pPr>
            <a:r>
              <a:rPr lang="en-US" sz="2800" dirty="0"/>
              <a:t>Properties</a:t>
            </a:r>
            <a:endParaRPr lang="id-ID" sz="2800" dirty="0"/>
          </a:p>
        </p:txBody>
      </p:sp>
    </p:spTree>
    <p:extLst>
      <p:ext uri="{BB962C8B-B14F-4D97-AF65-F5344CB8AC3E}">
        <p14:creationId xmlns:p14="http://schemas.microsoft.com/office/powerpoint/2010/main" val="1955273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D4EB30-185E-45DA-BC16-A57C0D5A9F69}"/>
              </a:ext>
            </a:extLst>
          </p:cNvPr>
          <p:cNvSpPr>
            <a:spLocks noGrp="1"/>
          </p:cNvSpPr>
          <p:nvPr>
            <p:ph type="title"/>
          </p:nvPr>
        </p:nvSpPr>
        <p:spPr/>
        <p:txBody>
          <a:bodyPr/>
          <a:lstStyle/>
          <a:p>
            <a:r>
              <a:rPr lang="en-US" dirty="0"/>
              <a:t>Toolbox</a:t>
            </a:r>
            <a:endParaRPr lang="id-ID" dirty="0"/>
          </a:p>
        </p:txBody>
      </p:sp>
      <p:sp>
        <p:nvSpPr>
          <p:cNvPr id="3" name="Content Placeholder 2">
            <a:extLst>
              <a:ext uri="{FF2B5EF4-FFF2-40B4-BE49-F238E27FC236}">
                <a16:creationId xmlns="" xmlns:a16="http://schemas.microsoft.com/office/drawing/2014/main" id="{DCB45538-7DCE-45F1-BA77-3B90C8603960}"/>
              </a:ext>
            </a:extLst>
          </p:cNvPr>
          <p:cNvSpPr>
            <a:spLocks noGrp="1"/>
          </p:cNvSpPr>
          <p:nvPr>
            <p:ph idx="1"/>
          </p:nvPr>
        </p:nvSpPr>
        <p:spPr/>
        <p:txBody>
          <a:bodyPr/>
          <a:lstStyle/>
          <a:p>
            <a:endParaRPr lang="id-ID"/>
          </a:p>
        </p:txBody>
      </p:sp>
      <p:pic>
        <p:nvPicPr>
          <p:cNvPr id="5" name="Picture 4">
            <a:extLst>
              <a:ext uri="{FF2B5EF4-FFF2-40B4-BE49-F238E27FC236}">
                <a16:creationId xmlns="" xmlns:a16="http://schemas.microsoft.com/office/drawing/2014/main" id="{26B0812B-33FB-4655-96F5-083B57C76F3F}"/>
              </a:ext>
            </a:extLst>
          </p:cNvPr>
          <p:cNvPicPr>
            <a:picLocks noChangeAspect="1"/>
          </p:cNvPicPr>
          <p:nvPr/>
        </p:nvPicPr>
        <p:blipFill>
          <a:blip r:embed="rId2"/>
          <a:stretch>
            <a:fillRect/>
          </a:stretch>
        </p:blipFill>
        <p:spPr>
          <a:xfrm>
            <a:off x="2230322" y="1369193"/>
            <a:ext cx="7731356" cy="5254491"/>
          </a:xfrm>
          <a:prstGeom prst="rect">
            <a:avLst/>
          </a:prstGeom>
        </p:spPr>
      </p:pic>
    </p:spTree>
    <p:extLst>
      <p:ext uri="{BB962C8B-B14F-4D97-AF65-F5344CB8AC3E}">
        <p14:creationId xmlns:p14="http://schemas.microsoft.com/office/powerpoint/2010/main" val="4214457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CC4423-3324-489E-8E27-2EA61EC59154}"/>
              </a:ext>
            </a:extLst>
          </p:cNvPr>
          <p:cNvSpPr>
            <a:spLocks noGrp="1"/>
          </p:cNvSpPr>
          <p:nvPr>
            <p:ph type="title"/>
          </p:nvPr>
        </p:nvSpPr>
        <p:spPr/>
        <p:txBody>
          <a:bodyPr/>
          <a:lstStyle/>
          <a:p>
            <a:r>
              <a:rPr lang="en-US" dirty="0"/>
              <a:t>Output Window</a:t>
            </a:r>
            <a:endParaRPr lang="id-ID" dirty="0"/>
          </a:p>
        </p:txBody>
      </p:sp>
      <p:sp>
        <p:nvSpPr>
          <p:cNvPr id="3" name="Content Placeholder 2">
            <a:extLst>
              <a:ext uri="{FF2B5EF4-FFF2-40B4-BE49-F238E27FC236}">
                <a16:creationId xmlns="" xmlns:a16="http://schemas.microsoft.com/office/drawing/2014/main" id="{1E0AFF0A-9A79-4C20-98F4-1DBADE1529AE}"/>
              </a:ext>
            </a:extLst>
          </p:cNvPr>
          <p:cNvSpPr>
            <a:spLocks noGrp="1"/>
          </p:cNvSpPr>
          <p:nvPr>
            <p:ph idx="1"/>
          </p:nvPr>
        </p:nvSpPr>
        <p:spPr/>
        <p:txBody>
          <a:bodyPr/>
          <a:lstStyle/>
          <a:p>
            <a:endParaRPr lang="id-ID"/>
          </a:p>
        </p:txBody>
      </p:sp>
      <p:pic>
        <p:nvPicPr>
          <p:cNvPr id="4" name="Picture 3">
            <a:extLst>
              <a:ext uri="{FF2B5EF4-FFF2-40B4-BE49-F238E27FC236}">
                <a16:creationId xmlns="" xmlns:a16="http://schemas.microsoft.com/office/drawing/2014/main" id="{BFCE09AF-ABE4-48F7-999A-5AF4E08A5684}"/>
              </a:ext>
            </a:extLst>
          </p:cNvPr>
          <p:cNvPicPr>
            <a:picLocks noChangeAspect="1"/>
          </p:cNvPicPr>
          <p:nvPr/>
        </p:nvPicPr>
        <p:blipFill>
          <a:blip r:embed="rId2"/>
          <a:stretch>
            <a:fillRect/>
          </a:stretch>
        </p:blipFill>
        <p:spPr>
          <a:xfrm>
            <a:off x="1776411" y="1789085"/>
            <a:ext cx="9090722" cy="4089400"/>
          </a:xfrm>
          <a:prstGeom prst="rect">
            <a:avLst/>
          </a:prstGeom>
        </p:spPr>
      </p:pic>
    </p:spTree>
    <p:extLst>
      <p:ext uri="{BB962C8B-B14F-4D97-AF65-F5344CB8AC3E}">
        <p14:creationId xmlns:p14="http://schemas.microsoft.com/office/powerpoint/2010/main" val="3537686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136775" y="228600"/>
            <a:ext cx="8153400" cy="990600"/>
          </a:xfrm>
        </p:spPr>
        <p:txBody>
          <a:bodyPr>
            <a:normAutofit/>
          </a:bodyPr>
          <a:lstStyle/>
          <a:p>
            <a:pPr>
              <a:defRPr/>
            </a:pPr>
            <a:r>
              <a:rPr lang="en-US" smtClean="0"/>
              <a:t>KONSEP PEMROGRAMAN BERBASIS VISUAL</a:t>
            </a:r>
          </a:p>
        </p:txBody>
      </p:sp>
      <p:sp>
        <p:nvSpPr>
          <p:cNvPr id="12291" name="Rectangle 3"/>
          <p:cNvSpPr>
            <a:spLocks noGrp="1" noChangeArrowheads="1"/>
          </p:cNvSpPr>
          <p:nvPr>
            <p:ph sz="quarter" idx="1"/>
          </p:nvPr>
        </p:nvSpPr>
        <p:spPr>
          <a:xfrm>
            <a:off x="2136775" y="1600200"/>
            <a:ext cx="8153400" cy="4495800"/>
          </a:xfrm>
        </p:spPr>
        <p:txBody>
          <a:bodyPr/>
          <a:lstStyle/>
          <a:p>
            <a:r>
              <a:rPr lang="en-US"/>
              <a:t>PROGRAM BERBASIS VISUAL MEMAKAI KONSEP EVENT-DRIVEN, KODE PROGRAM TIDAK MENGIKUTI ALUR YANG DITETAPKAN AWAL, EKSESKUSI PROGRAM DAPAT BERLAINAN SESUAI DENGAN EVENT YANG DIBERIKAN.</a:t>
            </a:r>
          </a:p>
          <a:p>
            <a:r>
              <a:rPr lang="en-US"/>
              <a:t>URUTAN EVENT MENENTUKAN URUTAN KODE YANG DIEKSEKUSI, JADI ALUR JALANNYA PROGRAM BISA BERBEDA UNTUK SETIAP PROGRAM DIEKSEKUSI.</a:t>
            </a:r>
          </a:p>
        </p:txBody>
      </p:sp>
    </p:spTree>
    <p:extLst>
      <p:ext uri="{BB962C8B-B14F-4D97-AF65-F5344CB8AC3E}">
        <p14:creationId xmlns:p14="http://schemas.microsoft.com/office/powerpoint/2010/main" val="629142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136775" y="228600"/>
            <a:ext cx="8153400" cy="990600"/>
          </a:xfrm>
        </p:spPr>
        <p:txBody>
          <a:bodyPr/>
          <a:lstStyle/>
          <a:p>
            <a:r>
              <a:rPr lang="en-US" smtClean="0"/>
              <a:t>PENGERTIAN BASIC</a:t>
            </a:r>
          </a:p>
        </p:txBody>
      </p:sp>
      <p:sp>
        <p:nvSpPr>
          <p:cNvPr id="13315" name="Rectangle 3"/>
          <p:cNvSpPr>
            <a:spLocks noGrp="1" noChangeArrowheads="1"/>
          </p:cNvSpPr>
          <p:nvPr>
            <p:ph sz="quarter" idx="1"/>
          </p:nvPr>
        </p:nvSpPr>
        <p:spPr>
          <a:xfrm>
            <a:off x="2136775" y="1600200"/>
            <a:ext cx="8153400" cy="4495800"/>
          </a:xfrm>
        </p:spPr>
        <p:txBody>
          <a:bodyPr/>
          <a:lstStyle/>
          <a:p>
            <a:r>
              <a:rPr lang="en-US" smtClean="0"/>
              <a:t>BASIC (BEGINNERS ALL-PURPOSE SYMBOLIC INSTRUCTION CODE) YAITU SEBUAH BAHASA PEMROGRAMAN YANG DALAM SEJARAHNYA SUDAH BANYAK DIGUNAKAN OLEH PARA PROGRAMMER UNTUK MENYUSUN APLIKASI</a:t>
            </a:r>
          </a:p>
        </p:txBody>
      </p:sp>
    </p:spTree>
    <p:extLst>
      <p:ext uri="{BB962C8B-B14F-4D97-AF65-F5344CB8AC3E}">
        <p14:creationId xmlns:p14="http://schemas.microsoft.com/office/powerpoint/2010/main" val="3230424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136775" y="228600"/>
            <a:ext cx="8153400" cy="990600"/>
          </a:xfrm>
        </p:spPr>
        <p:txBody>
          <a:bodyPr>
            <a:normAutofit/>
          </a:bodyPr>
          <a:lstStyle/>
          <a:p>
            <a:pPr>
              <a:defRPr/>
            </a:pPr>
            <a:r>
              <a:rPr lang="en-US" smtClean="0"/>
              <a:t>3 KONSEP UTAMA KERJA SISTEM WINDOWS </a:t>
            </a:r>
          </a:p>
        </p:txBody>
      </p:sp>
      <p:sp>
        <p:nvSpPr>
          <p:cNvPr id="14339" name="Rectangle 5"/>
          <p:cNvSpPr>
            <a:spLocks noChangeArrowheads="1"/>
          </p:cNvSpPr>
          <p:nvPr/>
        </p:nvSpPr>
        <p:spPr bwMode="auto">
          <a:xfrm>
            <a:off x="2286000" y="2590800"/>
            <a:ext cx="1828800" cy="2743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t>KONSEP </a:t>
            </a:r>
          </a:p>
          <a:p>
            <a:pPr algn="ctr"/>
            <a:r>
              <a:rPr lang="en-US"/>
              <a:t>WINDOW</a:t>
            </a:r>
          </a:p>
        </p:txBody>
      </p:sp>
      <p:sp>
        <p:nvSpPr>
          <p:cNvPr id="14340" name="Rectangle 6"/>
          <p:cNvSpPr>
            <a:spLocks noChangeArrowheads="1"/>
          </p:cNvSpPr>
          <p:nvPr/>
        </p:nvSpPr>
        <p:spPr bwMode="auto">
          <a:xfrm>
            <a:off x="5257800" y="2514600"/>
            <a:ext cx="1676400" cy="2971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t>EVENT</a:t>
            </a:r>
          </a:p>
        </p:txBody>
      </p:sp>
      <p:sp>
        <p:nvSpPr>
          <p:cNvPr id="14341" name="Rectangle 7"/>
          <p:cNvSpPr>
            <a:spLocks noChangeArrowheads="1"/>
          </p:cNvSpPr>
          <p:nvPr/>
        </p:nvSpPr>
        <p:spPr bwMode="auto">
          <a:xfrm>
            <a:off x="7848600" y="2514600"/>
            <a:ext cx="1981200" cy="28956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t>MESSAGE</a:t>
            </a:r>
          </a:p>
        </p:txBody>
      </p:sp>
      <p:sp>
        <p:nvSpPr>
          <p:cNvPr id="14342" name="AutoShape 8"/>
          <p:cNvSpPr>
            <a:spLocks noChangeArrowheads="1"/>
          </p:cNvSpPr>
          <p:nvPr/>
        </p:nvSpPr>
        <p:spPr bwMode="auto">
          <a:xfrm>
            <a:off x="4267200" y="3810000"/>
            <a:ext cx="838200" cy="533400"/>
          </a:xfrm>
          <a:prstGeom prst="rightArrow">
            <a:avLst>
              <a:gd name="adj1" fmla="val 50000"/>
              <a:gd name="adj2" fmla="val 39286"/>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id-ID"/>
          </a:p>
        </p:txBody>
      </p:sp>
      <p:sp>
        <p:nvSpPr>
          <p:cNvPr id="14343" name="AutoShape 9"/>
          <p:cNvSpPr>
            <a:spLocks noChangeArrowheads="1"/>
          </p:cNvSpPr>
          <p:nvPr/>
        </p:nvSpPr>
        <p:spPr bwMode="auto">
          <a:xfrm>
            <a:off x="7010400" y="3810000"/>
            <a:ext cx="838200" cy="533400"/>
          </a:xfrm>
          <a:prstGeom prst="rightArrow">
            <a:avLst>
              <a:gd name="adj1" fmla="val 50000"/>
              <a:gd name="adj2" fmla="val 39286"/>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id-ID"/>
          </a:p>
        </p:txBody>
      </p:sp>
    </p:spTree>
    <p:extLst>
      <p:ext uri="{BB962C8B-B14F-4D97-AF65-F5344CB8AC3E}">
        <p14:creationId xmlns:p14="http://schemas.microsoft.com/office/powerpoint/2010/main" val="1280136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136775" y="228600"/>
            <a:ext cx="8153400" cy="990600"/>
          </a:xfrm>
        </p:spPr>
        <p:txBody>
          <a:bodyPr/>
          <a:lstStyle/>
          <a:p>
            <a:r>
              <a:rPr lang="en-US" smtClean="0"/>
              <a:t>MODEL EVENT-DRIVEN</a:t>
            </a:r>
          </a:p>
        </p:txBody>
      </p:sp>
      <p:sp>
        <p:nvSpPr>
          <p:cNvPr id="15363" name="Rectangle 3"/>
          <p:cNvSpPr>
            <a:spLocks noGrp="1" noChangeArrowheads="1"/>
          </p:cNvSpPr>
          <p:nvPr>
            <p:ph sz="quarter" idx="1"/>
          </p:nvPr>
        </p:nvSpPr>
        <p:spPr>
          <a:xfrm>
            <a:off x="2136775" y="1600200"/>
            <a:ext cx="8153400" cy="4495800"/>
          </a:xfrm>
        </p:spPr>
        <p:txBody>
          <a:bodyPr/>
          <a:lstStyle/>
          <a:p>
            <a:pPr>
              <a:lnSpc>
                <a:spcPct val="90000"/>
              </a:lnSpc>
            </a:pPr>
            <a:r>
              <a:rPr lang="en-US" sz="2000"/>
              <a:t>PADA APLIKASI TRADISIONAL, SEBUAH PROSEDUR TELAH DIATUR SENDIRI OLEH APLIKASI-APLIKASINYA.</a:t>
            </a:r>
          </a:p>
          <a:p>
            <a:pPr>
              <a:lnSpc>
                <a:spcPct val="90000"/>
              </a:lnSpc>
            </a:pPr>
            <a:r>
              <a:rPr lang="en-US" sz="2000"/>
              <a:t>PROSEDUR INI MERUPAKAN BAGIAN KODE YANG AKAN DIEKSEKUSI DAN BIASANYA PENGEKSEKUSIAN DIMULAI DARI BARIS PERTAMA.</a:t>
            </a:r>
          </a:p>
          <a:p>
            <a:pPr>
              <a:lnSpc>
                <a:spcPct val="90000"/>
              </a:lnSpc>
            </a:pPr>
            <a:r>
              <a:rPr lang="en-US" sz="2000"/>
              <a:t>JIKA INGIN MENJALANKAN PROSEDUR, HARUS MENGHUBUNGKAN APLIKASI DENGAN PROSEDUR YANG DIMAKSUD DENGAN MENYEBUTKAN NAMA PROSEDURNYA.</a:t>
            </a:r>
          </a:p>
          <a:p>
            <a:pPr>
              <a:lnSpc>
                <a:spcPct val="90000"/>
              </a:lnSpc>
            </a:pPr>
            <a:r>
              <a:rPr lang="en-US" sz="2000"/>
              <a:t>PADA MODEL EVENT-DRIVEN, TIDAK MENULISKAN NAMA KODE PROSEDURNYA TETAPI KODE INI CUKUP DITULISKAN DALAM SEBUA EVENT.</a:t>
            </a:r>
          </a:p>
        </p:txBody>
      </p:sp>
    </p:spTree>
    <p:extLst>
      <p:ext uri="{BB962C8B-B14F-4D97-AF65-F5344CB8AC3E}">
        <p14:creationId xmlns:p14="http://schemas.microsoft.com/office/powerpoint/2010/main" val="5340180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136775" y="228600"/>
            <a:ext cx="8153400" cy="990600"/>
          </a:xfrm>
        </p:spPr>
        <p:txBody>
          <a:bodyPr>
            <a:normAutofit/>
          </a:bodyPr>
          <a:lstStyle/>
          <a:p>
            <a:pPr>
              <a:defRPr/>
            </a:pPr>
            <a:r>
              <a:rPr lang="en-US" smtClean="0"/>
              <a:t>URUTAN EVENT YANG DIDEFINISIKAN</a:t>
            </a:r>
          </a:p>
        </p:txBody>
      </p:sp>
      <p:sp>
        <p:nvSpPr>
          <p:cNvPr id="16387" name="Rectangle 3"/>
          <p:cNvSpPr>
            <a:spLocks noGrp="1" noChangeArrowheads="1"/>
          </p:cNvSpPr>
          <p:nvPr>
            <p:ph sz="quarter" idx="1"/>
          </p:nvPr>
        </p:nvSpPr>
        <p:spPr>
          <a:xfrm>
            <a:off x="2136775" y="1600200"/>
            <a:ext cx="8153400" cy="4495800"/>
          </a:xfrm>
        </p:spPr>
        <p:txBody>
          <a:bodyPr/>
          <a:lstStyle/>
          <a:p>
            <a:r>
              <a:rPr lang="en-US" smtClean="0"/>
              <a:t>URUTAN DALAM EVENT YANG DIDEFINISIKAN DALAM SEBUAH URUTAN KODE-NYA MENUNJUKKAN PERBEDAAN WAKTU PENGEKSEKUSIAN SAAT PROGRAM DIJALANKAN.</a:t>
            </a:r>
          </a:p>
          <a:p>
            <a:pPr>
              <a:buFont typeface="Wingdings" panose="05000000000000000000" pitchFamily="2" charset="2"/>
              <a:buNone/>
            </a:pPr>
            <a:endParaRPr lang="en-US" smtClean="0"/>
          </a:p>
        </p:txBody>
      </p:sp>
    </p:spTree>
    <p:extLst>
      <p:ext uri="{BB962C8B-B14F-4D97-AF65-F5344CB8AC3E}">
        <p14:creationId xmlns:p14="http://schemas.microsoft.com/office/powerpoint/2010/main" val="3037010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36775" y="228600"/>
            <a:ext cx="8153400" cy="990600"/>
          </a:xfrm>
        </p:spPr>
        <p:txBody>
          <a:bodyPr/>
          <a:lstStyle/>
          <a:p>
            <a:r>
              <a:rPr lang="en-US" smtClean="0"/>
              <a:t>PENDEKATAN INTERAKTIF</a:t>
            </a:r>
          </a:p>
        </p:txBody>
      </p:sp>
      <p:sp>
        <p:nvSpPr>
          <p:cNvPr id="17411" name="Rectangle 3"/>
          <p:cNvSpPr>
            <a:spLocks noGrp="1" noChangeArrowheads="1"/>
          </p:cNvSpPr>
          <p:nvPr>
            <p:ph sz="quarter" idx="1"/>
          </p:nvPr>
        </p:nvSpPr>
        <p:spPr>
          <a:xfrm>
            <a:off x="2136775" y="1600200"/>
            <a:ext cx="8153400" cy="4495800"/>
          </a:xfrm>
        </p:spPr>
        <p:txBody>
          <a:bodyPr/>
          <a:lstStyle/>
          <a:p>
            <a:pPr>
              <a:buFont typeface="Wingdings" panose="05000000000000000000" pitchFamily="2" charset="2"/>
              <a:buNone/>
            </a:pPr>
            <a:r>
              <a:rPr lang="en-US" smtClean="0"/>
              <a:t>PROSE PEMBENTUKAN APLIKASI SECARA TRADISIONAL BIASANYA DAPAT DIKELOMPOKKAN DALAM 3 LANGKAH, YAITU :</a:t>
            </a:r>
          </a:p>
          <a:p>
            <a:r>
              <a:rPr lang="en-US" smtClean="0"/>
              <a:t>WRITING (MENULISKAN)</a:t>
            </a:r>
          </a:p>
          <a:p>
            <a:r>
              <a:rPr lang="en-US" smtClean="0"/>
              <a:t>COMPILING (MENGKOMPILASI)</a:t>
            </a:r>
          </a:p>
          <a:p>
            <a:r>
              <a:rPr lang="en-US" smtClean="0"/>
              <a:t>MENGUJI KODE</a:t>
            </a:r>
          </a:p>
        </p:txBody>
      </p:sp>
    </p:spTree>
    <p:extLst>
      <p:ext uri="{BB962C8B-B14F-4D97-AF65-F5344CB8AC3E}">
        <p14:creationId xmlns:p14="http://schemas.microsoft.com/office/powerpoint/2010/main" val="146414475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739</TotalTime>
  <Words>837</Words>
  <Application>Microsoft Office PowerPoint</Application>
  <PresentationFormat>Widescreen</PresentationFormat>
  <Paragraphs>84</Paragraphs>
  <Slides>33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ＭＳ Ｐゴシック</vt:lpstr>
      <vt:lpstr>Arial</vt:lpstr>
      <vt:lpstr>Calibri</vt:lpstr>
      <vt:lpstr>Corbel</vt:lpstr>
      <vt:lpstr>Wingdings</vt:lpstr>
      <vt:lpstr>Parallax</vt:lpstr>
      <vt:lpstr>Pemrograman Visual</vt:lpstr>
      <vt:lpstr>Menggunakan IDE</vt:lpstr>
      <vt:lpstr>PENGERTIAN VISUAL</vt:lpstr>
      <vt:lpstr>KONSEP PEMROGRAMAN BERBASIS VISUAL</vt:lpstr>
      <vt:lpstr>PENGERTIAN BASIC</vt:lpstr>
      <vt:lpstr>3 KONSEP UTAMA KERJA SISTEM WINDOWS </vt:lpstr>
      <vt:lpstr>MODEL EVENT-DRIVEN</vt:lpstr>
      <vt:lpstr>URUTAN EVENT YANG DIDEFINISIKAN</vt:lpstr>
      <vt:lpstr>PENDEKATAN INTERAKTIF</vt:lpstr>
      <vt:lpstr>SEJARAH</vt:lpstr>
      <vt:lpstr>SEJARAH</vt:lpstr>
      <vt:lpstr>SEJARAH</vt:lpstr>
      <vt:lpstr>SEJARAH</vt:lpstr>
      <vt:lpstr>SEJARAH</vt:lpstr>
      <vt:lpstr>SEJARAH</vt:lpstr>
      <vt:lpstr>SEJARAH</vt:lpstr>
      <vt:lpstr>SEJARAH</vt:lpstr>
      <vt:lpstr>SEJARAH</vt:lpstr>
      <vt:lpstr>Pemrograman Berorientasi Objek (OOP)</vt:lpstr>
      <vt:lpstr>Desain Visual dan Komponen</vt:lpstr>
      <vt:lpstr>Desain Visual dan Komponen</vt:lpstr>
      <vt:lpstr>Installation</vt:lpstr>
      <vt:lpstr>Running for the first Time</vt:lpstr>
      <vt:lpstr>Creating Windows Form Application</vt:lpstr>
      <vt:lpstr>Creating Windows Form Application</vt:lpstr>
      <vt:lpstr>Creating Windows Form Application</vt:lpstr>
      <vt:lpstr>Copying and Compressing Project</vt:lpstr>
      <vt:lpstr>Copying and Compressing Project</vt:lpstr>
      <vt:lpstr>Copying and Compressing Project</vt:lpstr>
      <vt:lpstr>IDE Tour</vt:lpstr>
      <vt:lpstr>Creating Windows Form Application</vt:lpstr>
      <vt:lpstr>Toolbox</vt:lpstr>
      <vt:lpstr>Output Window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dc:creator>
  <cp:lastModifiedBy>ikhwani saputra</cp:lastModifiedBy>
  <cp:revision>52</cp:revision>
  <dcterms:created xsi:type="dcterms:W3CDTF">2019-10-30T03:03:28Z</dcterms:created>
  <dcterms:modified xsi:type="dcterms:W3CDTF">2021-10-11T20:16:32Z</dcterms:modified>
</cp:coreProperties>
</file>