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328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3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CBAB0-7ACF-4D6A-962D-9D8B841A0F88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AC52F-4C16-4B75-994C-2225E1634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19/01/2022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060" y="1559859"/>
            <a:ext cx="9992318" cy="2418697"/>
          </a:xfrm>
        </p:spPr>
        <p:txBody>
          <a:bodyPr>
            <a:noAutofit/>
          </a:bodyPr>
          <a:lstStyle/>
          <a:p>
            <a:pPr lvl="0" algn="r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defRPr/>
            </a:pPr>
            <a:r>
              <a:rPr lang="en-US" sz="54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Pemograman</a:t>
            </a:r>
            <a:r>
              <a:rPr lang="en-US" sz="54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Visual</a:t>
            </a:r>
            <a: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id-ID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ID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Printing </a:t>
            </a:r>
            <a:r>
              <a:rPr kumimoji="0" lang="en-ID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dan</a:t>
            </a:r>
            <a:r>
              <a:rPr kumimoji="0" lang="en-ID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ID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Koneksi</a:t>
            </a:r>
            <a:r>
              <a:rPr kumimoji="0" lang="en-ID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Database</a:t>
            </a:r>
            <a:endParaRPr lang="en-ID" sz="1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704" y="5997387"/>
            <a:ext cx="8499696" cy="1091431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latin typeface="Montserrat" panose="02000505000000020004" pitchFamily="2" charset="0"/>
              </a:rPr>
              <a:t>Muh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latin typeface="Montserrat" panose="02000505000000020004" pitchFamily="2" charset="0"/>
              </a:rPr>
              <a:t>Ikhwani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  <a:r>
              <a:rPr lang="en-US" dirty="0" err="1" smtClean="0">
                <a:latin typeface="Montserrat" panose="02000505000000020004" pitchFamily="2" charset="0"/>
              </a:rPr>
              <a:t>Saputra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B761EC-CA1E-4A75-AFBD-D381EAA9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Preview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BC4CC9E-7ED4-4358-8D79-FC67F261A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86" y="1150660"/>
            <a:ext cx="5384800" cy="540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347A54-356E-4C7C-9D6C-CDE13C4B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427" y="212568"/>
            <a:ext cx="2398024" cy="660398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E335466-C3DE-41EA-8244-BA9E08E3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87" y="1232288"/>
            <a:ext cx="4174813" cy="5028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B197FD7-0E13-400E-B7DB-83BD5864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71" y="1232288"/>
            <a:ext cx="4174813" cy="50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4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0" y="2506664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8700" indent="-10287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000">
                <a:solidFill>
                  <a:srgbClr val="215968"/>
                </a:solidFill>
                <a:latin typeface="휴먼엑스포" pitchFamily="18" charset="-127"/>
                <a:ea typeface="휴먼엑스포" pitchFamily="18" charset="-127"/>
              </a:rPr>
              <a:t>VB .NET dan Database</a:t>
            </a:r>
            <a:endParaRPr lang="ko-KR" altLang="en-US" sz="4000">
              <a:solidFill>
                <a:srgbClr val="215968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6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 rot="5400000">
            <a:off x="7407276" y="-3117850"/>
            <a:ext cx="92075" cy="6429375"/>
          </a:xfrm>
          <a:prstGeom prst="rect">
            <a:avLst/>
          </a:prstGeom>
          <a:solidFill>
            <a:srgbClr val="727B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 rot="5400000">
            <a:off x="2796382" y="-1221581"/>
            <a:ext cx="92075" cy="2636838"/>
          </a:xfrm>
          <a:prstGeom prst="rect">
            <a:avLst/>
          </a:prstGeom>
          <a:solidFill>
            <a:srgbClr val="A2A8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414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7415" name="TextBox 16"/>
          <p:cNvSpPr txBox="1">
            <a:spLocks noChangeArrowheads="1"/>
          </p:cNvSpPr>
          <p:nvPr/>
        </p:nvSpPr>
        <p:spPr bwMode="auto">
          <a:xfrm>
            <a:off x="1524000" y="306389"/>
            <a:ext cx="2643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VB .NET </a:t>
            </a:r>
            <a:r>
              <a:rPr lang="en-US" altLang="ko-KR" sz="1600" b="1" dirty="0" err="1">
                <a:solidFill>
                  <a:schemeClr val="bg1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dan</a:t>
            </a:r>
            <a:r>
              <a:rPr lang="en-US" altLang="ko-KR" sz="1600" b="1" dirty="0">
                <a:solidFill>
                  <a:schemeClr val="bg1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 Database</a:t>
            </a:r>
            <a:endParaRPr lang="ko-KR" altLang="en-US" sz="1600" b="1" dirty="0">
              <a:solidFill>
                <a:schemeClr val="bg1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sp>
        <p:nvSpPr>
          <p:cNvPr id="11" name="직사각형 15"/>
          <p:cNvSpPr>
            <a:spLocks noChangeArrowheads="1"/>
          </p:cNvSpPr>
          <p:nvPr/>
        </p:nvSpPr>
        <p:spPr bwMode="auto">
          <a:xfrm>
            <a:off x="1881188" y="1449389"/>
            <a:ext cx="8786812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3525" latinLnBrk="1">
              <a:lnSpc>
                <a:spcPct val="130000"/>
              </a:lnSpc>
              <a:buBlip>
                <a:blip r:embed="rId2"/>
              </a:buBlip>
              <a:defRPr/>
            </a:pPr>
            <a:r>
              <a:rPr lang="en-US" altLang="ko-KR" dirty="0" err="1">
                <a:latin typeface="Arial" charset="0"/>
                <a:cs typeface="Arial" charset="0"/>
              </a:rPr>
              <a:t>Mulailah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r>
              <a:rPr lang="en-US" altLang="ko-KR" dirty="0" err="1">
                <a:latin typeface="Arial" charset="0"/>
                <a:cs typeface="Arial" charset="0"/>
              </a:rPr>
              <a:t>dengan</a:t>
            </a:r>
            <a:r>
              <a:rPr lang="en-US" altLang="ko-KR" dirty="0">
                <a:latin typeface="Arial" charset="0"/>
                <a:cs typeface="Arial" charset="0"/>
              </a:rPr>
              <a:t> </a:t>
            </a:r>
            <a:r>
              <a:rPr lang="en-US" altLang="ko-KR" dirty="0" err="1">
                <a:latin typeface="Arial" charset="0"/>
                <a:cs typeface="Arial" charset="0"/>
              </a:rPr>
              <a:t>sebuah</a:t>
            </a:r>
            <a:r>
              <a:rPr lang="en-US" altLang="ko-KR" dirty="0">
                <a:latin typeface="Arial" charset="0"/>
                <a:cs typeface="Arial" charset="0"/>
              </a:rPr>
              <a:t> project </a:t>
            </a:r>
            <a:r>
              <a:rPr lang="en-US" altLang="ko-KR" dirty="0" err="1">
                <a:latin typeface="Arial" charset="0"/>
                <a:cs typeface="Arial" charset="0"/>
              </a:rPr>
              <a:t>baru</a:t>
            </a:r>
            <a:endParaRPr lang="en-US" altLang="ko-KR" dirty="0">
              <a:latin typeface="Arial" charset="0"/>
              <a:cs typeface="Arial" charset="0"/>
            </a:endParaRPr>
          </a:p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Click File &gt; New Project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menu bar</a:t>
            </a:r>
          </a:p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Pilih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Windows Application,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beri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AddressBook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. Click OK</a:t>
            </a:r>
          </a:p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Tempatkan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Solution Explorer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sisi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kanan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직사각형 17"/>
          <p:cNvSpPr>
            <a:spLocks noChangeArrowheads="1"/>
          </p:cNvSpPr>
          <p:nvPr/>
        </p:nvSpPr>
        <p:spPr bwMode="auto">
          <a:xfrm>
            <a:off x="4167188" y="304801"/>
            <a:ext cx="6500812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1">
              <a:defRPr/>
            </a:pPr>
            <a:r>
              <a:rPr lang="en-US" altLang="ko-KR" sz="1700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Pemrograman</a:t>
            </a:r>
            <a:r>
              <a:rPr lang="en-US" altLang="ko-KR" sz="17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 Database </a:t>
            </a:r>
            <a:r>
              <a:rPr lang="en-US" altLang="ko-KR" sz="1700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dengan</a:t>
            </a:r>
            <a:r>
              <a:rPr lang="en-US" altLang="ko-KR" sz="17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 Visual Basic </a:t>
            </a:r>
            <a:r>
              <a:rPr lang="en-US" altLang="ko-KR" sz="1700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.Net</a:t>
            </a:r>
            <a:r>
              <a:rPr lang="en-US" altLang="ko-KR" sz="17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 &amp; MS Access </a:t>
            </a:r>
          </a:p>
        </p:txBody>
      </p:sp>
      <p:sp>
        <p:nvSpPr>
          <p:cNvPr id="17419" name="TextBox 12"/>
          <p:cNvSpPr txBox="1">
            <a:spLocks noChangeArrowheads="1"/>
          </p:cNvSpPr>
          <p:nvPr/>
        </p:nvSpPr>
        <p:spPr bwMode="auto">
          <a:xfrm>
            <a:off x="1768475" y="1143000"/>
            <a:ext cx="3113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1. Database Wizard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pic>
        <p:nvPicPr>
          <p:cNvPr id="1742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4" y="2786063"/>
            <a:ext cx="328612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5595939" y="3587751"/>
            <a:ext cx="3000375" cy="41242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Pilih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Data Sources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3979863"/>
            <a:ext cx="3028950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62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8438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8441" name="직사각형 15"/>
          <p:cNvSpPr>
            <a:spLocks noChangeArrowheads="1"/>
          </p:cNvSpPr>
          <p:nvPr/>
        </p:nvSpPr>
        <p:spPr bwMode="auto">
          <a:xfrm>
            <a:off x="1881188" y="1449388"/>
            <a:ext cx="8786812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Wizard akan menampilkan semua tables, fields dan objects</a:t>
            </a:r>
          </a:p>
        </p:txBody>
      </p:sp>
      <p:sp>
        <p:nvSpPr>
          <p:cNvPr id="18443" name="TextBox 12"/>
          <p:cNvSpPr txBox="1">
            <a:spLocks noChangeArrowheads="1"/>
          </p:cNvSpPr>
          <p:nvPr/>
        </p:nvSpPr>
        <p:spPr bwMode="auto">
          <a:xfrm>
            <a:off x="1768475" y="1143000"/>
            <a:ext cx="3113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1. Database Wizard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pic>
        <p:nvPicPr>
          <p:cNvPr id="184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1857375"/>
            <a:ext cx="4819650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3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9462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9465" name="직사각형 15"/>
          <p:cNvSpPr>
            <a:spLocks noChangeArrowheads="1"/>
          </p:cNvSpPr>
          <p:nvPr/>
        </p:nvSpPr>
        <p:spPr bwMode="auto">
          <a:xfrm>
            <a:off x="1881188" y="1449388"/>
            <a:ext cx="878681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Area Data Sources akan menampilkan informasi tentang database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8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9467" name="TextBox 12"/>
          <p:cNvSpPr txBox="1">
            <a:spLocks noChangeArrowheads="1"/>
          </p:cNvSpPr>
          <p:nvPr/>
        </p:nvSpPr>
        <p:spPr bwMode="auto">
          <a:xfrm>
            <a:off x="1768475" y="1143000"/>
            <a:ext cx="3113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Database Wizard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38688" y="3373438"/>
            <a:ext cx="5643562" cy="41275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>
                <a:latin typeface="Arial" pitchFamily="34" charset="0"/>
                <a:cs typeface="Arial" pitchFamily="34" charset="0"/>
              </a:rPr>
              <a:t> Click symbol plus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disamping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tblContacts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6" y="1857375"/>
            <a:ext cx="28479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39" y="3738564"/>
            <a:ext cx="26193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2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486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489" name="직사각형 15"/>
          <p:cNvSpPr>
            <a:spLocks noChangeArrowheads="1"/>
          </p:cNvSpPr>
          <p:nvPr/>
        </p:nvSpPr>
        <p:spPr bwMode="auto">
          <a:xfrm>
            <a:off x="1881188" y="1449388"/>
            <a:ext cx="8786812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Untuk menambahkan sebuah Field pada Form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8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768475" y="1143000"/>
            <a:ext cx="3113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Database Wizard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pic>
        <p:nvPicPr>
          <p:cNvPr id="20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928814"/>
            <a:ext cx="35306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4214813"/>
            <a:ext cx="4730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4" name="직사각형 15"/>
          <p:cNvSpPr>
            <a:spLocks noChangeArrowheads="1"/>
          </p:cNvSpPr>
          <p:nvPr/>
        </p:nvSpPr>
        <p:spPr bwMode="auto">
          <a:xfrm>
            <a:off x="4953000" y="3929063"/>
            <a:ext cx="45545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Sebuah textbox dan label akan ditambahkan </a:t>
            </a:r>
            <a:endParaRPr lang="ko-KR" altLang="en-US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1510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1513" name="직사각형 15"/>
          <p:cNvSpPr>
            <a:spLocks noChangeArrowheads="1"/>
          </p:cNvSpPr>
          <p:nvPr/>
        </p:nvSpPr>
        <p:spPr bwMode="auto">
          <a:xfrm>
            <a:off x="1881188" y="1449389"/>
            <a:ext cx="87868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Jalankan program dengan menekan tombol F5 </a:t>
            </a:r>
          </a:p>
        </p:txBody>
      </p:sp>
      <p:sp>
        <p:nvSpPr>
          <p:cNvPr id="21515" name="TextBox 12"/>
          <p:cNvSpPr txBox="1">
            <a:spLocks noChangeArrowheads="1"/>
          </p:cNvSpPr>
          <p:nvPr/>
        </p:nvSpPr>
        <p:spPr bwMode="auto">
          <a:xfrm>
            <a:off x="1768475" y="1143000"/>
            <a:ext cx="3113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Database Wizard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sp>
        <p:nvSpPr>
          <p:cNvPr id="21516" name="직사각형 15"/>
          <p:cNvSpPr>
            <a:spLocks noChangeArrowheads="1"/>
          </p:cNvSpPr>
          <p:nvPr/>
        </p:nvSpPr>
        <p:spPr bwMode="auto">
          <a:xfrm>
            <a:off x="5330825" y="2500313"/>
            <a:ext cx="35956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Drag dan Drop fields yang lainnya </a:t>
            </a:r>
            <a:endParaRPr lang="ko-KR" altLang="en-US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pic>
        <p:nvPicPr>
          <p:cNvPr id="215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9" y="1857376"/>
            <a:ext cx="29241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4" y="2838450"/>
            <a:ext cx="48482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87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2534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2536" name="직사각형 15"/>
          <p:cNvSpPr>
            <a:spLocks noChangeArrowheads="1"/>
          </p:cNvSpPr>
          <p:nvPr/>
        </p:nvSpPr>
        <p:spPr bwMode="auto">
          <a:xfrm>
            <a:off x="1881188" y="1449389"/>
            <a:ext cx="8786812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indent="2635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Objek Connection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Objek yang diperlukan untuk koneksi ke suatu database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OLE(Object Linking and Embedding) 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Memungkinkan untuk koneksi ke sumber data secara umum, dan tidak hanyak databases. Dapat juga digunakan untuk koneksi ke text files, SQL Server, email, dan lainnya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Tambahkan sebuah tombol pada form. Ubah property Namenya menjadi btnLoad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Double click tombol tersebut untuk membuka window code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Tambahkan baris berikut :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22538" name="TextBox 12"/>
          <p:cNvSpPr txBox="1">
            <a:spLocks noChangeArrowheads="1"/>
          </p:cNvSpPr>
          <p:nvPr/>
        </p:nvSpPr>
        <p:spPr bwMode="auto">
          <a:xfrm>
            <a:off x="1768476" y="1143000"/>
            <a:ext cx="632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2. Menulis Kode untuk Program Database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sp>
        <p:nvSpPr>
          <p:cNvPr id="22540" name="직사각형 16"/>
          <p:cNvSpPr>
            <a:spLocks noChangeArrowheads="1"/>
          </p:cNvSpPr>
          <p:nvPr/>
        </p:nvSpPr>
        <p:spPr bwMode="auto">
          <a:xfrm>
            <a:off x="3095625" y="4684713"/>
            <a:ext cx="5786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Dim con As New </a:t>
            </a:r>
            <a:r>
              <a:rPr lang="en-US" altLang="ko-KR" sz="20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OleDb.OleDbConnection</a:t>
            </a:r>
            <a:endParaRPr lang="ko-KR" altLang="en-US" sz="2000">
              <a:solidFill>
                <a:srgbClr val="0070C0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22541" name="직사각형 17"/>
          <p:cNvSpPr>
            <a:spLocks noChangeArrowheads="1"/>
          </p:cNvSpPr>
          <p:nvPr/>
        </p:nvSpPr>
        <p:spPr bwMode="auto">
          <a:xfrm>
            <a:off x="1881189" y="5022851"/>
            <a:ext cx="864393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indent="2635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Di atas window code, sebelum Public Class Form 1, ketikan :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93939" y="5429251"/>
            <a:ext cx="330250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defRPr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Imports </a:t>
            </a:r>
            <a:r>
              <a:rPr lang="en-US" altLang="ko-KR" sz="2000" dirty="0" err="1">
                <a:latin typeface="Arial" pitchFamily="34" charset="0"/>
                <a:cs typeface="Arial" pitchFamily="34" charset="0"/>
              </a:rPr>
              <a:t>System.Data</a:t>
            </a:r>
            <a:endParaRPr lang="en-US" altLang="ko-K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4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58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3561" name="TextBox 12"/>
          <p:cNvSpPr txBox="1">
            <a:spLocks noChangeArrowheads="1"/>
          </p:cNvSpPr>
          <p:nvPr/>
        </p:nvSpPr>
        <p:spPr bwMode="auto">
          <a:xfrm>
            <a:off x="1768476" y="1143000"/>
            <a:ext cx="632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2. Menulis Kode untuk Program Database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pic>
        <p:nvPicPr>
          <p:cNvPr id="235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928813"/>
            <a:ext cx="5162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4" name="직사각형 15"/>
          <p:cNvSpPr>
            <a:spLocks noChangeArrowheads="1"/>
          </p:cNvSpPr>
          <p:nvPr/>
        </p:nvSpPr>
        <p:spPr bwMode="auto">
          <a:xfrm>
            <a:off x="1881188" y="1449388"/>
            <a:ext cx="8786812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3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Kodenya seperti berikut ini </a:t>
            </a:r>
          </a:p>
        </p:txBody>
      </p:sp>
      <p:sp>
        <p:nvSpPr>
          <p:cNvPr id="21" name="직사각형 15"/>
          <p:cNvSpPr>
            <a:spLocks noChangeArrowheads="1"/>
          </p:cNvSpPr>
          <p:nvPr/>
        </p:nvSpPr>
        <p:spPr bwMode="auto">
          <a:xfrm>
            <a:off x="1881188" y="4016375"/>
            <a:ext cx="8786812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Ambl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kotak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pop up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lalu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pilih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OleDbConnection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koneksi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database Access</a:t>
            </a:r>
          </a:p>
        </p:txBody>
      </p:sp>
    </p:spTree>
    <p:extLst>
      <p:ext uri="{BB962C8B-B14F-4D97-AF65-F5344CB8AC3E}">
        <p14:creationId xmlns:p14="http://schemas.microsoft.com/office/powerpoint/2010/main" val="7367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2"/>
          <p:cNvGrpSpPr/>
          <p:nvPr/>
        </p:nvGrpSpPr>
        <p:grpSpPr>
          <a:xfrm>
            <a:off x="2191872" y="3361296"/>
            <a:ext cx="6536672" cy="2262345"/>
            <a:chOff x="605028" y="5071871"/>
            <a:chExt cx="5663564" cy="2813557"/>
          </a:xfrm>
        </p:grpSpPr>
        <p:sp>
          <p:nvSpPr>
            <p:cNvPr id="14" name="object 33"/>
            <p:cNvSpPr/>
            <p:nvPr/>
          </p:nvSpPr>
          <p:spPr>
            <a:xfrm>
              <a:off x="605028" y="5073395"/>
              <a:ext cx="1851660" cy="47625"/>
            </a:xfrm>
            <a:custGeom>
              <a:avLst/>
              <a:gdLst/>
              <a:ahLst/>
              <a:cxnLst/>
              <a:rect l="l" t="t" r="r" b="b"/>
              <a:pathLst>
                <a:path w="1851660" h="47625">
                  <a:moveTo>
                    <a:pt x="1851660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51660" y="47244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A42F0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34"/>
            <p:cNvSpPr/>
            <p:nvPr/>
          </p:nvSpPr>
          <p:spPr>
            <a:xfrm>
              <a:off x="4401312" y="5071871"/>
              <a:ext cx="1851660" cy="48895"/>
            </a:xfrm>
            <a:custGeom>
              <a:avLst/>
              <a:gdLst/>
              <a:ahLst/>
              <a:cxnLst/>
              <a:rect l="l" t="t" r="r" b="b"/>
              <a:pathLst>
                <a:path w="1851660" h="48895">
                  <a:moveTo>
                    <a:pt x="1851660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1851660" y="48767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B09C7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35"/>
            <p:cNvSpPr/>
            <p:nvPr/>
          </p:nvSpPr>
          <p:spPr>
            <a:xfrm>
              <a:off x="2502408" y="5073395"/>
              <a:ext cx="1851660" cy="45720"/>
            </a:xfrm>
            <a:custGeom>
              <a:avLst/>
              <a:gdLst/>
              <a:ahLst/>
              <a:cxnLst/>
              <a:rect l="l" t="t" r="r" b="b"/>
              <a:pathLst>
                <a:path w="1851660" h="45720">
                  <a:moveTo>
                    <a:pt x="18516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851660" y="4572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D4571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38"/>
            <p:cNvSpPr/>
            <p:nvPr/>
          </p:nvSpPr>
          <p:spPr>
            <a:xfrm>
              <a:off x="4978907" y="7658099"/>
              <a:ext cx="1289685" cy="227329"/>
            </a:xfrm>
            <a:custGeom>
              <a:avLst/>
              <a:gdLst/>
              <a:ahLst/>
              <a:cxnLst/>
              <a:rect l="l" t="t" r="r" b="b"/>
              <a:pathLst>
                <a:path w="1289685" h="227329">
                  <a:moveTo>
                    <a:pt x="1251457" y="0"/>
                  </a:moveTo>
                  <a:lnTo>
                    <a:pt x="37845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5" y="227075"/>
                  </a:lnTo>
                  <a:lnTo>
                    <a:pt x="1251457" y="227075"/>
                  </a:lnTo>
                  <a:lnTo>
                    <a:pt x="1266211" y="224109"/>
                  </a:lnTo>
                  <a:lnTo>
                    <a:pt x="1278239" y="216011"/>
                  </a:lnTo>
                  <a:lnTo>
                    <a:pt x="1286337" y="203983"/>
                  </a:lnTo>
                  <a:lnTo>
                    <a:pt x="1289303" y="189230"/>
                  </a:lnTo>
                  <a:lnTo>
                    <a:pt x="1289303" y="37846"/>
                  </a:lnTo>
                  <a:lnTo>
                    <a:pt x="1286337" y="23092"/>
                  </a:lnTo>
                  <a:lnTo>
                    <a:pt x="1278239" y="11064"/>
                  </a:lnTo>
                  <a:lnTo>
                    <a:pt x="1266211" y="2966"/>
                  </a:lnTo>
                  <a:lnTo>
                    <a:pt x="1251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44"/>
          <p:cNvSpPr txBox="1"/>
          <p:nvPr/>
        </p:nvSpPr>
        <p:spPr>
          <a:xfrm>
            <a:off x="3260430" y="1644758"/>
            <a:ext cx="62394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3600" b="1" spc="68" dirty="0" err="1" smtClean="0">
                <a:latin typeface="Trebuchet MS"/>
                <a:cs typeface="Trebuchet MS"/>
              </a:rPr>
              <a:t>Pemograman</a:t>
            </a:r>
            <a:r>
              <a:rPr lang="en-ID" sz="3600" b="1" spc="68" dirty="0" smtClean="0">
                <a:latin typeface="Trebuchet MS"/>
                <a:cs typeface="Trebuchet MS"/>
              </a:rPr>
              <a:t> Visual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9" name="object 45"/>
          <p:cNvSpPr txBox="1"/>
          <p:nvPr/>
        </p:nvSpPr>
        <p:spPr>
          <a:xfrm>
            <a:off x="2191872" y="2471637"/>
            <a:ext cx="7857247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4000" b="1" spc="221" dirty="0" smtClean="0">
                <a:solidFill>
                  <a:srgbClr val="C00000"/>
                </a:solidFill>
                <a:latin typeface="Trebuchet MS"/>
                <a:cs typeface="Trebuchet MS"/>
              </a:rPr>
              <a:t>Printing &amp; DB Connection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8904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82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4585" name="TextBox 12"/>
          <p:cNvSpPr txBox="1">
            <a:spLocks noChangeArrowheads="1"/>
          </p:cNvSpPr>
          <p:nvPr/>
        </p:nvSpPr>
        <p:spPr bwMode="auto">
          <a:xfrm>
            <a:off x="1768476" y="1143000"/>
            <a:ext cx="632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2. Menulis Kode untuk Program Database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1881188" y="1449388"/>
            <a:ext cx="8786812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63525" latinLnBrk="1">
              <a:lnSpc>
                <a:spcPct val="130000"/>
              </a:lnSpc>
              <a:buBlip>
                <a:blip r:embed="rId2"/>
              </a:buBlip>
              <a:defRPr/>
            </a:pPr>
            <a:r>
              <a:rPr lang="en-US" altLang="ko-KR" dirty="0" err="1">
                <a:latin typeface="Arial" charset="0"/>
                <a:cs typeface="Arial" charset="0"/>
              </a:rPr>
              <a:t>Mengatur</a:t>
            </a:r>
            <a:r>
              <a:rPr lang="en-US" altLang="ko-KR" dirty="0">
                <a:latin typeface="Arial" charset="0"/>
                <a:cs typeface="Arial" charset="0"/>
              </a:rPr>
              <a:t> String Connection</a:t>
            </a:r>
          </a:p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Teknologinya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diberi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Provider;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"Data Source" 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database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mana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4588" name="직사각형 16"/>
          <p:cNvSpPr>
            <a:spLocks noChangeArrowheads="1"/>
          </p:cNvSpPr>
          <p:nvPr/>
        </p:nvSpPr>
        <p:spPr bwMode="auto">
          <a:xfrm>
            <a:off x="2309813" y="2643189"/>
            <a:ext cx="8001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con.ConnectionString = 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"</a:t>
            </a:r>
            <a:r>
              <a:rPr lang="en-US" altLang="ko-KR" sz="20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PROVIDER=Microsoft.Jet.OLEDB.4.0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;</a:t>
            </a:r>
            <a:r>
              <a:rPr lang="en-US" altLang="ko-KR" sz="20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 Source = C:\AddressBook.mdb</a:t>
            </a:r>
            <a:r>
              <a:rPr lang="en-US" altLang="ko-KR" sz="2000">
                <a:solidFill>
                  <a:srgbClr val="FF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"</a:t>
            </a:r>
            <a:endParaRPr lang="ko-KR" altLang="en-US" sz="2000">
              <a:solidFill>
                <a:srgbClr val="FF0000"/>
              </a:solidFill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>
            <a:spLocks noChangeArrowheads="1"/>
          </p:cNvSpPr>
          <p:nvPr/>
        </p:nvSpPr>
        <p:spPr bwMode="auto">
          <a:xfrm>
            <a:off x="1881188" y="3571875"/>
            <a:ext cx="8786812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teknologi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provider yang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contoh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koneksi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(JET) </a:t>
            </a:r>
          </a:p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diketikan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setelah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titik-koma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menunjukan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dimana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database yang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digunakan</a:t>
            </a: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lvl="1" indent="263525" latinLnBrk="1">
              <a:lnSpc>
                <a:spcPct val="13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pP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kode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atas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di drive C ,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root folder. Nama file Access yang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dikoneksikan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diberi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1600" dirty="0" err="1">
                <a:latin typeface="Arial" pitchFamily="34" charset="0"/>
                <a:cs typeface="Arial" pitchFamily="34" charset="0"/>
              </a:rPr>
              <a:t>nama</a:t>
            </a:r>
            <a:r>
              <a:rPr lang="en-US" altLang="ko-KR" sz="1600" dirty="0">
                <a:latin typeface="Arial" pitchFamily="34" charset="0"/>
                <a:cs typeface="Arial" pitchFamily="34" charset="0"/>
              </a:rPr>
              <a:t> AddressBook.mdb</a:t>
            </a:r>
          </a:p>
        </p:txBody>
      </p:sp>
    </p:spTree>
    <p:extLst>
      <p:ext uri="{BB962C8B-B14F-4D97-AF65-F5344CB8AC3E}">
        <p14:creationId xmlns:p14="http://schemas.microsoft.com/office/powerpoint/2010/main" val="3033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06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5609" name="TextBox 12"/>
          <p:cNvSpPr txBox="1">
            <a:spLocks noChangeArrowheads="1"/>
          </p:cNvSpPr>
          <p:nvPr/>
        </p:nvSpPr>
        <p:spPr bwMode="auto">
          <a:xfrm>
            <a:off x="1768476" y="1143000"/>
            <a:ext cx="632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2. Menulis Kode untuk Program Database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sp>
        <p:nvSpPr>
          <p:cNvPr id="25611" name="직사각형 15"/>
          <p:cNvSpPr>
            <a:spLocks noChangeArrowheads="1"/>
          </p:cNvSpPr>
          <p:nvPr/>
        </p:nvSpPr>
        <p:spPr bwMode="auto">
          <a:xfrm>
            <a:off x="1881188" y="1449388"/>
            <a:ext cx="8786812" cy="237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indent="2635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Membuka Koneksi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Metode Open dari Objek Connection :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 Metode Close dari Objek Connection :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25612" name="직사각형 16"/>
          <p:cNvSpPr>
            <a:spLocks noChangeArrowheads="1"/>
          </p:cNvSpPr>
          <p:nvPr/>
        </p:nvSpPr>
        <p:spPr bwMode="auto">
          <a:xfrm>
            <a:off x="2667001" y="2214564"/>
            <a:ext cx="7858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336699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con.Open(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336699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MsgBox("A Connection to the Database is now open“)</a:t>
            </a:r>
          </a:p>
        </p:txBody>
      </p:sp>
      <p:sp>
        <p:nvSpPr>
          <p:cNvPr id="25613" name="직사각형 13"/>
          <p:cNvSpPr>
            <a:spLocks noChangeArrowheads="1"/>
          </p:cNvSpPr>
          <p:nvPr/>
        </p:nvSpPr>
        <p:spPr bwMode="auto">
          <a:xfrm>
            <a:off x="2676525" y="3500439"/>
            <a:ext cx="7634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336699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con.Close()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solidFill>
                  <a:srgbClr val="336699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MsgBox("The Connection to the Database is now Closed“)</a:t>
            </a:r>
          </a:p>
        </p:txBody>
      </p:sp>
    </p:spTree>
    <p:extLst>
      <p:ext uri="{BB962C8B-B14F-4D97-AF65-F5344CB8AC3E}">
        <p14:creationId xmlns:p14="http://schemas.microsoft.com/office/powerpoint/2010/main" val="360754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0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6633" name="TextBox 12"/>
          <p:cNvSpPr txBox="1">
            <a:spLocks noChangeArrowheads="1"/>
          </p:cNvSpPr>
          <p:nvPr/>
        </p:nvSpPr>
        <p:spPr bwMode="auto">
          <a:xfrm>
            <a:off x="1768476" y="1143001"/>
            <a:ext cx="6327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sz="2000" b="1">
                <a:solidFill>
                  <a:srgbClr val="31859C"/>
                </a:solidFill>
                <a:latin typeface="Arial" panose="020B0604020202020204" pitchFamily="34" charset="0"/>
                <a:ea typeface="휴먼엑스포" pitchFamily="18" charset="-127"/>
                <a:cs typeface="Arial" panose="020B0604020202020204" pitchFamily="34" charset="0"/>
              </a:rPr>
              <a:t>2. Menulis Kode untuk Program Database</a:t>
            </a: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2000" b="1">
              <a:solidFill>
                <a:srgbClr val="31859C"/>
              </a:solidFill>
              <a:latin typeface="Arial" panose="020B0604020202020204" pitchFamily="34" charset="0"/>
              <a:ea typeface="휴먼엑스포" pitchFamily="18" charset="-127"/>
              <a:cs typeface="Arial" panose="020B0604020202020204" pitchFamily="34" charset="0"/>
            </a:endParaRPr>
          </a:p>
        </p:txBody>
      </p:sp>
      <p:sp>
        <p:nvSpPr>
          <p:cNvPr id="26635" name="직사각형 15"/>
          <p:cNvSpPr>
            <a:spLocks noChangeArrowheads="1"/>
          </p:cNvSpPr>
          <p:nvPr/>
        </p:nvSpPr>
        <p:spPr bwMode="auto">
          <a:xfrm>
            <a:off x="1881188" y="1449388"/>
            <a:ext cx="8786812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Window Koding </a:t>
            </a: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26636" name="직사각형 17"/>
          <p:cNvSpPr>
            <a:spLocks noChangeArrowheads="1"/>
          </p:cNvSpPr>
          <p:nvPr/>
        </p:nvSpPr>
        <p:spPr bwMode="auto">
          <a:xfrm>
            <a:off x="3381375" y="3929064"/>
            <a:ext cx="235743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Test kodenya  </a:t>
            </a: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pic>
        <p:nvPicPr>
          <p:cNvPr id="266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2143126"/>
            <a:ext cx="50673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6" y="1928814"/>
            <a:ext cx="4822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10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7654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3" name="TextBox 12"/>
          <p:cNvSpPr txBox="1"/>
          <p:nvPr/>
        </p:nvSpPr>
        <p:spPr>
          <a:xfrm>
            <a:off x="1768476" y="1143000"/>
            <a:ext cx="6327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3. Data Sets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dan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 Data Adapters</a:t>
            </a:r>
          </a:p>
        </p:txBody>
      </p:sp>
      <p:sp>
        <p:nvSpPr>
          <p:cNvPr id="27659" name="직사각형 15"/>
          <p:cNvSpPr>
            <a:spLocks noChangeArrowheads="1"/>
          </p:cNvSpPr>
          <p:nvPr/>
        </p:nvSpPr>
        <p:spPr bwMode="auto">
          <a:xfrm>
            <a:off x="1881188" y="1449389"/>
            <a:ext cx="8786812" cy="63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indent="2635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 Sets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DataSet adalah bertahan dalam memori dan data di dalamnya dapat dimanipulasi dan diperbarui secara terpisah dari database.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Ketika penggunaan DataSet ini selesai, perubahan dapat dilakukan kembali ke pusat database untuk diperbaharui.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 dalam DataSet dapat dimuat dari sumber data yang valid seperti database server Microsoft SQL, Oracle atau database dari database Microsoft Access.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 Adapter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DataAdapter adalah kelas inti pada dasarnya adalah perantara memfasilitasi semua komunikasi antara database dan DataSet.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DataAdapter digunakan baik untuk mengisi DataTable atau DataSet dengan data dari database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DataAdapter bisa melakukan perubahan ke database dengan memanggil metode Update. </a:t>
            </a:r>
            <a:endParaRPr lang="en-US" altLang="ko-KR" sz="18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8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8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1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7"/>
          <p:cNvSpPr>
            <a:spLocks noChangeArrowheads="1"/>
          </p:cNvSpPr>
          <p:nvPr/>
        </p:nvSpPr>
        <p:spPr bwMode="auto">
          <a:xfrm>
            <a:off x="1524001" y="6715126"/>
            <a:ext cx="1916113" cy="142875"/>
          </a:xfrm>
          <a:prstGeom prst="rect">
            <a:avLst/>
          </a:prstGeom>
          <a:solidFill>
            <a:srgbClr val="356DA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8678" name="Rectangle 21"/>
          <p:cNvSpPr>
            <a:spLocks noChangeArrowheads="1"/>
          </p:cNvSpPr>
          <p:nvPr/>
        </p:nvSpPr>
        <p:spPr bwMode="auto">
          <a:xfrm>
            <a:off x="3440114" y="6715126"/>
            <a:ext cx="6656387" cy="142875"/>
          </a:xfrm>
          <a:prstGeom prst="rect">
            <a:avLst/>
          </a:prstGeom>
          <a:solidFill>
            <a:srgbClr val="6E9F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3" name="TextBox 12"/>
          <p:cNvSpPr txBox="1"/>
          <p:nvPr/>
        </p:nvSpPr>
        <p:spPr>
          <a:xfrm>
            <a:off x="1768476" y="1143000"/>
            <a:ext cx="63277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atinLnBrk="1"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3. Data Sets </a:t>
            </a:r>
            <a:r>
              <a:rPr lang="en-US" altLang="ko-KR" sz="20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dan</a:t>
            </a: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휴먼엑스포" pitchFamily="18" charset="-127"/>
                <a:cs typeface="Arial" pitchFamily="34" charset="0"/>
              </a:rPr>
              <a:t> Data Adapters</a:t>
            </a:r>
          </a:p>
        </p:txBody>
      </p:sp>
      <p:sp>
        <p:nvSpPr>
          <p:cNvPr id="28683" name="직사각형 15"/>
          <p:cNvSpPr>
            <a:spLocks noChangeArrowheads="1"/>
          </p:cNvSpPr>
          <p:nvPr/>
        </p:nvSpPr>
        <p:spPr bwMode="auto">
          <a:xfrm>
            <a:off x="1881188" y="1449388"/>
            <a:ext cx="8786812" cy="65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indent="263525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indent="263525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r>
              <a:rPr lang="en-US" altLang="ko-KR" sz="18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Data Adapter dan DataSet adalah object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OleDb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.</a:t>
            </a:r>
            <a:r>
              <a:rPr lang="en-US" altLang="ko-KR" sz="16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OleDbDataAdapter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memanggil da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Menjaga referensi ke Data Adapter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 = New OleDb.</a:t>
            </a:r>
            <a:r>
              <a:rPr lang="en-US" altLang="ko-KR" sz="16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OleDbDataAdapter(</a:t>
            </a:r>
            <a:r>
              <a:rPr lang="en-US" altLang="ko-KR" sz="1600">
                <a:solidFill>
                  <a:srgbClr val="FF000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sql, con</a:t>
            </a:r>
            <a:r>
              <a:rPr lang="en-US" altLang="ko-KR" sz="16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Membuat objek Data Adapter baru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Diperlukan dua hal untuk diletakan diantara tanda kurung dari deklarasi objek.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SQL string dan objek connection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r>
              <a:rPr lang="en-US" altLang="ko-KR" sz="16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Objek Connection disimpan dalam variable dengan nama con</a:t>
            </a: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Clr>
                <a:srgbClr val="93CDDD"/>
              </a:buClr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rgbClr val="558ED5"/>
              </a:buClr>
              <a:buFont typeface="Wingdings" panose="05000000000000000000" pitchFamily="2" charset="2"/>
              <a:buChar char="§"/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Blip>
                <a:blip r:embed="rId2"/>
              </a:buBlip>
            </a:pPr>
            <a:endParaRPr lang="en-US" altLang="ko-KR" sz="1600">
              <a:latin typeface="Arial" panose="020B0604020202020204" pitchFamily="34" charset="0"/>
              <a:ea typeface="굴림" pitchFamily="50" charset="-127"/>
              <a:cs typeface="Arial" panose="020B0604020202020204" pitchFamily="34" charset="0"/>
            </a:endParaRPr>
          </a:p>
        </p:txBody>
      </p:sp>
      <p:sp>
        <p:nvSpPr>
          <p:cNvPr id="28684" name="직사각형 13"/>
          <p:cNvSpPr>
            <a:spLocks noChangeArrowheads="1"/>
          </p:cNvSpPr>
          <p:nvPr/>
        </p:nvSpPr>
        <p:spPr bwMode="auto">
          <a:xfrm>
            <a:off x="2166938" y="1928813"/>
            <a:ext cx="54292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Dim ds As </a:t>
            </a:r>
            <a:r>
              <a:rPr lang="en-US" altLang="ko-KR" sz="20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New DataSet</a:t>
            </a:r>
            <a:br>
              <a:rPr lang="en-US" altLang="ko-KR" sz="20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</a:br>
            <a:r>
              <a:rPr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Dim da As OleDb.</a:t>
            </a:r>
            <a:r>
              <a:rPr lang="en-US" altLang="ko-KR" sz="20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OleDbDataAdapter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da = New OleDb.</a:t>
            </a:r>
            <a:r>
              <a:rPr lang="en-US" altLang="ko-KR" sz="2000">
                <a:solidFill>
                  <a:srgbClr val="0070C0"/>
                </a:solidFill>
                <a:latin typeface="Arial" panose="020B0604020202020204" pitchFamily="34" charset="0"/>
                <a:ea typeface="굴림" pitchFamily="50" charset="-127"/>
                <a:cs typeface="Arial" panose="020B0604020202020204" pitchFamily="34" charset="0"/>
              </a:rPr>
              <a:t>OleDbDataAdapter(sql, con)</a:t>
            </a:r>
          </a:p>
        </p:txBody>
      </p:sp>
    </p:spTree>
    <p:extLst>
      <p:ext uri="{BB962C8B-B14F-4D97-AF65-F5344CB8AC3E}">
        <p14:creationId xmlns:p14="http://schemas.microsoft.com/office/powerpoint/2010/main" val="316914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32"/>
          <p:cNvGrpSpPr/>
          <p:nvPr/>
        </p:nvGrpSpPr>
        <p:grpSpPr>
          <a:xfrm>
            <a:off x="2191872" y="3361296"/>
            <a:ext cx="6536672" cy="2262345"/>
            <a:chOff x="605028" y="5071871"/>
            <a:chExt cx="5663564" cy="2813557"/>
          </a:xfrm>
        </p:grpSpPr>
        <p:sp>
          <p:nvSpPr>
            <p:cNvPr id="14" name="object 33"/>
            <p:cNvSpPr/>
            <p:nvPr/>
          </p:nvSpPr>
          <p:spPr>
            <a:xfrm>
              <a:off x="605028" y="5073395"/>
              <a:ext cx="1851660" cy="47625"/>
            </a:xfrm>
            <a:custGeom>
              <a:avLst/>
              <a:gdLst/>
              <a:ahLst/>
              <a:cxnLst/>
              <a:rect l="l" t="t" r="r" b="b"/>
              <a:pathLst>
                <a:path w="1851660" h="47625">
                  <a:moveTo>
                    <a:pt x="1851660" y="0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1851660" y="47244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A42F0E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34"/>
            <p:cNvSpPr/>
            <p:nvPr/>
          </p:nvSpPr>
          <p:spPr>
            <a:xfrm>
              <a:off x="4401312" y="5071871"/>
              <a:ext cx="1851660" cy="48895"/>
            </a:xfrm>
            <a:custGeom>
              <a:avLst/>
              <a:gdLst/>
              <a:ahLst/>
              <a:cxnLst/>
              <a:rect l="l" t="t" r="r" b="b"/>
              <a:pathLst>
                <a:path w="1851660" h="48895">
                  <a:moveTo>
                    <a:pt x="1851660" y="0"/>
                  </a:moveTo>
                  <a:lnTo>
                    <a:pt x="0" y="0"/>
                  </a:lnTo>
                  <a:lnTo>
                    <a:pt x="0" y="48767"/>
                  </a:lnTo>
                  <a:lnTo>
                    <a:pt x="1851660" y="48767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B09C7C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35"/>
            <p:cNvSpPr/>
            <p:nvPr/>
          </p:nvSpPr>
          <p:spPr>
            <a:xfrm>
              <a:off x="2502408" y="5073395"/>
              <a:ext cx="1851660" cy="45720"/>
            </a:xfrm>
            <a:custGeom>
              <a:avLst/>
              <a:gdLst/>
              <a:ahLst/>
              <a:cxnLst/>
              <a:rect l="l" t="t" r="r" b="b"/>
              <a:pathLst>
                <a:path w="1851660" h="45720">
                  <a:moveTo>
                    <a:pt x="18516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851660" y="45720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D45716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38"/>
            <p:cNvSpPr/>
            <p:nvPr/>
          </p:nvSpPr>
          <p:spPr>
            <a:xfrm>
              <a:off x="4978907" y="7658099"/>
              <a:ext cx="1289685" cy="227329"/>
            </a:xfrm>
            <a:custGeom>
              <a:avLst/>
              <a:gdLst/>
              <a:ahLst/>
              <a:cxnLst/>
              <a:rect l="l" t="t" r="r" b="b"/>
              <a:pathLst>
                <a:path w="1289685" h="227329">
                  <a:moveTo>
                    <a:pt x="1251457" y="0"/>
                  </a:moveTo>
                  <a:lnTo>
                    <a:pt x="37845" y="0"/>
                  </a:lnTo>
                  <a:lnTo>
                    <a:pt x="23092" y="2966"/>
                  </a:lnTo>
                  <a:lnTo>
                    <a:pt x="11064" y="11064"/>
                  </a:lnTo>
                  <a:lnTo>
                    <a:pt x="2966" y="23092"/>
                  </a:lnTo>
                  <a:lnTo>
                    <a:pt x="0" y="37846"/>
                  </a:lnTo>
                  <a:lnTo>
                    <a:pt x="0" y="189230"/>
                  </a:lnTo>
                  <a:lnTo>
                    <a:pt x="2966" y="203983"/>
                  </a:lnTo>
                  <a:lnTo>
                    <a:pt x="11064" y="216011"/>
                  </a:lnTo>
                  <a:lnTo>
                    <a:pt x="23092" y="224109"/>
                  </a:lnTo>
                  <a:lnTo>
                    <a:pt x="37845" y="227075"/>
                  </a:lnTo>
                  <a:lnTo>
                    <a:pt x="1251457" y="227075"/>
                  </a:lnTo>
                  <a:lnTo>
                    <a:pt x="1266211" y="224109"/>
                  </a:lnTo>
                  <a:lnTo>
                    <a:pt x="1278239" y="216011"/>
                  </a:lnTo>
                  <a:lnTo>
                    <a:pt x="1286337" y="203983"/>
                  </a:lnTo>
                  <a:lnTo>
                    <a:pt x="1289303" y="189230"/>
                  </a:lnTo>
                  <a:lnTo>
                    <a:pt x="1289303" y="37846"/>
                  </a:lnTo>
                  <a:lnTo>
                    <a:pt x="1286337" y="23092"/>
                  </a:lnTo>
                  <a:lnTo>
                    <a:pt x="1278239" y="11064"/>
                  </a:lnTo>
                  <a:lnTo>
                    <a:pt x="1266211" y="2966"/>
                  </a:lnTo>
                  <a:lnTo>
                    <a:pt x="12514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8" name="object 44"/>
          <p:cNvSpPr txBox="1"/>
          <p:nvPr/>
        </p:nvSpPr>
        <p:spPr>
          <a:xfrm>
            <a:off x="3260430" y="1644758"/>
            <a:ext cx="6239435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3600" b="1" spc="68" dirty="0" err="1" smtClean="0">
                <a:latin typeface="Trebuchet MS"/>
                <a:cs typeface="Trebuchet MS"/>
              </a:rPr>
              <a:t>Pemograman</a:t>
            </a:r>
            <a:r>
              <a:rPr lang="en-ID" sz="3600" b="1" spc="68" dirty="0" smtClean="0">
                <a:latin typeface="Trebuchet MS"/>
                <a:cs typeface="Trebuchet MS"/>
              </a:rPr>
              <a:t> Visual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9" name="object 45"/>
          <p:cNvSpPr txBox="1"/>
          <p:nvPr/>
        </p:nvSpPr>
        <p:spPr>
          <a:xfrm>
            <a:off x="2191872" y="2471637"/>
            <a:ext cx="7857247" cy="62517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spcBef>
                <a:spcPts val="75"/>
              </a:spcBef>
            </a:pPr>
            <a:r>
              <a:rPr lang="en-ID" sz="4000" b="1" spc="221" dirty="0" smtClean="0">
                <a:solidFill>
                  <a:srgbClr val="C00000"/>
                </a:solidFill>
                <a:latin typeface="Trebuchet MS"/>
                <a:cs typeface="Trebuchet MS"/>
              </a:rPr>
              <a:t>Printing &amp; DB Connection</a:t>
            </a:r>
            <a:endParaRPr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930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909" y="1622324"/>
            <a:ext cx="9552809" cy="299597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 err="1">
                <a:solidFill>
                  <a:srgbClr val="000000"/>
                </a:solidFill>
              </a:rPr>
              <a:t>Tujuan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Pembelajaran</a:t>
            </a:r>
            <a:endParaRPr lang="en-US" b="1" dirty="0">
              <a:solidFill>
                <a:srgbClr val="000000"/>
              </a:solidFill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mengidenfitikasikan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Printing</a:t>
            </a:r>
            <a:endParaRPr lang="en-ID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mencetak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Laporan</a:t>
            </a:r>
            <a:endParaRPr lang="en-ID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mengatur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yang di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cetak</a:t>
            </a:r>
            <a:endParaRPr lang="en-ID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menghitung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Text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720725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Mahasiswa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mampu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menghubungkan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ke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 Database.</a:t>
            </a:r>
            <a:endParaRPr lang="en-US" sz="2400" dirty="0"/>
          </a:p>
          <a:p>
            <a:pPr marL="720725" lvl="0" indent="-331788">
              <a:lnSpc>
                <a:spcPct val="115000"/>
              </a:lnSpc>
              <a:buFont typeface="Calibri" panose="020F0502020204030204" pitchFamily="34" charset="0"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534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15C2C-7E2F-4C49-87D3-8FA86D23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FA85264-28A8-46D6-BDA2-E1288077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39" y="1629229"/>
            <a:ext cx="2859315" cy="461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15C2C-7E2F-4C49-87D3-8FA86D23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  <a:endParaRPr lang="id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5CEBC2E7-F713-49C9-9D21-6F1EB0F4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591" y="3429000"/>
            <a:ext cx="6219825" cy="981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565141-FA0C-4F69-AB69-92261900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125" y="1537961"/>
            <a:ext cx="3495506" cy="1765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EA73961-D9A7-4988-8BEA-1DED26676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497" y="2535477"/>
            <a:ext cx="4246104" cy="387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15C2C-7E2F-4C49-87D3-8FA86D23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PrintPreviewDialog</a:t>
            </a:r>
            <a:endParaRPr lang="id-ID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EF39C74-1834-443C-BB32-5260CE7D4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25" y="1374775"/>
            <a:ext cx="5988503" cy="46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1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896C45-B657-4FD3-A1EC-904625AD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1070FE-B31A-4663-BA1D-FDD2AC41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2DA004E-685F-44C5-9227-86AC4BD6B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198" y="1600653"/>
            <a:ext cx="8023603" cy="48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97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B15C2C-7E2F-4C49-87D3-8FA86D23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AD95D79-DF62-4FB3-BAE4-5466E15D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32" y="1487803"/>
            <a:ext cx="5127468" cy="416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6225D3-679D-48DD-B207-90052C1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Report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387BC4-8A1B-448A-ACF1-8CF98A55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6F159AD-206E-404E-A3D4-216FE27B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96" y="1520825"/>
            <a:ext cx="7131456" cy="49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4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615</Words>
  <Application>Microsoft Office PowerPoint</Application>
  <PresentationFormat>Widescreen</PresentationFormat>
  <Paragraphs>113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맑은 고딕</vt:lpstr>
      <vt:lpstr>ＭＳ Ｐゴシック</vt:lpstr>
      <vt:lpstr>Arial</vt:lpstr>
      <vt:lpstr>Calibri</vt:lpstr>
      <vt:lpstr>Calibri Light</vt:lpstr>
      <vt:lpstr>휴먼엑스포</vt:lpstr>
      <vt:lpstr>굴림</vt:lpstr>
      <vt:lpstr>Montserrat</vt:lpstr>
      <vt:lpstr>Times New Roman</vt:lpstr>
      <vt:lpstr>Trebuchet MS</vt:lpstr>
      <vt:lpstr>Wingdings</vt:lpstr>
      <vt:lpstr>Office Theme</vt:lpstr>
      <vt:lpstr>Pemograman Visual Printing dan Koneksi Database</vt:lpstr>
      <vt:lpstr>PowerPoint Presentation</vt:lpstr>
      <vt:lpstr>Printing</vt:lpstr>
      <vt:lpstr>Printing</vt:lpstr>
      <vt:lpstr>Printing</vt:lpstr>
      <vt:lpstr>PrintPreviewDialog</vt:lpstr>
      <vt:lpstr>Printing</vt:lpstr>
      <vt:lpstr>Printing</vt:lpstr>
      <vt:lpstr>Print a Report</vt:lpstr>
      <vt:lpstr>Print Preview</vt:lpstr>
      <vt:lpstr>Challenge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ikhwani saputra</cp:lastModifiedBy>
  <cp:revision>31</cp:revision>
  <dcterms:created xsi:type="dcterms:W3CDTF">2021-09-06T16:17:13Z</dcterms:created>
  <dcterms:modified xsi:type="dcterms:W3CDTF">2022-01-18T19:57:29Z</dcterms:modified>
</cp:coreProperties>
</file>