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61" r:id="rId9"/>
    <p:sldId id="282" r:id="rId10"/>
    <p:sldId id="263" r:id="rId11"/>
    <p:sldId id="284" r:id="rId12"/>
    <p:sldId id="264" r:id="rId13"/>
    <p:sldId id="265" r:id="rId14"/>
    <p:sldId id="285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CB973-4BDF-4F52-90E9-1344D10BE77E}" type="datetimeFigureOut">
              <a:rPr lang="id-ID" smtClean="0"/>
              <a:t>16/11/2022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106C2-D2F7-40E4-84B7-75EA53F6953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666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106C2-D2F7-40E4-84B7-75EA53F69535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667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60959" y="2244039"/>
            <a:ext cx="5259705" cy="4234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E7E7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48476" y="2328799"/>
            <a:ext cx="5483225" cy="3839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7E7E7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11212068" y="0"/>
                </a:lnTo>
                <a:lnTo>
                  <a:pt x="0" y="0"/>
                </a:lnTo>
                <a:lnTo>
                  <a:pt x="0" y="1214628"/>
                </a:lnTo>
                <a:lnTo>
                  <a:pt x="12192000" y="1214628"/>
                </a:lnTo>
                <a:lnTo>
                  <a:pt x="12192000" y="979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3467" y="178689"/>
            <a:ext cx="1054506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853" y="1972182"/>
            <a:ext cx="11036300" cy="3133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35353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4419600"/>
            <a:ext cx="7010400" cy="11313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3200" b="1" dirty="0">
                <a:solidFill>
                  <a:srgbClr val="002060"/>
                </a:solidFill>
                <a:latin typeface="Trebuchet MS" panose="020B0603020202020204" pitchFamily="34" charset="0"/>
                <a:cs typeface="Tahoma"/>
              </a:rPr>
              <a:t>JENIS-JENIS DATA, KONVERSI  DATA, DAN SISTEM BILANGAN</a:t>
            </a:r>
            <a:endParaRPr sz="3200" b="1">
              <a:solidFill>
                <a:srgbClr val="002060"/>
              </a:solidFill>
              <a:latin typeface="Trebuchet MS" panose="020B06030202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597" y="990600"/>
            <a:ext cx="8150403" cy="417165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800" spc="17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Menurut</a:t>
            </a:r>
            <a:r>
              <a:rPr sz="28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5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sifatnya,</a:t>
            </a:r>
            <a:r>
              <a:rPr sz="28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jenis-jenis</a:t>
            </a:r>
            <a:r>
              <a:rPr sz="2800" spc="2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data</a:t>
            </a:r>
            <a:r>
              <a:rPr sz="2800" spc="-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dibagi</a:t>
            </a:r>
            <a:r>
              <a:rPr sz="28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menjadi</a:t>
            </a:r>
            <a:r>
              <a:rPr sz="2800" spc="-3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5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dua,</a:t>
            </a:r>
            <a:r>
              <a:rPr sz="2800" spc="-2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yaitu:</a:t>
            </a:r>
            <a:endParaRPr sz="2800">
              <a:latin typeface="Trebuchet MS" panose="020B0603020202020204" pitchFamily="34" charset="0"/>
              <a:cs typeface="Microsoft Sans Serif"/>
            </a:endParaRPr>
          </a:p>
          <a:p>
            <a:pPr marL="536575" indent="-354013">
              <a:lnSpc>
                <a:spcPct val="100000"/>
              </a:lnSpc>
              <a:spcBef>
                <a:spcPts val="1190"/>
              </a:spcBef>
              <a:buSzPct val="106666"/>
              <a:buAutoNum type="arabicPeriod"/>
              <a:tabLst>
                <a:tab pos="892175" algn="l"/>
              </a:tabLst>
            </a:pPr>
            <a:r>
              <a:rPr sz="2800" b="1" spc="15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Data</a:t>
            </a:r>
            <a:r>
              <a:rPr sz="2800" b="1" spc="-8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sz="2800" b="1" spc="120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Kualitatif</a:t>
            </a:r>
            <a:endParaRPr sz="2800">
              <a:latin typeface="Trebuchet MS" panose="020B0603020202020204" pitchFamily="34" charset="0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640"/>
              </a:spcBef>
            </a:pPr>
            <a:r>
              <a:rPr sz="2800" b="1" spc="140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Data</a:t>
            </a:r>
            <a:r>
              <a:rPr sz="2800" b="1" spc="-4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sz="2800" b="1" spc="14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kualitatif</a:t>
            </a:r>
            <a:r>
              <a:rPr sz="2800" b="1" spc="-6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sz="2800" spc="6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adalah</a:t>
            </a:r>
            <a:r>
              <a:rPr sz="2800" spc="-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data</a:t>
            </a:r>
            <a:r>
              <a:rPr sz="2800" spc="-1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35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yang</a:t>
            </a:r>
            <a:r>
              <a:rPr sz="2800" spc="-5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95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tidak</a:t>
            </a:r>
            <a:r>
              <a:rPr lang="en-US" sz="2800" spc="9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2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berbentuk</a:t>
            </a:r>
            <a:r>
              <a:rPr sz="2800" spc="-15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angka.</a:t>
            </a:r>
            <a:endParaRPr sz="2800">
              <a:latin typeface="Trebuchet MS" panose="020B0603020202020204" pitchFamily="34" charset="0"/>
              <a:cs typeface="Microsoft Sans Serif"/>
            </a:endParaRPr>
          </a:p>
          <a:p>
            <a:pPr marL="1885950" marR="5080" indent="-1417638" algn="just">
              <a:lnSpc>
                <a:spcPct val="100000"/>
              </a:lnSpc>
              <a:spcBef>
                <a:spcPts val="1225"/>
              </a:spcBef>
              <a:tabLst>
                <a:tab pos="2149475" algn="l"/>
              </a:tabLst>
            </a:pPr>
            <a:r>
              <a:rPr sz="2400" spc="4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Misalnya:</a:t>
            </a:r>
            <a:r>
              <a:rPr lang="en-US" sz="2400" spc="4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55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Kuesioner </a:t>
            </a:r>
            <a:r>
              <a:rPr sz="2400" spc="9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pertanyaan </a:t>
            </a:r>
            <a:r>
              <a:rPr sz="2400" spc="9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tentang </a:t>
            </a:r>
            <a:r>
              <a:rPr sz="2400" spc="2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suasana </a:t>
            </a:r>
            <a:r>
              <a:rPr sz="2400" spc="3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kerja, </a:t>
            </a:r>
            <a:r>
              <a:rPr sz="2400" spc="6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kualitas </a:t>
            </a:r>
            <a:r>
              <a:rPr sz="2400" spc="6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6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pelayanan</a:t>
            </a:r>
            <a:r>
              <a:rPr sz="2400" spc="-1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6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sebuah</a:t>
            </a:r>
            <a:r>
              <a:rPr sz="2400" spc="-2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15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rumah</a:t>
            </a:r>
            <a:r>
              <a:rPr sz="24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5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sakit</a:t>
            </a:r>
            <a:r>
              <a:rPr sz="2400" spc="1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8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atau</a:t>
            </a:r>
            <a:r>
              <a:rPr sz="24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gaya</a:t>
            </a:r>
            <a:r>
              <a:rPr sz="2400" spc="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9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kepemimpinan, </a:t>
            </a:r>
            <a:r>
              <a:rPr sz="2400" spc="-73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10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dan</a:t>
            </a:r>
            <a:r>
              <a:rPr sz="24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5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lain-lain.</a:t>
            </a:r>
            <a:endParaRPr sz="2800">
              <a:latin typeface="Trebuchet MS" panose="020B0603020202020204" pitchFamily="34" charset="0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24800" y="147065"/>
            <a:ext cx="4267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tx1"/>
                </a:solidFill>
              </a:rPr>
              <a:t>JENIS-JENIS DATA</a:t>
            </a:r>
            <a:endParaRPr sz="3200">
              <a:solidFill>
                <a:schemeClr val="tx1"/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82" y="2059685"/>
            <a:ext cx="624205" cy="433070"/>
            <a:chOff x="8382" y="2059685"/>
            <a:chExt cx="624205" cy="433070"/>
          </a:xfrm>
        </p:grpSpPr>
        <p:sp>
          <p:nvSpPr>
            <p:cNvPr id="6" name="object 6"/>
            <p:cNvSpPr/>
            <p:nvPr/>
          </p:nvSpPr>
          <p:spPr>
            <a:xfrm>
              <a:off x="8382" y="2266949"/>
              <a:ext cx="605155" cy="0"/>
            </a:xfrm>
            <a:custGeom>
              <a:avLst/>
              <a:gdLst/>
              <a:ahLst/>
              <a:cxnLst/>
              <a:rect l="l" t="t" r="r" b="b"/>
              <a:pathLst>
                <a:path w="605155">
                  <a:moveTo>
                    <a:pt x="0" y="0"/>
                  </a:moveTo>
                  <a:lnTo>
                    <a:pt x="604685" y="0"/>
                  </a:lnTo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3409" y="2059685"/>
              <a:ext cx="0" cy="433070"/>
            </a:xfrm>
            <a:custGeom>
              <a:avLst/>
              <a:gdLst/>
              <a:ahLst/>
              <a:cxnLst/>
              <a:rect l="l" t="t" r="r" b="b"/>
              <a:pathLst>
                <a:path h="433069">
                  <a:moveTo>
                    <a:pt x="0" y="0"/>
                  </a:moveTo>
                  <a:lnTo>
                    <a:pt x="0" y="432562"/>
                  </a:lnTo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13913184-5AA8-23FC-B33D-E4C42A9C0028}"/>
              </a:ext>
            </a:extLst>
          </p:cNvPr>
          <p:cNvSpPr txBox="1"/>
          <p:nvPr/>
        </p:nvSpPr>
        <p:spPr>
          <a:xfrm>
            <a:off x="310959" y="1108578"/>
            <a:ext cx="5404041" cy="325089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400" spc="17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Menurut</a:t>
            </a:r>
            <a:r>
              <a:rPr sz="24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5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sifatnya,</a:t>
            </a:r>
            <a:r>
              <a:rPr sz="24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jenis-jenis</a:t>
            </a:r>
            <a:r>
              <a:rPr sz="2400" spc="2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9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data</a:t>
            </a:r>
            <a:r>
              <a:rPr sz="2400" spc="-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7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dibagi</a:t>
            </a:r>
            <a:r>
              <a:rPr sz="24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menjadi</a:t>
            </a:r>
            <a:r>
              <a:rPr sz="2400" spc="-3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5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dua,</a:t>
            </a:r>
            <a:r>
              <a:rPr sz="2400" spc="-2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yaitu:</a:t>
            </a:r>
            <a:endParaRPr sz="2400">
              <a:latin typeface="Trebuchet MS" panose="020B0603020202020204" pitchFamily="34" charset="0"/>
              <a:cs typeface="Microsoft Sans Serif"/>
            </a:endParaRPr>
          </a:p>
          <a:p>
            <a:pPr marL="466725">
              <a:lnSpc>
                <a:spcPct val="100000"/>
              </a:lnSpc>
              <a:spcBef>
                <a:spcPts val="1190"/>
              </a:spcBef>
              <a:buSzPct val="106666"/>
              <a:tabLst>
                <a:tab pos="892175" algn="l"/>
              </a:tabLst>
            </a:pPr>
            <a:endParaRPr sz="800">
              <a:latin typeface="Trebuchet MS" panose="020B0603020202020204" pitchFamily="34" charset="0"/>
              <a:cs typeface="Microsoft Sans Serif"/>
            </a:endParaRPr>
          </a:p>
          <a:p>
            <a:pPr marL="982663" indent="-515938">
              <a:lnSpc>
                <a:spcPct val="100000"/>
              </a:lnSpc>
              <a:spcBef>
                <a:spcPts val="844"/>
              </a:spcBef>
              <a:buSzPct val="106666"/>
              <a:buAutoNum type="arabicPeriod" startAt="2"/>
              <a:tabLst>
                <a:tab pos="892175" algn="l"/>
                <a:tab pos="1238250" algn="l"/>
              </a:tabLst>
            </a:pPr>
            <a:r>
              <a:rPr sz="2400" b="1" spc="155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Data</a:t>
            </a:r>
            <a:r>
              <a:rPr sz="2400" b="1" spc="-75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sz="2400" b="1" spc="140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Kuatitatif</a:t>
            </a:r>
            <a:endParaRPr sz="2400">
              <a:latin typeface="Trebuchet MS" panose="020B0603020202020204" pitchFamily="34" charset="0"/>
              <a:cs typeface="Arial"/>
            </a:endParaRPr>
          </a:p>
          <a:p>
            <a:pPr marL="467995">
              <a:lnSpc>
                <a:spcPct val="100000"/>
              </a:lnSpc>
              <a:spcBef>
                <a:spcPts val="615"/>
              </a:spcBef>
            </a:pPr>
            <a:r>
              <a:rPr sz="2400" b="1" spc="15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Data</a:t>
            </a:r>
            <a:r>
              <a:rPr sz="2400" b="1" spc="-70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sz="2400" b="1" spc="17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kuantitatif</a:t>
            </a:r>
            <a:r>
              <a:rPr sz="2400" b="1" spc="-6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sz="2400" spc="6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adalah</a:t>
            </a:r>
            <a:r>
              <a:rPr sz="2400" spc="-4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9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data</a:t>
            </a:r>
            <a:r>
              <a:rPr sz="2400" spc="-2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yang</a:t>
            </a:r>
            <a:r>
              <a:rPr sz="2400" spc="-6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13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berbentuk</a:t>
            </a:r>
            <a:r>
              <a:rPr sz="2400" spc="-1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angka.</a:t>
            </a:r>
            <a:endParaRPr sz="2400">
              <a:latin typeface="Trebuchet MS" panose="020B0603020202020204" pitchFamily="34" charset="0"/>
              <a:cs typeface="Microsoft Sans Serif"/>
            </a:endParaRPr>
          </a:p>
          <a:p>
            <a:pPr marL="467995">
              <a:lnSpc>
                <a:spcPct val="100000"/>
              </a:lnSpc>
              <a:spcBef>
                <a:spcPts val="925"/>
              </a:spcBef>
            </a:pPr>
            <a:r>
              <a:rPr sz="2000" spc="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Misalnya:</a:t>
            </a:r>
            <a:r>
              <a:rPr sz="2000" spc="1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000" spc="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Harga</a:t>
            </a:r>
            <a:r>
              <a:rPr sz="200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000" spc="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saham,</a:t>
            </a:r>
            <a:r>
              <a:rPr sz="2000" spc="-1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000" spc="5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besarnya</a:t>
            </a:r>
            <a:r>
              <a:rPr sz="2000" spc="-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000" spc="8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pendapatan,</a:t>
            </a:r>
            <a:r>
              <a:rPr sz="2000" spc="-1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000" spc="10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dan</a:t>
            </a:r>
            <a:r>
              <a:rPr sz="2000" spc="-1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000" spc="5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lain-lain</a:t>
            </a:r>
            <a:r>
              <a:rPr sz="2400" spc="5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.</a:t>
            </a:r>
            <a:endParaRPr sz="2400">
              <a:latin typeface="Trebuchet MS" panose="020B0603020202020204" pitchFamily="34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2049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24576" y="199795"/>
            <a:ext cx="64559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65" dirty="0">
                <a:solidFill>
                  <a:schemeClr val="tx1"/>
                </a:solidFill>
              </a:rPr>
              <a:t>DATA</a:t>
            </a:r>
            <a:r>
              <a:rPr sz="3200" spc="-200" dirty="0">
                <a:solidFill>
                  <a:schemeClr val="tx1"/>
                </a:solidFill>
              </a:rPr>
              <a:t> </a:t>
            </a:r>
            <a:r>
              <a:rPr sz="3200" spc="125" dirty="0">
                <a:solidFill>
                  <a:schemeClr val="tx1"/>
                </a:solidFill>
              </a:rPr>
              <a:t>DALAM</a:t>
            </a:r>
            <a:r>
              <a:rPr sz="3200" spc="-200" dirty="0">
                <a:solidFill>
                  <a:schemeClr val="tx1"/>
                </a:solidFill>
              </a:rPr>
              <a:t> </a:t>
            </a:r>
            <a:r>
              <a:rPr sz="3200" spc="60" dirty="0">
                <a:solidFill>
                  <a:schemeClr val="tx1"/>
                </a:solidFill>
              </a:rPr>
              <a:t>PEMROGRAMAN</a:t>
            </a:r>
            <a:endParaRPr sz="3200">
              <a:solidFill>
                <a:schemeClr val="tx1"/>
              </a:solidFill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51906"/>
              </p:ext>
            </p:extLst>
          </p:nvPr>
        </p:nvGraphicFramePr>
        <p:xfrm>
          <a:off x="602119" y="1608708"/>
          <a:ext cx="10778487" cy="4321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2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2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Tipe</a:t>
                      </a:r>
                      <a:r>
                        <a:rPr sz="2000" b="1" spc="-6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10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2000" b="1" spc="-7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9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Primitif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28575">
                      <a:solidFill>
                        <a:srgbClr val="006FC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Jangkauan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28575">
                      <a:solidFill>
                        <a:srgbClr val="006FC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9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Ukuran</a:t>
                      </a:r>
                      <a:r>
                        <a:rPr sz="2000" b="1" spc="-9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6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b="1" spc="6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bit)</a:t>
                      </a:r>
                      <a:endParaRPr lang="en-US" sz="2000" b="1" spc="60">
                        <a:solidFill>
                          <a:srgbClr val="535353"/>
                        </a:solidFill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28575">
                      <a:solidFill>
                        <a:srgbClr val="006FC0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i="1" spc="-6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Byte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28575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1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-128</a:t>
                      </a:r>
                      <a:r>
                        <a:rPr sz="2000" spc="-5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s.d.</a:t>
                      </a:r>
                      <a:r>
                        <a:rPr sz="20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127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28575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28575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i="1" spc="-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Short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-32767</a:t>
                      </a:r>
                      <a:r>
                        <a:rPr sz="2000" spc="-5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s.d.</a:t>
                      </a:r>
                      <a:r>
                        <a:rPr sz="2000" spc="-3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32767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16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i="1" spc="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Int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-2147483648</a:t>
                      </a:r>
                      <a:r>
                        <a:rPr sz="2000" spc="-9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s.d.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2147483648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32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i="1" spc="-6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Long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-9223372036854775808</a:t>
                      </a:r>
                      <a:r>
                        <a:rPr sz="2000" spc="-6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s.d.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9223372036854775808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64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i="1" spc="-2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Char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Sebuah</a:t>
                      </a:r>
                      <a:r>
                        <a:rPr sz="2000" spc="-5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i="1" spc="-3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Unicode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16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i="1" spc="-2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Float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3.4e-038</a:t>
                      </a:r>
                      <a:r>
                        <a:rPr sz="2000" spc="-5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s.d.</a:t>
                      </a:r>
                      <a:r>
                        <a:rPr sz="20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3.4e+038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32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i="1" spc="-1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Double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1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1.7e-308</a:t>
                      </a:r>
                      <a:r>
                        <a:rPr sz="2000" spc="-5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s.d.</a:t>
                      </a:r>
                      <a:r>
                        <a:rPr sz="20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1.7e+308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54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  <a:solidFill>
                      <a:srgbClr val="CC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i="1" spc="-2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Boolean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i="1" spc="-2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false</a:t>
                      </a:r>
                      <a:r>
                        <a:rPr sz="2000" i="1" spc="-4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2000" spc="3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r>
                        <a:rPr sz="20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6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atau</a:t>
                      </a:r>
                      <a:r>
                        <a:rPr sz="2000" spc="-3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i="1" spc="3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2000" i="1" spc="-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000" spc="-3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3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006FC0"/>
                      </a:solidFill>
                      <a:prstDash val="solid"/>
                    </a:lnR>
                    <a:lnT w="127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006F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81000" y="946321"/>
            <a:ext cx="10401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00" dirty="0">
                <a:latin typeface="Microsoft Sans Serif"/>
                <a:cs typeface="Microsoft Sans Serif"/>
              </a:rPr>
              <a:t>Berikut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105" dirty="0">
                <a:latin typeface="Microsoft Sans Serif"/>
                <a:cs typeface="Microsoft Sans Serif"/>
              </a:rPr>
              <a:t>ini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120" dirty="0">
                <a:latin typeface="Microsoft Sans Serif"/>
                <a:cs typeface="Microsoft Sans Serif"/>
              </a:rPr>
              <a:t>merupakan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tipe-tipe</a:t>
            </a:r>
            <a:r>
              <a:rPr sz="2800" spc="30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data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spc="105" dirty="0">
                <a:latin typeface="Microsoft Sans Serif"/>
                <a:cs typeface="Microsoft Sans Serif"/>
              </a:rPr>
              <a:t>dalam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110" dirty="0">
                <a:latin typeface="Microsoft Sans Serif"/>
                <a:cs typeface="Microsoft Sans Serif"/>
              </a:rPr>
              <a:t>pemrograman</a:t>
            </a:r>
            <a:r>
              <a:rPr sz="3000" spc="110" dirty="0">
                <a:solidFill>
                  <a:srgbClr val="7E7E7E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34200" y="173735"/>
            <a:ext cx="525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tx1"/>
                </a:solidFill>
              </a:rPr>
              <a:t>JENIS BILANGAN (1)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17" y="916453"/>
            <a:ext cx="11644503" cy="50250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425"/>
              </a:spcBef>
            </a:pPr>
            <a:r>
              <a:rPr sz="3400" spc="20" dirty="0">
                <a:solidFill>
                  <a:srgbClr val="7E7E7E"/>
                </a:solidFill>
                <a:latin typeface="Microsoft Sans Serif"/>
                <a:cs typeface="Microsoft Sans Serif"/>
              </a:rPr>
              <a:t>Ada</a:t>
            </a:r>
            <a:r>
              <a:rPr sz="3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4</a:t>
            </a:r>
            <a:r>
              <a:rPr sz="3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7E7E7E"/>
                </a:solidFill>
                <a:latin typeface="Microsoft Sans Serif"/>
                <a:cs typeface="Microsoft Sans Serif"/>
              </a:rPr>
              <a:t>jenis</a:t>
            </a:r>
            <a:r>
              <a:rPr sz="3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85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34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114" dirty="0">
                <a:solidFill>
                  <a:srgbClr val="7E7E7E"/>
                </a:solidFill>
                <a:latin typeface="Microsoft Sans Serif"/>
                <a:cs typeface="Microsoft Sans Serif"/>
              </a:rPr>
              <a:t>dalam</a:t>
            </a:r>
            <a:r>
              <a:rPr sz="3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110" dirty="0">
                <a:solidFill>
                  <a:srgbClr val="7E7E7E"/>
                </a:solidFill>
                <a:latin typeface="Microsoft Sans Serif"/>
                <a:cs typeface="Microsoft Sans Serif"/>
              </a:rPr>
              <a:t>pemograman,</a:t>
            </a:r>
            <a:r>
              <a:rPr sz="34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80" dirty="0">
                <a:solidFill>
                  <a:srgbClr val="7E7E7E"/>
                </a:solidFill>
                <a:latin typeface="Microsoft Sans Serif"/>
                <a:cs typeface="Microsoft Sans Serif"/>
              </a:rPr>
              <a:t>yaitu:</a:t>
            </a:r>
            <a:endParaRPr sz="3400">
              <a:latin typeface="Microsoft Sans Serif"/>
              <a:cs typeface="Microsoft Sans Serif"/>
            </a:endParaRPr>
          </a:p>
          <a:p>
            <a:pPr marL="42545">
              <a:lnSpc>
                <a:spcPct val="100000"/>
              </a:lnSpc>
              <a:spcBef>
                <a:spcPts val="385"/>
              </a:spcBef>
            </a:pPr>
            <a:r>
              <a:rPr sz="5400" b="1" u="heavy" spc="60" baseline="-4861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5400" b="1" u="heavy" spc="82" baseline="-4861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1</a:t>
            </a:r>
            <a:r>
              <a:rPr sz="5400" b="1" spc="1537" baseline="-486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50" dirty="0">
                <a:latin typeface="Allema" panose="03000505000000020004" pitchFamily="66" charset="0"/>
                <a:cs typeface="Arial"/>
              </a:rPr>
              <a:t>Bilangan</a:t>
            </a:r>
            <a:r>
              <a:rPr sz="3200" b="1" spc="-55" dirty="0">
                <a:latin typeface="Allema" panose="03000505000000020004" pitchFamily="66" charset="0"/>
                <a:cs typeface="Arial"/>
              </a:rPr>
              <a:t> </a:t>
            </a:r>
            <a:r>
              <a:rPr sz="3200" b="1" spc="85" dirty="0">
                <a:latin typeface="Allema" panose="03000505000000020004" pitchFamily="66" charset="0"/>
                <a:cs typeface="Arial"/>
              </a:rPr>
              <a:t>Desimal</a:t>
            </a:r>
            <a:endParaRPr sz="3200">
              <a:latin typeface="Allema" panose="03000505000000020004" pitchFamily="66" charset="0"/>
              <a:cs typeface="Arial"/>
            </a:endParaRPr>
          </a:p>
          <a:p>
            <a:pPr marL="786130" marR="5080">
              <a:lnSpc>
                <a:spcPct val="100000"/>
              </a:lnSpc>
              <a:spcBef>
                <a:spcPts val="375"/>
              </a:spcBef>
            </a:pPr>
            <a:r>
              <a:rPr sz="2400" spc="45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desimal</a:t>
            </a:r>
            <a:r>
              <a:rPr sz="24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7E7E7E"/>
                </a:solidFill>
                <a:latin typeface="Microsoft Sans Serif"/>
                <a:cs typeface="Microsoft Sans Serif"/>
              </a:rPr>
              <a:t>adalah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yang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7E7E7E"/>
                </a:solidFill>
                <a:latin typeface="Microsoft Sans Serif"/>
                <a:cs typeface="Microsoft Sans Serif"/>
              </a:rPr>
              <a:t>terdiri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dari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10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7E7E7E"/>
                </a:solidFill>
                <a:latin typeface="Microsoft Sans Serif"/>
                <a:cs typeface="Microsoft Sans Serif"/>
              </a:rPr>
              <a:t>angka, </a:t>
            </a:r>
            <a:r>
              <a:rPr sz="2400" spc="-7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7E7E7E"/>
                </a:solidFill>
                <a:latin typeface="Microsoft Sans Serif"/>
                <a:cs typeface="Microsoft Sans Serif"/>
              </a:rPr>
              <a:t>yaitu</a:t>
            </a:r>
            <a:r>
              <a:rPr sz="2400" spc="65">
                <a:solidFill>
                  <a:srgbClr val="7E7E7E"/>
                </a:solidFill>
                <a:latin typeface="Microsoft Sans Serif"/>
                <a:cs typeface="Microsoft Sans Serif"/>
              </a:rPr>
              <a:t>:</a:t>
            </a:r>
            <a:r>
              <a:rPr sz="2400" spc="-1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endParaRPr lang="en-US" sz="2400" spc="-10">
              <a:solidFill>
                <a:srgbClr val="7E7E7E"/>
              </a:solidFill>
              <a:latin typeface="Microsoft Sans Serif"/>
              <a:cs typeface="Microsoft Sans Serif"/>
            </a:endParaRPr>
          </a:p>
          <a:p>
            <a:pPr marL="786130" marR="5080">
              <a:lnSpc>
                <a:spcPct val="100000"/>
              </a:lnSpc>
              <a:spcBef>
                <a:spcPts val="375"/>
              </a:spcBef>
            </a:pPr>
            <a:r>
              <a:rPr sz="2400" spc="-25">
                <a:solidFill>
                  <a:srgbClr val="7E7E7E"/>
                </a:solidFill>
                <a:latin typeface="Microsoft Sans Serif"/>
                <a:cs typeface="Microsoft Sans Serif"/>
              </a:rPr>
              <a:t>0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,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1,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2,</a:t>
            </a:r>
            <a:r>
              <a:rPr sz="2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3,</a:t>
            </a:r>
            <a:r>
              <a:rPr sz="2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4,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5,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6,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7,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8,</a:t>
            </a:r>
            <a:r>
              <a:rPr sz="2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dan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9.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6000" b="1" u="heavy" spc="240" baseline="-4861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6000" b="1" u="heavy" spc="82" baseline="-4861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2</a:t>
            </a:r>
            <a:r>
              <a:rPr sz="6000" b="1" spc="1350" baseline="-486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latin typeface="Allema" panose="03000505000000020004" pitchFamily="66" charset="0"/>
                <a:cs typeface="Arial"/>
              </a:rPr>
              <a:t>Bilangan</a:t>
            </a:r>
            <a:r>
              <a:rPr sz="2800" b="1" spc="-60" dirty="0">
                <a:latin typeface="Allema" panose="03000505000000020004" pitchFamily="66" charset="0"/>
                <a:cs typeface="Arial"/>
              </a:rPr>
              <a:t> </a:t>
            </a:r>
            <a:r>
              <a:rPr sz="2800" b="1" spc="75" dirty="0">
                <a:latin typeface="Allema" panose="03000505000000020004" pitchFamily="66" charset="0"/>
                <a:cs typeface="Arial"/>
              </a:rPr>
              <a:t>Biner</a:t>
            </a:r>
            <a:endParaRPr sz="2800">
              <a:latin typeface="Allema" panose="03000505000000020004" pitchFamily="66" charset="0"/>
              <a:cs typeface="Arial"/>
            </a:endParaRPr>
          </a:p>
          <a:p>
            <a:pPr marL="755650" marR="165100">
              <a:lnSpc>
                <a:spcPct val="100000"/>
              </a:lnSpc>
              <a:spcBef>
                <a:spcPts val="375"/>
              </a:spcBef>
            </a:pPr>
            <a:r>
              <a:rPr sz="2400" spc="45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7E7E7E"/>
                </a:solidFill>
                <a:latin typeface="Microsoft Sans Serif"/>
                <a:cs typeface="Microsoft Sans Serif"/>
              </a:rPr>
              <a:t>biner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(</a:t>
            </a:r>
            <a:r>
              <a:rPr sz="2400" i="1" spc="-10" dirty="0">
                <a:solidFill>
                  <a:srgbClr val="7E7E7E"/>
                </a:solidFill>
                <a:latin typeface="Arial"/>
                <a:cs typeface="Arial"/>
              </a:rPr>
              <a:t>binary,</a:t>
            </a:r>
            <a:r>
              <a:rPr sz="24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i="1" spc="40" dirty="0">
                <a:solidFill>
                  <a:srgbClr val="7E7E7E"/>
                </a:solidFill>
                <a:latin typeface="Arial"/>
                <a:cs typeface="Arial"/>
              </a:rPr>
              <a:t>binary</a:t>
            </a:r>
            <a:r>
              <a:rPr sz="2400" i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i="1" spc="10" dirty="0">
                <a:solidFill>
                  <a:srgbClr val="7E7E7E"/>
                </a:solidFill>
                <a:latin typeface="Arial"/>
                <a:cs typeface="Arial"/>
              </a:rPr>
              <a:t>digit,</a:t>
            </a:r>
            <a:r>
              <a:rPr sz="24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7E7E7E"/>
                </a:solidFill>
                <a:latin typeface="Microsoft Sans Serif"/>
                <a:cs typeface="Microsoft Sans Serif"/>
              </a:rPr>
              <a:t>atau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7E7E7E"/>
                </a:solidFill>
                <a:latin typeface="Microsoft Sans Serif"/>
                <a:cs typeface="Microsoft Sans Serif"/>
              </a:rPr>
              <a:t>bit)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7E7E7E"/>
                </a:solidFill>
                <a:latin typeface="Microsoft Sans Serif"/>
                <a:cs typeface="Microsoft Sans Serif"/>
              </a:rPr>
              <a:t>adalah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 </a:t>
            </a:r>
            <a:r>
              <a:rPr sz="2400" spc="-7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yang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7E7E7E"/>
                </a:solidFill>
                <a:latin typeface="Microsoft Sans Serif"/>
                <a:cs typeface="Microsoft Sans Serif"/>
              </a:rPr>
              <a:t>terdiri</a:t>
            </a:r>
            <a:r>
              <a:rPr sz="24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dari</a:t>
            </a:r>
            <a:r>
              <a:rPr sz="2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2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7E7E7E"/>
                </a:solidFill>
                <a:latin typeface="Microsoft Sans Serif"/>
                <a:cs typeface="Microsoft Sans Serif"/>
              </a:rPr>
              <a:t>angka,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7E7E7E"/>
                </a:solidFill>
                <a:latin typeface="Microsoft Sans Serif"/>
                <a:cs typeface="Microsoft Sans Serif"/>
              </a:rPr>
              <a:t>yaitu: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0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dan</a:t>
            </a:r>
            <a:r>
              <a:rPr sz="2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1.</a:t>
            </a:r>
            <a:endParaRPr sz="2400">
              <a:latin typeface="Microsoft Sans Serif"/>
              <a:cs typeface="Microsoft Sans Serif"/>
            </a:endParaRPr>
          </a:p>
          <a:p>
            <a:pPr marL="42545">
              <a:lnSpc>
                <a:spcPts val="4770"/>
              </a:lnSpc>
            </a:pPr>
            <a:r>
              <a:rPr sz="6000" b="1" u="heavy" spc="240" baseline="-4861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6000" b="1" u="heavy" spc="82" baseline="-4861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3</a:t>
            </a:r>
            <a:r>
              <a:rPr sz="6000" b="1" spc="1350" baseline="-486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latin typeface="Allema" panose="03000505000000020004" pitchFamily="66" charset="0"/>
                <a:cs typeface="Arial"/>
              </a:rPr>
              <a:t>Bilangan</a:t>
            </a:r>
            <a:r>
              <a:rPr sz="2800" b="1" spc="-65" dirty="0">
                <a:latin typeface="Allema" panose="03000505000000020004" pitchFamily="66" charset="0"/>
                <a:cs typeface="Arial"/>
              </a:rPr>
              <a:t> </a:t>
            </a:r>
            <a:r>
              <a:rPr sz="2800" b="1" spc="165" dirty="0">
                <a:latin typeface="Allema" panose="03000505000000020004" pitchFamily="66" charset="0"/>
                <a:cs typeface="Arial"/>
              </a:rPr>
              <a:t>Oktal</a:t>
            </a:r>
            <a:endParaRPr sz="2800">
              <a:latin typeface="Allema" panose="03000505000000020004" pitchFamily="66" charset="0"/>
              <a:cs typeface="Arial"/>
            </a:endParaRPr>
          </a:p>
          <a:p>
            <a:pPr marL="786130" marR="689610">
              <a:lnSpc>
                <a:spcPct val="100000"/>
              </a:lnSpc>
              <a:spcBef>
                <a:spcPts val="375"/>
              </a:spcBef>
            </a:pPr>
            <a:r>
              <a:rPr sz="2400" spc="45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7E7E7E"/>
                </a:solidFill>
                <a:latin typeface="Microsoft Sans Serif"/>
                <a:cs typeface="Microsoft Sans Serif"/>
              </a:rPr>
              <a:t>oktal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7E7E7E"/>
                </a:solidFill>
                <a:latin typeface="Microsoft Sans Serif"/>
                <a:cs typeface="Microsoft Sans Serif"/>
              </a:rPr>
              <a:t>adalah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yang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7E7E7E"/>
                </a:solidFill>
                <a:latin typeface="Microsoft Sans Serif"/>
                <a:cs typeface="Microsoft Sans Serif"/>
              </a:rPr>
              <a:t>terdiri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dari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8</a:t>
            </a:r>
            <a:r>
              <a:rPr sz="24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7E7E7E"/>
                </a:solidFill>
                <a:latin typeface="Microsoft Sans Serif"/>
                <a:cs typeface="Microsoft Sans Serif"/>
              </a:rPr>
              <a:t>angka, </a:t>
            </a:r>
            <a:r>
              <a:rPr sz="2400" spc="-7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7E7E7E"/>
                </a:solidFill>
                <a:latin typeface="Microsoft Sans Serif"/>
                <a:cs typeface="Microsoft Sans Serif"/>
              </a:rPr>
              <a:t>yaitu</a:t>
            </a:r>
            <a:r>
              <a:rPr sz="2400" spc="65">
                <a:solidFill>
                  <a:srgbClr val="7E7E7E"/>
                </a:solidFill>
                <a:latin typeface="Microsoft Sans Serif"/>
                <a:cs typeface="Microsoft Sans Serif"/>
              </a:rPr>
              <a:t>:</a:t>
            </a:r>
            <a:r>
              <a:rPr sz="2400" spc="-1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endParaRPr lang="en-US" sz="2400" spc="-10">
              <a:solidFill>
                <a:srgbClr val="7E7E7E"/>
              </a:solidFill>
              <a:latin typeface="Microsoft Sans Serif"/>
              <a:cs typeface="Microsoft Sans Serif"/>
            </a:endParaRPr>
          </a:p>
          <a:p>
            <a:pPr marL="786130" marR="689610">
              <a:lnSpc>
                <a:spcPct val="100000"/>
              </a:lnSpc>
              <a:spcBef>
                <a:spcPts val="375"/>
              </a:spcBef>
            </a:pPr>
            <a:r>
              <a:rPr sz="2400" spc="-25">
                <a:solidFill>
                  <a:srgbClr val="7E7E7E"/>
                </a:solidFill>
                <a:latin typeface="Microsoft Sans Serif"/>
                <a:cs typeface="Microsoft Sans Serif"/>
              </a:rPr>
              <a:t>0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,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1,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2,</a:t>
            </a:r>
            <a:r>
              <a:rPr sz="2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3,</a:t>
            </a:r>
            <a:r>
              <a:rPr sz="2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4,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5,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6,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dan</a:t>
            </a:r>
            <a:r>
              <a:rPr sz="2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7.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1600200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5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3136582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4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3000" y="4495800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4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34200" y="173735"/>
            <a:ext cx="525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tx1"/>
                </a:solidFill>
              </a:rPr>
              <a:t>JENIS BILANGAN (1)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117" y="916453"/>
            <a:ext cx="11644503" cy="381450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425"/>
              </a:spcBef>
            </a:pPr>
            <a:r>
              <a:rPr sz="3400" spc="20" dirty="0">
                <a:solidFill>
                  <a:srgbClr val="7E7E7E"/>
                </a:solidFill>
                <a:latin typeface="Microsoft Sans Serif"/>
                <a:cs typeface="Microsoft Sans Serif"/>
              </a:rPr>
              <a:t>Ada</a:t>
            </a:r>
            <a:r>
              <a:rPr sz="3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4</a:t>
            </a:r>
            <a:r>
              <a:rPr sz="3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7E7E7E"/>
                </a:solidFill>
                <a:latin typeface="Microsoft Sans Serif"/>
                <a:cs typeface="Microsoft Sans Serif"/>
              </a:rPr>
              <a:t>jenis</a:t>
            </a:r>
            <a:r>
              <a:rPr sz="3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85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34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114" dirty="0">
                <a:solidFill>
                  <a:srgbClr val="7E7E7E"/>
                </a:solidFill>
                <a:latin typeface="Microsoft Sans Serif"/>
                <a:cs typeface="Microsoft Sans Serif"/>
              </a:rPr>
              <a:t>dalam</a:t>
            </a:r>
            <a:r>
              <a:rPr sz="3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110" dirty="0">
                <a:solidFill>
                  <a:srgbClr val="7E7E7E"/>
                </a:solidFill>
                <a:latin typeface="Microsoft Sans Serif"/>
                <a:cs typeface="Microsoft Sans Serif"/>
              </a:rPr>
              <a:t>pemograman,</a:t>
            </a:r>
            <a:r>
              <a:rPr sz="34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400" spc="80" dirty="0">
                <a:solidFill>
                  <a:srgbClr val="7E7E7E"/>
                </a:solidFill>
                <a:latin typeface="Microsoft Sans Serif"/>
                <a:cs typeface="Microsoft Sans Serif"/>
              </a:rPr>
              <a:t>yaitu:</a:t>
            </a:r>
            <a:endParaRPr sz="3400">
              <a:latin typeface="Microsoft Sans Serif"/>
              <a:cs typeface="Microsoft Sans Serif"/>
            </a:endParaRPr>
          </a:p>
          <a:p>
            <a:pPr marL="42545">
              <a:lnSpc>
                <a:spcPct val="100000"/>
              </a:lnSpc>
              <a:spcBef>
                <a:spcPts val="385"/>
              </a:spcBef>
            </a:pPr>
            <a:r>
              <a:rPr sz="5400" b="1" u="heavy" spc="60" baseline="-4861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lang="id-ID" sz="5400" b="1" u="heavy" spc="82" baseline="-4861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4 </a:t>
            </a:r>
            <a:r>
              <a:rPr lang="en-US" sz="5400" b="1" spc="82" baseline="-4861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 </a:t>
            </a:r>
            <a:r>
              <a:rPr lang="id-ID" sz="5400" b="1" spc="82" baseline="-4861">
                <a:uFill>
                  <a:solidFill>
                    <a:srgbClr val="7E7E7E"/>
                  </a:solidFill>
                </a:uFill>
                <a:latin typeface="Allema" panose="03000505000000020004" pitchFamily="66" charset="0"/>
                <a:cs typeface="Arial"/>
              </a:rPr>
              <a:t>Bilangan Heksadesimal</a:t>
            </a:r>
          </a:p>
          <a:p>
            <a:pPr marL="786130" marR="5080">
              <a:lnSpc>
                <a:spcPct val="100000"/>
              </a:lnSpc>
              <a:spcBef>
                <a:spcPts val="375"/>
              </a:spcBef>
            </a:pPr>
            <a:r>
              <a:rPr lang="id-ID" sz="2400" spc="45">
                <a:solidFill>
                  <a:srgbClr val="7E7E7E"/>
                </a:solidFill>
                <a:latin typeface="Microsoft Sans Serif"/>
                <a:cs typeface="Microsoft Sans Serif"/>
              </a:rPr>
              <a:t>Bilangan heksadesimal adalah bilangan yang terdiri dari 10  angka dan 6 huruf.</a:t>
            </a:r>
          </a:p>
          <a:p>
            <a:pPr marL="786130" marR="5080">
              <a:lnSpc>
                <a:spcPct val="100000"/>
              </a:lnSpc>
              <a:spcBef>
                <a:spcPts val="375"/>
              </a:spcBef>
            </a:pPr>
            <a:r>
              <a:rPr lang="id-ID" sz="2400" spc="45">
                <a:solidFill>
                  <a:srgbClr val="7E7E7E"/>
                </a:solidFill>
                <a:latin typeface="Microsoft Sans Serif"/>
                <a:cs typeface="Microsoft Sans Serif"/>
              </a:rPr>
              <a:t>10 angka: 0, 1, 2, 3, 4, 5, 6, 7, 8, dan 9.</a:t>
            </a:r>
          </a:p>
          <a:p>
            <a:pPr marL="786130" marR="5080">
              <a:lnSpc>
                <a:spcPct val="100000"/>
              </a:lnSpc>
              <a:spcBef>
                <a:spcPts val="375"/>
              </a:spcBef>
            </a:pPr>
            <a:r>
              <a:rPr lang="id-ID" sz="2400" spc="45">
                <a:solidFill>
                  <a:srgbClr val="7E7E7E"/>
                </a:solidFill>
                <a:latin typeface="Microsoft Sans Serif"/>
                <a:cs typeface="Microsoft Sans Serif"/>
              </a:rPr>
              <a:t>6 huruf: A, B, C, D, E, dan F.</a:t>
            </a: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6000" b="1" u="heavy" spc="240" baseline="-4861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1600200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5"/>
                </a:lnTo>
              </a:path>
            </a:pathLst>
          </a:custGeom>
          <a:ln w="381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70926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2068" y="0"/>
            <a:ext cx="980440" cy="980440"/>
          </a:xfrm>
          <a:custGeom>
            <a:avLst/>
            <a:gdLst/>
            <a:ahLst/>
            <a:cxnLst/>
            <a:rect l="l" t="t" r="r" b="b"/>
            <a:pathLst>
              <a:path w="980440" h="980440">
                <a:moveTo>
                  <a:pt x="979931" y="0"/>
                </a:moveTo>
                <a:lnTo>
                  <a:pt x="0" y="0"/>
                </a:lnTo>
                <a:lnTo>
                  <a:pt x="979931" y="979932"/>
                </a:lnTo>
                <a:lnTo>
                  <a:pt x="979931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91199" y="260350"/>
            <a:ext cx="603669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90" dirty="0">
                <a:solidFill>
                  <a:schemeClr val="tx1"/>
                </a:solidFill>
              </a:rPr>
              <a:t>M</a:t>
            </a:r>
            <a:r>
              <a:rPr sz="2400" spc="130" dirty="0">
                <a:solidFill>
                  <a:schemeClr val="tx1"/>
                </a:solidFill>
              </a:rPr>
              <a:t>ACA</a:t>
            </a:r>
            <a:r>
              <a:rPr sz="2400" spc="165" dirty="0">
                <a:solidFill>
                  <a:schemeClr val="tx1"/>
                </a:solidFill>
              </a:rPr>
              <a:t>M</a:t>
            </a:r>
            <a:r>
              <a:rPr sz="2400" spc="-500" dirty="0">
                <a:solidFill>
                  <a:schemeClr val="tx1"/>
                </a:solidFill>
              </a:rPr>
              <a:t>-</a:t>
            </a:r>
            <a:r>
              <a:rPr sz="2400" spc="290" dirty="0">
                <a:solidFill>
                  <a:schemeClr val="tx1"/>
                </a:solidFill>
              </a:rPr>
              <a:t>M</a:t>
            </a:r>
            <a:r>
              <a:rPr sz="2400" spc="130" dirty="0">
                <a:solidFill>
                  <a:schemeClr val="tx1"/>
                </a:solidFill>
              </a:rPr>
              <a:t>A</a:t>
            </a:r>
            <a:r>
              <a:rPr sz="2400" spc="140" dirty="0">
                <a:solidFill>
                  <a:schemeClr val="tx1"/>
                </a:solidFill>
              </a:rPr>
              <a:t>CAM</a:t>
            </a:r>
            <a:r>
              <a:rPr sz="2400" spc="-195" dirty="0">
                <a:solidFill>
                  <a:schemeClr val="tx1"/>
                </a:solidFill>
              </a:rPr>
              <a:t> </a:t>
            </a:r>
            <a:r>
              <a:rPr sz="2400" spc="-180" dirty="0">
                <a:solidFill>
                  <a:schemeClr val="tx1"/>
                </a:solidFill>
              </a:rPr>
              <a:t>SISTE</a:t>
            </a:r>
            <a:r>
              <a:rPr sz="2400" spc="-265" dirty="0">
                <a:solidFill>
                  <a:schemeClr val="tx1"/>
                </a:solidFill>
              </a:rPr>
              <a:t>M</a:t>
            </a:r>
            <a:r>
              <a:rPr sz="2400" spc="-170" dirty="0">
                <a:solidFill>
                  <a:schemeClr val="tx1"/>
                </a:solidFill>
              </a:rPr>
              <a:t> </a:t>
            </a:r>
            <a:r>
              <a:rPr sz="2400" spc="35" dirty="0">
                <a:solidFill>
                  <a:schemeClr val="tx1"/>
                </a:solidFill>
              </a:rPr>
              <a:t>BILANGAN</a:t>
            </a:r>
            <a:r>
              <a:rPr sz="2400" spc="-145" dirty="0">
                <a:solidFill>
                  <a:schemeClr val="tx1"/>
                </a:solidFill>
              </a:rPr>
              <a:t> </a:t>
            </a:r>
            <a:r>
              <a:rPr sz="2400" spc="-355" dirty="0">
                <a:solidFill>
                  <a:schemeClr val="tx1"/>
                </a:solidFill>
              </a:rPr>
              <a:t>(1)</a:t>
            </a:r>
            <a:endParaRPr sz="2400">
              <a:solidFill>
                <a:schemeClr val="tx1"/>
              </a:solidFill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8853" y="1972182"/>
          <a:ext cx="11015343" cy="31200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0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3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1344">
                <a:tc>
                  <a:txBody>
                    <a:bodyPr/>
                    <a:lstStyle/>
                    <a:p>
                      <a:pPr marL="64325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b="1" spc="2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Sistem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28575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b="1" spc="1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Radiks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28575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b="1" spc="10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Himpunan</a:t>
                      </a:r>
                      <a:r>
                        <a:rPr sz="2400" b="1" spc="-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4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Elemen</a:t>
                      </a:r>
                      <a:r>
                        <a:rPr sz="2400" b="1" spc="-5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55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Digit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28575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b="1" spc="40" dirty="0">
                          <a:solidFill>
                            <a:srgbClr val="535353"/>
                          </a:solidFill>
                          <a:latin typeface="Arial"/>
                          <a:cs typeface="Arial"/>
                        </a:rPr>
                        <a:t>Contoh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28575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2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spc="4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Desimal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28575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  <a:solidFill>
                      <a:srgbClr val="DC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spc="18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400" spc="-5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3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400" spc="-4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3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10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28575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  <a:solidFill>
                      <a:srgbClr val="DC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{0,1,</a:t>
                      </a:r>
                      <a:r>
                        <a:rPr sz="24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2,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3,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4,</a:t>
                      </a:r>
                      <a:r>
                        <a:rPr sz="24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5, 6,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7,</a:t>
                      </a:r>
                      <a:r>
                        <a:rPr sz="2400" spc="-1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8,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7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9}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28575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  <a:solidFill>
                      <a:srgbClr val="DCEC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76</a:t>
                      </a:r>
                      <a:r>
                        <a:rPr sz="2400" spc="30" baseline="-20833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10</a:t>
                      </a:r>
                      <a:endParaRPr sz="2400" baseline="-20833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28575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  <a:solidFill>
                      <a:srgbClr val="DC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6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Biner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18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400" spc="-5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3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400" spc="-4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3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4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{0,1}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11001</a:t>
                      </a:r>
                      <a:r>
                        <a:rPr sz="2400" spc="37" baseline="-20833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2400" baseline="-20833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5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Oktal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  <a:solidFill>
                      <a:srgbClr val="DC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18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400" spc="-5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3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400" spc="-4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3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  <a:solidFill>
                      <a:srgbClr val="DCEC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{0,</a:t>
                      </a:r>
                      <a:r>
                        <a:rPr sz="2400" spc="-1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1,</a:t>
                      </a:r>
                      <a:r>
                        <a:rPr sz="24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3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2,</a:t>
                      </a:r>
                      <a:r>
                        <a:rPr sz="2400" spc="-1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3,</a:t>
                      </a:r>
                      <a:r>
                        <a:rPr sz="24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4,</a:t>
                      </a:r>
                      <a:r>
                        <a:rPr sz="24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5,</a:t>
                      </a:r>
                      <a:r>
                        <a:rPr sz="2400" spc="-1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6,</a:t>
                      </a:r>
                      <a:r>
                        <a:rPr sz="2400" spc="-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6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7}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  <a:solidFill>
                      <a:srgbClr val="DCEC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3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137</a:t>
                      </a:r>
                      <a:r>
                        <a:rPr sz="2400" spc="44" baseline="-20833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endParaRPr sz="2400" baseline="-20833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  <a:solidFill>
                      <a:srgbClr val="DC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9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4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Heksadesimal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18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2400" spc="-5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3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400" spc="-4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3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16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2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{0,</a:t>
                      </a:r>
                      <a:r>
                        <a:rPr sz="24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1,</a:t>
                      </a:r>
                      <a:r>
                        <a:rPr sz="2400" spc="-1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2,</a:t>
                      </a:r>
                      <a:r>
                        <a:rPr sz="24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3,</a:t>
                      </a:r>
                      <a:r>
                        <a:rPr sz="2400" spc="-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4,</a:t>
                      </a:r>
                      <a:r>
                        <a:rPr sz="2400" spc="-1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5,</a:t>
                      </a:r>
                      <a:r>
                        <a:rPr sz="24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6,</a:t>
                      </a:r>
                      <a:r>
                        <a:rPr sz="2400" spc="-1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7,</a:t>
                      </a:r>
                      <a:r>
                        <a:rPr sz="240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8,</a:t>
                      </a:r>
                      <a:r>
                        <a:rPr sz="2400" spc="-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2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9,</a:t>
                      </a:r>
                      <a:r>
                        <a:rPr sz="2400" spc="-1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8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A,</a:t>
                      </a:r>
                      <a:r>
                        <a:rPr sz="2400" spc="-1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B,</a:t>
                      </a:r>
                      <a:r>
                        <a:rPr sz="2400" spc="-1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5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C,</a:t>
                      </a:r>
                      <a:r>
                        <a:rPr sz="2400" spc="-1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8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D,</a:t>
                      </a:r>
                      <a:r>
                        <a:rPr sz="2400" spc="-1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7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E,</a:t>
                      </a:r>
                      <a:r>
                        <a:rPr sz="2400" spc="-1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65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F}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40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4C</a:t>
                      </a:r>
                      <a:r>
                        <a:rPr sz="2400" spc="-60" baseline="-20833" dirty="0">
                          <a:solidFill>
                            <a:srgbClr val="535353"/>
                          </a:solidFill>
                          <a:latin typeface="Microsoft Sans Serif"/>
                          <a:cs typeface="Microsoft Sans Serif"/>
                        </a:rPr>
                        <a:t>16</a:t>
                      </a:r>
                      <a:endParaRPr sz="2400" baseline="-20833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51A0D7"/>
                      </a:solidFill>
                      <a:prstDash val="solid"/>
                    </a:lnL>
                    <a:lnR w="12700">
                      <a:solidFill>
                        <a:srgbClr val="51A0D7"/>
                      </a:solidFill>
                      <a:prstDash val="solid"/>
                    </a:lnR>
                    <a:lnT w="12700">
                      <a:solidFill>
                        <a:srgbClr val="51A0D7"/>
                      </a:solidFill>
                      <a:prstDash val="solid"/>
                    </a:lnT>
                    <a:lnB w="1270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2068" y="0"/>
            <a:ext cx="980440" cy="980440"/>
          </a:xfrm>
          <a:custGeom>
            <a:avLst/>
            <a:gdLst/>
            <a:ahLst/>
            <a:cxnLst/>
            <a:rect l="l" t="t" r="r" b="b"/>
            <a:pathLst>
              <a:path w="980440" h="980440">
                <a:moveTo>
                  <a:pt x="979931" y="0"/>
                </a:moveTo>
                <a:lnTo>
                  <a:pt x="0" y="0"/>
                </a:lnTo>
                <a:lnTo>
                  <a:pt x="979931" y="979932"/>
                </a:lnTo>
                <a:lnTo>
                  <a:pt x="979931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0959" y="260350"/>
            <a:ext cx="109270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800" spc="290" dirty="0">
                <a:solidFill>
                  <a:schemeClr val="tx1"/>
                </a:solidFill>
              </a:rPr>
              <a:t>M</a:t>
            </a:r>
            <a:r>
              <a:rPr sz="2800" spc="130" dirty="0">
                <a:solidFill>
                  <a:schemeClr val="tx1"/>
                </a:solidFill>
              </a:rPr>
              <a:t>ACA</a:t>
            </a:r>
            <a:r>
              <a:rPr sz="2800" spc="165" dirty="0">
                <a:solidFill>
                  <a:schemeClr val="tx1"/>
                </a:solidFill>
              </a:rPr>
              <a:t>M</a:t>
            </a:r>
            <a:r>
              <a:rPr sz="2800" spc="-500" dirty="0">
                <a:solidFill>
                  <a:schemeClr val="tx1"/>
                </a:solidFill>
              </a:rPr>
              <a:t>-</a:t>
            </a:r>
            <a:r>
              <a:rPr sz="2800" spc="290" dirty="0">
                <a:solidFill>
                  <a:schemeClr val="tx1"/>
                </a:solidFill>
              </a:rPr>
              <a:t>M</a:t>
            </a:r>
            <a:r>
              <a:rPr sz="2800" spc="130" dirty="0">
                <a:solidFill>
                  <a:schemeClr val="tx1"/>
                </a:solidFill>
              </a:rPr>
              <a:t>A</a:t>
            </a:r>
            <a:r>
              <a:rPr sz="2800" spc="140" dirty="0">
                <a:solidFill>
                  <a:schemeClr val="tx1"/>
                </a:solidFill>
              </a:rPr>
              <a:t>CAM</a:t>
            </a:r>
            <a:r>
              <a:rPr sz="2800" spc="-195" dirty="0">
                <a:solidFill>
                  <a:schemeClr val="tx1"/>
                </a:solidFill>
              </a:rPr>
              <a:t> </a:t>
            </a:r>
            <a:r>
              <a:rPr sz="2800" spc="-180" dirty="0">
                <a:solidFill>
                  <a:schemeClr val="tx1"/>
                </a:solidFill>
              </a:rPr>
              <a:t>SISTE</a:t>
            </a:r>
            <a:r>
              <a:rPr sz="2800" spc="-265" dirty="0">
                <a:solidFill>
                  <a:schemeClr val="tx1"/>
                </a:solidFill>
              </a:rPr>
              <a:t>M</a:t>
            </a:r>
            <a:r>
              <a:rPr sz="2800" spc="-170" dirty="0">
                <a:solidFill>
                  <a:schemeClr val="tx1"/>
                </a:solidFill>
              </a:rPr>
              <a:t> </a:t>
            </a:r>
            <a:r>
              <a:rPr sz="2800" spc="35" dirty="0">
                <a:solidFill>
                  <a:schemeClr val="tx1"/>
                </a:solidFill>
              </a:rPr>
              <a:t>BILANGAN</a:t>
            </a:r>
            <a:r>
              <a:rPr sz="2800" spc="-145" dirty="0">
                <a:solidFill>
                  <a:schemeClr val="tx1"/>
                </a:solidFill>
              </a:rPr>
              <a:t> </a:t>
            </a:r>
            <a:r>
              <a:rPr sz="2800" spc="-355" dirty="0">
                <a:solidFill>
                  <a:schemeClr val="tx1"/>
                </a:solidFill>
              </a:rPr>
              <a:t>(2)</a:t>
            </a:r>
            <a:endParaRPr sz="2800">
              <a:solidFill>
                <a:schemeClr val="tx1"/>
              </a:solidFill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22501"/>
              </p:ext>
            </p:extLst>
          </p:nvPr>
        </p:nvGraphicFramePr>
        <p:xfrm>
          <a:off x="2558098" y="756257"/>
          <a:ext cx="7075804" cy="56998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9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Desimal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(X</a:t>
                      </a:r>
                      <a:r>
                        <a:rPr sz="1575" b="1" spc="15" baseline="-211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Biner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(X</a:t>
                      </a:r>
                      <a:r>
                        <a:rPr sz="1575" b="1" spc="7" baseline="-211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Oktal</a:t>
                      </a:r>
                      <a:r>
                        <a:rPr sz="16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(X</a:t>
                      </a:r>
                      <a:r>
                        <a:rPr sz="1575" b="1" spc="7" baseline="-211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Heksa</a:t>
                      </a:r>
                      <a:r>
                        <a:rPr sz="16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(X</a:t>
                      </a:r>
                      <a:r>
                        <a:rPr sz="1575" b="1" spc="15" baseline="-2116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A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1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0011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1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0110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0111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1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1000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1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1001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1011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1100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1101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1110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2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1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1111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spc="15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F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8200" y="226938"/>
            <a:ext cx="35540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KONVERSI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0" y="783853"/>
            <a:ext cx="7620000" cy="1796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200" b="1" spc="25" dirty="0">
                <a:cs typeface="Arial"/>
              </a:rPr>
              <a:t>Konversi </a:t>
            </a:r>
            <a:r>
              <a:rPr sz="3200" spc="70" dirty="0">
                <a:cs typeface="Microsoft Sans Serif"/>
              </a:rPr>
              <a:t>adalah </a:t>
            </a:r>
            <a:r>
              <a:rPr sz="3200" spc="65" dirty="0">
                <a:cs typeface="Microsoft Sans Serif"/>
              </a:rPr>
              <a:t>proses </a:t>
            </a:r>
            <a:r>
              <a:rPr sz="3200" spc="110" dirty="0">
                <a:cs typeface="Microsoft Sans Serif"/>
              </a:rPr>
              <a:t>pengubahan </a:t>
            </a:r>
            <a:r>
              <a:rPr sz="3200" spc="145" dirty="0">
                <a:cs typeface="Microsoft Sans Serif"/>
              </a:rPr>
              <a:t>bentuk </a:t>
            </a:r>
            <a:r>
              <a:rPr sz="3200" spc="150" dirty="0">
                <a:cs typeface="Microsoft Sans Serif"/>
              </a:rPr>
              <a:t> </a:t>
            </a:r>
            <a:r>
              <a:rPr sz="3200" spc="80" dirty="0">
                <a:cs typeface="Microsoft Sans Serif"/>
              </a:rPr>
              <a:t>bilangan</a:t>
            </a:r>
            <a:r>
              <a:rPr sz="3200" spc="-20" dirty="0">
                <a:cs typeface="Microsoft Sans Serif"/>
              </a:rPr>
              <a:t> </a:t>
            </a:r>
            <a:r>
              <a:rPr sz="3200" spc="40" dirty="0">
                <a:cs typeface="Microsoft Sans Serif"/>
              </a:rPr>
              <a:t>yang</a:t>
            </a:r>
            <a:r>
              <a:rPr sz="3200" spc="-30" dirty="0">
                <a:cs typeface="Microsoft Sans Serif"/>
              </a:rPr>
              <a:t> </a:t>
            </a:r>
            <a:r>
              <a:rPr sz="3200" spc="80" dirty="0">
                <a:cs typeface="Microsoft Sans Serif"/>
              </a:rPr>
              <a:t>satu</a:t>
            </a:r>
            <a:r>
              <a:rPr sz="3200" spc="-10" dirty="0">
                <a:cs typeface="Microsoft Sans Serif"/>
              </a:rPr>
              <a:t> </a:t>
            </a:r>
            <a:r>
              <a:rPr sz="3200" spc="15" dirty="0">
                <a:cs typeface="Microsoft Sans Serif"/>
              </a:rPr>
              <a:t>ke</a:t>
            </a:r>
            <a:r>
              <a:rPr sz="3200" spc="-10" dirty="0">
                <a:cs typeface="Microsoft Sans Serif"/>
              </a:rPr>
              <a:t> </a:t>
            </a:r>
            <a:r>
              <a:rPr sz="3200" spc="145" dirty="0">
                <a:cs typeface="Microsoft Sans Serif"/>
              </a:rPr>
              <a:t>bentuk</a:t>
            </a:r>
            <a:r>
              <a:rPr sz="3200" spc="-25" dirty="0">
                <a:cs typeface="Microsoft Sans Serif"/>
              </a:rPr>
              <a:t> </a:t>
            </a:r>
            <a:r>
              <a:rPr sz="3200" spc="80" dirty="0">
                <a:cs typeface="Microsoft Sans Serif"/>
              </a:rPr>
              <a:t>bilangan</a:t>
            </a:r>
            <a:r>
              <a:rPr sz="3200" spc="-30" dirty="0">
                <a:cs typeface="Microsoft Sans Serif"/>
              </a:rPr>
              <a:t> </a:t>
            </a:r>
            <a:r>
              <a:rPr sz="3200" spc="40" dirty="0">
                <a:cs typeface="Microsoft Sans Serif"/>
              </a:rPr>
              <a:t>yang</a:t>
            </a:r>
            <a:r>
              <a:rPr sz="3200" spc="-10" dirty="0">
                <a:cs typeface="Microsoft Sans Serif"/>
              </a:rPr>
              <a:t> </a:t>
            </a:r>
            <a:r>
              <a:rPr sz="3200" spc="60" dirty="0">
                <a:cs typeface="Microsoft Sans Serif"/>
              </a:rPr>
              <a:t>lain.</a:t>
            </a:r>
            <a:endParaRPr sz="3200"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0" y="2686635"/>
            <a:ext cx="1690370" cy="553720"/>
          </a:xfrm>
          <a:prstGeom prst="rect">
            <a:avLst/>
          </a:prstGeom>
          <a:solidFill>
            <a:srgbClr val="FAFD76"/>
          </a:solidFill>
        </p:spPr>
        <p:txBody>
          <a:bodyPr vert="horz" wrap="square" lIns="0" tIns="2349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5"/>
              </a:spcBef>
            </a:pPr>
            <a:r>
              <a:rPr sz="3000" b="1" spc="25" dirty="0">
                <a:solidFill>
                  <a:srgbClr val="7E7E7E"/>
                </a:solidFill>
                <a:latin typeface="Arial"/>
                <a:cs typeface="Arial"/>
              </a:rPr>
              <a:t>Contoh</a:t>
            </a:r>
            <a:r>
              <a:rPr sz="3000" b="1" spc="25" dirty="0">
                <a:solidFill>
                  <a:srgbClr val="535353"/>
                </a:solidFill>
                <a:latin typeface="Arial"/>
                <a:cs typeface="Arial"/>
              </a:rPr>
              <a:t>: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6752" y="3346170"/>
            <a:ext cx="7620000" cy="2078133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sz="2800" spc="55" dirty="0">
                <a:solidFill>
                  <a:srgbClr val="7E7E7E"/>
                </a:solidFill>
                <a:latin typeface="Microsoft Sans Serif"/>
                <a:cs typeface="Microsoft Sans Serif"/>
              </a:rPr>
              <a:t>Konversi</a:t>
            </a:r>
            <a:r>
              <a:rPr sz="28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28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Microsoft Sans Serif"/>
                <a:cs typeface="Microsoft Sans Serif"/>
              </a:rPr>
              <a:t>desimal</a:t>
            </a:r>
            <a:r>
              <a:rPr sz="28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10" dirty="0">
                <a:solidFill>
                  <a:srgbClr val="7E7E7E"/>
                </a:solidFill>
                <a:latin typeface="Microsoft Sans Serif"/>
                <a:cs typeface="Microsoft Sans Serif"/>
              </a:rPr>
              <a:t>ke</a:t>
            </a:r>
            <a:r>
              <a:rPr sz="28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60" dirty="0">
                <a:solidFill>
                  <a:srgbClr val="7E7E7E"/>
                </a:solidFill>
                <a:latin typeface="Microsoft Sans Serif"/>
                <a:cs typeface="Microsoft Sans Serif"/>
              </a:rPr>
              <a:t>heksadesimal.</a:t>
            </a:r>
            <a:endParaRPr sz="2800">
              <a:latin typeface="Microsoft Sans Serif"/>
              <a:cs typeface="Microsoft Sans Serif"/>
            </a:endParaRPr>
          </a:p>
          <a:p>
            <a:pPr marL="492759">
              <a:lnSpc>
                <a:spcPct val="100000"/>
              </a:lnSpc>
              <a:spcBef>
                <a:spcPts val="1280"/>
              </a:spcBef>
            </a:pPr>
            <a:r>
              <a:rPr sz="3600" b="1" spc="95" dirty="0">
                <a:solidFill>
                  <a:srgbClr val="7E7E7E"/>
                </a:solidFill>
                <a:latin typeface="Arial"/>
                <a:cs typeface="Arial"/>
              </a:rPr>
              <a:t>a.</a:t>
            </a:r>
            <a:r>
              <a:rPr sz="3600" b="1" spc="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76</a:t>
            </a:r>
            <a:r>
              <a:rPr sz="3150" spc="75" baseline="-21164" dirty="0">
                <a:solidFill>
                  <a:srgbClr val="7E7E7E"/>
                </a:solidFill>
                <a:latin typeface="Microsoft Sans Serif"/>
                <a:cs typeface="Microsoft Sans Serif"/>
              </a:rPr>
              <a:t>10</a:t>
            </a:r>
            <a:r>
              <a:rPr sz="3150" spc="352" baseline="-21164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2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= </a:t>
            </a:r>
            <a:r>
              <a:rPr sz="3200" spc="265" dirty="0">
                <a:solidFill>
                  <a:srgbClr val="7E7E7E"/>
                </a:solidFill>
                <a:latin typeface="Microsoft Sans Serif"/>
                <a:cs typeface="Microsoft Sans Serif"/>
              </a:rPr>
              <a:t>…</a:t>
            </a:r>
            <a:r>
              <a:rPr sz="3150" spc="397" baseline="-21164" dirty="0">
                <a:solidFill>
                  <a:srgbClr val="7E7E7E"/>
                </a:solidFill>
                <a:latin typeface="Microsoft Sans Serif"/>
                <a:cs typeface="Microsoft Sans Serif"/>
              </a:rPr>
              <a:t>16</a:t>
            </a:r>
            <a:endParaRPr sz="3150" baseline="-21164">
              <a:latin typeface="Microsoft Sans Serif"/>
              <a:cs typeface="Microsoft Sans Serif"/>
            </a:endParaRPr>
          </a:p>
          <a:p>
            <a:pPr marL="492759">
              <a:lnSpc>
                <a:spcPct val="100000"/>
              </a:lnSpc>
              <a:spcBef>
                <a:spcPts val="1555"/>
              </a:spcBef>
            </a:pPr>
            <a:r>
              <a:rPr sz="5400" b="1" spc="75" baseline="-4629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4800" b="1" spc="75" baseline="-5208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4800" b="1" spc="247" baseline="-5208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32</a:t>
            </a:r>
            <a:r>
              <a:rPr sz="3150" spc="75" baseline="-21164" dirty="0">
                <a:solidFill>
                  <a:srgbClr val="7E7E7E"/>
                </a:solidFill>
                <a:latin typeface="Microsoft Sans Serif"/>
                <a:cs typeface="Microsoft Sans Serif"/>
              </a:rPr>
              <a:t>10</a:t>
            </a:r>
            <a:r>
              <a:rPr sz="3150" spc="352" baseline="-21164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2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=</a:t>
            </a:r>
            <a:r>
              <a:rPr sz="3200" spc="-3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3200" spc="265" dirty="0">
                <a:solidFill>
                  <a:srgbClr val="7E7E7E"/>
                </a:solidFill>
                <a:latin typeface="Microsoft Sans Serif"/>
                <a:cs typeface="Microsoft Sans Serif"/>
              </a:rPr>
              <a:t>…</a:t>
            </a:r>
            <a:r>
              <a:rPr sz="3150" spc="397" baseline="-21164" dirty="0">
                <a:solidFill>
                  <a:srgbClr val="7E7E7E"/>
                </a:solidFill>
                <a:latin typeface="Microsoft Sans Serif"/>
                <a:cs typeface="Microsoft Sans Serif"/>
              </a:rPr>
              <a:t>16</a:t>
            </a:r>
            <a:endParaRPr sz="3150" baseline="-21164">
              <a:latin typeface="Microsoft Sans Serif"/>
              <a:cs typeface="Microsoft Sans Serif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769F69-54EA-3850-747F-C45575AC4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47" y="1905000"/>
            <a:ext cx="390525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96400" y="323966"/>
            <a:ext cx="2857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chemeClr val="tx1"/>
                </a:solidFill>
              </a:rPr>
              <a:t>CONTOH</a:t>
            </a:r>
            <a:r>
              <a:rPr sz="3600" spc="-300" dirty="0">
                <a:solidFill>
                  <a:schemeClr val="tx1"/>
                </a:solidFill>
              </a:rPr>
              <a:t> </a:t>
            </a:r>
            <a:r>
              <a:rPr sz="3600" spc="-275" dirty="0">
                <a:solidFill>
                  <a:schemeClr val="tx1"/>
                </a:solidFill>
              </a:rPr>
              <a:t>1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108" y="2286000"/>
            <a:ext cx="4168140" cy="2975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46100" algn="l"/>
              </a:tabLst>
            </a:pPr>
            <a:r>
              <a:rPr sz="4200" b="1" spc="112" baseline="5952" dirty="0">
                <a:solidFill>
                  <a:srgbClr val="7E7E7E"/>
                </a:solidFill>
                <a:latin typeface="Arial"/>
                <a:cs typeface="Arial"/>
              </a:rPr>
              <a:t>a.	</a:t>
            </a:r>
            <a:r>
              <a:rPr sz="28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76</a:t>
            </a:r>
            <a:r>
              <a:rPr sz="2775" spc="52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10</a:t>
            </a:r>
            <a:r>
              <a:rPr sz="2775" spc="300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=</a:t>
            </a:r>
            <a:r>
              <a:rPr sz="2800" spc="-4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225" dirty="0">
                <a:solidFill>
                  <a:srgbClr val="7E7E7E"/>
                </a:solidFill>
                <a:latin typeface="Microsoft Sans Serif"/>
                <a:cs typeface="Microsoft Sans Serif"/>
              </a:rPr>
              <a:t>…</a:t>
            </a:r>
            <a:r>
              <a:rPr sz="2775" spc="337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16</a:t>
            </a:r>
            <a:endParaRPr sz="2775" baseline="-21021">
              <a:latin typeface="Microsoft Sans Serif"/>
              <a:cs typeface="Microsoft Sans Serif"/>
            </a:endParaRPr>
          </a:p>
          <a:p>
            <a:pPr marL="541020">
              <a:lnSpc>
                <a:spcPct val="100000"/>
              </a:lnSpc>
              <a:spcBef>
                <a:spcPts val="2730"/>
              </a:spcBef>
            </a:pPr>
            <a:r>
              <a:rPr sz="2800" b="1" spc="50" dirty="0">
                <a:solidFill>
                  <a:srgbClr val="7E7E7E"/>
                </a:solidFill>
                <a:latin typeface="Arial"/>
                <a:cs typeface="Arial"/>
              </a:rPr>
              <a:t>Penyelesaian</a:t>
            </a:r>
            <a:r>
              <a:rPr sz="28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505459">
              <a:lnSpc>
                <a:spcPct val="100000"/>
              </a:lnSpc>
              <a:spcBef>
                <a:spcPts val="1795"/>
              </a:spcBef>
            </a:pPr>
            <a:r>
              <a:rPr sz="28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76</a:t>
            </a:r>
            <a:r>
              <a:rPr sz="28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÷</a:t>
            </a:r>
            <a:r>
              <a:rPr sz="28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16</a:t>
            </a:r>
            <a:r>
              <a:rPr sz="28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=</a:t>
            </a:r>
            <a:r>
              <a:rPr sz="28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4</a:t>
            </a:r>
            <a:r>
              <a:rPr sz="2800" spc="-3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sisa</a:t>
            </a:r>
            <a:r>
              <a:rPr sz="28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12</a:t>
            </a:r>
            <a:endParaRPr sz="2800">
              <a:latin typeface="Microsoft Sans Serif"/>
              <a:cs typeface="Microsoft Sans Serif"/>
            </a:endParaRPr>
          </a:p>
          <a:p>
            <a:pPr marL="505459">
              <a:lnSpc>
                <a:spcPct val="100000"/>
              </a:lnSpc>
              <a:spcBef>
                <a:spcPts val="1065"/>
              </a:spcBef>
            </a:pPr>
            <a:r>
              <a:rPr sz="28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76</a:t>
            </a:r>
            <a:r>
              <a:rPr sz="2775" spc="52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10</a:t>
            </a:r>
            <a:r>
              <a:rPr sz="2775" spc="307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=</a:t>
            </a:r>
            <a:r>
              <a:rPr sz="2800" spc="-3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412</a:t>
            </a:r>
            <a:r>
              <a:rPr sz="2775" spc="52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16</a:t>
            </a:r>
            <a:r>
              <a:rPr sz="2775" spc="-22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Microsoft Sans Serif"/>
                <a:cs typeface="Microsoft Sans Serif"/>
              </a:rPr>
              <a:t>atau</a:t>
            </a:r>
            <a:endParaRPr sz="2800">
              <a:latin typeface="Microsoft Sans Serif"/>
              <a:cs typeface="Microsoft Sans Serif"/>
            </a:endParaRPr>
          </a:p>
          <a:p>
            <a:pPr marL="505459">
              <a:lnSpc>
                <a:spcPct val="100000"/>
              </a:lnSpc>
              <a:spcBef>
                <a:spcPts val="840"/>
              </a:spcBef>
            </a:pPr>
            <a:r>
              <a:rPr sz="28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bisa</a:t>
            </a:r>
            <a:r>
              <a:rPr sz="28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Microsoft Sans Serif"/>
                <a:cs typeface="Microsoft Sans Serif"/>
              </a:rPr>
              <a:t>ditulis</a:t>
            </a:r>
            <a:r>
              <a:rPr sz="28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76</a:t>
            </a:r>
            <a:r>
              <a:rPr sz="2775" spc="52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10</a:t>
            </a:r>
            <a:r>
              <a:rPr sz="2775" spc="307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=</a:t>
            </a:r>
            <a:r>
              <a:rPr sz="28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4C</a:t>
            </a:r>
            <a:r>
              <a:rPr sz="2775" spc="-60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16</a:t>
            </a:r>
            <a:endParaRPr sz="2775" baseline="-21021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5523" y="2286000"/>
            <a:ext cx="5860415" cy="9592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5000"/>
              </a:lnSpc>
              <a:spcBef>
                <a:spcPts val="95"/>
              </a:spcBef>
            </a:pPr>
            <a:r>
              <a:rPr sz="2400" spc="-110" dirty="0">
                <a:solidFill>
                  <a:srgbClr val="7E7E7E"/>
                </a:solidFill>
                <a:latin typeface="Microsoft Sans Serif"/>
                <a:cs typeface="Microsoft Sans Serif"/>
              </a:rPr>
              <a:t>Jadi,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 </a:t>
            </a:r>
            <a:r>
              <a:rPr sz="2400" b="1" spc="65" dirty="0">
                <a:solidFill>
                  <a:srgbClr val="7E7E7E"/>
                </a:solidFill>
                <a:latin typeface="Arial"/>
                <a:cs typeface="Arial"/>
              </a:rPr>
              <a:t>heksadesimal </a:t>
            </a:r>
            <a:r>
              <a:rPr sz="24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dari </a:t>
            </a:r>
            <a:r>
              <a:rPr sz="2400" spc="1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75" dirty="0">
                <a:solidFill>
                  <a:srgbClr val="7E7E7E"/>
                </a:solidFill>
                <a:latin typeface="Arial"/>
                <a:cs typeface="Arial"/>
              </a:rPr>
              <a:t>desimal</a:t>
            </a:r>
            <a:r>
              <a:rPr sz="24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76</a:t>
            </a:r>
            <a:r>
              <a:rPr sz="2775" spc="52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10</a:t>
            </a:r>
            <a:r>
              <a:rPr sz="2775" spc="330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7E7E7E"/>
                </a:solidFill>
                <a:latin typeface="Microsoft Sans Serif"/>
                <a:cs typeface="Microsoft Sans Serif"/>
              </a:rPr>
              <a:t>adalah</a:t>
            </a:r>
            <a:r>
              <a:rPr sz="28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25" dirty="0">
                <a:solidFill>
                  <a:srgbClr val="7E7E7E"/>
                </a:solidFill>
                <a:latin typeface="Arial"/>
                <a:cs typeface="Arial"/>
              </a:rPr>
              <a:t>4C</a:t>
            </a:r>
            <a:r>
              <a:rPr sz="2775" b="1" spc="-37" baseline="-21021" dirty="0">
                <a:solidFill>
                  <a:srgbClr val="7E7E7E"/>
                </a:solidFill>
                <a:latin typeface="Arial"/>
                <a:cs typeface="Arial"/>
              </a:rPr>
              <a:t>16</a:t>
            </a:r>
            <a:r>
              <a:rPr sz="2800" b="1" spc="-25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5523" y="3479801"/>
            <a:ext cx="1713230" cy="523240"/>
          </a:xfrm>
          <a:prstGeom prst="rect">
            <a:avLst/>
          </a:prstGeom>
          <a:solidFill>
            <a:srgbClr val="FAFD76"/>
          </a:solidFill>
        </p:spPr>
        <p:txBody>
          <a:bodyPr vert="horz" wrap="square" lIns="0" tIns="254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0"/>
              </a:spcBef>
            </a:pPr>
            <a:r>
              <a:rPr sz="2800" b="1" spc="80" dirty="0">
                <a:solidFill>
                  <a:srgbClr val="7E7E7E"/>
                </a:solidFill>
                <a:latin typeface="Arial"/>
                <a:cs typeface="Arial"/>
              </a:rPr>
              <a:t>Catatan: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6473" y="4022091"/>
            <a:ext cx="6275705" cy="14284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5000"/>
              </a:lnSpc>
              <a:spcBef>
                <a:spcPts val="95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412</a:t>
            </a:r>
            <a:r>
              <a:rPr sz="2775" b="1" spc="52" baseline="-21021" dirty="0">
                <a:solidFill>
                  <a:srgbClr val="7E7E7E"/>
                </a:solidFill>
                <a:latin typeface="Arial"/>
                <a:cs typeface="Arial"/>
              </a:rPr>
              <a:t>16</a:t>
            </a:r>
            <a:r>
              <a:rPr sz="2775" b="1" spc="300" baseline="-2102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bisa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7E7E7E"/>
                </a:solidFill>
                <a:latin typeface="Microsoft Sans Serif"/>
                <a:cs typeface="Microsoft Sans Serif"/>
              </a:rPr>
              <a:t>ditulis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menjadi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4C</a:t>
            </a:r>
            <a:r>
              <a:rPr sz="2775" b="1" spc="-52" baseline="-21021" dirty="0">
                <a:solidFill>
                  <a:srgbClr val="7E7E7E"/>
                </a:solidFill>
                <a:latin typeface="Arial"/>
                <a:cs typeface="Arial"/>
              </a:rPr>
              <a:t>16</a:t>
            </a:r>
            <a:r>
              <a:rPr sz="2400" b="1" spc="315" baseline="-21021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7E7E7E"/>
                </a:solidFill>
                <a:latin typeface="Microsoft Sans Serif"/>
                <a:cs typeface="Microsoft Sans Serif"/>
              </a:rPr>
              <a:t>karena </a:t>
            </a:r>
            <a:r>
              <a:rPr sz="2400" spc="-7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nilai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-260" dirty="0">
                <a:solidFill>
                  <a:srgbClr val="7E7E7E"/>
                </a:solidFill>
                <a:latin typeface="Microsoft Sans Serif"/>
                <a:cs typeface="Microsoft Sans Serif"/>
              </a:rPr>
              <a:t>C</a:t>
            </a:r>
            <a:r>
              <a:rPr sz="2400" spc="-1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dal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a</a:t>
            </a:r>
            <a:r>
              <a:rPr sz="2400" spc="270" dirty="0">
                <a:solidFill>
                  <a:srgbClr val="7E7E7E"/>
                </a:solidFill>
                <a:latin typeface="Microsoft Sans Serif"/>
                <a:cs typeface="Microsoft Sans Serif"/>
              </a:rPr>
              <a:t>m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</a:t>
            </a:r>
            <a:r>
              <a:rPr sz="2400" spc="75" dirty="0">
                <a:solidFill>
                  <a:srgbClr val="7E7E7E"/>
                </a:solidFill>
                <a:latin typeface="Microsoft Sans Serif"/>
                <a:cs typeface="Microsoft Sans Serif"/>
              </a:rPr>
              <a:t>a</a:t>
            </a:r>
            <a:r>
              <a:rPr sz="2400" spc="160" dirty="0">
                <a:solidFill>
                  <a:srgbClr val="7E7E7E"/>
                </a:solidFill>
                <a:latin typeface="Microsoft Sans Serif"/>
                <a:cs typeface="Microsoft Sans Serif"/>
              </a:rPr>
              <a:t>n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heksadesimal  </a:t>
            </a:r>
            <a:r>
              <a:rPr sz="2400" spc="60" dirty="0">
                <a:solidFill>
                  <a:srgbClr val="7E7E7E"/>
                </a:solidFill>
                <a:latin typeface="Microsoft Sans Serif"/>
                <a:cs typeface="Microsoft Sans Serif"/>
              </a:rPr>
              <a:t>adalah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7E7E7E"/>
                </a:solidFill>
                <a:latin typeface="Microsoft Sans Serif"/>
                <a:cs typeface="Microsoft Sans Serif"/>
              </a:rPr>
              <a:t>12</a:t>
            </a:r>
            <a:r>
              <a:rPr sz="2400" b="1" spc="3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108" y="1237401"/>
            <a:ext cx="11017250" cy="8886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400" spc="-3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Cara</a:t>
            </a:r>
            <a:r>
              <a:rPr sz="2400" spc="-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8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mengonversi</a:t>
            </a:r>
            <a:r>
              <a:rPr sz="2400" spc="-1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bilangan</a:t>
            </a:r>
            <a:r>
              <a:rPr sz="2400" spc="-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desimal</a:t>
            </a:r>
            <a:r>
              <a:rPr sz="2400" spc="-1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ke </a:t>
            </a:r>
            <a:r>
              <a:rPr sz="2400" spc="5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heksadesimal</a:t>
            </a:r>
            <a:r>
              <a:rPr sz="2400" spc="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8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yaitu</a:t>
            </a:r>
            <a:r>
              <a:rPr sz="240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7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dengan </a:t>
            </a:r>
            <a:r>
              <a:rPr sz="2400" spc="-7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membagi </a:t>
            </a:r>
            <a:r>
              <a:rPr sz="2400" spc="7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bilangan desimal </a:t>
            </a:r>
            <a:r>
              <a:rPr sz="2400" spc="7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dengan </a:t>
            </a:r>
            <a:r>
              <a:rPr sz="2400" spc="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16 </a:t>
            </a:r>
            <a:r>
              <a:rPr sz="2400" spc="7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lalu </a:t>
            </a:r>
            <a:r>
              <a:rPr sz="2400" spc="9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menggambil </a:t>
            </a:r>
            <a:r>
              <a:rPr sz="24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sisa </a:t>
            </a:r>
            <a:r>
              <a:rPr sz="2400" spc="-2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pembaginya.</a:t>
            </a:r>
            <a:endParaRPr sz="2400">
              <a:latin typeface="Trebuchet MS" panose="020B0603020202020204" pitchFamily="34" charset="0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14721" y="2931414"/>
            <a:ext cx="0" cy="3561715"/>
          </a:xfrm>
          <a:custGeom>
            <a:avLst/>
            <a:gdLst/>
            <a:ahLst/>
            <a:cxnLst/>
            <a:rect l="l" t="t" r="r" b="b"/>
            <a:pathLst>
              <a:path h="3561715">
                <a:moveTo>
                  <a:pt x="0" y="0"/>
                </a:moveTo>
                <a:lnTo>
                  <a:pt x="0" y="3561588"/>
                </a:lnTo>
              </a:path>
            </a:pathLst>
          </a:custGeom>
          <a:ln w="38100">
            <a:solidFill>
              <a:srgbClr val="51A0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8200" y="212497"/>
            <a:ext cx="36163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chemeClr val="tx1"/>
                </a:solidFill>
              </a:rPr>
              <a:t>CONTOH</a:t>
            </a:r>
            <a:r>
              <a:rPr sz="3200" spc="-300" dirty="0">
                <a:solidFill>
                  <a:schemeClr val="tx1"/>
                </a:solidFill>
              </a:rPr>
              <a:t> </a:t>
            </a:r>
            <a:r>
              <a:rPr sz="3200" spc="-275" dirty="0">
                <a:solidFill>
                  <a:schemeClr val="tx1"/>
                </a:solidFill>
              </a:rPr>
              <a:t>2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708" y="1237401"/>
            <a:ext cx="11252835" cy="42184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215265">
              <a:lnSpc>
                <a:spcPct val="125000"/>
              </a:lnSpc>
              <a:spcBef>
                <a:spcPts val="95"/>
              </a:spcBef>
            </a:pPr>
            <a:r>
              <a:rPr sz="24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Cara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7E7E7E"/>
                </a:solidFill>
                <a:latin typeface="Microsoft Sans Serif"/>
                <a:cs typeface="Microsoft Sans Serif"/>
              </a:rPr>
              <a:t>mengonversi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desimal</a:t>
            </a:r>
            <a:r>
              <a:rPr sz="2400" spc="-1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ke </a:t>
            </a:r>
            <a:r>
              <a:rPr sz="2400" spc="55" dirty="0">
                <a:solidFill>
                  <a:srgbClr val="7E7E7E"/>
                </a:solidFill>
                <a:latin typeface="Microsoft Sans Serif"/>
                <a:cs typeface="Microsoft Sans Serif"/>
              </a:rPr>
              <a:t>heksadesimal</a:t>
            </a:r>
            <a:r>
              <a:rPr sz="24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7E7E7E"/>
                </a:solidFill>
                <a:latin typeface="Microsoft Sans Serif"/>
                <a:cs typeface="Microsoft Sans Serif"/>
              </a:rPr>
              <a:t>yaitu</a:t>
            </a:r>
            <a:r>
              <a:rPr sz="240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7E7E7E"/>
                </a:solidFill>
                <a:latin typeface="Microsoft Sans Serif"/>
                <a:cs typeface="Microsoft Sans Serif"/>
              </a:rPr>
              <a:t>dengan </a:t>
            </a:r>
            <a:r>
              <a:rPr sz="2400" spc="-7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membagi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 desimal </a:t>
            </a:r>
            <a:r>
              <a:rPr sz="2400" spc="75" dirty="0">
                <a:solidFill>
                  <a:srgbClr val="7E7E7E"/>
                </a:solidFill>
                <a:latin typeface="Microsoft Sans Serif"/>
                <a:cs typeface="Microsoft Sans Serif"/>
              </a:rPr>
              <a:t>dengan </a:t>
            </a:r>
            <a:r>
              <a:rPr sz="24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16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lalu </a:t>
            </a:r>
            <a:r>
              <a:rPr sz="2400" spc="90" dirty="0">
                <a:solidFill>
                  <a:srgbClr val="7E7E7E"/>
                </a:solidFill>
                <a:latin typeface="Microsoft Sans Serif"/>
                <a:cs typeface="Microsoft Sans Serif"/>
              </a:rPr>
              <a:t>menggambil </a:t>
            </a:r>
            <a:r>
              <a:rPr sz="24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sisa </a:t>
            </a:r>
            <a:r>
              <a:rPr sz="2400" spc="-2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pembaginya.</a:t>
            </a:r>
            <a:endParaRPr sz="2400">
              <a:latin typeface="Microsoft Sans Serif"/>
              <a:cs typeface="Microsoft Sans Serif"/>
            </a:endParaRPr>
          </a:p>
          <a:p>
            <a:pPr marL="250190">
              <a:lnSpc>
                <a:spcPct val="100000"/>
              </a:lnSpc>
              <a:spcBef>
                <a:spcPts val="2130"/>
              </a:spcBef>
              <a:tabLst>
                <a:tab pos="746760" algn="l"/>
              </a:tabLst>
            </a:pPr>
            <a:r>
              <a:rPr sz="2400" b="1" spc="30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.	</a:t>
            </a:r>
            <a:r>
              <a:rPr sz="28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32</a:t>
            </a:r>
            <a:r>
              <a:rPr sz="2775" spc="52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10</a:t>
            </a:r>
            <a:r>
              <a:rPr sz="2775" spc="300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= </a:t>
            </a:r>
            <a:r>
              <a:rPr sz="2800" spc="225" dirty="0">
                <a:solidFill>
                  <a:srgbClr val="7E7E7E"/>
                </a:solidFill>
                <a:latin typeface="Microsoft Sans Serif"/>
                <a:cs typeface="Microsoft Sans Serif"/>
              </a:rPr>
              <a:t>…</a:t>
            </a:r>
            <a:r>
              <a:rPr sz="2775" spc="337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16</a:t>
            </a:r>
            <a:endParaRPr sz="2775" baseline="-21021">
              <a:latin typeface="Microsoft Sans Serif"/>
              <a:cs typeface="Microsoft Sans Serif"/>
            </a:endParaRPr>
          </a:p>
          <a:p>
            <a:pPr marL="782955">
              <a:lnSpc>
                <a:spcPct val="100000"/>
              </a:lnSpc>
              <a:spcBef>
                <a:spcPts val="2545"/>
              </a:spcBef>
            </a:pPr>
            <a:r>
              <a:rPr sz="2400" b="1" spc="50" dirty="0">
                <a:solidFill>
                  <a:srgbClr val="7E7E7E"/>
                </a:solidFill>
                <a:latin typeface="Arial"/>
                <a:cs typeface="Arial"/>
              </a:rPr>
              <a:t>Penyelesaian</a:t>
            </a:r>
            <a:r>
              <a:rPr sz="2400" spc="50" dirty="0">
                <a:solidFill>
                  <a:srgbClr val="7E7E7E"/>
                </a:solidFill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746760">
              <a:lnSpc>
                <a:spcPct val="100000"/>
              </a:lnSpc>
              <a:spcBef>
                <a:spcPts val="1795"/>
              </a:spcBef>
            </a:pPr>
            <a:r>
              <a:rPr sz="28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32</a:t>
            </a:r>
            <a:r>
              <a:rPr sz="28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÷</a:t>
            </a:r>
            <a:r>
              <a:rPr sz="28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16</a:t>
            </a:r>
            <a:r>
              <a:rPr sz="28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=</a:t>
            </a:r>
            <a:r>
              <a:rPr sz="2800" spc="-3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2</a:t>
            </a:r>
            <a:r>
              <a:rPr sz="2800" spc="-40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Microsoft Sans Serif"/>
                <a:cs typeface="Microsoft Sans Serif"/>
              </a:rPr>
              <a:t>sisa</a:t>
            </a:r>
            <a:r>
              <a:rPr sz="28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800" spc="40" dirty="0">
                <a:solidFill>
                  <a:srgbClr val="7E7E7E"/>
                </a:solidFill>
                <a:latin typeface="Microsoft Sans Serif"/>
                <a:cs typeface="Microsoft Sans Serif"/>
              </a:rPr>
              <a:t>0</a:t>
            </a:r>
            <a:endParaRPr sz="2800">
              <a:latin typeface="Microsoft Sans Serif"/>
              <a:cs typeface="Microsoft Sans Serif"/>
            </a:endParaRPr>
          </a:p>
          <a:p>
            <a:pPr marL="746760">
              <a:lnSpc>
                <a:spcPct val="100000"/>
              </a:lnSpc>
              <a:spcBef>
                <a:spcPts val="1630"/>
              </a:spcBef>
            </a:pPr>
            <a:r>
              <a:rPr sz="2400" spc="-110" dirty="0">
                <a:solidFill>
                  <a:srgbClr val="7E7E7E"/>
                </a:solidFill>
                <a:latin typeface="Microsoft Sans Serif"/>
                <a:cs typeface="Microsoft Sans Serif"/>
              </a:rPr>
              <a:t>Jadi,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2400" spc="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65" dirty="0">
                <a:solidFill>
                  <a:srgbClr val="7E7E7E"/>
                </a:solidFill>
                <a:latin typeface="Arial"/>
                <a:cs typeface="Arial"/>
              </a:rPr>
              <a:t>heksadesimal</a:t>
            </a:r>
            <a:r>
              <a:rPr sz="2400" b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7E7E7E"/>
                </a:solidFill>
                <a:latin typeface="Microsoft Sans Serif"/>
                <a:cs typeface="Microsoft Sans Serif"/>
              </a:rPr>
              <a:t>dari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bilangan</a:t>
            </a:r>
            <a:r>
              <a:rPr sz="2400" spc="-5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b="1" spc="70" dirty="0">
                <a:solidFill>
                  <a:srgbClr val="7E7E7E"/>
                </a:solidFill>
                <a:latin typeface="Arial"/>
                <a:cs typeface="Arial"/>
              </a:rPr>
              <a:t>desimal</a:t>
            </a:r>
            <a:r>
              <a:rPr sz="24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7E7E7E"/>
                </a:solidFill>
                <a:latin typeface="Microsoft Sans Serif"/>
                <a:cs typeface="Microsoft Sans Serif"/>
              </a:rPr>
              <a:t>32</a:t>
            </a:r>
            <a:r>
              <a:rPr sz="2775" spc="52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10</a:t>
            </a:r>
            <a:r>
              <a:rPr sz="2775" spc="359" baseline="-21021" dirty="0">
                <a:solidFill>
                  <a:srgbClr val="7E7E7E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7E7E7E"/>
                </a:solidFill>
                <a:latin typeface="Microsoft Sans Serif"/>
                <a:cs typeface="Microsoft Sans Serif"/>
              </a:rPr>
              <a:t>adalah</a:t>
            </a:r>
            <a:endParaRPr sz="2400">
              <a:latin typeface="Microsoft Sans Serif"/>
              <a:cs typeface="Microsoft Sans Serif"/>
            </a:endParaRPr>
          </a:p>
          <a:p>
            <a:pPr marL="746760">
              <a:lnSpc>
                <a:spcPct val="100000"/>
              </a:lnSpc>
              <a:spcBef>
                <a:spcPts val="844"/>
              </a:spcBef>
            </a:pP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20</a:t>
            </a:r>
            <a:r>
              <a:rPr sz="2775" b="1" spc="44" baseline="-21021" dirty="0">
                <a:solidFill>
                  <a:srgbClr val="7E7E7E"/>
                </a:solidFill>
                <a:latin typeface="Arial"/>
                <a:cs typeface="Arial"/>
              </a:rPr>
              <a:t>16</a:t>
            </a: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8378" y="4932426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(1807-PTIK-S05-02)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4B4BF6-52AF-0A0E-C8CF-2BBB8CBDD333}"/>
              </a:ext>
            </a:extLst>
          </p:cNvPr>
          <p:cNvSpPr txBox="1"/>
          <p:nvPr/>
        </p:nvSpPr>
        <p:spPr>
          <a:xfrm>
            <a:off x="902017" y="1534414"/>
            <a:ext cx="10387965" cy="2100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8345" marR="1961514" algn="ctr">
              <a:lnSpc>
                <a:spcPct val="150000"/>
              </a:lnSpc>
              <a:spcBef>
                <a:spcPts val="95"/>
              </a:spcBef>
            </a:pPr>
            <a:r>
              <a:rPr sz="2400" spc="20" dirty="0">
                <a:latin typeface="Trebuchet MS" panose="020B0603020202020204" pitchFamily="34" charset="0"/>
                <a:cs typeface="Microsoft Sans Serif"/>
              </a:rPr>
              <a:t>Setelah </a:t>
            </a:r>
            <a:r>
              <a:rPr sz="2400" spc="114" dirty="0">
                <a:latin typeface="Trebuchet MS" panose="020B0603020202020204" pitchFamily="34" charset="0"/>
                <a:cs typeface="Microsoft Sans Serif"/>
              </a:rPr>
              <a:t>mempelajari </a:t>
            </a:r>
            <a:r>
              <a:rPr sz="2400" spc="70" dirty="0">
                <a:latin typeface="Trebuchet MS" panose="020B0603020202020204" pitchFamily="34" charset="0"/>
                <a:cs typeface="Microsoft Sans Serif"/>
              </a:rPr>
              <a:t>bagian </a:t>
            </a:r>
            <a:r>
              <a:rPr sz="2400" spc="60" dirty="0">
                <a:latin typeface="Trebuchet MS" panose="020B0603020202020204" pitchFamily="34" charset="0"/>
                <a:cs typeface="Microsoft Sans Serif"/>
              </a:rPr>
              <a:t>ini</a:t>
            </a:r>
            <a:r>
              <a:rPr sz="2400" spc="60">
                <a:latin typeface="Trebuchet MS" panose="020B0603020202020204" pitchFamily="34" charset="0"/>
                <a:cs typeface="Microsoft Sans Serif"/>
              </a:rPr>
              <a:t>, </a:t>
            </a:r>
            <a:r>
              <a:rPr sz="2400" spc="-835">
                <a:latin typeface="Trebuchet MS" panose="020B0603020202020204" pitchFamily="34" charset="0"/>
                <a:cs typeface="Microsoft Sans Serif"/>
              </a:rPr>
              <a:t> </a:t>
            </a:r>
            <a:r>
              <a:rPr lang="en-US" sz="2400">
                <a:latin typeface="Trebuchet MS" panose="020B0603020202020204" pitchFamily="34" charset="0"/>
                <a:cs typeface="Microsoft Sans Serif"/>
              </a:rPr>
              <a:t>mahasiswa</a:t>
            </a:r>
            <a:r>
              <a:rPr lang="en-US" sz="2400" spc="-45"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105">
                <a:latin typeface="Trebuchet MS" panose="020B0603020202020204" pitchFamily="34" charset="0"/>
                <a:cs typeface="Microsoft Sans Serif"/>
              </a:rPr>
              <a:t>diharapkan</a:t>
            </a:r>
            <a:r>
              <a:rPr sz="2400" spc="-65"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100" dirty="0">
                <a:latin typeface="Trebuchet MS" panose="020B0603020202020204" pitchFamily="34" charset="0"/>
                <a:cs typeface="Microsoft Sans Serif"/>
              </a:rPr>
              <a:t>telah</a:t>
            </a:r>
            <a:r>
              <a:rPr sz="2400" spc="-55" dirty="0"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400" spc="155" dirty="0">
                <a:latin typeface="Trebuchet MS" panose="020B0603020202020204" pitchFamily="34" charset="0"/>
                <a:cs typeface="Microsoft Sans Serif"/>
              </a:rPr>
              <a:t>mampu:</a:t>
            </a:r>
            <a:endParaRPr sz="2400">
              <a:latin typeface="Trebuchet MS" panose="020B0603020202020204" pitchFamily="34" charset="0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rebuchet MS" panose="020B0603020202020204" pitchFamily="34" charset="0"/>
              <a:cs typeface="Microsoft Sans Serif"/>
            </a:endParaRPr>
          </a:p>
          <a:p>
            <a:pPr marL="12700" marR="5080" algn="ctr">
              <a:lnSpc>
                <a:spcPct val="113999"/>
              </a:lnSpc>
            </a:pPr>
            <a:r>
              <a:rPr sz="2000" b="1" spc="55" dirty="0">
                <a:latin typeface="Trebuchet MS" panose="020B0603020202020204" pitchFamily="34" charset="0"/>
                <a:cs typeface="Arial"/>
              </a:rPr>
              <a:t>Menjelaskan</a:t>
            </a:r>
            <a:r>
              <a:rPr sz="2000" b="1" spc="-55" dirty="0">
                <a:latin typeface="Trebuchet MS" panose="020B0603020202020204" pitchFamily="34" charset="0"/>
                <a:cs typeface="Arial"/>
              </a:rPr>
              <a:t> </a:t>
            </a:r>
            <a:r>
              <a:rPr sz="2000" b="1" spc="-25" dirty="0">
                <a:latin typeface="Trebuchet MS" panose="020B0603020202020204" pitchFamily="34" charset="0"/>
                <a:cs typeface="Arial"/>
              </a:rPr>
              <a:t>jenis-jenis</a:t>
            </a:r>
            <a:r>
              <a:rPr sz="2000" b="1" spc="-75" dirty="0">
                <a:latin typeface="Trebuchet MS" panose="020B0603020202020204" pitchFamily="34" charset="0"/>
                <a:cs typeface="Arial"/>
              </a:rPr>
              <a:t> </a:t>
            </a:r>
            <a:r>
              <a:rPr sz="2000" b="1" spc="80" dirty="0">
                <a:latin typeface="Trebuchet MS" panose="020B0603020202020204" pitchFamily="34" charset="0"/>
                <a:cs typeface="Arial"/>
              </a:rPr>
              <a:t>data,</a:t>
            </a:r>
            <a:r>
              <a:rPr sz="2000" b="1" spc="-60" dirty="0">
                <a:latin typeface="Trebuchet MS" panose="020B0603020202020204" pitchFamily="34" charset="0"/>
                <a:cs typeface="Arial"/>
              </a:rPr>
              <a:t> </a:t>
            </a:r>
            <a:r>
              <a:rPr sz="2000" b="1" spc="85" dirty="0">
                <a:latin typeface="Trebuchet MS" panose="020B0603020202020204" pitchFamily="34" charset="0"/>
                <a:cs typeface="Arial"/>
              </a:rPr>
              <a:t>melakukan </a:t>
            </a:r>
            <a:r>
              <a:rPr sz="2000" b="1" spc="-1095" dirty="0">
                <a:latin typeface="Trebuchet MS" panose="020B0603020202020204" pitchFamily="34" charset="0"/>
                <a:cs typeface="Arial"/>
              </a:rPr>
              <a:t> </a:t>
            </a:r>
            <a:r>
              <a:rPr sz="2000" b="1" spc="-15" dirty="0">
                <a:latin typeface="Trebuchet MS" panose="020B0603020202020204" pitchFamily="34" charset="0"/>
                <a:cs typeface="Arial"/>
              </a:rPr>
              <a:t>konversi</a:t>
            </a:r>
            <a:r>
              <a:rPr sz="2000" b="1" spc="-65" dirty="0">
                <a:latin typeface="Trebuchet MS" panose="020B0603020202020204" pitchFamily="34" charset="0"/>
                <a:cs typeface="Arial"/>
              </a:rPr>
              <a:t> </a:t>
            </a:r>
            <a:r>
              <a:rPr sz="2000" b="1" spc="80" dirty="0">
                <a:latin typeface="Trebuchet MS" panose="020B0603020202020204" pitchFamily="34" charset="0"/>
                <a:cs typeface="Arial"/>
              </a:rPr>
              <a:t>data,</a:t>
            </a:r>
            <a:r>
              <a:rPr sz="2000" b="1" spc="-75" dirty="0">
                <a:latin typeface="Trebuchet MS" panose="020B0603020202020204" pitchFamily="34" charset="0"/>
                <a:cs typeface="Arial"/>
              </a:rPr>
              <a:t> </a:t>
            </a:r>
            <a:r>
              <a:rPr sz="2000" b="1" spc="75" dirty="0">
                <a:latin typeface="Trebuchet MS" panose="020B0603020202020204" pitchFamily="34" charset="0"/>
                <a:cs typeface="Arial"/>
              </a:rPr>
              <a:t>dan</a:t>
            </a:r>
            <a:r>
              <a:rPr sz="2000" b="1" spc="-80" dirty="0">
                <a:latin typeface="Trebuchet MS" panose="020B0603020202020204" pitchFamily="34" charset="0"/>
                <a:cs typeface="Arial"/>
              </a:rPr>
              <a:t> </a:t>
            </a:r>
            <a:r>
              <a:rPr sz="2000" b="1" spc="40" dirty="0">
                <a:latin typeface="Trebuchet MS" panose="020B0603020202020204" pitchFamily="34" charset="0"/>
                <a:cs typeface="Arial"/>
              </a:rPr>
              <a:t>menggunakan</a:t>
            </a:r>
            <a:r>
              <a:rPr sz="2000" b="1" spc="-40" dirty="0">
                <a:latin typeface="Trebuchet MS" panose="020B0603020202020204" pitchFamily="34" charset="0"/>
                <a:cs typeface="Arial"/>
              </a:rPr>
              <a:t> </a:t>
            </a:r>
            <a:r>
              <a:rPr sz="2000" b="1" spc="5" dirty="0">
                <a:latin typeface="Trebuchet MS" panose="020B0603020202020204" pitchFamily="34" charset="0"/>
                <a:cs typeface="Arial"/>
              </a:rPr>
              <a:t>sistem </a:t>
            </a:r>
            <a:r>
              <a:rPr sz="2000" b="1" spc="-1095" dirty="0">
                <a:latin typeface="Trebuchet MS" panose="020B0603020202020204" pitchFamily="34" charset="0"/>
                <a:cs typeface="Arial"/>
              </a:rPr>
              <a:t> </a:t>
            </a:r>
            <a:r>
              <a:rPr sz="2000" b="1" spc="15" dirty="0">
                <a:latin typeface="Trebuchet MS" panose="020B0603020202020204" pitchFamily="34" charset="0"/>
                <a:cs typeface="Arial"/>
              </a:rPr>
              <a:t>bilangan.</a:t>
            </a:r>
            <a:endParaRPr sz="200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4CDCA32-DEA6-2977-D7BC-FE24A1C67DDE}"/>
              </a:ext>
            </a:extLst>
          </p:cNvPr>
          <p:cNvSpPr txBox="1">
            <a:spLocks/>
          </p:cNvSpPr>
          <p:nvPr/>
        </p:nvSpPr>
        <p:spPr>
          <a:xfrm>
            <a:off x="2971800" y="677091"/>
            <a:ext cx="5867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092835">
              <a:spcBef>
                <a:spcPts val="100"/>
              </a:spcBef>
            </a:pPr>
            <a:r>
              <a:rPr lang="id-ID" sz="2800" b="1" u="sng" kern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TUJUAN PEMBELAJARAN</a:t>
            </a:r>
            <a:endParaRPr lang="id-ID" sz="2800" b="1" u="sng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721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5600" y="228600"/>
            <a:ext cx="78949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Segoe UI Emoji"/>
                <a:cs typeface="Segoe UI Emoji"/>
              </a:rPr>
              <a:t>🔑</a:t>
            </a:r>
            <a:r>
              <a:rPr sz="5400" b="0" spc="-665" dirty="0">
                <a:latin typeface="Segoe UI Emoji"/>
                <a:cs typeface="Segoe UI Emoji"/>
              </a:rPr>
              <a:t> </a:t>
            </a:r>
            <a:r>
              <a:rPr sz="3200" dirty="0">
                <a:solidFill>
                  <a:schemeClr val="tx1"/>
                </a:solidFill>
              </a:rPr>
              <a:t>DAFTAR PUSTAKA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2599" y="1219200"/>
            <a:ext cx="11913870" cy="4192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6730" indent="-532130">
              <a:lnSpc>
                <a:spcPct val="125000"/>
              </a:lnSpc>
              <a:spcBef>
                <a:spcPts val="95"/>
              </a:spcBef>
            </a:pPr>
            <a:r>
              <a:rPr sz="2000" spc="55" dirty="0">
                <a:latin typeface="Candara" panose="020E0502030303020204" pitchFamily="34" charset="0"/>
                <a:cs typeface="Microsoft Sans Serif"/>
              </a:rPr>
              <a:t>Laudon,</a:t>
            </a:r>
            <a:r>
              <a:rPr sz="2000" spc="-1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85" dirty="0">
                <a:latin typeface="Candara" panose="020E0502030303020204" pitchFamily="34" charset="0"/>
                <a:cs typeface="Microsoft Sans Serif"/>
              </a:rPr>
              <a:t>K.</a:t>
            </a:r>
            <a:r>
              <a:rPr sz="2000" spc="-1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114" dirty="0">
                <a:latin typeface="Candara" panose="020E0502030303020204" pitchFamily="34" charset="0"/>
                <a:cs typeface="Microsoft Sans Serif"/>
              </a:rPr>
              <a:t>C.,</a:t>
            </a:r>
            <a:r>
              <a:rPr sz="2000" spc="-2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165" dirty="0">
                <a:latin typeface="Candara" panose="020E0502030303020204" pitchFamily="34" charset="0"/>
                <a:cs typeface="Microsoft Sans Serif"/>
              </a:rPr>
              <a:t>&amp;</a:t>
            </a:r>
            <a:r>
              <a:rPr sz="2000" spc="-3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55" dirty="0">
                <a:latin typeface="Candara" panose="020E0502030303020204" pitchFamily="34" charset="0"/>
                <a:cs typeface="Microsoft Sans Serif"/>
              </a:rPr>
              <a:t>Laudon,</a:t>
            </a:r>
            <a:r>
              <a:rPr sz="2000" spc="-3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320" dirty="0">
                <a:latin typeface="Candara" panose="020E0502030303020204" pitchFamily="34" charset="0"/>
                <a:cs typeface="Microsoft Sans Serif"/>
              </a:rPr>
              <a:t>J.</a:t>
            </a:r>
            <a:r>
              <a:rPr sz="2000" spc="-1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270" dirty="0">
                <a:latin typeface="Candara" panose="020E0502030303020204" pitchFamily="34" charset="0"/>
                <a:cs typeface="Microsoft Sans Serif"/>
              </a:rPr>
              <a:t>P.</a:t>
            </a:r>
            <a:r>
              <a:rPr sz="2000" spc="-2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Microsoft Sans Serif"/>
              </a:rPr>
              <a:t>(2013).</a:t>
            </a:r>
            <a:r>
              <a:rPr sz="2000" spc="-1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i="1" spc="-10" dirty="0">
                <a:latin typeface="Candara" panose="020E0502030303020204" pitchFamily="34" charset="0"/>
                <a:cs typeface="Arial"/>
              </a:rPr>
              <a:t>Management</a:t>
            </a:r>
            <a:r>
              <a:rPr sz="2000" i="1" spc="-60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70" dirty="0">
                <a:latin typeface="Candara" panose="020E0502030303020204" pitchFamily="34" charset="0"/>
                <a:cs typeface="Arial"/>
              </a:rPr>
              <a:t>information</a:t>
            </a:r>
            <a:r>
              <a:rPr sz="2000" i="1" spc="-60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-90" dirty="0">
                <a:latin typeface="Candara" panose="020E0502030303020204" pitchFamily="34" charset="0"/>
                <a:cs typeface="Arial"/>
              </a:rPr>
              <a:t>systems: </a:t>
            </a:r>
            <a:r>
              <a:rPr sz="2000" i="1" spc="-705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-5" dirty="0">
                <a:latin typeface="Candara" panose="020E0502030303020204" pitchFamily="34" charset="0"/>
                <a:cs typeface="Arial"/>
              </a:rPr>
              <a:t>Managing</a:t>
            </a:r>
            <a:r>
              <a:rPr sz="2000" i="1" spc="-75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dirty="0">
                <a:latin typeface="Candara" panose="020E0502030303020204" pitchFamily="34" charset="0"/>
                <a:cs typeface="Arial"/>
              </a:rPr>
              <a:t>the</a:t>
            </a:r>
            <a:r>
              <a:rPr sz="2000" i="1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40" dirty="0">
                <a:latin typeface="Candara" panose="020E0502030303020204" pitchFamily="34" charset="0"/>
                <a:cs typeface="Arial"/>
              </a:rPr>
              <a:t>digital</a:t>
            </a:r>
            <a:r>
              <a:rPr sz="2000" i="1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110" dirty="0">
                <a:latin typeface="Candara" panose="020E0502030303020204" pitchFamily="34" charset="0"/>
                <a:cs typeface="Arial"/>
              </a:rPr>
              <a:t>firm</a:t>
            </a:r>
            <a:r>
              <a:rPr sz="2000" i="1" spc="-55" dirty="0">
                <a:latin typeface="Candara" panose="020E0502030303020204" pitchFamily="34" charset="0"/>
                <a:cs typeface="Arial"/>
              </a:rPr>
              <a:t> </a:t>
            </a:r>
            <a:r>
              <a:rPr sz="2000" spc="65" dirty="0">
                <a:latin typeface="Candara" panose="020E0502030303020204" pitchFamily="34" charset="0"/>
                <a:cs typeface="Microsoft Sans Serif"/>
              </a:rPr>
              <a:t>(12th</a:t>
            </a:r>
            <a:r>
              <a:rPr sz="2000" spc="-1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5" dirty="0">
                <a:latin typeface="Candara" panose="020E0502030303020204" pitchFamily="34" charset="0"/>
                <a:cs typeface="Microsoft Sans Serif"/>
              </a:rPr>
              <a:t>ed.).</a:t>
            </a:r>
            <a:r>
              <a:rPr sz="2000" spc="-4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65" dirty="0">
                <a:latin typeface="Candara" panose="020E0502030303020204" pitchFamily="34" charset="0"/>
                <a:cs typeface="Microsoft Sans Serif"/>
              </a:rPr>
              <a:t>Boston:</a:t>
            </a:r>
            <a:r>
              <a:rPr sz="2000" spc="-5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25" dirty="0">
                <a:latin typeface="Candara" panose="020E0502030303020204" pitchFamily="34" charset="0"/>
                <a:cs typeface="Microsoft Sans Serif"/>
              </a:rPr>
              <a:t>Pearson.</a:t>
            </a:r>
            <a:endParaRPr sz="2000">
              <a:latin typeface="Candara" panose="020E0502030303020204" pitchFamily="34" charset="0"/>
              <a:cs typeface="Microsoft Sans Serif"/>
            </a:endParaRPr>
          </a:p>
          <a:p>
            <a:pPr marL="544195" marR="565785" indent="-532130">
              <a:lnSpc>
                <a:spcPct val="125000"/>
              </a:lnSpc>
            </a:pPr>
            <a:r>
              <a:rPr sz="2000" spc="50" dirty="0">
                <a:latin typeface="Candara" panose="020E0502030303020204" pitchFamily="34" charset="0"/>
                <a:cs typeface="Microsoft Sans Serif"/>
              </a:rPr>
              <a:t>Morley, </a:t>
            </a:r>
            <a:r>
              <a:rPr sz="2000" spc="-75" dirty="0">
                <a:latin typeface="Candara" panose="020E0502030303020204" pitchFamily="34" charset="0"/>
                <a:cs typeface="Microsoft Sans Serif"/>
              </a:rPr>
              <a:t>D., </a:t>
            </a:r>
            <a:r>
              <a:rPr sz="2000" spc="165" dirty="0">
                <a:latin typeface="Candara" panose="020E0502030303020204" pitchFamily="34" charset="0"/>
                <a:cs typeface="Microsoft Sans Serif"/>
              </a:rPr>
              <a:t>&amp; </a:t>
            </a:r>
            <a:r>
              <a:rPr sz="2000" spc="25" dirty="0">
                <a:latin typeface="Candara" panose="020E0502030303020204" pitchFamily="34" charset="0"/>
                <a:cs typeface="Microsoft Sans Serif"/>
              </a:rPr>
              <a:t>Parker, </a:t>
            </a:r>
            <a:r>
              <a:rPr sz="2000" spc="-135" dirty="0">
                <a:latin typeface="Candara" panose="020E0502030303020204" pitchFamily="34" charset="0"/>
                <a:cs typeface="Microsoft Sans Serif"/>
              </a:rPr>
              <a:t>C. </a:t>
            </a:r>
            <a:r>
              <a:rPr sz="2000" spc="-170" dirty="0">
                <a:latin typeface="Candara" panose="020E0502030303020204" pitchFamily="34" charset="0"/>
                <a:cs typeface="Microsoft Sans Serif"/>
              </a:rPr>
              <a:t>S. </a:t>
            </a:r>
            <a:r>
              <a:rPr sz="2000" spc="-10" dirty="0">
                <a:latin typeface="Candara" panose="020E0502030303020204" pitchFamily="34" charset="0"/>
                <a:cs typeface="Microsoft Sans Serif"/>
              </a:rPr>
              <a:t>(2011). </a:t>
            </a:r>
            <a:r>
              <a:rPr sz="2000" i="1" spc="5" dirty="0">
                <a:latin typeface="Candara" panose="020E0502030303020204" pitchFamily="34" charset="0"/>
                <a:cs typeface="Arial"/>
              </a:rPr>
              <a:t>Understanding </a:t>
            </a:r>
            <a:r>
              <a:rPr sz="2000" i="1" spc="-10" dirty="0">
                <a:latin typeface="Candara" panose="020E0502030303020204" pitchFamily="34" charset="0"/>
                <a:cs typeface="Arial"/>
              </a:rPr>
              <a:t>computers: </a:t>
            </a:r>
            <a:r>
              <a:rPr sz="2000" i="1" spc="-100" dirty="0">
                <a:latin typeface="Candara" panose="020E0502030303020204" pitchFamily="34" charset="0"/>
                <a:cs typeface="Arial"/>
              </a:rPr>
              <a:t>Today </a:t>
            </a:r>
            <a:r>
              <a:rPr sz="2000" i="1" spc="45" dirty="0">
                <a:latin typeface="Candara" panose="020E0502030303020204" pitchFamily="34" charset="0"/>
                <a:cs typeface="Arial"/>
              </a:rPr>
              <a:t>and </a:t>
            </a:r>
            <a:r>
              <a:rPr sz="2000" i="1" spc="-710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55" dirty="0">
                <a:latin typeface="Candara" panose="020E0502030303020204" pitchFamily="34" charset="0"/>
                <a:cs typeface="Arial"/>
              </a:rPr>
              <a:t>tomorrow</a:t>
            </a:r>
            <a:r>
              <a:rPr sz="2000" i="1" spc="-55" dirty="0">
                <a:latin typeface="Candara" panose="020E0502030303020204" pitchFamily="34" charset="0"/>
                <a:cs typeface="Arial"/>
              </a:rPr>
              <a:t> </a:t>
            </a:r>
            <a:r>
              <a:rPr sz="2000" spc="65" dirty="0">
                <a:latin typeface="Candara" panose="020E0502030303020204" pitchFamily="34" charset="0"/>
                <a:cs typeface="Microsoft Sans Serif"/>
              </a:rPr>
              <a:t>(13th</a:t>
            </a:r>
            <a:r>
              <a:rPr sz="2000" spc="-4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5" dirty="0">
                <a:latin typeface="Candara" panose="020E0502030303020204" pitchFamily="34" charset="0"/>
                <a:cs typeface="Microsoft Sans Serif"/>
              </a:rPr>
              <a:t>ed.).</a:t>
            </a:r>
            <a:r>
              <a:rPr sz="2000" spc="-4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40" dirty="0">
                <a:latin typeface="Candara" panose="020E0502030303020204" pitchFamily="34" charset="0"/>
                <a:cs typeface="Microsoft Sans Serif"/>
              </a:rPr>
              <a:t>Australia:</a:t>
            </a:r>
            <a:r>
              <a:rPr sz="2000" spc="-2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15" dirty="0">
                <a:latin typeface="Candara" panose="020E0502030303020204" pitchFamily="34" charset="0"/>
                <a:cs typeface="Microsoft Sans Serif"/>
              </a:rPr>
              <a:t>Cengage</a:t>
            </a:r>
            <a:r>
              <a:rPr sz="2000" spc="-3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45" dirty="0">
                <a:latin typeface="Candara" panose="020E0502030303020204" pitchFamily="34" charset="0"/>
                <a:cs typeface="Microsoft Sans Serif"/>
              </a:rPr>
              <a:t>Learning.</a:t>
            </a:r>
            <a:endParaRPr sz="2000">
              <a:latin typeface="Candara" panose="020E0502030303020204" pitchFamily="34" charset="0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70" dirty="0">
                <a:latin typeface="Candara" panose="020E0502030303020204" pitchFamily="34" charset="0"/>
                <a:cs typeface="Microsoft Sans Serif"/>
              </a:rPr>
              <a:t>Miller,</a:t>
            </a:r>
            <a:r>
              <a:rPr sz="2000" spc="-1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75" dirty="0">
                <a:latin typeface="Candara" panose="020E0502030303020204" pitchFamily="34" charset="0"/>
                <a:cs typeface="Microsoft Sans Serif"/>
              </a:rPr>
              <a:t>M.</a:t>
            </a:r>
            <a:r>
              <a:rPr sz="2000" spc="-2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Microsoft Sans Serif"/>
              </a:rPr>
              <a:t>(2010). </a:t>
            </a:r>
            <a:r>
              <a:rPr sz="2000" i="1" spc="-45" dirty="0">
                <a:latin typeface="Candara" panose="020E0502030303020204" pitchFamily="34" charset="0"/>
                <a:cs typeface="Arial"/>
              </a:rPr>
              <a:t>Absolute </a:t>
            </a:r>
            <a:r>
              <a:rPr sz="2000" i="1" spc="-35" dirty="0">
                <a:latin typeface="Candara" panose="020E0502030303020204" pitchFamily="34" charset="0"/>
                <a:cs typeface="Arial"/>
              </a:rPr>
              <a:t>beginners</a:t>
            </a:r>
            <a:r>
              <a:rPr sz="2000" i="1" spc="-45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-25" dirty="0">
                <a:latin typeface="Candara" panose="020E0502030303020204" pitchFamily="34" charset="0"/>
                <a:cs typeface="Arial"/>
              </a:rPr>
              <a:t>guide</a:t>
            </a:r>
            <a:r>
              <a:rPr sz="2000" i="1" spc="-50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65" dirty="0">
                <a:latin typeface="Candara" panose="020E0502030303020204" pitchFamily="34" charset="0"/>
                <a:cs typeface="Arial"/>
              </a:rPr>
              <a:t>to</a:t>
            </a:r>
            <a:r>
              <a:rPr sz="2000" i="1" spc="-45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20" dirty="0">
                <a:latin typeface="Candara" panose="020E0502030303020204" pitchFamily="34" charset="0"/>
                <a:cs typeface="Arial"/>
              </a:rPr>
              <a:t>computer</a:t>
            </a:r>
            <a:r>
              <a:rPr sz="2000" i="1" spc="-60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-55" dirty="0">
                <a:latin typeface="Candara" panose="020E0502030303020204" pitchFamily="34" charset="0"/>
                <a:cs typeface="Arial"/>
              </a:rPr>
              <a:t>basics</a:t>
            </a:r>
            <a:r>
              <a:rPr sz="2000" spc="-55" dirty="0">
                <a:latin typeface="Candara" panose="020E0502030303020204" pitchFamily="34" charset="0"/>
                <a:cs typeface="Microsoft Sans Serif"/>
              </a:rPr>
              <a:t>.</a:t>
            </a:r>
            <a:endParaRPr sz="2000">
              <a:latin typeface="Candara" panose="020E0502030303020204" pitchFamily="34" charset="0"/>
              <a:cs typeface="Microsoft Sans Serif"/>
            </a:endParaRPr>
          </a:p>
          <a:p>
            <a:pPr marL="544195">
              <a:lnSpc>
                <a:spcPct val="100000"/>
              </a:lnSpc>
              <a:spcBef>
                <a:spcPts val="780"/>
              </a:spcBef>
            </a:pPr>
            <a:r>
              <a:rPr sz="2000" spc="60" dirty="0">
                <a:latin typeface="Candara" panose="020E0502030303020204" pitchFamily="34" charset="0"/>
                <a:cs typeface="Microsoft Sans Serif"/>
              </a:rPr>
              <a:t>Indianapolis,</a:t>
            </a:r>
            <a:r>
              <a:rPr sz="2000" spc="-5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20" dirty="0">
                <a:latin typeface="Candara" panose="020E0502030303020204" pitchFamily="34" charset="0"/>
                <a:cs typeface="Microsoft Sans Serif"/>
              </a:rPr>
              <a:t>IN:</a:t>
            </a:r>
            <a:r>
              <a:rPr sz="2000" spc="-6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35" dirty="0">
                <a:latin typeface="Candara" panose="020E0502030303020204" pitchFamily="34" charset="0"/>
                <a:cs typeface="Microsoft Sans Serif"/>
              </a:rPr>
              <a:t>Que.</a:t>
            </a:r>
            <a:endParaRPr sz="2000">
              <a:latin typeface="Candara" panose="020E0502030303020204" pitchFamily="34" charset="0"/>
              <a:cs typeface="Microsoft Sans Serif"/>
            </a:endParaRPr>
          </a:p>
          <a:p>
            <a:pPr marL="544195" marR="1124585" indent="-532130">
              <a:lnSpc>
                <a:spcPts val="3900"/>
              </a:lnSpc>
              <a:spcBef>
                <a:spcPts val="260"/>
              </a:spcBef>
            </a:pPr>
            <a:r>
              <a:rPr sz="2000" spc="114" dirty="0">
                <a:latin typeface="Candara" panose="020E0502030303020204" pitchFamily="34" charset="0"/>
                <a:cs typeface="Microsoft Sans Serif"/>
              </a:rPr>
              <a:t>Norton,</a:t>
            </a:r>
            <a:r>
              <a:rPr sz="2000" spc="-4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265" dirty="0">
                <a:latin typeface="Candara" panose="020E0502030303020204" pitchFamily="34" charset="0"/>
                <a:cs typeface="Microsoft Sans Serif"/>
              </a:rPr>
              <a:t>P.</a:t>
            </a:r>
            <a:r>
              <a:rPr sz="2000" spc="-3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Microsoft Sans Serif"/>
              </a:rPr>
              <a:t>(2006).</a:t>
            </a:r>
            <a:r>
              <a:rPr sz="2000" spc="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i="1" spc="-60" dirty="0">
                <a:latin typeface="Candara" panose="020E0502030303020204" pitchFamily="34" charset="0"/>
                <a:cs typeface="Arial"/>
              </a:rPr>
              <a:t>Peter</a:t>
            </a:r>
            <a:r>
              <a:rPr sz="2000" i="1" spc="-70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15" dirty="0">
                <a:latin typeface="Candara" panose="020E0502030303020204" pitchFamily="34" charset="0"/>
                <a:cs typeface="Arial"/>
              </a:rPr>
              <a:t>Nortons</a:t>
            </a:r>
            <a:r>
              <a:rPr sz="2000" i="1" spc="-65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50" dirty="0">
                <a:latin typeface="Candara" panose="020E0502030303020204" pitchFamily="34" charset="0"/>
                <a:cs typeface="Arial"/>
              </a:rPr>
              <a:t>introduction</a:t>
            </a:r>
            <a:r>
              <a:rPr sz="2000" i="1" spc="-65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65" dirty="0">
                <a:latin typeface="Candara" panose="020E0502030303020204" pitchFamily="34" charset="0"/>
                <a:cs typeface="Arial"/>
              </a:rPr>
              <a:t>to</a:t>
            </a:r>
            <a:r>
              <a:rPr sz="2000" i="1" spc="-55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-5" dirty="0">
                <a:latin typeface="Candara" panose="020E0502030303020204" pitchFamily="34" charset="0"/>
                <a:cs typeface="Arial"/>
              </a:rPr>
              <a:t>computers</a:t>
            </a:r>
            <a:r>
              <a:rPr sz="2000" spc="-5" dirty="0">
                <a:latin typeface="Candara" panose="020E0502030303020204" pitchFamily="34" charset="0"/>
                <a:cs typeface="Microsoft Sans Serif"/>
              </a:rPr>
              <a:t>.</a:t>
            </a:r>
            <a:r>
              <a:rPr sz="2000" spc="-4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65" dirty="0">
                <a:latin typeface="Candara" panose="020E0502030303020204" pitchFamily="34" charset="0"/>
                <a:cs typeface="Microsoft Sans Serif"/>
              </a:rPr>
              <a:t>Boston: </a:t>
            </a:r>
            <a:r>
              <a:rPr sz="2000" spc="-67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45" dirty="0">
                <a:latin typeface="Candara" panose="020E0502030303020204" pitchFamily="34" charset="0"/>
                <a:cs typeface="Microsoft Sans Serif"/>
              </a:rPr>
              <a:t>McGraw-Hill</a:t>
            </a:r>
            <a:r>
              <a:rPr sz="2000" spc="-4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15" dirty="0">
                <a:latin typeface="Candara" panose="020E0502030303020204" pitchFamily="34" charset="0"/>
                <a:cs typeface="Microsoft Sans Serif"/>
              </a:rPr>
              <a:t>Technology</a:t>
            </a:r>
            <a:r>
              <a:rPr sz="2000" spc="-1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40" dirty="0">
                <a:latin typeface="Candara" panose="020E0502030303020204" pitchFamily="34" charset="0"/>
                <a:cs typeface="Microsoft Sans Serif"/>
              </a:rPr>
              <a:t>Education.</a:t>
            </a:r>
            <a:endParaRPr sz="2000">
              <a:latin typeface="Candara" panose="020E0502030303020204" pitchFamily="34" charset="0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spc="40" dirty="0">
                <a:latin typeface="Candara" panose="020E0502030303020204" pitchFamily="34" charset="0"/>
                <a:cs typeface="Microsoft Sans Serif"/>
              </a:rPr>
              <a:t>OBrien,</a:t>
            </a:r>
            <a:r>
              <a:rPr sz="2000" spc="-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320" dirty="0">
                <a:latin typeface="Candara" panose="020E0502030303020204" pitchFamily="34" charset="0"/>
                <a:cs typeface="Microsoft Sans Serif"/>
              </a:rPr>
              <a:t>J.</a:t>
            </a:r>
            <a:r>
              <a:rPr sz="2000" spc="-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70" dirty="0">
                <a:latin typeface="Candara" panose="020E0502030303020204" pitchFamily="34" charset="0"/>
                <a:cs typeface="Microsoft Sans Serif"/>
              </a:rPr>
              <a:t>A.,</a:t>
            </a:r>
            <a:r>
              <a:rPr sz="2000" spc="-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165" dirty="0">
                <a:latin typeface="Candara" panose="020E0502030303020204" pitchFamily="34" charset="0"/>
                <a:cs typeface="Microsoft Sans Serif"/>
              </a:rPr>
              <a:t>&amp;</a:t>
            </a:r>
            <a:r>
              <a:rPr sz="2000" spc="-4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30" dirty="0">
                <a:latin typeface="Candara" panose="020E0502030303020204" pitchFamily="34" charset="0"/>
                <a:cs typeface="Microsoft Sans Serif"/>
              </a:rPr>
              <a:t>Marakas,</a:t>
            </a:r>
            <a:r>
              <a:rPr sz="2000" spc="-3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80" dirty="0">
                <a:latin typeface="Candara" panose="020E0502030303020204" pitchFamily="34" charset="0"/>
                <a:cs typeface="Microsoft Sans Serif"/>
              </a:rPr>
              <a:t>G.</a:t>
            </a:r>
            <a:r>
              <a:rPr sz="2000" spc="-1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75" dirty="0">
                <a:latin typeface="Candara" panose="020E0502030303020204" pitchFamily="34" charset="0"/>
                <a:cs typeface="Microsoft Sans Serif"/>
              </a:rPr>
              <a:t>M.</a:t>
            </a:r>
            <a:r>
              <a:rPr sz="2000" spc="-20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Microsoft Sans Serif"/>
              </a:rPr>
              <a:t>(2010).</a:t>
            </a:r>
            <a:r>
              <a:rPr sz="2000" spc="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i="1" spc="40" dirty="0">
                <a:latin typeface="Candara" panose="020E0502030303020204" pitchFamily="34" charset="0"/>
                <a:cs typeface="Arial"/>
              </a:rPr>
              <a:t>Introduction</a:t>
            </a:r>
            <a:r>
              <a:rPr sz="2000" i="1" spc="-60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65" dirty="0">
                <a:latin typeface="Candara" panose="020E0502030303020204" pitchFamily="34" charset="0"/>
                <a:cs typeface="Arial"/>
              </a:rPr>
              <a:t>to</a:t>
            </a:r>
            <a:r>
              <a:rPr sz="2000" i="1" spc="-45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70" dirty="0">
                <a:latin typeface="Candara" panose="020E0502030303020204" pitchFamily="34" charset="0"/>
                <a:cs typeface="Arial"/>
              </a:rPr>
              <a:t>information</a:t>
            </a:r>
            <a:r>
              <a:rPr sz="2000" i="1" spc="-55" dirty="0">
                <a:latin typeface="Candara" panose="020E0502030303020204" pitchFamily="34" charset="0"/>
                <a:cs typeface="Arial"/>
              </a:rPr>
              <a:t> </a:t>
            </a:r>
            <a:r>
              <a:rPr sz="2000" i="1" spc="-85" dirty="0">
                <a:latin typeface="Candara" panose="020E0502030303020204" pitchFamily="34" charset="0"/>
                <a:cs typeface="Arial"/>
              </a:rPr>
              <a:t>systems</a:t>
            </a:r>
            <a:r>
              <a:rPr sz="2000" spc="-85" dirty="0">
                <a:latin typeface="Candara" panose="020E0502030303020204" pitchFamily="34" charset="0"/>
                <a:cs typeface="Microsoft Sans Serif"/>
              </a:rPr>
              <a:t>.</a:t>
            </a:r>
            <a:endParaRPr sz="2000">
              <a:latin typeface="Candara" panose="020E0502030303020204" pitchFamily="34" charset="0"/>
              <a:cs typeface="Microsoft Sans Serif"/>
            </a:endParaRPr>
          </a:p>
          <a:p>
            <a:pPr marL="544195">
              <a:lnSpc>
                <a:spcPct val="100000"/>
              </a:lnSpc>
              <a:spcBef>
                <a:spcPts val="785"/>
              </a:spcBef>
            </a:pPr>
            <a:r>
              <a:rPr sz="2000" spc="65" dirty="0">
                <a:latin typeface="Candara" panose="020E0502030303020204" pitchFamily="34" charset="0"/>
                <a:cs typeface="Microsoft Sans Serif"/>
              </a:rPr>
              <a:t>New</a:t>
            </a:r>
            <a:r>
              <a:rPr sz="2000" spc="-4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-10" dirty="0">
                <a:latin typeface="Candara" panose="020E0502030303020204" pitchFamily="34" charset="0"/>
                <a:cs typeface="Microsoft Sans Serif"/>
              </a:rPr>
              <a:t>York:</a:t>
            </a:r>
            <a:r>
              <a:rPr sz="2000" spc="-5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45" dirty="0">
                <a:latin typeface="Candara" panose="020E0502030303020204" pitchFamily="34" charset="0"/>
                <a:cs typeface="Microsoft Sans Serif"/>
              </a:rPr>
              <a:t>McGraw-Hill</a:t>
            </a:r>
            <a:r>
              <a:rPr sz="2000" spc="-55" dirty="0">
                <a:latin typeface="Candara" panose="020E0502030303020204" pitchFamily="34" charset="0"/>
                <a:cs typeface="Microsoft Sans Serif"/>
              </a:rPr>
              <a:t> </a:t>
            </a:r>
            <a:r>
              <a:rPr sz="2000" spc="90" dirty="0">
                <a:latin typeface="Candara" panose="020E0502030303020204" pitchFamily="34" charset="0"/>
                <a:cs typeface="Microsoft Sans Serif"/>
              </a:rPr>
              <a:t>Irwin.</a:t>
            </a:r>
            <a:endParaRPr sz="2000">
              <a:latin typeface="Candara" panose="020E0502030303020204" pitchFamily="34" charset="0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8378" y="4932426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(1807-PTIK-S05-02)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4B4BF6-52AF-0A0E-C8CF-2BBB8CBDD333}"/>
              </a:ext>
            </a:extLst>
          </p:cNvPr>
          <p:cNvSpPr txBox="1"/>
          <p:nvPr/>
        </p:nvSpPr>
        <p:spPr>
          <a:xfrm>
            <a:off x="902017" y="873977"/>
            <a:ext cx="10387965" cy="660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8345" marR="1961514" algn="ctr">
              <a:lnSpc>
                <a:spcPct val="150000"/>
              </a:lnSpc>
              <a:spcBef>
                <a:spcPts val="95"/>
              </a:spcBef>
            </a:pPr>
            <a:r>
              <a:rPr lang="id-ID" sz="3200" b="1" spc="20">
                <a:latin typeface="Trebuchet MS" panose="020B0603020202020204" pitchFamily="34" charset="0"/>
                <a:cs typeface="Microsoft Sans Serif"/>
              </a:rPr>
              <a:t>Data Diskrit</a:t>
            </a:r>
            <a:endParaRPr lang="id-ID" sz="3200" b="1" spc="20" dirty="0">
              <a:latin typeface="Trebuchet MS" panose="020B0603020202020204" pitchFamily="34" charset="0"/>
              <a:cs typeface="Microsoft Sans Serif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4CDCA32-DEA6-2977-D7BC-FE24A1C67DDE}"/>
              </a:ext>
            </a:extLst>
          </p:cNvPr>
          <p:cNvSpPr txBox="1">
            <a:spLocks/>
          </p:cNvSpPr>
          <p:nvPr/>
        </p:nvSpPr>
        <p:spPr>
          <a:xfrm>
            <a:off x="4343400" y="237298"/>
            <a:ext cx="7848600" cy="448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092835">
              <a:spcBef>
                <a:spcPts val="100"/>
              </a:spcBef>
            </a:pPr>
            <a:r>
              <a:rPr lang="nn-NO" sz="2800" b="1" u="sng" kern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JENIS DATA BERDASARKAN  SIFAT DATA</a:t>
            </a:r>
            <a:endParaRPr lang="id-ID" sz="2800" b="1" u="sng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F205009C-C10F-5586-CEB9-B79CD60C605D}"/>
              </a:ext>
            </a:extLst>
          </p:cNvPr>
          <p:cNvSpPr txBox="1"/>
          <p:nvPr/>
        </p:nvSpPr>
        <p:spPr>
          <a:xfrm>
            <a:off x="679239" y="1982968"/>
            <a:ext cx="10833519" cy="2062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2800" b="1" spc="155" dirty="0">
                <a:latin typeface="Trebuchet MS" panose="020B0603020202020204" pitchFamily="34" charset="0"/>
                <a:cs typeface="Arial"/>
              </a:rPr>
              <a:t>Data</a:t>
            </a:r>
            <a:r>
              <a:rPr sz="2800" b="1" spc="-70" dirty="0">
                <a:latin typeface="Trebuchet MS" panose="020B0603020202020204" pitchFamily="34" charset="0"/>
                <a:cs typeface="Arial"/>
              </a:rPr>
              <a:t> </a:t>
            </a:r>
            <a:r>
              <a:rPr sz="2800" b="1" spc="100" dirty="0">
                <a:latin typeface="Trebuchet MS" panose="020B0603020202020204" pitchFamily="34" charset="0"/>
                <a:cs typeface="Arial"/>
              </a:rPr>
              <a:t>diskrit</a:t>
            </a:r>
            <a:r>
              <a:rPr sz="2800" b="1" spc="-75" dirty="0">
                <a:latin typeface="Trebuchet MS" panose="020B0603020202020204" pitchFamily="34" charset="0"/>
                <a:cs typeface="Arial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adalah</a:t>
            </a:r>
            <a:r>
              <a:rPr sz="2800" spc="-5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data</a:t>
            </a:r>
            <a:r>
              <a:rPr sz="2800" spc="-3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3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yang </a:t>
            </a:r>
            <a:r>
              <a:rPr sz="2800" spc="-78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nilainya </a:t>
            </a:r>
            <a:r>
              <a:rPr sz="2800" spc="12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merupakan </a:t>
            </a:r>
            <a:r>
              <a:rPr sz="2800" spc="75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bilangan</a:t>
            </a:r>
            <a:r>
              <a:rPr lang="en-US" sz="2800" spc="75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asli</a:t>
            </a:r>
            <a:r>
              <a:rPr sz="280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.</a:t>
            </a:r>
            <a:endParaRPr sz="2800">
              <a:latin typeface="Trebuchet MS" panose="020B0603020202020204" pitchFamily="34" charset="0"/>
              <a:cs typeface="Microsoft Sans Serif"/>
            </a:endParaRPr>
          </a:p>
          <a:p>
            <a:pPr marL="513715">
              <a:lnSpc>
                <a:spcPct val="100000"/>
              </a:lnSpc>
              <a:spcBef>
                <a:spcPts val="630"/>
              </a:spcBef>
            </a:pPr>
            <a:r>
              <a:rPr sz="2800" b="1" spc="20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Contoh:</a:t>
            </a:r>
            <a:endParaRPr sz="2800">
              <a:latin typeface="Trebuchet MS" panose="020B0603020202020204" pitchFamily="34" charset="0"/>
              <a:cs typeface="Arial"/>
            </a:endParaRPr>
          </a:p>
          <a:p>
            <a:pPr marL="617855" marR="127635">
              <a:lnSpc>
                <a:spcPct val="100000"/>
              </a:lnSpc>
              <a:spcBef>
                <a:spcPts val="815"/>
              </a:spcBef>
            </a:pPr>
            <a:r>
              <a:rPr sz="280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Berat badan ibu-ibu PKK  Perumahan Riung Bandung,  nilai dolar dari waktu ke  waktu, dan lain-lain.</a:t>
            </a:r>
            <a:endParaRPr sz="2800">
              <a:latin typeface="Trebuchet MS" panose="020B0603020202020204" pitchFamily="34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395683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8378" y="4932426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(1807-PTIK-S05-02)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4B4BF6-52AF-0A0E-C8CF-2BBB8CBDD333}"/>
              </a:ext>
            </a:extLst>
          </p:cNvPr>
          <p:cNvSpPr txBox="1"/>
          <p:nvPr/>
        </p:nvSpPr>
        <p:spPr>
          <a:xfrm>
            <a:off x="902017" y="873977"/>
            <a:ext cx="10387965" cy="660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8345" marR="1961514" algn="ctr">
              <a:lnSpc>
                <a:spcPct val="150000"/>
              </a:lnSpc>
              <a:spcBef>
                <a:spcPts val="95"/>
              </a:spcBef>
            </a:pPr>
            <a:r>
              <a:rPr lang="id-ID" sz="3200" b="1" spc="20">
                <a:latin typeface="Trebuchet MS" panose="020B0603020202020204" pitchFamily="34" charset="0"/>
                <a:cs typeface="Microsoft Sans Serif"/>
              </a:rPr>
              <a:t>Data Kontinu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4CDCA32-DEA6-2977-D7BC-FE24A1C67DDE}"/>
              </a:ext>
            </a:extLst>
          </p:cNvPr>
          <p:cNvSpPr txBox="1">
            <a:spLocks/>
          </p:cNvSpPr>
          <p:nvPr/>
        </p:nvSpPr>
        <p:spPr>
          <a:xfrm>
            <a:off x="4343400" y="237298"/>
            <a:ext cx="7848600" cy="448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092835">
              <a:spcBef>
                <a:spcPts val="100"/>
              </a:spcBef>
            </a:pPr>
            <a:r>
              <a:rPr lang="nn-NO" sz="2800" b="1" u="sng" kern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JENIS DATA BERDASARKAN  SIFAT DATA</a:t>
            </a:r>
            <a:endParaRPr lang="id-ID" sz="2800" b="1" u="sng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F205009C-C10F-5586-CEB9-B79CD60C605D}"/>
              </a:ext>
            </a:extLst>
          </p:cNvPr>
          <p:cNvSpPr txBox="1"/>
          <p:nvPr/>
        </p:nvSpPr>
        <p:spPr>
          <a:xfrm>
            <a:off x="762000" y="1944624"/>
            <a:ext cx="10972800" cy="27916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lang="id-ID" sz="2800" b="1">
                <a:latin typeface="Trebuchet MS" panose="020B0603020202020204" pitchFamily="34" charset="0"/>
                <a:cs typeface="Arial"/>
              </a:rPr>
              <a:t>Data kontinu </a:t>
            </a:r>
            <a:r>
              <a:rPr lang="id-ID" sz="2800" b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/>
              </a:rPr>
              <a:t>adalah data yang  nilainya ada pada suatu interval  tertentu atau berada pada nilai  yang satu ke nilai yang lainnya.</a:t>
            </a:r>
          </a:p>
          <a:p>
            <a:pPr marL="982663" marR="5080">
              <a:lnSpc>
                <a:spcPct val="125000"/>
              </a:lnSpc>
              <a:spcBef>
                <a:spcPts val="105"/>
              </a:spcBef>
            </a:pPr>
            <a:r>
              <a:rPr lang="id-ID" sz="2800" b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/>
              </a:rPr>
              <a:t>Contoh:</a:t>
            </a:r>
          </a:p>
          <a:p>
            <a:pPr marL="982663" marR="5080">
              <a:lnSpc>
                <a:spcPct val="125000"/>
              </a:lnSpc>
              <a:spcBef>
                <a:spcPts val="105"/>
              </a:spcBef>
            </a:pPr>
            <a:r>
              <a:rPr lang="id-ID" sz="2800" b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/>
              </a:rPr>
              <a:t>Penggunaan kata sekitar,  kurang lebih, kira-kira, dan  sebagainya</a:t>
            </a:r>
            <a:r>
              <a:rPr lang="id-ID" sz="3000" b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cs typeface="Arial"/>
              </a:rPr>
              <a:t>.</a:t>
            </a:r>
            <a:endParaRPr lang="id-ID" sz="3000" b="1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35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8378" y="4932426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(1807-PTIK-S05-02)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4B4BF6-52AF-0A0E-C8CF-2BBB8CBDD333}"/>
              </a:ext>
            </a:extLst>
          </p:cNvPr>
          <p:cNvSpPr txBox="1"/>
          <p:nvPr/>
        </p:nvSpPr>
        <p:spPr>
          <a:xfrm>
            <a:off x="902017" y="873977"/>
            <a:ext cx="10387965" cy="660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8345" marR="1961514" algn="ctr">
              <a:lnSpc>
                <a:spcPct val="150000"/>
              </a:lnSpc>
              <a:spcBef>
                <a:spcPts val="95"/>
              </a:spcBef>
            </a:pPr>
            <a:r>
              <a:rPr lang="id-ID" sz="3200" b="1" spc="20">
                <a:latin typeface="Trebuchet MS" panose="020B0603020202020204" pitchFamily="34" charset="0"/>
                <a:cs typeface="Microsoft Sans Serif"/>
              </a:rPr>
              <a:t>Data internal 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4CDCA32-DEA6-2977-D7BC-FE24A1C67DDE}"/>
              </a:ext>
            </a:extLst>
          </p:cNvPr>
          <p:cNvSpPr txBox="1">
            <a:spLocks/>
          </p:cNvSpPr>
          <p:nvPr/>
        </p:nvSpPr>
        <p:spPr>
          <a:xfrm>
            <a:off x="4343400" y="237298"/>
            <a:ext cx="7848600" cy="448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092835">
              <a:spcBef>
                <a:spcPts val="100"/>
              </a:spcBef>
            </a:pPr>
            <a:r>
              <a:rPr lang="nn-NO" sz="2800" b="1" u="sng" kern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JENIS DATA BERDASARKAN  SIFAT DATA</a:t>
            </a:r>
            <a:endParaRPr lang="id-ID" sz="2800" b="1" u="sng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4651D67F-8A26-BD17-C99E-DC70E8BFC0C4}"/>
              </a:ext>
            </a:extLst>
          </p:cNvPr>
          <p:cNvSpPr txBox="1">
            <a:spLocks/>
          </p:cNvSpPr>
          <p:nvPr/>
        </p:nvSpPr>
        <p:spPr>
          <a:xfrm>
            <a:off x="685800" y="1910650"/>
            <a:ext cx="11207852" cy="3217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marR="90170">
              <a:spcBef>
                <a:spcPts val="95"/>
              </a:spcBef>
            </a:pPr>
            <a:r>
              <a:rPr lang="id-ID" sz="3000" b="1" kern="0" spc="145">
                <a:solidFill>
                  <a:sysClr val="windowText" lastClr="000000"/>
                </a:solidFill>
                <a:latin typeface="Trebuchet MS" panose="020B0603020202020204" pitchFamily="34" charset="0"/>
                <a:cs typeface="Arial"/>
              </a:rPr>
              <a:t>Data</a:t>
            </a:r>
            <a:r>
              <a:rPr lang="id-ID" sz="3000" b="1" kern="0" spc="-65">
                <a:solidFill>
                  <a:sysClr val="windowText" lastClr="000000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id-ID" sz="3000" b="1" kern="0" spc="130">
                <a:solidFill>
                  <a:sysClr val="windowText" lastClr="000000"/>
                </a:solidFill>
                <a:latin typeface="Trebuchet MS" panose="020B0603020202020204" pitchFamily="34" charset="0"/>
                <a:cs typeface="Arial"/>
              </a:rPr>
              <a:t>internal</a:t>
            </a:r>
            <a:r>
              <a:rPr lang="id-ID" sz="3000" b="1" kern="0" spc="-75">
                <a:solidFill>
                  <a:sysClr val="windowText" lastClr="000000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lang="id-ID" sz="3000" kern="0" spc="6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adalah</a:t>
            </a:r>
            <a:r>
              <a:rPr lang="id-ID" sz="3000" kern="0" spc="-15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</a:t>
            </a:r>
            <a:r>
              <a:rPr lang="id-ID" sz="3000" kern="0" spc="9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data</a:t>
            </a:r>
            <a:r>
              <a:rPr lang="id-ID" sz="3000" kern="0" spc="-2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</a:t>
            </a:r>
            <a:r>
              <a:rPr lang="id-ID" sz="3000" kern="0" spc="105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dari </a:t>
            </a:r>
            <a:r>
              <a:rPr lang="id-ID" sz="3000" kern="0" spc="-73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</a:t>
            </a:r>
            <a:r>
              <a:rPr lang="id-ID" sz="3000" kern="0" spc="95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dalam </a:t>
            </a:r>
            <a:r>
              <a:rPr lang="id-ID" sz="3000" kern="0" spc="85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suatu </a:t>
            </a:r>
            <a:r>
              <a:rPr lang="id-ID" sz="3000" kern="0" spc="45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organisasi </a:t>
            </a:r>
            <a:r>
              <a:rPr lang="id-ID" sz="3000" kern="0" spc="35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yang </a:t>
            </a:r>
            <a:r>
              <a:rPr lang="id-ID" sz="3000" kern="0" spc="4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</a:t>
            </a:r>
            <a:r>
              <a:rPr lang="id-ID" sz="3000" kern="0" spc="9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menggambarkan </a:t>
            </a:r>
            <a:r>
              <a:rPr lang="id-ID" sz="3000" kern="0" spc="45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keadaan</a:t>
            </a:r>
            <a:r>
              <a:rPr lang="en-US" sz="3000" kern="0" spc="45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</a:t>
            </a:r>
            <a:r>
              <a:rPr lang="id-ID" sz="3000" kern="0" spc="45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organisasi</a:t>
            </a:r>
            <a:r>
              <a:rPr lang="id-ID" sz="3000" kern="0" spc="-15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 </a:t>
            </a:r>
            <a:r>
              <a:rPr lang="id-ID" sz="3000" kern="0" spc="9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tersebut.</a:t>
            </a:r>
          </a:p>
          <a:p>
            <a:pPr marL="461009">
              <a:spcBef>
                <a:spcPts val="1130"/>
              </a:spcBef>
            </a:pPr>
            <a:r>
              <a:rPr lang="id-ID" sz="2400" b="1" kern="0" spc="20">
                <a:solidFill>
                  <a:sysClr val="windowText" lastClr="000000"/>
                </a:solidFill>
                <a:latin typeface="Arial"/>
                <a:cs typeface="Arial"/>
              </a:rPr>
              <a:t>Contoh:</a:t>
            </a:r>
          </a:p>
          <a:p>
            <a:pPr marL="819150" indent="-342900">
              <a:spcBef>
                <a:spcPts val="390"/>
              </a:spcBef>
              <a:buFont typeface="Wingdings" panose="05000000000000000000" pitchFamily="2" charset="2"/>
              <a:buChar char="§"/>
            </a:pPr>
            <a:r>
              <a:rPr lang="id-ID" sz="2400" kern="0" spc="65">
                <a:solidFill>
                  <a:sysClr val="windowText" lastClr="000000"/>
                </a:solidFill>
              </a:rPr>
              <a:t>Dalam</a:t>
            </a:r>
            <a:r>
              <a:rPr lang="id-ID" sz="2400" kern="0" spc="-35">
                <a:solidFill>
                  <a:sysClr val="windowText" lastClr="000000"/>
                </a:solidFill>
              </a:rPr>
              <a:t> </a:t>
            </a:r>
            <a:r>
              <a:rPr lang="id-ID" sz="2400" kern="0" spc="85">
                <a:solidFill>
                  <a:sysClr val="windowText" lastClr="000000"/>
                </a:solidFill>
              </a:rPr>
              <a:t>suatu</a:t>
            </a:r>
            <a:r>
              <a:rPr lang="id-ID" sz="2400" kern="0" spc="-40">
                <a:solidFill>
                  <a:sysClr val="windowText" lastClr="000000"/>
                </a:solidFill>
              </a:rPr>
              <a:t> </a:t>
            </a:r>
            <a:r>
              <a:rPr lang="id-ID" sz="2400" kern="0" spc="65">
                <a:solidFill>
                  <a:sysClr val="windowText" lastClr="000000"/>
                </a:solidFill>
              </a:rPr>
              <a:t>perusahaan;</a:t>
            </a:r>
            <a:endParaRPr lang="id-ID" sz="2400" kern="0">
              <a:solidFill>
                <a:sysClr val="windowText" lastClr="000000"/>
              </a:solidFill>
            </a:endParaRPr>
          </a:p>
          <a:p>
            <a:pPr marL="819150" marR="508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d-ID" sz="2400" kern="0" spc="75">
                <a:solidFill>
                  <a:sysClr val="windowText" lastClr="000000"/>
                </a:solidFill>
              </a:rPr>
              <a:t>berapa </a:t>
            </a:r>
            <a:r>
              <a:rPr lang="id-ID" sz="2400" kern="0" spc="114">
                <a:solidFill>
                  <a:sysClr val="windowText" lastClr="000000"/>
                </a:solidFill>
              </a:rPr>
              <a:t>jumlah </a:t>
            </a:r>
            <a:r>
              <a:rPr lang="id-ID" sz="2400" kern="0" spc="35">
                <a:solidFill>
                  <a:sysClr val="windowText" lastClr="000000"/>
                </a:solidFill>
              </a:rPr>
              <a:t>karyawannya? </a:t>
            </a:r>
            <a:r>
              <a:rPr lang="id-ID" sz="2400" kern="0" spc="40">
                <a:solidFill>
                  <a:sysClr val="windowText" lastClr="000000"/>
                </a:solidFill>
              </a:rPr>
              <a:t> </a:t>
            </a:r>
            <a:endParaRPr lang="en-US" sz="2400" kern="0" spc="40">
              <a:solidFill>
                <a:sysClr val="windowText" lastClr="000000"/>
              </a:solidFill>
            </a:endParaRPr>
          </a:p>
          <a:p>
            <a:pPr marL="819150" marR="508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d-ID" sz="2400" kern="0" spc="75">
                <a:solidFill>
                  <a:sysClr val="windowText" lastClr="000000"/>
                </a:solidFill>
              </a:rPr>
              <a:t>berapa</a:t>
            </a:r>
            <a:r>
              <a:rPr lang="id-ID" sz="2400" kern="0" spc="-60">
                <a:solidFill>
                  <a:sysClr val="windowText" lastClr="000000"/>
                </a:solidFill>
              </a:rPr>
              <a:t> </a:t>
            </a:r>
            <a:r>
              <a:rPr lang="id-ID" sz="2400" kern="0" spc="114">
                <a:solidFill>
                  <a:sysClr val="windowText" lastClr="000000"/>
                </a:solidFill>
              </a:rPr>
              <a:t>jumlah</a:t>
            </a:r>
            <a:r>
              <a:rPr lang="id-ID" sz="2400" kern="0" spc="-35">
                <a:solidFill>
                  <a:sysClr val="windowText" lastClr="000000"/>
                </a:solidFill>
              </a:rPr>
              <a:t> </a:t>
            </a:r>
            <a:r>
              <a:rPr lang="id-ID" sz="2400" kern="0" spc="45">
                <a:solidFill>
                  <a:sysClr val="windowText" lastClr="000000"/>
                </a:solidFill>
              </a:rPr>
              <a:t>modalnya?</a:t>
            </a:r>
            <a:r>
              <a:rPr lang="id-ID" sz="2400" kern="0" spc="-55">
                <a:solidFill>
                  <a:sysClr val="windowText" lastClr="000000"/>
                </a:solidFill>
              </a:rPr>
              <a:t> </a:t>
            </a:r>
            <a:r>
              <a:rPr lang="id-ID" sz="2400" kern="0" spc="85">
                <a:solidFill>
                  <a:sysClr val="windowText" lastClr="000000"/>
                </a:solidFill>
              </a:rPr>
              <a:t>atau </a:t>
            </a:r>
            <a:endParaRPr lang="en-US" sz="2400" kern="0" spc="85">
              <a:solidFill>
                <a:sysClr val="windowText" lastClr="000000"/>
              </a:solidFill>
            </a:endParaRPr>
          </a:p>
          <a:p>
            <a:pPr marL="819150" marR="508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id-ID" sz="2400" kern="0" spc="-675">
                <a:solidFill>
                  <a:sysClr val="windowText" lastClr="000000"/>
                </a:solidFill>
              </a:rPr>
              <a:t> </a:t>
            </a:r>
            <a:r>
              <a:rPr lang="id-ID" sz="2400" kern="0" spc="75">
                <a:solidFill>
                  <a:sysClr val="windowText" lastClr="000000"/>
                </a:solidFill>
              </a:rPr>
              <a:t>berapa</a:t>
            </a:r>
            <a:r>
              <a:rPr lang="id-ID" sz="2400" kern="0" spc="-50">
                <a:solidFill>
                  <a:sysClr val="windowText" lastClr="000000"/>
                </a:solidFill>
              </a:rPr>
              <a:t> </a:t>
            </a:r>
            <a:r>
              <a:rPr lang="id-ID" sz="2400" kern="0" spc="114">
                <a:solidFill>
                  <a:sysClr val="windowText" lastClr="000000"/>
                </a:solidFill>
              </a:rPr>
              <a:t>jumlah</a:t>
            </a:r>
            <a:r>
              <a:rPr lang="id-ID" sz="2400" kern="0" spc="-20">
                <a:solidFill>
                  <a:sysClr val="windowText" lastClr="000000"/>
                </a:solidFill>
              </a:rPr>
              <a:t> </a:t>
            </a:r>
            <a:r>
              <a:rPr lang="id-ID" sz="2400" kern="0" spc="50">
                <a:solidFill>
                  <a:sysClr val="windowText" lastClr="000000"/>
                </a:solidFill>
              </a:rPr>
              <a:t>produksinya?</a:t>
            </a:r>
            <a:endParaRPr lang="id-ID" sz="24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4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8378" y="4932426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(1807-PTIK-S05-02)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4B4BF6-52AF-0A0E-C8CF-2BBB8CBDD333}"/>
              </a:ext>
            </a:extLst>
          </p:cNvPr>
          <p:cNvSpPr txBox="1"/>
          <p:nvPr/>
        </p:nvSpPr>
        <p:spPr>
          <a:xfrm>
            <a:off x="902017" y="873977"/>
            <a:ext cx="10387965" cy="660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8345" marR="1961514" algn="ctr">
              <a:lnSpc>
                <a:spcPct val="150000"/>
              </a:lnSpc>
              <a:spcBef>
                <a:spcPts val="95"/>
              </a:spcBef>
            </a:pPr>
            <a:r>
              <a:rPr lang="id-ID" sz="3200" b="1" spc="20">
                <a:latin typeface="Trebuchet MS" panose="020B0603020202020204" pitchFamily="34" charset="0"/>
                <a:cs typeface="Microsoft Sans Serif"/>
              </a:rPr>
              <a:t>Data eksternal 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4CDCA32-DEA6-2977-D7BC-FE24A1C67DDE}"/>
              </a:ext>
            </a:extLst>
          </p:cNvPr>
          <p:cNvSpPr txBox="1">
            <a:spLocks/>
          </p:cNvSpPr>
          <p:nvPr/>
        </p:nvSpPr>
        <p:spPr>
          <a:xfrm>
            <a:off x="4343400" y="237298"/>
            <a:ext cx="7848600" cy="448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092835">
              <a:spcBef>
                <a:spcPts val="100"/>
              </a:spcBef>
            </a:pPr>
            <a:r>
              <a:rPr lang="nn-NO" sz="2800" b="1" u="sng" kern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JENIS DATA BERDASARKAN  SIFAT DATA</a:t>
            </a:r>
            <a:endParaRPr lang="id-ID" sz="2800" b="1" u="sng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FDAB2F26-0954-5340-08E3-C19A518D09FD}"/>
              </a:ext>
            </a:extLst>
          </p:cNvPr>
          <p:cNvSpPr txBox="1"/>
          <p:nvPr/>
        </p:nvSpPr>
        <p:spPr>
          <a:xfrm>
            <a:off x="304800" y="1722591"/>
            <a:ext cx="11658600" cy="2815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b="1" spc="145" dirty="0">
                <a:latin typeface="Trebuchet MS" panose="020B0603020202020204" pitchFamily="34" charset="0"/>
                <a:cs typeface="Arial"/>
              </a:rPr>
              <a:t>Data </a:t>
            </a:r>
            <a:r>
              <a:rPr sz="2800" b="1" spc="110" dirty="0">
                <a:latin typeface="Trebuchet MS" panose="020B0603020202020204" pitchFamily="34" charset="0"/>
                <a:cs typeface="Arial"/>
              </a:rPr>
              <a:t>eksternal </a:t>
            </a:r>
            <a:r>
              <a:rPr sz="2800" spc="6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adalah </a:t>
            </a:r>
            <a:r>
              <a:rPr sz="2800" spc="9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data </a:t>
            </a:r>
            <a:r>
              <a:rPr sz="2800" spc="10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dari </a:t>
            </a:r>
            <a:r>
              <a:rPr sz="2800" spc="11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luar </a:t>
            </a:r>
            <a:r>
              <a:rPr sz="2800" spc="8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suatu </a:t>
            </a:r>
            <a:r>
              <a:rPr sz="2800" spc="4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organisasi </a:t>
            </a:r>
            <a:r>
              <a:rPr sz="2800" spc="3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yang </a:t>
            </a:r>
            <a:r>
              <a:rPr sz="2800" spc="10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dapat </a:t>
            </a:r>
            <a:r>
              <a:rPr sz="2800" spc="10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9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menggambarkan </a:t>
            </a:r>
            <a:r>
              <a:rPr sz="2800" spc="114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faktor-fa</a:t>
            </a:r>
            <a:r>
              <a:rPr lang="id-ID" sz="2800" spc="114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c</a:t>
            </a:r>
            <a:r>
              <a:rPr sz="2800" spc="114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tor</a:t>
            </a:r>
            <a:r>
              <a:rPr lang="en-US" sz="2800" spc="114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35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yang</a:t>
            </a:r>
            <a:r>
              <a:rPr lang="en-US" sz="2800" spc="-2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14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mungkin</a:t>
            </a:r>
            <a:r>
              <a:rPr lang="en-US" sz="2800" spc="-15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lang="id-ID" sz="2800" spc="11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memengaruhi</a:t>
            </a:r>
            <a:r>
              <a:rPr sz="2800" spc="-2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4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hasil </a:t>
            </a:r>
            <a:r>
              <a:rPr sz="2800" spc="-73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5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kerja</a:t>
            </a:r>
            <a:r>
              <a:rPr sz="2800" spc="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suatu</a:t>
            </a:r>
            <a:r>
              <a:rPr sz="2800" spc="-1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3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organisasi.</a:t>
            </a:r>
            <a:endParaRPr sz="2800">
              <a:latin typeface="Trebuchet MS" panose="020B0603020202020204" pitchFamily="34" charset="0"/>
              <a:cs typeface="Microsoft Sans Serif"/>
            </a:endParaRPr>
          </a:p>
          <a:p>
            <a:pPr marL="521334">
              <a:lnSpc>
                <a:spcPct val="100000"/>
              </a:lnSpc>
              <a:spcBef>
                <a:spcPts val="900"/>
              </a:spcBef>
            </a:pPr>
            <a:r>
              <a:rPr sz="2800" b="1" spc="20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Contoh:</a:t>
            </a:r>
            <a:endParaRPr sz="2800">
              <a:latin typeface="Trebuchet MS" panose="020B0603020202020204" pitchFamily="34" charset="0"/>
              <a:cs typeface="Arial"/>
            </a:endParaRPr>
          </a:p>
          <a:p>
            <a:pPr marL="521334" marR="187325">
              <a:lnSpc>
                <a:spcPct val="100000"/>
              </a:lnSpc>
              <a:spcBef>
                <a:spcPts val="760"/>
              </a:spcBef>
            </a:pPr>
            <a:r>
              <a:rPr sz="2800" spc="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Daya </a:t>
            </a:r>
            <a:r>
              <a:rPr sz="2800" spc="7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beli </a:t>
            </a:r>
            <a:r>
              <a:rPr sz="2800" spc="5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masyarakat </a:t>
            </a:r>
            <a:r>
              <a:rPr sz="2800" spc="6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memengaruhi</a:t>
            </a:r>
            <a:r>
              <a:rPr sz="2800" spc="-3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4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hasil</a:t>
            </a:r>
            <a:r>
              <a:rPr sz="28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penjualan </a:t>
            </a:r>
            <a:r>
              <a:rPr sz="2800" spc="-73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suatu</a:t>
            </a:r>
            <a:r>
              <a:rPr sz="28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perusahaan.</a:t>
            </a:r>
            <a:endParaRPr sz="2800">
              <a:latin typeface="Trebuchet MS" panose="020B0603020202020204" pitchFamily="34" charset="0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4451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38378" y="4932426"/>
            <a:ext cx="268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(1807-PTIK-S05-02)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4B4BF6-52AF-0A0E-C8CF-2BBB8CBDD333}"/>
              </a:ext>
            </a:extLst>
          </p:cNvPr>
          <p:cNvSpPr txBox="1"/>
          <p:nvPr/>
        </p:nvSpPr>
        <p:spPr>
          <a:xfrm>
            <a:off x="685799" y="762000"/>
            <a:ext cx="10387965" cy="660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075" marR="1961514" indent="-92075">
              <a:lnSpc>
                <a:spcPct val="150000"/>
              </a:lnSpc>
              <a:spcBef>
                <a:spcPts val="95"/>
              </a:spcBef>
            </a:pPr>
            <a:r>
              <a:rPr lang="id-ID" sz="3200" b="1" spc="20">
                <a:solidFill>
                  <a:srgbClr val="0070C0"/>
                </a:solidFill>
                <a:latin typeface="Trebuchet MS" panose="020B0603020202020204" pitchFamily="34" charset="0"/>
                <a:cs typeface="Microsoft Sans Serif"/>
              </a:rPr>
              <a:t>Data primer</a:t>
            </a:r>
            <a:r>
              <a:rPr lang="en-US" sz="3200" b="1" spc="20">
                <a:solidFill>
                  <a:srgbClr val="0070C0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lang="id-ID" sz="3200" b="1" spc="20">
                <a:solidFill>
                  <a:srgbClr val="0070C0"/>
                </a:solidFill>
                <a:latin typeface="Trebuchet MS" panose="020B0603020202020204" pitchFamily="34" charset="0"/>
                <a:cs typeface="Microsoft Sans Serif"/>
              </a:rPr>
              <a:t>(</a:t>
            </a:r>
            <a:r>
              <a:rPr lang="id-ID" sz="3200" b="1" i="1" spc="20">
                <a:solidFill>
                  <a:srgbClr val="0070C0"/>
                </a:solidFill>
                <a:latin typeface="Trebuchet MS" panose="020B0603020202020204" pitchFamily="34" charset="0"/>
                <a:cs typeface="Microsoft Sans Serif"/>
              </a:rPr>
              <a:t>Primary Data</a:t>
            </a:r>
            <a:r>
              <a:rPr lang="id-ID" sz="3200" b="1" spc="20">
                <a:solidFill>
                  <a:srgbClr val="0070C0"/>
                </a:solidFill>
                <a:latin typeface="Trebuchet MS" panose="020B0603020202020204" pitchFamily="34" charset="0"/>
                <a:cs typeface="Microsoft Sans Serif"/>
              </a:rPr>
              <a:t>) 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4CDCA32-DEA6-2977-D7BC-FE24A1C67DDE}"/>
              </a:ext>
            </a:extLst>
          </p:cNvPr>
          <p:cNvSpPr txBox="1">
            <a:spLocks/>
          </p:cNvSpPr>
          <p:nvPr/>
        </p:nvSpPr>
        <p:spPr>
          <a:xfrm>
            <a:off x="3222522" y="237298"/>
            <a:ext cx="89694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092835">
              <a:spcBef>
                <a:spcPts val="100"/>
              </a:spcBef>
            </a:pPr>
            <a:r>
              <a:rPr lang="pt-BR" sz="2800" b="1" u="sng" kern="0">
                <a:solidFill>
                  <a:sysClr val="windowText" lastClr="000000"/>
                </a:solidFill>
                <a:latin typeface="Trebuchet MS" panose="020B0603020202020204" pitchFamily="34" charset="0"/>
              </a:rPr>
              <a:t>JENIS DATA MENURUT CARA MEMPEROLEHNYA</a:t>
            </a:r>
            <a:endParaRPr lang="id-ID" sz="2800" b="1" u="sng" kern="0" dirty="0">
              <a:solidFill>
                <a:sysClr val="windowText" lastClr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5BF93B-33F0-080E-6CBC-C251B6C8E0E3}"/>
              </a:ext>
            </a:extLst>
          </p:cNvPr>
          <p:cNvSpPr txBox="1"/>
          <p:nvPr/>
        </p:nvSpPr>
        <p:spPr>
          <a:xfrm>
            <a:off x="838200" y="1418709"/>
            <a:ext cx="1107567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600" b="1">
                <a:latin typeface="Trebuchet MS" panose="020B0603020202020204" pitchFamily="34" charset="0"/>
              </a:rPr>
              <a:t>Data primer </a:t>
            </a:r>
            <a:r>
              <a:rPr lang="id-ID" sz="2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adalah data yang  dikumpulkan sendiri oleh  perorangan atau suatu  organisasi secara langsung dari  objek yang diteliti dan untuk  kepentingan studi yang  bersangkutan yang dapat  berupa interview dan observasi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6103398-F375-9F5B-BAFE-543B519FC0BE}"/>
              </a:ext>
            </a:extLst>
          </p:cNvPr>
          <p:cNvSpPr txBox="1"/>
          <p:nvPr/>
        </p:nvSpPr>
        <p:spPr>
          <a:xfrm>
            <a:off x="762000" y="3581400"/>
            <a:ext cx="10387965" cy="6604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961514">
              <a:lnSpc>
                <a:spcPct val="150000"/>
              </a:lnSpc>
              <a:spcBef>
                <a:spcPts val="95"/>
              </a:spcBef>
            </a:pPr>
            <a:r>
              <a:rPr lang="id-ID" sz="3200" b="1" spc="20">
                <a:solidFill>
                  <a:srgbClr val="0070C0"/>
                </a:solidFill>
                <a:latin typeface="Trebuchet MS" panose="020B0603020202020204" pitchFamily="34" charset="0"/>
                <a:cs typeface="Microsoft Sans Serif"/>
              </a:rPr>
              <a:t>Data Sekunder</a:t>
            </a:r>
            <a:r>
              <a:rPr lang="en-US" sz="3200" b="1" spc="20">
                <a:solidFill>
                  <a:srgbClr val="0070C0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lang="id-ID" sz="3200" b="1" spc="20">
                <a:solidFill>
                  <a:srgbClr val="0070C0"/>
                </a:solidFill>
                <a:latin typeface="Trebuchet MS" panose="020B0603020202020204" pitchFamily="34" charset="0"/>
                <a:cs typeface="Microsoft Sans Serif"/>
              </a:rPr>
              <a:t>(</a:t>
            </a:r>
            <a:r>
              <a:rPr lang="id-ID" sz="3200" b="1" i="1" spc="20">
                <a:solidFill>
                  <a:srgbClr val="0070C0"/>
                </a:solidFill>
                <a:latin typeface="Trebuchet MS" panose="020B0603020202020204" pitchFamily="34" charset="0"/>
                <a:cs typeface="Microsoft Sans Serif"/>
              </a:rPr>
              <a:t>Secondary Data</a:t>
            </a:r>
            <a:r>
              <a:rPr lang="id-ID" sz="3200" b="1" spc="20">
                <a:solidFill>
                  <a:srgbClr val="0070C0"/>
                </a:solidFill>
                <a:latin typeface="Trebuchet MS" panose="020B0603020202020204" pitchFamily="34" charset="0"/>
                <a:cs typeface="Microsoft Sans Serif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3671A-C063-7E59-8A77-7CF951886028}"/>
              </a:ext>
            </a:extLst>
          </p:cNvPr>
          <p:cNvSpPr txBox="1"/>
          <p:nvPr/>
        </p:nvSpPr>
        <p:spPr>
          <a:xfrm>
            <a:off x="803908" y="4277145"/>
            <a:ext cx="1107567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600" b="1">
                <a:latin typeface="Trebuchet MS" panose="020B0603020202020204" pitchFamily="34" charset="0"/>
              </a:rPr>
              <a:t>Data sekunder </a:t>
            </a:r>
            <a:r>
              <a:rPr lang="id-ID" sz="2600" b="1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rPr>
              <a:t>adalah data yang  diperoleh atau dikumpulkan dan  disatukan oleh studi-studi  sebelumnya atau yang diterbitkan  oleh berbagai instansi lain.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id-ID" sz="2400" b="1">
                <a:solidFill>
                  <a:srgbClr val="002060"/>
                </a:solidFill>
                <a:latin typeface="Trebuchet MS" panose="020B0603020202020204" pitchFamily="34" charset="0"/>
              </a:rPr>
              <a:t>Biasanya sumber</a:t>
            </a:r>
            <a:r>
              <a:rPr lang="en-US" sz="2400" b="1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b="1">
                <a:solidFill>
                  <a:srgbClr val="002060"/>
                </a:solidFill>
                <a:latin typeface="Trebuchet MS" panose="020B0603020202020204" pitchFamily="34" charset="0"/>
              </a:rPr>
              <a:t>tidak langsung</a:t>
            </a:r>
            <a:r>
              <a:rPr lang="en-US" sz="2400" b="1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b="1">
                <a:solidFill>
                  <a:srgbClr val="002060"/>
                </a:solidFill>
                <a:latin typeface="Trebuchet MS" panose="020B0603020202020204" pitchFamily="34" charset="0"/>
              </a:rPr>
              <a:t>berupa data dokumentasi</a:t>
            </a:r>
            <a:r>
              <a:rPr lang="en-US" sz="2400" b="1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b="1">
                <a:solidFill>
                  <a:srgbClr val="002060"/>
                </a:solidFill>
                <a:latin typeface="Trebuchet MS" panose="020B0603020202020204" pitchFamily="34" charset="0"/>
              </a:rPr>
              <a:t>dan</a:t>
            </a:r>
            <a:r>
              <a:rPr lang="en-US" sz="2400" b="1">
                <a:solidFill>
                  <a:srgbClr val="002060"/>
                </a:solidFill>
                <a:latin typeface="Trebuchet MS" panose="020B0603020202020204" pitchFamily="34" charset="0"/>
              </a:rPr>
              <a:t> </a:t>
            </a:r>
            <a:r>
              <a:rPr lang="id-ID" sz="2400" b="1">
                <a:solidFill>
                  <a:srgbClr val="002060"/>
                </a:solidFill>
                <a:latin typeface="Trebuchet MS" panose="020B0603020202020204" pitchFamily="34" charset="0"/>
              </a:rPr>
              <a:t>arsip-arsip resmi.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2EA585-BF9E-466A-3B98-A8B17B9B07C0}"/>
              </a:ext>
            </a:extLst>
          </p:cNvPr>
          <p:cNvSpPr/>
          <p:nvPr/>
        </p:nvSpPr>
        <p:spPr>
          <a:xfrm>
            <a:off x="0" y="990600"/>
            <a:ext cx="587908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7A2FAB-063E-0F66-0AD4-7A721CC8F802}"/>
              </a:ext>
            </a:extLst>
          </p:cNvPr>
          <p:cNvSpPr/>
          <p:nvPr/>
        </p:nvSpPr>
        <p:spPr>
          <a:xfrm>
            <a:off x="19787" y="3802479"/>
            <a:ext cx="587908" cy="19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119334-6FCB-A28A-81AA-C377A2405686}"/>
              </a:ext>
            </a:extLst>
          </p:cNvPr>
          <p:cNvSpPr/>
          <p:nvPr/>
        </p:nvSpPr>
        <p:spPr>
          <a:xfrm>
            <a:off x="0" y="1295400"/>
            <a:ext cx="258343" cy="15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5F7E3D-3A82-9395-94C6-DF3687CD72EB}"/>
              </a:ext>
            </a:extLst>
          </p:cNvPr>
          <p:cNvSpPr/>
          <p:nvPr/>
        </p:nvSpPr>
        <p:spPr>
          <a:xfrm>
            <a:off x="-4547" y="4038600"/>
            <a:ext cx="258343" cy="1524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830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563624"/>
            <a:ext cx="4764405" cy="584200"/>
            <a:chOff x="0" y="1563624"/>
            <a:chExt cx="4764405" cy="584200"/>
          </a:xfrm>
          <a:solidFill>
            <a:schemeClr val="accent5">
              <a:lumMod val="50000"/>
            </a:schemeClr>
          </a:solidFill>
        </p:grpSpPr>
        <p:sp>
          <p:nvSpPr>
            <p:cNvPr id="5" name="object 5"/>
            <p:cNvSpPr/>
            <p:nvPr/>
          </p:nvSpPr>
          <p:spPr>
            <a:xfrm>
              <a:off x="0" y="1563623"/>
              <a:ext cx="4764405" cy="584200"/>
            </a:xfrm>
            <a:custGeom>
              <a:avLst/>
              <a:gdLst/>
              <a:ahLst/>
              <a:cxnLst/>
              <a:rect l="l" t="t" r="r" b="b"/>
              <a:pathLst>
                <a:path w="4764405" h="584200">
                  <a:moveTo>
                    <a:pt x="382524" y="0"/>
                  </a:moveTo>
                  <a:lnTo>
                    <a:pt x="0" y="0"/>
                  </a:lnTo>
                  <a:lnTo>
                    <a:pt x="0" y="583692"/>
                  </a:lnTo>
                  <a:lnTo>
                    <a:pt x="382524" y="583692"/>
                  </a:lnTo>
                  <a:lnTo>
                    <a:pt x="382524" y="0"/>
                  </a:lnTo>
                  <a:close/>
                </a:path>
                <a:path w="4764405" h="584200">
                  <a:moveTo>
                    <a:pt x="4764024" y="0"/>
                  </a:moveTo>
                  <a:lnTo>
                    <a:pt x="608076" y="0"/>
                  </a:lnTo>
                  <a:lnTo>
                    <a:pt x="608076" y="583692"/>
                  </a:lnTo>
                  <a:lnTo>
                    <a:pt x="4764024" y="583692"/>
                  </a:lnTo>
                  <a:lnTo>
                    <a:pt x="4764024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524" y="1563624"/>
              <a:ext cx="226060" cy="584200"/>
            </a:xfrm>
            <a:custGeom>
              <a:avLst/>
              <a:gdLst/>
              <a:ahLst/>
              <a:cxnLst/>
              <a:rect l="l" t="t" r="r" b="b"/>
              <a:pathLst>
                <a:path w="226059" h="584200">
                  <a:moveTo>
                    <a:pt x="225552" y="0"/>
                  </a:moveTo>
                  <a:lnTo>
                    <a:pt x="0" y="0"/>
                  </a:lnTo>
                  <a:lnTo>
                    <a:pt x="0" y="583691"/>
                  </a:lnTo>
                  <a:lnTo>
                    <a:pt x="225552" y="583691"/>
                  </a:lnTo>
                  <a:lnTo>
                    <a:pt x="2255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8600" y="22667"/>
            <a:ext cx="8153400" cy="66011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2400" dirty="0">
                <a:solidFill>
                  <a:schemeClr val="tx1"/>
                </a:solidFill>
              </a:rPr>
              <a:t>JENIS DATA MENURUT WAKTU  </a:t>
            </a:r>
            <a:r>
              <a:rPr sz="2400">
                <a:solidFill>
                  <a:schemeClr val="tx1"/>
                </a:solidFill>
              </a:rPr>
              <a:t>PENGUMPULANNYA </a:t>
            </a:r>
            <a:endParaRPr sz="4800"/>
          </a:p>
        </p:txBody>
      </p:sp>
      <p:sp>
        <p:nvSpPr>
          <p:cNvPr id="8" name="object 8"/>
          <p:cNvSpPr/>
          <p:nvPr/>
        </p:nvSpPr>
        <p:spPr>
          <a:xfrm>
            <a:off x="2239517" y="4252721"/>
            <a:ext cx="0" cy="1821180"/>
          </a:xfrm>
          <a:custGeom>
            <a:avLst/>
            <a:gdLst/>
            <a:ahLst/>
            <a:cxnLst/>
            <a:rect l="l" t="t" r="r" b="b"/>
            <a:pathLst>
              <a:path h="1821179">
                <a:moveTo>
                  <a:pt x="0" y="0"/>
                </a:moveTo>
                <a:lnTo>
                  <a:pt x="0" y="1820557"/>
                </a:lnTo>
              </a:path>
            </a:pathLst>
          </a:custGeom>
          <a:ln w="38100">
            <a:solidFill>
              <a:srgbClr val="51A0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9358" y="1313180"/>
            <a:ext cx="11470640" cy="4512774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2130"/>
              </a:spcBef>
            </a:pPr>
            <a:r>
              <a:rPr sz="3200" b="1" i="1" spc="70" dirty="0">
                <a:solidFill>
                  <a:schemeClr val="bg1"/>
                </a:solidFill>
                <a:latin typeface="Trebuchet MS"/>
                <a:cs typeface="Trebuchet MS"/>
              </a:rPr>
              <a:t>Cross</a:t>
            </a:r>
            <a:r>
              <a:rPr sz="3200" b="1" i="1" spc="-1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b="1" i="1" spc="85" dirty="0">
                <a:solidFill>
                  <a:schemeClr val="bg1"/>
                </a:solidFill>
                <a:latin typeface="Trebuchet MS"/>
                <a:cs typeface="Trebuchet MS"/>
              </a:rPr>
              <a:t>Section</a:t>
            </a:r>
            <a:r>
              <a:rPr sz="3200" b="1" i="1" spc="-1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b="1" i="1" spc="75" dirty="0">
                <a:solidFill>
                  <a:schemeClr val="bg1"/>
                </a:solidFill>
                <a:latin typeface="Trebuchet MS"/>
                <a:cs typeface="Trebuchet MS"/>
              </a:rPr>
              <a:t>Data</a:t>
            </a:r>
            <a:endParaRPr sz="320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25000"/>
              </a:lnSpc>
              <a:spcBef>
                <a:spcPts val="1075"/>
              </a:spcBef>
            </a:pPr>
            <a:r>
              <a:rPr sz="2800" b="1" i="1" spc="-5" dirty="0">
                <a:solidFill>
                  <a:srgbClr val="002060"/>
                </a:solidFill>
                <a:latin typeface="Trebuchet MS" panose="020B0603020202020204" pitchFamily="34" charset="0"/>
                <a:cs typeface="Trebuchet MS"/>
              </a:rPr>
              <a:t>Cross</a:t>
            </a:r>
            <a:r>
              <a:rPr sz="2800" b="1" i="1" spc="-125" dirty="0">
                <a:solidFill>
                  <a:srgbClr val="002060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800" b="1" i="1" dirty="0">
                <a:solidFill>
                  <a:srgbClr val="002060"/>
                </a:solidFill>
                <a:latin typeface="Trebuchet MS" panose="020B0603020202020204" pitchFamily="34" charset="0"/>
                <a:cs typeface="Trebuchet MS"/>
              </a:rPr>
              <a:t>section</a:t>
            </a:r>
            <a:r>
              <a:rPr sz="2800" b="1" i="1" spc="-130" dirty="0">
                <a:solidFill>
                  <a:srgbClr val="002060"/>
                </a:solidFill>
                <a:latin typeface="Trebuchet MS" panose="020B0603020202020204" pitchFamily="34" charset="0"/>
                <a:cs typeface="Trebuchet MS"/>
              </a:rPr>
              <a:t> </a:t>
            </a:r>
            <a:r>
              <a:rPr sz="2800" b="1" i="1" spc="-5" dirty="0">
                <a:solidFill>
                  <a:srgbClr val="002060"/>
                </a:solidFill>
                <a:latin typeface="Trebuchet MS" panose="020B0603020202020204" pitchFamily="34" charset="0"/>
                <a:cs typeface="Trebuchet MS"/>
              </a:rPr>
              <a:t>data</a:t>
            </a:r>
            <a:r>
              <a:rPr sz="2800" b="1" spc="-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,</a:t>
            </a:r>
            <a:r>
              <a:rPr sz="2800" b="1" spc="-90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yaitu</a:t>
            </a:r>
            <a:r>
              <a:rPr sz="2800" spc="-3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data</a:t>
            </a:r>
            <a:r>
              <a:rPr sz="28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yang</a:t>
            </a:r>
            <a:r>
              <a:rPr sz="2800" spc="-3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dikumpulkan</a:t>
            </a:r>
            <a:r>
              <a:rPr sz="2800" spc="-5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pada</a:t>
            </a:r>
            <a:r>
              <a:rPr sz="2800" spc="-3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suatu </a:t>
            </a:r>
            <a:r>
              <a:rPr sz="2800" spc="-83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waktu </a:t>
            </a:r>
            <a:r>
              <a:rPr sz="2800" spc="16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tertentu </a:t>
            </a:r>
            <a:r>
              <a:rPr sz="2800" i="1" spc="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(at </a:t>
            </a:r>
            <a:r>
              <a:rPr sz="2800" i="1" spc="30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a </a:t>
            </a:r>
            <a:r>
              <a:rPr sz="2800" i="1" spc="75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point </a:t>
            </a:r>
            <a:r>
              <a:rPr sz="2800" i="1" spc="60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of </a:t>
            </a:r>
            <a:r>
              <a:rPr sz="2800" i="1" dirty="0">
                <a:solidFill>
                  <a:srgbClr val="7E7E7E"/>
                </a:solidFill>
                <a:latin typeface="Trebuchet MS" panose="020B0603020202020204" pitchFamily="34" charset="0"/>
                <a:cs typeface="Arial"/>
              </a:rPr>
              <a:t>time) </a:t>
            </a:r>
            <a:r>
              <a:rPr sz="2800" spc="17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untuk </a:t>
            </a:r>
            <a:r>
              <a:rPr sz="2800" spc="11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menggambarkan </a:t>
            </a:r>
            <a:r>
              <a:rPr sz="2800" spc="114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5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keadaan</a:t>
            </a:r>
            <a:r>
              <a:rPr sz="2800" spc="-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2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dan</a:t>
            </a:r>
            <a:r>
              <a:rPr sz="2800" spc="-2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6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kegiatan</a:t>
            </a:r>
            <a:r>
              <a:rPr sz="2800" spc="-4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pada</a:t>
            </a:r>
            <a:r>
              <a:rPr sz="2800" spc="-3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waktu</a:t>
            </a:r>
            <a:r>
              <a:rPr sz="2800" spc="-40" dirty="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 </a:t>
            </a:r>
            <a:r>
              <a:rPr sz="2800" spc="110">
                <a:solidFill>
                  <a:srgbClr val="7E7E7E"/>
                </a:solidFill>
                <a:latin typeface="Trebuchet MS" panose="020B0603020202020204" pitchFamily="34" charset="0"/>
                <a:cs typeface="Microsoft Sans Serif"/>
              </a:rPr>
              <a:t>tersebut.</a:t>
            </a:r>
            <a:endParaRPr lang="en-US" sz="2800" spc="110">
              <a:solidFill>
                <a:srgbClr val="7E7E7E"/>
              </a:solidFill>
              <a:latin typeface="Trebuchet MS" panose="020B0603020202020204" pitchFamily="34" charset="0"/>
              <a:cs typeface="Microsoft Sans Serif"/>
            </a:endParaRPr>
          </a:p>
          <a:p>
            <a:pPr marL="12700" marR="5080" algn="just">
              <a:lnSpc>
                <a:spcPct val="125000"/>
              </a:lnSpc>
              <a:spcBef>
                <a:spcPts val="1075"/>
              </a:spcBef>
            </a:pPr>
            <a:endParaRPr>
              <a:latin typeface="Trebuchet MS" panose="020B0603020202020204" pitchFamily="34" charset="0"/>
              <a:cs typeface="Microsoft Sans Serif"/>
            </a:endParaRPr>
          </a:p>
          <a:p>
            <a:pPr marL="1932939">
              <a:lnSpc>
                <a:spcPct val="100000"/>
              </a:lnSpc>
              <a:spcBef>
                <a:spcPts val="2240"/>
              </a:spcBef>
            </a:pPr>
            <a:r>
              <a:rPr sz="2800" b="1" spc="60" dirty="0">
                <a:solidFill>
                  <a:srgbClr val="7E7E7E"/>
                </a:solidFill>
                <a:latin typeface="Arial"/>
                <a:cs typeface="Arial"/>
              </a:rPr>
              <a:t>Misalnya:</a:t>
            </a:r>
            <a:endParaRPr sz="2800">
              <a:latin typeface="Arial"/>
              <a:cs typeface="Arial"/>
            </a:endParaRPr>
          </a:p>
          <a:p>
            <a:pPr marL="2012314">
              <a:lnSpc>
                <a:spcPct val="100000"/>
              </a:lnSpc>
              <a:spcBef>
                <a:spcPts val="2810"/>
              </a:spcBef>
            </a:pPr>
            <a:r>
              <a:rPr sz="2800" spc="55" dirty="0">
                <a:solidFill>
                  <a:srgbClr val="00B050"/>
                </a:solidFill>
                <a:latin typeface="Microsoft Sans Serif"/>
                <a:cs typeface="Microsoft Sans Serif"/>
              </a:rPr>
              <a:t>Data</a:t>
            </a:r>
            <a:r>
              <a:rPr sz="28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800" spc="90" dirty="0">
                <a:solidFill>
                  <a:srgbClr val="00B050"/>
                </a:solidFill>
                <a:latin typeface="Microsoft Sans Serif"/>
                <a:cs typeface="Microsoft Sans Serif"/>
              </a:rPr>
              <a:t>penelitian</a:t>
            </a:r>
            <a:r>
              <a:rPr sz="280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800" spc="35" dirty="0">
                <a:solidFill>
                  <a:srgbClr val="00B050"/>
                </a:solidFill>
                <a:latin typeface="Microsoft Sans Serif"/>
                <a:cs typeface="Microsoft Sans Serif"/>
              </a:rPr>
              <a:t>yang</a:t>
            </a:r>
            <a:r>
              <a:rPr sz="2800" spc="-15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800" spc="80" dirty="0">
                <a:solidFill>
                  <a:srgbClr val="00B050"/>
                </a:solidFill>
                <a:latin typeface="Microsoft Sans Serif"/>
                <a:cs typeface="Microsoft Sans Serif"/>
              </a:rPr>
              <a:t>menggunakan</a:t>
            </a:r>
            <a:r>
              <a:rPr sz="28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 </a:t>
            </a:r>
            <a:r>
              <a:rPr sz="2800" spc="70" dirty="0">
                <a:solidFill>
                  <a:srgbClr val="00B050"/>
                </a:solidFill>
                <a:latin typeface="Microsoft Sans Serif"/>
                <a:cs typeface="Microsoft Sans Serif"/>
              </a:rPr>
              <a:t>kuesioner</a:t>
            </a:r>
            <a:r>
              <a:rPr sz="2800" spc="70" dirty="0">
                <a:solidFill>
                  <a:srgbClr val="7E7E7E"/>
                </a:solidFill>
                <a:latin typeface="Microsoft Sans Serif"/>
                <a:cs typeface="Microsoft Sans Serif"/>
              </a:rPr>
              <a:t>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67EB0A-30D9-4016-3298-5D15ABF41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" y="4088066"/>
            <a:ext cx="2021395" cy="20213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200" y="3581400"/>
            <a:ext cx="0" cy="1821180"/>
          </a:xfrm>
          <a:custGeom>
            <a:avLst/>
            <a:gdLst/>
            <a:ahLst/>
            <a:cxnLst/>
            <a:rect l="l" t="t" r="r" b="b"/>
            <a:pathLst>
              <a:path h="1821179">
                <a:moveTo>
                  <a:pt x="0" y="0"/>
                </a:moveTo>
                <a:lnTo>
                  <a:pt x="0" y="1820557"/>
                </a:lnTo>
              </a:path>
            </a:pathLst>
          </a:custGeom>
          <a:ln w="38100">
            <a:solidFill>
              <a:srgbClr val="51A0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20" dirty="0"/>
              <a:t>1</a:t>
            </a:r>
            <a:r>
              <a:rPr spc="25" dirty="0"/>
              <a:t>8</a:t>
            </a:r>
            <a:r>
              <a:rPr spc="20" dirty="0"/>
              <a:t>0</a:t>
            </a:r>
            <a:r>
              <a:rPr spc="10" dirty="0"/>
              <a:t>7</a:t>
            </a:r>
            <a:r>
              <a:rPr spc="-80" dirty="0"/>
              <a:t>P</a:t>
            </a:r>
            <a:r>
              <a:rPr spc="-45" dirty="0"/>
              <a:t>T</a:t>
            </a:r>
            <a:r>
              <a:rPr spc="-20" dirty="0"/>
              <a:t>I</a:t>
            </a:r>
            <a:r>
              <a:rPr spc="-65" dirty="0"/>
              <a:t>K</a:t>
            </a:r>
            <a:r>
              <a:rPr spc="20" dirty="0"/>
              <a:t>05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6CB94032-F0B8-0CDA-F5C8-5E7E62DB44D8}"/>
              </a:ext>
            </a:extLst>
          </p:cNvPr>
          <p:cNvSpPr txBox="1"/>
          <p:nvPr/>
        </p:nvSpPr>
        <p:spPr>
          <a:xfrm>
            <a:off x="483903" y="935672"/>
            <a:ext cx="10977880" cy="2485039"/>
          </a:xfrm>
          <a:prstGeom prst="rect">
            <a:avLst/>
          </a:prstGeom>
        </p:spPr>
        <p:txBody>
          <a:bodyPr vert="horz" wrap="square" lIns="0" tIns="285115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2245"/>
              </a:spcBef>
            </a:pPr>
            <a:r>
              <a:rPr sz="3200" b="1" spc="55" dirty="0">
                <a:solidFill>
                  <a:schemeClr val="bg1"/>
                </a:solidFill>
                <a:latin typeface="Tahoma"/>
                <a:cs typeface="Tahoma"/>
              </a:rPr>
              <a:t>Data</a:t>
            </a:r>
            <a:r>
              <a:rPr sz="3200" b="1" spc="-10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200" b="1" spc="80" dirty="0">
                <a:solidFill>
                  <a:schemeClr val="bg1"/>
                </a:solidFill>
                <a:latin typeface="Tahoma"/>
                <a:cs typeface="Tahoma"/>
              </a:rPr>
              <a:t>Berkala</a:t>
            </a:r>
            <a:r>
              <a:rPr sz="3200" b="1" spc="-114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3200" b="1" i="1" spc="-5" dirty="0">
                <a:solidFill>
                  <a:schemeClr val="bg1"/>
                </a:solidFill>
                <a:latin typeface="Trebuchet MS"/>
                <a:cs typeface="Trebuchet MS"/>
              </a:rPr>
              <a:t>(Time</a:t>
            </a:r>
            <a:r>
              <a:rPr sz="3200" b="1" i="1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b="1" i="1" spc="70" dirty="0">
                <a:solidFill>
                  <a:schemeClr val="bg1"/>
                </a:solidFill>
                <a:latin typeface="Trebuchet MS"/>
                <a:cs typeface="Trebuchet MS"/>
              </a:rPr>
              <a:t>Series</a:t>
            </a:r>
            <a:r>
              <a:rPr sz="3200" b="1" i="1" spc="-1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b="1" i="1" spc="65" dirty="0">
                <a:solidFill>
                  <a:schemeClr val="bg1"/>
                </a:solidFill>
                <a:latin typeface="Trebuchet MS"/>
                <a:cs typeface="Trebuchet MS"/>
              </a:rPr>
              <a:t>Data)</a:t>
            </a:r>
            <a:endParaRPr sz="320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125000"/>
              </a:lnSpc>
              <a:spcBef>
                <a:spcPts val="1105"/>
              </a:spcBef>
            </a:pPr>
            <a:r>
              <a:rPr sz="2800" b="1" i="1" dirty="0">
                <a:latin typeface="Trebuchet MS" panose="020B0603020202020204" pitchFamily="34" charset="0"/>
                <a:cs typeface="Trebuchet MS"/>
              </a:rPr>
              <a:t>Data berkala (time series data), </a:t>
            </a:r>
            <a:r>
              <a:rPr sz="2800" dirty="0">
                <a:latin typeface="Trebuchet MS" panose="020B0603020202020204" pitchFamily="34" charset="0"/>
                <a:cs typeface="Microsoft Sans Serif"/>
              </a:rPr>
              <a:t>yaitu data yang dikumpulkan  dari waktu ke waktu untuk melihat perkembangan </a:t>
            </a:r>
            <a:r>
              <a:rPr sz="2800">
                <a:latin typeface="Trebuchet MS" panose="020B0603020202020204" pitchFamily="34" charset="0"/>
                <a:cs typeface="Microsoft Sans Serif"/>
              </a:rPr>
              <a:t>suatu kejadian </a:t>
            </a:r>
            <a:r>
              <a:rPr sz="2800" dirty="0">
                <a:latin typeface="Trebuchet MS" panose="020B0603020202020204" pitchFamily="34" charset="0"/>
                <a:cs typeface="Microsoft Sans Serif"/>
              </a:rPr>
              <a:t>atau kegiatan selama periode </a:t>
            </a:r>
            <a:r>
              <a:rPr sz="2800">
                <a:latin typeface="Trebuchet MS" panose="020B0603020202020204" pitchFamily="34" charset="0"/>
                <a:cs typeface="Microsoft Sans Serif"/>
              </a:rPr>
              <a:t>tersebut.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C74899-1E21-84D4-6757-78F9293A345B}"/>
              </a:ext>
            </a:extLst>
          </p:cNvPr>
          <p:cNvSpPr txBox="1"/>
          <p:nvPr/>
        </p:nvSpPr>
        <p:spPr>
          <a:xfrm>
            <a:off x="5486400" y="3455001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latin typeface="Trebuchet MS" panose="020B0603020202020204" pitchFamily="34" charset="0"/>
              </a:rPr>
              <a:t>Misalnya:</a:t>
            </a:r>
          </a:p>
          <a:p>
            <a:r>
              <a:rPr lang="id-ID" sz="2400">
                <a:latin typeface="Trebuchet MS" panose="020B0603020202020204" pitchFamily="34" charset="0"/>
              </a:rPr>
              <a:t>Perkembangan uang beredar dan harga 9 macam  bahan pokok penduduk.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A487F0-3AF0-360E-019A-75E9937F3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901" y="66158"/>
            <a:ext cx="8864352" cy="8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1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1228</Words>
  <Application>Microsoft Office PowerPoint</Application>
  <PresentationFormat>Widescreen</PresentationFormat>
  <Paragraphs>252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Allema</vt:lpstr>
      <vt:lpstr>Arial</vt:lpstr>
      <vt:lpstr>Calibri</vt:lpstr>
      <vt:lpstr>Candara</vt:lpstr>
      <vt:lpstr>Microsoft Sans Serif</vt:lpstr>
      <vt:lpstr>Segoe UI Emoji</vt:lpstr>
      <vt:lpstr>Tahoma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JENIS DATA MENURUT WAKTU  PENGUMPULANNYA </vt:lpstr>
      <vt:lpstr>PowerPoint Presentation</vt:lpstr>
      <vt:lpstr>PowerPoint Presentation</vt:lpstr>
      <vt:lpstr>JENIS-JENIS DATA</vt:lpstr>
      <vt:lpstr>DATA DALAM PEMROGRAMAN</vt:lpstr>
      <vt:lpstr>JENIS BILANGAN (1)</vt:lpstr>
      <vt:lpstr>JENIS BILANGAN (1)</vt:lpstr>
      <vt:lpstr>MACAM-MACAM SISTEM BILANGAN (1)</vt:lpstr>
      <vt:lpstr>MACAM-MACAM SISTEM BILANGAN (2)</vt:lpstr>
      <vt:lpstr>KONVERSI</vt:lpstr>
      <vt:lpstr>CONTOH 1</vt:lpstr>
      <vt:lpstr>CONTOH 2</vt:lpstr>
      <vt:lpstr>🔑 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Nathalia Gunarian</dc:creator>
  <cp:lastModifiedBy>Saminista</cp:lastModifiedBy>
  <cp:revision>15</cp:revision>
  <dcterms:created xsi:type="dcterms:W3CDTF">2022-11-10T13:11:26Z</dcterms:created>
  <dcterms:modified xsi:type="dcterms:W3CDTF">2022-11-15T21:55:49Z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2022-11-10T00:00:00Z</vt:filetime>
  </property>
</Properties>
</file>