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18/10/2022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476" y="2432068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Pengantar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Teknologi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Informasi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2400" dirty="0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 – Sejarah </a:t>
            </a: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Teknologi</a:t>
            </a:r>
            <a:r>
              <a:rPr lang="en-US" sz="2400" dirty="0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Informasi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6413" y="522612"/>
            <a:ext cx="6457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0" spc="135" dirty="0">
                <a:solidFill>
                  <a:srgbClr val="FFC000"/>
                </a:solidFill>
                <a:latin typeface="Tahoma"/>
                <a:cs typeface="Tahoma"/>
              </a:rPr>
              <a:t>MASA</a:t>
            </a:r>
            <a:r>
              <a:rPr sz="5400" b="1" i="0" spc="-21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5400" b="1" i="0" spc="20" dirty="0">
                <a:solidFill>
                  <a:srgbClr val="FFC000"/>
                </a:solidFill>
                <a:latin typeface="Tahoma"/>
                <a:cs typeface="Tahoma"/>
              </a:rPr>
              <a:t>MODERN</a:t>
            </a:r>
            <a:endParaRPr sz="5400" b="1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3379" y="2196083"/>
            <a:ext cx="391795" cy="445134"/>
            <a:chOff x="373379" y="2196083"/>
            <a:chExt cx="391795" cy="445134"/>
          </a:xfrm>
        </p:grpSpPr>
        <p:sp>
          <p:nvSpPr>
            <p:cNvPr id="5" name="object 5"/>
            <p:cNvSpPr/>
            <p:nvPr/>
          </p:nvSpPr>
          <p:spPr>
            <a:xfrm>
              <a:off x="402335" y="2225039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6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335" y="2225039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3379" y="2852927"/>
            <a:ext cx="391795" cy="447040"/>
            <a:chOff x="373379" y="2852927"/>
            <a:chExt cx="391795" cy="447040"/>
          </a:xfrm>
        </p:grpSpPr>
        <p:sp>
          <p:nvSpPr>
            <p:cNvPr id="8" name="object 8"/>
            <p:cNvSpPr/>
            <p:nvPr/>
          </p:nvSpPr>
          <p:spPr>
            <a:xfrm>
              <a:off x="402335" y="2881883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19"/>
                  </a:lnTo>
                  <a:lnTo>
                    <a:pt x="333756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335" y="2881883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6" y="194310"/>
                  </a:lnTo>
                  <a:lnTo>
                    <a:pt x="0" y="388619"/>
                  </a:lnTo>
                  <a:lnTo>
                    <a:pt x="0" y="0"/>
                  </a:lnTo>
                  <a:close/>
                </a:path>
              </a:pathLst>
            </a:custGeom>
            <a:ln w="57911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73379" y="5074920"/>
            <a:ext cx="391795" cy="447040"/>
            <a:chOff x="373379" y="5074920"/>
            <a:chExt cx="391795" cy="447040"/>
          </a:xfrm>
        </p:grpSpPr>
        <p:sp>
          <p:nvSpPr>
            <p:cNvPr id="11" name="object 11"/>
            <p:cNvSpPr/>
            <p:nvPr/>
          </p:nvSpPr>
          <p:spPr>
            <a:xfrm>
              <a:off x="402335" y="5103876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20"/>
                  </a:lnTo>
                  <a:lnTo>
                    <a:pt x="333756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2335" y="5103876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6" y="194310"/>
                  </a:lnTo>
                  <a:lnTo>
                    <a:pt x="0" y="388620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81380" y="1201822"/>
            <a:ext cx="10387330" cy="4818380"/>
          </a:xfrm>
          <a:prstGeom prst="rect">
            <a:avLst/>
          </a:prstGeom>
        </p:spPr>
        <p:txBody>
          <a:bodyPr vert="horz" wrap="square" lIns="0" tIns="232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3600" spc="200" dirty="0">
                <a:solidFill>
                  <a:srgbClr val="7E7E7E"/>
                </a:solidFill>
                <a:latin typeface="Tahoma"/>
                <a:cs typeface="Tahoma"/>
              </a:rPr>
              <a:t>Masa</a:t>
            </a:r>
            <a:r>
              <a:rPr sz="3600" spc="-2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204" dirty="0">
                <a:solidFill>
                  <a:srgbClr val="7E7E7E"/>
                </a:solidFill>
                <a:latin typeface="Tahoma"/>
                <a:cs typeface="Tahoma"/>
              </a:rPr>
              <a:t>modern</a:t>
            </a:r>
            <a:r>
              <a:rPr sz="3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25" dirty="0">
                <a:solidFill>
                  <a:srgbClr val="7E7E7E"/>
                </a:solidFill>
                <a:latin typeface="Tahoma"/>
                <a:cs typeface="Tahoma"/>
              </a:rPr>
              <a:t>berlangsung</a:t>
            </a:r>
            <a:r>
              <a:rPr sz="3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65" dirty="0">
                <a:solidFill>
                  <a:srgbClr val="7E7E7E"/>
                </a:solidFill>
                <a:latin typeface="Tahoma"/>
                <a:cs typeface="Tahoma"/>
              </a:rPr>
              <a:t>pada</a:t>
            </a:r>
            <a:r>
              <a:rPr sz="3600" spc="-2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50" dirty="0">
                <a:solidFill>
                  <a:srgbClr val="7E7E7E"/>
                </a:solidFill>
                <a:latin typeface="Tahoma"/>
                <a:cs typeface="Tahoma"/>
              </a:rPr>
              <a:t>tahun</a:t>
            </a:r>
            <a:r>
              <a:rPr sz="36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50" dirty="0">
                <a:solidFill>
                  <a:srgbClr val="7E7E7E"/>
                </a:solidFill>
                <a:latin typeface="Tahoma"/>
                <a:cs typeface="Tahoma"/>
              </a:rPr>
              <a:t>1900-an.</a:t>
            </a:r>
            <a:endParaRPr sz="3600">
              <a:latin typeface="Tahoma"/>
              <a:cs typeface="Tahoma"/>
            </a:endParaRPr>
          </a:p>
          <a:p>
            <a:pPr marL="467359">
              <a:lnSpc>
                <a:spcPct val="100000"/>
              </a:lnSpc>
              <a:spcBef>
                <a:spcPts val="1335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1923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Zvorykin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menciptakan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tabung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Tahoma"/>
                <a:cs typeface="Tahoma"/>
              </a:rPr>
              <a:t>televisi.</a:t>
            </a:r>
            <a:endParaRPr sz="2800">
              <a:latin typeface="Tahoma"/>
              <a:cs typeface="Tahoma"/>
            </a:endParaRPr>
          </a:p>
          <a:p>
            <a:pPr marL="467359" marR="5080">
              <a:lnSpc>
                <a:spcPct val="125000"/>
              </a:lnSpc>
              <a:spcBef>
                <a:spcPts val="785"/>
              </a:spcBef>
            </a:pP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1940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mulai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dikembangkan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ilmu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pengetahuan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bidang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informasi.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Pada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masa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perang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dunia </a:t>
            </a:r>
            <a:r>
              <a:rPr sz="2800" spc="-265" dirty="0">
                <a:solidFill>
                  <a:srgbClr val="7E7E7E"/>
                </a:solidFill>
                <a:latin typeface="Tahoma"/>
                <a:cs typeface="Tahoma"/>
              </a:rPr>
              <a:t>II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digunakan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kepentingan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pengiriman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penerimaan </a:t>
            </a:r>
            <a:r>
              <a:rPr sz="2800" spc="150" dirty="0">
                <a:solidFill>
                  <a:srgbClr val="7E7E7E"/>
                </a:solidFill>
                <a:latin typeface="Tahoma"/>
                <a:cs typeface="Tahoma"/>
              </a:rPr>
              <a:t>dokumen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militer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disimpan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dalam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-15" dirty="0">
                <a:solidFill>
                  <a:srgbClr val="7E7E7E"/>
                </a:solidFill>
                <a:latin typeface="Arial"/>
                <a:cs typeface="Arial"/>
              </a:rPr>
              <a:t>magnetic</a:t>
            </a:r>
            <a:r>
              <a:rPr sz="28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i="1" spc="-15" dirty="0">
                <a:solidFill>
                  <a:srgbClr val="7E7E7E"/>
                </a:solidFill>
                <a:latin typeface="Arial"/>
                <a:cs typeface="Arial"/>
              </a:rPr>
              <a:t>tape</a:t>
            </a:r>
            <a:r>
              <a:rPr sz="2800" spc="-1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467359" marR="1174115">
              <a:lnSpc>
                <a:spcPct val="125000"/>
              </a:lnSpc>
              <a:spcBef>
                <a:spcPts val="100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1945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Vannevar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Bush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mengembangkan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sistem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pengkodean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menggunakan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-20" dirty="0">
                <a:solidFill>
                  <a:srgbClr val="7E7E7E"/>
                </a:solidFill>
                <a:latin typeface="Arial"/>
                <a:cs typeface="Arial"/>
              </a:rPr>
              <a:t>hypertext</a:t>
            </a:r>
            <a:r>
              <a:rPr sz="2800" spc="-2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801" y="3392422"/>
            <a:ext cx="1124197" cy="32095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568" y="1482852"/>
            <a:ext cx="391795" cy="445134"/>
            <a:chOff x="353568" y="1482852"/>
            <a:chExt cx="391795" cy="445134"/>
          </a:xfrm>
        </p:grpSpPr>
        <p:sp>
          <p:nvSpPr>
            <p:cNvPr id="5" name="object 5"/>
            <p:cNvSpPr/>
            <p:nvPr/>
          </p:nvSpPr>
          <p:spPr>
            <a:xfrm>
              <a:off x="382524" y="1511808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511808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5720" y="1239615"/>
            <a:ext cx="9923780" cy="51803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46355">
              <a:lnSpc>
                <a:spcPct val="132200"/>
              </a:lnSpc>
              <a:spcBef>
                <a:spcPts val="37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1946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komputer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7E7E7E"/>
                </a:solidFill>
                <a:latin typeface="Tahoma"/>
                <a:cs typeface="Tahoma"/>
              </a:rPr>
              <a:t>digital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pertama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yaitu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" dirty="0">
                <a:solidFill>
                  <a:srgbClr val="7E7E7E"/>
                </a:solidFill>
                <a:latin typeface="Tahoma"/>
                <a:cs typeface="Tahoma"/>
              </a:rPr>
              <a:t>ENIAC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-210" dirty="0">
                <a:solidFill>
                  <a:srgbClr val="7E7E7E"/>
                </a:solidFill>
                <a:latin typeface="Tahoma"/>
                <a:cs typeface="Tahoma"/>
              </a:rPr>
              <a:t>I.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 1948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peneliti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di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Bell </a:t>
            </a: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Telephone </a:t>
            </a:r>
            <a:r>
              <a:rPr sz="3200" spc="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transistor.</a:t>
            </a:r>
            <a:endParaRPr sz="3200">
              <a:latin typeface="Tahoma"/>
              <a:cs typeface="Tahoma"/>
            </a:endParaRPr>
          </a:p>
          <a:p>
            <a:pPr marL="12700" marR="576580">
              <a:lnSpc>
                <a:spcPct val="125099"/>
              </a:lnSpc>
              <a:spcBef>
                <a:spcPts val="75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1957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Tahoma"/>
                <a:cs typeface="Tahoma"/>
              </a:rPr>
              <a:t>Jean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Hoerni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i="1" spc="80" dirty="0">
                <a:solidFill>
                  <a:srgbClr val="7E7E7E"/>
                </a:solidFill>
                <a:latin typeface="Arial"/>
                <a:cs typeface="Arial"/>
              </a:rPr>
              <a:t>planar </a:t>
            </a:r>
            <a:r>
              <a:rPr sz="3200" i="1" spc="-86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i="1" spc="30" dirty="0">
                <a:solidFill>
                  <a:srgbClr val="7E7E7E"/>
                </a:solidFill>
                <a:latin typeface="Arial"/>
                <a:cs typeface="Arial"/>
              </a:rPr>
              <a:t>transistor.</a:t>
            </a:r>
            <a:endParaRPr sz="3200">
              <a:latin typeface="Arial"/>
              <a:cs typeface="Arial"/>
            </a:endParaRPr>
          </a:p>
          <a:p>
            <a:pPr marL="12700" marR="909955">
              <a:lnSpc>
                <a:spcPct val="125000"/>
              </a:lnSpc>
              <a:spcBef>
                <a:spcPts val="31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1962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Rand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Paul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Barand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perusahaan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RAND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sistem </a:t>
            </a: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jaringan </a:t>
            </a: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desentralisasi.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568" y="2186939"/>
            <a:ext cx="391795" cy="445134"/>
            <a:chOff x="353568" y="2186939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382524" y="221589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524" y="221589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3568" y="3462528"/>
            <a:ext cx="391795" cy="447040"/>
            <a:chOff x="353568" y="3462528"/>
            <a:chExt cx="391795" cy="447040"/>
          </a:xfrm>
        </p:grpSpPr>
        <p:sp>
          <p:nvSpPr>
            <p:cNvPr id="12" name="object 12"/>
            <p:cNvSpPr/>
            <p:nvPr/>
          </p:nvSpPr>
          <p:spPr>
            <a:xfrm>
              <a:off x="382524" y="3491484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19"/>
                  </a:lnTo>
                  <a:lnTo>
                    <a:pt x="333755" y="194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" y="3491484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5" y="194309"/>
                  </a:lnTo>
                  <a:lnTo>
                    <a:pt x="0" y="388619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568" y="4722876"/>
            <a:ext cx="391795" cy="445134"/>
            <a:chOff x="353568" y="4722876"/>
            <a:chExt cx="391795" cy="445134"/>
          </a:xfrm>
        </p:grpSpPr>
        <p:sp>
          <p:nvSpPr>
            <p:cNvPr id="15" name="object 15"/>
            <p:cNvSpPr/>
            <p:nvPr/>
          </p:nvSpPr>
          <p:spPr>
            <a:xfrm>
              <a:off x="382524" y="4751832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24" y="4751832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801" y="3392422"/>
            <a:ext cx="1124197" cy="320954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63EB0F66-1368-60BA-7764-1427DCA0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568" y="1476755"/>
            <a:ext cx="391795" cy="445134"/>
            <a:chOff x="353568" y="1476755"/>
            <a:chExt cx="391795" cy="445134"/>
          </a:xfrm>
        </p:grpSpPr>
        <p:sp>
          <p:nvSpPr>
            <p:cNvPr id="5" name="object 5"/>
            <p:cNvSpPr/>
            <p:nvPr/>
          </p:nvSpPr>
          <p:spPr>
            <a:xfrm>
              <a:off x="382524" y="150571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50571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5720" y="1313078"/>
            <a:ext cx="10219055" cy="4782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 1969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sistem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jaringan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pertama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dibentuk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menghubungkan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4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Tahoma"/>
                <a:cs typeface="Tahoma"/>
              </a:rPr>
              <a:t>titik:</a:t>
            </a:r>
            <a:r>
              <a:rPr sz="2800" spc="-1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University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California,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Tahoma"/>
                <a:cs typeface="Tahoma"/>
              </a:rPr>
              <a:t>SR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" dirty="0">
                <a:solidFill>
                  <a:srgbClr val="7E7E7E"/>
                </a:solidFill>
                <a:latin typeface="Tahoma"/>
                <a:cs typeface="Tahoma"/>
              </a:rPr>
              <a:t>(Stanford),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University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California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Santa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Barbara,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University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of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Utah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kekuatan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50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Kbps.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1972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ahoma"/>
                <a:cs typeface="Tahoma"/>
              </a:rPr>
              <a:t>Ray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Tomlinson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menciptakan</a:t>
            </a:r>
            <a:r>
              <a:rPr sz="2800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program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dirty="0">
                <a:solidFill>
                  <a:srgbClr val="7E7E7E"/>
                </a:solidFill>
                <a:latin typeface="Arial"/>
                <a:cs typeface="Arial"/>
              </a:rPr>
              <a:t>email</a:t>
            </a:r>
            <a:r>
              <a:rPr sz="280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sz="2800" b="1" spc="-32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ahun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1973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-160" dirty="0">
                <a:solidFill>
                  <a:srgbClr val="7E7E7E"/>
                </a:solidFill>
                <a:latin typeface="Arial"/>
                <a:cs typeface="Arial"/>
              </a:rPr>
              <a:t>–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199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0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istilah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internet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diper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enalkan.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1981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National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Science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Foundation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mengembangan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800" i="1" spc="-25" dirty="0">
                <a:solidFill>
                  <a:srgbClr val="7E7E7E"/>
                </a:solidFill>
                <a:latin typeface="Arial"/>
                <a:cs typeface="Arial"/>
              </a:rPr>
              <a:t>backbone</a:t>
            </a:r>
            <a:r>
              <a:rPr sz="28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disebut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CSNET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kapasitas</a:t>
            </a:r>
            <a:r>
              <a:rPr sz="2800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56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Kbps.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568" y="3698747"/>
            <a:ext cx="391795" cy="447040"/>
            <a:chOff x="353568" y="3698747"/>
            <a:chExt cx="391795" cy="447040"/>
          </a:xfrm>
        </p:grpSpPr>
        <p:sp>
          <p:nvSpPr>
            <p:cNvPr id="9" name="object 9"/>
            <p:cNvSpPr/>
            <p:nvPr/>
          </p:nvSpPr>
          <p:spPr>
            <a:xfrm>
              <a:off x="382524" y="3727703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20"/>
                  </a:lnTo>
                  <a:lnTo>
                    <a:pt x="333755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524" y="3727703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5" y="194310"/>
                  </a:lnTo>
                  <a:lnTo>
                    <a:pt x="0" y="388620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3568" y="4370832"/>
            <a:ext cx="391795" cy="447040"/>
            <a:chOff x="353568" y="4370832"/>
            <a:chExt cx="391795" cy="447040"/>
          </a:xfrm>
        </p:grpSpPr>
        <p:sp>
          <p:nvSpPr>
            <p:cNvPr id="12" name="object 12"/>
            <p:cNvSpPr/>
            <p:nvPr/>
          </p:nvSpPr>
          <p:spPr>
            <a:xfrm>
              <a:off x="382524" y="4399788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19"/>
                  </a:lnTo>
                  <a:lnTo>
                    <a:pt x="333755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" y="4399788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5" y="194310"/>
                  </a:lnTo>
                  <a:lnTo>
                    <a:pt x="0" y="388619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3568" y="5131308"/>
            <a:ext cx="391795" cy="445134"/>
            <a:chOff x="353568" y="5131308"/>
            <a:chExt cx="391795" cy="445134"/>
          </a:xfrm>
        </p:grpSpPr>
        <p:sp>
          <p:nvSpPr>
            <p:cNvPr id="15" name="object 15"/>
            <p:cNvSpPr/>
            <p:nvPr/>
          </p:nvSpPr>
          <p:spPr>
            <a:xfrm>
              <a:off x="382524" y="516026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2524" y="516026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801" y="3392422"/>
            <a:ext cx="1124197" cy="3209542"/>
          </a:xfrm>
          <a:prstGeom prst="rect">
            <a:avLst/>
          </a:prstGeom>
        </p:spPr>
      </p:pic>
      <p:sp>
        <p:nvSpPr>
          <p:cNvPr id="20" name="Title 19">
            <a:extLst>
              <a:ext uri="{FF2B5EF4-FFF2-40B4-BE49-F238E27FC236}">
                <a16:creationId xmlns:a16="http://schemas.microsoft.com/office/drawing/2014/main" id="{CA565F55-16D4-C587-1DE6-E84B75D4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568" y="1575816"/>
            <a:ext cx="390525" cy="447040"/>
            <a:chOff x="353568" y="1575816"/>
            <a:chExt cx="390525" cy="447040"/>
          </a:xfrm>
        </p:grpSpPr>
        <p:sp>
          <p:nvSpPr>
            <p:cNvPr id="5" name="object 5"/>
            <p:cNvSpPr/>
            <p:nvPr/>
          </p:nvSpPr>
          <p:spPr>
            <a:xfrm>
              <a:off x="382524" y="1604772"/>
              <a:ext cx="332740" cy="388620"/>
            </a:xfrm>
            <a:custGeom>
              <a:avLst/>
              <a:gdLst/>
              <a:ahLst/>
              <a:cxnLst/>
              <a:rect l="l" t="t" r="r" b="b"/>
              <a:pathLst>
                <a:path w="332740" h="388619">
                  <a:moveTo>
                    <a:pt x="0" y="0"/>
                  </a:moveTo>
                  <a:lnTo>
                    <a:pt x="0" y="388619"/>
                  </a:lnTo>
                  <a:lnTo>
                    <a:pt x="332232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604772"/>
              <a:ext cx="332740" cy="388620"/>
            </a:xfrm>
            <a:custGeom>
              <a:avLst/>
              <a:gdLst/>
              <a:ahLst/>
              <a:cxnLst/>
              <a:rect l="l" t="t" r="r" b="b"/>
              <a:pathLst>
                <a:path w="332740" h="388619">
                  <a:moveTo>
                    <a:pt x="0" y="0"/>
                  </a:moveTo>
                  <a:lnTo>
                    <a:pt x="332232" y="194310"/>
                  </a:lnTo>
                  <a:lnTo>
                    <a:pt x="0" y="388619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5720" y="1403243"/>
            <a:ext cx="10080625" cy="4582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13055">
              <a:lnSpc>
                <a:spcPct val="125000"/>
              </a:lnSpc>
              <a:spcBef>
                <a:spcPts val="105"/>
              </a:spcBef>
            </a:pPr>
            <a:r>
              <a:rPr sz="3200" b="1" spc="-35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3200" b="1" spc="145" dirty="0">
                <a:solidFill>
                  <a:srgbClr val="7E7E7E"/>
                </a:solidFill>
                <a:latin typeface="Arial"/>
                <a:cs typeface="Arial"/>
              </a:rPr>
              <a:t>ahu</a:t>
            </a:r>
            <a:r>
              <a:rPr sz="3200" b="1" spc="150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198</a:t>
            </a:r>
            <a:r>
              <a:rPr sz="3200" b="1" spc="50" dirty="0">
                <a:solidFill>
                  <a:srgbClr val="7E7E7E"/>
                </a:solidFill>
                <a:latin typeface="Arial"/>
                <a:cs typeface="Arial"/>
              </a:rPr>
              <a:t>6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7E7E7E"/>
                </a:solidFill>
                <a:latin typeface="Tahoma"/>
                <a:cs typeface="Tahoma"/>
              </a:rPr>
              <a:t>I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E</a:t>
            </a:r>
            <a:r>
              <a:rPr sz="3200" spc="-65" dirty="0">
                <a:solidFill>
                  <a:srgbClr val="7E7E7E"/>
                </a:solidFill>
                <a:latin typeface="Tahoma"/>
                <a:cs typeface="Tahoma"/>
              </a:rPr>
              <a:t>T</a:t>
            </a:r>
            <a:r>
              <a:rPr sz="3200" spc="-55" dirty="0">
                <a:solidFill>
                  <a:srgbClr val="7E7E7E"/>
                </a:solidFill>
                <a:latin typeface="Tahoma"/>
                <a:cs typeface="Tahoma"/>
              </a:rPr>
              <a:t>F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men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g</a:t>
            </a:r>
            <a:r>
              <a:rPr sz="3200" spc="175" dirty="0">
                <a:solidFill>
                  <a:srgbClr val="7E7E7E"/>
                </a:solidFill>
                <a:latin typeface="Tahoma"/>
                <a:cs typeface="Tahoma"/>
              </a:rPr>
              <a:t>emba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3200" spc="60" dirty="0">
                <a:solidFill>
                  <a:srgbClr val="7E7E7E"/>
                </a:solidFill>
                <a:latin typeface="Tahoma"/>
                <a:cs typeface="Tahoma"/>
              </a:rPr>
              <a:t>gk</a:t>
            </a:r>
            <a:r>
              <a:rPr sz="3200" spc="4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3200" spc="180" dirty="0">
                <a:solidFill>
                  <a:srgbClr val="7E7E7E"/>
                </a:solidFill>
                <a:latin typeface="Tahoma"/>
                <a:cs typeface="Tahoma"/>
              </a:rPr>
              <a:t>n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sebua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h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i="1" spc="-60" dirty="0">
                <a:solidFill>
                  <a:srgbClr val="7E7E7E"/>
                </a:solidFill>
                <a:latin typeface="Arial"/>
                <a:cs typeface="Arial"/>
              </a:rPr>
              <a:t>server 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7E7E7E"/>
                </a:solidFill>
                <a:latin typeface="Tahoma"/>
                <a:cs typeface="Tahoma"/>
              </a:rPr>
              <a:t>alat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koordinasi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antara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20" dirty="0">
                <a:solidFill>
                  <a:srgbClr val="7E7E7E"/>
                </a:solidFill>
                <a:latin typeface="Tahoma"/>
                <a:cs typeface="Tahoma"/>
              </a:rPr>
              <a:t>DARPA,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dirty="0">
                <a:solidFill>
                  <a:srgbClr val="7E7E7E"/>
                </a:solidFill>
                <a:latin typeface="Tahoma"/>
                <a:cs typeface="Tahoma"/>
              </a:rPr>
              <a:t>ARPANET,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200" dirty="0">
                <a:solidFill>
                  <a:srgbClr val="7E7E7E"/>
                </a:solidFill>
                <a:latin typeface="Tahoma"/>
                <a:cs typeface="Tahoma"/>
              </a:rPr>
              <a:t>DDN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i="1" spc="30" dirty="0">
                <a:solidFill>
                  <a:srgbClr val="7E7E7E"/>
                </a:solidFill>
                <a:latin typeface="Arial"/>
                <a:cs typeface="Arial"/>
              </a:rPr>
              <a:t>Internet</a:t>
            </a:r>
            <a:r>
              <a:rPr sz="3200" i="1" spc="-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i="1" spc="-80" dirty="0">
                <a:solidFill>
                  <a:srgbClr val="7E7E7E"/>
                </a:solidFill>
                <a:latin typeface="Arial"/>
                <a:cs typeface="Arial"/>
              </a:rPr>
              <a:t>Gateway</a:t>
            </a:r>
            <a:r>
              <a:rPr sz="3200" spc="-8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14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1991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sistem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bisnis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di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bidang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-240" dirty="0">
                <a:solidFill>
                  <a:srgbClr val="7E7E7E"/>
                </a:solidFill>
                <a:latin typeface="Tahoma"/>
                <a:cs typeface="Tahoma"/>
              </a:rPr>
              <a:t>IT.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1310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 1992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pembentukan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komunitas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internet 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3200" spc="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di</a:t>
            </a:r>
            <a:r>
              <a:rPr sz="3200" spc="200" dirty="0">
                <a:solidFill>
                  <a:srgbClr val="7E7E7E"/>
                </a:solidFill>
                <a:latin typeface="Tahoma"/>
                <a:cs typeface="Tahoma"/>
              </a:rPr>
              <a:t>p</a:t>
            </a:r>
            <a:r>
              <a:rPr sz="3200" spc="105" dirty="0">
                <a:solidFill>
                  <a:srgbClr val="7E7E7E"/>
                </a:solidFill>
                <a:latin typeface="Tahoma"/>
                <a:cs typeface="Tahoma"/>
              </a:rPr>
              <a:t>er</a:t>
            </a:r>
            <a:r>
              <a:rPr sz="3200" spc="65" dirty="0">
                <a:solidFill>
                  <a:srgbClr val="7E7E7E"/>
                </a:solidFill>
                <a:latin typeface="Tahoma"/>
                <a:cs typeface="Tahoma"/>
              </a:rPr>
              <a:t>k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enalkann</a:t>
            </a:r>
            <a:r>
              <a:rPr sz="3200" spc="60" dirty="0">
                <a:solidFill>
                  <a:srgbClr val="7E7E7E"/>
                </a:solidFill>
                <a:latin typeface="Tahoma"/>
                <a:cs typeface="Tahoma"/>
              </a:rPr>
              <a:t>ya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7E7E7E"/>
                </a:solidFill>
                <a:latin typeface="Tahoma"/>
                <a:cs typeface="Tahoma"/>
              </a:rPr>
              <a:t>istilah</a:t>
            </a:r>
            <a:r>
              <a:rPr sz="3200" spc="-2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7E7E7E"/>
                </a:solidFill>
                <a:latin typeface="Tahoma"/>
                <a:cs typeface="Tahoma"/>
              </a:rPr>
              <a:t>WWW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-275" dirty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3200" i="1" spc="-365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200" i="1" spc="80" dirty="0">
                <a:solidFill>
                  <a:srgbClr val="7E7E7E"/>
                </a:solidFill>
                <a:latin typeface="Arial"/>
                <a:cs typeface="Arial"/>
              </a:rPr>
              <a:t>orl</a:t>
            </a:r>
            <a:r>
              <a:rPr sz="3200" i="1" spc="130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32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i="1" spc="-90" dirty="0">
                <a:solidFill>
                  <a:srgbClr val="7E7E7E"/>
                </a:solidFill>
                <a:latin typeface="Arial"/>
                <a:cs typeface="Arial"/>
              </a:rPr>
              <a:t>Wid</a:t>
            </a:r>
            <a:r>
              <a:rPr sz="3200" i="1" spc="-8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32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i="1" spc="-365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3200" i="1" spc="-70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3200" i="1" spc="-60" dirty="0">
                <a:solidFill>
                  <a:srgbClr val="7E7E7E"/>
                </a:solidFill>
                <a:latin typeface="Arial"/>
                <a:cs typeface="Arial"/>
              </a:rPr>
              <a:t>b</a:t>
            </a:r>
            <a:r>
              <a:rPr sz="3200" spc="-280" dirty="0">
                <a:solidFill>
                  <a:srgbClr val="7E7E7E"/>
                </a:solidFill>
                <a:latin typeface="Tahoma"/>
                <a:cs typeface="Tahoma"/>
              </a:rPr>
              <a:t>)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oleh  </a:t>
            </a:r>
            <a:r>
              <a:rPr sz="3200" spc="40" dirty="0">
                <a:solidFill>
                  <a:srgbClr val="7E7E7E"/>
                </a:solidFill>
                <a:latin typeface="Tahoma"/>
                <a:cs typeface="Tahoma"/>
              </a:rPr>
              <a:t>CERN.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568" y="3489959"/>
            <a:ext cx="390525" cy="445134"/>
            <a:chOff x="353568" y="3489959"/>
            <a:chExt cx="390525" cy="445134"/>
          </a:xfrm>
        </p:grpSpPr>
        <p:sp>
          <p:nvSpPr>
            <p:cNvPr id="9" name="object 9"/>
            <p:cNvSpPr/>
            <p:nvPr/>
          </p:nvSpPr>
          <p:spPr>
            <a:xfrm>
              <a:off x="382524" y="3518915"/>
              <a:ext cx="332740" cy="387350"/>
            </a:xfrm>
            <a:custGeom>
              <a:avLst/>
              <a:gdLst/>
              <a:ahLst/>
              <a:cxnLst/>
              <a:rect l="l" t="t" r="r" b="b"/>
              <a:pathLst>
                <a:path w="332740" h="387350">
                  <a:moveTo>
                    <a:pt x="0" y="0"/>
                  </a:moveTo>
                  <a:lnTo>
                    <a:pt x="0" y="387096"/>
                  </a:lnTo>
                  <a:lnTo>
                    <a:pt x="332232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524" y="3518915"/>
              <a:ext cx="332740" cy="387350"/>
            </a:xfrm>
            <a:custGeom>
              <a:avLst/>
              <a:gdLst/>
              <a:ahLst/>
              <a:cxnLst/>
              <a:rect l="l" t="t" r="r" b="b"/>
              <a:pathLst>
                <a:path w="332740" h="387350">
                  <a:moveTo>
                    <a:pt x="0" y="0"/>
                  </a:moveTo>
                  <a:lnTo>
                    <a:pt x="332232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3568" y="4239767"/>
            <a:ext cx="390525" cy="445134"/>
            <a:chOff x="353568" y="4239767"/>
            <a:chExt cx="390525" cy="445134"/>
          </a:xfrm>
        </p:grpSpPr>
        <p:sp>
          <p:nvSpPr>
            <p:cNvPr id="12" name="object 12"/>
            <p:cNvSpPr/>
            <p:nvPr/>
          </p:nvSpPr>
          <p:spPr>
            <a:xfrm>
              <a:off x="382524" y="4268723"/>
              <a:ext cx="332740" cy="387350"/>
            </a:xfrm>
            <a:custGeom>
              <a:avLst/>
              <a:gdLst/>
              <a:ahLst/>
              <a:cxnLst/>
              <a:rect l="l" t="t" r="r" b="b"/>
              <a:pathLst>
                <a:path w="332740" h="387350">
                  <a:moveTo>
                    <a:pt x="0" y="0"/>
                  </a:moveTo>
                  <a:lnTo>
                    <a:pt x="0" y="387095"/>
                  </a:lnTo>
                  <a:lnTo>
                    <a:pt x="332232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" y="4268723"/>
              <a:ext cx="332740" cy="387350"/>
            </a:xfrm>
            <a:custGeom>
              <a:avLst/>
              <a:gdLst/>
              <a:ahLst/>
              <a:cxnLst/>
              <a:rect l="l" t="t" r="r" b="b"/>
              <a:pathLst>
                <a:path w="332740" h="387350">
                  <a:moveTo>
                    <a:pt x="0" y="0"/>
                  </a:moveTo>
                  <a:lnTo>
                    <a:pt x="332232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5556" y="3076954"/>
            <a:ext cx="1266443" cy="3781042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4828F37F-4173-1A7E-F220-F17A8ABDB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3568" y="1403603"/>
            <a:ext cx="391795" cy="445134"/>
            <a:chOff x="353568" y="1403603"/>
            <a:chExt cx="391795" cy="445134"/>
          </a:xfrm>
        </p:grpSpPr>
        <p:sp>
          <p:nvSpPr>
            <p:cNvPr id="5" name="object 5"/>
            <p:cNvSpPr/>
            <p:nvPr/>
          </p:nvSpPr>
          <p:spPr>
            <a:xfrm>
              <a:off x="382524" y="1432559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2524" y="1432559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5720" y="1274515"/>
            <a:ext cx="9732010" cy="4971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1993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NSF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40" dirty="0">
                <a:solidFill>
                  <a:srgbClr val="7E7E7E"/>
                </a:solidFill>
                <a:latin typeface="Tahoma"/>
                <a:cs typeface="Tahoma"/>
              </a:rPr>
              <a:t>membentuk</a:t>
            </a:r>
            <a:r>
              <a:rPr sz="28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ahoma"/>
                <a:cs typeface="Tahoma"/>
              </a:rPr>
              <a:t>InterNIC</a:t>
            </a:r>
            <a:r>
              <a:rPr sz="28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menyediakan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jasa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layanan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internet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menyangkut direktori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800" spc="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penyimpa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nan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sert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45" dirty="0">
                <a:solidFill>
                  <a:srgbClr val="7E7E7E"/>
                </a:solidFill>
                <a:latin typeface="Arial"/>
                <a:cs typeface="Arial"/>
              </a:rPr>
              <a:t>dat</a:t>
            </a:r>
            <a:r>
              <a:rPr sz="2800" i="1" spc="7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800" i="1" spc="-80" dirty="0">
                <a:solidFill>
                  <a:srgbClr val="7E7E7E"/>
                </a:solidFill>
                <a:latin typeface="Arial"/>
                <a:cs typeface="Arial"/>
              </a:rPr>
              <a:t>base</a:t>
            </a:r>
            <a:r>
              <a:rPr sz="2800" i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45" dirty="0">
                <a:solidFill>
                  <a:srgbClr val="7E7E7E"/>
                </a:solidFill>
                <a:latin typeface="Tahoma"/>
                <a:cs typeface="Tahoma"/>
              </a:rPr>
              <a:t>(</a:t>
            </a:r>
            <a:r>
              <a:rPr sz="2800" spc="-110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800" spc="-100" dirty="0">
                <a:solidFill>
                  <a:srgbClr val="7E7E7E"/>
                </a:solidFill>
                <a:latin typeface="Tahoma"/>
                <a:cs typeface="Tahoma"/>
              </a:rPr>
              <a:t>T&amp;T)</a:t>
            </a:r>
            <a:r>
              <a:rPr sz="2800" spc="-5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jasa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regist</a:t>
            </a:r>
            <a:r>
              <a:rPr sz="2800" dirty="0">
                <a:solidFill>
                  <a:srgbClr val="7E7E7E"/>
                </a:solidFill>
                <a:latin typeface="Tahoma"/>
                <a:cs typeface="Tahoma"/>
              </a:rPr>
              <a:t>r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asi 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(Network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Solution </a:t>
            </a:r>
            <a:r>
              <a:rPr sz="2800" spc="-85" dirty="0">
                <a:solidFill>
                  <a:srgbClr val="7E7E7E"/>
                </a:solidFill>
                <a:latin typeface="Tahoma"/>
                <a:cs typeface="Tahoma"/>
              </a:rPr>
              <a:t>Inc.)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2800" spc="40" dirty="0">
                <a:solidFill>
                  <a:srgbClr val="7E7E7E"/>
                </a:solidFill>
                <a:latin typeface="Tahoma"/>
                <a:cs typeface="Tahoma"/>
              </a:rPr>
              <a:t>jasa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informasi </a:t>
            </a:r>
            <a:r>
              <a:rPr sz="2800" spc="55" dirty="0">
                <a:solidFill>
                  <a:srgbClr val="7E7E7E"/>
                </a:solidFill>
                <a:latin typeface="Tahoma"/>
                <a:cs typeface="Tahoma"/>
              </a:rPr>
              <a:t>(General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35" dirty="0">
                <a:solidFill>
                  <a:srgbClr val="7E7E7E"/>
                </a:solidFill>
                <a:latin typeface="Tahoma"/>
                <a:cs typeface="Tahoma"/>
              </a:rPr>
              <a:t>Atomics/CERFnet).</a:t>
            </a:r>
            <a:endParaRPr sz="2800">
              <a:latin typeface="Tahoma"/>
              <a:cs typeface="Tahoma"/>
            </a:endParaRPr>
          </a:p>
          <a:p>
            <a:pPr marL="12700" marR="345440">
              <a:lnSpc>
                <a:spcPct val="125099"/>
              </a:lnSpc>
              <a:spcBef>
                <a:spcPts val="165"/>
              </a:spcBef>
            </a:pP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1994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40" dirty="0">
                <a:solidFill>
                  <a:srgbClr val="7E7E7E"/>
                </a:solidFill>
                <a:latin typeface="Tahoma"/>
                <a:cs typeface="Tahoma"/>
              </a:rPr>
              <a:t>pertumbuhan</a:t>
            </a:r>
            <a:r>
              <a:rPr sz="28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internet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melaju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cepat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45" dirty="0">
                <a:solidFill>
                  <a:srgbClr val="7E7E7E"/>
                </a:solidFill>
                <a:latin typeface="Tahoma"/>
                <a:cs typeface="Tahoma"/>
              </a:rPr>
              <a:t>merambah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ke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segala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bidang.</a:t>
            </a:r>
            <a:endParaRPr sz="2800">
              <a:latin typeface="Tahoma"/>
              <a:cs typeface="Tahoma"/>
            </a:endParaRPr>
          </a:p>
          <a:p>
            <a:pPr marL="12700" marR="523240">
              <a:lnSpc>
                <a:spcPct val="125000"/>
              </a:lnSpc>
              <a:spcBef>
                <a:spcPts val="96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Tahun 1995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perusahaan </a:t>
            </a:r>
            <a:r>
              <a:rPr sz="2800" spc="200" dirty="0">
                <a:solidFill>
                  <a:srgbClr val="7E7E7E"/>
                </a:solidFill>
                <a:latin typeface="Tahoma"/>
                <a:cs typeface="Tahoma"/>
              </a:rPr>
              <a:t>umum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mulai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diperkenankan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menjadi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15" dirty="0">
                <a:solidFill>
                  <a:srgbClr val="7E7E7E"/>
                </a:solidFill>
                <a:latin typeface="Arial"/>
                <a:cs typeface="Arial"/>
              </a:rPr>
              <a:t>provider</a:t>
            </a:r>
            <a:r>
              <a:rPr sz="2800" i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membeli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jaringan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-35" dirty="0">
                <a:solidFill>
                  <a:srgbClr val="7E7E7E"/>
                </a:solidFill>
                <a:latin typeface="Arial"/>
                <a:cs typeface="Arial"/>
              </a:rPr>
              <a:t>backbone</a:t>
            </a:r>
            <a:r>
              <a:rPr sz="2800" spc="-3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53568" y="4160520"/>
            <a:ext cx="391795" cy="445134"/>
            <a:chOff x="353568" y="4160520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382524" y="418947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2524" y="418947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3568" y="5349240"/>
            <a:ext cx="391795" cy="445134"/>
            <a:chOff x="353568" y="5349240"/>
            <a:chExt cx="391795" cy="445134"/>
          </a:xfrm>
        </p:grpSpPr>
        <p:sp>
          <p:nvSpPr>
            <p:cNvPr id="12" name="object 12"/>
            <p:cNvSpPr/>
            <p:nvPr/>
          </p:nvSpPr>
          <p:spPr>
            <a:xfrm>
              <a:off x="382524" y="537819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524" y="537819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801" y="3392422"/>
            <a:ext cx="1124197" cy="3209542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D2391CA5-981A-7DB7-AFED-5F6CF632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189" y="1501610"/>
            <a:ext cx="7450536" cy="52547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pc="40" dirty="0"/>
              <a:t>ACCELERATING</a:t>
            </a:r>
            <a:r>
              <a:rPr spc="-235" dirty="0"/>
              <a:t> </a:t>
            </a:r>
            <a:r>
              <a:rPr spc="-15" dirty="0"/>
              <a:t>GROWTH</a:t>
            </a:r>
            <a:r>
              <a:rPr spc="-229" dirty="0"/>
              <a:t> </a:t>
            </a:r>
            <a:r>
              <a:rPr spc="495" dirty="0"/>
              <a:t>IN </a:t>
            </a:r>
            <a:r>
              <a:rPr spc="-1430" dirty="0"/>
              <a:t> </a:t>
            </a:r>
            <a:r>
              <a:rPr spc="5" dirty="0"/>
              <a:t>TECHNOLOGY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7577" y="245365"/>
            <a:ext cx="825880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35" dirty="0">
                <a:solidFill>
                  <a:srgbClr val="FFC000"/>
                </a:solidFill>
              </a:rPr>
              <a:t>THE</a:t>
            </a:r>
            <a:r>
              <a:rPr sz="5400" b="1" spc="-225" dirty="0">
                <a:solidFill>
                  <a:srgbClr val="FFC000"/>
                </a:solidFill>
              </a:rPr>
              <a:t> </a:t>
            </a:r>
            <a:r>
              <a:rPr sz="5400" b="1" spc="-10" dirty="0">
                <a:solidFill>
                  <a:srgbClr val="FFC000"/>
                </a:solidFill>
              </a:rPr>
              <a:t>L</a:t>
            </a:r>
            <a:r>
              <a:rPr sz="5400" b="1" spc="100" dirty="0">
                <a:solidFill>
                  <a:srgbClr val="FFC000"/>
                </a:solidFill>
              </a:rPr>
              <a:t>A</a:t>
            </a:r>
            <a:r>
              <a:rPr sz="5400" b="1" spc="45" dirty="0">
                <a:solidFill>
                  <a:srgbClr val="FFC000"/>
                </a:solidFill>
              </a:rPr>
              <a:t>W</a:t>
            </a:r>
            <a:r>
              <a:rPr sz="5400" b="1" spc="-225" dirty="0">
                <a:solidFill>
                  <a:srgbClr val="FFC000"/>
                </a:solidFill>
              </a:rPr>
              <a:t> </a:t>
            </a:r>
            <a:r>
              <a:rPr sz="5400" b="1" spc="45" dirty="0">
                <a:solidFill>
                  <a:srgbClr val="FFC000"/>
                </a:solidFill>
              </a:rPr>
              <a:t>OF</a:t>
            </a:r>
            <a:r>
              <a:rPr sz="5400" b="1" spc="-225" dirty="0">
                <a:solidFill>
                  <a:srgbClr val="FFC000"/>
                </a:solidFill>
              </a:rPr>
              <a:t> </a:t>
            </a:r>
            <a:r>
              <a:rPr sz="5400" b="1" spc="200" dirty="0">
                <a:solidFill>
                  <a:srgbClr val="FFC000"/>
                </a:solidFill>
              </a:rPr>
              <a:t>DISRUPTION</a:t>
            </a:r>
            <a:endParaRPr sz="5400" b="1" dirty="0">
              <a:solidFill>
                <a:srgbClr val="FFC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8592" y="1234439"/>
            <a:ext cx="8814816" cy="53781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0" y="0"/>
                </a:lnTo>
                <a:lnTo>
                  <a:pt x="0" y="1214627"/>
                </a:lnTo>
                <a:lnTo>
                  <a:pt x="12192000" y="12146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538" y="119634"/>
            <a:ext cx="7894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i="0" dirty="0">
                <a:solidFill>
                  <a:srgbClr val="FFFFFF"/>
                </a:solidFill>
                <a:latin typeface="Segoe UI Emoji"/>
                <a:cs typeface="Segoe UI Emoji"/>
              </a:rPr>
              <a:t>🔑</a:t>
            </a:r>
            <a:r>
              <a:rPr sz="6000" b="0" i="0" spc="-665" dirty="0">
                <a:solidFill>
                  <a:srgbClr val="FFFFFF"/>
                </a:solidFill>
                <a:latin typeface="Segoe UI Emoji"/>
                <a:cs typeface="Segoe UI Emoji"/>
              </a:rPr>
              <a:t> </a:t>
            </a:r>
            <a:r>
              <a:rPr sz="6000" i="0" spc="-26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6000" i="0" spc="-10" dirty="0">
                <a:solidFill>
                  <a:srgbClr val="FFFFFF"/>
                </a:solidFill>
                <a:latin typeface="Tahoma"/>
                <a:cs typeface="Tahoma"/>
              </a:rPr>
              <a:t>AF</a:t>
            </a:r>
            <a:r>
              <a:rPr sz="6000" i="0" spc="-55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000" i="0" spc="-3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6000" i="0" spc="-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6000" i="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6000" i="0" spc="-130" dirty="0">
                <a:solidFill>
                  <a:srgbClr val="FFFFFF"/>
                </a:solidFill>
                <a:latin typeface="Tahoma"/>
                <a:cs typeface="Tahoma"/>
              </a:rPr>
              <a:t>PUS</a:t>
            </a:r>
            <a:r>
              <a:rPr sz="6000" i="0" spc="-5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6000" i="0" spc="140" dirty="0">
                <a:solidFill>
                  <a:srgbClr val="FFFFFF"/>
                </a:solidFill>
                <a:latin typeface="Tahoma"/>
                <a:cs typeface="Tahoma"/>
              </a:rPr>
              <a:t>AKA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59" y="1325487"/>
            <a:ext cx="11113770" cy="497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600" spc="85" dirty="0">
                <a:solidFill>
                  <a:srgbClr val="7E7E7E"/>
                </a:solidFill>
                <a:latin typeface="Tahoma"/>
                <a:cs typeface="Tahoma"/>
              </a:rPr>
              <a:t>Laudon,</a:t>
            </a:r>
            <a:r>
              <a:rPr sz="26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5" dirty="0">
                <a:solidFill>
                  <a:srgbClr val="7E7E7E"/>
                </a:solidFill>
                <a:latin typeface="Tahoma"/>
                <a:cs typeface="Tahoma"/>
              </a:rPr>
              <a:t>K.</a:t>
            </a:r>
            <a:r>
              <a:rPr sz="26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Tahoma"/>
                <a:cs typeface="Tahoma"/>
              </a:rPr>
              <a:t>C.,</a:t>
            </a:r>
            <a:r>
              <a:rPr sz="2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45" dirty="0">
                <a:solidFill>
                  <a:srgbClr val="7E7E7E"/>
                </a:solidFill>
                <a:latin typeface="Tahoma"/>
                <a:cs typeface="Tahoma"/>
              </a:rPr>
              <a:t>&amp;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Tahoma"/>
                <a:cs typeface="Tahoma"/>
              </a:rPr>
              <a:t>Laudon,</a:t>
            </a:r>
            <a:r>
              <a:rPr sz="26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245" dirty="0">
                <a:solidFill>
                  <a:srgbClr val="7E7E7E"/>
                </a:solidFill>
                <a:latin typeface="Tahoma"/>
                <a:cs typeface="Tahoma"/>
              </a:rPr>
              <a:t>J.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P.</a:t>
            </a:r>
            <a:r>
              <a:rPr sz="2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Tahoma"/>
                <a:cs typeface="Tahoma"/>
              </a:rPr>
              <a:t>(2013).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0" dirty="0">
                <a:solidFill>
                  <a:srgbClr val="7E7E7E"/>
                </a:solidFill>
                <a:latin typeface="Arial"/>
                <a:cs typeface="Arial"/>
              </a:rPr>
              <a:t>systems: </a:t>
            </a:r>
            <a:r>
              <a:rPr sz="2600" i="1" spc="-7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E7E7E"/>
                </a:solidFill>
                <a:latin typeface="Arial"/>
                <a:cs typeface="Arial"/>
              </a:rPr>
              <a:t>Managing</a:t>
            </a:r>
            <a:r>
              <a:rPr sz="26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digital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10" dirty="0">
                <a:solidFill>
                  <a:srgbClr val="7E7E7E"/>
                </a:solidFill>
                <a:latin typeface="Arial"/>
                <a:cs typeface="Arial"/>
              </a:rPr>
              <a:t>firm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7E7E7E"/>
                </a:solidFill>
                <a:latin typeface="Tahoma"/>
                <a:cs typeface="Tahoma"/>
              </a:rPr>
              <a:t>(12th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Tahoma"/>
                <a:cs typeface="Tahoma"/>
              </a:rPr>
              <a:t>ed.).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7E7E7E"/>
                </a:solidFill>
                <a:latin typeface="Tahoma"/>
                <a:cs typeface="Tahoma"/>
              </a:rPr>
              <a:t>Boston:</a:t>
            </a:r>
            <a:r>
              <a:rPr sz="26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Tahoma"/>
                <a:cs typeface="Tahoma"/>
              </a:rPr>
              <a:t>Pearson.</a:t>
            </a:r>
            <a:endParaRPr sz="2600">
              <a:latin typeface="Tahoma"/>
              <a:cs typeface="Tahoma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2600" spc="70" dirty="0">
                <a:solidFill>
                  <a:srgbClr val="7E7E7E"/>
                </a:solidFill>
                <a:latin typeface="Tahoma"/>
                <a:cs typeface="Tahoma"/>
              </a:rPr>
              <a:t>Morley,</a:t>
            </a:r>
            <a:r>
              <a:rPr sz="26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80" dirty="0">
                <a:solidFill>
                  <a:srgbClr val="7E7E7E"/>
                </a:solidFill>
                <a:latin typeface="Tahoma"/>
                <a:cs typeface="Tahoma"/>
              </a:rPr>
              <a:t>D.,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45" dirty="0">
                <a:solidFill>
                  <a:srgbClr val="7E7E7E"/>
                </a:solidFill>
                <a:latin typeface="Tahoma"/>
                <a:cs typeface="Tahoma"/>
              </a:rPr>
              <a:t>&amp;</a:t>
            </a:r>
            <a:r>
              <a:rPr sz="2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60" dirty="0">
                <a:solidFill>
                  <a:srgbClr val="7E7E7E"/>
                </a:solidFill>
                <a:latin typeface="Tahoma"/>
                <a:cs typeface="Tahoma"/>
              </a:rPr>
              <a:t>Parker,</a:t>
            </a:r>
            <a:r>
              <a:rPr sz="26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Tahoma"/>
                <a:cs typeface="Tahoma"/>
              </a:rPr>
              <a:t>C.</a:t>
            </a:r>
            <a:r>
              <a:rPr sz="2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60" dirty="0">
                <a:solidFill>
                  <a:srgbClr val="7E7E7E"/>
                </a:solidFill>
                <a:latin typeface="Tahoma"/>
                <a:cs typeface="Tahoma"/>
              </a:rPr>
              <a:t>S.</a:t>
            </a:r>
            <a:r>
              <a:rPr sz="26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Tahoma"/>
                <a:cs typeface="Tahoma"/>
              </a:rPr>
              <a:t>(2011).</a:t>
            </a:r>
            <a:r>
              <a:rPr sz="2600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i="1" spc="5" dirty="0">
                <a:solidFill>
                  <a:srgbClr val="7E7E7E"/>
                </a:solidFill>
                <a:latin typeface="Arial"/>
                <a:cs typeface="Arial"/>
              </a:rPr>
              <a:t>Understanding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computers: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0" dirty="0">
                <a:solidFill>
                  <a:srgbClr val="7E7E7E"/>
                </a:solidFill>
                <a:latin typeface="Arial"/>
                <a:cs typeface="Arial"/>
              </a:rPr>
              <a:t>Today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2600" i="1" spc="-7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5" dirty="0">
                <a:solidFill>
                  <a:srgbClr val="7E7E7E"/>
                </a:solidFill>
                <a:latin typeface="Arial"/>
                <a:cs typeface="Arial"/>
              </a:rPr>
              <a:t>tomorrow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15" dirty="0">
                <a:solidFill>
                  <a:srgbClr val="7E7E7E"/>
                </a:solidFill>
                <a:latin typeface="Tahoma"/>
                <a:cs typeface="Tahoma"/>
              </a:rPr>
              <a:t>(13th</a:t>
            </a:r>
            <a:r>
              <a:rPr sz="26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Tahoma"/>
                <a:cs typeface="Tahoma"/>
              </a:rPr>
              <a:t>ed.).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7E7E7E"/>
                </a:solidFill>
                <a:latin typeface="Tahoma"/>
                <a:cs typeface="Tahoma"/>
              </a:rPr>
              <a:t>Australia:</a:t>
            </a:r>
            <a:r>
              <a:rPr sz="2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7E7E7E"/>
                </a:solidFill>
                <a:latin typeface="Tahoma"/>
                <a:cs typeface="Tahoma"/>
              </a:rPr>
              <a:t>Cengage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65" dirty="0">
                <a:solidFill>
                  <a:srgbClr val="7E7E7E"/>
                </a:solidFill>
                <a:latin typeface="Tahoma"/>
                <a:cs typeface="Tahoma"/>
              </a:rPr>
              <a:t>Learning.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spc="85" dirty="0">
                <a:solidFill>
                  <a:srgbClr val="7E7E7E"/>
                </a:solidFill>
                <a:latin typeface="Tahoma"/>
                <a:cs typeface="Tahoma"/>
              </a:rPr>
              <a:t>Miller,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7E7E7E"/>
                </a:solidFill>
                <a:latin typeface="Tahoma"/>
                <a:cs typeface="Tahoma"/>
              </a:rPr>
              <a:t>M.</a:t>
            </a:r>
            <a:r>
              <a:rPr sz="26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Tahoma"/>
                <a:cs typeface="Tahoma"/>
              </a:rPr>
              <a:t>(2010).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Absolute </a:t>
            </a:r>
            <a:r>
              <a:rPr sz="2600" i="1" spc="-35" dirty="0">
                <a:solidFill>
                  <a:srgbClr val="7E7E7E"/>
                </a:solidFill>
                <a:latin typeface="Arial"/>
                <a:cs typeface="Arial"/>
              </a:rPr>
              <a:t>beginners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25" dirty="0">
                <a:solidFill>
                  <a:srgbClr val="7E7E7E"/>
                </a:solidFill>
                <a:latin typeface="Arial"/>
                <a:cs typeface="Arial"/>
              </a:rPr>
              <a:t>guide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20" dirty="0">
                <a:solidFill>
                  <a:srgbClr val="7E7E7E"/>
                </a:solidFill>
                <a:latin typeface="Arial"/>
                <a:cs typeface="Arial"/>
              </a:rPr>
              <a:t>computer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basics</a:t>
            </a:r>
            <a:r>
              <a:rPr sz="2600" spc="-65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600" spc="60" dirty="0">
                <a:solidFill>
                  <a:srgbClr val="7E7E7E"/>
                </a:solidFill>
                <a:latin typeface="Tahoma"/>
                <a:cs typeface="Tahoma"/>
              </a:rPr>
              <a:t>Indian</a:t>
            </a:r>
            <a:r>
              <a:rPr sz="2600" spc="75" dirty="0">
                <a:solidFill>
                  <a:srgbClr val="7E7E7E"/>
                </a:solidFill>
                <a:latin typeface="Tahoma"/>
                <a:cs typeface="Tahoma"/>
              </a:rPr>
              <a:t>a</a:t>
            </a:r>
            <a:r>
              <a:rPr sz="2600" spc="60" dirty="0">
                <a:solidFill>
                  <a:srgbClr val="7E7E7E"/>
                </a:solidFill>
                <a:latin typeface="Tahoma"/>
                <a:cs typeface="Tahoma"/>
              </a:rPr>
              <a:t>polis,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Tahoma"/>
                <a:cs typeface="Tahoma"/>
              </a:rPr>
              <a:t>IN</a:t>
            </a:r>
            <a:r>
              <a:rPr sz="2600" spc="-229" dirty="0">
                <a:solidFill>
                  <a:srgbClr val="7E7E7E"/>
                </a:solidFill>
                <a:latin typeface="Tahoma"/>
                <a:cs typeface="Tahoma"/>
              </a:rPr>
              <a:t>: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80" dirty="0">
                <a:solidFill>
                  <a:srgbClr val="7E7E7E"/>
                </a:solidFill>
                <a:latin typeface="Tahoma"/>
                <a:cs typeface="Tahoma"/>
              </a:rPr>
              <a:t>Que.</a:t>
            </a:r>
            <a:endParaRPr sz="2600">
              <a:latin typeface="Tahoma"/>
              <a:cs typeface="Tahoma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600" spc="105" dirty="0">
                <a:solidFill>
                  <a:srgbClr val="7E7E7E"/>
                </a:solidFill>
                <a:latin typeface="Tahoma"/>
                <a:cs typeface="Tahoma"/>
              </a:rPr>
              <a:t>Norton,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P.</a:t>
            </a:r>
            <a:r>
              <a:rPr sz="26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5" dirty="0">
                <a:solidFill>
                  <a:srgbClr val="7E7E7E"/>
                </a:solidFill>
                <a:latin typeface="Tahoma"/>
                <a:cs typeface="Tahoma"/>
              </a:rPr>
              <a:t>(2006).</a:t>
            </a:r>
            <a:r>
              <a:rPr sz="2600" spc="-11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Peter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5" dirty="0">
                <a:solidFill>
                  <a:srgbClr val="7E7E7E"/>
                </a:solidFill>
                <a:latin typeface="Arial"/>
                <a:cs typeface="Arial"/>
              </a:rPr>
              <a:t>Nortons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computers</a:t>
            </a:r>
            <a:r>
              <a:rPr sz="2600" spc="-1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75" dirty="0">
                <a:solidFill>
                  <a:srgbClr val="7E7E7E"/>
                </a:solidFill>
                <a:latin typeface="Tahoma"/>
                <a:cs typeface="Tahoma"/>
              </a:rPr>
              <a:t>Boston: </a:t>
            </a:r>
            <a:r>
              <a:rPr sz="2600" spc="-8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7E7E7E"/>
                </a:solidFill>
                <a:latin typeface="Tahoma"/>
                <a:cs typeface="Tahoma"/>
              </a:rPr>
              <a:t>McGraw-Hill</a:t>
            </a:r>
            <a:r>
              <a:rPr sz="26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50" dirty="0">
                <a:solidFill>
                  <a:srgbClr val="7E7E7E"/>
                </a:solidFill>
                <a:latin typeface="Tahoma"/>
                <a:cs typeface="Tahoma"/>
              </a:rPr>
              <a:t>Technology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70" dirty="0">
                <a:solidFill>
                  <a:srgbClr val="7E7E7E"/>
                </a:solidFill>
                <a:latin typeface="Tahoma"/>
                <a:cs typeface="Tahoma"/>
              </a:rPr>
              <a:t>Education.</a:t>
            </a:r>
            <a:endParaRPr sz="2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90" dirty="0">
                <a:solidFill>
                  <a:srgbClr val="7E7E7E"/>
                </a:solidFill>
                <a:latin typeface="Tahoma"/>
                <a:cs typeface="Tahoma"/>
              </a:rPr>
              <a:t>OBrien,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245" dirty="0">
                <a:solidFill>
                  <a:srgbClr val="7E7E7E"/>
                </a:solidFill>
                <a:latin typeface="Tahoma"/>
                <a:cs typeface="Tahoma"/>
              </a:rPr>
              <a:t>J.</a:t>
            </a:r>
            <a:r>
              <a:rPr sz="26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Tahoma"/>
                <a:cs typeface="Tahoma"/>
              </a:rPr>
              <a:t>A.,</a:t>
            </a:r>
            <a:r>
              <a:rPr sz="26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50" dirty="0">
                <a:solidFill>
                  <a:srgbClr val="7E7E7E"/>
                </a:solidFill>
                <a:latin typeface="Tahoma"/>
                <a:cs typeface="Tahoma"/>
              </a:rPr>
              <a:t>&amp;</a:t>
            </a:r>
            <a:r>
              <a:rPr sz="26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Tahoma"/>
                <a:cs typeface="Tahoma"/>
              </a:rPr>
              <a:t>Marakas,</a:t>
            </a:r>
            <a:r>
              <a:rPr sz="26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30" dirty="0">
                <a:solidFill>
                  <a:srgbClr val="7E7E7E"/>
                </a:solidFill>
                <a:latin typeface="Tahoma"/>
                <a:cs typeface="Tahoma"/>
              </a:rPr>
              <a:t>G.</a:t>
            </a:r>
            <a:r>
              <a:rPr sz="26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25" dirty="0">
                <a:solidFill>
                  <a:srgbClr val="7E7E7E"/>
                </a:solidFill>
                <a:latin typeface="Tahoma"/>
                <a:cs typeface="Tahoma"/>
              </a:rPr>
              <a:t>M.</a:t>
            </a:r>
            <a:r>
              <a:rPr sz="26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45" dirty="0">
                <a:solidFill>
                  <a:srgbClr val="7E7E7E"/>
                </a:solidFill>
                <a:latin typeface="Tahoma"/>
                <a:cs typeface="Tahoma"/>
              </a:rPr>
              <a:t>(2010).</a:t>
            </a:r>
            <a:r>
              <a:rPr sz="26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0" dirty="0">
                <a:solidFill>
                  <a:srgbClr val="7E7E7E"/>
                </a:solidFill>
                <a:latin typeface="Arial"/>
                <a:cs typeface="Arial"/>
              </a:rPr>
              <a:t>systems</a:t>
            </a:r>
            <a:r>
              <a:rPr sz="2600" spc="-9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600">
              <a:latin typeface="Tahoma"/>
              <a:cs typeface="Tahoma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600" spc="125" dirty="0">
                <a:solidFill>
                  <a:srgbClr val="7E7E7E"/>
                </a:solidFill>
                <a:latin typeface="Tahoma"/>
                <a:cs typeface="Tahoma"/>
              </a:rPr>
              <a:t>New</a:t>
            </a:r>
            <a:r>
              <a:rPr sz="26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Tahoma"/>
                <a:cs typeface="Tahoma"/>
              </a:rPr>
              <a:t>York:</a:t>
            </a:r>
            <a:r>
              <a:rPr sz="2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95" dirty="0">
                <a:solidFill>
                  <a:srgbClr val="7E7E7E"/>
                </a:solidFill>
                <a:latin typeface="Tahoma"/>
                <a:cs typeface="Tahoma"/>
              </a:rPr>
              <a:t>McGraw-Hill</a:t>
            </a:r>
            <a:r>
              <a:rPr sz="26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600" spc="15" dirty="0">
                <a:solidFill>
                  <a:srgbClr val="7E7E7E"/>
                </a:solidFill>
                <a:latin typeface="Tahoma"/>
                <a:cs typeface="Tahoma"/>
              </a:rPr>
              <a:t>Irwin.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3904" y="581528"/>
            <a:ext cx="10193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spc="-125" dirty="0">
                <a:solidFill>
                  <a:srgbClr val="FFC000"/>
                </a:solidFill>
                <a:latin typeface="Tahoma"/>
                <a:cs typeface="Tahoma"/>
              </a:rPr>
              <a:t>SEJARAH</a:t>
            </a:r>
            <a:r>
              <a:rPr b="1" i="0" spc="-19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b="1" i="0" spc="-70" dirty="0">
                <a:solidFill>
                  <a:srgbClr val="FFC000"/>
                </a:solidFill>
                <a:latin typeface="Tahoma"/>
                <a:cs typeface="Tahoma"/>
              </a:rPr>
              <a:t>TEKNOLOGI</a:t>
            </a:r>
            <a:r>
              <a:rPr b="1" i="0" spc="-17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b="1" i="0" spc="-120" dirty="0">
                <a:solidFill>
                  <a:srgbClr val="FFC000"/>
                </a:solidFill>
                <a:latin typeface="Tahoma"/>
                <a:cs typeface="Tahoma"/>
              </a:rPr>
              <a:t>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780" y="1532616"/>
            <a:ext cx="108864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70" dirty="0">
                <a:solidFill>
                  <a:srgbClr val="7E7E7E"/>
                </a:solidFill>
                <a:latin typeface="Tahoma"/>
                <a:cs typeface="Tahoma"/>
              </a:rPr>
              <a:t>Sejarah</a:t>
            </a:r>
            <a:r>
              <a:rPr sz="3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14" dirty="0">
                <a:solidFill>
                  <a:srgbClr val="7E7E7E"/>
                </a:solidFill>
                <a:latin typeface="Tahoma"/>
                <a:cs typeface="Tahoma"/>
              </a:rPr>
              <a:t>teknologi</a:t>
            </a:r>
            <a:r>
              <a:rPr sz="36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50" dirty="0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sz="3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14" dirty="0">
                <a:solidFill>
                  <a:srgbClr val="7E7E7E"/>
                </a:solidFill>
                <a:latin typeface="Tahoma"/>
                <a:cs typeface="Tahoma"/>
              </a:rPr>
              <a:t>dibagi</a:t>
            </a:r>
            <a:r>
              <a:rPr sz="36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130" dirty="0">
                <a:solidFill>
                  <a:srgbClr val="7E7E7E"/>
                </a:solidFill>
                <a:latin typeface="Tahoma"/>
                <a:cs typeface="Tahoma"/>
              </a:rPr>
              <a:t>menjadi</a:t>
            </a:r>
            <a:r>
              <a:rPr sz="36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90" dirty="0">
                <a:solidFill>
                  <a:srgbClr val="7E7E7E"/>
                </a:solidFill>
                <a:latin typeface="Tahoma"/>
                <a:cs typeface="Tahoma"/>
              </a:rPr>
              <a:t>3</a:t>
            </a:r>
            <a:r>
              <a:rPr sz="36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85" dirty="0">
                <a:solidFill>
                  <a:srgbClr val="7E7E7E"/>
                </a:solidFill>
                <a:latin typeface="Tahoma"/>
                <a:cs typeface="Tahoma"/>
              </a:rPr>
              <a:t>masa, </a:t>
            </a:r>
            <a:r>
              <a:rPr sz="3600" spc="-11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600" spc="25" dirty="0">
                <a:solidFill>
                  <a:srgbClr val="7E7E7E"/>
                </a:solidFill>
                <a:latin typeface="Tahoma"/>
                <a:cs typeface="Tahoma"/>
              </a:rPr>
              <a:t>yaitu: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506" y="5181091"/>
            <a:ext cx="3388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Masa</a:t>
            </a:r>
            <a:r>
              <a:rPr sz="3200" b="1" spc="-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75" dirty="0">
                <a:solidFill>
                  <a:srgbClr val="7E7E7E"/>
                </a:solidFill>
                <a:latin typeface="Arial"/>
                <a:cs typeface="Arial"/>
              </a:rPr>
              <a:t>Prasejarah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389" y="5181091"/>
            <a:ext cx="27330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Masa</a:t>
            </a:r>
            <a:r>
              <a:rPr sz="3200" b="1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60" dirty="0">
                <a:solidFill>
                  <a:srgbClr val="7E7E7E"/>
                </a:solidFill>
                <a:latin typeface="Arial"/>
                <a:cs typeface="Arial"/>
              </a:rPr>
              <a:t>Sejarah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72627" y="5198465"/>
            <a:ext cx="27952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Masa</a:t>
            </a:r>
            <a:r>
              <a:rPr sz="3200" b="1" spc="-1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Modern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6803" y="3396832"/>
            <a:ext cx="1593962" cy="15995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470" y="3396832"/>
            <a:ext cx="1593962" cy="15995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2834" y="3396832"/>
            <a:ext cx="1595393" cy="1599547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4649723" y="3145535"/>
            <a:ext cx="0" cy="2564130"/>
          </a:xfrm>
          <a:custGeom>
            <a:avLst/>
            <a:gdLst/>
            <a:ahLst/>
            <a:cxnLst/>
            <a:rect l="l" t="t" r="r" b="b"/>
            <a:pathLst>
              <a:path h="2564129">
                <a:moveTo>
                  <a:pt x="0" y="0"/>
                </a:moveTo>
                <a:lnTo>
                  <a:pt x="0" y="2563634"/>
                </a:lnTo>
              </a:path>
            </a:pathLst>
          </a:custGeom>
          <a:ln w="6096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8828" y="3145535"/>
            <a:ext cx="0" cy="2564130"/>
          </a:xfrm>
          <a:custGeom>
            <a:avLst/>
            <a:gdLst/>
            <a:ahLst/>
            <a:cxnLst/>
            <a:rect l="l" t="t" r="r" b="b"/>
            <a:pathLst>
              <a:path h="2564129">
                <a:moveTo>
                  <a:pt x="0" y="0"/>
                </a:moveTo>
                <a:lnTo>
                  <a:pt x="0" y="2563634"/>
                </a:lnTo>
              </a:path>
            </a:pathLst>
          </a:custGeom>
          <a:ln w="6096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10"/>
              <a:t>1806PTIK01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3286" y="614708"/>
            <a:ext cx="66979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i="0" spc="135" dirty="0">
                <a:solidFill>
                  <a:srgbClr val="FFC000"/>
                </a:solidFill>
                <a:latin typeface="Tahoma"/>
                <a:cs typeface="Tahoma"/>
              </a:rPr>
              <a:t>MASA</a:t>
            </a:r>
            <a:r>
              <a:rPr sz="5400" b="1" i="0" spc="-26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5400" b="1" i="0" spc="-114" dirty="0">
                <a:solidFill>
                  <a:srgbClr val="FFC000"/>
                </a:solidFill>
                <a:latin typeface="Tahoma"/>
                <a:cs typeface="Tahoma"/>
              </a:rPr>
              <a:t>PRASEJARAH</a:t>
            </a:r>
            <a:endParaRPr sz="5400" b="1" dirty="0">
              <a:solidFill>
                <a:srgbClr val="FFC000"/>
              </a:solidFill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2960" y="1767839"/>
            <a:ext cx="393700" cy="445134"/>
            <a:chOff x="822960" y="1767839"/>
            <a:chExt cx="393700" cy="445134"/>
          </a:xfrm>
        </p:grpSpPr>
        <p:sp>
          <p:nvSpPr>
            <p:cNvPr id="5" name="object 5"/>
            <p:cNvSpPr/>
            <p:nvPr/>
          </p:nvSpPr>
          <p:spPr>
            <a:xfrm>
              <a:off x="851916" y="1796795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0" y="387095"/>
                  </a:lnTo>
                  <a:lnTo>
                    <a:pt x="335280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1916" y="1796795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335280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17447" y="1468094"/>
            <a:ext cx="9488805" cy="3926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4675">
              <a:lnSpc>
                <a:spcPct val="125099"/>
              </a:lnSpc>
              <a:spcBef>
                <a:spcPts val="95"/>
              </a:spcBef>
            </a:pP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digunakan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pengenalan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bentuk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ingin</a:t>
            </a:r>
            <a:r>
              <a:rPr sz="32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7E7E7E"/>
                </a:solidFill>
                <a:latin typeface="Tahoma"/>
                <a:cs typeface="Tahoma"/>
              </a:rPr>
              <a:t>dikenali.</a:t>
            </a:r>
            <a:endParaRPr sz="3200" dirty="0">
              <a:latin typeface="Tahoma"/>
              <a:cs typeface="Tahoma"/>
            </a:endParaRPr>
          </a:p>
          <a:p>
            <a:pPr marL="12700" marR="699770">
              <a:lnSpc>
                <a:spcPct val="125099"/>
              </a:lnSpc>
              <a:spcBef>
                <a:spcPts val="1025"/>
              </a:spcBef>
            </a:pP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digambarkan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pada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dinding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90" dirty="0">
                <a:solidFill>
                  <a:srgbClr val="7E7E7E"/>
                </a:solidFill>
                <a:latin typeface="Tahoma"/>
                <a:cs typeface="Tahoma"/>
              </a:rPr>
              <a:t>gua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7E7E7E"/>
                </a:solidFill>
                <a:latin typeface="Tahoma"/>
                <a:cs typeface="Tahoma"/>
              </a:rPr>
              <a:t>atau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tebing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bebatuan.</a:t>
            </a:r>
            <a:endParaRPr sz="32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875"/>
              </a:spcBef>
            </a:pP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Perkembangan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berikutnya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menggunakan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7E7E7E"/>
                </a:solidFill>
                <a:latin typeface="Tahoma"/>
                <a:cs typeface="Tahoma"/>
              </a:rPr>
              <a:t>alat-alat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7E7E7E"/>
                </a:solidFill>
                <a:latin typeface="Tahoma"/>
                <a:cs typeface="Tahoma"/>
              </a:rPr>
              <a:t>yang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menghasilkan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bunyi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E7E7E"/>
                </a:solidFill>
                <a:latin typeface="Tahoma"/>
                <a:cs typeface="Tahoma"/>
              </a:rPr>
              <a:t>isyarat.</a:t>
            </a:r>
            <a:endParaRPr sz="32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2960" y="3172967"/>
            <a:ext cx="393700" cy="445134"/>
            <a:chOff x="822960" y="3172967"/>
            <a:chExt cx="393700" cy="445134"/>
          </a:xfrm>
        </p:grpSpPr>
        <p:sp>
          <p:nvSpPr>
            <p:cNvPr id="9" name="object 9"/>
            <p:cNvSpPr/>
            <p:nvPr/>
          </p:nvSpPr>
          <p:spPr>
            <a:xfrm>
              <a:off x="851916" y="3201923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0" y="387096"/>
                  </a:lnTo>
                  <a:lnTo>
                    <a:pt x="335280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1916" y="3201923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335280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1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22960" y="4504944"/>
            <a:ext cx="393700" cy="445134"/>
            <a:chOff x="822960" y="4504944"/>
            <a:chExt cx="393700" cy="445134"/>
          </a:xfrm>
        </p:grpSpPr>
        <p:sp>
          <p:nvSpPr>
            <p:cNvPr id="12" name="object 12"/>
            <p:cNvSpPr/>
            <p:nvPr/>
          </p:nvSpPr>
          <p:spPr>
            <a:xfrm>
              <a:off x="851916" y="4533900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0" y="387095"/>
                  </a:lnTo>
                  <a:lnTo>
                    <a:pt x="335280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916" y="4533900"/>
              <a:ext cx="335280" cy="387350"/>
            </a:xfrm>
            <a:custGeom>
              <a:avLst/>
              <a:gdLst/>
              <a:ahLst/>
              <a:cxnLst/>
              <a:rect l="l" t="t" r="r" b="b"/>
              <a:pathLst>
                <a:path w="335280" h="387350">
                  <a:moveTo>
                    <a:pt x="0" y="0"/>
                  </a:moveTo>
                  <a:lnTo>
                    <a:pt x="335280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3828" y="3346703"/>
            <a:ext cx="2138171" cy="35112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6971" y="2546604"/>
            <a:ext cx="5832475" cy="1021080"/>
            <a:chOff x="156971" y="2546604"/>
            <a:chExt cx="5832475" cy="1021080"/>
          </a:xfrm>
        </p:grpSpPr>
        <p:sp>
          <p:nvSpPr>
            <p:cNvPr id="4" name="object 4"/>
            <p:cNvSpPr/>
            <p:nvPr/>
          </p:nvSpPr>
          <p:spPr>
            <a:xfrm>
              <a:off x="667512" y="2650236"/>
              <a:ext cx="5321935" cy="782320"/>
            </a:xfrm>
            <a:custGeom>
              <a:avLst/>
              <a:gdLst/>
              <a:ahLst/>
              <a:cxnLst/>
              <a:rect l="l" t="t" r="r" b="b"/>
              <a:pathLst>
                <a:path w="5321935" h="782320">
                  <a:moveTo>
                    <a:pt x="5321808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5321808" y="781812"/>
                  </a:lnTo>
                  <a:lnTo>
                    <a:pt x="5321808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971" y="2546604"/>
              <a:ext cx="1021080" cy="1021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7512" y="2650235"/>
            <a:ext cx="5321935" cy="7823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4350">
              <a:lnSpc>
                <a:spcPct val="100000"/>
              </a:lnSpc>
              <a:spcBef>
                <a:spcPts val="650"/>
              </a:spcBef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Arial"/>
                <a:cs typeface="Arial"/>
              </a:rPr>
              <a:t>tahun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3000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49096" y="3779520"/>
            <a:ext cx="391795" cy="445134"/>
            <a:chOff x="1149096" y="3779520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1178052" y="380847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6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8052" y="380847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1832" y="3531260"/>
            <a:ext cx="9780270" cy="2595245"/>
          </a:xfrm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00" spc="145" dirty="0">
                <a:solidFill>
                  <a:srgbClr val="7E7E7E"/>
                </a:solidFill>
                <a:latin typeface="Tahoma"/>
                <a:cs typeface="Tahoma"/>
              </a:rPr>
              <a:t>Mulai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mengenal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simbol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atau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tulisan.</a:t>
            </a:r>
            <a:endParaRPr sz="280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  <a:spcBef>
                <a:spcPts val="915"/>
              </a:spcBef>
            </a:pP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Ditemukan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pertama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kali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simbol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0" dirty="0">
                <a:solidFill>
                  <a:srgbClr val="7E7E7E"/>
                </a:solidFill>
                <a:latin typeface="Tahoma"/>
                <a:cs typeface="Tahoma"/>
              </a:rPr>
              <a:t>digunakan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oleh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bangsa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Sumeria.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35"/>
              </a:spcBef>
            </a:pP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Simbol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dibentuk</a:t>
            </a:r>
            <a:r>
              <a:rPr sz="28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piktograf</a:t>
            </a:r>
            <a:r>
              <a:rPr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sebagai</a:t>
            </a:r>
            <a:r>
              <a:rPr sz="2800" spc="-12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huruf.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49096" y="4628388"/>
            <a:ext cx="391795" cy="445134"/>
            <a:chOff x="1149096" y="4628388"/>
            <a:chExt cx="391795" cy="445134"/>
          </a:xfrm>
        </p:grpSpPr>
        <p:sp>
          <p:nvSpPr>
            <p:cNvPr id="13" name="object 13"/>
            <p:cNvSpPr/>
            <p:nvPr/>
          </p:nvSpPr>
          <p:spPr>
            <a:xfrm>
              <a:off x="1178052" y="465734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6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78052" y="465734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49096" y="5727191"/>
            <a:ext cx="391795" cy="445134"/>
            <a:chOff x="1149096" y="5727191"/>
            <a:chExt cx="391795" cy="445134"/>
          </a:xfrm>
        </p:grpSpPr>
        <p:sp>
          <p:nvSpPr>
            <p:cNvPr id="16" name="object 16"/>
            <p:cNvSpPr/>
            <p:nvPr/>
          </p:nvSpPr>
          <p:spPr>
            <a:xfrm>
              <a:off x="1178052" y="5756147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6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78052" y="5756147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1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81380" y="1301439"/>
            <a:ext cx="1091882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100"/>
              </a:spcBef>
            </a:pPr>
            <a:r>
              <a:rPr sz="2800" spc="155" dirty="0">
                <a:solidFill>
                  <a:srgbClr val="7E7E7E"/>
                </a:solidFill>
                <a:latin typeface="Tahoma"/>
                <a:cs typeface="Tahoma"/>
              </a:rPr>
              <a:t>Masa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sejarah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berlangsung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5" dirty="0">
                <a:solidFill>
                  <a:srgbClr val="7E7E7E"/>
                </a:solidFill>
                <a:latin typeface="Tahoma"/>
                <a:cs typeface="Tahoma"/>
              </a:rPr>
              <a:t>pada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4" dirty="0">
                <a:solidFill>
                  <a:srgbClr val="7E7E7E"/>
                </a:solidFill>
                <a:latin typeface="Tahoma"/>
                <a:cs typeface="Tahoma"/>
              </a:rPr>
              <a:t>tahun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0" dirty="0">
                <a:solidFill>
                  <a:srgbClr val="7E7E7E"/>
                </a:solidFill>
                <a:latin typeface="Tahoma"/>
                <a:cs typeface="Tahoma"/>
              </a:rPr>
              <a:t>3000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70" dirty="0">
                <a:solidFill>
                  <a:srgbClr val="7E7E7E"/>
                </a:solidFill>
                <a:latin typeface="Tahoma"/>
                <a:cs typeface="Tahoma"/>
              </a:rPr>
              <a:t>SM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5" dirty="0">
                <a:solidFill>
                  <a:srgbClr val="7E7E7E"/>
                </a:solidFill>
                <a:latin typeface="Tahoma"/>
                <a:cs typeface="Tahoma"/>
              </a:rPr>
              <a:t>(Sebelum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5" dirty="0">
                <a:solidFill>
                  <a:srgbClr val="7E7E7E"/>
                </a:solidFill>
                <a:latin typeface="Tahoma"/>
                <a:cs typeface="Tahoma"/>
              </a:rPr>
              <a:t>Masehi)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sampai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1400-an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365" dirty="0">
                <a:solidFill>
                  <a:srgbClr val="7E7E7E"/>
                </a:solidFill>
                <a:latin typeface="Tahoma"/>
                <a:cs typeface="Tahoma"/>
              </a:rPr>
              <a:t>M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25" dirty="0">
                <a:solidFill>
                  <a:srgbClr val="7E7E7E"/>
                </a:solidFill>
                <a:latin typeface="Tahoma"/>
                <a:cs typeface="Tahoma"/>
              </a:rPr>
              <a:t>(Masehi).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D933D8A2-12EB-B4FA-A4B9-B0DEB097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31" y="1194816"/>
            <a:ext cx="5834380" cy="1021080"/>
            <a:chOff x="65531" y="1194816"/>
            <a:chExt cx="5834380" cy="1021080"/>
          </a:xfrm>
        </p:grpSpPr>
        <p:sp>
          <p:nvSpPr>
            <p:cNvPr id="4" name="object 4"/>
            <p:cNvSpPr/>
            <p:nvPr/>
          </p:nvSpPr>
          <p:spPr>
            <a:xfrm>
              <a:off x="576072" y="1298448"/>
              <a:ext cx="5323840" cy="782320"/>
            </a:xfrm>
            <a:custGeom>
              <a:avLst/>
              <a:gdLst/>
              <a:ahLst/>
              <a:cxnLst/>
              <a:rect l="l" t="t" r="r" b="b"/>
              <a:pathLst>
                <a:path w="5323840" h="782319">
                  <a:moveTo>
                    <a:pt x="5323332" y="0"/>
                  </a:moveTo>
                  <a:lnTo>
                    <a:pt x="0" y="0"/>
                  </a:lnTo>
                  <a:lnTo>
                    <a:pt x="0" y="781812"/>
                  </a:lnTo>
                  <a:lnTo>
                    <a:pt x="5323332" y="781812"/>
                  </a:lnTo>
                  <a:lnTo>
                    <a:pt x="5323332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1194816"/>
              <a:ext cx="1022604" cy="10210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6072" y="1298447"/>
            <a:ext cx="5323840" cy="78232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645"/>
              </a:spcBef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Arial"/>
                <a:cs typeface="Arial"/>
              </a:rPr>
              <a:t>tahun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2900</a:t>
            </a:r>
            <a:r>
              <a:rPr sz="36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20" dirty="0">
                <a:solidFill>
                  <a:srgbClr val="FFFFFF"/>
                </a:solidFill>
                <a:latin typeface="Arial"/>
                <a:cs typeface="Arial"/>
              </a:rPr>
              <a:t>SM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9180" y="2427732"/>
            <a:ext cx="391795" cy="445134"/>
            <a:chOff x="1059180" y="2427732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1088136" y="2456688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136" y="2456688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1027" y="2127036"/>
            <a:ext cx="9239250" cy="157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Bangsa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mesir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kuno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sudah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mengenal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5" dirty="0">
                <a:solidFill>
                  <a:srgbClr val="7E7E7E"/>
                </a:solidFill>
                <a:latin typeface="Tahoma"/>
                <a:cs typeface="Tahoma"/>
              </a:rPr>
              <a:t>dan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menggunakan </a:t>
            </a:r>
            <a:r>
              <a:rPr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huruf</a:t>
            </a:r>
            <a:r>
              <a:rPr sz="28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75" dirty="0">
                <a:solidFill>
                  <a:srgbClr val="7E7E7E"/>
                </a:solidFill>
                <a:latin typeface="Tahoma"/>
                <a:cs typeface="Tahoma"/>
              </a:rPr>
              <a:t>yaitu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i="1" spc="-10" dirty="0">
                <a:solidFill>
                  <a:srgbClr val="7E7E7E"/>
                </a:solidFill>
                <a:latin typeface="Arial"/>
                <a:cs typeface="Arial"/>
              </a:rPr>
              <a:t>hieroglyph.</a:t>
            </a: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Lebih</a:t>
            </a:r>
            <a:r>
              <a:rPr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maju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10" dirty="0">
                <a:solidFill>
                  <a:srgbClr val="7E7E7E"/>
                </a:solidFill>
                <a:latin typeface="Tahoma"/>
                <a:cs typeface="Tahoma"/>
              </a:rPr>
              <a:t>dibanding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0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tulisan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bangsa</a:t>
            </a:r>
            <a:r>
              <a:rPr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Sumeria.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9180" y="3276600"/>
            <a:ext cx="391795" cy="445134"/>
            <a:chOff x="1059180" y="3276600"/>
            <a:chExt cx="391795" cy="445134"/>
          </a:xfrm>
        </p:grpSpPr>
        <p:sp>
          <p:nvSpPr>
            <p:cNvPr id="13" name="object 13"/>
            <p:cNvSpPr/>
            <p:nvPr/>
          </p:nvSpPr>
          <p:spPr>
            <a:xfrm>
              <a:off x="1088136" y="330555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8136" y="330555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5531" y="3810000"/>
            <a:ext cx="5834380" cy="1021080"/>
            <a:chOff x="65531" y="3810000"/>
            <a:chExt cx="5834380" cy="1021080"/>
          </a:xfrm>
        </p:grpSpPr>
        <p:sp>
          <p:nvSpPr>
            <p:cNvPr id="16" name="object 16"/>
            <p:cNvSpPr/>
            <p:nvPr/>
          </p:nvSpPr>
          <p:spPr>
            <a:xfrm>
              <a:off x="576072" y="3913631"/>
              <a:ext cx="5323840" cy="783590"/>
            </a:xfrm>
            <a:custGeom>
              <a:avLst/>
              <a:gdLst/>
              <a:ahLst/>
              <a:cxnLst/>
              <a:rect l="l" t="t" r="r" b="b"/>
              <a:pathLst>
                <a:path w="5323840" h="783589">
                  <a:moveTo>
                    <a:pt x="5323332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5323332" y="783336"/>
                  </a:lnTo>
                  <a:lnTo>
                    <a:pt x="5323332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3810000"/>
              <a:ext cx="1022604" cy="102108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76072" y="3913632"/>
            <a:ext cx="5323840" cy="78359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655"/>
              </a:spcBef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Arial"/>
                <a:cs typeface="Arial"/>
              </a:rPr>
              <a:t>tahun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50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39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9180" y="5044440"/>
            <a:ext cx="391795" cy="445134"/>
            <a:chOff x="1059180" y="5044440"/>
            <a:chExt cx="391795" cy="445134"/>
          </a:xfrm>
        </p:grpSpPr>
        <p:sp>
          <p:nvSpPr>
            <p:cNvPr id="20" name="object 20"/>
            <p:cNvSpPr/>
            <p:nvPr/>
          </p:nvSpPr>
          <p:spPr>
            <a:xfrm>
              <a:off x="1088136" y="507339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88136" y="5073396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621027" y="4681667"/>
            <a:ext cx="10060305" cy="1631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en-ID" sz="2800" spc="125" dirty="0" err="1">
                <a:solidFill>
                  <a:srgbClr val="7E7E7E"/>
                </a:solidFill>
                <a:latin typeface="Tahoma"/>
                <a:cs typeface="Tahoma"/>
              </a:rPr>
              <a:t>Mengenal</a:t>
            </a:r>
            <a:r>
              <a:rPr lang="en-ID"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30" dirty="0">
                <a:solidFill>
                  <a:srgbClr val="7E7E7E"/>
                </a:solidFill>
                <a:latin typeface="Tahoma"/>
                <a:cs typeface="Tahoma"/>
              </a:rPr>
              <a:t>media</a:t>
            </a:r>
            <a:r>
              <a:rPr lang="en-ID" sz="2800" spc="-1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14" dirty="0" err="1">
                <a:solidFill>
                  <a:srgbClr val="7E7E7E"/>
                </a:solidFill>
                <a:latin typeface="Tahoma"/>
                <a:cs typeface="Tahoma"/>
              </a:rPr>
              <a:t>untuk</a:t>
            </a:r>
            <a:r>
              <a:rPr lang="en-ID" sz="28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30" dirty="0" err="1">
                <a:solidFill>
                  <a:srgbClr val="7E7E7E"/>
                </a:solidFill>
                <a:latin typeface="Tahoma"/>
                <a:cs typeface="Tahoma"/>
              </a:rPr>
              <a:t>menyimpan</a:t>
            </a:r>
            <a:r>
              <a:rPr lang="en-ID"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14" dirty="0" err="1">
                <a:solidFill>
                  <a:srgbClr val="7E7E7E"/>
                </a:solidFill>
                <a:latin typeface="Tahoma"/>
                <a:cs typeface="Tahoma"/>
              </a:rPr>
              <a:t>informasi</a:t>
            </a:r>
            <a:r>
              <a:rPr lang="en-ID"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05" dirty="0" err="1">
                <a:solidFill>
                  <a:srgbClr val="7E7E7E"/>
                </a:solidFill>
                <a:latin typeface="Tahoma"/>
                <a:cs typeface="Tahoma"/>
              </a:rPr>
              <a:t>menggunakan</a:t>
            </a:r>
            <a:r>
              <a:rPr lang="en-ID" sz="2800" spc="10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-8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70" dirty="0" err="1">
                <a:solidFill>
                  <a:srgbClr val="7E7E7E"/>
                </a:solidFill>
                <a:latin typeface="Tahoma"/>
                <a:cs typeface="Tahoma"/>
              </a:rPr>
              <a:t>serat</a:t>
            </a:r>
            <a:r>
              <a:rPr lang="en-ID" sz="2800" spc="-13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105" dirty="0" err="1">
                <a:solidFill>
                  <a:srgbClr val="7E7E7E"/>
                </a:solidFill>
                <a:latin typeface="Tahoma"/>
                <a:cs typeface="Tahoma"/>
              </a:rPr>
              <a:t>pohon</a:t>
            </a:r>
            <a:r>
              <a:rPr lang="en-ID" sz="2800" spc="105" dirty="0">
                <a:solidFill>
                  <a:srgbClr val="7E7E7E"/>
                </a:solidFill>
                <a:latin typeface="Tahoma"/>
                <a:cs typeface="Tahoma"/>
              </a:rPr>
              <a:t>,</a:t>
            </a:r>
            <a:r>
              <a:rPr lang="en-ID" sz="28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75" dirty="0" err="1">
                <a:solidFill>
                  <a:srgbClr val="7E7E7E"/>
                </a:solidFill>
                <a:latin typeface="Tahoma"/>
                <a:cs typeface="Tahoma"/>
              </a:rPr>
              <a:t>yaitu</a:t>
            </a:r>
            <a:r>
              <a:rPr lang="en-ID"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70" dirty="0" err="1">
                <a:solidFill>
                  <a:srgbClr val="7E7E7E"/>
                </a:solidFill>
                <a:latin typeface="Tahoma"/>
                <a:cs typeface="Tahoma"/>
              </a:rPr>
              <a:t>serat</a:t>
            </a:r>
            <a:r>
              <a:rPr lang="en-ID"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lang="en-ID" sz="2800" spc="90" dirty="0" err="1">
                <a:solidFill>
                  <a:srgbClr val="7E7E7E"/>
                </a:solidFill>
                <a:latin typeface="Tahoma"/>
                <a:cs typeface="Tahoma"/>
              </a:rPr>
              <a:t>papirus</a:t>
            </a:r>
            <a:r>
              <a:rPr sz="2800" spc="90" dirty="0">
                <a:solidFill>
                  <a:srgbClr val="7E7E7E"/>
                </a:solidFill>
                <a:latin typeface="Tahoma"/>
                <a:cs typeface="Tahoma"/>
              </a:rPr>
              <a:t>.</a:t>
            </a: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800" spc="50" dirty="0">
                <a:solidFill>
                  <a:srgbClr val="7E7E7E"/>
                </a:solidFill>
                <a:latin typeface="Tahoma"/>
                <a:cs typeface="Tahoma"/>
              </a:rPr>
              <a:t>Serat</a:t>
            </a:r>
            <a:r>
              <a:rPr sz="2800" spc="-15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20" dirty="0">
                <a:solidFill>
                  <a:srgbClr val="7E7E7E"/>
                </a:solidFill>
                <a:latin typeface="Tahoma"/>
                <a:cs typeface="Tahoma"/>
              </a:rPr>
              <a:t>papirus</a:t>
            </a:r>
            <a:r>
              <a:rPr sz="28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80" dirty="0">
                <a:solidFill>
                  <a:srgbClr val="7E7E7E"/>
                </a:solidFill>
                <a:latin typeface="Tahoma"/>
                <a:cs typeface="Tahoma"/>
              </a:rPr>
              <a:t>sebagai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60" dirty="0">
                <a:solidFill>
                  <a:srgbClr val="7E7E7E"/>
                </a:solidFill>
                <a:latin typeface="Tahoma"/>
                <a:cs typeface="Tahoma"/>
              </a:rPr>
              <a:t>cikal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95" dirty="0">
                <a:solidFill>
                  <a:srgbClr val="7E7E7E"/>
                </a:solidFill>
                <a:latin typeface="Tahoma"/>
                <a:cs typeface="Tahoma"/>
              </a:rPr>
              <a:t>bakal</a:t>
            </a:r>
            <a:r>
              <a:rPr sz="2800" spc="-13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130" dirty="0">
                <a:solidFill>
                  <a:srgbClr val="7E7E7E"/>
                </a:solidFill>
                <a:latin typeface="Tahoma"/>
                <a:cs typeface="Tahoma"/>
              </a:rPr>
              <a:t>media</a:t>
            </a:r>
            <a:r>
              <a:rPr sz="2800" spc="-1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2800" spc="45" dirty="0">
                <a:solidFill>
                  <a:srgbClr val="7E7E7E"/>
                </a:solidFill>
                <a:latin typeface="Tahoma"/>
                <a:cs typeface="Tahoma"/>
              </a:rPr>
              <a:t>kertas.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59180" y="5891784"/>
            <a:ext cx="391795" cy="447040"/>
            <a:chOff x="1059180" y="5891784"/>
            <a:chExt cx="391795" cy="447040"/>
          </a:xfrm>
        </p:grpSpPr>
        <p:sp>
          <p:nvSpPr>
            <p:cNvPr id="24" name="object 24"/>
            <p:cNvSpPr/>
            <p:nvPr/>
          </p:nvSpPr>
          <p:spPr>
            <a:xfrm>
              <a:off x="1088136" y="5920740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0" y="388620"/>
                  </a:lnTo>
                  <a:lnTo>
                    <a:pt x="333755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88136" y="5920740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20">
                  <a:moveTo>
                    <a:pt x="0" y="0"/>
                  </a:moveTo>
                  <a:lnTo>
                    <a:pt x="333755" y="194310"/>
                  </a:lnTo>
                  <a:lnTo>
                    <a:pt x="0" y="388620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Tahoma"/>
                <a:ea typeface="+mn-ea"/>
                <a:cs typeface="Tahom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10"/>
              <a:t>1806PTIK01</a:t>
            </a:r>
            <a:endParaRPr spc="10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90D9361A-5B47-0181-9868-68047EE0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31" y="1333500"/>
            <a:ext cx="5187950" cy="1021080"/>
            <a:chOff x="65531" y="1333500"/>
            <a:chExt cx="5187950" cy="1021080"/>
          </a:xfrm>
        </p:grpSpPr>
        <p:sp>
          <p:nvSpPr>
            <p:cNvPr id="4" name="object 4"/>
            <p:cNvSpPr/>
            <p:nvPr/>
          </p:nvSpPr>
          <p:spPr>
            <a:xfrm>
              <a:off x="576072" y="1437131"/>
              <a:ext cx="4677410" cy="783590"/>
            </a:xfrm>
            <a:custGeom>
              <a:avLst/>
              <a:gdLst/>
              <a:ahLst/>
              <a:cxnLst/>
              <a:rect l="l" t="t" r="r" b="b"/>
              <a:pathLst>
                <a:path w="4677410" h="783589">
                  <a:moveTo>
                    <a:pt x="4677156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4677156" y="783336"/>
                  </a:lnTo>
                  <a:lnTo>
                    <a:pt x="467715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1333500"/>
              <a:ext cx="1022604" cy="10210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6072" y="1437132"/>
            <a:ext cx="4677410" cy="783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650"/>
              </a:spcBef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Arial"/>
                <a:cs typeface="Arial"/>
              </a:rPr>
              <a:t>tahun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45" dirty="0">
                <a:solidFill>
                  <a:srgbClr val="FFFFFF"/>
                </a:solidFill>
                <a:latin typeface="Arial"/>
                <a:cs typeface="Arial"/>
              </a:rPr>
              <a:t>1455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9180" y="2505455"/>
            <a:ext cx="391795" cy="445134"/>
            <a:chOff x="1059180" y="2505455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1088136" y="253441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136" y="253441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21027" y="2454910"/>
            <a:ext cx="10102215" cy="3373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Ditandai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upaya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menciptakan</a:t>
            </a:r>
            <a:r>
              <a:rPr sz="3200" spc="-20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mesin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40" dirty="0">
                <a:solidFill>
                  <a:srgbClr val="7E7E7E"/>
                </a:solidFill>
                <a:latin typeface="Tahoma"/>
                <a:cs typeface="Tahoma"/>
              </a:rPr>
              <a:t>cetak.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25099"/>
              </a:lnSpc>
              <a:spcBef>
                <a:spcPts val="1455"/>
              </a:spcBef>
            </a:pP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Sudah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menggunakan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mesin</a:t>
            </a:r>
            <a:r>
              <a:rPr sz="3200" spc="-15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7E7E7E"/>
                </a:solidFill>
                <a:latin typeface="Tahoma"/>
                <a:cs typeface="Tahoma"/>
              </a:rPr>
              <a:t>cetak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berupa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pelat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huruf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5" dirty="0">
                <a:solidFill>
                  <a:srgbClr val="7E7E7E"/>
                </a:solidFill>
                <a:latin typeface="Tahoma"/>
                <a:cs typeface="Tahoma"/>
              </a:rPr>
              <a:t>besi.</a:t>
            </a:r>
            <a:endParaRPr sz="3200">
              <a:latin typeface="Tahoma"/>
              <a:cs typeface="Tahoma"/>
            </a:endParaRPr>
          </a:p>
          <a:p>
            <a:pPr marL="12700" marR="1260475">
              <a:lnSpc>
                <a:spcPts val="5830"/>
              </a:lnSpc>
              <a:spcBef>
                <a:spcPts val="120"/>
              </a:spcBef>
            </a:pP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Pelat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7E7E7E"/>
                </a:solidFill>
                <a:latin typeface="Tahoma"/>
                <a:cs typeface="Tahoma"/>
              </a:rPr>
              <a:t>diganti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bingkai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terbuat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dari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50" dirty="0">
                <a:solidFill>
                  <a:srgbClr val="7E7E7E"/>
                </a:solidFill>
                <a:latin typeface="Tahoma"/>
                <a:cs typeface="Tahoma"/>
              </a:rPr>
              <a:t>kayu.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Dikembangkan</a:t>
            </a:r>
            <a:r>
              <a:rPr sz="3200" spc="-22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oleh</a:t>
            </a:r>
            <a:r>
              <a:rPr sz="3200" spc="-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65" dirty="0">
                <a:solidFill>
                  <a:srgbClr val="7E7E7E"/>
                </a:solidFill>
                <a:latin typeface="Tahoma"/>
                <a:cs typeface="Tahoma"/>
              </a:rPr>
              <a:t>Johannes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Gutenberg.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9180" y="3477767"/>
            <a:ext cx="391795" cy="445134"/>
            <a:chOff x="1059180" y="3477767"/>
            <a:chExt cx="391795" cy="445134"/>
          </a:xfrm>
        </p:grpSpPr>
        <p:sp>
          <p:nvSpPr>
            <p:cNvPr id="13" name="object 13"/>
            <p:cNvSpPr/>
            <p:nvPr/>
          </p:nvSpPr>
          <p:spPr>
            <a:xfrm>
              <a:off x="1088136" y="3506723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88136" y="3506723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9180" y="4610100"/>
            <a:ext cx="391795" cy="445134"/>
            <a:chOff x="1059180" y="4610100"/>
            <a:chExt cx="391795" cy="445134"/>
          </a:xfrm>
        </p:grpSpPr>
        <p:sp>
          <p:nvSpPr>
            <p:cNvPr id="16" name="object 16"/>
            <p:cNvSpPr/>
            <p:nvPr/>
          </p:nvSpPr>
          <p:spPr>
            <a:xfrm>
              <a:off x="1088136" y="463905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8136" y="4639055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59180" y="5398008"/>
            <a:ext cx="391795" cy="445134"/>
            <a:chOff x="1059180" y="5398008"/>
            <a:chExt cx="391795" cy="445134"/>
          </a:xfrm>
        </p:grpSpPr>
        <p:sp>
          <p:nvSpPr>
            <p:cNvPr id="19" name="object 19"/>
            <p:cNvSpPr/>
            <p:nvPr/>
          </p:nvSpPr>
          <p:spPr>
            <a:xfrm>
              <a:off x="1088136" y="542696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88136" y="542696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1ABD9A49-6B2F-F194-892D-92099670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531" y="1240536"/>
            <a:ext cx="5753100" cy="1021080"/>
            <a:chOff x="65531" y="1240536"/>
            <a:chExt cx="5753100" cy="1021080"/>
          </a:xfrm>
        </p:grpSpPr>
        <p:sp>
          <p:nvSpPr>
            <p:cNvPr id="4" name="object 4"/>
            <p:cNvSpPr/>
            <p:nvPr/>
          </p:nvSpPr>
          <p:spPr>
            <a:xfrm>
              <a:off x="576072" y="1344168"/>
              <a:ext cx="5242560" cy="783590"/>
            </a:xfrm>
            <a:custGeom>
              <a:avLst/>
              <a:gdLst/>
              <a:ahLst/>
              <a:cxnLst/>
              <a:rect l="l" t="t" r="r" b="b"/>
              <a:pathLst>
                <a:path w="5242560" h="783589">
                  <a:moveTo>
                    <a:pt x="5242560" y="0"/>
                  </a:moveTo>
                  <a:lnTo>
                    <a:pt x="0" y="0"/>
                  </a:lnTo>
                  <a:lnTo>
                    <a:pt x="0" y="783336"/>
                  </a:lnTo>
                  <a:lnTo>
                    <a:pt x="5242560" y="783336"/>
                  </a:lnTo>
                  <a:lnTo>
                    <a:pt x="524256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" y="1240536"/>
              <a:ext cx="1022604" cy="102108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6072" y="1344167"/>
            <a:ext cx="5242560" cy="783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650"/>
              </a:spcBef>
            </a:pPr>
            <a:r>
              <a:rPr sz="3600" b="1" spc="130" dirty="0">
                <a:solidFill>
                  <a:srgbClr val="FFFFFF"/>
                </a:solidFill>
                <a:latin typeface="Arial"/>
                <a:cs typeface="Arial"/>
              </a:rPr>
              <a:t>Masa</a:t>
            </a:r>
            <a:r>
              <a:rPr sz="3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200" dirty="0">
                <a:solidFill>
                  <a:srgbClr val="FFFFFF"/>
                </a:solidFill>
                <a:latin typeface="Arial"/>
                <a:cs typeface="Arial"/>
              </a:rPr>
              <a:t>tahun</a:t>
            </a:r>
            <a:r>
              <a:rPr sz="3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65" dirty="0">
                <a:solidFill>
                  <a:srgbClr val="FFFFFF"/>
                </a:solidFill>
                <a:latin typeface="Arial"/>
                <a:cs typeface="Arial"/>
              </a:rPr>
              <a:t>1800-an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59180" y="2289048"/>
            <a:ext cx="391795" cy="445134"/>
            <a:chOff x="1059180" y="2289048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1088136" y="231800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5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8136" y="2318004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5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478215" y="2156932"/>
            <a:ext cx="10515600" cy="4351338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ct val="126600"/>
              </a:lnSpc>
              <a:spcBef>
                <a:spcPts val="220"/>
              </a:spcBef>
            </a:pPr>
            <a:r>
              <a:rPr b="1" spc="50" dirty="0">
                <a:latin typeface="Arial"/>
                <a:cs typeface="Arial"/>
              </a:rPr>
              <a:t>Tahun </a:t>
            </a:r>
            <a:r>
              <a:rPr b="1" spc="45" dirty="0">
                <a:latin typeface="Arial"/>
                <a:cs typeface="Arial"/>
              </a:rPr>
              <a:t>1830 </a:t>
            </a:r>
            <a:r>
              <a:rPr spc="145" dirty="0"/>
              <a:t>sudah </a:t>
            </a:r>
            <a:r>
              <a:rPr spc="125" dirty="0"/>
              <a:t>mengenal </a:t>
            </a:r>
            <a:r>
              <a:rPr spc="135" dirty="0"/>
              <a:t>program </a:t>
            </a:r>
            <a:r>
              <a:rPr spc="120" dirty="0"/>
              <a:t>komputer. </a:t>
            </a:r>
            <a:r>
              <a:rPr spc="125" dirty="0"/>
              <a:t> </a:t>
            </a:r>
            <a:r>
              <a:rPr spc="100" dirty="0"/>
              <a:t>Augusta</a:t>
            </a:r>
            <a:r>
              <a:rPr spc="-185" dirty="0"/>
              <a:t> </a:t>
            </a:r>
            <a:r>
              <a:rPr spc="135" dirty="0"/>
              <a:t>Ada</a:t>
            </a:r>
            <a:r>
              <a:rPr spc="-165" dirty="0"/>
              <a:t> </a:t>
            </a:r>
            <a:r>
              <a:rPr spc="135" dirty="0"/>
              <a:t>Byron</a:t>
            </a:r>
            <a:r>
              <a:rPr spc="-204" dirty="0"/>
              <a:t> </a:t>
            </a:r>
            <a:r>
              <a:rPr spc="140" dirty="0"/>
              <a:t>menulis</a:t>
            </a:r>
            <a:r>
              <a:rPr spc="-165" dirty="0"/>
              <a:t> </a:t>
            </a:r>
            <a:r>
              <a:rPr spc="135" dirty="0"/>
              <a:t>program</a:t>
            </a:r>
            <a:r>
              <a:rPr spc="-180" dirty="0"/>
              <a:t> </a:t>
            </a:r>
            <a:r>
              <a:rPr spc="150" dirty="0"/>
              <a:t>komputer</a:t>
            </a:r>
            <a:r>
              <a:rPr spc="-175" dirty="0"/>
              <a:t> </a:t>
            </a:r>
            <a:r>
              <a:rPr spc="85" dirty="0"/>
              <a:t>bekerja </a:t>
            </a:r>
            <a:r>
              <a:rPr spc="-985" dirty="0"/>
              <a:t> </a:t>
            </a:r>
            <a:r>
              <a:rPr spc="145" dirty="0"/>
              <a:t>sama </a:t>
            </a:r>
            <a:r>
              <a:rPr spc="125" dirty="0"/>
              <a:t>dengan </a:t>
            </a:r>
            <a:r>
              <a:rPr spc="110" dirty="0"/>
              <a:t>Charles </a:t>
            </a:r>
            <a:r>
              <a:rPr spc="125" dirty="0"/>
              <a:t>Babbage </a:t>
            </a:r>
            <a:r>
              <a:rPr spc="120" dirty="0"/>
              <a:t>menggunakan </a:t>
            </a:r>
            <a:r>
              <a:rPr spc="145" dirty="0"/>
              <a:t>mesin </a:t>
            </a:r>
            <a:r>
              <a:rPr spc="150" dirty="0"/>
              <a:t> </a:t>
            </a:r>
            <a:r>
              <a:rPr i="1" spc="20" dirty="0">
                <a:latin typeface="Arial"/>
                <a:cs typeface="Arial"/>
              </a:rPr>
              <a:t>analytical</a:t>
            </a:r>
            <a:r>
              <a:rPr spc="20" dirty="0"/>
              <a:t>.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pc="180" dirty="0"/>
              <a:t>Mesin</a:t>
            </a:r>
            <a:r>
              <a:rPr spc="-155" dirty="0"/>
              <a:t> </a:t>
            </a:r>
            <a:r>
              <a:rPr spc="110" dirty="0"/>
              <a:t>ini</a:t>
            </a:r>
            <a:r>
              <a:rPr spc="-160" dirty="0"/>
              <a:t> </a:t>
            </a:r>
            <a:r>
              <a:rPr spc="105" dirty="0"/>
              <a:t>dikenal</a:t>
            </a:r>
            <a:r>
              <a:rPr spc="-185" dirty="0"/>
              <a:t> </a:t>
            </a:r>
            <a:r>
              <a:rPr spc="90" dirty="0"/>
              <a:t>sebagai</a:t>
            </a:r>
            <a:r>
              <a:rPr spc="-165" dirty="0"/>
              <a:t> </a:t>
            </a:r>
            <a:r>
              <a:rPr spc="150" dirty="0"/>
              <a:t>komputer</a:t>
            </a:r>
            <a:r>
              <a:rPr spc="-170" dirty="0"/>
              <a:t> </a:t>
            </a:r>
            <a:r>
              <a:rPr spc="80" dirty="0"/>
              <a:t>digital</a:t>
            </a:r>
            <a:r>
              <a:rPr spc="-175" dirty="0"/>
              <a:t> </a:t>
            </a:r>
            <a:r>
              <a:rPr spc="105" dirty="0"/>
              <a:t>pertama.</a:t>
            </a:r>
          </a:p>
          <a:p>
            <a:pPr marL="12700" marR="695960">
              <a:lnSpc>
                <a:spcPct val="125099"/>
              </a:lnSpc>
              <a:spcBef>
                <a:spcPts val="170"/>
              </a:spcBef>
            </a:pPr>
            <a:r>
              <a:rPr spc="180" dirty="0"/>
              <a:t>Mesin</a:t>
            </a:r>
            <a:r>
              <a:rPr spc="-180" dirty="0"/>
              <a:t> </a:t>
            </a:r>
            <a:r>
              <a:rPr spc="110" dirty="0"/>
              <a:t>ini</a:t>
            </a:r>
            <a:r>
              <a:rPr spc="-170" dirty="0"/>
              <a:t> </a:t>
            </a:r>
            <a:r>
              <a:rPr spc="150" dirty="0"/>
              <a:t>merupakan</a:t>
            </a:r>
            <a:r>
              <a:rPr spc="-180" dirty="0"/>
              <a:t> </a:t>
            </a:r>
            <a:r>
              <a:rPr spc="75" dirty="0"/>
              <a:t>cikal</a:t>
            </a:r>
            <a:r>
              <a:rPr spc="-190" dirty="0"/>
              <a:t> </a:t>
            </a:r>
            <a:r>
              <a:rPr spc="110" dirty="0"/>
              <a:t>bakal</a:t>
            </a:r>
            <a:r>
              <a:rPr spc="-180" dirty="0"/>
              <a:t> </a:t>
            </a:r>
            <a:r>
              <a:rPr spc="150" dirty="0"/>
              <a:t>komputer</a:t>
            </a:r>
            <a:r>
              <a:rPr spc="-175" dirty="0"/>
              <a:t> </a:t>
            </a:r>
            <a:r>
              <a:rPr spc="145" dirty="0"/>
              <a:t>pertama </a:t>
            </a:r>
            <a:r>
              <a:rPr spc="-985" dirty="0"/>
              <a:t> </a:t>
            </a:r>
            <a:r>
              <a:rPr spc="15" dirty="0"/>
              <a:t>ENIAC</a:t>
            </a:r>
            <a:r>
              <a:rPr spc="-175" dirty="0"/>
              <a:t> </a:t>
            </a:r>
            <a:r>
              <a:rPr spc="-210" dirty="0"/>
              <a:t>I.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89E0A05-5D79-B318-319B-9290603C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6696" y="1435608"/>
            <a:ext cx="391795" cy="447040"/>
            <a:chOff x="996696" y="1435608"/>
            <a:chExt cx="391795" cy="447040"/>
          </a:xfrm>
        </p:grpSpPr>
        <p:sp>
          <p:nvSpPr>
            <p:cNvPr id="5" name="object 5"/>
            <p:cNvSpPr/>
            <p:nvPr/>
          </p:nvSpPr>
          <p:spPr>
            <a:xfrm>
              <a:off x="1025652" y="1464564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19">
                  <a:moveTo>
                    <a:pt x="0" y="0"/>
                  </a:moveTo>
                  <a:lnTo>
                    <a:pt x="0" y="388620"/>
                  </a:lnTo>
                  <a:lnTo>
                    <a:pt x="333756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5652" y="1464564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19">
                  <a:moveTo>
                    <a:pt x="0" y="0"/>
                  </a:moveTo>
                  <a:lnTo>
                    <a:pt x="333756" y="194310"/>
                  </a:lnTo>
                  <a:lnTo>
                    <a:pt x="0" y="388620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10664" y="1163294"/>
            <a:ext cx="10170160" cy="5048250"/>
          </a:xfrm>
          <a:prstGeom prst="rect">
            <a:avLst/>
          </a:prstGeom>
        </p:spPr>
        <p:txBody>
          <a:bodyPr vert="horz" wrap="square" lIns="0" tIns="23495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850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1837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ditandai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teknologi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pengiriman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informasi.</a:t>
            </a:r>
            <a:endParaRPr sz="3200" dirty="0">
              <a:latin typeface="Tahoma"/>
              <a:cs typeface="Tahoma"/>
            </a:endParaRPr>
          </a:p>
          <a:p>
            <a:pPr marL="60960" marR="476250">
              <a:lnSpc>
                <a:spcPct val="125000"/>
              </a:lnSpc>
              <a:spcBef>
                <a:spcPts val="795"/>
              </a:spcBef>
            </a:pP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Samuel </a:t>
            </a:r>
            <a:r>
              <a:rPr sz="3200" spc="195" dirty="0">
                <a:solidFill>
                  <a:srgbClr val="7E7E7E"/>
                </a:solidFill>
                <a:latin typeface="Tahoma"/>
                <a:cs typeface="Tahoma"/>
              </a:rPr>
              <a:t>Morse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 </a:t>
            </a:r>
            <a:r>
              <a:rPr sz="3200" i="1" spc="-5" dirty="0">
                <a:solidFill>
                  <a:srgbClr val="7E7E7E"/>
                </a:solidFill>
                <a:latin typeface="Arial"/>
                <a:cs typeface="Arial"/>
              </a:rPr>
              <a:t>telegraph 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3200" spc="16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bahasa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kode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i="1" spc="-20" dirty="0">
                <a:solidFill>
                  <a:srgbClr val="7E7E7E"/>
                </a:solidFill>
                <a:latin typeface="Arial"/>
                <a:cs typeface="Arial"/>
              </a:rPr>
              <a:t>morse</a:t>
            </a:r>
            <a:r>
              <a:rPr sz="32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bersama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7E7E7E"/>
                </a:solidFill>
                <a:latin typeface="Tahoma"/>
                <a:cs typeface="Tahoma"/>
              </a:rPr>
              <a:t>Sir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William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Cooke</a:t>
            </a:r>
            <a:r>
              <a:rPr sz="3200" spc="-16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60" dirty="0">
                <a:solidFill>
                  <a:srgbClr val="7E7E7E"/>
                </a:solidFill>
                <a:latin typeface="Tahoma"/>
                <a:cs typeface="Tahoma"/>
              </a:rPr>
              <a:t>dan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7E7E7E"/>
                </a:solidFill>
                <a:latin typeface="Tahoma"/>
                <a:cs typeface="Tahoma"/>
              </a:rPr>
              <a:t>Sir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Charles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95" dirty="0">
                <a:solidFill>
                  <a:srgbClr val="7E7E7E"/>
                </a:solidFill>
                <a:latin typeface="Tahoma"/>
                <a:cs typeface="Tahoma"/>
              </a:rPr>
              <a:t>Wheatstone.</a:t>
            </a:r>
            <a:endParaRPr sz="3200" dirty="0">
              <a:latin typeface="Tahoma"/>
              <a:cs typeface="Tahoma"/>
            </a:endParaRPr>
          </a:p>
          <a:p>
            <a:pPr marL="60960" marR="526415">
              <a:lnSpc>
                <a:spcPct val="125099"/>
              </a:lnSpc>
              <a:spcBef>
                <a:spcPts val="34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1861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gambar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70" dirty="0">
                <a:solidFill>
                  <a:srgbClr val="7E7E7E"/>
                </a:solidFill>
                <a:latin typeface="Tahoma"/>
                <a:cs typeface="Tahoma"/>
              </a:rPr>
              <a:t>gerak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diproyeksikan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60" dirty="0">
                <a:solidFill>
                  <a:srgbClr val="7E7E7E"/>
                </a:solidFill>
                <a:latin typeface="Tahoma"/>
                <a:cs typeface="Tahoma"/>
              </a:rPr>
              <a:t>ke</a:t>
            </a:r>
            <a:r>
              <a:rPr sz="3200" spc="-204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dalam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0" dirty="0">
                <a:solidFill>
                  <a:srgbClr val="7E7E7E"/>
                </a:solidFill>
                <a:latin typeface="Tahoma"/>
                <a:cs typeface="Tahoma"/>
              </a:rPr>
              <a:t>sebuah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55" dirty="0">
                <a:solidFill>
                  <a:srgbClr val="7E7E7E"/>
                </a:solidFill>
                <a:latin typeface="Tahoma"/>
                <a:cs typeface="Tahoma"/>
              </a:rPr>
              <a:t>layar.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1876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Melvil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0" dirty="0">
                <a:solidFill>
                  <a:srgbClr val="7E7E7E"/>
                </a:solidFill>
                <a:latin typeface="Tahoma"/>
                <a:cs typeface="Tahoma"/>
              </a:rPr>
              <a:t>Dewey</a:t>
            </a:r>
            <a:r>
              <a:rPr sz="3200" spc="-17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0" dirty="0">
                <a:solidFill>
                  <a:srgbClr val="7E7E7E"/>
                </a:solidFill>
                <a:latin typeface="Tahoma"/>
                <a:cs typeface="Tahoma"/>
              </a:rPr>
              <a:t>mengembangkan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sistem</a:t>
            </a:r>
            <a:endParaRPr sz="32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penulisan</a:t>
            </a:r>
            <a:r>
              <a:rPr sz="3200" spc="-24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7E7E7E"/>
                </a:solidFill>
                <a:latin typeface="Tahoma"/>
                <a:cs typeface="Tahoma"/>
              </a:rPr>
              <a:t>desimal.</a:t>
            </a:r>
            <a:endParaRPr sz="32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2029967"/>
            <a:ext cx="1399540" cy="3842385"/>
            <a:chOff x="0" y="2029967"/>
            <a:chExt cx="1399540" cy="3842385"/>
          </a:xfrm>
        </p:grpSpPr>
        <p:sp>
          <p:nvSpPr>
            <p:cNvPr id="9" name="object 9"/>
            <p:cNvSpPr/>
            <p:nvPr/>
          </p:nvSpPr>
          <p:spPr>
            <a:xfrm>
              <a:off x="1025652" y="403555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6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5652" y="403555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5652" y="5187695"/>
              <a:ext cx="344805" cy="387350"/>
            </a:xfrm>
            <a:custGeom>
              <a:avLst/>
              <a:gdLst/>
              <a:ahLst/>
              <a:cxnLst/>
              <a:rect l="l" t="t" r="r" b="b"/>
              <a:pathLst>
                <a:path w="344805" h="387350">
                  <a:moveTo>
                    <a:pt x="0" y="0"/>
                  </a:moveTo>
                  <a:lnTo>
                    <a:pt x="0" y="387095"/>
                  </a:lnTo>
                  <a:lnTo>
                    <a:pt x="344423" y="193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25652" y="5187695"/>
              <a:ext cx="344805" cy="387350"/>
            </a:xfrm>
            <a:custGeom>
              <a:avLst/>
              <a:gdLst/>
              <a:ahLst/>
              <a:cxnLst/>
              <a:rect l="l" t="t" r="r" b="b"/>
              <a:pathLst>
                <a:path w="344805" h="387350">
                  <a:moveTo>
                    <a:pt x="0" y="0"/>
                  </a:moveTo>
                  <a:lnTo>
                    <a:pt x="344423" y="193547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29967"/>
              <a:ext cx="1054606" cy="3842004"/>
            </a:xfrm>
            <a:prstGeom prst="rect">
              <a:avLst/>
            </a:prstGeom>
          </p:spPr>
        </p:pic>
      </p:grpSp>
      <p:sp>
        <p:nvSpPr>
          <p:cNvPr id="16" name="Title 15">
            <a:extLst>
              <a:ext uri="{FF2B5EF4-FFF2-40B4-BE49-F238E27FC236}">
                <a16:creationId xmlns:a16="http://schemas.microsoft.com/office/drawing/2014/main" id="{521F19A9-DF3F-B533-737A-9A463DEF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0139" y="1714500"/>
            <a:ext cx="391795" cy="447040"/>
            <a:chOff x="1120139" y="1714500"/>
            <a:chExt cx="391795" cy="447040"/>
          </a:xfrm>
        </p:grpSpPr>
        <p:sp>
          <p:nvSpPr>
            <p:cNvPr id="5" name="object 5"/>
            <p:cNvSpPr/>
            <p:nvPr/>
          </p:nvSpPr>
          <p:spPr>
            <a:xfrm>
              <a:off x="1149095" y="1743455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19">
                  <a:moveTo>
                    <a:pt x="0" y="0"/>
                  </a:moveTo>
                  <a:lnTo>
                    <a:pt x="0" y="388620"/>
                  </a:lnTo>
                  <a:lnTo>
                    <a:pt x="333756" y="194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9095" y="1743455"/>
              <a:ext cx="334010" cy="388620"/>
            </a:xfrm>
            <a:custGeom>
              <a:avLst/>
              <a:gdLst/>
              <a:ahLst/>
              <a:cxnLst/>
              <a:rect l="l" t="t" r="r" b="b"/>
              <a:pathLst>
                <a:path w="334009" h="388619">
                  <a:moveTo>
                    <a:pt x="0" y="0"/>
                  </a:moveTo>
                  <a:lnTo>
                    <a:pt x="333756" y="194310"/>
                  </a:lnTo>
                  <a:lnTo>
                    <a:pt x="0" y="388620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3257" y="1542770"/>
            <a:ext cx="10199370" cy="3782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1877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Alexander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5" dirty="0">
                <a:solidFill>
                  <a:srgbClr val="7E7E7E"/>
                </a:solidFill>
                <a:latin typeface="Tahoma"/>
                <a:cs typeface="Tahoma"/>
              </a:rPr>
              <a:t>Graham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14" dirty="0">
                <a:solidFill>
                  <a:srgbClr val="7E7E7E"/>
                </a:solidFill>
                <a:latin typeface="Tahoma"/>
                <a:cs typeface="Tahoma"/>
              </a:rPr>
              <a:t>Bell</a:t>
            </a:r>
            <a:r>
              <a:rPr sz="3200" spc="-18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telepon.</a:t>
            </a:r>
            <a:endParaRPr sz="3200">
              <a:latin typeface="Tahoma"/>
              <a:cs typeface="Tahoma"/>
            </a:endParaRPr>
          </a:p>
          <a:p>
            <a:pPr marL="12700" marR="337185">
              <a:lnSpc>
                <a:spcPct val="125099"/>
              </a:lnSpc>
              <a:spcBef>
                <a:spcPts val="260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1877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10" dirty="0">
                <a:solidFill>
                  <a:srgbClr val="7E7E7E"/>
                </a:solidFill>
                <a:latin typeface="Tahoma"/>
                <a:cs typeface="Tahoma"/>
              </a:rPr>
              <a:t>Eadweard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Muybridge</a:t>
            </a:r>
            <a:r>
              <a:rPr sz="3200" spc="-21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35" dirty="0">
                <a:solidFill>
                  <a:srgbClr val="7E7E7E"/>
                </a:solidFill>
                <a:latin typeface="Tahoma"/>
                <a:cs typeface="Tahoma"/>
              </a:rPr>
              <a:t>mengembangkan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fotografi</a:t>
            </a:r>
            <a:r>
              <a:rPr sz="3200" spc="-14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dengan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0" dirty="0">
                <a:solidFill>
                  <a:srgbClr val="7E7E7E"/>
                </a:solidFill>
                <a:latin typeface="Tahoma"/>
                <a:cs typeface="Tahoma"/>
              </a:rPr>
              <a:t>kecepatan</a:t>
            </a:r>
            <a:r>
              <a:rPr sz="3200" spc="-19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30" dirty="0">
                <a:solidFill>
                  <a:srgbClr val="7E7E7E"/>
                </a:solidFill>
                <a:latin typeface="Tahoma"/>
                <a:cs typeface="Tahoma"/>
              </a:rPr>
              <a:t>tinggi.</a:t>
            </a:r>
            <a:endParaRPr sz="3200">
              <a:latin typeface="Tahoma"/>
              <a:cs typeface="Tahoma"/>
            </a:endParaRPr>
          </a:p>
          <a:p>
            <a:pPr marL="12700" marR="1093470">
              <a:lnSpc>
                <a:spcPct val="125099"/>
              </a:lnSpc>
              <a:spcBef>
                <a:spcPts val="509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Tahun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1899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125" dirty="0">
                <a:solidFill>
                  <a:srgbClr val="7E7E7E"/>
                </a:solidFill>
                <a:latin typeface="Tahoma"/>
                <a:cs typeface="Tahoma"/>
              </a:rPr>
              <a:t>dipergunakan</a:t>
            </a:r>
            <a:r>
              <a:rPr sz="3200" spc="-19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20" dirty="0">
                <a:solidFill>
                  <a:srgbClr val="7E7E7E"/>
                </a:solidFill>
                <a:latin typeface="Tahoma"/>
                <a:cs typeface="Tahoma"/>
              </a:rPr>
              <a:t>sistem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45" dirty="0">
                <a:solidFill>
                  <a:srgbClr val="7E7E7E"/>
                </a:solidFill>
                <a:latin typeface="Tahoma"/>
                <a:cs typeface="Tahoma"/>
              </a:rPr>
              <a:t>penyimpanan </a:t>
            </a:r>
            <a:r>
              <a:rPr sz="3200" spc="-9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50" dirty="0">
                <a:solidFill>
                  <a:srgbClr val="7E7E7E"/>
                </a:solidFill>
                <a:latin typeface="Tahoma"/>
                <a:cs typeface="Tahoma"/>
              </a:rPr>
              <a:t>dalam</a:t>
            </a:r>
            <a:r>
              <a:rPr sz="3200" spc="-185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105" dirty="0">
                <a:solidFill>
                  <a:srgbClr val="7E7E7E"/>
                </a:solidFill>
                <a:latin typeface="Tahoma"/>
                <a:cs typeface="Tahoma"/>
              </a:rPr>
              <a:t>pita</a:t>
            </a:r>
            <a:r>
              <a:rPr sz="3200" spc="-170" dirty="0">
                <a:solidFill>
                  <a:srgbClr val="7E7E7E"/>
                </a:solidFill>
                <a:latin typeface="Tahoma"/>
                <a:cs typeface="Tahoma"/>
              </a:rPr>
              <a:t> </a:t>
            </a:r>
            <a:r>
              <a:rPr sz="3200" spc="85" dirty="0">
                <a:solidFill>
                  <a:srgbClr val="7E7E7E"/>
                </a:solidFill>
                <a:latin typeface="Tahoma"/>
                <a:cs typeface="Tahoma"/>
              </a:rPr>
              <a:t>magnetis.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20139" y="2993135"/>
            <a:ext cx="391795" cy="445134"/>
            <a:chOff x="1120139" y="2993135"/>
            <a:chExt cx="391795" cy="445134"/>
          </a:xfrm>
        </p:grpSpPr>
        <p:sp>
          <p:nvSpPr>
            <p:cNvPr id="9" name="object 9"/>
            <p:cNvSpPr/>
            <p:nvPr/>
          </p:nvSpPr>
          <p:spPr>
            <a:xfrm>
              <a:off x="1149095" y="302209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6"/>
                  </a:lnTo>
                  <a:lnTo>
                    <a:pt x="333756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49095" y="3022091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8"/>
                  </a:lnTo>
                  <a:lnTo>
                    <a:pt x="0" y="387096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20139" y="4238244"/>
            <a:ext cx="391795" cy="445134"/>
            <a:chOff x="1120139" y="4238244"/>
            <a:chExt cx="391795" cy="445134"/>
          </a:xfrm>
        </p:grpSpPr>
        <p:sp>
          <p:nvSpPr>
            <p:cNvPr id="12" name="object 12"/>
            <p:cNvSpPr/>
            <p:nvPr/>
          </p:nvSpPr>
          <p:spPr>
            <a:xfrm>
              <a:off x="1149095" y="4267200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0" y="387095"/>
                  </a:lnTo>
                  <a:lnTo>
                    <a:pt x="333756" y="1935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49095" y="4267200"/>
              <a:ext cx="334010" cy="387350"/>
            </a:xfrm>
            <a:custGeom>
              <a:avLst/>
              <a:gdLst/>
              <a:ahLst/>
              <a:cxnLst/>
              <a:rect l="l" t="t" r="r" b="b"/>
              <a:pathLst>
                <a:path w="334009" h="387350">
                  <a:moveTo>
                    <a:pt x="0" y="0"/>
                  </a:moveTo>
                  <a:lnTo>
                    <a:pt x="333756" y="193548"/>
                  </a:lnTo>
                  <a:lnTo>
                    <a:pt x="0" y="387095"/>
                  </a:lnTo>
                  <a:lnTo>
                    <a:pt x="0" y="0"/>
                  </a:lnTo>
                  <a:close/>
                </a:path>
              </a:pathLst>
            </a:custGeom>
            <a:ln w="57912">
              <a:solidFill>
                <a:srgbClr val="8AC1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5561"/>
            <a:ext cx="885687" cy="3210817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2353F80-239C-C664-C770-D805C621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743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Segoe UI Emoji</vt:lpstr>
      <vt:lpstr>Tahoma</vt:lpstr>
      <vt:lpstr>Office Theme</vt:lpstr>
      <vt:lpstr>     Pengantar Teknologi Informasi dan Informatika Program Studi Informatika  Sesi 1 – Sejarah Teknologi Informasi </vt:lpstr>
      <vt:lpstr>SEJARAH TEKNOLOGI INFORMASI</vt:lpstr>
      <vt:lpstr>MASA PRASEJARAH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MASA MODERN</vt:lpstr>
      <vt:lpstr>PowerPoint Presentation</vt:lpstr>
      <vt:lpstr>PowerPoint Presentation</vt:lpstr>
      <vt:lpstr>PowerPoint Presentation</vt:lpstr>
      <vt:lpstr>PowerPoint Presentation</vt:lpstr>
      <vt:lpstr>ACCELERATING GROWTH IN  TECHNOLOGY</vt:lpstr>
      <vt:lpstr>THE LAW OF DISRUPTION</vt:lpstr>
      <vt:lpstr>🔑 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57</cp:revision>
  <dcterms:created xsi:type="dcterms:W3CDTF">2021-09-06T16:17:13Z</dcterms:created>
  <dcterms:modified xsi:type="dcterms:W3CDTF">2022-10-18T13:51:17Z</dcterms:modified>
</cp:coreProperties>
</file>