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6" r:id="rId3"/>
    <p:sldId id="287" r:id="rId4"/>
    <p:sldId id="288" r:id="rId5"/>
    <p:sldId id="290" r:id="rId6"/>
    <p:sldId id="289" r:id="rId7"/>
    <p:sldId id="291" r:id="rId8"/>
    <p:sldId id="292" r:id="rId9"/>
    <p:sldId id="293" r:id="rId10"/>
    <p:sldId id="294" r:id="rId11"/>
    <p:sldId id="295" r:id="rId12"/>
    <p:sldId id="296" r:id="rId13"/>
    <p:sldId id="297" r:id="rId14"/>
    <p:sldId id="298" r:id="rId15"/>
    <p:sldId id="299" r:id="rId16"/>
    <p:sldId id="300" r:id="rId17"/>
    <p:sldId id="301" r:id="rId18"/>
    <p:sldId id="302" r:id="rId19"/>
    <p:sldId id="303" r:id="rId20"/>
    <p:sldId id="305" r:id="rId21"/>
    <p:sldId id="304" r:id="rId22"/>
    <p:sldId id="30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EC0E-B54A-4757-90C4-7372932CCB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D"/>
          </a:p>
        </p:txBody>
      </p:sp>
      <p:sp>
        <p:nvSpPr>
          <p:cNvPr id="3" name="Subtitle 2">
            <a:extLst>
              <a:ext uri="{FF2B5EF4-FFF2-40B4-BE49-F238E27FC236}">
                <a16:creationId xmlns:a16="http://schemas.microsoft.com/office/drawing/2014/main" id="{4BA9AD3A-6F1F-4452-A6D5-75775264F8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D"/>
          </a:p>
        </p:txBody>
      </p:sp>
      <p:sp>
        <p:nvSpPr>
          <p:cNvPr id="4" name="Date Placeholder 3">
            <a:extLst>
              <a:ext uri="{FF2B5EF4-FFF2-40B4-BE49-F238E27FC236}">
                <a16:creationId xmlns:a16="http://schemas.microsoft.com/office/drawing/2014/main" id="{76B30A2F-CBEC-478C-BF3B-5C1C8E149927}"/>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AC576EAF-BE71-4C3B-8B51-D4E293C8F07E}"/>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B49BB96-5449-4130-B96E-450F18C577FC}"/>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31820405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F11BD-511A-4E25-B3DA-6451194FBE09}"/>
              </a:ext>
            </a:extLst>
          </p:cNvPr>
          <p:cNvSpPr>
            <a:spLocks noGrp="1"/>
          </p:cNvSpPr>
          <p:nvPr>
            <p:ph type="title"/>
          </p:nvPr>
        </p:nvSpPr>
        <p:spPr/>
        <p:txBody>
          <a:bodyPr/>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BF8A8543-2E01-4286-B144-CB03531EA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5A9DDC02-77FC-4320-95B6-C2191A25AAF9}"/>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64EAEF0B-DFCE-444E-BCE8-CA309D163CD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7031F82-749B-4E27-81E5-C104152CAF0B}"/>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40929876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1D189E-4AB7-4959-93BD-EB8425E8D2B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D"/>
          </a:p>
        </p:txBody>
      </p:sp>
      <p:sp>
        <p:nvSpPr>
          <p:cNvPr id="3" name="Vertical Text Placeholder 2">
            <a:extLst>
              <a:ext uri="{FF2B5EF4-FFF2-40B4-BE49-F238E27FC236}">
                <a16:creationId xmlns:a16="http://schemas.microsoft.com/office/drawing/2014/main" id="{EBB47F0F-9537-425D-AC1B-C748D18E91A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CEE30B35-6476-4895-B917-97E026CB8246}"/>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375FDD39-0BB2-4CFD-B7A5-90C56FB728A0}"/>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2612572-5C14-4625-A3EC-90B54DFEEAF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42839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1D603-B48B-4D51-B53C-42277C035BF9}"/>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78CA1A1E-015F-4B43-8BC0-E5D3BD26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7EFC4540-1B76-4BCF-99BE-B2A4D87D60FA}"/>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1CEB4293-0CA6-49C4-86BE-CB98879BDBFF}"/>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B3714F8C-1643-4897-849C-842379110D62}"/>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836861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45662-4128-4CF6-B6BF-C7462F15B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D"/>
          </a:p>
        </p:txBody>
      </p:sp>
      <p:sp>
        <p:nvSpPr>
          <p:cNvPr id="3" name="Text Placeholder 2">
            <a:extLst>
              <a:ext uri="{FF2B5EF4-FFF2-40B4-BE49-F238E27FC236}">
                <a16:creationId xmlns:a16="http://schemas.microsoft.com/office/drawing/2014/main" id="{1DBFAA2A-5B12-4460-982E-C4A0DA85D78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E4750D-CD99-46F0-8516-CFA7E291ABF2}"/>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0B88FE43-FE13-479E-8DC8-9D0614BAB755}"/>
              </a:ext>
            </a:extLst>
          </p:cNvPr>
          <p:cNvSpPr>
            <a:spLocks noGrp="1"/>
          </p:cNvSpPr>
          <p:nvPr>
            <p:ph type="ftr" sz="quarter" idx="11"/>
          </p:nvPr>
        </p:nvSpPr>
        <p:spPr/>
        <p:txBody>
          <a:bodyPr/>
          <a:lstStyle/>
          <a:p>
            <a:endParaRPr lang="en-ID"/>
          </a:p>
        </p:txBody>
      </p:sp>
      <p:sp>
        <p:nvSpPr>
          <p:cNvPr id="6" name="Slide Number Placeholder 5">
            <a:extLst>
              <a:ext uri="{FF2B5EF4-FFF2-40B4-BE49-F238E27FC236}">
                <a16:creationId xmlns:a16="http://schemas.microsoft.com/office/drawing/2014/main" id="{A605134C-D41D-4C0E-BA40-D93FA771CAC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6977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74D-E817-423D-B6B9-A6CCD9F40695}"/>
              </a:ext>
            </a:extLst>
          </p:cNvPr>
          <p:cNvSpPr>
            <a:spLocks noGrp="1"/>
          </p:cNvSpPr>
          <p:nvPr>
            <p:ph type="title"/>
          </p:nvPr>
        </p:nvSpPr>
        <p:spPr/>
        <p:txBody>
          <a:bodyPr/>
          <a:lstStyle/>
          <a:p>
            <a:r>
              <a:rPr lang="en-US"/>
              <a:t>Click to edit Master title style</a:t>
            </a:r>
            <a:endParaRPr lang="en-ID"/>
          </a:p>
        </p:txBody>
      </p:sp>
      <p:sp>
        <p:nvSpPr>
          <p:cNvPr id="3" name="Content Placeholder 2">
            <a:extLst>
              <a:ext uri="{FF2B5EF4-FFF2-40B4-BE49-F238E27FC236}">
                <a16:creationId xmlns:a16="http://schemas.microsoft.com/office/drawing/2014/main" id="{D7C13361-0CCF-4E75-ACBA-2DF897F7A36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Content Placeholder 3">
            <a:extLst>
              <a:ext uri="{FF2B5EF4-FFF2-40B4-BE49-F238E27FC236}">
                <a16:creationId xmlns:a16="http://schemas.microsoft.com/office/drawing/2014/main" id="{84BEBA29-35AF-40BF-9A07-09051ACAC3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Date Placeholder 4">
            <a:extLst>
              <a:ext uri="{FF2B5EF4-FFF2-40B4-BE49-F238E27FC236}">
                <a16:creationId xmlns:a16="http://schemas.microsoft.com/office/drawing/2014/main" id="{13A18D48-5215-4E34-BEA9-D54296715904}"/>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6" name="Footer Placeholder 5">
            <a:extLst>
              <a:ext uri="{FF2B5EF4-FFF2-40B4-BE49-F238E27FC236}">
                <a16:creationId xmlns:a16="http://schemas.microsoft.com/office/drawing/2014/main" id="{5538976C-76FA-4349-8FF0-EA7038C0EEDE}"/>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2B0E55C9-AF73-4795-A92A-7A75AFDB50E5}"/>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49503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51469-E3CB-4E17-B117-2D5E32465CD8}"/>
              </a:ext>
            </a:extLst>
          </p:cNvPr>
          <p:cNvSpPr>
            <a:spLocks noGrp="1"/>
          </p:cNvSpPr>
          <p:nvPr>
            <p:ph type="title"/>
          </p:nvPr>
        </p:nvSpPr>
        <p:spPr>
          <a:xfrm>
            <a:off x="839788" y="365125"/>
            <a:ext cx="10515600" cy="1325563"/>
          </a:xfrm>
        </p:spPr>
        <p:txBody>
          <a:bodyPr/>
          <a:lstStyle/>
          <a:p>
            <a:r>
              <a:rPr lang="en-US"/>
              <a:t>Click to edit Master title style</a:t>
            </a:r>
            <a:endParaRPr lang="en-ID"/>
          </a:p>
        </p:txBody>
      </p:sp>
      <p:sp>
        <p:nvSpPr>
          <p:cNvPr id="3" name="Text Placeholder 2">
            <a:extLst>
              <a:ext uri="{FF2B5EF4-FFF2-40B4-BE49-F238E27FC236}">
                <a16:creationId xmlns:a16="http://schemas.microsoft.com/office/drawing/2014/main" id="{E0D31211-4F33-4AA0-9EB9-94F8189E50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512B0D1-4FEE-4F12-85CF-930D9A6744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5" name="Text Placeholder 4">
            <a:extLst>
              <a:ext uri="{FF2B5EF4-FFF2-40B4-BE49-F238E27FC236}">
                <a16:creationId xmlns:a16="http://schemas.microsoft.com/office/drawing/2014/main" id="{2770B2A6-975D-4720-971D-3438C838DA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9C17BE-CD29-4269-9A5E-D263264E4F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7" name="Date Placeholder 6">
            <a:extLst>
              <a:ext uri="{FF2B5EF4-FFF2-40B4-BE49-F238E27FC236}">
                <a16:creationId xmlns:a16="http://schemas.microsoft.com/office/drawing/2014/main" id="{4DFA7450-7AEA-4FD7-A19B-38EE6E6B56FD}"/>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8" name="Footer Placeholder 7">
            <a:extLst>
              <a:ext uri="{FF2B5EF4-FFF2-40B4-BE49-F238E27FC236}">
                <a16:creationId xmlns:a16="http://schemas.microsoft.com/office/drawing/2014/main" id="{01CAC590-6406-48B1-8044-9ADC28CCE9A4}"/>
              </a:ext>
            </a:extLst>
          </p:cNvPr>
          <p:cNvSpPr>
            <a:spLocks noGrp="1"/>
          </p:cNvSpPr>
          <p:nvPr>
            <p:ph type="ftr" sz="quarter" idx="11"/>
          </p:nvPr>
        </p:nvSpPr>
        <p:spPr/>
        <p:txBody>
          <a:bodyPr/>
          <a:lstStyle/>
          <a:p>
            <a:endParaRPr lang="en-ID"/>
          </a:p>
        </p:txBody>
      </p:sp>
      <p:sp>
        <p:nvSpPr>
          <p:cNvPr id="9" name="Slide Number Placeholder 8">
            <a:extLst>
              <a:ext uri="{FF2B5EF4-FFF2-40B4-BE49-F238E27FC236}">
                <a16:creationId xmlns:a16="http://schemas.microsoft.com/office/drawing/2014/main" id="{4ABCCAC4-CBDB-4FF3-B8A0-41CFF7724007}"/>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413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8E9DF-EE32-4560-91CD-40FC0C771B89}"/>
              </a:ext>
            </a:extLst>
          </p:cNvPr>
          <p:cNvSpPr>
            <a:spLocks noGrp="1"/>
          </p:cNvSpPr>
          <p:nvPr>
            <p:ph type="title"/>
          </p:nvPr>
        </p:nvSpPr>
        <p:spPr/>
        <p:txBody>
          <a:bodyPr/>
          <a:lstStyle/>
          <a:p>
            <a:r>
              <a:rPr lang="en-US"/>
              <a:t>Click to edit Master title style</a:t>
            </a:r>
            <a:endParaRPr lang="en-ID"/>
          </a:p>
        </p:txBody>
      </p:sp>
      <p:sp>
        <p:nvSpPr>
          <p:cNvPr id="3" name="Date Placeholder 2">
            <a:extLst>
              <a:ext uri="{FF2B5EF4-FFF2-40B4-BE49-F238E27FC236}">
                <a16:creationId xmlns:a16="http://schemas.microsoft.com/office/drawing/2014/main" id="{D21E6B15-664E-470F-A5A9-FB7646521A0E}"/>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4" name="Footer Placeholder 3">
            <a:extLst>
              <a:ext uri="{FF2B5EF4-FFF2-40B4-BE49-F238E27FC236}">
                <a16:creationId xmlns:a16="http://schemas.microsoft.com/office/drawing/2014/main" id="{0B3F3F62-75A9-4B10-B937-E23323174CEE}"/>
              </a:ext>
            </a:extLst>
          </p:cNvPr>
          <p:cNvSpPr>
            <a:spLocks noGrp="1"/>
          </p:cNvSpPr>
          <p:nvPr>
            <p:ph type="ftr" sz="quarter" idx="11"/>
          </p:nvPr>
        </p:nvSpPr>
        <p:spPr/>
        <p:txBody>
          <a:bodyPr/>
          <a:lstStyle/>
          <a:p>
            <a:endParaRPr lang="en-ID"/>
          </a:p>
        </p:txBody>
      </p:sp>
      <p:sp>
        <p:nvSpPr>
          <p:cNvPr id="5" name="Slide Number Placeholder 4">
            <a:extLst>
              <a:ext uri="{FF2B5EF4-FFF2-40B4-BE49-F238E27FC236}">
                <a16:creationId xmlns:a16="http://schemas.microsoft.com/office/drawing/2014/main" id="{9B1907F2-2F76-4855-A3DB-887452CDDE84}"/>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0181455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E76255C-049F-4A73-96A8-33118209784D}"/>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3" name="Footer Placeholder 2">
            <a:extLst>
              <a:ext uri="{FF2B5EF4-FFF2-40B4-BE49-F238E27FC236}">
                <a16:creationId xmlns:a16="http://schemas.microsoft.com/office/drawing/2014/main" id="{A5A75076-AF27-4CDA-96E5-A84EBF112A91}"/>
              </a:ext>
            </a:extLst>
          </p:cNvPr>
          <p:cNvSpPr>
            <a:spLocks noGrp="1"/>
          </p:cNvSpPr>
          <p:nvPr>
            <p:ph type="ftr" sz="quarter" idx="11"/>
          </p:nvPr>
        </p:nvSpPr>
        <p:spPr/>
        <p:txBody>
          <a:bodyPr/>
          <a:lstStyle/>
          <a:p>
            <a:endParaRPr lang="en-ID"/>
          </a:p>
        </p:txBody>
      </p:sp>
      <p:sp>
        <p:nvSpPr>
          <p:cNvPr id="4" name="Slide Number Placeholder 3">
            <a:extLst>
              <a:ext uri="{FF2B5EF4-FFF2-40B4-BE49-F238E27FC236}">
                <a16:creationId xmlns:a16="http://schemas.microsoft.com/office/drawing/2014/main" id="{91F9AFC5-D9B0-487B-AA9D-853C4C8D3D7D}"/>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820748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4152B-0CA5-4CD5-8F0A-78246D7E72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Content Placeholder 2">
            <a:extLst>
              <a:ext uri="{FF2B5EF4-FFF2-40B4-BE49-F238E27FC236}">
                <a16:creationId xmlns:a16="http://schemas.microsoft.com/office/drawing/2014/main" id="{C9994CF2-A46A-40C6-9834-594343A8B2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Text Placeholder 3">
            <a:extLst>
              <a:ext uri="{FF2B5EF4-FFF2-40B4-BE49-F238E27FC236}">
                <a16:creationId xmlns:a16="http://schemas.microsoft.com/office/drawing/2014/main" id="{6CA4DB8F-EA01-418B-9D1B-4C29395D23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02A462-739E-4636-927F-803C5EF67684}"/>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6" name="Footer Placeholder 5">
            <a:extLst>
              <a:ext uri="{FF2B5EF4-FFF2-40B4-BE49-F238E27FC236}">
                <a16:creationId xmlns:a16="http://schemas.microsoft.com/office/drawing/2014/main" id="{2FE59B3E-03B6-4C7A-BD1D-DC3375516CC2}"/>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53D13F6-0AA8-4B08-A97C-CD37608A69C1}"/>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1582031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0CCE7-904D-4B40-A7B5-B4C571AEC2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D"/>
          </a:p>
        </p:txBody>
      </p:sp>
      <p:sp>
        <p:nvSpPr>
          <p:cNvPr id="3" name="Picture Placeholder 2">
            <a:extLst>
              <a:ext uri="{FF2B5EF4-FFF2-40B4-BE49-F238E27FC236}">
                <a16:creationId xmlns:a16="http://schemas.microsoft.com/office/drawing/2014/main" id="{306BC17C-66AB-4464-8858-22EA3AE725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D"/>
          </a:p>
        </p:txBody>
      </p:sp>
      <p:sp>
        <p:nvSpPr>
          <p:cNvPr id="4" name="Text Placeholder 3">
            <a:extLst>
              <a:ext uri="{FF2B5EF4-FFF2-40B4-BE49-F238E27FC236}">
                <a16:creationId xmlns:a16="http://schemas.microsoft.com/office/drawing/2014/main" id="{3066F997-37A1-4DC8-B752-3D9C17AEE1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92BAC1-E0FC-4BC7-8EB8-DEB5B532A991}"/>
              </a:ext>
            </a:extLst>
          </p:cNvPr>
          <p:cNvSpPr>
            <a:spLocks noGrp="1"/>
          </p:cNvSpPr>
          <p:nvPr>
            <p:ph type="dt" sz="half" idx="10"/>
          </p:nvPr>
        </p:nvSpPr>
        <p:spPr/>
        <p:txBody>
          <a:bodyPr/>
          <a:lstStyle/>
          <a:p>
            <a:fld id="{034952B0-BC14-4D46-8DFA-CCD43AD5AF56}" type="datetimeFigureOut">
              <a:rPr lang="en-ID" smtClean="0"/>
              <a:t>05/01/2023</a:t>
            </a:fld>
            <a:endParaRPr lang="en-ID"/>
          </a:p>
        </p:txBody>
      </p:sp>
      <p:sp>
        <p:nvSpPr>
          <p:cNvPr id="6" name="Footer Placeholder 5">
            <a:extLst>
              <a:ext uri="{FF2B5EF4-FFF2-40B4-BE49-F238E27FC236}">
                <a16:creationId xmlns:a16="http://schemas.microsoft.com/office/drawing/2014/main" id="{32A43450-F49A-48DC-AC5D-1FFB17F13F38}"/>
              </a:ext>
            </a:extLst>
          </p:cNvPr>
          <p:cNvSpPr>
            <a:spLocks noGrp="1"/>
          </p:cNvSpPr>
          <p:nvPr>
            <p:ph type="ftr" sz="quarter" idx="11"/>
          </p:nvPr>
        </p:nvSpPr>
        <p:spPr/>
        <p:txBody>
          <a:bodyPr/>
          <a:lstStyle/>
          <a:p>
            <a:endParaRPr lang="en-ID"/>
          </a:p>
        </p:txBody>
      </p:sp>
      <p:sp>
        <p:nvSpPr>
          <p:cNvPr id="7" name="Slide Number Placeholder 6">
            <a:extLst>
              <a:ext uri="{FF2B5EF4-FFF2-40B4-BE49-F238E27FC236}">
                <a16:creationId xmlns:a16="http://schemas.microsoft.com/office/drawing/2014/main" id="{4B889349-023B-4471-BFEE-16073CB2477E}"/>
              </a:ext>
            </a:extLst>
          </p:cNvPr>
          <p:cNvSpPr>
            <a:spLocks noGrp="1"/>
          </p:cNvSpPr>
          <p:nvPr>
            <p:ph type="sldNum" sz="quarter" idx="12"/>
          </p:nvPr>
        </p:nvSpPr>
        <p:spPr/>
        <p:txBody>
          <a:bodyPr/>
          <a:lstStyle/>
          <a:p>
            <a:fld id="{327BFEBF-9308-49D9-9E96-5E7A6CDA27E2}" type="slidenum">
              <a:rPr lang="en-ID" smtClean="0"/>
              <a:t>‹#›</a:t>
            </a:fld>
            <a:endParaRPr lang="en-ID"/>
          </a:p>
        </p:txBody>
      </p:sp>
    </p:spTree>
    <p:extLst>
      <p:ext uri="{BB962C8B-B14F-4D97-AF65-F5344CB8AC3E}">
        <p14:creationId xmlns:p14="http://schemas.microsoft.com/office/powerpoint/2010/main" val="2749900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C9E4F6-9E03-4C0A-9D3E-96394B4E9F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D"/>
          </a:p>
        </p:txBody>
      </p:sp>
      <p:sp>
        <p:nvSpPr>
          <p:cNvPr id="3" name="Text Placeholder 2">
            <a:extLst>
              <a:ext uri="{FF2B5EF4-FFF2-40B4-BE49-F238E27FC236}">
                <a16:creationId xmlns:a16="http://schemas.microsoft.com/office/drawing/2014/main" id="{6533FEEA-59E3-4848-AB4F-481FAFA7CA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4" name="Date Placeholder 3">
            <a:extLst>
              <a:ext uri="{FF2B5EF4-FFF2-40B4-BE49-F238E27FC236}">
                <a16:creationId xmlns:a16="http://schemas.microsoft.com/office/drawing/2014/main" id="{1CB40B19-C227-4017-9D8C-535BFA7D31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4952B0-BC14-4D46-8DFA-CCD43AD5AF56}" type="datetimeFigureOut">
              <a:rPr lang="en-ID" smtClean="0"/>
              <a:t>05/01/2023</a:t>
            </a:fld>
            <a:endParaRPr lang="en-ID"/>
          </a:p>
        </p:txBody>
      </p:sp>
      <p:sp>
        <p:nvSpPr>
          <p:cNvPr id="5" name="Footer Placeholder 4">
            <a:extLst>
              <a:ext uri="{FF2B5EF4-FFF2-40B4-BE49-F238E27FC236}">
                <a16:creationId xmlns:a16="http://schemas.microsoft.com/office/drawing/2014/main" id="{BB639005-3B4A-4274-820E-DC2B43CAB4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D"/>
          </a:p>
        </p:txBody>
      </p:sp>
      <p:sp>
        <p:nvSpPr>
          <p:cNvPr id="6" name="Slide Number Placeholder 5">
            <a:extLst>
              <a:ext uri="{FF2B5EF4-FFF2-40B4-BE49-F238E27FC236}">
                <a16:creationId xmlns:a16="http://schemas.microsoft.com/office/drawing/2014/main" id="{059879D8-F57B-4FCE-B137-91492800FD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7BFEBF-9308-49D9-9E96-5E7A6CDA27E2}" type="slidenum">
              <a:rPr lang="en-ID" smtClean="0"/>
              <a:t>‹#›</a:t>
            </a:fld>
            <a:endParaRPr lang="en-ID"/>
          </a:p>
        </p:txBody>
      </p:sp>
    </p:spTree>
    <p:extLst>
      <p:ext uri="{BB962C8B-B14F-4D97-AF65-F5344CB8AC3E}">
        <p14:creationId xmlns:p14="http://schemas.microsoft.com/office/powerpoint/2010/main" val="1640711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iatf.net/framework_docs/version-3_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16A84-E56A-4C5D-986B-43B6981686F4}"/>
              </a:ext>
            </a:extLst>
          </p:cNvPr>
          <p:cNvSpPr>
            <a:spLocks noGrp="1"/>
          </p:cNvSpPr>
          <p:nvPr>
            <p:ph type="ctrTitle"/>
          </p:nvPr>
        </p:nvSpPr>
        <p:spPr>
          <a:xfrm>
            <a:off x="4118692" y="1930056"/>
            <a:ext cx="7745691" cy="2387600"/>
          </a:xfrm>
        </p:spPr>
        <p:txBody>
          <a:bodyPr>
            <a:noAutofit/>
          </a:bodyPr>
          <a:lstStyle/>
          <a:p>
            <a:pPr marL="0" marR="0" lvl="0" indent="0" algn="r" defTabSz="914400" rtl="0" eaLnBrk="1" fontAlgn="auto" latinLnBrk="0" hangingPunct="1">
              <a:lnSpc>
                <a:spcPct val="100000"/>
              </a:lnSpc>
              <a:spcBef>
                <a:spcPts val="1000"/>
              </a:spcBef>
              <a:spcAft>
                <a:spcPts val="1200"/>
              </a:spcAft>
              <a:tabLst/>
              <a:defRPr/>
            </a:pPr>
            <a:r>
              <a:rPr kumimoji="0" lang="en-US"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STRUKTUR DATA &amp; ALGORITMA</a:t>
            </a:r>
            <a:br>
              <a:rPr kumimoji="0" lang="id-ID" sz="32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id-ID"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Program Studi </a:t>
            </a:r>
            <a: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PJJ INFORMATIKA</a:t>
            </a:r>
            <a:br>
              <a:rPr kumimoji="0" lang="en-US" sz="24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br>
              <a:rPr kumimoji="0" lang="id-ID" altLang="id-ID" sz="2800" b="0"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br>
            <a:r>
              <a:rPr kumimoji="0" lang="en-US" altLang="id-ID" sz="2400" b="1" i="0" u="none" strike="noStrike" kern="1200" cap="none" spc="0" normalizeH="0" baseline="0" noProof="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Sesi 1 – </a:t>
            </a:r>
            <a:r>
              <a:rPr lang="en-US" altLang="id-ID" sz="2400" b="1">
                <a:solidFill>
                  <a:prstClr val="black"/>
                </a:solidFill>
                <a:latin typeface="Tahoma" panose="020B0604030504040204" pitchFamily="34" charset="0"/>
                <a:ea typeface="Tahoma" panose="020B0604030504040204" pitchFamily="34" charset="0"/>
                <a:cs typeface="Tahoma" panose="020B0604030504040204" pitchFamily="34" charset="0"/>
              </a:rPr>
              <a:t>PENGENALAN</a:t>
            </a:r>
            <a:endParaRPr lang="en-ID" sz="2400">
              <a:latin typeface="Tahoma" panose="020B0604030504040204" pitchFamily="34" charset="0"/>
              <a:ea typeface="Tahoma" panose="020B0604030504040204" pitchFamily="34" charset="0"/>
              <a:cs typeface="Tahoma" panose="020B0604030504040204" pitchFamily="34" charset="0"/>
            </a:endParaRPr>
          </a:p>
        </p:txBody>
      </p:sp>
      <p:sp>
        <p:nvSpPr>
          <p:cNvPr id="3" name="Subtitle 2">
            <a:extLst>
              <a:ext uri="{FF2B5EF4-FFF2-40B4-BE49-F238E27FC236}">
                <a16:creationId xmlns:a16="http://schemas.microsoft.com/office/drawing/2014/main" id="{E79765D7-3DE7-4B42-876A-8EBCDBE18EFD}"/>
              </a:ext>
            </a:extLst>
          </p:cNvPr>
          <p:cNvSpPr>
            <a:spLocks noGrp="1"/>
          </p:cNvSpPr>
          <p:nvPr>
            <p:ph type="subTitle" idx="1"/>
          </p:nvPr>
        </p:nvSpPr>
        <p:spPr>
          <a:xfrm>
            <a:off x="7076660" y="4685609"/>
            <a:ext cx="4787723" cy="470341"/>
          </a:xfrm>
        </p:spPr>
        <p:txBody>
          <a:bodyPr>
            <a:normAutofit fontScale="85000" lnSpcReduction="10000"/>
          </a:bodyPr>
          <a:lstStyle/>
          <a:p>
            <a:pPr algn="r"/>
            <a:r>
              <a:rPr lang="en-US" b="1">
                <a:latin typeface="Montserrat" panose="00000500000000000000" pitchFamily="2" charset="0"/>
              </a:rPr>
              <a:t>CATUR NUGROHO, S.KOM., M.KOM</a:t>
            </a:r>
            <a:endParaRPr lang="en-ID" b="1">
              <a:latin typeface="Montserrat" panose="00000500000000000000" pitchFamily="2" charset="0"/>
            </a:endParaRPr>
          </a:p>
        </p:txBody>
      </p:sp>
    </p:spTree>
    <p:extLst>
      <p:ext uri="{BB962C8B-B14F-4D97-AF65-F5344CB8AC3E}">
        <p14:creationId xmlns:p14="http://schemas.microsoft.com/office/powerpoint/2010/main" val="330697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4" name="TextBox 3">
            <a:extLst>
              <a:ext uri="{FF2B5EF4-FFF2-40B4-BE49-F238E27FC236}">
                <a16:creationId xmlns:a16="http://schemas.microsoft.com/office/drawing/2014/main" id="{9E2AB7A0-9D06-B53D-336F-8FDDBC507B20}"/>
              </a:ext>
            </a:extLst>
          </p:cNvPr>
          <p:cNvSpPr txBox="1"/>
          <p:nvPr/>
        </p:nvSpPr>
        <p:spPr>
          <a:xfrm>
            <a:off x="853522" y="998308"/>
            <a:ext cx="10506904" cy="3737946"/>
          </a:xfrm>
          <a:prstGeom prst="rect">
            <a:avLst/>
          </a:prstGeom>
          <a:noFill/>
        </p:spPr>
        <p:txBody>
          <a:bodyPr wrap="square">
            <a:spAutoFit/>
          </a:bodyPr>
          <a:lstStyle/>
          <a:p>
            <a:pPr>
              <a:lnSpc>
                <a:spcPct val="150000"/>
              </a:lnSpc>
            </a:pPr>
            <a:r>
              <a:rPr lang="en-US" sz="2000">
                <a:latin typeface="Constantia" panose="02030602050306030303" pitchFamily="18" charset="0"/>
              </a:rPr>
              <a:t>Dijelaskan dalam Dokumen IATF 3.1:</a:t>
            </a:r>
          </a:p>
          <a:p>
            <a:pPr algn="just">
              <a:lnSpc>
                <a:spcPct val="150000"/>
              </a:lnSpc>
            </a:pPr>
            <a:r>
              <a:rPr lang="en-US" sz="2000" b="1" i="1">
                <a:latin typeface="Constantia" panose="02030602050306030303" pitchFamily="18" charset="0"/>
              </a:rPr>
              <a:t>Passive Attacks: </a:t>
            </a:r>
            <a:r>
              <a:rPr lang="en-US" sz="2000">
                <a:latin typeface="Constantia" panose="02030602050306030303" pitchFamily="18" charset="0"/>
              </a:rPr>
              <a:t>Analisis lalu lintas, pemantauan komunikasi yang tidak terlindungi; mendekripsi lalu lintas terenkripsi lemah, dan menangkap info otentikasi (kata sandi). Pencegatan Pasif operasi Jaringan untuk mendapatkan indikasi &amp; peringatan musuh. </a:t>
            </a:r>
          </a:p>
          <a:p>
            <a:pPr algn="just">
              <a:lnSpc>
                <a:spcPct val="150000"/>
              </a:lnSpc>
            </a:pPr>
            <a:r>
              <a:rPr lang="en-US" sz="2000" b="1" i="1">
                <a:latin typeface="Constantia" panose="02030602050306030303" pitchFamily="18" charset="0"/>
              </a:rPr>
              <a:t>Active Attacks </a:t>
            </a:r>
            <a:r>
              <a:rPr lang="en-US" sz="2000">
                <a:latin typeface="Constantia" panose="02030602050306030303" pitchFamily="18" charset="0"/>
              </a:rPr>
              <a:t>: Upaya untuk menghindari atau merusak perlindungan, intro kode berbahaya atau mencuri informasi modifikasi. Terhadap tulang punggung jaringan; exploit info in transit, enclave hacking... Dapat mengakibatkan pengungkapan file data, penolakan layanan, atau modifikasi data.</a:t>
            </a:r>
          </a:p>
        </p:txBody>
      </p:sp>
      <p:sp>
        <p:nvSpPr>
          <p:cNvPr id="2" name="TextBox 1">
            <a:extLst>
              <a:ext uri="{FF2B5EF4-FFF2-40B4-BE49-F238E27FC236}">
                <a16:creationId xmlns:a16="http://schemas.microsoft.com/office/drawing/2014/main" id="{4C639A67-E5A3-4371-02E2-1C0897AF0F3F}"/>
              </a:ext>
            </a:extLst>
          </p:cNvPr>
          <p:cNvSpPr txBox="1"/>
          <p:nvPr/>
        </p:nvSpPr>
        <p:spPr>
          <a:xfrm>
            <a:off x="5893904" y="168797"/>
            <a:ext cx="5377069" cy="461665"/>
          </a:xfrm>
          <a:prstGeom prst="rect">
            <a:avLst/>
          </a:prstGeom>
          <a:noFill/>
        </p:spPr>
        <p:txBody>
          <a:bodyPr wrap="square" rtlCol="0">
            <a:spAutoFit/>
          </a:bodyPr>
          <a:lstStyle/>
          <a:p>
            <a:pPr algn="ctr"/>
            <a:r>
              <a:rPr lang="sv-SE" sz="2400" b="1"/>
              <a:t>Dijelaskan Dokumen IATF 3.1 (Lanj):</a:t>
            </a:r>
          </a:p>
        </p:txBody>
      </p:sp>
      <p:sp>
        <p:nvSpPr>
          <p:cNvPr id="6" name="TextBox 5">
            <a:extLst>
              <a:ext uri="{FF2B5EF4-FFF2-40B4-BE49-F238E27FC236}">
                <a16:creationId xmlns:a16="http://schemas.microsoft.com/office/drawing/2014/main" id="{5F4A82F9-156F-9EF6-1E40-42F1502C4FA8}"/>
              </a:ext>
            </a:extLst>
          </p:cNvPr>
          <p:cNvSpPr txBox="1"/>
          <p:nvPr/>
        </p:nvSpPr>
        <p:spPr>
          <a:xfrm>
            <a:off x="931793" y="5607397"/>
            <a:ext cx="10094014" cy="646331"/>
          </a:xfrm>
          <a:prstGeom prst="rect">
            <a:avLst/>
          </a:prstGeom>
          <a:noFill/>
        </p:spPr>
        <p:txBody>
          <a:bodyPr wrap="square">
            <a:spAutoFit/>
          </a:bodyPr>
          <a:lstStyle/>
          <a:p>
            <a:r>
              <a:rPr lang="id-ID"/>
              <a:t>Enclave </a:t>
            </a:r>
            <a:r>
              <a:rPr lang="en-US"/>
              <a:t>: </a:t>
            </a:r>
            <a:r>
              <a:rPr lang="id-ID"/>
              <a:t>Kumpulan lingkungan komputasi yang terhubung oleh jaringan internal di bawah kendali otoritas tunggal &amp; kebijakan keamanan, termasuk personel &amp; keamanan fisik. Atau Organisasi atau misi</a:t>
            </a:r>
          </a:p>
        </p:txBody>
      </p:sp>
    </p:spTree>
    <p:extLst>
      <p:ext uri="{BB962C8B-B14F-4D97-AF65-F5344CB8AC3E}">
        <p14:creationId xmlns:p14="http://schemas.microsoft.com/office/powerpoint/2010/main" val="2428211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943599" y="188676"/>
            <a:ext cx="5377069" cy="461665"/>
          </a:xfrm>
          <a:prstGeom prst="rect">
            <a:avLst/>
          </a:prstGeom>
          <a:noFill/>
        </p:spPr>
        <p:txBody>
          <a:bodyPr wrap="square" rtlCol="0">
            <a:spAutoFit/>
          </a:bodyPr>
          <a:lstStyle/>
          <a:p>
            <a:pPr algn="ctr"/>
            <a:r>
              <a:rPr lang="sv-SE" sz="2400" b="1"/>
              <a:t>Dijelaskan Dokumen IATF 3.1 (Lanj):</a:t>
            </a:r>
          </a:p>
        </p:txBody>
      </p:sp>
      <p:sp>
        <p:nvSpPr>
          <p:cNvPr id="4" name="TextBox 3">
            <a:extLst>
              <a:ext uri="{FF2B5EF4-FFF2-40B4-BE49-F238E27FC236}">
                <a16:creationId xmlns:a16="http://schemas.microsoft.com/office/drawing/2014/main" id="{9E2AB7A0-9D06-B53D-336F-8FDDBC507B20}"/>
              </a:ext>
            </a:extLst>
          </p:cNvPr>
          <p:cNvSpPr txBox="1"/>
          <p:nvPr/>
        </p:nvSpPr>
        <p:spPr>
          <a:xfrm>
            <a:off x="603802" y="1057942"/>
            <a:ext cx="11442423" cy="287668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b="1" i="1">
                <a:latin typeface="Constantia" panose="02030602050306030303" pitchFamily="18" charset="0"/>
              </a:rPr>
              <a:t>Close In Attack : </a:t>
            </a:r>
            <a:r>
              <a:rPr lang="en-US" sz="2000">
                <a:latin typeface="Constantia" panose="02030602050306030303" pitchFamily="18" charset="0"/>
              </a:rPr>
              <a:t>Individu yang mencapai kedekatan fisik dengan jaringan; sistem atau fasilitas untuk meretas, dicapai melalui entri terselubung/rahasia, akses terbuka atau keduanya.</a:t>
            </a:r>
          </a:p>
          <a:p>
            <a:pPr marL="342900" indent="-342900">
              <a:lnSpc>
                <a:spcPct val="150000"/>
              </a:lnSpc>
              <a:buFont typeface="Wingdings" panose="05000000000000000000" pitchFamily="2" charset="2"/>
              <a:buChar char="§"/>
            </a:pPr>
            <a:r>
              <a:rPr lang="en-US" sz="2000" b="1" i="1">
                <a:latin typeface="Constantia" panose="02030602050306030303" pitchFamily="18" charset="0"/>
              </a:rPr>
              <a:t>Insider Attacks: </a:t>
            </a:r>
            <a:r>
              <a:rPr lang="en-US" sz="2000">
                <a:latin typeface="Constantia" panose="02030602050306030303" pitchFamily="18" charset="0"/>
              </a:rPr>
              <a:t>orang dalam berbahaya sengaja menguping, mencuri info.</a:t>
            </a:r>
          </a:p>
          <a:p>
            <a:pPr marL="342900" indent="-342900">
              <a:lnSpc>
                <a:spcPct val="150000"/>
              </a:lnSpc>
              <a:buFont typeface="Wingdings" panose="05000000000000000000" pitchFamily="2" charset="2"/>
              <a:buChar char="§"/>
            </a:pPr>
            <a:r>
              <a:rPr lang="en-US" sz="2000" b="1" i="1">
                <a:latin typeface="Constantia" panose="02030602050306030303" pitchFamily="18" charset="0"/>
              </a:rPr>
              <a:t>Distribution Attack: </a:t>
            </a:r>
            <a:r>
              <a:rPr lang="en-US" sz="2000">
                <a:latin typeface="Constantia" panose="02030602050306030303" pitchFamily="18" charset="0"/>
              </a:rPr>
              <a:t>fokus pada modifikasi berbahaya dari HardWare atau SoftWare masukkan kode pabrik selama distribusi: Backdoor untuk mendapatkan akses informasi yang tidak sah di kemudian hari.</a:t>
            </a:r>
            <a:r>
              <a:rPr lang="en-US" sz="2300">
                <a:latin typeface="Constantia" panose="02030602050306030303" pitchFamily="18" charset="0"/>
              </a:rPr>
              <a:t>.</a:t>
            </a:r>
            <a:endParaRPr lang="id-ID" sz="2300">
              <a:latin typeface="Constantia" panose="02030602050306030303" pitchFamily="18" charset="0"/>
            </a:endParaRPr>
          </a:p>
        </p:txBody>
      </p:sp>
    </p:spTree>
    <p:extLst>
      <p:ext uri="{BB962C8B-B14F-4D97-AF65-F5344CB8AC3E}">
        <p14:creationId xmlns:p14="http://schemas.microsoft.com/office/powerpoint/2010/main" val="213400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943599" y="188676"/>
            <a:ext cx="5377069" cy="461665"/>
          </a:xfrm>
          <a:prstGeom prst="rect">
            <a:avLst/>
          </a:prstGeom>
          <a:noFill/>
        </p:spPr>
        <p:txBody>
          <a:bodyPr wrap="square" rtlCol="0">
            <a:spAutoFit/>
          </a:bodyPr>
          <a:lstStyle/>
          <a:p>
            <a:pPr algn="ctr"/>
            <a:r>
              <a:rPr lang="sv-SE" sz="2400" b="1"/>
              <a:t>Dijelaskan Dokumen IATF 3.1 (Lanj):</a:t>
            </a:r>
          </a:p>
        </p:txBody>
      </p:sp>
      <p:sp>
        <p:nvSpPr>
          <p:cNvPr id="4" name="TextBox 3">
            <a:extLst>
              <a:ext uri="{FF2B5EF4-FFF2-40B4-BE49-F238E27FC236}">
                <a16:creationId xmlns:a16="http://schemas.microsoft.com/office/drawing/2014/main" id="{9E2AB7A0-9D06-B53D-336F-8FDDBC507B20}"/>
              </a:ext>
            </a:extLst>
          </p:cNvPr>
          <p:cNvSpPr txBox="1"/>
          <p:nvPr/>
        </p:nvSpPr>
        <p:spPr>
          <a:xfrm>
            <a:off x="603802" y="1057942"/>
            <a:ext cx="11442423" cy="2876685"/>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b="1" i="1">
                <a:latin typeface="Constantia" panose="02030602050306030303" pitchFamily="18" charset="0"/>
              </a:rPr>
              <a:t>Close In Attack : </a:t>
            </a:r>
            <a:r>
              <a:rPr lang="en-US" sz="2000">
                <a:latin typeface="Constantia" panose="02030602050306030303" pitchFamily="18" charset="0"/>
              </a:rPr>
              <a:t>Individu yang mencapai kedekatan fisik dengan jaringan; sistem atau fasilitas untuk meretas, dicapai melalui entri terselubung/rahasia, akses terbuka atau keduanya.</a:t>
            </a:r>
          </a:p>
          <a:p>
            <a:pPr marL="342900" indent="-342900">
              <a:lnSpc>
                <a:spcPct val="150000"/>
              </a:lnSpc>
              <a:buFont typeface="Wingdings" panose="05000000000000000000" pitchFamily="2" charset="2"/>
              <a:buChar char="§"/>
            </a:pPr>
            <a:r>
              <a:rPr lang="en-US" sz="2000" b="1" i="1">
                <a:latin typeface="Constantia" panose="02030602050306030303" pitchFamily="18" charset="0"/>
              </a:rPr>
              <a:t>Insider Attacks: </a:t>
            </a:r>
            <a:r>
              <a:rPr lang="en-US" sz="2000">
                <a:latin typeface="Constantia" panose="02030602050306030303" pitchFamily="18" charset="0"/>
              </a:rPr>
              <a:t>orang dalam berbahaya sengaja menguping, mencuri info.</a:t>
            </a:r>
          </a:p>
          <a:p>
            <a:pPr marL="342900" indent="-342900">
              <a:lnSpc>
                <a:spcPct val="150000"/>
              </a:lnSpc>
              <a:buFont typeface="Wingdings" panose="05000000000000000000" pitchFamily="2" charset="2"/>
              <a:buChar char="§"/>
            </a:pPr>
            <a:r>
              <a:rPr lang="en-US" sz="2000" b="1" i="1">
                <a:latin typeface="Constantia" panose="02030602050306030303" pitchFamily="18" charset="0"/>
              </a:rPr>
              <a:t>Distribution Attack: </a:t>
            </a:r>
            <a:r>
              <a:rPr lang="en-US" sz="2000">
                <a:latin typeface="Constantia" panose="02030602050306030303" pitchFamily="18" charset="0"/>
              </a:rPr>
              <a:t>fokus pada modifikasi berbahaya dari HardWare atau SoftWare masukkan kode pabrik selama distribusi: Backdoor untuk mendapatkan akses informasi yang tidak sah di kemudian hari.</a:t>
            </a:r>
            <a:r>
              <a:rPr lang="en-US" sz="2300">
                <a:latin typeface="Constantia" panose="02030602050306030303" pitchFamily="18" charset="0"/>
              </a:rPr>
              <a:t>.</a:t>
            </a:r>
            <a:endParaRPr lang="id-ID" sz="2300">
              <a:latin typeface="Constantia" panose="02030602050306030303" pitchFamily="18" charset="0"/>
            </a:endParaRPr>
          </a:p>
        </p:txBody>
      </p:sp>
    </p:spTree>
    <p:extLst>
      <p:ext uri="{BB962C8B-B14F-4D97-AF65-F5344CB8AC3E}">
        <p14:creationId xmlns:p14="http://schemas.microsoft.com/office/powerpoint/2010/main" val="288947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6569765" y="178736"/>
            <a:ext cx="5377069" cy="461665"/>
          </a:xfrm>
          <a:prstGeom prst="rect">
            <a:avLst/>
          </a:prstGeom>
          <a:noFill/>
        </p:spPr>
        <p:txBody>
          <a:bodyPr wrap="square" rtlCol="0">
            <a:spAutoFit/>
          </a:bodyPr>
          <a:lstStyle/>
          <a:p>
            <a:pPr algn="ctr"/>
            <a:r>
              <a:rPr lang="en-US" sz="2400" b="1" i="1"/>
              <a:t>Defence of Attack in Depth Strategy</a:t>
            </a:r>
            <a:endParaRPr lang="sv-SE" sz="2400" b="1" i="1"/>
          </a:p>
        </p:txBody>
      </p:sp>
      <p:sp>
        <p:nvSpPr>
          <p:cNvPr id="4" name="TextBox 3">
            <a:extLst>
              <a:ext uri="{FF2B5EF4-FFF2-40B4-BE49-F238E27FC236}">
                <a16:creationId xmlns:a16="http://schemas.microsoft.com/office/drawing/2014/main" id="{9E2AB7A0-9D06-B53D-336F-8FDDBC507B20}"/>
              </a:ext>
            </a:extLst>
          </p:cNvPr>
          <p:cNvSpPr txBox="1"/>
          <p:nvPr/>
        </p:nvSpPr>
        <p:spPr>
          <a:xfrm>
            <a:off x="583925" y="1375995"/>
            <a:ext cx="11442423" cy="4401205"/>
          </a:xfrm>
          <a:prstGeom prst="rect">
            <a:avLst/>
          </a:prstGeom>
          <a:noFill/>
        </p:spPr>
        <p:txBody>
          <a:bodyPr wrap="square">
            <a:spAutoFit/>
          </a:bodyPr>
          <a:lstStyle/>
          <a:p>
            <a:pPr marL="342900" indent="-342900" algn="just">
              <a:buFont typeface="Wingdings" panose="05000000000000000000" pitchFamily="2" charset="2"/>
              <a:buChar char="§"/>
            </a:pPr>
            <a:r>
              <a:rPr lang="en-US" sz="2000" b="1" i="1">
                <a:latin typeface="Constantia" panose="02030602050306030303" pitchFamily="18" charset="0"/>
              </a:rPr>
              <a:t>Defense in Multiple Places</a:t>
            </a:r>
            <a:r>
              <a:rPr lang="en-US" sz="2000">
                <a:latin typeface="Constantia" panose="02030602050306030303" pitchFamily="18" charset="0"/>
              </a:rPr>
              <a:t>: menerapkan mekanisme perlindungan info di beberapa lokasi ancaman internal &amp; eksternal</a:t>
            </a:r>
          </a:p>
          <a:p>
            <a:pPr marL="342900" indent="-342900" algn="just">
              <a:buFont typeface="Wingdings" panose="05000000000000000000" pitchFamily="2" charset="2"/>
              <a:buChar char="§"/>
            </a:pPr>
            <a:r>
              <a:rPr lang="en-US" sz="2000" b="1" i="1">
                <a:latin typeface="Constantia" panose="02030602050306030303" pitchFamily="18" charset="0"/>
              </a:rPr>
              <a:t>Layered</a:t>
            </a:r>
            <a:r>
              <a:rPr lang="en-US" sz="2000">
                <a:latin typeface="Constantia" panose="02030602050306030303" pitchFamily="18" charset="0"/>
              </a:rPr>
              <a:t> (Lapisan bertingkat/berjenjang) </a:t>
            </a:r>
            <a:r>
              <a:rPr lang="en-US" sz="2000" b="1" i="1">
                <a:latin typeface="Constantia" panose="02030602050306030303" pitchFamily="18" charset="0"/>
              </a:rPr>
              <a:t>Defenses</a:t>
            </a:r>
            <a:r>
              <a:rPr lang="en-US" sz="2000">
                <a:latin typeface="Constantia" panose="02030602050306030303" pitchFamily="18" charset="0"/>
              </a:rPr>
              <a:t> – melawan musuh atau ancaman bernegosiasi di berbagai penghalang untuk mendapatkan akses info penting</a:t>
            </a:r>
          </a:p>
          <a:p>
            <a:pPr marL="342900" indent="-342900" algn="just">
              <a:buFont typeface="Wingdings" panose="05000000000000000000" pitchFamily="2" charset="2"/>
              <a:buChar char="§"/>
            </a:pPr>
            <a:r>
              <a:rPr lang="en-US" sz="2000" b="1" i="1">
                <a:latin typeface="Constantia" panose="02030602050306030303" pitchFamily="18" charset="0"/>
              </a:rPr>
              <a:t>Security Robustness </a:t>
            </a:r>
            <a:r>
              <a:rPr lang="en-US" sz="2000">
                <a:latin typeface="Constantia" panose="02030602050306030303" pitchFamily="18" charset="0"/>
              </a:rPr>
              <a:t>-  ukuran komponen jaminan &amp; kekuatan berdasarkan nilai IS untuk dilindungi &amp; ancaman yang diantisipasi.</a:t>
            </a:r>
          </a:p>
          <a:p>
            <a:pPr marL="342900" indent="-342900" algn="just">
              <a:buFont typeface="Wingdings" panose="05000000000000000000" pitchFamily="2" charset="2"/>
              <a:buChar char="§"/>
            </a:pPr>
            <a:r>
              <a:rPr lang="en-US" sz="2000" b="1" i="1">
                <a:latin typeface="Constantia" panose="02030602050306030303" pitchFamily="18" charset="0"/>
              </a:rPr>
              <a:t>Deploy KMI/KPI </a:t>
            </a:r>
            <a:r>
              <a:rPr lang="en-US" sz="2000">
                <a:latin typeface="Constantia" panose="02030602050306030303" pitchFamily="18" charset="0"/>
              </a:rPr>
              <a:t>(Key Management Infrastructures &amp; Public Key Infrastructure)</a:t>
            </a:r>
          </a:p>
          <a:p>
            <a:pPr marL="342900" indent="-342900" algn="just">
              <a:buFont typeface="Wingdings" panose="05000000000000000000" pitchFamily="2" charset="2"/>
              <a:buChar char="§"/>
            </a:pPr>
            <a:r>
              <a:rPr lang="en-US" sz="2000">
                <a:latin typeface="Constantia" panose="02030602050306030303" pitchFamily="18" charset="0"/>
              </a:rPr>
              <a:t>Menyebarkan</a:t>
            </a:r>
            <a:r>
              <a:rPr lang="en-US" sz="2000" b="1" i="1">
                <a:latin typeface="Constantia" panose="02030602050306030303" pitchFamily="18" charset="0"/>
              </a:rPr>
              <a:t> Intrusion Detection Systems </a:t>
            </a:r>
            <a:r>
              <a:rPr lang="en-US" sz="2000">
                <a:latin typeface="Constantia" panose="02030602050306030303" pitchFamily="18" charset="0"/>
              </a:rPr>
              <a:t>(IDS) </a:t>
            </a:r>
          </a:p>
          <a:p>
            <a:pPr algn="just"/>
            <a:r>
              <a:rPr lang="en-US" sz="2000">
                <a:latin typeface="Constantia" panose="02030602050306030303" pitchFamily="18" charset="0"/>
              </a:rPr>
              <a:t>     System Engineering Process:</a:t>
            </a:r>
          </a:p>
          <a:p>
            <a:pPr marL="893763" indent="-268288" algn="just">
              <a:buFont typeface="Wingdings" panose="05000000000000000000" pitchFamily="2" charset="2"/>
              <a:buChar char="§"/>
            </a:pPr>
            <a:r>
              <a:rPr lang="en-US" sz="2000">
                <a:latin typeface="Constantia" panose="02030602050306030303" pitchFamily="18" charset="0"/>
              </a:rPr>
              <a:t>IEEE STD 1220-1998 process: Analisis &amp; Verifikasi Kebutuhan; Analisis Fungsional; Verifikasi Fungsional; Perpaduan; Verifikasi Desain;</a:t>
            </a:r>
          </a:p>
          <a:p>
            <a:pPr marL="893763" indent="-268288" algn="just">
              <a:buFont typeface="Wingdings" panose="05000000000000000000" pitchFamily="2" charset="2"/>
              <a:buChar char="§"/>
            </a:pPr>
            <a:r>
              <a:rPr lang="en-US" sz="2000">
                <a:latin typeface="Constantia" panose="02030602050306030303" pitchFamily="18" charset="0"/>
              </a:rPr>
              <a:t>DoD 5000.2-R &amp; IATF Doc 3.1 Information System Security Engineering (ISSE) processes: </a:t>
            </a:r>
            <a:r>
              <a:rPr lang="en-US" sz="2000" i="1">
                <a:latin typeface="Constantia" panose="02030602050306030303" pitchFamily="18" charset="0"/>
              </a:rPr>
              <a:t>1.Discover Needs: 2.Define Systems Requirement &amp; 3. Architechture; 4. Develop Detail Design; 5. Implement  Systems &amp; 6. Asses Efectiveness.</a:t>
            </a:r>
          </a:p>
        </p:txBody>
      </p:sp>
      <p:sp>
        <p:nvSpPr>
          <p:cNvPr id="3" name="TextBox 2">
            <a:extLst>
              <a:ext uri="{FF2B5EF4-FFF2-40B4-BE49-F238E27FC236}">
                <a16:creationId xmlns:a16="http://schemas.microsoft.com/office/drawing/2014/main" id="{E71B7D23-DA3A-48E5-F86E-105ED3C45183}"/>
              </a:ext>
            </a:extLst>
          </p:cNvPr>
          <p:cNvSpPr txBox="1"/>
          <p:nvPr/>
        </p:nvSpPr>
        <p:spPr>
          <a:xfrm>
            <a:off x="703194" y="867778"/>
            <a:ext cx="9484415" cy="400110"/>
          </a:xfrm>
          <a:prstGeom prst="rect">
            <a:avLst/>
          </a:prstGeom>
          <a:noFill/>
        </p:spPr>
        <p:txBody>
          <a:bodyPr wrap="square">
            <a:spAutoFit/>
          </a:bodyPr>
          <a:lstStyle/>
          <a:p>
            <a:r>
              <a:rPr lang="id-ID" sz="2000">
                <a:latin typeface="Constantia" panose="02030602050306030303" pitchFamily="18" charset="0"/>
              </a:rPr>
              <a:t>Untuk menahan serangan sebelumnya, DiD menerapkan Teknik berikut:</a:t>
            </a:r>
          </a:p>
        </p:txBody>
      </p:sp>
    </p:spTree>
    <p:extLst>
      <p:ext uri="{BB962C8B-B14F-4D97-AF65-F5344CB8AC3E}">
        <p14:creationId xmlns:p14="http://schemas.microsoft.com/office/powerpoint/2010/main" val="33388090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943599" y="188676"/>
            <a:ext cx="5377069" cy="461665"/>
          </a:xfrm>
          <a:prstGeom prst="rect">
            <a:avLst/>
          </a:prstGeom>
          <a:noFill/>
        </p:spPr>
        <p:txBody>
          <a:bodyPr wrap="square" rtlCol="0">
            <a:spAutoFit/>
          </a:bodyPr>
          <a:lstStyle/>
          <a:p>
            <a:pPr algn="ctr"/>
            <a:r>
              <a:rPr lang="en-US" sz="2400" b="1"/>
              <a:t>IS Security Engineer (ISSE) Process</a:t>
            </a:r>
            <a:endParaRPr lang="sv-SE" sz="2400" b="1"/>
          </a:p>
        </p:txBody>
      </p:sp>
      <p:sp>
        <p:nvSpPr>
          <p:cNvPr id="4" name="TextBox 3">
            <a:extLst>
              <a:ext uri="{FF2B5EF4-FFF2-40B4-BE49-F238E27FC236}">
                <a16:creationId xmlns:a16="http://schemas.microsoft.com/office/drawing/2014/main" id="{9E2AB7A0-9D06-B53D-336F-8FDDBC507B20}"/>
              </a:ext>
            </a:extLst>
          </p:cNvPr>
          <p:cNvSpPr txBox="1"/>
          <p:nvPr/>
        </p:nvSpPr>
        <p:spPr>
          <a:xfrm>
            <a:off x="583923" y="1048002"/>
            <a:ext cx="11442423" cy="4815677"/>
          </a:xfrm>
          <a:prstGeom prst="rect">
            <a:avLst/>
          </a:prstGeom>
          <a:noFill/>
        </p:spPr>
        <p:txBody>
          <a:bodyPr wrap="square">
            <a:spAutoFit/>
          </a:bodyPr>
          <a:lstStyle/>
          <a:p>
            <a:pPr algn="just">
              <a:lnSpc>
                <a:spcPct val="150000"/>
              </a:lnSpc>
            </a:pPr>
            <a:r>
              <a:rPr lang="en-US" sz="2300" b="1" i="1">
                <a:solidFill>
                  <a:srgbClr val="0070C0"/>
                </a:solidFill>
                <a:latin typeface="Constantia" panose="02030602050306030303" pitchFamily="18" charset="0"/>
              </a:rPr>
              <a:t>Discover Information Protection Needs: </a:t>
            </a:r>
            <a:r>
              <a:rPr lang="en-US" sz="2300">
                <a:latin typeface="Constantia" panose="02030602050306030303" pitchFamily="18" charset="0"/>
              </a:rPr>
              <a:t>Tujuannya untuk memahami  &amp; mendokumentasikan kebutuhan Pelanggan; misi &amp; operasi bisnis, termasuk area: HRD; Keuangan; Perintah &amp; Kontrol; R&amp;D; Engineering &amp; Logistik Concept Operation (CONOPS).</a:t>
            </a:r>
          </a:p>
          <a:p>
            <a:pPr marL="342900" indent="-342900" algn="just">
              <a:lnSpc>
                <a:spcPct val="150000"/>
              </a:lnSpc>
              <a:buFont typeface="Wingdings" panose="05000000000000000000" pitchFamily="2" charset="2"/>
              <a:buChar char="§"/>
            </a:pPr>
            <a:r>
              <a:rPr lang="en-US" sz="2300" b="1" i="1">
                <a:solidFill>
                  <a:srgbClr val="0070C0"/>
                </a:solidFill>
                <a:latin typeface="Constantia" panose="02030602050306030303" pitchFamily="18" charset="0"/>
              </a:rPr>
              <a:t>The National Committee on National Security Systems </a:t>
            </a:r>
            <a:r>
              <a:rPr lang="en-US" sz="2300">
                <a:latin typeface="Constantia" panose="02030602050306030303" pitchFamily="18" charset="0"/>
              </a:rPr>
              <a:t>(CNSS) Instructions No 4009  National </a:t>
            </a:r>
            <a:r>
              <a:rPr lang="en-US" sz="2300" i="1">
                <a:latin typeface="Constantia" panose="02030602050306030303" pitchFamily="18" charset="0"/>
              </a:rPr>
              <a:t>Information Assurance </a:t>
            </a:r>
            <a:r>
              <a:rPr lang="en-US" sz="2300">
                <a:latin typeface="Constantia" panose="02030602050306030303" pitchFamily="18" charset="0"/>
              </a:rPr>
              <a:t>(IA) mendefinisikan CONOPS sebagai dokumen yang merinci metode, tindakan, proses, atau efek untuk menggunakan IS.</a:t>
            </a:r>
          </a:p>
          <a:p>
            <a:pPr marL="342900" indent="-342900" algn="just">
              <a:lnSpc>
                <a:spcPct val="150000"/>
              </a:lnSpc>
              <a:buFont typeface="Wingdings" panose="05000000000000000000" pitchFamily="2" charset="2"/>
              <a:buChar char="§"/>
            </a:pPr>
            <a:r>
              <a:rPr lang="en-US" sz="2300" b="1" i="1">
                <a:solidFill>
                  <a:srgbClr val="0070C0"/>
                </a:solidFill>
                <a:latin typeface="Constantia" panose="02030602050306030303" pitchFamily="18" charset="0"/>
              </a:rPr>
              <a:t>IMM (Information Management Model) meliputi: </a:t>
            </a:r>
            <a:r>
              <a:rPr lang="en-US" sz="2300">
                <a:latin typeface="Constantia" panose="02030602050306030303" pitchFamily="18" charset="0"/>
              </a:rPr>
              <a:t>Membuat, Memperoleh, Memproses, Menyimpan, Mengambil, Mentransfer dan Menghapus Informasi.</a:t>
            </a:r>
            <a:endParaRPr lang="id-ID" sz="2300">
              <a:latin typeface="Constantia" panose="02030602050306030303" pitchFamily="18" charset="0"/>
            </a:endParaRPr>
          </a:p>
        </p:txBody>
      </p:sp>
    </p:spTree>
    <p:extLst>
      <p:ext uri="{BB962C8B-B14F-4D97-AF65-F5344CB8AC3E}">
        <p14:creationId xmlns:p14="http://schemas.microsoft.com/office/powerpoint/2010/main" val="40904342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6470373" y="248311"/>
            <a:ext cx="5377069" cy="461665"/>
          </a:xfrm>
          <a:prstGeom prst="rect">
            <a:avLst/>
          </a:prstGeom>
          <a:noFill/>
        </p:spPr>
        <p:txBody>
          <a:bodyPr wrap="square" rtlCol="0">
            <a:spAutoFit/>
          </a:bodyPr>
          <a:lstStyle/>
          <a:p>
            <a:pPr algn="ctr"/>
            <a:r>
              <a:rPr lang="en-US" sz="2400" b="1"/>
              <a:t>Defence of Attack in Depth Strategy</a:t>
            </a:r>
            <a:endParaRPr lang="sv-SE" sz="2400" b="1"/>
          </a:p>
        </p:txBody>
      </p:sp>
      <p:sp>
        <p:nvSpPr>
          <p:cNvPr id="4" name="TextBox 3">
            <a:extLst>
              <a:ext uri="{FF2B5EF4-FFF2-40B4-BE49-F238E27FC236}">
                <a16:creationId xmlns:a16="http://schemas.microsoft.com/office/drawing/2014/main" id="{9E2AB7A0-9D06-B53D-336F-8FDDBC507B20}"/>
              </a:ext>
            </a:extLst>
          </p:cNvPr>
          <p:cNvSpPr txBox="1"/>
          <p:nvPr/>
        </p:nvSpPr>
        <p:spPr>
          <a:xfrm>
            <a:off x="593862" y="829342"/>
            <a:ext cx="11442423" cy="4661276"/>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000">
                <a:solidFill>
                  <a:srgbClr val="0070C0"/>
                </a:solidFill>
                <a:latin typeface="Constantia" panose="02030602050306030303" pitchFamily="18" charset="0"/>
              </a:rPr>
              <a:t>MENENTUKAN PERSYARATAN KEAMANAN SISTEM:</a:t>
            </a:r>
          </a:p>
          <a:p>
            <a:pPr algn="just">
              <a:lnSpc>
                <a:spcPct val="150000"/>
              </a:lnSpc>
            </a:pPr>
            <a:r>
              <a:rPr lang="en-US" sz="2000">
                <a:latin typeface="Constantia" panose="02030602050306030303" pitchFamily="18" charset="0"/>
              </a:rPr>
              <a:t>CONOPS mengidentifikasi: Fungsi Perlindungan Informasi; Fungsi Manajemen Informasi; Ketergantungan di antara misi Organisasi: Layanan Disediakan oleh entitas lain.</a:t>
            </a:r>
          </a:p>
          <a:p>
            <a:pPr algn="just">
              <a:lnSpc>
                <a:spcPct val="150000"/>
              </a:lnSpc>
            </a:pPr>
            <a:r>
              <a:rPr lang="en-US" sz="2000">
                <a:latin typeface="Constantia" panose="02030602050306030303" pitchFamily="18" charset="0"/>
              </a:rPr>
              <a:t>Kendalanya: Regulasi; Lingkungan Operasi; Menargetkan Ancaman internal &amp; eksternal &amp; Kebutuhan Pelanggan. </a:t>
            </a:r>
          </a:p>
          <a:p>
            <a:pPr algn="just">
              <a:lnSpc>
                <a:spcPct val="150000"/>
              </a:lnSpc>
            </a:pPr>
            <a:r>
              <a:rPr lang="en-US" sz="2000">
                <a:latin typeface="Constantia" panose="02030602050306030303" pitchFamily="18" charset="0"/>
              </a:rPr>
              <a:t>IS Security Engineer (ISSE) juga harus menilai </a:t>
            </a:r>
            <a:r>
              <a:rPr lang="en-US" sz="2000" i="1">
                <a:latin typeface="Constantia" panose="02030602050306030303" pitchFamily="18" charset="0"/>
              </a:rPr>
              <a:t>Cryptographic</a:t>
            </a:r>
            <a:r>
              <a:rPr lang="en-US" sz="2000">
                <a:latin typeface="Constantia" panose="02030602050306030303" pitchFamily="18" charset="0"/>
              </a:rPr>
              <a:t> &amp; </a:t>
            </a:r>
            <a:r>
              <a:rPr lang="en-US" sz="2000" i="1">
                <a:latin typeface="Constantia" panose="02030602050306030303" pitchFamily="18" charset="0"/>
              </a:rPr>
              <a:t>Public Key Infrastructure </a:t>
            </a:r>
            <a:r>
              <a:rPr lang="en-US" sz="2000">
                <a:latin typeface="Constantia" panose="02030602050306030303" pitchFamily="18" charset="0"/>
              </a:rPr>
              <a:t>(PKI)</a:t>
            </a:r>
          </a:p>
          <a:p>
            <a:pPr marL="342900" indent="-342900" algn="just">
              <a:lnSpc>
                <a:spcPct val="150000"/>
              </a:lnSpc>
              <a:buFont typeface="Wingdings" panose="05000000000000000000" pitchFamily="2" charset="2"/>
              <a:buChar char="§"/>
            </a:pPr>
            <a:r>
              <a:rPr lang="id-ID" sz="2000">
                <a:solidFill>
                  <a:srgbClr val="0070C0"/>
                </a:solidFill>
                <a:latin typeface="Constantia" panose="02030602050306030303" pitchFamily="18" charset="0"/>
              </a:rPr>
              <a:t>RANCANG BANGUN ARSITEKTUR KEAMANAN SISTEM :</a:t>
            </a:r>
          </a:p>
          <a:p>
            <a:pPr algn="just">
              <a:lnSpc>
                <a:spcPct val="150000"/>
              </a:lnSpc>
            </a:pPr>
            <a:r>
              <a:rPr lang="id-ID" sz="2000">
                <a:latin typeface="Constantia" panose="02030602050306030303" pitchFamily="18" charset="0"/>
              </a:rPr>
              <a:t>ISSE dilakukan: Mengembangkan Spesifikasi seperti Profil Perlindungan Kriteria Umum: Memetakan mekanisme Keamanan ke elemen Desain Keamanan Sistem; Kandidat katalog </a:t>
            </a:r>
            <a:r>
              <a:rPr lang="id-ID" sz="2000" i="1">
                <a:latin typeface="Constantia" panose="02030602050306030303" pitchFamily="18" charset="0"/>
              </a:rPr>
              <a:t>Commercial of the Shelf </a:t>
            </a:r>
            <a:r>
              <a:rPr lang="id-ID" sz="2000">
                <a:latin typeface="Constantia" panose="02030602050306030303" pitchFamily="18" charset="0"/>
              </a:rPr>
              <a:t>(COTS) dan Government (GOTS); Katalog produk keamanan pabean.</a:t>
            </a:r>
          </a:p>
        </p:txBody>
      </p:sp>
    </p:spTree>
    <p:extLst>
      <p:ext uri="{BB962C8B-B14F-4D97-AF65-F5344CB8AC3E}">
        <p14:creationId xmlns:p14="http://schemas.microsoft.com/office/powerpoint/2010/main" val="952856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218043" y="248311"/>
            <a:ext cx="6629399" cy="461665"/>
          </a:xfrm>
          <a:prstGeom prst="rect">
            <a:avLst/>
          </a:prstGeom>
          <a:noFill/>
        </p:spPr>
        <p:txBody>
          <a:bodyPr wrap="square" rtlCol="0">
            <a:spAutoFit/>
          </a:bodyPr>
          <a:lstStyle/>
          <a:p>
            <a:pPr algn="ctr"/>
            <a:r>
              <a:rPr lang="en-US" sz="2400" b="1"/>
              <a:t>SDLC- System Development Life Cycle pada ISS</a:t>
            </a:r>
            <a:endParaRPr lang="sv-SE" sz="2400" b="1"/>
          </a:p>
        </p:txBody>
      </p:sp>
      <p:sp>
        <p:nvSpPr>
          <p:cNvPr id="2" name="Content Placeholder 2">
            <a:extLst>
              <a:ext uri="{FF2B5EF4-FFF2-40B4-BE49-F238E27FC236}">
                <a16:creationId xmlns:a16="http://schemas.microsoft.com/office/drawing/2014/main" id="{588B57B0-6DC3-59CE-4B8C-9969224CC5E6}"/>
              </a:ext>
            </a:extLst>
          </p:cNvPr>
          <p:cNvSpPr txBox="1">
            <a:spLocks/>
          </p:cNvSpPr>
          <p:nvPr/>
        </p:nvSpPr>
        <p:spPr>
          <a:xfrm>
            <a:off x="4084982" y="5675242"/>
            <a:ext cx="7444409" cy="13649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Arial" panose="020B0604020202020204" pitchFamily="34" charset="0"/>
              <a:buNone/>
            </a:pPr>
            <a:endParaRPr lang="en-US" sz="2000">
              <a:latin typeface="Constantia" panose="02030602050306030303" pitchFamily="18" charset="0"/>
            </a:endParaRPr>
          </a:p>
        </p:txBody>
      </p:sp>
      <p:sp>
        <p:nvSpPr>
          <p:cNvPr id="5" name="TextBox 4">
            <a:extLst>
              <a:ext uri="{FF2B5EF4-FFF2-40B4-BE49-F238E27FC236}">
                <a16:creationId xmlns:a16="http://schemas.microsoft.com/office/drawing/2014/main" id="{CD12F4D6-4EE4-8E85-C570-2C3D1A97F38A}"/>
              </a:ext>
            </a:extLst>
          </p:cNvPr>
          <p:cNvSpPr txBox="1"/>
          <p:nvPr/>
        </p:nvSpPr>
        <p:spPr>
          <a:xfrm>
            <a:off x="1036153" y="1019700"/>
            <a:ext cx="10682082" cy="4401205"/>
          </a:xfrm>
          <a:prstGeom prst="rect">
            <a:avLst/>
          </a:prstGeom>
          <a:noFill/>
        </p:spPr>
        <p:txBody>
          <a:bodyPr wrap="square">
            <a:spAutoFit/>
          </a:bodyPr>
          <a:lstStyle/>
          <a:p>
            <a:r>
              <a:rPr lang="id-ID" sz="2000">
                <a:latin typeface="Constantia" panose="02030602050306030303" pitchFamily="18" charset="0"/>
              </a:rPr>
              <a:t>NIST (</a:t>
            </a:r>
            <a:r>
              <a:rPr lang="id-ID" sz="2000" i="1">
                <a:latin typeface="Constantia" panose="02030602050306030303" pitchFamily="18" charset="0"/>
              </a:rPr>
              <a:t>National Institute Standard &amp; Tech</a:t>
            </a:r>
            <a:r>
              <a:rPr lang="id-ID" sz="2000">
                <a:latin typeface="Constantia" panose="02030602050306030303" pitchFamily="18" charset="0"/>
              </a:rPr>
              <a:t>) (Special Publication)SP 800-14, tentang Sistem Teknologi Informasi Pengamanan mendefinisikan  5 Fase:</a:t>
            </a:r>
          </a:p>
          <a:p>
            <a:pPr marL="457200" indent="-457200">
              <a:buFont typeface="+mj-lt"/>
              <a:buAutoNum type="arabicPeriod"/>
            </a:pPr>
            <a:r>
              <a:rPr lang="id-ID" sz="2000">
                <a:latin typeface="Constantia" panose="02030602050306030303" pitchFamily="18" charset="0"/>
              </a:rPr>
              <a:t>Inisiasi;</a:t>
            </a:r>
          </a:p>
          <a:p>
            <a:pPr marL="457200" indent="-457200">
              <a:buFont typeface="+mj-lt"/>
              <a:buAutoNum type="arabicPeriod"/>
            </a:pPr>
            <a:r>
              <a:rPr lang="id-ID" sz="2000">
                <a:latin typeface="Constantia" panose="02030602050306030303" pitchFamily="18" charset="0"/>
              </a:rPr>
              <a:t>Development/ Acquisition (Sistem dirancang, dikembangkan, diprogram);</a:t>
            </a:r>
          </a:p>
          <a:p>
            <a:pPr marL="457200" indent="-457200">
              <a:buFont typeface="+mj-lt"/>
              <a:buAutoNum type="arabicPeriod"/>
            </a:pPr>
            <a:r>
              <a:rPr lang="id-ID" sz="2000">
                <a:latin typeface="Constantia" panose="02030602050306030303" pitchFamily="18" charset="0"/>
              </a:rPr>
              <a:t>Implementasi (Install, Pengujian keamanan, Akreditasi);</a:t>
            </a:r>
          </a:p>
          <a:p>
            <a:pPr marL="457200" indent="-457200">
              <a:buFont typeface="+mj-lt"/>
              <a:buAutoNum type="arabicPeriod"/>
            </a:pPr>
            <a:r>
              <a:rPr lang="id-ID" sz="2000">
                <a:latin typeface="Constantia" panose="02030602050306030303" pitchFamily="18" charset="0"/>
              </a:rPr>
              <a:t>Operasional/Pemeliharaan (Operasi Keamanan; Modifikasi atau penambahan HW/SW, Admin, Penjaminan Operasional, Pemantauan &amp; Audit, Melakukan Pencadangan, mengelola Kunci Kriptografi);</a:t>
            </a:r>
          </a:p>
          <a:p>
            <a:pPr marL="457200" indent="-457200">
              <a:buFont typeface="+mj-lt"/>
              <a:buAutoNum type="arabicPeriod"/>
            </a:pPr>
            <a:r>
              <a:rPr lang="id-ID" sz="2000">
                <a:latin typeface="Constantia" panose="02030602050306030303" pitchFamily="18" charset="0"/>
              </a:rPr>
              <a:t>Pembuangan (hw/sw/info konten/sanitasi disk, pengarsipan file yang dipindahkan atau dimusnahkan, peralatan yang dipindahkan) Data pada media magnetik harus dibersihkan dengan cara ditimpa, didegaussing, atau dimusnahkan).</a:t>
            </a:r>
          </a:p>
          <a:p>
            <a:endParaRPr lang="id-ID" sz="2000">
              <a:latin typeface="Constantia" panose="02030602050306030303" pitchFamily="18" charset="0"/>
            </a:endParaRPr>
          </a:p>
          <a:p>
            <a:r>
              <a:rPr lang="id-ID" sz="2000">
                <a:latin typeface="Constantia" panose="02030602050306030303" pitchFamily="18" charset="0"/>
              </a:rPr>
              <a:t>DOKUMENTASI (metodologi &amp; prinsip ISS –Information Systems Security): NIST di atas; EP-ITS (Engineering Principles for IT Security)</a:t>
            </a:r>
          </a:p>
        </p:txBody>
      </p:sp>
    </p:spTree>
    <p:extLst>
      <p:ext uri="{BB962C8B-B14F-4D97-AF65-F5344CB8AC3E}">
        <p14:creationId xmlns:p14="http://schemas.microsoft.com/office/powerpoint/2010/main" val="33287485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7861852" y="248311"/>
            <a:ext cx="3985590" cy="461665"/>
          </a:xfrm>
          <a:prstGeom prst="rect">
            <a:avLst/>
          </a:prstGeom>
          <a:noFill/>
        </p:spPr>
        <p:txBody>
          <a:bodyPr wrap="square" rtlCol="0">
            <a:spAutoFit/>
          </a:bodyPr>
          <a:lstStyle/>
          <a:p>
            <a:pPr algn="ctr"/>
            <a:r>
              <a:rPr lang="en-US" sz="2400" b="1"/>
              <a:t>Pedoman OECD dari ISS</a:t>
            </a:r>
            <a:endParaRPr lang="sv-SE" sz="2400" b="1"/>
          </a:p>
        </p:txBody>
      </p:sp>
      <p:sp>
        <p:nvSpPr>
          <p:cNvPr id="5" name="TextBox 4">
            <a:extLst>
              <a:ext uri="{FF2B5EF4-FFF2-40B4-BE49-F238E27FC236}">
                <a16:creationId xmlns:a16="http://schemas.microsoft.com/office/drawing/2014/main" id="{CD12F4D6-4EE4-8E85-C570-2C3D1A97F38A}"/>
              </a:ext>
            </a:extLst>
          </p:cNvPr>
          <p:cNvSpPr txBox="1"/>
          <p:nvPr/>
        </p:nvSpPr>
        <p:spPr>
          <a:xfrm>
            <a:off x="1036153" y="1019700"/>
            <a:ext cx="10682082" cy="4093428"/>
          </a:xfrm>
          <a:prstGeom prst="rect">
            <a:avLst/>
          </a:prstGeom>
          <a:noFill/>
        </p:spPr>
        <p:txBody>
          <a:bodyPr wrap="square">
            <a:spAutoFit/>
          </a:bodyPr>
          <a:lstStyle/>
          <a:p>
            <a:r>
              <a:rPr lang="en-US" sz="2000">
                <a:latin typeface="Constantia" panose="02030602050306030303" pitchFamily="18" charset="0"/>
              </a:rPr>
              <a:t>Pedoman OECD (www.oecd.org) </a:t>
            </a:r>
            <a:r>
              <a:rPr lang="en-US" sz="2000" i="1">
                <a:latin typeface="Constantia" panose="02030602050306030303" pitchFamily="18" charset="0"/>
              </a:rPr>
              <a:t>Information Systems Security </a:t>
            </a:r>
            <a:r>
              <a:rPr lang="en-US" sz="2000">
                <a:latin typeface="Constantia" panose="02030602050306030303" pitchFamily="18" charset="0"/>
              </a:rPr>
              <a:t>(ISS) adalah dasar dari NIST SP 800-14:</a:t>
            </a:r>
          </a:p>
          <a:p>
            <a:r>
              <a:rPr lang="en-US" sz="2000">
                <a:latin typeface="Constantia" panose="02030602050306030303" pitchFamily="18" charset="0"/>
              </a:rPr>
              <a:t>Computer Security mendukung </a:t>
            </a:r>
            <a:r>
              <a:rPr lang="id-ID" sz="2000"/>
              <a:t>Keamanan Komputer Organisasi</a:t>
            </a:r>
            <a:endParaRPr lang="en-US" sz="2000">
              <a:latin typeface="Constantia" panose="02030602050306030303" pitchFamily="18" charset="0"/>
            </a:endParaRPr>
          </a:p>
          <a:p>
            <a:r>
              <a:rPr lang="en-US" sz="2000">
                <a:latin typeface="Constantia" panose="02030602050306030303" pitchFamily="18" charset="0"/>
              </a:rPr>
              <a:t>Computer Security merupakan elemen integral dari manajemen</a:t>
            </a:r>
          </a:p>
          <a:p>
            <a:r>
              <a:rPr lang="en-US" sz="2000">
                <a:latin typeface="Constantia" panose="02030602050306030303" pitchFamily="18" charset="0"/>
              </a:rPr>
              <a:t>Computer Security harus hemat biaya</a:t>
            </a:r>
          </a:p>
          <a:p>
            <a:r>
              <a:rPr lang="en-US" sz="2000">
                <a:latin typeface="Constantia" panose="02030602050306030303" pitchFamily="18" charset="0"/>
              </a:rPr>
              <a:t>Systems owner memiliki keamanan yang bertanggung jawab di luar Organisasi</a:t>
            </a:r>
          </a:p>
          <a:p>
            <a:r>
              <a:rPr lang="en-US" sz="2000">
                <a:latin typeface="Constantia" panose="02030602050306030303" pitchFamily="18" charset="0"/>
              </a:rPr>
              <a:t>Computer Security memiliki Tanggung Jawab &amp; Akuntabilitas -&gt; Explicit</a:t>
            </a:r>
          </a:p>
          <a:p>
            <a:r>
              <a:rPr lang="en-US" sz="2000">
                <a:latin typeface="Constantia" panose="02030602050306030303" pitchFamily="18" charset="0"/>
              </a:rPr>
              <a:t>Computer Security -&gt; Periodically Reassessed</a:t>
            </a:r>
          </a:p>
          <a:p>
            <a:r>
              <a:rPr lang="en-US" sz="2000">
                <a:latin typeface="Constantia" panose="02030602050306030303" pitchFamily="18" charset="0"/>
              </a:rPr>
              <a:t>Computer Security -&gt; Dinilai Ulang Secara Berkala</a:t>
            </a:r>
          </a:p>
          <a:p>
            <a:r>
              <a:rPr lang="en-US" sz="2000">
                <a:latin typeface="Constantia" panose="02030602050306030303" pitchFamily="18" charset="0"/>
              </a:rPr>
              <a:t>Computer Security Pendekatan Komprehensif &amp; Terintegrasi</a:t>
            </a:r>
          </a:p>
          <a:p>
            <a:endParaRPr lang="en-US" sz="2000">
              <a:latin typeface="Constantia" panose="02030602050306030303" pitchFamily="18" charset="0"/>
            </a:endParaRPr>
          </a:p>
          <a:p>
            <a:r>
              <a:rPr lang="en-US" sz="2000">
                <a:latin typeface="Constantia" panose="02030602050306030303" pitchFamily="18" charset="0"/>
              </a:rPr>
              <a:t>OECD = </a:t>
            </a:r>
            <a:r>
              <a:rPr lang="en-US" sz="2000" i="1">
                <a:latin typeface="Constantia" panose="02030602050306030303" pitchFamily="18" charset="0"/>
              </a:rPr>
              <a:t>Organization Economic Cooperation &amp; Development</a:t>
            </a:r>
            <a:r>
              <a:rPr lang="en-US" sz="2000">
                <a:latin typeface="Constantia" panose="02030602050306030303" pitchFamily="18" charset="0"/>
              </a:rPr>
              <a:t>.  EU – </a:t>
            </a:r>
            <a:r>
              <a:rPr lang="en-US" sz="2000" i="1">
                <a:latin typeface="Constantia" panose="02030602050306030303" pitchFamily="18" charset="0"/>
              </a:rPr>
              <a:t>European Union – Uni Eropa</a:t>
            </a:r>
          </a:p>
        </p:txBody>
      </p:sp>
    </p:spTree>
    <p:extLst>
      <p:ext uri="{BB962C8B-B14F-4D97-AF65-F5344CB8AC3E}">
        <p14:creationId xmlns:p14="http://schemas.microsoft.com/office/powerpoint/2010/main" val="26603869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715000" y="248311"/>
            <a:ext cx="6132442" cy="461665"/>
          </a:xfrm>
          <a:prstGeom prst="rect">
            <a:avLst/>
          </a:prstGeom>
          <a:noFill/>
        </p:spPr>
        <p:txBody>
          <a:bodyPr wrap="square" rtlCol="0">
            <a:spAutoFit/>
          </a:bodyPr>
          <a:lstStyle/>
          <a:p>
            <a:pPr algn="ctr"/>
            <a:r>
              <a:rPr lang="en-US" sz="2400" b="1"/>
              <a:t>Common Practice IT Security (ITS) di SDLC</a:t>
            </a:r>
            <a:endParaRPr lang="sv-SE" sz="2400" b="1"/>
          </a:p>
        </p:txBody>
      </p:sp>
      <p:sp>
        <p:nvSpPr>
          <p:cNvPr id="5" name="TextBox 4">
            <a:extLst>
              <a:ext uri="{FF2B5EF4-FFF2-40B4-BE49-F238E27FC236}">
                <a16:creationId xmlns:a16="http://schemas.microsoft.com/office/drawing/2014/main" id="{CD12F4D6-4EE4-8E85-C570-2C3D1A97F38A}"/>
              </a:ext>
            </a:extLst>
          </p:cNvPr>
          <p:cNvSpPr txBox="1"/>
          <p:nvPr/>
        </p:nvSpPr>
        <p:spPr>
          <a:xfrm>
            <a:off x="1036153" y="1019700"/>
            <a:ext cx="10682082" cy="400110"/>
          </a:xfrm>
          <a:prstGeom prst="rect">
            <a:avLst/>
          </a:prstGeom>
          <a:noFill/>
        </p:spPr>
        <p:txBody>
          <a:bodyPr wrap="square">
            <a:spAutoFit/>
          </a:bodyPr>
          <a:lstStyle/>
          <a:p>
            <a:r>
              <a:rPr lang="en-US" sz="2000">
                <a:latin typeface="Constantia" panose="02030602050306030303" pitchFamily="18" charset="0"/>
              </a:rPr>
              <a:t>Singkatan: SDLC ( </a:t>
            </a:r>
            <a:r>
              <a:rPr lang="en-US" sz="2000" i="1">
                <a:latin typeface="Constantia" panose="02030602050306030303" pitchFamily="18" charset="0"/>
              </a:rPr>
              <a:t>System Development Life Cycle</a:t>
            </a:r>
            <a:r>
              <a:rPr lang="en-US" sz="2000">
                <a:latin typeface="Constantia" panose="02030602050306030303" pitchFamily="18" charset="0"/>
              </a:rPr>
              <a:t>) &amp; NIST (</a:t>
            </a:r>
            <a:r>
              <a:rPr lang="en-US" sz="2000" i="1">
                <a:latin typeface="Constantia" panose="02030602050306030303" pitchFamily="18" charset="0"/>
              </a:rPr>
              <a:t>National Institute Standard &amp; Tech</a:t>
            </a:r>
            <a:r>
              <a:rPr lang="en-US" sz="2000">
                <a:latin typeface="Constantia" panose="02030602050306030303" pitchFamily="18" charset="0"/>
              </a:rPr>
              <a:t>)</a:t>
            </a:r>
          </a:p>
        </p:txBody>
      </p:sp>
      <p:sp>
        <p:nvSpPr>
          <p:cNvPr id="3" name="TextBox 2">
            <a:extLst>
              <a:ext uri="{FF2B5EF4-FFF2-40B4-BE49-F238E27FC236}">
                <a16:creationId xmlns:a16="http://schemas.microsoft.com/office/drawing/2014/main" id="{6494CC65-67C2-F356-0965-7B37165647BF}"/>
              </a:ext>
            </a:extLst>
          </p:cNvPr>
          <p:cNvSpPr txBox="1"/>
          <p:nvPr/>
        </p:nvSpPr>
        <p:spPr>
          <a:xfrm>
            <a:off x="1076740" y="1590984"/>
            <a:ext cx="7500729" cy="3477875"/>
          </a:xfrm>
          <a:prstGeom prst="rect">
            <a:avLst/>
          </a:prstGeom>
          <a:noFill/>
        </p:spPr>
        <p:txBody>
          <a:bodyPr wrap="square">
            <a:spAutoFit/>
          </a:bodyPr>
          <a:lstStyle/>
          <a:p>
            <a:r>
              <a:rPr lang="en-US" sz="2000" b="1">
                <a:solidFill>
                  <a:srgbClr val="0070C0"/>
                </a:solidFill>
              </a:rPr>
              <a:t>NIST SP 800-14 :</a:t>
            </a:r>
          </a:p>
          <a:p>
            <a:pPr marL="342900" indent="-342900">
              <a:buFont typeface="Wingdings" panose="05000000000000000000" pitchFamily="2" charset="2"/>
              <a:buChar char="§"/>
            </a:pPr>
            <a:r>
              <a:rPr lang="en-US" sz="2000"/>
              <a:t>Policy  (Program, Issues and Systems Specific)</a:t>
            </a:r>
          </a:p>
          <a:p>
            <a:pPr marL="342900" indent="-342900">
              <a:buFont typeface="Wingdings" panose="05000000000000000000" pitchFamily="2" charset="2"/>
              <a:buChar char="§"/>
            </a:pPr>
            <a:r>
              <a:rPr lang="en-US" sz="2000"/>
              <a:t>Program Management of Computer Security in multiple level</a:t>
            </a:r>
          </a:p>
          <a:p>
            <a:pPr marL="342900" indent="-342900">
              <a:buFont typeface="Wingdings" panose="05000000000000000000" pitchFamily="2" charset="2"/>
              <a:buChar char="§"/>
            </a:pPr>
            <a:r>
              <a:rPr lang="en-US" sz="2000"/>
              <a:t>Risk Level Management </a:t>
            </a:r>
          </a:p>
          <a:p>
            <a:pPr marL="342900" indent="-342900">
              <a:buFont typeface="Wingdings" panose="05000000000000000000" pitchFamily="2" charset="2"/>
              <a:buChar char="§"/>
            </a:pPr>
            <a:r>
              <a:rPr lang="en-US" sz="2000"/>
              <a:t>Life Cycle Planning</a:t>
            </a:r>
          </a:p>
          <a:p>
            <a:pPr marL="342900" indent="-342900">
              <a:buFont typeface="Wingdings" panose="05000000000000000000" pitchFamily="2" charset="2"/>
              <a:buChar char="§"/>
            </a:pPr>
            <a:r>
              <a:rPr lang="en-US" sz="2000"/>
              <a:t>Personnel/User Issues</a:t>
            </a:r>
          </a:p>
          <a:p>
            <a:pPr marL="342900" indent="-342900">
              <a:buFont typeface="Wingdings" panose="05000000000000000000" pitchFamily="2" charset="2"/>
              <a:buChar char="§"/>
            </a:pPr>
            <a:r>
              <a:rPr lang="en-US" sz="2000"/>
              <a:t>Preparing Contingencies&amp; Disasters (event of disasters &amp; disruptions)</a:t>
            </a:r>
          </a:p>
          <a:p>
            <a:pPr marL="342900" indent="-342900">
              <a:buFont typeface="Wingdings" panose="05000000000000000000" pitchFamily="2" charset="2"/>
              <a:buChar char="§"/>
            </a:pPr>
            <a:r>
              <a:rPr lang="en-US" sz="2000"/>
              <a:t>Computer Security Incident Handling (reacting  to malicious code &amp; internal/external unauthorized intrusions)</a:t>
            </a:r>
          </a:p>
          <a:p>
            <a:pPr marL="342900" indent="-342900">
              <a:buFont typeface="Wingdings" panose="05000000000000000000" pitchFamily="2" charset="2"/>
              <a:buChar char="§"/>
            </a:pPr>
            <a:r>
              <a:rPr lang="en-US" sz="2000"/>
              <a:t>Awareness &amp; Training</a:t>
            </a:r>
          </a:p>
        </p:txBody>
      </p:sp>
    </p:spTree>
    <p:extLst>
      <p:ext uri="{BB962C8B-B14F-4D97-AF65-F5344CB8AC3E}">
        <p14:creationId xmlns:p14="http://schemas.microsoft.com/office/powerpoint/2010/main" val="35029103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4343400" y="248311"/>
            <a:ext cx="7504042" cy="461665"/>
          </a:xfrm>
          <a:prstGeom prst="rect">
            <a:avLst/>
          </a:prstGeom>
          <a:noFill/>
        </p:spPr>
        <p:txBody>
          <a:bodyPr wrap="square" rtlCol="0">
            <a:spAutoFit/>
          </a:bodyPr>
          <a:lstStyle/>
          <a:p>
            <a:pPr algn="ctr"/>
            <a:r>
              <a:rPr lang="en-US" sz="2400" b="1"/>
              <a:t>Panduan Manajemen Risiko untuk ITS (IT Security) S 1/1</a:t>
            </a:r>
            <a:endParaRPr lang="sv-SE" sz="2400" b="1"/>
          </a:p>
        </p:txBody>
      </p:sp>
      <p:sp>
        <p:nvSpPr>
          <p:cNvPr id="5" name="TextBox 4">
            <a:extLst>
              <a:ext uri="{FF2B5EF4-FFF2-40B4-BE49-F238E27FC236}">
                <a16:creationId xmlns:a16="http://schemas.microsoft.com/office/drawing/2014/main" id="{CD12F4D6-4EE4-8E85-C570-2C3D1A97F38A}"/>
              </a:ext>
            </a:extLst>
          </p:cNvPr>
          <p:cNvSpPr txBox="1"/>
          <p:nvPr/>
        </p:nvSpPr>
        <p:spPr>
          <a:xfrm>
            <a:off x="926821" y="847914"/>
            <a:ext cx="10920621" cy="2246769"/>
          </a:xfrm>
          <a:prstGeom prst="rect">
            <a:avLst/>
          </a:prstGeom>
          <a:noFill/>
        </p:spPr>
        <p:txBody>
          <a:bodyPr wrap="square">
            <a:spAutoFit/>
          </a:bodyPr>
          <a:lstStyle/>
          <a:p>
            <a:pPr algn="just"/>
            <a:r>
              <a:rPr lang="en-US" sz="2000">
                <a:latin typeface="Constantia" panose="02030602050306030303" pitchFamily="18" charset="0"/>
              </a:rPr>
              <a:t>NIST Special Publication 800-300: terdiri dari :</a:t>
            </a:r>
          </a:p>
          <a:p>
            <a:pPr marL="457200" indent="-457200" algn="just">
              <a:buFont typeface="+mj-lt"/>
              <a:buAutoNum type="arabicPeriod"/>
            </a:pPr>
            <a:r>
              <a:rPr lang="en-US" sz="2000" b="1" i="1">
                <a:latin typeface="Constantia" panose="02030602050306030303" pitchFamily="18" charset="0"/>
              </a:rPr>
              <a:t>Risk Assessment :  </a:t>
            </a:r>
            <a:r>
              <a:rPr lang="en-US" sz="2000">
                <a:latin typeface="Constantia" panose="02030602050306030303" pitchFamily="18" charset="0"/>
              </a:rPr>
              <a:t>Identifikasi &amp; Evaluasi Risiko &amp; Dampak Risiko; Tindakan Pengurangan Risiko);  </a:t>
            </a:r>
          </a:p>
          <a:p>
            <a:pPr marL="457200" indent="-457200" algn="just">
              <a:buFont typeface="+mj-lt"/>
              <a:buAutoNum type="arabicPeriod"/>
            </a:pPr>
            <a:r>
              <a:rPr lang="en-US" sz="2000" b="1">
                <a:latin typeface="Constantia" panose="02030602050306030303" pitchFamily="18" charset="0"/>
              </a:rPr>
              <a:t>Risk Mitigation </a:t>
            </a:r>
            <a:r>
              <a:rPr lang="en-US" sz="2000">
                <a:latin typeface="Constantia" panose="02030602050306030303" pitchFamily="18" charset="0"/>
              </a:rPr>
              <a:t>(Memprioritaskan tindakan pengurangan risiko yang tepat; Implementasi; Pemeliharaan)</a:t>
            </a:r>
          </a:p>
          <a:p>
            <a:pPr marL="447675" algn="just"/>
            <a:r>
              <a:rPr lang="en-US" sz="2000" i="1">
                <a:latin typeface="Constantia" panose="02030602050306030303" pitchFamily="18" charset="0"/>
              </a:rPr>
              <a:t>Designated Approving Authority </a:t>
            </a:r>
            <a:r>
              <a:rPr lang="en-US" sz="2000">
                <a:latin typeface="Constantia" panose="02030602050306030303" pitchFamily="18" charset="0"/>
              </a:rPr>
              <a:t>(DAA) memiliki tanggung jawab untuk menentukan apakah risiko residual dalam Sistem diterima atau kontrol keamanan tambahan perlu diterapkan. </a:t>
            </a:r>
          </a:p>
        </p:txBody>
      </p:sp>
      <p:sp>
        <p:nvSpPr>
          <p:cNvPr id="6" name="TextBox 5">
            <a:extLst>
              <a:ext uri="{FF2B5EF4-FFF2-40B4-BE49-F238E27FC236}">
                <a16:creationId xmlns:a16="http://schemas.microsoft.com/office/drawing/2014/main" id="{5479F334-64FE-EC12-977B-72219500084F}"/>
              </a:ext>
            </a:extLst>
          </p:cNvPr>
          <p:cNvSpPr txBox="1"/>
          <p:nvPr/>
        </p:nvSpPr>
        <p:spPr>
          <a:xfrm>
            <a:off x="1036152" y="3232621"/>
            <a:ext cx="10811290" cy="3785652"/>
          </a:xfrm>
          <a:prstGeom prst="rect">
            <a:avLst/>
          </a:prstGeom>
          <a:noFill/>
        </p:spPr>
        <p:txBody>
          <a:bodyPr wrap="square">
            <a:spAutoFit/>
          </a:bodyPr>
          <a:lstStyle/>
          <a:p>
            <a:r>
              <a:rPr lang="en-US" sz="2000">
                <a:latin typeface="Constantia" panose="02030602050306030303" pitchFamily="18" charset="0"/>
              </a:rPr>
              <a:t>Definition:</a:t>
            </a:r>
          </a:p>
          <a:p>
            <a:r>
              <a:rPr lang="en-US" sz="2000">
                <a:latin typeface="Constantia" panose="02030602050306030303" pitchFamily="18" charset="0"/>
              </a:rPr>
              <a:t>Risk: function of likelihood a given threat-source exercising a particular potential vulnerability impacting organization</a:t>
            </a:r>
          </a:p>
          <a:p>
            <a:r>
              <a:rPr lang="en-US" sz="2000">
                <a:latin typeface="Constantia" panose="02030602050306030303" pitchFamily="18" charset="0"/>
              </a:rPr>
              <a:t>Threat : Potential Threat Source to exercise or exploit specific vulnerability.</a:t>
            </a:r>
          </a:p>
          <a:p>
            <a:r>
              <a:rPr lang="en-US" sz="2000">
                <a:latin typeface="Constantia" panose="02030602050306030303" pitchFamily="18" charset="0"/>
              </a:rPr>
              <a:t>Threat Source: (1) intent/method targeting exploitation of vulnerability or (2) a situation that trigger a vulnerability. Ie: Natural (storms/floods); Human (Hacking or Environmental (Power failure).</a:t>
            </a:r>
          </a:p>
          <a:p>
            <a:r>
              <a:rPr lang="en-US" sz="2000">
                <a:latin typeface="Constantia" panose="02030602050306030303" pitchFamily="18" charset="0"/>
              </a:rPr>
              <a:t>Vulnerability: a Flaw or Weakness in system security procedure, design, implementation or internal controls that could result in security breach or violation of system security policy.</a:t>
            </a:r>
          </a:p>
          <a:p>
            <a:r>
              <a:rPr lang="en-US" sz="2000">
                <a:latin typeface="Constantia" panose="02030602050306030303" pitchFamily="18" charset="0"/>
              </a:rPr>
              <a:t>Impact: Magnitude of harms that caused by threat exploitation of vulnerability.</a:t>
            </a:r>
          </a:p>
          <a:p>
            <a:r>
              <a:rPr lang="en-US" sz="2000">
                <a:latin typeface="Constantia" panose="02030602050306030303" pitchFamily="18" charset="0"/>
              </a:rPr>
              <a:t>Level of Impact  a Relative value for IT assets &amp; resources affected  (the criticality &amp; sensitivity IT Systems components &amp; data).</a:t>
            </a:r>
          </a:p>
        </p:txBody>
      </p:sp>
    </p:spTree>
    <p:extLst>
      <p:ext uri="{BB962C8B-B14F-4D97-AF65-F5344CB8AC3E}">
        <p14:creationId xmlns:p14="http://schemas.microsoft.com/office/powerpoint/2010/main" val="32972322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F70811F2-82AE-46F7-AB31-BE01963B5B34}"/>
              </a:ext>
            </a:extLst>
          </p:cNvPr>
          <p:cNvSpPr>
            <a:spLocks noGrp="1"/>
          </p:cNvSpPr>
          <p:nvPr>
            <p:ph type="title"/>
          </p:nvPr>
        </p:nvSpPr>
        <p:spPr>
          <a:xfrm>
            <a:off x="1506471" y="0"/>
            <a:ext cx="10515600" cy="880692"/>
          </a:xfrm>
        </p:spPr>
        <p:txBody>
          <a:bodyPr/>
          <a:lstStyle/>
          <a:p>
            <a:r>
              <a:rPr lang="en-US" b="1">
                <a:solidFill>
                  <a:schemeClr val="accent4">
                    <a:lumMod val="60000"/>
                    <a:lumOff val="40000"/>
                  </a:schemeClr>
                </a:solidFill>
              </a:rPr>
              <a:t>STRUKTUR DATA</a:t>
            </a:r>
            <a:endParaRPr lang="en-US" dirty="0">
              <a:solidFill>
                <a:schemeClr val="accent4">
                  <a:lumMod val="60000"/>
                  <a:lumOff val="40000"/>
                </a:schemeClr>
              </a:solidFill>
            </a:endParaRPr>
          </a:p>
        </p:txBody>
      </p:sp>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99658" y="2532806"/>
            <a:ext cx="10515601" cy="954107"/>
          </a:xfrm>
          <a:prstGeom prst="rect">
            <a:avLst/>
          </a:prstGeom>
          <a:noFill/>
        </p:spPr>
        <p:txBody>
          <a:bodyPr wrap="square" rtlCol="0">
            <a:spAutoFit/>
          </a:bodyPr>
          <a:lstStyle/>
          <a:p>
            <a:pPr algn="ctr"/>
            <a:r>
              <a:rPr lang="en-US" sz="2800"/>
              <a:t>Mahasiswa mampu menguasai tentang cyber crime dan cyber</a:t>
            </a:r>
          </a:p>
          <a:p>
            <a:pPr algn="ctr"/>
            <a:r>
              <a:rPr lang="en-US" sz="2800"/>
              <a:t>security</a:t>
            </a:r>
          </a:p>
        </p:txBody>
      </p:sp>
    </p:spTree>
    <p:extLst>
      <p:ext uri="{BB962C8B-B14F-4D97-AF65-F5344CB8AC3E}">
        <p14:creationId xmlns:p14="http://schemas.microsoft.com/office/powerpoint/2010/main" val="1193952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4343400" y="248311"/>
            <a:ext cx="7504042" cy="461665"/>
          </a:xfrm>
          <a:prstGeom prst="rect">
            <a:avLst/>
          </a:prstGeom>
          <a:noFill/>
        </p:spPr>
        <p:txBody>
          <a:bodyPr wrap="square" rtlCol="0">
            <a:spAutoFit/>
          </a:bodyPr>
          <a:lstStyle/>
          <a:p>
            <a:pPr algn="ctr"/>
            <a:r>
              <a:rPr lang="en-US" sz="2400" b="1"/>
              <a:t>Panduan Manajemen Risiko untuk ITS (IT Security)</a:t>
            </a:r>
            <a:endParaRPr lang="sv-SE" sz="2400" b="1"/>
          </a:p>
        </p:txBody>
      </p:sp>
      <p:sp>
        <p:nvSpPr>
          <p:cNvPr id="6" name="TextBox 5">
            <a:extLst>
              <a:ext uri="{FF2B5EF4-FFF2-40B4-BE49-F238E27FC236}">
                <a16:creationId xmlns:a16="http://schemas.microsoft.com/office/drawing/2014/main" id="{5479F334-64FE-EC12-977B-72219500084F}"/>
              </a:ext>
            </a:extLst>
          </p:cNvPr>
          <p:cNvSpPr txBox="1"/>
          <p:nvPr/>
        </p:nvSpPr>
        <p:spPr>
          <a:xfrm>
            <a:off x="595932" y="871195"/>
            <a:ext cx="11000135" cy="4784387"/>
          </a:xfrm>
          <a:prstGeom prst="rect">
            <a:avLst/>
          </a:prstGeom>
          <a:noFill/>
        </p:spPr>
        <p:txBody>
          <a:bodyPr wrap="square">
            <a:spAutoFit/>
          </a:bodyPr>
          <a:lstStyle/>
          <a:p>
            <a:r>
              <a:rPr lang="en-US" sz="2000" b="1" u="sng">
                <a:latin typeface="Constantia" panose="02030602050306030303" pitchFamily="18" charset="0"/>
              </a:rPr>
              <a:t>Definition:</a:t>
            </a:r>
          </a:p>
          <a:p>
            <a:endParaRPr lang="en-US" sz="800">
              <a:latin typeface="Constantia" panose="02030602050306030303" pitchFamily="18" charset="0"/>
            </a:endParaRPr>
          </a:p>
          <a:p>
            <a:pPr marL="342900" indent="-342900">
              <a:buFont typeface="Wingdings" panose="05000000000000000000" pitchFamily="2" charset="2"/>
              <a:buChar char="§"/>
            </a:pPr>
            <a:r>
              <a:rPr lang="en-US" sz="2000" b="1" i="1">
                <a:latin typeface="Constantia" panose="02030602050306030303" pitchFamily="18" charset="0"/>
              </a:rPr>
              <a:t>Risk : </a:t>
            </a:r>
            <a:r>
              <a:rPr lang="en-US" sz="2000">
                <a:latin typeface="Constantia" panose="02030602050306030303" pitchFamily="18" charset="0"/>
              </a:rPr>
              <a:t>adanya kemungkinan sumber ancaman tertentu menggunakan kerentanan potensial tertentu yang berdampak pada organisasi</a:t>
            </a:r>
          </a:p>
          <a:p>
            <a:pPr marL="342900" indent="-342900">
              <a:lnSpc>
                <a:spcPct val="150000"/>
              </a:lnSpc>
              <a:buFont typeface="Wingdings" panose="05000000000000000000" pitchFamily="2" charset="2"/>
              <a:buChar char="§"/>
            </a:pPr>
            <a:r>
              <a:rPr lang="en-US" sz="2000" b="1" i="1">
                <a:latin typeface="Constantia" panose="02030602050306030303" pitchFamily="18" charset="0"/>
              </a:rPr>
              <a:t>Threat : </a:t>
            </a:r>
            <a:r>
              <a:rPr lang="en-US" sz="2000">
                <a:latin typeface="Constantia" panose="02030602050306030303" pitchFamily="18" charset="0"/>
              </a:rPr>
              <a:t>Sumber Ancaman Potensial untuk melatih atau mengeksploitasi kerentanan tertentu..</a:t>
            </a:r>
          </a:p>
          <a:p>
            <a:pPr marL="342900" indent="-342900">
              <a:lnSpc>
                <a:spcPct val="150000"/>
              </a:lnSpc>
              <a:buFont typeface="Wingdings" panose="05000000000000000000" pitchFamily="2" charset="2"/>
              <a:buChar char="§"/>
            </a:pPr>
            <a:r>
              <a:rPr lang="en-US" sz="2000" b="1" i="1">
                <a:latin typeface="Constantia" panose="02030602050306030303" pitchFamily="18" charset="0"/>
              </a:rPr>
              <a:t>Threat Source: </a:t>
            </a:r>
            <a:r>
              <a:rPr lang="en-US" sz="2000">
                <a:latin typeface="Constantia" panose="02030602050306030303" pitchFamily="18" charset="0"/>
              </a:rPr>
              <a:t> (1) metode penargetan eksploitasi kerentanan atau (2) situasi yang memicu kerentanan. Yaitu: Alam (badai/banjir); Manusia (Peretasan atau Lingkungan).</a:t>
            </a:r>
          </a:p>
          <a:p>
            <a:pPr marL="342900" indent="-342900">
              <a:buFont typeface="Wingdings" panose="05000000000000000000" pitchFamily="2" charset="2"/>
              <a:buChar char="§"/>
            </a:pPr>
            <a:r>
              <a:rPr lang="en-US" sz="2000" b="1" i="1">
                <a:latin typeface="Constantia" panose="02030602050306030303" pitchFamily="18" charset="0"/>
              </a:rPr>
              <a:t>Vulnerability: </a:t>
            </a:r>
            <a:r>
              <a:rPr lang="en-US" sz="2000">
                <a:latin typeface="Constantia" panose="02030602050306030303" pitchFamily="18" charset="0"/>
              </a:rPr>
              <a:t>Cacat atau Kelemahan dalam prosedur keamanan sistem, desain, implementasi atau kontrol internal yang dapat mengakibatkan pelanggaran keamanan atau pelanggaran kebijakan keamanan sistem.</a:t>
            </a:r>
          </a:p>
          <a:p>
            <a:pPr marL="342900" indent="-342900">
              <a:lnSpc>
                <a:spcPct val="150000"/>
              </a:lnSpc>
              <a:buFont typeface="Wingdings" panose="05000000000000000000" pitchFamily="2" charset="2"/>
              <a:buChar char="§"/>
            </a:pPr>
            <a:r>
              <a:rPr lang="en-US" sz="2000" b="1" i="1">
                <a:latin typeface="Constantia" panose="02030602050306030303" pitchFamily="18" charset="0"/>
              </a:rPr>
              <a:t>Impact: </a:t>
            </a:r>
            <a:r>
              <a:rPr lang="en-US" sz="2000">
                <a:latin typeface="Constantia" panose="02030602050306030303" pitchFamily="18" charset="0"/>
              </a:rPr>
              <a:t>Besaran kerugian yang disebabkan oleh eksploitasi ancaman terhadap kerentanan.</a:t>
            </a:r>
          </a:p>
          <a:p>
            <a:pPr marL="342900" indent="-342900">
              <a:lnSpc>
                <a:spcPct val="150000"/>
              </a:lnSpc>
              <a:buFont typeface="Wingdings" panose="05000000000000000000" pitchFamily="2" charset="2"/>
              <a:buChar char="§"/>
            </a:pPr>
            <a:r>
              <a:rPr lang="en-US" sz="2000" b="1" i="1">
                <a:latin typeface="Constantia" panose="02030602050306030303" pitchFamily="18" charset="0"/>
              </a:rPr>
              <a:t>Level of Impact -&gt; </a:t>
            </a:r>
            <a:r>
              <a:rPr lang="en-US" sz="2000">
                <a:latin typeface="Constantia" panose="02030602050306030303" pitchFamily="18" charset="0"/>
              </a:rPr>
              <a:t>Nilai relatif untuk aset &amp; sumber daya TI yang terpengaruh (kekritisan &amp; sensitivitas komponen &amp; data Sistem TI).</a:t>
            </a:r>
          </a:p>
        </p:txBody>
      </p:sp>
    </p:spTree>
    <p:extLst>
      <p:ext uri="{BB962C8B-B14F-4D97-AF65-F5344CB8AC3E}">
        <p14:creationId xmlns:p14="http://schemas.microsoft.com/office/powerpoint/2010/main" val="176344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4343400" y="248311"/>
            <a:ext cx="7504042" cy="461665"/>
          </a:xfrm>
          <a:prstGeom prst="rect">
            <a:avLst/>
          </a:prstGeom>
          <a:noFill/>
        </p:spPr>
        <p:txBody>
          <a:bodyPr wrap="square" rtlCol="0">
            <a:spAutoFit/>
          </a:bodyPr>
          <a:lstStyle/>
          <a:p>
            <a:pPr algn="ctr"/>
            <a:r>
              <a:rPr lang="en-US" sz="2400" b="1"/>
              <a:t>Panduan Manajemen Risiko untuk ITS (IT Security) Lanj</a:t>
            </a:r>
            <a:endParaRPr lang="sv-SE" sz="2400" b="1"/>
          </a:p>
        </p:txBody>
      </p:sp>
      <p:sp>
        <p:nvSpPr>
          <p:cNvPr id="6" name="TextBox 5">
            <a:extLst>
              <a:ext uri="{FF2B5EF4-FFF2-40B4-BE49-F238E27FC236}">
                <a16:creationId xmlns:a16="http://schemas.microsoft.com/office/drawing/2014/main" id="{63EFDDB1-4CFE-C606-C78A-0AD23FAC1C88}"/>
              </a:ext>
            </a:extLst>
          </p:cNvPr>
          <p:cNvSpPr txBox="1"/>
          <p:nvPr/>
        </p:nvSpPr>
        <p:spPr>
          <a:xfrm>
            <a:off x="735494" y="1079335"/>
            <a:ext cx="11111948" cy="4093428"/>
          </a:xfrm>
          <a:prstGeom prst="rect">
            <a:avLst/>
          </a:prstGeom>
          <a:noFill/>
        </p:spPr>
        <p:txBody>
          <a:bodyPr wrap="square">
            <a:spAutoFit/>
          </a:bodyPr>
          <a:lstStyle/>
          <a:p>
            <a:r>
              <a:rPr lang="en-US" sz="2000" b="1"/>
              <a:t>Risk Assesment: </a:t>
            </a:r>
            <a:r>
              <a:rPr lang="en-US" sz="2000"/>
              <a:t>Systems Characteristics; Threat ID; Vulnerability ID; Control Analysis; Likelihood Determination; Impact Analysis; Risk Determination; Control Recommendations; Result Documentations.</a:t>
            </a:r>
          </a:p>
          <a:p>
            <a:r>
              <a:rPr lang="en-US" sz="2000" b="1" i="1"/>
              <a:t>Systems Scope: </a:t>
            </a:r>
            <a:r>
              <a:rPr lang="en-US" sz="2000"/>
              <a:t>H/W; S/W; Data; System Interface; User; System Support Personnel; Mission; Network Topology; Information Storage; Physic &amp; Environmental Security dll</a:t>
            </a:r>
          </a:p>
          <a:p>
            <a:r>
              <a:rPr lang="en-US" sz="2000" b="1" i="1"/>
              <a:t>Threat ID: </a:t>
            </a:r>
            <a:r>
              <a:rPr lang="en-US" sz="2000"/>
              <a:t>ID potential Threat sources that could exploit system Vulnerability &amp; compiles statement of threat sources that relate to IT Systems. Info from: Federal Computer Incident Response Center (FedCIRC); Intelligence Agency; Mass Media &amp; Web.</a:t>
            </a:r>
          </a:p>
          <a:p>
            <a:r>
              <a:rPr lang="en-US" sz="2000" b="1" i="1"/>
              <a:t>Vulnerability ID: </a:t>
            </a:r>
            <a:r>
              <a:rPr lang="en-US" sz="2000"/>
              <a:t>List of System Vulnerability that might be exploited by pontential Threat Sources. NIST (Nasional Instititute of Standard &amp; Tech) Vulnerability Database (http://icat.nist.gov/icat.cfm). Testing IT </a:t>
            </a:r>
            <a:r>
              <a:rPr lang="en-US" sz="2000" b="1" i="1"/>
              <a:t>Systems: </a:t>
            </a:r>
            <a:r>
              <a:rPr lang="en-US" sz="2000"/>
              <a:t>(1) Security Test &amp; Evaluation (ST&amp;E); (2). Penetration Test Techniques; (3) Automated Vulnerability Scanning  Tools.</a:t>
            </a:r>
          </a:p>
          <a:p>
            <a:r>
              <a:rPr lang="en-US" sz="2000"/>
              <a:t>Ref: Computer Security Act of 1987; Privacy Act of 1974; NIST SP800-26, Security Self Assestment Guide of ITS).</a:t>
            </a:r>
          </a:p>
        </p:txBody>
      </p:sp>
    </p:spTree>
    <p:extLst>
      <p:ext uri="{BB962C8B-B14F-4D97-AF65-F5344CB8AC3E}">
        <p14:creationId xmlns:p14="http://schemas.microsoft.com/office/powerpoint/2010/main" val="19605791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8925338" y="248311"/>
            <a:ext cx="2922103" cy="461665"/>
          </a:xfrm>
          <a:prstGeom prst="rect">
            <a:avLst/>
          </a:prstGeom>
          <a:noFill/>
        </p:spPr>
        <p:txBody>
          <a:bodyPr wrap="square" rtlCol="0">
            <a:spAutoFit/>
          </a:bodyPr>
          <a:lstStyle/>
          <a:p>
            <a:pPr algn="ctr"/>
            <a:r>
              <a:rPr lang="en-US" sz="2400" b="1"/>
              <a:t>RISK MITIGATION: </a:t>
            </a:r>
          </a:p>
        </p:txBody>
      </p:sp>
      <p:sp>
        <p:nvSpPr>
          <p:cNvPr id="6" name="TextBox 5">
            <a:extLst>
              <a:ext uri="{FF2B5EF4-FFF2-40B4-BE49-F238E27FC236}">
                <a16:creationId xmlns:a16="http://schemas.microsoft.com/office/drawing/2014/main" id="{63EFDDB1-4CFE-C606-C78A-0AD23FAC1C88}"/>
              </a:ext>
            </a:extLst>
          </p:cNvPr>
          <p:cNvSpPr txBox="1"/>
          <p:nvPr/>
        </p:nvSpPr>
        <p:spPr>
          <a:xfrm>
            <a:off x="1076741" y="920309"/>
            <a:ext cx="11111948" cy="4661276"/>
          </a:xfrm>
          <a:prstGeom prst="rect">
            <a:avLst/>
          </a:prstGeom>
          <a:noFill/>
        </p:spPr>
        <p:txBody>
          <a:bodyPr wrap="square">
            <a:spAutoFit/>
          </a:bodyPr>
          <a:lstStyle/>
          <a:p>
            <a:pPr marL="342900" indent="-342900">
              <a:lnSpc>
                <a:spcPct val="150000"/>
              </a:lnSpc>
              <a:buFont typeface="Wingdings" panose="05000000000000000000" pitchFamily="2" charset="2"/>
              <a:buChar char="§"/>
            </a:pPr>
            <a:r>
              <a:rPr lang="en-US" sz="2000" i="1">
                <a:latin typeface="Constantia" panose="02030602050306030303" pitchFamily="18" charset="0"/>
              </a:rPr>
              <a:t>Risk Assumption </a:t>
            </a:r>
            <a:r>
              <a:rPr lang="en-US" sz="2000">
                <a:latin typeface="Constantia" panose="02030602050306030303" pitchFamily="18" charset="0"/>
              </a:rPr>
              <a:t>– Terima risiko &amp; tetap beroperasi</a:t>
            </a:r>
          </a:p>
          <a:p>
            <a:pPr marL="342900" indent="-342900">
              <a:lnSpc>
                <a:spcPct val="150000"/>
              </a:lnSpc>
              <a:buFont typeface="Wingdings" panose="05000000000000000000" pitchFamily="2" charset="2"/>
              <a:buChar char="§"/>
            </a:pPr>
            <a:r>
              <a:rPr lang="en-US" sz="2000" i="1">
                <a:latin typeface="Constantia" panose="02030602050306030303" pitchFamily="18" charset="0"/>
              </a:rPr>
              <a:t>Risk Avoidance </a:t>
            </a:r>
            <a:r>
              <a:rPr lang="en-US" sz="2000">
                <a:latin typeface="Constantia" panose="02030602050306030303" pitchFamily="18" charset="0"/>
              </a:rPr>
              <a:t>– Mel</a:t>
            </a:r>
            <a:r>
              <a:rPr lang="id-ID" sz="2000">
                <a:latin typeface="Constantia" panose="02030602050306030303" pitchFamily="18" charset="0"/>
              </a:rPr>
              <a:t>upakan beberapa fungsi</a:t>
            </a:r>
            <a:endParaRPr lang="en-US" sz="2000">
              <a:latin typeface="Constantia" panose="02030602050306030303" pitchFamily="18" charset="0"/>
            </a:endParaRPr>
          </a:p>
          <a:p>
            <a:pPr marL="342900" indent="-342900">
              <a:lnSpc>
                <a:spcPct val="150000"/>
              </a:lnSpc>
              <a:buFont typeface="Wingdings" panose="05000000000000000000" pitchFamily="2" charset="2"/>
              <a:buChar char="§"/>
            </a:pPr>
            <a:r>
              <a:rPr lang="en-US" sz="2000" i="1">
                <a:latin typeface="Constantia" panose="02030602050306030303" pitchFamily="18" charset="0"/>
              </a:rPr>
              <a:t>Risk Limitation </a:t>
            </a:r>
            <a:r>
              <a:rPr lang="en-US" sz="2000">
                <a:latin typeface="Constantia" panose="02030602050306030303" pitchFamily="18" charset="0"/>
              </a:rPr>
              <a:t>– Menerapkan kontrol untuk meminimalkan dampak ancaman yang disadari</a:t>
            </a:r>
          </a:p>
          <a:p>
            <a:pPr marL="342900" indent="-342900">
              <a:lnSpc>
                <a:spcPct val="150000"/>
              </a:lnSpc>
              <a:buFont typeface="Wingdings" panose="05000000000000000000" pitchFamily="2" charset="2"/>
              <a:buChar char="§"/>
            </a:pPr>
            <a:r>
              <a:rPr lang="en-US" sz="2000" i="1">
                <a:latin typeface="Constantia" panose="02030602050306030303" pitchFamily="18" charset="0"/>
              </a:rPr>
              <a:t>Risk  Planning – </a:t>
            </a:r>
            <a:r>
              <a:rPr lang="en-US" sz="2000">
                <a:latin typeface="Constantia" panose="02030602050306030303" pitchFamily="18" charset="0"/>
              </a:rPr>
              <a:t>Mengembangkan R&amp;D Rencana mitigasi risiko</a:t>
            </a:r>
          </a:p>
          <a:p>
            <a:pPr marL="342900" indent="-342900">
              <a:lnSpc>
                <a:spcPct val="150000"/>
              </a:lnSpc>
              <a:buFont typeface="Wingdings" panose="05000000000000000000" pitchFamily="2" charset="2"/>
              <a:buChar char="§"/>
            </a:pPr>
            <a:r>
              <a:rPr lang="en-US" sz="2000" i="1">
                <a:latin typeface="Constantia" panose="02030602050306030303" pitchFamily="18" charset="0"/>
              </a:rPr>
              <a:t>Risk Transference </a:t>
            </a:r>
            <a:r>
              <a:rPr lang="en-US" sz="2000">
                <a:latin typeface="Constantia" panose="02030602050306030303" pitchFamily="18" charset="0"/>
              </a:rPr>
              <a:t>– Mentransfer risiko ke sumber lain; yaitu: Membeli Asuransi Jiwa</a:t>
            </a:r>
          </a:p>
          <a:p>
            <a:pPr marL="342900" indent="-342900">
              <a:lnSpc>
                <a:spcPct val="150000"/>
              </a:lnSpc>
              <a:buFont typeface="Wingdings" panose="05000000000000000000" pitchFamily="2" charset="2"/>
              <a:buChar char="§"/>
            </a:pPr>
            <a:endParaRPr lang="en-US" sz="2000">
              <a:latin typeface="Constantia" panose="02030602050306030303" pitchFamily="18" charset="0"/>
            </a:endParaRPr>
          </a:p>
          <a:p>
            <a:pPr marL="342900" indent="-342900">
              <a:lnSpc>
                <a:spcPct val="150000"/>
              </a:lnSpc>
              <a:buFont typeface="Wingdings" panose="05000000000000000000" pitchFamily="2" charset="2"/>
              <a:buChar char="§"/>
            </a:pPr>
            <a:endParaRPr lang="en-US" sz="2000">
              <a:latin typeface="Constantia" panose="02030602050306030303" pitchFamily="18" charset="0"/>
            </a:endParaRPr>
          </a:p>
          <a:p>
            <a:pPr marL="342900" indent="-342900">
              <a:lnSpc>
                <a:spcPct val="150000"/>
              </a:lnSpc>
              <a:buFont typeface="Wingdings" panose="05000000000000000000" pitchFamily="2" charset="2"/>
              <a:buChar char="§"/>
            </a:pPr>
            <a:endParaRPr lang="en-US" sz="2000">
              <a:latin typeface="Constantia" panose="02030602050306030303" pitchFamily="18" charset="0"/>
            </a:endParaRPr>
          </a:p>
          <a:p>
            <a:pPr marL="342900" indent="-342900">
              <a:lnSpc>
                <a:spcPct val="150000"/>
              </a:lnSpc>
              <a:buFont typeface="Wingdings" panose="05000000000000000000" pitchFamily="2" charset="2"/>
              <a:buChar char="§"/>
            </a:pPr>
            <a:endParaRPr lang="en-US" sz="2000">
              <a:latin typeface="Constantia" panose="02030602050306030303" pitchFamily="18" charset="0"/>
            </a:endParaRPr>
          </a:p>
          <a:p>
            <a:pPr>
              <a:lnSpc>
                <a:spcPct val="150000"/>
              </a:lnSpc>
            </a:pPr>
            <a:r>
              <a:rPr lang="en-US" i="1">
                <a:latin typeface="Constantia" panose="02030602050306030303" pitchFamily="18" charset="0"/>
              </a:rPr>
              <a:t>Management Control of Risk</a:t>
            </a:r>
            <a:r>
              <a:rPr lang="en-US">
                <a:latin typeface="Constantia" panose="02030602050306030303" pitchFamily="18" charset="0"/>
              </a:rPr>
              <a:t>: Pengendalian Pencegahan; Kontrol Deteksi &amp; Kontrol Pemulihan</a:t>
            </a:r>
          </a:p>
        </p:txBody>
      </p:sp>
    </p:spTree>
    <p:extLst>
      <p:ext uri="{BB962C8B-B14F-4D97-AF65-F5344CB8AC3E}">
        <p14:creationId xmlns:p14="http://schemas.microsoft.com/office/powerpoint/2010/main" val="3920066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3BAF71-40B8-4E5E-8F67-BE9BB5203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710" y="1329565"/>
            <a:ext cx="6667500" cy="5153025"/>
          </a:xfrm>
          <a:prstGeom prst="rect">
            <a:avLst/>
          </a:prstGeom>
        </p:spPr>
      </p:pic>
      <p:pic>
        <p:nvPicPr>
          <p:cNvPr id="8" name="Picture 7">
            <a:extLst>
              <a:ext uri="{FF2B5EF4-FFF2-40B4-BE49-F238E27FC236}">
                <a16:creationId xmlns:a16="http://schemas.microsoft.com/office/drawing/2014/main" id="{B5ADDE42-7761-48B8-B5CA-C8133CE39B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958518">
            <a:off x="4798093" y="2558847"/>
            <a:ext cx="1326372" cy="1319740"/>
          </a:xfrm>
          <a:prstGeom prst="rect">
            <a:avLst/>
          </a:prstGeom>
        </p:spPr>
      </p:pic>
    </p:spTree>
    <p:extLst>
      <p:ext uri="{BB962C8B-B14F-4D97-AF65-F5344CB8AC3E}">
        <p14:creationId xmlns:p14="http://schemas.microsoft.com/office/powerpoint/2010/main" val="313183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9268929" y="178736"/>
            <a:ext cx="2753142" cy="523220"/>
          </a:xfrm>
          <a:prstGeom prst="rect">
            <a:avLst/>
          </a:prstGeom>
          <a:noFill/>
        </p:spPr>
        <p:txBody>
          <a:bodyPr wrap="square" rtlCol="0">
            <a:spAutoFit/>
          </a:bodyPr>
          <a:lstStyle/>
          <a:p>
            <a:pPr algn="ctr"/>
            <a:r>
              <a:rPr lang="en-US" sz="2800" b="1"/>
              <a:t>Cyber Security </a:t>
            </a:r>
          </a:p>
        </p:txBody>
      </p:sp>
      <p:sp>
        <p:nvSpPr>
          <p:cNvPr id="2" name="object 4">
            <a:extLst>
              <a:ext uri="{FF2B5EF4-FFF2-40B4-BE49-F238E27FC236}">
                <a16:creationId xmlns:a16="http://schemas.microsoft.com/office/drawing/2014/main" id="{580C1F7C-8422-6160-FA52-4F86CF71A029}"/>
              </a:ext>
            </a:extLst>
          </p:cNvPr>
          <p:cNvSpPr txBox="1"/>
          <p:nvPr/>
        </p:nvSpPr>
        <p:spPr>
          <a:xfrm>
            <a:off x="1076740" y="1436426"/>
            <a:ext cx="10263807" cy="1173397"/>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6350" indent="-287020" algn="just">
              <a:spcBef>
                <a:spcPts val="509"/>
              </a:spcBef>
              <a:buClr>
                <a:srgbClr val="1286C3"/>
              </a:buClr>
              <a:buSzPct val="144117"/>
              <a:buChar char="•"/>
              <a:tabLst>
                <a:tab pos="299720" algn="l"/>
              </a:tabLst>
            </a:pPr>
            <a:r>
              <a:rPr sz="2400" dirty="0">
                <a:latin typeface="Constantia" panose="02030602050306030303" pitchFamily="18" charset="0"/>
                <a:cs typeface="Arial"/>
              </a:rPr>
              <a:t>Cyber security adalah aktivitas untuk melakukan  pengamanan dan </a:t>
            </a:r>
            <a:r>
              <a:rPr sz="2400" dirty="0" err="1">
                <a:latin typeface="Constantia" panose="02030602050306030303" pitchFamily="18" charset="0"/>
                <a:cs typeface="Arial"/>
              </a:rPr>
              <a:t>melindungi</a:t>
            </a:r>
            <a:r>
              <a:rPr sz="2400" dirty="0">
                <a:latin typeface="Constantia" panose="02030602050306030303" pitchFamily="18" charset="0"/>
                <a:cs typeface="Arial"/>
              </a:rPr>
              <a:t> informasi atau  sumber daya telematika demi mencegah terjadinya  tindakan cyber crime atau cyber </a:t>
            </a:r>
            <a:r>
              <a:rPr sz="2400">
                <a:latin typeface="Constantia" panose="02030602050306030303" pitchFamily="18" charset="0"/>
                <a:cs typeface="Arial"/>
              </a:rPr>
              <a:t>attack.</a:t>
            </a:r>
            <a:endParaRPr sz="2400" dirty="0">
              <a:latin typeface="Constantia" panose="02030602050306030303" pitchFamily="18" charset="0"/>
              <a:cs typeface="Arial"/>
            </a:endParaRPr>
          </a:p>
        </p:txBody>
      </p:sp>
    </p:spTree>
    <p:extLst>
      <p:ext uri="{BB962C8B-B14F-4D97-AF65-F5344CB8AC3E}">
        <p14:creationId xmlns:p14="http://schemas.microsoft.com/office/powerpoint/2010/main" val="2341983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6977270" y="178736"/>
            <a:ext cx="5044801" cy="523220"/>
          </a:xfrm>
          <a:prstGeom prst="rect">
            <a:avLst/>
          </a:prstGeom>
          <a:noFill/>
        </p:spPr>
        <p:txBody>
          <a:bodyPr wrap="square" rtlCol="0">
            <a:spAutoFit/>
          </a:bodyPr>
          <a:lstStyle/>
          <a:p>
            <a:pPr algn="ctr"/>
            <a:r>
              <a:rPr lang="en-US" sz="2800" b="1"/>
              <a:t>Prinsip Utama Cyber Security </a:t>
            </a:r>
          </a:p>
        </p:txBody>
      </p:sp>
      <p:sp>
        <p:nvSpPr>
          <p:cNvPr id="2" name="object 4">
            <a:extLst>
              <a:ext uri="{FF2B5EF4-FFF2-40B4-BE49-F238E27FC236}">
                <a16:creationId xmlns:a16="http://schemas.microsoft.com/office/drawing/2014/main" id="{580C1F7C-8422-6160-FA52-4F86CF71A029}"/>
              </a:ext>
            </a:extLst>
          </p:cNvPr>
          <p:cNvSpPr txBox="1"/>
          <p:nvPr/>
        </p:nvSpPr>
        <p:spPr>
          <a:xfrm>
            <a:off x="1076741" y="1467131"/>
            <a:ext cx="10263807" cy="1542729"/>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99085" marR="6350" indent="-287020" algn="just">
              <a:spcBef>
                <a:spcPts val="509"/>
              </a:spcBef>
              <a:buClr>
                <a:srgbClr val="1286C3"/>
              </a:buClr>
              <a:buSzPct val="144117"/>
              <a:buFontTx/>
              <a:buChar char="•"/>
              <a:tabLst>
                <a:tab pos="299720" algn="l"/>
              </a:tabLst>
            </a:pPr>
            <a:r>
              <a:rPr lang="id-ID" sz="2400">
                <a:latin typeface="Constantia" panose="02030602050306030303" pitchFamily="18" charset="0"/>
                <a:cs typeface="Arial"/>
              </a:rPr>
              <a:t>Cyber attack disini bertujuan untuk mengganggu  secara fisik maupun alur logic sistem yang sengaja </a:t>
            </a:r>
            <a:r>
              <a:rPr lang="en-US" sz="2400">
                <a:latin typeface="Constantia" panose="02030602050306030303" pitchFamily="18" charset="0"/>
                <a:cs typeface="Arial"/>
              </a:rPr>
              <a:t> </a:t>
            </a:r>
            <a:r>
              <a:rPr lang="id-ID" sz="2400">
                <a:latin typeface="Constantia" panose="02030602050306030303" pitchFamily="18" charset="0"/>
                <a:cs typeface="Arial"/>
              </a:rPr>
              <a:t>dilakukan</a:t>
            </a:r>
            <a:r>
              <a:rPr lang="en-US" sz="2400">
                <a:latin typeface="Constantia" panose="02030602050306030303" pitchFamily="18" charset="0"/>
                <a:cs typeface="Arial"/>
              </a:rPr>
              <a:t> </a:t>
            </a:r>
            <a:r>
              <a:rPr lang="id-ID" sz="2400">
                <a:latin typeface="Constantia" panose="02030602050306030303" pitchFamily="18" charset="0"/>
                <a:cs typeface="Arial"/>
              </a:rPr>
              <a:t>untuk</a:t>
            </a:r>
            <a:r>
              <a:rPr lang="en-US" sz="2400">
                <a:latin typeface="Constantia" panose="02030602050306030303" pitchFamily="18" charset="0"/>
                <a:cs typeface="Arial"/>
              </a:rPr>
              <a:t> dengan </a:t>
            </a:r>
            <a:r>
              <a:rPr lang="en-US" sz="2400">
                <a:latin typeface="Constantia" panose="02030602050306030303" pitchFamily="18" charset="0"/>
              </a:rPr>
              <a:t>3 Prinsip Utama : </a:t>
            </a:r>
            <a:r>
              <a:rPr lang="id-ID" sz="2400">
                <a:latin typeface="Constantia" panose="02030602050306030303" pitchFamily="18" charset="0"/>
                <a:cs typeface="Arial"/>
              </a:rPr>
              <a:t>kerahasiaan </a:t>
            </a:r>
            <a:r>
              <a:rPr lang="en-US" sz="2400">
                <a:latin typeface="Constantia" panose="02030602050306030303" pitchFamily="18" charset="0"/>
                <a:cs typeface="Arial"/>
              </a:rPr>
              <a:t>(</a:t>
            </a:r>
            <a:r>
              <a:rPr lang="en-US" sz="2400" b="1" i="1">
                <a:latin typeface="Constantia" panose="02030602050306030303" pitchFamily="18" charset="0"/>
                <a:cs typeface="Arial"/>
              </a:rPr>
              <a:t>c</a:t>
            </a:r>
            <a:r>
              <a:rPr lang="en-US" sz="2400" b="1" i="1">
                <a:latin typeface="Constantia" panose="02030602050306030303" pitchFamily="18" charset="0"/>
              </a:rPr>
              <a:t>onfidentiality</a:t>
            </a:r>
            <a:r>
              <a:rPr lang="en-US" sz="2400" b="1">
                <a:latin typeface="Constantia" panose="02030602050306030303" pitchFamily="18" charset="0"/>
              </a:rPr>
              <a:t>) integritas (</a:t>
            </a:r>
            <a:r>
              <a:rPr lang="en-US" sz="2400" b="1" i="1">
                <a:latin typeface="Constantia" panose="02030602050306030303" pitchFamily="18" charset="0"/>
              </a:rPr>
              <a:t>integrity</a:t>
            </a:r>
            <a:r>
              <a:rPr lang="en-US" sz="2400" b="1">
                <a:latin typeface="Constantia" panose="02030602050306030303" pitchFamily="18" charset="0"/>
              </a:rPr>
              <a:t>) &amp; ketersedian (</a:t>
            </a:r>
            <a:r>
              <a:rPr lang="en-US" sz="2400" b="1" i="1">
                <a:latin typeface="Constantia" panose="02030602050306030303" pitchFamily="18" charset="0"/>
              </a:rPr>
              <a:t>availability</a:t>
            </a:r>
            <a:r>
              <a:rPr lang="en-US" sz="2400" b="1">
                <a:latin typeface="Constantia" panose="02030602050306030303" pitchFamily="18" charset="0"/>
              </a:rPr>
              <a:t>) </a:t>
            </a:r>
            <a:r>
              <a:rPr lang="id-ID" sz="2400">
                <a:latin typeface="Constantia" panose="02030602050306030303" pitchFamily="18" charset="0"/>
                <a:cs typeface="Arial"/>
              </a:rPr>
              <a:t>informasi.</a:t>
            </a:r>
            <a:endParaRPr lang="id-ID" sz="2400" dirty="0">
              <a:latin typeface="Constantia" panose="02030602050306030303" pitchFamily="18" charset="0"/>
              <a:cs typeface="Arial"/>
            </a:endParaRPr>
          </a:p>
        </p:txBody>
      </p:sp>
    </p:spTree>
    <p:extLst>
      <p:ext uri="{BB962C8B-B14F-4D97-AF65-F5344CB8AC3E}">
        <p14:creationId xmlns:p14="http://schemas.microsoft.com/office/powerpoint/2010/main" val="268395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5893904" y="178736"/>
            <a:ext cx="6128167" cy="523220"/>
          </a:xfrm>
          <a:prstGeom prst="rect">
            <a:avLst/>
          </a:prstGeom>
          <a:noFill/>
        </p:spPr>
        <p:txBody>
          <a:bodyPr wrap="square" rtlCol="0">
            <a:spAutoFit/>
          </a:bodyPr>
          <a:lstStyle/>
          <a:p>
            <a:pPr algn="ctr"/>
            <a:r>
              <a:rPr lang="en-US" sz="2800" b="1"/>
              <a:t>Prinsip Utama Cyber Security (CIA) </a:t>
            </a:r>
          </a:p>
        </p:txBody>
      </p:sp>
      <p:sp>
        <p:nvSpPr>
          <p:cNvPr id="2" name="object 4">
            <a:extLst>
              <a:ext uri="{FF2B5EF4-FFF2-40B4-BE49-F238E27FC236}">
                <a16:creationId xmlns:a16="http://schemas.microsoft.com/office/drawing/2014/main" id="{580C1F7C-8422-6160-FA52-4F86CF71A029}"/>
              </a:ext>
            </a:extLst>
          </p:cNvPr>
          <p:cNvSpPr txBox="1"/>
          <p:nvPr/>
        </p:nvSpPr>
        <p:spPr>
          <a:xfrm>
            <a:off x="1235767" y="944811"/>
            <a:ext cx="10263807" cy="5148844"/>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6350" algn="just">
              <a:spcBef>
                <a:spcPts val="509"/>
              </a:spcBef>
              <a:buClr>
                <a:srgbClr val="1286C3"/>
              </a:buClr>
              <a:buSzPct val="144117"/>
              <a:tabLst>
                <a:tab pos="299720" algn="l"/>
              </a:tabLst>
            </a:pPr>
            <a:r>
              <a:rPr lang="en-US" sz="2300" b="1" i="1">
                <a:latin typeface="Constantia" panose="02030602050306030303" pitchFamily="18" charset="0"/>
                <a:cs typeface="Arial"/>
              </a:rPr>
              <a:t>C</a:t>
            </a:r>
            <a:r>
              <a:rPr lang="en-US" sz="2300" b="1" i="1">
                <a:latin typeface="Constantia" panose="02030602050306030303" pitchFamily="18" charset="0"/>
              </a:rPr>
              <a:t>onfidentiality : </a:t>
            </a:r>
            <a:r>
              <a:rPr lang="id-ID" sz="2300"/>
              <a:t>Kerahasiaan sangat penting bagi instansi Pemerintah mengenkripsi dokumen rahasia melalui email</a:t>
            </a:r>
            <a:r>
              <a:rPr lang="en-US" sz="2300"/>
              <a:t>l</a:t>
            </a:r>
            <a:r>
              <a:rPr lang="id-ID" sz="2300"/>
              <a:t> mencegah orang yang tidak berwenang membaca isinya. Prihatin dengan pencegahan pengungkapan yang tidak sah, penyadapan informasi sensitif. Pengungkapan dengan memecahkan sandi atau karena kecerobohan atau ketidakmampuan menangani informasi.</a:t>
            </a:r>
            <a:r>
              <a:rPr lang="en-US" sz="2300" b="1">
                <a:latin typeface="Constantia" panose="02030602050306030303" pitchFamily="18" charset="0"/>
              </a:rPr>
              <a:t> </a:t>
            </a:r>
          </a:p>
          <a:p>
            <a:pPr marL="12065" marR="6350" algn="just">
              <a:spcBef>
                <a:spcPts val="509"/>
              </a:spcBef>
              <a:buClr>
                <a:srgbClr val="1286C3"/>
              </a:buClr>
              <a:buSzPct val="144117"/>
              <a:tabLst>
                <a:tab pos="299720" algn="l"/>
              </a:tabLst>
            </a:pPr>
            <a:r>
              <a:rPr lang="en-US" sz="2300" b="1" i="1">
                <a:latin typeface="Constantia" panose="02030602050306030303" pitchFamily="18" charset="0"/>
              </a:rPr>
              <a:t>Integrity : </a:t>
            </a:r>
            <a:r>
              <a:rPr lang="id-ID" sz="2300"/>
              <a:t>memiliki 3 Sasaran: (1) Pencegahan modifikasi informasi yang tidak sah; (2) Pencegahan modifikasi yang tidak sah oleh orang yang berwenang; (3) Pelestarian konsistensi internal: memastikan data yang konsisten. yaitu: Teknologi </a:t>
            </a:r>
            <a:r>
              <a:rPr lang="id-ID" sz="2300" b="1"/>
              <a:t>BlockChain</a:t>
            </a:r>
            <a:r>
              <a:rPr lang="en-US" sz="2300"/>
              <a:t> </a:t>
            </a:r>
            <a:r>
              <a:rPr lang="id-ID" sz="2300"/>
              <a:t>Jika peretas memecahkan </a:t>
            </a:r>
            <a:r>
              <a:rPr lang="id-ID" sz="2300" i="1"/>
              <a:t>cipher</a:t>
            </a:r>
            <a:r>
              <a:rPr lang="id-ID" sz="2300"/>
              <a:t> enkripsinya &amp; mentransmisikan ulang versi terenkripsi yang dimodifikasi</a:t>
            </a:r>
            <a:r>
              <a:rPr lang="en-US" sz="2300"/>
              <a:t> </a:t>
            </a:r>
            <a:r>
              <a:rPr lang="id-ID" sz="2300"/>
              <a:t>Integritas dikompromikan. Konsistensi eksternal: Penyimpanan data dalam Database konsisten dengan dunia nyata</a:t>
            </a:r>
            <a:endParaRPr lang="en-US" sz="2300" b="1">
              <a:latin typeface="Constantia" panose="02030602050306030303" pitchFamily="18" charset="0"/>
            </a:endParaRPr>
          </a:p>
          <a:p>
            <a:pPr marL="12065" marR="6350" algn="just">
              <a:spcBef>
                <a:spcPts val="509"/>
              </a:spcBef>
              <a:buClr>
                <a:srgbClr val="1286C3"/>
              </a:buClr>
              <a:buSzPct val="144117"/>
              <a:tabLst>
                <a:tab pos="299720" algn="l"/>
              </a:tabLst>
            </a:pPr>
            <a:r>
              <a:rPr lang="en-US" sz="2300" b="1" i="1">
                <a:latin typeface="Constantia" panose="02030602050306030303" pitchFamily="18" charset="0"/>
              </a:rPr>
              <a:t>Availability : </a:t>
            </a:r>
            <a:r>
              <a:rPr lang="id-ID" sz="2300"/>
              <a:t>Ketersediaan: jaringan </a:t>
            </a:r>
            <a:r>
              <a:rPr lang="id-ID" sz="2300" b="1"/>
              <a:t>Amazon.com </a:t>
            </a:r>
            <a:r>
              <a:rPr lang="id-ID" sz="2300"/>
              <a:t>tidak dapat digunakan untuk waktu yang lama.  Menjamin pengguna yang berwenang memiliki akses tepat waktu &amp; tidak terputus ke Informasi dalam sistem</a:t>
            </a:r>
          </a:p>
        </p:txBody>
      </p:sp>
    </p:spTree>
    <p:extLst>
      <p:ext uri="{BB962C8B-B14F-4D97-AF65-F5344CB8AC3E}">
        <p14:creationId xmlns:p14="http://schemas.microsoft.com/office/powerpoint/2010/main" val="2635568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9268929" y="178736"/>
            <a:ext cx="2753142" cy="523220"/>
          </a:xfrm>
          <a:prstGeom prst="rect">
            <a:avLst/>
          </a:prstGeom>
          <a:noFill/>
        </p:spPr>
        <p:txBody>
          <a:bodyPr wrap="square" rtlCol="0">
            <a:spAutoFit/>
          </a:bodyPr>
          <a:lstStyle/>
          <a:p>
            <a:pPr algn="ctr"/>
            <a:r>
              <a:rPr lang="en-US" sz="2800" b="1"/>
              <a:t>Cyber Crime </a:t>
            </a:r>
          </a:p>
        </p:txBody>
      </p:sp>
      <p:sp>
        <p:nvSpPr>
          <p:cNvPr id="2" name="object 4">
            <a:extLst>
              <a:ext uri="{FF2B5EF4-FFF2-40B4-BE49-F238E27FC236}">
                <a16:creationId xmlns:a16="http://schemas.microsoft.com/office/drawing/2014/main" id="{580C1F7C-8422-6160-FA52-4F86CF71A029}"/>
              </a:ext>
            </a:extLst>
          </p:cNvPr>
          <p:cNvSpPr txBox="1"/>
          <p:nvPr/>
        </p:nvSpPr>
        <p:spPr>
          <a:xfrm>
            <a:off x="1076740" y="1436426"/>
            <a:ext cx="10263807" cy="2281393"/>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6350" algn="just">
              <a:spcBef>
                <a:spcPts val="509"/>
              </a:spcBef>
              <a:buClr>
                <a:srgbClr val="1286C3"/>
              </a:buClr>
              <a:buSzPct val="144117"/>
              <a:tabLst>
                <a:tab pos="299720" algn="l"/>
              </a:tabLst>
            </a:pPr>
            <a:r>
              <a:rPr lang="id-ID" sz="2400">
                <a:latin typeface="Constantia" panose="02030602050306030303" pitchFamily="18" charset="0"/>
                <a:cs typeface="Arial"/>
              </a:rPr>
              <a:t>Motif dari cyber crime sangatlah bermacam-macam,  mulai dari bermotifkan kebencian atau mencari  keuntungan semata, tapi ada juga yang bermotif  moral. Bermotif moral disini biasanya adalah  meretas sistem untuk menguak sebuah kebenaran  dari apa yang ada di dalam sistem tersebut.  Misalnya peretas membobol website teroris  kemudian menyebarkan datny apada pohak  berwajib untuk ditangani.</a:t>
            </a:r>
          </a:p>
        </p:txBody>
      </p:sp>
    </p:spTree>
    <p:extLst>
      <p:ext uri="{BB962C8B-B14F-4D97-AF65-F5344CB8AC3E}">
        <p14:creationId xmlns:p14="http://schemas.microsoft.com/office/powerpoint/2010/main" val="40921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4184374" y="168797"/>
            <a:ext cx="7861852" cy="461665"/>
          </a:xfrm>
          <a:prstGeom prst="rect">
            <a:avLst/>
          </a:prstGeom>
          <a:noFill/>
        </p:spPr>
        <p:txBody>
          <a:bodyPr wrap="square" rtlCol="0">
            <a:spAutoFit/>
          </a:bodyPr>
          <a:lstStyle/>
          <a:p>
            <a:pPr algn="ctr"/>
            <a:r>
              <a:rPr lang="en-US" sz="2400" b="1"/>
              <a:t>IATF-The Information Assurance Technical Framework Forum</a:t>
            </a:r>
          </a:p>
        </p:txBody>
      </p:sp>
      <p:sp>
        <p:nvSpPr>
          <p:cNvPr id="2" name="object 4">
            <a:extLst>
              <a:ext uri="{FF2B5EF4-FFF2-40B4-BE49-F238E27FC236}">
                <a16:creationId xmlns:a16="http://schemas.microsoft.com/office/drawing/2014/main" id="{580C1F7C-8422-6160-FA52-4F86CF71A029}"/>
              </a:ext>
            </a:extLst>
          </p:cNvPr>
          <p:cNvSpPr txBox="1"/>
          <p:nvPr/>
        </p:nvSpPr>
        <p:spPr>
          <a:xfrm>
            <a:off x="1076741" y="1207826"/>
            <a:ext cx="10263807" cy="3212417"/>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6350" algn="just">
              <a:spcBef>
                <a:spcPts val="509"/>
              </a:spcBef>
              <a:buClr>
                <a:srgbClr val="1286C3"/>
              </a:buClr>
              <a:buSzPct val="144117"/>
              <a:tabLst>
                <a:tab pos="299720" algn="l"/>
              </a:tabLst>
            </a:pPr>
            <a:r>
              <a:rPr lang="en-US" sz="2400" b="1">
                <a:latin typeface="Constantia" panose="02030602050306030303" pitchFamily="18" charset="0"/>
              </a:rPr>
              <a:t>IATF </a:t>
            </a:r>
            <a:r>
              <a:rPr lang="id-ID" sz="2400">
                <a:latin typeface="Constantia" panose="02030602050306030303" pitchFamily="18" charset="0"/>
              </a:rPr>
              <a:t>Forum Kerangka Kerja Teknis Jaminan Informasi,</a:t>
            </a:r>
            <a:r>
              <a:rPr lang="en-US" sz="2400">
                <a:latin typeface="Constantia" panose="02030602050306030303" pitchFamily="18" charset="0"/>
              </a:rPr>
              <a:t> </a:t>
            </a:r>
            <a:r>
              <a:rPr lang="id-ID" sz="2400">
                <a:latin typeface="Constantia" panose="02030602050306030303" pitchFamily="18" charset="0"/>
                <a:cs typeface="Arial"/>
              </a:rPr>
              <a:t>disponsori oleh NSA</a:t>
            </a:r>
            <a:r>
              <a:rPr lang="en-US" sz="2400">
                <a:latin typeface="Constantia" panose="02030602050306030303" pitchFamily="18" charset="0"/>
                <a:cs typeface="Arial"/>
              </a:rPr>
              <a:t> (</a:t>
            </a:r>
            <a:r>
              <a:rPr lang="en-US" sz="2400" i="1">
                <a:latin typeface="Constantia" panose="02030602050306030303" pitchFamily="18" charset="0"/>
                <a:cs typeface="Arial"/>
              </a:rPr>
              <a:t>National Security Agency</a:t>
            </a:r>
            <a:r>
              <a:rPr lang="en-US" sz="2400">
                <a:latin typeface="Constantia" panose="02030602050306030303" pitchFamily="18" charset="0"/>
                <a:cs typeface="Arial"/>
              </a:rPr>
              <a:t>)</a:t>
            </a:r>
            <a:r>
              <a:rPr lang="id-ID" sz="2400">
                <a:latin typeface="Constantia" panose="02030602050306030303" pitchFamily="18" charset="0"/>
                <a:cs typeface="Arial"/>
              </a:rPr>
              <a:t> (Badan Keamanan Nasional) &amp; pertukaran teknis di antara industri AS; institusi akademis, badan Pemerintah AS dengan topik </a:t>
            </a:r>
            <a:r>
              <a:rPr lang="id-ID" sz="2400" i="1">
                <a:latin typeface="Constantia" panose="02030602050306030303" pitchFamily="18" charset="0"/>
                <a:cs typeface="Arial"/>
              </a:rPr>
              <a:t>Information Assurance </a:t>
            </a:r>
            <a:r>
              <a:rPr lang="id-ID" sz="2400">
                <a:latin typeface="Constantia" panose="02030602050306030303" pitchFamily="18" charset="0"/>
                <a:cs typeface="Arial"/>
              </a:rPr>
              <a:t>(IA) .</a:t>
            </a:r>
            <a:endParaRPr lang="en-US" sz="2400">
              <a:latin typeface="Constantia" panose="02030602050306030303" pitchFamily="18" charset="0"/>
              <a:cs typeface="Arial"/>
            </a:endParaRPr>
          </a:p>
          <a:p>
            <a:pPr marL="12065" marR="6350" algn="just">
              <a:spcBef>
                <a:spcPts val="509"/>
              </a:spcBef>
              <a:buClr>
                <a:srgbClr val="1286C3"/>
              </a:buClr>
              <a:buSzPct val="144117"/>
              <a:tabLst>
                <a:tab pos="299720" algn="l"/>
              </a:tabLst>
            </a:pPr>
            <a:r>
              <a:rPr lang="en-US" sz="2400">
                <a:latin typeface="Constantia" panose="02030602050306030303" pitchFamily="18" charset="0"/>
                <a:cs typeface="Arial"/>
              </a:rPr>
              <a:t>mer</a:t>
            </a:r>
            <a:r>
              <a:rPr lang="id-ID" sz="2400">
                <a:latin typeface="Constantia" panose="02030602050306030303" pitchFamily="18" charset="0"/>
                <a:cs typeface="Arial"/>
              </a:rPr>
              <a:t>ilis </a:t>
            </a:r>
            <a:r>
              <a:rPr lang="en-US" sz="2400">
                <a:latin typeface="Constantia" panose="02030602050306030303" pitchFamily="18" charset="0"/>
                <a:cs typeface="Arial"/>
              </a:rPr>
              <a:t>d</a:t>
            </a:r>
            <a:r>
              <a:rPr lang="id-ID" sz="2400">
                <a:latin typeface="Constantia" panose="02030602050306030303" pitchFamily="18" charset="0"/>
                <a:cs typeface="Arial"/>
              </a:rPr>
              <a:t>okumen 3.1 menjelaskan proses &amp; Panduan untuk perlindungan Sistem Informasi</a:t>
            </a:r>
            <a:r>
              <a:rPr lang="en-US" sz="2400">
                <a:latin typeface="Constantia" panose="02030602050306030303" pitchFamily="18" charset="0"/>
                <a:cs typeface="Arial"/>
              </a:rPr>
              <a:t> : </a:t>
            </a:r>
            <a:r>
              <a:rPr lang="en-US" sz="2400">
                <a:latin typeface="Constantia" panose="02030602050306030303" pitchFamily="18" charset="0"/>
                <a:cs typeface="Arial"/>
                <a:hlinkClick r:id="rId2"/>
              </a:rPr>
              <a:t>http://www.iatf.net/framework_docs/version-3_1/</a:t>
            </a:r>
            <a:endParaRPr lang="en-US" sz="2400">
              <a:latin typeface="Constantia" panose="02030602050306030303" pitchFamily="18" charset="0"/>
              <a:cs typeface="Arial"/>
            </a:endParaRPr>
          </a:p>
          <a:p>
            <a:pPr marL="12065" marR="6350" algn="just">
              <a:spcBef>
                <a:spcPts val="509"/>
              </a:spcBef>
              <a:buClr>
                <a:srgbClr val="1286C3"/>
              </a:buClr>
              <a:buSzPct val="144117"/>
              <a:tabLst>
                <a:tab pos="299720" algn="l"/>
              </a:tabLst>
            </a:pPr>
            <a:endParaRPr lang="en-US" sz="2400">
              <a:latin typeface="Constantia" panose="02030602050306030303" pitchFamily="18" charset="0"/>
              <a:cs typeface="Arial"/>
            </a:endParaRPr>
          </a:p>
          <a:p>
            <a:pPr marL="12065" marR="6350" algn="just">
              <a:spcBef>
                <a:spcPts val="509"/>
              </a:spcBef>
              <a:buClr>
                <a:srgbClr val="1286C3"/>
              </a:buClr>
              <a:buSzPct val="144117"/>
              <a:tabLst>
                <a:tab pos="299720" algn="l"/>
              </a:tabLst>
            </a:pPr>
            <a:endParaRPr lang="id-ID" sz="2400">
              <a:latin typeface="Constantia" panose="02030602050306030303" pitchFamily="18" charset="0"/>
              <a:cs typeface="Arial"/>
            </a:endParaRPr>
          </a:p>
        </p:txBody>
      </p:sp>
    </p:spTree>
    <p:extLst>
      <p:ext uri="{BB962C8B-B14F-4D97-AF65-F5344CB8AC3E}">
        <p14:creationId xmlns:p14="http://schemas.microsoft.com/office/powerpoint/2010/main" val="74127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6669156" y="168797"/>
            <a:ext cx="5377069" cy="461665"/>
          </a:xfrm>
          <a:prstGeom prst="rect">
            <a:avLst/>
          </a:prstGeom>
          <a:noFill/>
        </p:spPr>
        <p:txBody>
          <a:bodyPr wrap="square" rtlCol="0">
            <a:spAutoFit/>
          </a:bodyPr>
          <a:lstStyle/>
          <a:p>
            <a:pPr algn="ctr"/>
            <a:r>
              <a:rPr lang="en-US" sz="2400" b="1"/>
              <a:t>IATF-</a:t>
            </a:r>
            <a:r>
              <a:rPr lang="en-US" sz="2400" b="1">
                <a:latin typeface="Constantia" panose="02030602050306030303" pitchFamily="18" charset="0"/>
              </a:rPr>
              <a:t> Defence in Depth </a:t>
            </a:r>
            <a:endParaRPr lang="en-US" sz="2400" b="1"/>
          </a:p>
        </p:txBody>
      </p:sp>
      <p:sp>
        <p:nvSpPr>
          <p:cNvPr id="2" name="object 4">
            <a:extLst>
              <a:ext uri="{FF2B5EF4-FFF2-40B4-BE49-F238E27FC236}">
                <a16:creationId xmlns:a16="http://schemas.microsoft.com/office/drawing/2014/main" id="{580C1F7C-8422-6160-FA52-4F86CF71A029}"/>
              </a:ext>
            </a:extLst>
          </p:cNvPr>
          <p:cNvSpPr txBox="1"/>
          <p:nvPr/>
        </p:nvSpPr>
        <p:spPr>
          <a:xfrm>
            <a:off x="1315280" y="919592"/>
            <a:ext cx="10263807" cy="5002651"/>
          </a:xfrm>
          <a:prstGeom prst="rect">
            <a:avLst/>
          </a:prstGeom>
        </p:spPr>
        <p:txBody>
          <a:bodyPr vert="horz" wrap="square" lIns="0" tIns="64769"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065" marR="6350" algn="just">
              <a:spcBef>
                <a:spcPts val="509"/>
              </a:spcBef>
              <a:buClr>
                <a:srgbClr val="1286C3"/>
              </a:buClr>
              <a:buSzPct val="144117"/>
              <a:tabLst>
                <a:tab pos="299720" algn="l"/>
              </a:tabLst>
            </a:pPr>
            <a:r>
              <a:rPr lang="en-US" sz="2000" i="1">
                <a:latin typeface="Constantia" panose="02030602050306030303" pitchFamily="18" charset="0"/>
              </a:rPr>
              <a:t>Defence in Depth </a:t>
            </a:r>
            <a:r>
              <a:rPr lang="en-US" sz="2000">
                <a:latin typeface="Constantia" panose="02030602050306030303" pitchFamily="18" charset="0"/>
              </a:rPr>
              <a:t>(DiD) Strategy, Skema perlindungan berlapis </a:t>
            </a:r>
            <a:r>
              <a:rPr lang="en-US" sz="2000" i="1">
                <a:latin typeface="Constantia" panose="02030602050306030303" pitchFamily="18" charset="0"/>
              </a:rPr>
              <a:t>untuk critical Information Systems (IS) component</a:t>
            </a:r>
            <a:r>
              <a:rPr lang="en-US" sz="2000">
                <a:latin typeface="Constantia" panose="02030602050306030303" pitchFamily="18" charset="0"/>
              </a:rPr>
              <a:t>. Dibangun di atas 3 elemen penting: </a:t>
            </a:r>
          </a:p>
          <a:p>
            <a:pPr marL="12065" marR="6350" algn="just">
              <a:spcBef>
                <a:spcPts val="509"/>
              </a:spcBef>
              <a:buClr>
                <a:srgbClr val="1286C3"/>
              </a:buClr>
              <a:buSzPct val="144117"/>
              <a:tabLst>
                <a:tab pos="299720" algn="l"/>
              </a:tabLst>
            </a:pPr>
            <a:r>
              <a:rPr lang="en-US" sz="2000">
                <a:latin typeface="Constantia" panose="02030602050306030303" pitchFamily="18" charset="0"/>
              </a:rPr>
              <a:t>1.</a:t>
            </a:r>
            <a:r>
              <a:rPr lang="en-US" sz="2000" b="1">
                <a:latin typeface="Constantia" panose="02030602050306030303" pitchFamily="18" charset="0"/>
              </a:rPr>
              <a:t> Orang </a:t>
            </a:r>
            <a:r>
              <a:rPr lang="en-US" sz="2000">
                <a:latin typeface="Constantia" panose="02030602050306030303" pitchFamily="18" charset="0"/>
              </a:rPr>
              <a:t>(</a:t>
            </a:r>
            <a:r>
              <a:rPr lang="en-US" sz="2000" b="1" i="1">
                <a:latin typeface="Constantia" panose="02030602050306030303" pitchFamily="18" charset="0"/>
              </a:rPr>
              <a:t>People</a:t>
            </a:r>
            <a:r>
              <a:rPr lang="en-US" sz="2000">
                <a:latin typeface="Constantia" panose="02030602050306030303" pitchFamily="18" charset="0"/>
              </a:rPr>
              <a:t>) : Manajemen harus memiliki komitmen tingkat tinggi, yaitu melakukan:</a:t>
            </a:r>
          </a:p>
          <a:p>
            <a:pPr marL="893763" marR="6350" indent="-268288" algn="just">
              <a:spcBef>
                <a:spcPts val="509"/>
              </a:spcBef>
              <a:buClr>
                <a:srgbClr val="1286C3"/>
              </a:buClr>
              <a:buSzPct val="144117"/>
              <a:buFont typeface="Wingdings" panose="05000000000000000000" pitchFamily="2" charset="2"/>
              <a:buChar char="§"/>
              <a:tabLst>
                <a:tab pos="299720" algn="l"/>
              </a:tabLst>
            </a:pPr>
            <a:r>
              <a:rPr lang="en-US" sz="2000">
                <a:latin typeface="Constantia" panose="02030602050306030303" pitchFamily="18" charset="0"/>
              </a:rPr>
              <a:t>Menyusun kebijakan &amp; prosedur IA; Penugasan Peran &amp; Tanggung Jawab; Pelatihan Personil Kritis; Akuntabilitas Pribadi Penegakan; Sumber daya komitmen; Kontrol Keamanan Fisik &amp; Personil</a:t>
            </a:r>
          </a:p>
          <a:p>
            <a:pPr marL="625475" marR="6350" indent="-625475" algn="just">
              <a:spcBef>
                <a:spcPts val="509"/>
              </a:spcBef>
              <a:buClr>
                <a:srgbClr val="1286C3"/>
              </a:buClr>
              <a:buSzPct val="144117"/>
              <a:tabLst>
                <a:tab pos="299720" algn="l"/>
              </a:tabLst>
            </a:pPr>
            <a:r>
              <a:rPr lang="en-US" sz="2000">
                <a:latin typeface="Constantia" panose="02030602050306030303" pitchFamily="18" charset="0"/>
              </a:rPr>
              <a:t>2. </a:t>
            </a:r>
            <a:r>
              <a:rPr lang="en-US" sz="2000" b="1">
                <a:latin typeface="Constantia" panose="02030602050306030303" pitchFamily="18" charset="0"/>
              </a:rPr>
              <a:t>Operasi </a:t>
            </a:r>
            <a:r>
              <a:rPr lang="en-US" sz="2000">
                <a:latin typeface="Constantia" panose="02030602050306030303" pitchFamily="18" charset="0"/>
              </a:rPr>
              <a:t>: kebijakan keamanan terkini; pelaksanaan; Sertifikasi &amp; akreditasi; Manajemen postur keamanan informasi; layanan manajemen kunci; penilaian kesiapan perlindungan infrastruktur; Melakukan penilaian keamanan sistem; memantau dan bereaksi terhadap ancaman; Sensing, Peringatan, dan Respon Serangan (ASW&amp;R); Pemulihan &amp; Rekonstitusi.</a:t>
            </a:r>
          </a:p>
          <a:p>
            <a:pPr marL="12065" marR="6350" algn="just">
              <a:spcBef>
                <a:spcPts val="509"/>
              </a:spcBef>
              <a:buClr>
                <a:srgbClr val="1286C3"/>
              </a:buClr>
              <a:buSzPct val="144117"/>
              <a:tabLst>
                <a:tab pos="299720" algn="l"/>
              </a:tabLst>
            </a:pPr>
            <a:r>
              <a:rPr lang="en-US" sz="2000">
                <a:latin typeface="Constantia" panose="02030602050306030303" pitchFamily="18" charset="0"/>
              </a:rPr>
              <a:t>3</a:t>
            </a:r>
            <a:r>
              <a:rPr lang="en-US" sz="2000" b="1">
                <a:latin typeface="Constantia" panose="02030602050306030303" pitchFamily="18" charset="0"/>
              </a:rPr>
              <a:t>. Teknologi </a:t>
            </a:r>
            <a:r>
              <a:rPr lang="en-US" sz="2000">
                <a:latin typeface="Constantia" panose="02030602050306030303" pitchFamily="18" charset="0"/>
              </a:rPr>
              <a:t>: </a:t>
            </a:r>
            <a:r>
              <a:rPr lang="id-ID" sz="2000">
                <a:latin typeface="Constantia" panose="02030602050306030303" pitchFamily="18" charset="0"/>
              </a:rPr>
              <a:t>Kebijakan akuisisi :</a:t>
            </a:r>
            <a:endParaRPr lang="en-US" sz="2000">
              <a:latin typeface="Constantia" panose="02030602050306030303" pitchFamily="18" charset="0"/>
            </a:endParaRPr>
          </a:p>
          <a:p>
            <a:pPr marL="893763" marR="6350" indent="-268288" algn="just">
              <a:spcBef>
                <a:spcPts val="509"/>
              </a:spcBef>
              <a:buClr>
                <a:srgbClr val="1286C3"/>
              </a:buClr>
              <a:buSzPct val="144117"/>
              <a:buFont typeface="Wingdings" panose="05000000000000000000" pitchFamily="2" charset="2"/>
              <a:buChar char="§"/>
              <a:tabLst>
                <a:tab pos="299720" algn="l"/>
              </a:tabLst>
            </a:pPr>
            <a:r>
              <a:rPr lang="id-ID" sz="2000">
                <a:latin typeface="Constantia" panose="02030602050306030303" pitchFamily="18" charset="0"/>
              </a:rPr>
              <a:t>Kebijakan Keamanan; Arsitektur IA tingkat sistem; Standar &amp; Prinsip; Kriteria spesifikasi; Akuisisi pihak ketiga yang andal; Rekomendasi konfigurasi; Penilaian risiko untuk sistem terintegrasi.</a:t>
            </a:r>
            <a:endParaRPr lang="id-ID" sz="2000">
              <a:latin typeface="Constantia" panose="02030602050306030303" pitchFamily="18" charset="0"/>
              <a:cs typeface="Arial"/>
            </a:endParaRPr>
          </a:p>
        </p:txBody>
      </p:sp>
    </p:spTree>
    <p:extLst>
      <p:ext uri="{BB962C8B-B14F-4D97-AF65-F5344CB8AC3E}">
        <p14:creationId xmlns:p14="http://schemas.microsoft.com/office/powerpoint/2010/main" val="307186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D25E80C-EB4B-49BF-9BDB-9C7033D4B9BA}"/>
              </a:ext>
            </a:extLst>
          </p:cNvPr>
          <p:cNvSpPr>
            <a:spLocks noGrp="1"/>
          </p:cNvSpPr>
          <p:nvPr>
            <p:ph idx="1"/>
          </p:nvPr>
        </p:nvSpPr>
        <p:spPr>
          <a:xfrm>
            <a:off x="9909313" y="2643808"/>
            <a:ext cx="1205946" cy="732105"/>
          </a:xfrm>
        </p:spPr>
        <p:txBody>
          <a:bodyPr>
            <a:normAutofit/>
          </a:bodyPr>
          <a:lstStyle/>
          <a:p>
            <a:pPr algn="just">
              <a:spcBef>
                <a:spcPts val="0"/>
              </a:spcBef>
              <a:buFont typeface="Wingdings" panose="05000000000000000000" pitchFamily="2" charset="2"/>
              <a:buChar char="§"/>
            </a:pPr>
            <a:endParaRPr lang="en-US">
              <a:latin typeface="Tahoma" panose="020B0604030504040204" pitchFamily="34" charset="0"/>
              <a:ea typeface="Tahoma" panose="020B0604030504040204" pitchFamily="34" charset="0"/>
              <a:cs typeface="Tahoma" panose="020B0604030504040204" pitchFamily="34" charset="0"/>
            </a:endParaRPr>
          </a:p>
          <a:p>
            <a:pPr marL="0" indent="0" algn="just">
              <a:spcBef>
                <a:spcPts val="0"/>
              </a:spcBef>
              <a:buNone/>
            </a:pPr>
            <a:endParaRPr lang="en-US" sz="900">
              <a:latin typeface="Tahoma" panose="020B0604030504040204" pitchFamily="34" charset="0"/>
              <a:ea typeface="Tahoma" panose="020B0604030504040204" pitchFamily="34" charset="0"/>
              <a:cs typeface="Tahoma" panose="020B0604030504040204" pitchFamily="34" charset="0"/>
            </a:endParaRPr>
          </a:p>
        </p:txBody>
      </p:sp>
      <p:sp>
        <p:nvSpPr>
          <p:cNvPr id="10" name="TextBox 9">
            <a:extLst>
              <a:ext uri="{FF2B5EF4-FFF2-40B4-BE49-F238E27FC236}">
                <a16:creationId xmlns:a16="http://schemas.microsoft.com/office/drawing/2014/main" id="{B436A900-5E7D-404D-ABD5-A253C7F62EA3}"/>
              </a:ext>
            </a:extLst>
          </p:cNvPr>
          <p:cNvSpPr txBox="1"/>
          <p:nvPr/>
        </p:nvSpPr>
        <p:spPr>
          <a:xfrm>
            <a:off x="6669156" y="168797"/>
            <a:ext cx="5377069" cy="461665"/>
          </a:xfrm>
          <a:prstGeom prst="rect">
            <a:avLst/>
          </a:prstGeom>
          <a:noFill/>
        </p:spPr>
        <p:txBody>
          <a:bodyPr wrap="square" rtlCol="0">
            <a:spAutoFit/>
          </a:bodyPr>
          <a:lstStyle/>
          <a:p>
            <a:pPr algn="ctr"/>
            <a:r>
              <a:rPr lang="en-US" sz="2400" b="1"/>
              <a:t>IATF-</a:t>
            </a:r>
            <a:r>
              <a:rPr lang="en-US" sz="2400" b="1">
                <a:latin typeface="Constantia" panose="02030602050306030303" pitchFamily="18" charset="0"/>
              </a:rPr>
              <a:t> Defence in Depth </a:t>
            </a:r>
            <a:endParaRPr lang="en-US" sz="2400" b="1"/>
          </a:p>
        </p:txBody>
      </p:sp>
      <p:sp>
        <p:nvSpPr>
          <p:cNvPr id="4" name="TextBox 3">
            <a:extLst>
              <a:ext uri="{FF2B5EF4-FFF2-40B4-BE49-F238E27FC236}">
                <a16:creationId xmlns:a16="http://schemas.microsoft.com/office/drawing/2014/main" id="{9E2AB7A0-9D06-B53D-336F-8FDDBC507B20}"/>
              </a:ext>
            </a:extLst>
          </p:cNvPr>
          <p:cNvSpPr txBox="1"/>
          <p:nvPr/>
        </p:nvSpPr>
        <p:spPr>
          <a:xfrm>
            <a:off x="852281" y="1166480"/>
            <a:ext cx="6097656" cy="2692019"/>
          </a:xfrm>
          <a:prstGeom prst="rect">
            <a:avLst/>
          </a:prstGeom>
          <a:noFill/>
        </p:spPr>
        <p:txBody>
          <a:bodyPr wrap="square">
            <a:spAutoFit/>
          </a:bodyPr>
          <a:lstStyle/>
          <a:p>
            <a:pPr>
              <a:lnSpc>
                <a:spcPct val="150000"/>
              </a:lnSpc>
            </a:pPr>
            <a:r>
              <a:rPr lang="en-US" sz="2300">
                <a:latin typeface="Constantia" panose="02030602050306030303" pitchFamily="18" charset="0"/>
              </a:rPr>
              <a:t>Defending :</a:t>
            </a:r>
          </a:p>
          <a:p>
            <a:pPr>
              <a:lnSpc>
                <a:spcPct val="150000"/>
              </a:lnSpc>
            </a:pPr>
            <a:r>
              <a:rPr lang="en-US" sz="2300">
                <a:latin typeface="Constantia" panose="02030602050306030303" pitchFamily="18" charset="0"/>
              </a:rPr>
              <a:t>(1)</a:t>
            </a:r>
            <a:r>
              <a:rPr lang="en-US" sz="2300" i="1">
                <a:latin typeface="Constantia" panose="02030602050306030303" pitchFamily="18" charset="0"/>
              </a:rPr>
              <a:t>. Network; </a:t>
            </a:r>
          </a:p>
          <a:p>
            <a:pPr>
              <a:lnSpc>
                <a:spcPct val="150000"/>
              </a:lnSpc>
            </a:pPr>
            <a:r>
              <a:rPr lang="en-US" sz="2300">
                <a:latin typeface="Constantia" panose="02030602050306030303" pitchFamily="18" charset="0"/>
              </a:rPr>
              <a:t>(2) </a:t>
            </a:r>
            <a:r>
              <a:rPr lang="en-US" sz="2300" i="1">
                <a:latin typeface="Constantia" panose="02030602050306030303" pitchFamily="18" charset="0"/>
              </a:rPr>
              <a:t>Support Infrastructure; </a:t>
            </a:r>
          </a:p>
          <a:p>
            <a:pPr>
              <a:lnSpc>
                <a:spcPct val="150000"/>
              </a:lnSpc>
            </a:pPr>
            <a:r>
              <a:rPr lang="en-US" sz="2300">
                <a:latin typeface="Constantia" panose="02030602050306030303" pitchFamily="18" charset="0"/>
              </a:rPr>
              <a:t>(3). </a:t>
            </a:r>
            <a:r>
              <a:rPr lang="en-US" sz="2300" i="1">
                <a:latin typeface="Constantia" panose="02030602050306030303" pitchFamily="18" charset="0"/>
              </a:rPr>
              <a:t>Enclave boundary; </a:t>
            </a:r>
          </a:p>
          <a:p>
            <a:pPr>
              <a:lnSpc>
                <a:spcPct val="150000"/>
              </a:lnSpc>
            </a:pPr>
            <a:r>
              <a:rPr lang="en-US" sz="2300">
                <a:latin typeface="Constantia" panose="02030602050306030303" pitchFamily="18" charset="0"/>
              </a:rPr>
              <a:t>(4) </a:t>
            </a:r>
            <a:r>
              <a:rPr lang="en-US" sz="2300" i="1">
                <a:latin typeface="Constantia" panose="02030602050306030303" pitchFamily="18" charset="0"/>
              </a:rPr>
              <a:t>Computing Environment</a:t>
            </a:r>
            <a:r>
              <a:rPr lang="en-US" sz="2300">
                <a:latin typeface="Constantia" panose="02030602050306030303" pitchFamily="18" charset="0"/>
              </a:rPr>
              <a:t>.</a:t>
            </a:r>
            <a:endParaRPr lang="id-ID" sz="2300">
              <a:latin typeface="Constantia" panose="02030602050306030303" pitchFamily="18" charset="0"/>
            </a:endParaRPr>
          </a:p>
        </p:txBody>
      </p:sp>
      <p:sp>
        <p:nvSpPr>
          <p:cNvPr id="5" name="TextBox 4">
            <a:extLst>
              <a:ext uri="{FF2B5EF4-FFF2-40B4-BE49-F238E27FC236}">
                <a16:creationId xmlns:a16="http://schemas.microsoft.com/office/drawing/2014/main" id="{18B63E01-8728-D11E-ACAE-7968918D76F6}"/>
              </a:ext>
            </a:extLst>
          </p:cNvPr>
          <p:cNvSpPr txBox="1"/>
          <p:nvPr/>
        </p:nvSpPr>
        <p:spPr>
          <a:xfrm>
            <a:off x="852281" y="4096940"/>
            <a:ext cx="10856015" cy="400110"/>
          </a:xfrm>
          <a:prstGeom prst="rect">
            <a:avLst/>
          </a:prstGeom>
          <a:noFill/>
        </p:spPr>
        <p:txBody>
          <a:bodyPr wrap="square">
            <a:spAutoFit/>
          </a:bodyPr>
          <a:lstStyle/>
          <a:p>
            <a:r>
              <a:rPr lang="en-US" sz="2000">
                <a:latin typeface="Constantia" panose="02030602050306030303" pitchFamily="18" charset="0"/>
              </a:rPr>
              <a:t>C</a:t>
            </a:r>
            <a:r>
              <a:rPr lang="id-ID" sz="2000">
                <a:latin typeface="Constantia" panose="02030602050306030303" pitchFamily="18" charset="0"/>
              </a:rPr>
              <a:t>ontoh: LAN &amp; aplikasi yang dihosting</a:t>
            </a:r>
            <a:r>
              <a:rPr lang="id-ID" sz="2000" i="1">
                <a:latin typeface="Constantia" panose="02030602050306030303" pitchFamily="18" charset="0"/>
              </a:rPr>
              <a:t>, </a:t>
            </a:r>
            <a:r>
              <a:rPr lang="en-US" sz="2000" i="1">
                <a:latin typeface="Constantia" panose="02030602050306030303" pitchFamily="18" charset="0"/>
              </a:rPr>
              <a:t>b</a:t>
            </a:r>
            <a:r>
              <a:rPr lang="id-ID" sz="2000" i="1">
                <a:latin typeface="Constantia" panose="02030602050306030303" pitchFamily="18" charset="0"/>
              </a:rPr>
              <a:t>ackbone </a:t>
            </a:r>
            <a:r>
              <a:rPr lang="en-US" sz="2000" i="1">
                <a:latin typeface="Constantia" panose="02030602050306030303" pitchFamily="18" charset="0"/>
              </a:rPr>
              <a:t>n</a:t>
            </a:r>
            <a:r>
              <a:rPr lang="id-ID" sz="2000" i="1">
                <a:latin typeface="Constantia" panose="02030602050306030303" pitchFamily="18" charset="0"/>
              </a:rPr>
              <a:t>etwork </a:t>
            </a:r>
            <a:r>
              <a:rPr lang="id-ID" sz="2000">
                <a:latin typeface="Constantia" panose="02030602050306030303" pitchFamily="18" charset="0"/>
              </a:rPr>
              <a:t>&amp;</a:t>
            </a:r>
            <a:r>
              <a:rPr lang="id-ID" sz="2000" i="1">
                <a:latin typeface="Constantia" panose="02030602050306030303" pitchFamily="18" charset="0"/>
              </a:rPr>
              <a:t> </a:t>
            </a:r>
            <a:r>
              <a:rPr lang="en-US" sz="2000" i="1">
                <a:latin typeface="Constantia" panose="02030602050306030303" pitchFamily="18" charset="0"/>
              </a:rPr>
              <a:t>d</a:t>
            </a:r>
            <a:r>
              <a:rPr lang="id-ID" sz="2000" i="1">
                <a:latin typeface="Constantia" panose="02030602050306030303" pitchFamily="18" charset="0"/>
              </a:rPr>
              <a:t>ata </a:t>
            </a:r>
            <a:r>
              <a:rPr lang="en-US" sz="2000" i="1">
                <a:latin typeface="Constantia" panose="02030602050306030303" pitchFamily="18" charset="0"/>
              </a:rPr>
              <a:t>p</a:t>
            </a:r>
            <a:r>
              <a:rPr lang="id-ID" sz="2000" i="1">
                <a:latin typeface="Constantia" panose="02030602050306030303" pitchFamily="18" charset="0"/>
              </a:rPr>
              <a:t>rocessing </a:t>
            </a:r>
            <a:r>
              <a:rPr lang="en-US" sz="2000" i="1">
                <a:latin typeface="Constantia" panose="02030602050306030303" pitchFamily="18" charset="0"/>
              </a:rPr>
              <a:t>c</a:t>
            </a:r>
            <a:r>
              <a:rPr lang="id-ID" sz="2000" i="1">
                <a:latin typeface="Constantia" panose="02030602050306030303" pitchFamily="18" charset="0"/>
              </a:rPr>
              <a:t>enter </a:t>
            </a:r>
          </a:p>
        </p:txBody>
      </p:sp>
    </p:spTree>
    <p:extLst>
      <p:ext uri="{BB962C8B-B14F-4D97-AF65-F5344CB8AC3E}">
        <p14:creationId xmlns:p14="http://schemas.microsoft.com/office/powerpoint/2010/main" val="4520904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TotalTime>
  <Words>2224</Words>
  <Application>Microsoft Office PowerPoint</Application>
  <PresentationFormat>Widescreen</PresentationFormat>
  <Paragraphs>136</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Arial</vt:lpstr>
      <vt:lpstr>Calibri</vt:lpstr>
      <vt:lpstr>Calibri Light</vt:lpstr>
      <vt:lpstr>Constantia</vt:lpstr>
      <vt:lpstr>Montserrat</vt:lpstr>
      <vt:lpstr>Tahoma</vt:lpstr>
      <vt:lpstr>Wingdings</vt:lpstr>
      <vt:lpstr>Office Theme</vt:lpstr>
      <vt:lpstr>STRUKTUR DATA &amp; ALGORITMA Program Studi PJJ INFORMATIKA  Sesi 1 – PENGENALAN</vt:lpstr>
      <vt:lpstr>STRUKTUR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Statistik Ekonomi &amp; Bisnis II Program Studi Manajemen  Sesi 1 – Ruang Lingkup Statistik Inferensial</dc:title>
  <dc:creator>rizky kinoy</dc:creator>
  <cp:lastModifiedBy>Saminista</cp:lastModifiedBy>
  <cp:revision>44</cp:revision>
  <dcterms:created xsi:type="dcterms:W3CDTF">2021-09-06T16:17:13Z</dcterms:created>
  <dcterms:modified xsi:type="dcterms:W3CDTF">2023-01-05T13:59:07Z</dcterms:modified>
</cp:coreProperties>
</file>