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0" r:id="rId7"/>
    <p:sldId id="271" r:id="rId8"/>
    <p:sldId id="261" r:id="rId9"/>
    <p:sldId id="275" r:id="rId10"/>
    <p:sldId id="277" r:id="rId11"/>
    <p:sldId id="272" r:id="rId12"/>
    <p:sldId id="273" r:id="rId13"/>
    <p:sldId id="274" r:id="rId14"/>
    <p:sldId id="278" r:id="rId15"/>
    <p:sldId id="279" r:id="rId16"/>
    <p:sldId id="280" r:id="rId17"/>
    <p:sldId id="281" r:id="rId18"/>
    <p:sldId id="282" r:id="rId19"/>
    <p:sldId id="283" r:id="rId20"/>
    <p:sldId id="269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02/11/2022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041" y="528840"/>
            <a:ext cx="10510491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 err="1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Pengantar</a:t>
            </a:r>
            <a:r>
              <a:rPr lang="en-US" sz="3200" b="1" dirty="0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Teknologi</a:t>
            </a:r>
            <a:r>
              <a:rPr lang="en-US" sz="3200" b="1" dirty="0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3200" b="1" dirty="0" err="1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Informasi</a:t>
            </a:r>
            <a:r>
              <a:rPr lang="en-US" sz="3200" b="1" dirty="0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dan </a:t>
            </a:r>
            <a:r>
              <a:rPr lang="en-US" sz="3200" b="1" dirty="0" err="1">
                <a:solidFill>
                  <a:schemeClr val="accent2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id-ID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EF78F-70EC-5432-743F-5DE1C00FBF31}"/>
              </a:ext>
            </a:extLst>
          </p:cNvPr>
          <p:cNvSpPr txBox="1"/>
          <p:nvPr/>
        </p:nvSpPr>
        <p:spPr>
          <a:xfrm>
            <a:off x="7091916" y="2775949"/>
            <a:ext cx="47740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000" b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Program Studi Informatika</a:t>
            </a:r>
            <a:br>
              <a:rPr lang="id-ID" sz="2000" b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br>
              <a:rPr lang="id-ID" sz="2000" b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id-ID" sz="2000" b="1"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Sesi 3 – KONSEP EKONOMI DIGITAL</a:t>
            </a: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4082902" y="806992"/>
            <a:ext cx="67410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3200" b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06. DISINTERMEDIATION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Ciri khas lain dari arena ekonomi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digital adalah kecenderungan berkurangnya mediator (broker) sebagai perantara terjadinya transaksi antara pemasok dan pelanggan.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B9BB5-9021-6E9B-6E02-415EE1911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6992"/>
            <a:ext cx="3888406" cy="541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603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3423640" y="894539"/>
            <a:ext cx="850635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Kunci sukses perusahaan dalam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bisnis internet terletak pada tingkat kemampuan dan kualitas perusahaan dalam mengonvergensikan tiga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sektor industri, yaitu: 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computing, 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communications, dan content.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BBCF27-A9B9-DBCF-33B6-33C50BFA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0" y="3027400"/>
            <a:ext cx="3276600" cy="33337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235407" y="894539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07. CONVERGENCE</a:t>
            </a:r>
          </a:p>
        </p:txBody>
      </p:sp>
    </p:spTree>
    <p:extLst>
      <p:ext uri="{BB962C8B-B14F-4D97-AF65-F5344CB8AC3E}">
        <p14:creationId xmlns:p14="http://schemas.microsoft.com/office/powerpoint/2010/main" val="24472225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235407" y="1468527"/>
            <a:ext cx="80488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Oleh karena itulah inovasi secara cepat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dan terus-menerus dibutuhkan agar sebuah perusahaan dapat bertahan.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Keunggulan kompetitif (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competitive</a:t>
            </a:r>
            <a:r>
              <a:rPr lang="en-US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advantage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 sangat sulit dipertahankan mengingat apa yang dilakukan seseorang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atau perusahaan internet lain sangat mudah untuk ditiru. </a:t>
            </a:r>
            <a:endParaRPr lang="id-ID" sz="2400" i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235407" y="894539"/>
            <a:ext cx="60977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08. INNOVATION</a:t>
            </a:r>
          </a:p>
          <a:p>
            <a:endParaRPr lang="id-ID" sz="28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9789F0-A926-0BD3-8245-5BE539D21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666" y="-143294"/>
            <a:ext cx="5964201" cy="258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68F6AA-210D-53FD-6A41-94A603ABB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8294" y="3696105"/>
            <a:ext cx="3895521" cy="264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832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3104707" y="894539"/>
            <a:ext cx="88252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 dalam ekonomi digital, batasan antara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konsumen dan produsen yang selama ini terlihat jelas menjadi kabur.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Hampir semua konsumen teknologi informasi dapat dengan mudah menjadi produsen yang siap menawarkan produk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dan jasanya kepada masyarakat dan komunitas bisnis.</a:t>
            </a:r>
            <a:endParaRPr lang="id-ID" sz="2400" i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8539747" y="266762"/>
            <a:ext cx="3390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09.PROSUMPTION</a:t>
            </a:r>
          </a:p>
          <a:p>
            <a:endParaRPr lang="id-ID" sz="28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63B6EB-69DC-0478-C1AA-60024E3C79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355" y="3337616"/>
            <a:ext cx="5548645" cy="317065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1358585-A8FF-DB75-9FCF-8E8A24AD071B}"/>
              </a:ext>
            </a:extLst>
          </p:cNvPr>
          <p:cNvSpPr/>
          <p:nvPr/>
        </p:nvSpPr>
        <p:spPr>
          <a:xfrm>
            <a:off x="3200400" y="4922943"/>
            <a:ext cx="967563" cy="8080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88DF116-7DB5-9998-34B4-20B9BBFF4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611832" y="4932509"/>
            <a:ext cx="2580167" cy="15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809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3104707" y="894539"/>
            <a:ext cx="88252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Secara prinsip pelanggan akan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mengadakan transaksi dengan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perusahaan yang menawarkan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produk atau jasanya secara cheaper, better, dan faster dibandingkan dengan perusahaan sejenis. </a:t>
            </a:r>
            <a:endParaRPr lang="id-ID" sz="2400" i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8539747" y="266762"/>
            <a:ext cx="33902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10. IMMEDIACY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58585-A8FF-DB75-9FCF-8E8A24AD071B}"/>
              </a:ext>
            </a:extLst>
          </p:cNvPr>
          <p:cNvSpPr/>
          <p:nvPr/>
        </p:nvSpPr>
        <p:spPr>
          <a:xfrm>
            <a:off x="3200400" y="4922943"/>
            <a:ext cx="967563" cy="8080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4918A8-C6E5-1F94-5D06-C52C1A15B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0270"/>
            <a:ext cx="3884428" cy="258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3D5714-7AF2-9487-16B6-73288E85DD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5637" y="2892466"/>
            <a:ext cx="6426363" cy="3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232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1148317" y="894539"/>
            <a:ext cx="10781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Esensi dari globalisasi adalah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runtuhnya batas-batas ruang dan waktu.</a:t>
            </a:r>
            <a:endParaRPr lang="id-ID" sz="2400" i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8539747" y="266762"/>
            <a:ext cx="3390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11.GLOBALIZATION </a:t>
            </a:r>
          </a:p>
          <a:p>
            <a:endParaRPr lang="id-ID" sz="28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58585-A8FF-DB75-9FCF-8E8A24AD071B}"/>
              </a:ext>
            </a:extLst>
          </p:cNvPr>
          <p:cNvSpPr/>
          <p:nvPr/>
        </p:nvSpPr>
        <p:spPr>
          <a:xfrm>
            <a:off x="3200400" y="4922943"/>
            <a:ext cx="967563" cy="8080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AD4785-E54A-BC96-C400-08AC60C87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00400" y="1728948"/>
            <a:ext cx="5590436" cy="45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314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7B61EB-D4AE-0F08-7F41-3646041F7DEB}"/>
              </a:ext>
            </a:extLst>
          </p:cNvPr>
          <p:cNvSpPr txBox="1"/>
          <p:nvPr/>
        </p:nvSpPr>
        <p:spPr>
          <a:xfrm>
            <a:off x="1148317" y="894539"/>
            <a:ext cx="60180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Ciri khas terakhir dalam ekonomi digital adalah terjadinya fenomena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perubahan struktur sosial dan budaya sebagai dampak konsekuensi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logis terjadinya perubahan sejumlah paradigma terkait dengan kehidupan sehari-hari.</a:t>
            </a:r>
            <a:endParaRPr lang="id-ID" sz="2400" i="1">
              <a:latin typeface="Cambria" panose="02040503050406030204" pitchFamily="18" charset="0"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7131A-8829-C9D9-687D-422DC0D90146}"/>
              </a:ext>
            </a:extLst>
          </p:cNvPr>
          <p:cNvSpPr txBox="1"/>
          <p:nvPr/>
        </p:nvSpPr>
        <p:spPr>
          <a:xfrm>
            <a:off x="8539747" y="266762"/>
            <a:ext cx="33902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Cambria" panose="02040503050406030204" pitchFamily="18" charset="0"/>
                <a:ea typeface="Cambria" panose="02040503050406030204" pitchFamily="18" charset="0"/>
              </a:rPr>
              <a:t>12. DISCORDANCE</a:t>
            </a:r>
          </a:p>
          <a:p>
            <a:endParaRPr lang="id-ID" sz="2800" b="1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58585-A8FF-DB75-9FCF-8E8A24AD071B}"/>
              </a:ext>
            </a:extLst>
          </p:cNvPr>
          <p:cNvSpPr/>
          <p:nvPr/>
        </p:nvSpPr>
        <p:spPr>
          <a:xfrm>
            <a:off x="3200400" y="4922943"/>
            <a:ext cx="967563" cy="80800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B0E073-0282-B9F7-C630-8E182C5E9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248" y="993368"/>
            <a:ext cx="3714750" cy="1724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655D5E-5A7C-2AD2-8845-E52BCE83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914" y="3051544"/>
            <a:ext cx="3393418" cy="33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15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1214755"/>
          </a:xfrm>
          <a:custGeom>
            <a:avLst/>
            <a:gdLst/>
            <a:ahLst/>
            <a:cxnLst/>
            <a:rect l="l" t="t" r="r" b="b"/>
            <a:pathLst>
              <a:path w="12192000" h="1214755">
                <a:moveTo>
                  <a:pt x="12192000" y="0"/>
                </a:moveTo>
                <a:lnTo>
                  <a:pt x="0" y="0"/>
                </a:lnTo>
                <a:lnTo>
                  <a:pt x="0" y="1214627"/>
                </a:lnTo>
                <a:lnTo>
                  <a:pt x="12192000" y="12146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51A0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538" y="119634"/>
            <a:ext cx="789495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latin typeface="Segoe UI Emoji"/>
                <a:cs typeface="Segoe UI Emoji"/>
              </a:rPr>
              <a:t>🔑</a:t>
            </a:r>
            <a:r>
              <a:rPr sz="6000" b="0" spc="-665" dirty="0">
                <a:latin typeface="Segoe UI Emoji"/>
                <a:cs typeface="Segoe UI Emoji"/>
              </a:rPr>
              <a:t> </a:t>
            </a:r>
            <a:r>
              <a:rPr sz="6000" spc="-265" dirty="0"/>
              <a:t>D</a:t>
            </a:r>
            <a:r>
              <a:rPr sz="6000" spc="-10" dirty="0"/>
              <a:t>AF</a:t>
            </a:r>
            <a:r>
              <a:rPr sz="6000" spc="-555" dirty="0"/>
              <a:t>T</a:t>
            </a:r>
            <a:r>
              <a:rPr sz="6000" spc="-30" dirty="0"/>
              <a:t>A</a:t>
            </a:r>
            <a:r>
              <a:rPr sz="6000" spc="-25" dirty="0"/>
              <a:t>R</a:t>
            </a:r>
            <a:r>
              <a:rPr sz="6000" spc="-200" dirty="0"/>
              <a:t> </a:t>
            </a:r>
            <a:r>
              <a:rPr sz="6000" spc="-130" dirty="0"/>
              <a:t>PUS</a:t>
            </a:r>
            <a:r>
              <a:rPr sz="6000" spc="-540" dirty="0"/>
              <a:t>T</a:t>
            </a:r>
            <a:r>
              <a:rPr sz="6000" spc="140" dirty="0"/>
              <a:t>AKA</a:t>
            </a:r>
            <a:endParaRPr sz="6000">
              <a:latin typeface="Segoe UI Emoji"/>
              <a:cs typeface="Segoe UI Emoj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959" y="1325487"/>
            <a:ext cx="11113770" cy="4979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44195" marR="506730" indent="-532130">
              <a:lnSpc>
                <a:spcPct val="125000"/>
              </a:lnSpc>
              <a:spcBef>
                <a:spcPts val="95"/>
              </a:spcBef>
            </a:pP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14" dirty="0">
                <a:solidFill>
                  <a:srgbClr val="7E7E7E"/>
                </a:solidFill>
                <a:latin typeface="Lucida Sans Unicode"/>
                <a:cs typeface="Lucida Sans Unicode"/>
              </a:rPr>
              <a:t>K.</a:t>
            </a:r>
            <a:r>
              <a:rPr sz="26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C.,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5" dirty="0">
                <a:solidFill>
                  <a:srgbClr val="7E7E7E"/>
                </a:solidFill>
                <a:latin typeface="Lucida Sans Unicode"/>
                <a:cs typeface="Lucida Sans Unicode"/>
              </a:rPr>
              <a:t>Laudon,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P.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(2013).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Management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0" dirty="0">
                <a:solidFill>
                  <a:srgbClr val="7E7E7E"/>
                </a:solidFill>
                <a:latin typeface="Arial"/>
                <a:cs typeface="Arial"/>
              </a:rPr>
              <a:t>systems: </a:t>
            </a:r>
            <a:r>
              <a:rPr sz="2600" i="1" spc="-7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5" dirty="0">
                <a:solidFill>
                  <a:srgbClr val="7E7E7E"/>
                </a:solidFill>
                <a:latin typeface="Arial"/>
                <a:cs typeface="Arial"/>
              </a:rPr>
              <a:t>Managing</a:t>
            </a:r>
            <a:r>
              <a:rPr sz="2600" i="1" spc="-7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7E7E7E"/>
                </a:solidFill>
                <a:latin typeface="Arial"/>
                <a:cs typeface="Arial"/>
              </a:rPr>
              <a:t>the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digital</a:t>
            </a:r>
            <a:r>
              <a:rPr sz="2600" i="1" spc="-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10" dirty="0">
                <a:solidFill>
                  <a:srgbClr val="7E7E7E"/>
                </a:solidFill>
                <a:latin typeface="Arial"/>
                <a:cs typeface="Arial"/>
              </a:rPr>
              <a:t>firm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(12th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ed.).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Boston: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Pearson.</a:t>
            </a:r>
            <a:endParaRPr sz="2600">
              <a:latin typeface="Lucida Sans Unicode"/>
              <a:cs typeface="Lucida Sans Unicode"/>
            </a:endParaRPr>
          </a:p>
          <a:p>
            <a:pPr marL="544195" marR="567055" indent="-532130">
              <a:lnSpc>
                <a:spcPct val="125000"/>
              </a:lnSpc>
            </a:pP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Morley,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D.,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Parker,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C.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S.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(2011). </a:t>
            </a:r>
            <a:r>
              <a:rPr sz="2600" i="1" spc="5" dirty="0">
                <a:solidFill>
                  <a:srgbClr val="7E7E7E"/>
                </a:solidFill>
                <a:latin typeface="Arial"/>
                <a:cs typeface="Arial"/>
              </a:rPr>
              <a:t>Understanding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" dirty="0">
                <a:solidFill>
                  <a:srgbClr val="7E7E7E"/>
                </a:solidFill>
                <a:latin typeface="Arial"/>
                <a:cs typeface="Arial"/>
              </a:rPr>
              <a:t>computers: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00" dirty="0">
                <a:solidFill>
                  <a:srgbClr val="7E7E7E"/>
                </a:solidFill>
                <a:latin typeface="Arial"/>
                <a:cs typeface="Arial"/>
              </a:rPr>
              <a:t>Today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45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2600" i="1" spc="-70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5" dirty="0">
                <a:solidFill>
                  <a:srgbClr val="7E7E7E"/>
                </a:solidFill>
                <a:latin typeface="Arial"/>
                <a:cs typeface="Arial"/>
              </a:rPr>
              <a:t>tomorrow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(13th</a:t>
            </a:r>
            <a:r>
              <a:rPr sz="2600" spc="-18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ed.).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Australia: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75" dirty="0">
                <a:solidFill>
                  <a:srgbClr val="7E7E7E"/>
                </a:solidFill>
                <a:latin typeface="Lucida Sans Unicode"/>
                <a:cs typeface="Lucida Sans Unicode"/>
              </a:rPr>
              <a:t>Cengage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Learning.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Miller,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600" spc="-15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Absolute </a:t>
            </a:r>
            <a:r>
              <a:rPr sz="2600" i="1" spc="-35" dirty="0">
                <a:solidFill>
                  <a:srgbClr val="7E7E7E"/>
                </a:solidFill>
                <a:latin typeface="Arial"/>
                <a:cs typeface="Arial"/>
              </a:rPr>
              <a:t>beginners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25" dirty="0">
                <a:solidFill>
                  <a:srgbClr val="7E7E7E"/>
                </a:solidFill>
                <a:latin typeface="Arial"/>
                <a:cs typeface="Arial"/>
              </a:rPr>
              <a:t>guide</a:t>
            </a:r>
            <a:r>
              <a:rPr sz="2600" i="1" spc="-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20" dirty="0">
                <a:solidFill>
                  <a:srgbClr val="7E7E7E"/>
                </a:solidFill>
                <a:latin typeface="Arial"/>
                <a:cs typeface="Arial"/>
              </a:rPr>
              <a:t>computer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70" dirty="0">
                <a:solidFill>
                  <a:srgbClr val="7E7E7E"/>
                </a:solidFill>
                <a:latin typeface="Arial"/>
                <a:cs typeface="Arial"/>
              </a:rPr>
              <a:t>basics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0"/>
              </a:spcBef>
            </a:pPr>
            <a:r>
              <a:rPr sz="2600" spc="-25" dirty="0">
                <a:solidFill>
                  <a:srgbClr val="7E7E7E"/>
                </a:solidFill>
                <a:latin typeface="Lucida Sans Unicode"/>
                <a:cs typeface="Lucida Sans Unicode"/>
              </a:rPr>
              <a:t>Indiana</a:t>
            </a:r>
            <a:r>
              <a:rPr sz="2600" spc="-90" dirty="0">
                <a:solidFill>
                  <a:srgbClr val="7E7E7E"/>
                </a:solidFill>
                <a:latin typeface="Lucida Sans Unicode"/>
                <a:cs typeface="Lucida Sans Unicode"/>
              </a:rPr>
              <a:t>polis,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I</a:t>
            </a:r>
            <a:r>
              <a:rPr sz="2600" spc="15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130" dirty="0">
                <a:solidFill>
                  <a:srgbClr val="7E7E7E"/>
                </a:solidFill>
                <a:latin typeface="Lucida Sans Unicode"/>
                <a:cs typeface="Lucida Sans Unicode"/>
              </a:rPr>
              <a:t>: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5" dirty="0">
                <a:solidFill>
                  <a:srgbClr val="7E7E7E"/>
                </a:solidFill>
                <a:latin typeface="Lucida Sans Unicode"/>
                <a:cs typeface="Lucida Sans Unicode"/>
              </a:rPr>
              <a:t>Que.</a:t>
            </a:r>
            <a:endParaRPr sz="2600">
              <a:latin typeface="Lucida Sans Unicode"/>
              <a:cs typeface="Lucida Sans Unicode"/>
            </a:endParaRPr>
          </a:p>
          <a:p>
            <a:pPr marL="544195" marR="1124585" indent="-532130">
              <a:lnSpc>
                <a:spcPts val="3900"/>
              </a:lnSpc>
              <a:spcBef>
                <a:spcPts val="260"/>
              </a:spcBef>
            </a:pP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Norton,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P.</a:t>
            </a:r>
            <a:r>
              <a:rPr sz="2600" spc="-16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(2006).</a:t>
            </a:r>
            <a:r>
              <a:rPr sz="2600" spc="-12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Peter</a:t>
            </a:r>
            <a:r>
              <a:rPr sz="2600" i="1" spc="-6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15" dirty="0">
                <a:solidFill>
                  <a:srgbClr val="7E7E7E"/>
                </a:solidFill>
                <a:latin typeface="Arial"/>
                <a:cs typeface="Arial"/>
              </a:rPr>
              <a:t>Nortons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5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15" dirty="0">
                <a:solidFill>
                  <a:srgbClr val="7E7E7E"/>
                </a:solidFill>
                <a:latin typeface="Arial"/>
                <a:cs typeface="Arial"/>
              </a:rPr>
              <a:t>computers</a:t>
            </a: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Boston: </a:t>
            </a:r>
            <a:r>
              <a:rPr sz="2600" spc="-81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390" dirty="0">
                <a:solidFill>
                  <a:srgbClr val="7E7E7E"/>
                </a:solidFill>
                <a:latin typeface="Lucida Sans Unicode"/>
                <a:cs typeface="Lucida Sans Unicode"/>
              </a:rPr>
              <a:t>T</a:t>
            </a:r>
            <a:r>
              <a:rPr sz="2600" spc="-65" dirty="0">
                <a:solidFill>
                  <a:srgbClr val="7E7E7E"/>
                </a:solidFill>
                <a:latin typeface="Lucida Sans Unicode"/>
                <a:cs typeface="Lucida Sans Unicode"/>
              </a:rPr>
              <a:t>echnolog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50" dirty="0">
                <a:solidFill>
                  <a:srgbClr val="7E7E7E"/>
                </a:solidFill>
                <a:latin typeface="Lucida Sans Unicode"/>
                <a:cs typeface="Lucida Sans Unicode"/>
              </a:rPr>
              <a:t>Education.</a:t>
            </a:r>
            <a:endParaRPr sz="26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600" spc="-15" dirty="0">
                <a:solidFill>
                  <a:srgbClr val="7E7E7E"/>
                </a:solidFill>
                <a:latin typeface="Lucida Sans Unicode"/>
                <a:cs typeface="Lucida Sans Unicode"/>
              </a:rPr>
              <a:t>OBrien,</a:t>
            </a:r>
            <a:r>
              <a:rPr sz="2600" spc="-14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J.</a:t>
            </a:r>
            <a:r>
              <a:rPr sz="2600" spc="-14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A.,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85" dirty="0">
                <a:solidFill>
                  <a:srgbClr val="7E7E7E"/>
                </a:solidFill>
                <a:latin typeface="Lucida Sans Unicode"/>
                <a:cs typeface="Lucida Sans Unicode"/>
              </a:rPr>
              <a:t>&amp;</a:t>
            </a:r>
            <a:r>
              <a:rPr sz="2600" spc="-18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Marakas,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60" dirty="0">
                <a:solidFill>
                  <a:srgbClr val="7E7E7E"/>
                </a:solidFill>
                <a:latin typeface="Lucida Sans Unicode"/>
                <a:cs typeface="Lucida Sans Unicode"/>
              </a:rPr>
              <a:t>G.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M.</a:t>
            </a:r>
            <a:r>
              <a:rPr sz="2600" spc="-15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35" dirty="0">
                <a:solidFill>
                  <a:srgbClr val="7E7E7E"/>
                </a:solidFill>
                <a:latin typeface="Lucida Sans Unicode"/>
                <a:cs typeface="Lucida Sans Unicode"/>
              </a:rPr>
              <a:t>(2010).</a:t>
            </a:r>
            <a:r>
              <a:rPr sz="2600" spc="-12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i="1" spc="40" dirty="0">
                <a:solidFill>
                  <a:srgbClr val="7E7E7E"/>
                </a:solidFill>
                <a:latin typeface="Arial"/>
                <a:cs typeface="Arial"/>
              </a:rPr>
              <a:t>Introduction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65" dirty="0">
                <a:solidFill>
                  <a:srgbClr val="7E7E7E"/>
                </a:solidFill>
                <a:latin typeface="Arial"/>
                <a:cs typeface="Arial"/>
              </a:rPr>
              <a:t>to</a:t>
            </a:r>
            <a:r>
              <a:rPr sz="2600" i="1" spc="-5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70" dirty="0">
                <a:solidFill>
                  <a:srgbClr val="7E7E7E"/>
                </a:solidFill>
                <a:latin typeface="Arial"/>
                <a:cs typeface="Arial"/>
              </a:rPr>
              <a:t>information</a:t>
            </a:r>
            <a:r>
              <a:rPr sz="2600" i="1" spc="-6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600" i="1" spc="-95" dirty="0">
                <a:solidFill>
                  <a:srgbClr val="7E7E7E"/>
                </a:solidFill>
                <a:latin typeface="Arial"/>
                <a:cs typeface="Arial"/>
              </a:rPr>
              <a:t>systems</a:t>
            </a:r>
            <a:r>
              <a:rPr sz="2600" spc="-95" dirty="0">
                <a:solidFill>
                  <a:srgbClr val="7E7E7E"/>
                </a:solidFill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  <a:p>
            <a:pPr marL="544195">
              <a:lnSpc>
                <a:spcPct val="100000"/>
              </a:lnSpc>
              <a:spcBef>
                <a:spcPts val="785"/>
              </a:spcBef>
            </a:pPr>
            <a:r>
              <a:rPr sz="2600" spc="30" dirty="0">
                <a:solidFill>
                  <a:srgbClr val="7E7E7E"/>
                </a:solidFill>
                <a:latin typeface="Lucida Sans Unicode"/>
                <a:cs typeface="Lucida Sans Unicode"/>
              </a:rPr>
              <a:t>N</a:t>
            </a:r>
            <a:r>
              <a:rPr sz="2600" spc="-20" dirty="0">
                <a:solidFill>
                  <a:srgbClr val="7E7E7E"/>
                </a:solidFill>
                <a:latin typeface="Lucida Sans Unicode"/>
                <a:cs typeface="Lucida Sans Unicode"/>
              </a:rPr>
              <a:t>e</a:t>
            </a:r>
            <a:r>
              <a:rPr sz="2600" spc="20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16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295" dirty="0">
                <a:solidFill>
                  <a:srgbClr val="7E7E7E"/>
                </a:solidFill>
                <a:latin typeface="Lucida Sans Unicode"/>
                <a:cs typeface="Lucida Sans Unicode"/>
              </a:rPr>
              <a:t>Y</a:t>
            </a:r>
            <a:r>
              <a:rPr sz="2600" spc="-80" dirty="0">
                <a:solidFill>
                  <a:srgbClr val="7E7E7E"/>
                </a:solidFill>
                <a:latin typeface="Lucida Sans Unicode"/>
                <a:cs typeface="Lucida Sans Unicode"/>
              </a:rPr>
              <a:t>ork:</a:t>
            </a:r>
            <a:r>
              <a:rPr sz="2600" spc="-170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McG</a:t>
            </a:r>
            <a:r>
              <a:rPr sz="2600" spc="-40" dirty="0">
                <a:solidFill>
                  <a:srgbClr val="7E7E7E"/>
                </a:solidFill>
                <a:latin typeface="Lucida Sans Unicode"/>
                <a:cs typeface="Lucida Sans Unicode"/>
              </a:rPr>
              <a:t>r</a:t>
            </a:r>
            <a:r>
              <a:rPr sz="2600" spc="5" dirty="0">
                <a:solidFill>
                  <a:srgbClr val="7E7E7E"/>
                </a:solidFill>
                <a:latin typeface="Lucida Sans Unicode"/>
                <a:cs typeface="Lucida Sans Unicode"/>
              </a:rPr>
              <a:t>a</a:t>
            </a:r>
            <a:r>
              <a:rPr sz="2600" spc="25" dirty="0">
                <a:solidFill>
                  <a:srgbClr val="7E7E7E"/>
                </a:solidFill>
                <a:latin typeface="Lucida Sans Unicode"/>
                <a:cs typeface="Lucida Sans Unicode"/>
              </a:rPr>
              <a:t>w</a:t>
            </a:r>
            <a:r>
              <a:rPr sz="2600" spc="-670" dirty="0">
                <a:solidFill>
                  <a:srgbClr val="7E7E7E"/>
                </a:solidFill>
                <a:latin typeface="Lucida Sans Unicode"/>
                <a:cs typeface="Lucida Sans Unicode"/>
              </a:rPr>
              <a:t>-</a:t>
            </a:r>
            <a:r>
              <a:rPr sz="2600" spc="-70" dirty="0">
                <a:solidFill>
                  <a:srgbClr val="7E7E7E"/>
                </a:solidFill>
                <a:latin typeface="Lucida Sans Unicode"/>
                <a:cs typeface="Lucida Sans Unicode"/>
              </a:rPr>
              <a:t>Hill</a:t>
            </a:r>
            <a:r>
              <a:rPr sz="2600" spc="-175" dirty="0">
                <a:solidFill>
                  <a:srgbClr val="7E7E7E"/>
                </a:solidFill>
                <a:latin typeface="Lucida Sans Unicode"/>
                <a:cs typeface="Lucida Sans Unicode"/>
              </a:rPr>
              <a:t> </a:t>
            </a:r>
            <a:r>
              <a:rPr sz="2600" spc="-10" dirty="0">
                <a:solidFill>
                  <a:srgbClr val="7E7E7E"/>
                </a:solidFill>
                <a:latin typeface="Lucida Sans Unicode"/>
                <a:cs typeface="Lucida Sans Unicode"/>
              </a:rPr>
              <a:t>Ir</a:t>
            </a:r>
            <a:r>
              <a:rPr sz="2600" spc="-55" dirty="0">
                <a:solidFill>
                  <a:srgbClr val="7E7E7E"/>
                </a:solidFill>
                <a:latin typeface="Lucida Sans Unicode"/>
                <a:cs typeface="Lucida Sans Unicode"/>
              </a:rPr>
              <a:t>win.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306195"/>
            <a:chOff x="0" y="0"/>
            <a:chExt cx="12192000" cy="13061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306195"/>
            </a:xfrm>
            <a:custGeom>
              <a:avLst/>
              <a:gdLst/>
              <a:ahLst/>
              <a:cxnLst/>
              <a:rect l="l" t="t" r="r" b="b"/>
              <a:pathLst>
                <a:path w="12192000" h="1306195">
                  <a:moveTo>
                    <a:pt x="12192000" y="0"/>
                  </a:moveTo>
                  <a:lnTo>
                    <a:pt x="0" y="0"/>
                  </a:lnTo>
                  <a:lnTo>
                    <a:pt x="0" y="1306067"/>
                  </a:lnTo>
                  <a:lnTo>
                    <a:pt x="12192000" y="130606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1A0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19784" y="315944"/>
              <a:ext cx="1030605" cy="781685"/>
            </a:xfrm>
            <a:custGeom>
              <a:avLst/>
              <a:gdLst/>
              <a:ahLst/>
              <a:cxnLst/>
              <a:rect l="l" t="t" r="r" b="b"/>
              <a:pathLst>
                <a:path w="1030605" h="781685">
                  <a:moveTo>
                    <a:pt x="175920" y="499014"/>
                  </a:moveTo>
                  <a:lnTo>
                    <a:pt x="188626" y="552745"/>
                  </a:lnTo>
                  <a:lnTo>
                    <a:pt x="205192" y="594864"/>
                  </a:lnTo>
                  <a:lnTo>
                    <a:pt x="229478" y="628265"/>
                  </a:lnTo>
                  <a:lnTo>
                    <a:pt x="265343" y="655844"/>
                  </a:lnTo>
                  <a:lnTo>
                    <a:pt x="316649" y="680497"/>
                  </a:lnTo>
                  <a:lnTo>
                    <a:pt x="372303" y="706493"/>
                  </a:lnTo>
                  <a:lnTo>
                    <a:pt x="419270" y="733439"/>
                  </a:lnTo>
                  <a:lnTo>
                    <a:pt x="458515" y="757471"/>
                  </a:lnTo>
                  <a:lnTo>
                    <a:pt x="491004" y="774725"/>
                  </a:lnTo>
                  <a:lnTo>
                    <a:pt x="517703" y="781335"/>
                  </a:lnTo>
                  <a:lnTo>
                    <a:pt x="548820" y="774080"/>
                  </a:lnTo>
                  <a:lnTo>
                    <a:pt x="585568" y="753586"/>
                  </a:lnTo>
                  <a:lnTo>
                    <a:pt x="633628" y="721756"/>
                  </a:lnTo>
                  <a:lnTo>
                    <a:pt x="698678" y="680497"/>
                  </a:lnTo>
                  <a:lnTo>
                    <a:pt x="517703" y="680497"/>
                  </a:lnTo>
                  <a:lnTo>
                    <a:pt x="175920" y="499014"/>
                  </a:lnTo>
                  <a:close/>
                </a:path>
                <a:path w="1030605" h="781685">
                  <a:moveTo>
                    <a:pt x="919785" y="357917"/>
                  </a:moveTo>
                  <a:lnTo>
                    <a:pt x="839394" y="398176"/>
                  </a:lnTo>
                  <a:lnTo>
                    <a:pt x="848190" y="411422"/>
                  </a:lnTo>
                  <a:lnTo>
                    <a:pt x="864524" y="458708"/>
                  </a:lnTo>
                  <a:lnTo>
                    <a:pt x="873309" y="551356"/>
                  </a:lnTo>
                  <a:lnTo>
                    <a:pt x="859460" y="700690"/>
                  </a:lnTo>
                  <a:lnTo>
                    <a:pt x="872021" y="717710"/>
                  </a:lnTo>
                  <a:lnTo>
                    <a:pt x="899655" y="730932"/>
                  </a:lnTo>
                  <a:lnTo>
                    <a:pt x="927290" y="729033"/>
                  </a:lnTo>
                  <a:lnTo>
                    <a:pt x="939851" y="700690"/>
                  </a:lnTo>
                  <a:lnTo>
                    <a:pt x="953700" y="536547"/>
                  </a:lnTo>
                  <a:lnTo>
                    <a:pt x="944915" y="431006"/>
                  </a:lnTo>
                  <a:lnTo>
                    <a:pt x="928581" y="374614"/>
                  </a:lnTo>
                  <a:lnTo>
                    <a:pt x="919785" y="357917"/>
                  </a:lnTo>
                  <a:close/>
                </a:path>
                <a:path w="1030605" h="781685">
                  <a:moveTo>
                    <a:pt x="799135" y="539400"/>
                  </a:moveTo>
                  <a:lnTo>
                    <a:pt x="517703" y="680497"/>
                  </a:lnTo>
                  <a:lnTo>
                    <a:pt x="698678" y="680497"/>
                  </a:lnTo>
                  <a:lnTo>
                    <a:pt x="745774" y="660044"/>
                  </a:lnTo>
                  <a:lnTo>
                    <a:pt x="784037" y="621034"/>
                  </a:lnTo>
                  <a:lnTo>
                    <a:pt x="799135" y="539400"/>
                  </a:lnTo>
                  <a:close/>
                </a:path>
                <a:path w="1030605" h="781685">
                  <a:moveTo>
                    <a:pt x="510165" y="0"/>
                  </a:moveTo>
                  <a:lnTo>
                    <a:pt x="479065" y="3786"/>
                  </a:lnTo>
                  <a:lnTo>
                    <a:pt x="457390" y="15144"/>
                  </a:lnTo>
                  <a:lnTo>
                    <a:pt x="15075" y="236886"/>
                  </a:lnTo>
                  <a:lnTo>
                    <a:pt x="3766" y="255184"/>
                  </a:lnTo>
                  <a:lnTo>
                    <a:pt x="0" y="277272"/>
                  </a:lnTo>
                  <a:lnTo>
                    <a:pt x="3766" y="299305"/>
                  </a:lnTo>
                  <a:lnTo>
                    <a:pt x="15075" y="317531"/>
                  </a:lnTo>
                  <a:lnTo>
                    <a:pt x="457390" y="559593"/>
                  </a:lnTo>
                  <a:lnTo>
                    <a:pt x="479065" y="570880"/>
                  </a:lnTo>
                  <a:lnTo>
                    <a:pt x="510165" y="574643"/>
                  </a:lnTo>
                  <a:lnTo>
                    <a:pt x="545037" y="570880"/>
                  </a:lnTo>
                  <a:lnTo>
                    <a:pt x="578028" y="559593"/>
                  </a:lnTo>
                  <a:lnTo>
                    <a:pt x="839394" y="398176"/>
                  </a:lnTo>
                  <a:lnTo>
                    <a:pt x="557962" y="337724"/>
                  </a:lnTo>
                  <a:lnTo>
                    <a:pt x="517703" y="337724"/>
                  </a:lnTo>
                  <a:lnTo>
                    <a:pt x="476552" y="331118"/>
                  </a:lnTo>
                  <a:lnTo>
                    <a:pt x="444825" y="315071"/>
                  </a:lnTo>
                  <a:lnTo>
                    <a:pt x="424407" y="295237"/>
                  </a:lnTo>
                  <a:lnTo>
                    <a:pt x="417187" y="277256"/>
                  </a:lnTo>
                  <a:lnTo>
                    <a:pt x="424407" y="250769"/>
                  </a:lnTo>
                  <a:lnTo>
                    <a:pt x="444825" y="231838"/>
                  </a:lnTo>
                  <a:lnTo>
                    <a:pt x="476552" y="220479"/>
                  </a:lnTo>
                  <a:lnTo>
                    <a:pt x="517703" y="216693"/>
                  </a:lnTo>
                  <a:lnTo>
                    <a:pt x="961733" y="216693"/>
                  </a:lnTo>
                  <a:lnTo>
                    <a:pt x="578028" y="15144"/>
                  </a:lnTo>
                  <a:lnTo>
                    <a:pt x="545037" y="3786"/>
                  </a:lnTo>
                  <a:lnTo>
                    <a:pt x="510165" y="0"/>
                  </a:lnTo>
                  <a:close/>
                </a:path>
                <a:path w="1030605" h="781685">
                  <a:moveTo>
                    <a:pt x="961733" y="216693"/>
                  </a:moveTo>
                  <a:lnTo>
                    <a:pt x="517703" y="216693"/>
                  </a:lnTo>
                  <a:lnTo>
                    <a:pt x="547248" y="220164"/>
                  </a:lnTo>
                  <a:lnTo>
                    <a:pt x="572995" y="229314"/>
                  </a:lnTo>
                  <a:lnTo>
                    <a:pt x="591194" y="242250"/>
                  </a:lnTo>
                  <a:lnTo>
                    <a:pt x="598094" y="257079"/>
                  </a:lnTo>
                  <a:lnTo>
                    <a:pt x="919785" y="357917"/>
                  </a:lnTo>
                  <a:lnTo>
                    <a:pt x="1000176" y="317531"/>
                  </a:lnTo>
                  <a:lnTo>
                    <a:pt x="1022821" y="299305"/>
                  </a:lnTo>
                  <a:lnTo>
                    <a:pt x="1030370" y="277256"/>
                  </a:lnTo>
                  <a:lnTo>
                    <a:pt x="1022821" y="255184"/>
                  </a:lnTo>
                  <a:lnTo>
                    <a:pt x="1000176" y="236886"/>
                  </a:lnTo>
                  <a:lnTo>
                    <a:pt x="961733" y="216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3857" y="178689"/>
            <a:ext cx="946467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95" dirty="0"/>
              <a:t>TUJ</a:t>
            </a:r>
            <a:r>
              <a:rPr sz="6000" spc="-310" dirty="0"/>
              <a:t>U</a:t>
            </a:r>
            <a:r>
              <a:rPr sz="6000" spc="290" dirty="0"/>
              <a:t>A</a:t>
            </a:r>
            <a:r>
              <a:rPr sz="6000" spc="330" dirty="0"/>
              <a:t>N</a:t>
            </a:r>
            <a:r>
              <a:rPr sz="6000" spc="-185" dirty="0"/>
              <a:t> </a:t>
            </a:r>
            <a:r>
              <a:rPr sz="6000" spc="-120" dirty="0"/>
              <a:t>PEMB</a:t>
            </a:r>
            <a:r>
              <a:rPr sz="6000" spc="-125" dirty="0"/>
              <a:t>E</a:t>
            </a:r>
            <a:r>
              <a:rPr sz="6000" spc="135" dirty="0"/>
              <a:t>L</a:t>
            </a:r>
            <a:r>
              <a:rPr sz="6000" spc="165" dirty="0"/>
              <a:t>A</a:t>
            </a:r>
            <a:r>
              <a:rPr sz="6000" spc="-985" dirty="0"/>
              <a:t> </a:t>
            </a:r>
            <a:r>
              <a:rPr sz="6000" spc="-70" dirty="0"/>
              <a:t>JARAN</a:t>
            </a:r>
            <a:endParaRPr sz="600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6" name="object 6"/>
          <p:cNvSpPr txBox="1"/>
          <p:nvPr/>
        </p:nvSpPr>
        <p:spPr>
          <a:xfrm>
            <a:off x="719784" y="1738096"/>
            <a:ext cx="11247756" cy="12638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lang="sv-SE" sz="2800" spc="20">
                <a:latin typeface="Lucida Sans Unicode"/>
                <a:cs typeface="Lucida Sans Unicode"/>
              </a:rPr>
              <a:t>Setelah mempelajari bagian ini, Anda diharapkan telah mampu: </a:t>
            </a:r>
          </a:p>
          <a:p>
            <a:pPr marL="12700" marR="5080" indent="22860" algn="ctr">
              <a:lnSpc>
                <a:spcPct val="150000"/>
              </a:lnSpc>
              <a:spcBef>
                <a:spcPts val="95"/>
              </a:spcBef>
            </a:pPr>
            <a:r>
              <a:rPr lang="sv-SE" sz="2800" spc="20">
                <a:latin typeface="Lucida Sans Unicode"/>
                <a:cs typeface="Lucida Sans Unicode"/>
              </a:rPr>
              <a:t>Menjelaskan konsep ekonomi digital dan contoh-contohnya.</a:t>
            </a:r>
            <a:endParaRPr sz="2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B282321-274A-9591-59FE-F3096B8334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5407" y="786003"/>
            <a:ext cx="1010094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0"/>
              <a:t>DEFINISI</a:t>
            </a:r>
            <a:r>
              <a:rPr spc="-150"/>
              <a:t> </a:t>
            </a:r>
            <a:r>
              <a:rPr lang="id-ID"/>
              <a:t>EKONOMI DIGITAL</a:t>
            </a:r>
            <a:endParaRPr spc="-120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B67903A-39AF-9F00-E498-BA169E7FFF1F}"/>
              </a:ext>
            </a:extLst>
          </p:cNvPr>
          <p:cNvSpPr txBox="1"/>
          <p:nvPr/>
        </p:nvSpPr>
        <p:spPr>
          <a:xfrm>
            <a:off x="520995" y="1475935"/>
            <a:ext cx="13226903" cy="371063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lang="id-ID" sz="2100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Ekonomi Digital merupakan suatu kondisi ekonomi yang </a:t>
            </a:r>
          </a:p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lang="id-ID" sz="2100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berdasarkan pada teknologi digital, termasuk jaringan komunikasi</a:t>
            </a:r>
          </a:p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lang="id-ID" sz="2100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digital, komputer, software, dan teknologi informasi lainnya.</a:t>
            </a:r>
          </a:p>
          <a:p>
            <a:pPr marL="12700" marR="5080" algn="just">
              <a:lnSpc>
                <a:spcPct val="125000"/>
              </a:lnSpc>
              <a:spcBef>
                <a:spcPts val="95"/>
              </a:spcBef>
            </a:pPr>
            <a:r>
              <a:rPr lang="id-ID" sz="2100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Ekonomi Digital didefinisikan oleh Amir 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100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Hartman sebagai </a:t>
            </a:r>
            <a:r>
              <a:rPr lang="id-ID" sz="2100" b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“</a:t>
            </a:r>
            <a:r>
              <a:rPr lang="id-ID" sz="2100" b="1" i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the virtual arena in which 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100" b="1" i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business actually is conducted, value is created and 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100" b="1" i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exchanged, transactions occur, and one-to-one 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100" b="1" i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relationship mature by using any internet initiative </a:t>
            </a:r>
          </a:p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lang="id-ID" sz="2100" b="1" i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as medium of exchange</a:t>
            </a:r>
            <a:r>
              <a:rPr lang="id-ID" sz="2100" b="1" spc="25"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” (Hartman, 2000).</a:t>
            </a:r>
            <a:endParaRPr sz="2100">
              <a:latin typeface="Cambria" panose="02040503050406030204" pitchFamily="18" charset="0"/>
              <a:ea typeface="Cambria" panose="02040503050406030204" pitchFamily="18" charset="0"/>
              <a:cs typeface="Lucida Sans Unicode"/>
            </a:endParaRPr>
          </a:p>
        </p:txBody>
      </p:sp>
    </p:spTree>
    <p:extLst>
      <p:ext uri="{BB962C8B-B14F-4D97-AF65-F5344CB8AC3E}">
        <p14:creationId xmlns:p14="http://schemas.microsoft.com/office/powerpoint/2010/main" val="693360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F0E94F03-9A5D-7443-6CC1-8E199D0C8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2355" y="0"/>
            <a:ext cx="9859645" cy="130612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lang="id-ID" sz="3600" b="1" spc="-45"/>
              <a:t>KARAKTERISTIK EKONOMI DIGITAL</a:t>
            </a:r>
            <a:br>
              <a:rPr lang="id-ID" sz="2400" spc="-45"/>
            </a:br>
            <a:r>
              <a:rPr lang="id-ID" sz="2400" b="1" u="sng" spc="-45"/>
              <a:t>Karakteristik Ekonomi Digital </a:t>
            </a:r>
            <a:r>
              <a:rPr lang="id-ID" sz="2400" spc="-45"/>
              <a:t>(Don Tapscott):</a:t>
            </a:r>
            <a:br>
              <a:rPr lang="en-US" sz="2400" spc="-45"/>
            </a:br>
            <a:endParaRPr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4E3724-A70E-E467-BE7B-A2CFD83C3588}"/>
              </a:ext>
            </a:extLst>
          </p:cNvPr>
          <p:cNvSpPr txBox="1"/>
          <p:nvPr/>
        </p:nvSpPr>
        <p:spPr>
          <a:xfrm>
            <a:off x="1618806" y="1306127"/>
            <a:ext cx="62359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Knowledge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Digitization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Virtualization 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Molecularization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Internetworking 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Disintermediation 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Convergence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Innovation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Prosumption 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Immediacy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Globalization</a:t>
            </a:r>
            <a:endParaRPr lang="en-US" sz="2400" b="1" i="1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d-ID" sz="2400" b="1" i="1">
                <a:latin typeface="Cambria" panose="02040503050406030204" pitchFamily="18" charset="0"/>
                <a:ea typeface="Cambria" panose="02040503050406030204" pitchFamily="18" charset="0"/>
              </a:rPr>
              <a:t>Discordance</a:t>
            </a:r>
          </a:p>
        </p:txBody>
      </p:sp>
    </p:spTree>
    <p:extLst>
      <p:ext uri="{BB962C8B-B14F-4D97-AF65-F5344CB8AC3E}">
        <p14:creationId xmlns:p14="http://schemas.microsoft.com/office/powerpoint/2010/main" val="511865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9F2CF-BDF5-F3DE-0FAA-D1A371934058}"/>
              </a:ext>
            </a:extLst>
          </p:cNvPr>
          <p:cNvSpPr txBox="1"/>
          <p:nvPr/>
        </p:nvSpPr>
        <p:spPr>
          <a:xfrm>
            <a:off x="720356" y="945216"/>
            <a:ext cx="8040872" cy="544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2800" b="1">
                <a:latin typeface="Arial" panose="020B0604020202020204" pitchFamily="34" charset="0"/>
                <a:ea typeface="Adobe Fan Heiti Std B" panose="020B0700000000000000" pitchFamily="34" charset="-128"/>
                <a:cs typeface="Arial" panose="020B0604020202020204" pitchFamily="34" charset="0"/>
              </a:rPr>
              <a:t>01. KNOWLEDGE</a:t>
            </a:r>
          </a:p>
          <a:p>
            <a:pPr algn="just"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Faktor inteligensia dari sumber daya manusia merupakan </a:t>
            </a:r>
          </a:p>
          <a:p>
            <a:pPr algn="just"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penentu sukses tidaknya organisasi tersebut dalam mencapai objektifnya. </a:t>
            </a:r>
          </a:p>
          <a:p>
            <a:pPr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Pengetahuan kolektif inilah yang merupakan value dari </a:t>
            </a:r>
          </a:p>
          <a:p>
            <a:pPr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perusahaan dalam proses penciptaan produk dan jasa. </a:t>
            </a:r>
          </a:p>
          <a:p>
            <a:pPr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Kemajuan teknologi telah menciptakan berbagai produk kecerdasan buatan (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artificial intelligence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 yang membantu perusahaan untuk meningkatkan kemampuan inteligensia (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knowledge leveraging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).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5D47703-FD70-F7A3-CC50-70EF2B91A5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63" y="2043703"/>
            <a:ext cx="3296419" cy="468173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9F2CF-BDF5-F3DE-0FAA-D1A371934058}"/>
              </a:ext>
            </a:extLst>
          </p:cNvPr>
          <p:cNvSpPr txBox="1"/>
          <p:nvPr/>
        </p:nvSpPr>
        <p:spPr>
          <a:xfrm>
            <a:off x="720356" y="945216"/>
            <a:ext cx="5595384" cy="2424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3200" b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02. DIGITIZATION</a:t>
            </a:r>
          </a:p>
          <a:p>
            <a:pPr algn="just"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Digitization merupakan suatu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proses transformasi informasi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dari berbagai bentuk menjadi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format digit “0” dan “1”.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014136-CD01-D2EB-AC6F-6B9CC13FF5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475" y="-75859"/>
            <a:ext cx="4717914" cy="313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79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96B377-9F11-8BC2-8EC0-0B2B139C3AB6}"/>
              </a:ext>
            </a:extLst>
          </p:cNvPr>
          <p:cNvSpPr txBox="1"/>
          <p:nvPr/>
        </p:nvSpPr>
        <p:spPr>
          <a:xfrm>
            <a:off x="720355" y="945216"/>
            <a:ext cx="5946259" cy="464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3200" b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03. VIRTUALIZATION</a:t>
            </a:r>
          </a:p>
          <a:p>
            <a:pPr algn="just">
              <a:lnSpc>
                <a:spcPct val="150000"/>
              </a:lnSpc>
            </a:pP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Bisnis di dunia nyata membutuhkan asset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aset fisik semacam gedung dan alat-alat produksi; di dunia maya dikenal istilah virtualisasi yang memungkinkan seseorang untuk memulai bisnisnya dengan perangkat sederhana dan dapat menjangkau seluruh calon pelanggan di dunia. </a:t>
            </a:r>
          </a:p>
        </p:txBody>
      </p:sp>
    </p:spTree>
    <p:extLst>
      <p:ext uri="{BB962C8B-B14F-4D97-AF65-F5344CB8AC3E}">
        <p14:creationId xmlns:p14="http://schemas.microsoft.com/office/powerpoint/2010/main" val="1764687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216502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29998" y="147065"/>
            <a:ext cx="1276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2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235407" y="6508270"/>
            <a:ext cx="794385" cy="217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35353"/>
                </a:solidFill>
                <a:latin typeface="Lucida Sans Unicode"/>
                <a:ea typeface="+mn-ea"/>
                <a:cs typeface="Lucida Sans Unicode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lang="en-ID" spc="-50"/>
              <a:t>1806PTIK01</a:t>
            </a:r>
            <a:endParaRPr spc="-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5FFD1-362D-62D6-577A-4C279D728317}"/>
              </a:ext>
            </a:extLst>
          </p:cNvPr>
          <p:cNvSpPr txBox="1"/>
          <p:nvPr/>
        </p:nvSpPr>
        <p:spPr>
          <a:xfrm>
            <a:off x="632599" y="806992"/>
            <a:ext cx="106352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id-ID" sz="3200" b="1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05. INTERNETWORKING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Tidak ada perusahaan yang dapat bekerja sendiri tanpa menjalin kerja sama dengan pihak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-p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ihak lain, demikian salah satu prasyarat untuk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dapat berhasil di dunia maya.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34FFA-C81D-D473-976F-F3382924D77C}"/>
              </a:ext>
            </a:extLst>
          </p:cNvPr>
          <p:cNvSpPr txBox="1"/>
          <p:nvPr/>
        </p:nvSpPr>
        <p:spPr>
          <a:xfrm>
            <a:off x="632599" y="2690336"/>
            <a:ext cx="60977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Berdasarkan model bisnis yang dipilih, perusahaan terkait harus menentukan 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aktivitas intinya (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</a:rPr>
              <a:t>core activity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) dan menjalin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kerja sama untuk membantu melaksanakan </a:t>
            </a:r>
          </a:p>
          <a:p>
            <a:pPr algn="just"/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Proses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-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proses penunjang (</a:t>
            </a:r>
            <a:r>
              <a:rPr lang="id-ID" sz="2400" i="1">
                <a:latin typeface="Cambria" panose="02040503050406030204" pitchFamily="18" charset="0"/>
                <a:ea typeface="Cambria" panose="02040503050406030204" pitchFamily="18" charset="0"/>
              </a:rPr>
              <a:t>supporting activities</a:t>
            </a:r>
            <a:r>
              <a:rPr lang="id-ID" sz="2400">
                <a:latin typeface="Cambria" panose="02040503050406030204" pitchFamily="18" charset="0"/>
                <a:ea typeface="Cambria" panose="02040503050406030204" pitchFamily="18" charset="0"/>
              </a:rPr>
              <a:t>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A38597-5D16-5497-7770-848FD2E8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167" y="1956391"/>
            <a:ext cx="5801833" cy="476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108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40581d6-c858-4555-b1ae-9696b835810e">
      <Terms xmlns="http://schemas.microsoft.com/office/infopath/2007/PartnerControls"/>
    </lcf76f155ced4ddcb4097134ff3c332f>
    <TaxCatchAll xmlns="3eaa1ec6-309c-4bec-9800-35bfca55f8f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8EC22F95F0130E43B492B79E849C852B" ma:contentTypeVersion="13" ma:contentTypeDescription="Buat sebuah dokumen baru." ma:contentTypeScope="" ma:versionID="42defcb063f01e611c29094fcd315851">
  <xsd:schema xmlns:xsd="http://www.w3.org/2001/XMLSchema" xmlns:xs="http://www.w3.org/2001/XMLSchema" xmlns:p="http://schemas.microsoft.com/office/2006/metadata/properties" xmlns:ns2="740581d6-c858-4555-b1ae-9696b835810e" xmlns:ns3="3eaa1ec6-309c-4bec-9800-35bfca55f8f7" targetNamespace="http://schemas.microsoft.com/office/2006/metadata/properties" ma:root="true" ma:fieldsID="94d6a522dc7385648f4907316210a6b5" ns2:_="" ns3:_="">
    <xsd:import namespace="740581d6-c858-4555-b1ae-9696b835810e"/>
    <xsd:import namespace="3eaa1ec6-309c-4bec-9800-35bfca55f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0581d6-c858-4555-b1ae-9696b835810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Tag Gambar" ma:readOnly="false" ma:fieldId="{5cf76f15-5ced-4ddc-b409-7134ff3c332f}" ma:taxonomyMulti="true" ma:sspId="14a02689-fc43-4f7b-a479-f434e7626a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a1ec6-309c-4bec-9800-35bfca55f8f7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4adcdd77-653a-4333-a691-89c97fe29374}" ma:internalName="TaxCatchAll" ma:showField="CatchAllData" ma:web="3eaa1ec6-309c-4bec-9800-35bfca55f8f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FF86A98-5064-4D01-AC2E-B705C6141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A9D909-9F91-4B59-85B5-103621CACEDF}">
  <ds:schemaRefs>
    <ds:schemaRef ds:uri="http://schemas.microsoft.com/office/2006/metadata/properties"/>
    <ds:schemaRef ds:uri="http://schemas.microsoft.com/office/infopath/2007/PartnerControls"/>
    <ds:schemaRef ds:uri="740581d6-c858-4555-b1ae-9696b835810e"/>
    <ds:schemaRef ds:uri="3eaa1ec6-309c-4bec-9800-35bfca55f8f7"/>
  </ds:schemaRefs>
</ds:datastoreItem>
</file>

<file path=customXml/itemProps3.xml><?xml version="1.0" encoding="utf-8"?>
<ds:datastoreItem xmlns:ds="http://schemas.openxmlformats.org/officeDocument/2006/customXml" ds:itemID="{E0A31E09-812C-4BD6-A35B-B4C7F2ED91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0581d6-c858-4555-b1ae-9696b835810e"/>
    <ds:schemaRef ds:uri="3eaa1ec6-309c-4bec-9800-35bfca55f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826</TotalTime>
  <Words>707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Adobe Fan Heiti Std B</vt:lpstr>
      <vt:lpstr>Arial</vt:lpstr>
      <vt:lpstr>Calibri</vt:lpstr>
      <vt:lpstr>Calibri Light</vt:lpstr>
      <vt:lpstr>Cambria</vt:lpstr>
      <vt:lpstr>Lucida Sans Unicode</vt:lpstr>
      <vt:lpstr>Montserrat</vt:lpstr>
      <vt:lpstr>Segoe UI Emoji</vt:lpstr>
      <vt:lpstr>Office Theme</vt:lpstr>
      <vt:lpstr>     Pengantar Teknologi Informasi dan Informatika  </vt:lpstr>
      <vt:lpstr>TUJUAN PEMBELA JARAN</vt:lpstr>
      <vt:lpstr>DEFINISI EKONOMI DIGITAL</vt:lpstr>
      <vt:lpstr>KARAKTERISTIK EKONOMI DIGITAL Karakteristik Ekonomi Digital (Don Tapscott):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🔑 DAFTAR PUSTAKA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Saminista</cp:lastModifiedBy>
  <cp:revision>66</cp:revision>
  <dcterms:created xsi:type="dcterms:W3CDTF">2021-09-06T16:17:13Z</dcterms:created>
  <dcterms:modified xsi:type="dcterms:W3CDTF">2022-11-02T03:33:17Z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0x0101008EC22F95F0130E43B492B79E849C852B</vt:lpwstr>
  </property>
</Properties>
</file>