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8" r:id="rId4"/>
    <p:sldId id="269" r:id="rId5"/>
    <p:sldId id="272" r:id="rId6"/>
    <p:sldId id="270" r:id="rId7"/>
    <p:sldId id="271" r:id="rId8"/>
    <p:sldId id="281" r:id="rId9"/>
    <p:sldId id="282" r:id="rId10"/>
    <p:sldId id="283" r:id="rId11"/>
    <p:sldId id="284" r:id="rId12"/>
    <p:sldId id="285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72" autoAdjust="0"/>
    <p:restoredTop sz="94660"/>
  </p:normalViewPr>
  <p:slideViewPr>
    <p:cSldViewPr snapToGrid="0">
      <p:cViewPr>
        <p:scale>
          <a:sx n="78" d="100"/>
          <a:sy n="78" d="100"/>
        </p:scale>
        <p:origin x="674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16/01/2023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6620" y="1305586"/>
            <a:ext cx="6586546" cy="3251744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 err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13</a:t>
            </a:r>
            <a:b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reading </a:t>
            </a: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a text of holiday and learning about punctuation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  </a:t>
            </a: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/>
            </a:r>
            <a:b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1" y="4695548"/>
            <a:ext cx="4878595" cy="599783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 smtClean="0">
                <a:latin typeface="Montserrat" panose="02000505000000020004" pitchFamily="2" charset="0"/>
              </a:rPr>
              <a:t>Team English teaching </a:t>
            </a:r>
            <a:r>
              <a:rPr lang="en-US" dirty="0" err="1" smtClean="0">
                <a:latin typeface="Montserrat" panose="02000505000000020004" pitchFamily="2" charset="0"/>
              </a:rPr>
              <a:t>unsia</a:t>
            </a:r>
            <a:r>
              <a:rPr lang="en-US" dirty="0" smtClean="0">
                <a:latin typeface="Montserrat" panose="02000505000000020004" pitchFamily="2" charset="0"/>
              </a:rPr>
              <a:t> </a:t>
            </a:r>
          </a:p>
          <a:p>
            <a:pPr algn="r"/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3739"/>
            <a:ext cx="10515600" cy="746949"/>
          </a:xfrm>
        </p:spPr>
        <p:txBody>
          <a:bodyPr/>
          <a:lstStyle/>
          <a:p>
            <a:r>
              <a:rPr lang="en-GB" b="1" u="sng" dirty="0" smtClean="0"/>
              <a:t>Exercise 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264" y="1726113"/>
            <a:ext cx="10566536" cy="445085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There is no place like home</a:t>
            </a:r>
          </a:p>
          <a:p>
            <a:r>
              <a:rPr lang="en-GB" dirty="0" smtClean="0"/>
              <a:t>He was born on 25 07 1999</a:t>
            </a:r>
          </a:p>
          <a:p>
            <a:r>
              <a:rPr lang="en-GB" dirty="0" smtClean="0"/>
              <a:t>He needs two thirds of the votes</a:t>
            </a:r>
          </a:p>
          <a:p>
            <a:r>
              <a:rPr lang="en-GB" dirty="0" smtClean="0"/>
              <a:t>How beautiful this city is</a:t>
            </a:r>
          </a:p>
          <a:p>
            <a:r>
              <a:rPr lang="en-GB" dirty="0" smtClean="0"/>
              <a:t>Call me tomorrow I will give you my answer</a:t>
            </a:r>
          </a:p>
          <a:p>
            <a:r>
              <a:rPr lang="en-GB" dirty="0" smtClean="0"/>
              <a:t>I want to quack but I had no voice </a:t>
            </a:r>
          </a:p>
          <a:p>
            <a:r>
              <a:rPr lang="en-GB" dirty="0" smtClean="0"/>
              <a:t>What book will she write </a:t>
            </a:r>
          </a:p>
          <a:p>
            <a:r>
              <a:rPr lang="en-GB" dirty="0" smtClean="0"/>
              <a:t>I lost my phone a Samsung A5 yesterday during football training </a:t>
            </a:r>
          </a:p>
          <a:p>
            <a:r>
              <a:rPr lang="en-GB" dirty="0" smtClean="0"/>
              <a:t>I would have to pick up a solid coat winter in </a:t>
            </a:r>
            <a:r>
              <a:rPr lang="en-GB" dirty="0" err="1" smtClean="0"/>
              <a:t>Minnosota</a:t>
            </a:r>
            <a:r>
              <a:rPr lang="en-GB" dirty="0" smtClean="0"/>
              <a:t> is cold</a:t>
            </a:r>
          </a:p>
          <a:p>
            <a:r>
              <a:rPr lang="en-GB" dirty="0"/>
              <a:t>How do you </a:t>
            </a:r>
            <a:r>
              <a:rPr lang="en-GB" dirty="0" smtClean="0"/>
              <a:t>do said </a:t>
            </a:r>
            <a:r>
              <a:rPr lang="en-GB" dirty="0"/>
              <a:t>the gentleman</a:t>
            </a:r>
          </a:p>
          <a:p>
            <a:pPr marL="0" indent="0">
              <a:buNone/>
            </a:pP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6578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8" y="958409"/>
            <a:ext cx="10116671" cy="732279"/>
          </a:xfrm>
        </p:spPr>
        <p:txBody>
          <a:bodyPr/>
          <a:lstStyle/>
          <a:p>
            <a:r>
              <a:rPr lang="en-GB" b="1" u="sng" dirty="0" smtClean="0"/>
              <a:t>Answer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There is no place like </a:t>
            </a:r>
            <a:r>
              <a:rPr lang="en-GB" dirty="0" smtClean="0"/>
              <a:t>home</a:t>
            </a:r>
            <a:r>
              <a:rPr lang="en-GB" dirty="0" smtClean="0">
                <a:solidFill>
                  <a:srgbClr val="FF0000"/>
                </a:solidFill>
              </a:rPr>
              <a:t>.</a:t>
            </a:r>
            <a:endParaRPr lang="en-GB" dirty="0"/>
          </a:p>
          <a:p>
            <a:r>
              <a:rPr lang="en-GB" dirty="0"/>
              <a:t>He was born on </a:t>
            </a:r>
            <a:r>
              <a:rPr lang="en-GB" dirty="0" smtClean="0"/>
              <a:t>25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07</a:t>
            </a:r>
            <a:r>
              <a:rPr lang="en-GB" dirty="0" smtClean="0">
                <a:solidFill>
                  <a:srgbClr val="FF0000"/>
                </a:solidFill>
              </a:rPr>
              <a:t>/</a:t>
            </a:r>
            <a:r>
              <a:rPr lang="en-GB" dirty="0" smtClean="0"/>
              <a:t>1999</a:t>
            </a:r>
            <a:endParaRPr lang="en-GB" dirty="0"/>
          </a:p>
          <a:p>
            <a:r>
              <a:rPr lang="en-GB" dirty="0"/>
              <a:t>He needs </a:t>
            </a:r>
            <a:r>
              <a:rPr lang="en-GB" dirty="0" smtClean="0"/>
              <a:t>two </a:t>
            </a:r>
            <a:r>
              <a:rPr lang="en-GB" dirty="0" smtClean="0">
                <a:solidFill>
                  <a:srgbClr val="FF0000"/>
                </a:solidFill>
              </a:rPr>
              <a:t>-</a:t>
            </a:r>
            <a:r>
              <a:rPr lang="en-GB" dirty="0" smtClean="0"/>
              <a:t> thirds </a:t>
            </a:r>
            <a:r>
              <a:rPr lang="en-GB" dirty="0"/>
              <a:t>of the votes</a:t>
            </a:r>
          </a:p>
          <a:p>
            <a:r>
              <a:rPr lang="en-GB" dirty="0"/>
              <a:t>How beautiful this city </a:t>
            </a:r>
            <a:r>
              <a:rPr lang="en-GB" dirty="0" smtClean="0"/>
              <a:t>is</a:t>
            </a:r>
            <a:r>
              <a:rPr lang="en-GB" dirty="0" smtClean="0">
                <a:solidFill>
                  <a:srgbClr val="FF0000"/>
                </a:solidFill>
              </a:rPr>
              <a:t>!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Call me </a:t>
            </a:r>
            <a:r>
              <a:rPr lang="en-GB" dirty="0" smtClean="0"/>
              <a:t>tomorrow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r>
              <a:rPr lang="en-GB" dirty="0" smtClean="0"/>
              <a:t> </a:t>
            </a:r>
            <a:r>
              <a:rPr lang="en-GB" dirty="0"/>
              <a:t>I will give you my answer</a:t>
            </a:r>
          </a:p>
          <a:p>
            <a:r>
              <a:rPr lang="en-GB" dirty="0"/>
              <a:t>I want to </a:t>
            </a:r>
            <a:r>
              <a:rPr lang="en-GB" dirty="0" smtClean="0"/>
              <a:t>quack</a:t>
            </a:r>
            <a:r>
              <a:rPr lang="en-GB" dirty="0" smtClean="0">
                <a:solidFill>
                  <a:srgbClr val="FF0000"/>
                </a:solidFill>
              </a:rPr>
              <a:t>,</a:t>
            </a:r>
            <a:r>
              <a:rPr lang="en-GB" dirty="0" smtClean="0"/>
              <a:t> </a:t>
            </a:r>
            <a:r>
              <a:rPr lang="en-GB" dirty="0"/>
              <a:t>but I had no voice </a:t>
            </a:r>
          </a:p>
          <a:p>
            <a:r>
              <a:rPr lang="en-GB" dirty="0"/>
              <a:t>What book will she </a:t>
            </a:r>
            <a:r>
              <a:rPr lang="en-GB" dirty="0" smtClean="0"/>
              <a:t>write</a:t>
            </a:r>
            <a:r>
              <a:rPr lang="en-GB" dirty="0" smtClean="0">
                <a:solidFill>
                  <a:srgbClr val="FF0000"/>
                </a:solidFill>
              </a:rPr>
              <a:t>?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I lost my phone 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smtClean="0"/>
              <a:t>a </a:t>
            </a:r>
            <a:r>
              <a:rPr lang="en-GB" dirty="0"/>
              <a:t>Samsung </a:t>
            </a:r>
            <a:r>
              <a:rPr lang="en-GB" dirty="0" smtClean="0"/>
              <a:t>A5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r>
              <a:rPr lang="en-GB" dirty="0" smtClean="0"/>
              <a:t> </a:t>
            </a:r>
            <a:r>
              <a:rPr lang="en-GB" dirty="0"/>
              <a:t>yesterday during football training </a:t>
            </a:r>
          </a:p>
          <a:p>
            <a:r>
              <a:rPr lang="en-GB" dirty="0"/>
              <a:t>I would have to pick up a solid </a:t>
            </a:r>
            <a:r>
              <a:rPr lang="en-GB" dirty="0" smtClean="0"/>
              <a:t>coat</a:t>
            </a:r>
            <a:r>
              <a:rPr lang="en-GB" dirty="0" smtClean="0">
                <a:solidFill>
                  <a:srgbClr val="FF0000"/>
                </a:solidFill>
              </a:rPr>
              <a:t>:</a:t>
            </a:r>
            <a:r>
              <a:rPr lang="en-GB" dirty="0" smtClean="0"/>
              <a:t> </a:t>
            </a:r>
            <a:r>
              <a:rPr lang="en-GB" dirty="0"/>
              <a:t>winter in </a:t>
            </a:r>
            <a:r>
              <a:rPr lang="en-GB" dirty="0" err="1"/>
              <a:t>Minnosota</a:t>
            </a:r>
            <a:r>
              <a:rPr lang="en-GB" dirty="0"/>
              <a:t> is cold </a:t>
            </a:r>
            <a:endParaRPr lang="en-GB" dirty="0" smtClean="0"/>
          </a:p>
          <a:p>
            <a:r>
              <a:rPr lang="en-GB" dirty="0" smtClean="0"/>
              <a:t>“How do you do?“ said the gentleman</a:t>
            </a:r>
            <a:endParaRPr lang="en-GB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94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8" y="831273"/>
            <a:ext cx="10116671" cy="859415"/>
          </a:xfrm>
        </p:spPr>
        <p:txBody>
          <a:bodyPr/>
          <a:lstStyle/>
          <a:p>
            <a:r>
              <a:rPr lang="en-GB" b="1" u="sng" dirty="0" smtClean="0"/>
              <a:t>Conclusion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you write, not only your writing needs to be interesting but also to be correct.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Punctuation is an important part of writing correctly. 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Mistakes in punctuation or ignoring punctuation marks can confuse the readers.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59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653" y="1686672"/>
            <a:ext cx="5899460" cy="39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7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302" y="648929"/>
            <a:ext cx="9554497" cy="1041759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LEARNING OBJECTIVES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496" y="1690688"/>
            <a:ext cx="9800303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After learning this session you will :</a:t>
            </a:r>
          </a:p>
          <a:p>
            <a:endParaRPr lang="en-US" sz="4400" dirty="0"/>
          </a:p>
          <a:p>
            <a:r>
              <a:rPr lang="en-US" sz="4400" dirty="0" smtClean="0"/>
              <a:t>Able </a:t>
            </a:r>
            <a:r>
              <a:rPr lang="en-US" sz="4400" dirty="0"/>
              <a:t>to understand about concept of reading a </a:t>
            </a:r>
            <a:r>
              <a:rPr lang="en-US" sz="4400" dirty="0" smtClean="0"/>
              <a:t>task and concept of punctuation in the text</a:t>
            </a:r>
            <a:endParaRPr lang="en-US" sz="4400" dirty="0" smtClean="0"/>
          </a:p>
          <a:p>
            <a:pPr marL="0" indent="0">
              <a:buNone/>
            </a:pP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2435207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8815EB-A017-4984-A67A-84E457C006B3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3932237" cy="53181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F221BF7-24DF-4EE2-AD7C-7AC192F8DB74}"/>
              </a:ext>
            </a:extLst>
          </p:cNvPr>
          <p:cNvSpPr txBox="1">
            <a:spLocks/>
          </p:cNvSpPr>
          <p:nvPr/>
        </p:nvSpPr>
        <p:spPr>
          <a:xfrm>
            <a:off x="679688" y="989012"/>
            <a:ext cx="4974647" cy="550469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smtClean="0"/>
              <a:t>My holiday </a:t>
            </a:r>
          </a:p>
          <a:p>
            <a:pPr marL="0" indent="0" algn="just">
              <a:buNone/>
            </a:pPr>
            <a:r>
              <a:rPr lang="en-GB" b="1" dirty="0"/>
              <a:t>My </a:t>
            </a:r>
            <a:r>
              <a:rPr lang="en-GB" b="1" dirty="0" smtClean="0"/>
              <a:t>favourite </a:t>
            </a:r>
            <a:r>
              <a:rPr lang="en-GB" b="1" dirty="0"/>
              <a:t>holiday is the seaside. I want to do many things at the seaside like fishing, making sand castles, surfing or </a:t>
            </a:r>
            <a:r>
              <a:rPr lang="en-GB" b="1" dirty="0" smtClean="0"/>
              <a:t>windsurfing.</a:t>
            </a:r>
            <a:r>
              <a:rPr lang="en-GB" sz="1400" dirty="0" smtClean="0"/>
              <a:t> </a:t>
            </a:r>
          </a:p>
          <a:p>
            <a:pPr marL="0" indent="0" algn="just">
              <a:buNone/>
            </a:pPr>
            <a:r>
              <a:rPr lang="en-GB" b="1" dirty="0" smtClean="0"/>
              <a:t>My </a:t>
            </a:r>
            <a:r>
              <a:rPr lang="en-GB" b="1" dirty="0"/>
              <a:t>family wants to go to Mojacar in summer. We want to spend a week there in August in a hotel. It is the best month because it is hot and </a:t>
            </a:r>
            <a:r>
              <a:rPr lang="en-GB" b="1" dirty="0" smtClean="0"/>
              <a:t>sunny.</a:t>
            </a:r>
            <a:r>
              <a:rPr lang="en-GB" sz="1400" dirty="0" smtClean="0"/>
              <a:t> </a:t>
            </a:r>
          </a:p>
          <a:p>
            <a:pPr marL="0" indent="0" algn="just">
              <a:buNone/>
            </a:pPr>
            <a:r>
              <a:rPr lang="en-GB" b="1" dirty="0" smtClean="0"/>
              <a:t>My </a:t>
            </a:r>
            <a:r>
              <a:rPr lang="en-GB" b="1" dirty="0"/>
              <a:t>brother and I want to swim, but it is very difficult when it is windy and there are many waves. My father wants to fish on the rock and in a boat. My mother wants to read a book and sunbathe.</a:t>
            </a:r>
            <a:endParaRPr lang="en-GB" sz="1400" dirty="0"/>
          </a:p>
          <a:p>
            <a:pPr algn="just"/>
            <a:endParaRPr lang="en-US" sz="1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240" y="1554734"/>
            <a:ext cx="5427642" cy="269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8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5CBBBD-8BD6-407E-87F8-E1F5985EFCF0}"/>
              </a:ext>
            </a:extLst>
          </p:cNvPr>
          <p:cNvSpPr txBox="1">
            <a:spLocks/>
          </p:cNvSpPr>
          <p:nvPr/>
        </p:nvSpPr>
        <p:spPr>
          <a:xfrm>
            <a:off x="1337912" y="664144"/>
            <a:ext cx="4559967" cy="541661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Wingdings 3" charset="2"/>
              <a:buNone/>
            </a:pPr>
            <a:r>
              <a:rPr lang="en-US" b="1" dirty="0" smtClean="0">
                <a:latin typeface="Arial Black" panose="020B0A04020102020204" pitchFamily="34" charset="0"/>
              </a:rPr>
              <a:t>VOCABULARY</a:t>
            </a:r>
          </a:p>
          <a:p>
            <a:pPr marL="45720" indent="0" algn="ctr">
              <a:buFont typeface="Wingdings 3" charset="2"/>
              <a:buNone/>
            </a:pPr>
            <a:endParaRPr lang="en-US" b="1" dirty="0" smtClean="0">
              <a:latin typeface="Arial Black" panose="020B0A04020102020204" pitchFamily="34" charset="0"/>
            </a:endParaRPr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Seaside		: tepi laut </a:t>
            </a:r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Sand 		: pasir</a:t>
            </a:r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Castle 		: kastil</a:t>
            </a:r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Surfing		: berselancar</a:t>
            </a:r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Windsurfing	: selancar angin</a:t>
            </a:r>
          </a:p>
          <a:p>
            <a:pPr marL="45720" indent="0">
              <a:buFont typeface="Wingdings 3" charset="2"/>
              <a:buNone/>
            </a:pPr>
            <a:r>
              <a:rPr lang="en-US" b="1" dirty="0" err="1" smtClean="0"/>
              <a:t>Mojacar</a:t>
            </a:r>
            <a:r>
              <a:rPr lang="en-US" b="1" dirty="0" smtClean="0"/>
              <a:t>		: Place in Spain</a:t>
            </a:r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Summer 		: musim panas</a:t>
            </a:r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Spend 		: menghabiskan</a:t>
            </a:r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Windy 		: berangin </a:t>
            </a:r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Waves		: ombak </a:t>
            </a:r>
          </a:p>
          <a:p>
            <a:pPr marL="45720" indent="0">
              <a:buFont typeface="Wingdings 3" charset="2"/>
              <a:buNone/>
            </a:pPr>
            <a:endParaRPr lang="en-US" b="1" dirty="0" smtClean="0"/>
          </a:p>
          <a:p>
            <a:pPr marL="45720" indent="0">
              <a:buFont typeface="Wingdings 3" charset="2"/>
              <a:buNone/>
            </a:pPr>
            <a:endParaRPr lang="en-US" b="1" dirty="0"/>
          </a:p>
          <a:p>
            <a:pPr marL="45720" indent="0">
              <a:buFont typeface="Wingdings 3" charset="2"/>
              <a:buNone/>
            </a:pPr>
            <a:endParaRPr lang="en-US" b="1" dirty="0" smtClean="0"/>
          </a:p>
          <a:p>
            <a:pPr marL="45720" indent="0">
              <a:buFont typeface="Wingdings 3" charset="2"/>
              <a:buNone/>
            </a:pPr>
            <a:r>
              <a:rPr lang="en-US" b="1" dirty="0" smtClean="0"/>
              <a:t>	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846A9D3-0516-4904-96F0-5F685568CC88}"/>
              </a:ext>
            </a:extLst>
          </p:cNvPr>
          <p:cNvSpPr txBox="1">
            <a:spLocks/>
          </p:cNvSpPr>
          <p:nvPr/>
        </p:nvSpPr>
        <p:spPr>
          <a:xfrm>
            <a:off x="6267612" y="571500"/>
            <a:ext cx="4754880" cy="55092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7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6C8B-20B1-45FF-AB6A-398A1B16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94735"/>
            <a:ext cx="8359602" cy="51466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u="sng" dirty="0" smtClean="0">
                <a:latin typeface="Arial Black" panose="020B0A04020102020204" pitchFamily="34" charset="0"/>
              </a:rPr>
              <a:t>What do you like to do on your holiday / traveling?</a:t>
            </a:r>
            <a:endParaRPr lang="en-US" sz="2000" i="1" u="sng" dirty="0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take a photo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cook in the  kitchen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sleep in a room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buy souvenirs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walk around the places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stay along in a beautiful places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make a new friends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taste the food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swim in the sea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climb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sunbathe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play sand build a castle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spend my time with family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/>
              <a:t>I like to spend my time with love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821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7DE20E1F-A615-49F1-8491-81187897B83C}"/>
              </a:ext>
            </a:extLst>
          </p:cNvPr>
          <p:cNvSpPr txBox="1">
            <a:spLocks/>
          </p:cNvSpPr>
          <p:nvPr/>
        </p:nvSpPr>
        <p:spPr>
          <a:xfrm>
            <a:off x="1130710" y="835742"/>
            <a:ext cx="4827638" cy="54031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000" b="1" u="sng" dirty="0" smtClean="0"/>
              <a:t>Where do you like to go on your holiday? </a:t>
            </a:r>
            <a:endParaRPr lang="en-US" sz="2000" b="1" u="sng" dirty="0"/>
          </a:p>
          <a:p>
            <a:pPr marL="45720" indent="0">
              <a:buFont typeface="Wingdings 3" charset="2"/>
              <a:buNone/>
            </a:pPr>
            <a:endParaRPr lang="en-US" sz="2000" b="1" u="sng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Content Placeholder 21">
            <a:extLst>
              <a:ext uri="{FF2B5EF4-FFF2-40B4-BE49-F238E27FC236}">
                <a16:creationId xmlns:a16="http://schemas.microsoft.com/office/drawing/2014/main" id="{43EFD4BC-070A-4368-A673-D86D6EF8C40E}"/>
              </a:ext>
            </a:extLst>
          </p:cNvPr>
          <p:cNvSpPr txBox="1">
            <a:spLocks/>
          </p:cNvSpPr>
          <p:nvPr/>
        </p:nvSpPr>
        <p:spPr>
          <a:xfrm>
            <a:off x="6427470" y="561973"/>
            <a:ext cx="4754880" cy="56769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3" charset="2"/>
              <a:buNone/>
            </a:pPr>
            <a:endParaRPr lang="en-US" dirty="0"/>
          </a:p>
          <a:p>
            <a:pPr marL="45720" indent="0" algn="r">
              <a:buFont typeface="Wingdings 3" charset="2"/>
              <a:buNone/>
            </a:pP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31" y="1348093"/>
            <a:ext cx="27051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18" y="1348093"/>
            <a:ext cx="4002681" cy="2052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708" y="1252384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3005" y="3714131"/>
            <a:ext cx="2857500" cy="160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8969" y="3678417"/>
            <a:ext cx="3283597" cy="1879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588" y="3678417"/>
            <a:ext cx="2940582" cy="19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56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E722-630B-4D48-9CE4-04B7C992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842" y="776747"/>
            <a:ext cx="4816492" cy="1345442"/>
          </a:xfrm>
        </p:spPr>
        <p:txBody>
          <a:bodyPr>
            <a:normAutofit/>
          </a:bodyPr>
          <a:lstStyle/>
          <a:p>
            <a:r>
              <a:rPr lang="en-GB" sz="3200" b="1" u="sng" dirty="0" smtClean="0">
                <a:latin typeface="Arial Black" panose="020B0A04020102020204" pitchFamily="34" charset="0"/>
              </a:rPr>
              <a:t>PUNCTUATION</a:t>
            </a:r>
            <a:r>
              <a:rPr lang="en-GB" sz="2000" b="1" u="sng" dirty="0" smtClean="0">
                <a:latin typeface="Arial Black" panose="020B0A04020102020204" pitchFamily="34" charset="0"/>
              </a:rPr>
              <a:t> </a:t>
            </a:r>
            <a:endParaRPr lang="en-US" sz="2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26F4C-4767-417C-94C8-AD0BC4CF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29" y="2122189"/>
            <a:ext cx="4987636" cy="1540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smtClean="0"/>
              <a:t>Punctuation is </a:t>
            </a:r>
            <a:r>
              <a:rPr lang="en-GB" dirty="0"/>
              <a:t>a symbol to create and support meaning within a sentence or to break it </a:t>
            </a:r>
            <a:r>
              <a:rPr lang="en-GB" dirty="0" smtClean="0"/>
              <a:t>up. </a:t>
            </a:r>
            <a:endParaRPr lang="en-US" i="1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334" y="1846200"/>
            <a:ext cx="5143475" cy="363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8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196" y="977968"/>
            <a:ext cx="10341603" cy="71272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681599"/>
              </p:ext>
            </p:extLst>
          </p:nvPr>
        </p:nvGraphicFramePr>
        <p:xfrm>
          <a:off x="347180" y="806825"/>
          <a:ext cx="11579139" cy="599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12">
                  <a:extLst>
                    <a:ext uri="{9D8B030D-6E8A-4147-A177-3AD203B41FA5}">
                      <a16:colId xmlns:a16="http://schemas.microsoft.com/office/drawing/2014/main" val="3464250930"/>
                    </a:ext>
                  </a:extLst>
                </a:gridCol>
                <a:gridCol w="1849990">
                  <a:extLst>
                    <a:ext uri="{9D8B030D-6E8A-4147-A177-3AD203B41FA5}">
                      <a16:colId xmlns:a16="http://schemas.microsoft.com/office/drawing/2014/main" val="2875727053"/>
                    </a:ext>
                  </a:extLst>
                </a:gridCol>
                <a:gridCol w="4013583">
                  <a:extLst>
                    <a:ext uri="{9D8B030D-6E8A-4147-A177-3AD203B41FA5}">
                      <a16:colId xmlns:a16="http://schemas.microsoft.com/office/drawing/2014/main" val="1050026450"/>
                    </a:ext>
                  </a:extLst>
                </a:gridCol>
                <a:gridCol w="4480054">
                  <a:extLst>
                    <a:ext uri="{9D8B030D-6E8A-4147-A177-3AD203B41FA5}">
                      <a16:colId xmlns:a16="http://schemas.microsoft.com/office/drawing/2014/main" val="3424392046"/>
                    </a:ext>
                  </a:extLst>
                </a:gridCol>
              </a:tblGrid>
              <a:tr h="59537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Name of the punctuation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135966"/>
                  </a:ext>
                </a:extLst>
              </a:tr>
              <a:tr h="3768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Full stop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 at the end of the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My brother is an army.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535101"/>
                  </a:ext>
                </a:extLst>
              </a:tr>
              <a:tr h="3768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</a:t>
                      </a:r>
                      <a:r>
                        <a:rPr lang="en-GB" baseline="0" dirty="0" smtClean="0"/>
                        <a:t> to denote a pause in a sentence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He</a:t>
                      </a:r>
                      <a:r>
                        <a:rPr lang="en-GB" baseline="0" dirty="0" smtClean="0"/>
                        <a:t> was a wise, clever and old 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99433"/>
                  </a:ext>
                </a:extLst>
              </a:tr>
              <a:tr h="85053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Question mark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Used at the of an interrogative sentence to form a question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How are you?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41202"/>
                  </a:ext>
                </a:extLst>
              </a:tr>
              <a:tr h="59537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Exclamation mark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</a:t>
                      </a:r>
                      <a:r>
                        <a:rPr lang="en-GB" baseline="0" dirty="0" smtClean="0"/>
                        <a:t> to denote shock, surprise, anger, or a raise voice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Wow! Today has</a:t>
                      </a:r>
                      <a:r>
                        <a:rPr lang="en-GB" baseline="0" dirty="0" smtClean="0"/>
                        <a:t> been awesome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74991"/>
                  </a:ext>
                </a:extLst>
              </a:tr>
              <a:tr h="595375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( 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Brackets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 to add extra information in a sentence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The</a:t>
                      </a:r>
                      <a:r>
                        <a:rPr lang="en-GB" baseline="0" dirty="0" smtClean="0"/>
                        <a:t> two brothers (</a:t>
                      </a:r>
                      <a:r>
                        <a:rPr lang="en-GB" baseline="0" dirty="0" err="1" smtClean="0"/>
                        <a:t>Riki</a:t>
                      </a:r>
                      <a:r>
                        <a:rPr lang="en-GB" baseline="0" dirty="0" smtClean="0"/>
                        <a:t> and </a:t>
                      </a:r>
                      <a:r>
                        <a:rPr lang="en-GB" baseline="0" dirty="0" err="1" smtClean="0"/>
                        <a:t>Rino</a:t>
                      </a:r>
                      <a:r>
                        <a:rPr lang="en-GB" baseline="0" dirty="0" smtClean="0"/>
                        <a:t>) were learning how to play tennis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182197"/>
                  </a:ext>
                </a:extLst>
              </a:tr>
              <a:tr h="3768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Slash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 to separate letters, numbers,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Free ticket</a:t>
                      </a:r>
                      <a:r>
                        <a:rPr lang="en-GB" baseline="0" dirty="0" smtClean="0"/>
                        <a:t> will be given to children/women only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10043"/>
                  </a:ext>
                </a:extLst>
              </a:tr>
              <a:tr h="3768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Hyphen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 to glue words together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</a:t>
                      </a:r>
                      <a:r>
                        <a:rPr lang="en-GB" baseline="0" dirty="0" smtClean="0"/>
                        <a:t> was only a five-minute wait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91328"/>
                  </a:ext>
                </a:extLst>
              </a:tr>
              <a:tr h="3768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“</a:t>
                      </a:r>
                      <a:r>
                        <a:rPr lang="en-GB" baseline="0" dirty="0" smtClean="0"/>
                        <a:t>  “ </a:t>
                      </a:r>
                      <a:r>
                        <a:rPr lang="en-GB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Quotation 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 to</a:t>
                      </a:r>
                      <a:r>
                        <a:rPr lang="en-GB" baseline="0" dirty="0" smtClean="0"/>
                        <a:t> that someone else has said 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“I work in Italy” said </a:t>
                      </a:r>
                      <a:r>
                        <a:rPr lang="en-GB" dirty="0" err="1" smtClean="0"/>
                        <a:t>Katon</a:t>
                      </a:r>
                      <a:r>
                        <a:rPr lang="en-GB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110622"/>
                  </a:ext>
                </a:extLst>
              </a:tr>
              <a:tr h="583796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 to indicate what is to follow next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You have two choices : finish the work today or lose the contract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15100"/>
                  </a:ext>
                </a:extLst>
              </a:tr>
              <a:tr h="376842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Semi colon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Used to link independent clauses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My</a:t>
                      </a:r>
                      <a:r>
                        <a:rPr lang="en-GB" baseline="0" dirty="0" smtClean="0"/>
                        <a:t> daughter is a teacher ; my son is a doctor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456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7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868" y="997527"/>
            <a:ext cx="5202788" cy="1364265"/>
          </a:xfrm>
        </p:spPr>
        <p:txBody>
          <a:bodyPr>
            <a:normAutofit/>
          </a:bodyPr>
          <a:lstStyle/>
          <a:p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Practice reading: </a:t>
            </a:r>
            <a:b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How many punctuation in the text ?</a:t>
            </a:r>
            <a:endParaRPr lang="en-US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https://lh4.googleusercontent.com/uJpypQj-V8rnd5bTv7rOMNOPPZyDZqKTFsF9V4wAGPO9NVvZRn0PHrKE73uEFnkw2qqm0-iym2j-rLbM9JjqUnaLItMSCj9cdnU1IPEALt0ZldDtaagamh4bb2BT3I7luuOeFaSBnk1sn3hMBd4OxddTDs3wNxe6TAwl47dYg-xSE85QncwxWDEsUigBe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2" y="613173"/>
            <a:ext cx="4446229" cy="58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712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19217</TotalTime>
  <Words>689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Montserrat</vt:lpstr>
      <vt:lpstr>Wingdings</vt:lpstr>
      <vt:lpstr>Wingdings 3</vt:lpstr>
      <vt:lpstr>Office Theme</vt:lpstr>
      <vt:lpstr>      Sesi 13 reading a text of holiday and learning about punctuation      </vt:lpstr>
      <vt:lpstr>LEARNING OBJECTIVES </vt:lpstr>
      <vt:lpstr>PowerPoint Presentation</vt:lpstr>
      <vt:lpstr>PowerPoint Presentation</vt:lpstr>
      <vt:lpstr>PowerPoint Presentation</vt:lpstr>
      <vt:lpstr>PowerPoint Presentation</vt:lpstr>
      <vt:lpstr>PUNCTUATION </vt:lpstr>
      <vt:lpstr>PowerPoint Presentation</vt:lpstr>
      <vt:lpstr>Practice reading:   How many punctuation in the text ?</vt:lpstr>
      <vt:lpstr>Exercise  </vt:lpstr>
      <vt:lpstr>Answer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DELL</cp:lastModifiedBy>
  <cp:revision>131</cp:revision>
  <dcterms:created xsi:type="dcterms:W3CDTF">2021-09-06T16:17:13Z</dcterms:created>
  <dcterms:modified xsi:type="dcterms:W3CDTF">2023-01-16T14:21:54Z</dcterms:modified>
</cp:coreProperties>
</file>