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68" r:id="rId4"/>
    <p:sldId id="269" r:id="rId5"/>
    <p:sldId id="280" r:id="rId6"/>
    <p:sldId id="286" r:id="rId7"/>
    <p:sldId id="282" r:id="rId8"/>
    <p:sldId id="278" r:id="rId9"/>
    <p:sldId id="287" r:id="rId10"/>
    <p:sldId id="283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EC0E-B54A-4757-90C4-7372932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9AD3A-6F1F-4452-A6D5-75775264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0A2F-CBEC-478C-BF3B-5C1C8E1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30/01/2023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76EAF-BE71-4C3B-8B51-D4E293C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BB96-5449-4130-B96E-450F18C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11BD-511A-4E25-B3DA-6451194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A8543-2E01-4286-B144-CB03531E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DC02-77FC-4320-95B6-C2191A2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30/01/2023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EF0B-DFCE-444E-BCE8-CA309D1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1F82-749B-4E27-81E5-C104152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9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D189E-4AB7-4959-93BD-EB8425E8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47F0F-9537-425D-AC1B-C748D18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0B35-6476-4895-B917-97E026CB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30/01/2023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DD39-0BB2-4CFD-B7A5-90C56FB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2572-5C14-4625-A3EC-90B54D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8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D603-B48B-4D51-B53C-42277C03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1A1E-015F-4B43-8BC0-E5D3BD2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4540-1B76-4BCF-99BE-B2A4D87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30/01/2023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4293-0CA6-49C4-86BE-CB98879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14F8C-1643-4897-849C-8423791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5662-4128-4CF6-B6BF-C7462F1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AA2A-5B12-4460-982E-C4A0DA85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750D-CD99-46F0-8516-CFA7E2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30/01/2023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FE43-FE13-479E-8DC8-9D0614B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134C-D41D-4C0E-BA40-D93FA77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9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74D-E817-423D-B6B9-A6CCD9F4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3361-0CCF-4E75-ACBA-2DF897F7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EBA29-35AF-40BF-9A07-09051ACA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18D48-5215-4E34-BEA9-D542967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30/01/2023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8976C-76FA-4349-8FF0-EA7038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E55C9-AF73-4795-A92A-7A75AFD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0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1469-E3CB-4E17-B117-2D5E324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31211-4F33-4AA0-9EB9-94F8189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2B0D1-4FEE-4F12-85CF-930D9A6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0B2A6-975D-4720-971D-3438C838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C17BE-CD29-4269-9A5E-D263264E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A7450-7AEA-4FD7-A19B-38EE6E6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30/01/2023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AC590-6406-48B1-8044-9ADC28C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CCAC4-CBDB-4FF3-B8A0-41CFF7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E9DF-EE32-4560-91CD-40FC0C7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E6B15-664E-470F-A5A9-FB76465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30/01/2023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F3F62-75A9-4B10-B937-E233231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07F2-2F76-4855-A3DB-887452C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6255C-049F-4A73-96A8-3311820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30/01/2023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75076-AF27-4CDA-96E5-A84EBF1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9AFC5-D9B0-487B-AA9D-853C4C8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52B-0CA5-4CD5-8F0A-78246D7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4CF2-A46A-40C6-9834-594343A8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4DB8F-EA01-418B-9D1B-4C29395D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2A462-739E-4636-927F-803C5EF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30/01/2023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59B3E-03B6-4C7A-BD1D-DC33755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D13F6-0AA8-4B08-A97C-CD37608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CCE7-904D-4B40-A7B5-B4C571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BC17C-66AB-4464-8858-22EA3AE7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F997-37A1-4DC8-B752-3D9C17AE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2BAC1-E0FC-4BC7-8EB8-DEB5B53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30/01/2023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43450-F49A-48DC-AC5D-1FFB17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89349-023B-4471-BFEE-16073CB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9E4F6-9E03-4C0A-9D3E-96394B4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3FEEA-59E3-4848-AB4F-481FAFA7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0B19-C227-4017-9D8C-535BFA7D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B0-BC14-4D46-8DFA-CCD43AD5AF56}" type="datetimeFigureOut">
              <a:rPr lang="en-ID" smtClean="0"/>
              <a:t>30/01/2023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39005-3B4A-4274-820E-DC2B43CA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79D8-F57B-4FCE-B137-9149280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TU2PUkasdbM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6A84-E56A-4C5D-986B-43B69816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17475" y="1214438"/>
            <a:ext cx="7745691" cy="2387600"/>
          </a:xfrm>
        </p:spPr>
        <p:txBody>
          <a:bodyPr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tabLst/>
              <a:defRPr/>
            </a:pPr>
            <a:r>
              <a:rPr lang="en-US" sz="3200" b="1" dirty="0" err="1" smtClean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Sesi</a:t>
            </a:r>
            <a:r>
              <a:rPr lang="en-US" sz="3200" b="1" dirty="0" smtClean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15</a:t>
            </a:r>
            <a:br>
              <a:rPr lang="en-US" sz="3200" b="1" dirty="0" smtClean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lang="en-US" sz="3200" b="1" dirty="0" smtClean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I thought you were my friend and learning about part  of speech </a:t>
            </a:r>
            <a:endParaRPr lang="en-ID" sz="2400" dirty="0"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765D7-3DE7-4B42-876A-8EBCDBE1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4571" y="4695548"/>
            <a:ext cx="4878595" cy="599783"/>
          </a:xfrm>
        </p:spPr>
        <p:txBody>
          <a:bodyPr>
            <a:normAutofit/>
          </a:bodyPr>
          <a:lstStyle/>
          <a:p>
            <a:pPr algn="r"/>
            <a:r>
              <a:rPr lang="en-US" smtClean="0">
                <a:latin typeface="Montserrat" panose="02000505000000020004" pitchFamily="2" charset="0"/>
              </a:rPr>
              <a:t>English team</a:t>
            </a:r>
            <a:endParaRPr lang="en-ID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7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400" y="845942"/>
            <a:ext cx="9862399" cy="844746"/>
          </a:xfrm>
        </p:spPr>
        <p:txBody>
          <a:bodyPr/>
          <a:lstStyle/>
          <a:p>
            <a:r>
              <a:rPr lang="en-GB" b="1" dirty="0" smtClean="0">
                <a:latin typeface="+mn-lt"/>
              </a:rPr>
              <a:t>Now, let’s practice for your extra score !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522" y="1815846"/>
            <a:ext cx="10515600" cy="4351338"/>
          </a:xfrm>
        </p:spPr>
        <p:txBody>
          <a:bodyPr/>
          <a:lstStyle/>
          <a:p>
            <a:r>
              <a:rPr lang="en-GB" dirty="0" smtClean="0"/>
              <a:t>Recording of your speech (duration 5 minutes enough)</a:t>
            </a:r>
          </a:p>
          <a:p>
            <a:r>
              <a:rPr lang="en-GB" dirty="0" smtClean="0"/>
              <a:t>You can use any speech do you like</a:t>
            </a:r>
          </a:p>
          <a:p>
            <a:r>
              <a:rPr lang="en-GB" dirty="0" smtClean="0"/>
              <a:t>Send your recording to email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6126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7640" y="813916"/>
            <a:ext cx="9766160" cy="876772"/>
          </a:xfrm>
        </p:spPr>
        <p:txBody>
          <a:bodyPr/>
          <a:lstStyle/>
          <a:p>
            <a:r>
              <a:rPr lang="en-GB" dirty="0" smtClean="0"/>
              <a:t>Bye…. Bye….. See you again everyone!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638" y="1561593"/>
            <a:ext cx="5551714" cy="427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4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544" y="829559"/>
            <a:ext cx="9685256" cy="861129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LEARNING OBJECTIVES 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sz="4400" dirty="0" smtClean="0"/>
          </a:p>
          <a:p>
            <a:r>
              <a:rPr lang="en-US" dirty="0"/>
              <a:t>Able to understand about </a:t>
            </a:r>
            <a:r>
              <a:rPr lang="en-US" dirty="0" smtClean="0"/>
              <a:t>concept vocabulary </a:t>
            </a:r>
            <a:r>
              <a:rPr lang="en-US" dirty="0"/>
              <a:t>of </a:t>
            </a:r>
            <a:r>
              <a:rPr lang="en-US" dirty="0" smtClean="0"/>
              <a:t>speech</a:t>
            </a:r>
          </a:p>
          <a:p>
            <a:r>
              <a:rPr lang="en-GB" dirty="0" smtClean="0"/>
              <a:t>Able </a:t>
            </a:r>
            <a:r>
              <a:rPr lang="en-GB" dirty="0"/>
              <a:t>to understand about </a:t>
            </a:r>
            <a:r>
              <a:rPr lang="en-GB" dirty="0" smtClean="0"/>
              <a:t>types of speech  </a:t>
            </a:r>
            <a:endParaRPr lang="en-US" dirty="0"/>
          </a:p>
          <a:p>
            <a:pPr marL="0" indent="0">
              <a:buNone/>
            </a:pPr>
            <a:endParaRPr lang="en-US" sz="4400" dirty="0"/>
          </a:p>
          <a:p>
            <a:endParaRPr lang="en-US" sz="4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2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48815EB-A017-4984-A67A-84E457C006B3}"/>
              </a:ext>
            </a:extLst>
          </p:cNvPr>
          <p:cNvSpPr txBox="1">
            <a:spLocks/>
          </p:cNvSpPr>
          <p:nvPr/>
        </p:nvSpPr>
        <p:spPr>
          <a:xfrm>
            <a:off x="1819020" y="713917"/>
            <a:ext cx="7080488" cy="689467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>
                <a:solidFill>
                  <a:schemeClr val="tx1"/>
                </a:solidFill>
                <a:latin typeface="+mn-lt"/>
              </a:rPr>
              <a:t>Speech : I thought you were my friend by </a:t>
            </a:r>
            <a:r>
              <a:rPr lang="en-US" dirty="0"/>
              <a:t>Delphine Matta-Brown</a:t>
            </a: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FF221BF7-24DF-4EE2-AD7C-7AC192F8DB74}"/>
              </a:ext>
            </a:extLst>
          </p:cNvPr>
          <p:cNvSpPr txBox="1">
            <a:spLocks/>
          </p:cNvSpPr>
          <p:nvPr/>
        </p:nvSpPr>
        <p:spPr>
          <a:xfrm>
            <a:off x="839788" y="989012"/>
            <a:ext cx="5132387" cy="54117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60B96C-23DB-4A96-90D3-ADB3C3267496}"/>
              </a:ext>
            </a:extLst>
          </p:cNvPr>
          <p:cNvSpPr txBox="1"/>
          <p:nvPr/>
        </p:nvSpPr>
        <p:spPr>
          <a:xfrm>
            <a:off x="6448361" y="5133975"/>
            <a:ext cx="513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www.youtube.com/watch?v=TU2PUkasdbM</a:t>
            </a:r>
            <a:r>
              <a:rPr lang="en-US" u="sng" dirty="0" smtClean="0"/>
              <a:t> </a:t>
            </a:r>
            <a:endParaRPr lang="en-US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560" y="1628401"/>
            <a:ext cx="7392994" cy="344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81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25CBBBD-8BD6-407E-87F8-E1F5985EFCF0}"/>
              </a:ext>
            </a:extLst>
          </p:cNvPr>
          <p:cNvSpPr txBox="1">
            <a:spLocks/>
          </p:cNvSpPr>
          <p:nvPr/>
        </p:nvSpPr>
        <p:spPr>
          <a:xfrm>
            <a:off x="1608758" y="836163"/>
            <a:ext cx="4289122" cy="457688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GB" sz="4000" b="1" dirty="0" smtClean="0"/>
              <a:t>What is a speech : </a:t>
            </a:r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GB" dirty="0" smtClean="0"/>
              <a:t>A text design to persuade a listener to agree with the speaker’s point of view</a:t>
            </a:r>
          </a:p>
          <a:p>
            <a:pPr marL="45720" indent="0">
              <a:buNone/>
            </a:pPr>
            <a:r>
              <a:rPr lang="en-GB" dirty="0" smtClean="0"/>
              <a:t> </a:t>
            </a:r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They are written in the first person </a:t>
            </a:r>
          </a:p>
          <a:p>
            <a:pPr marL="45720" indent="0">
              <a:buNone/>
            </a:pPr>
            <a:endParaRPr lang="en-GB" dirty="0" smtClean="0"/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They begin with an anecdote or story</a:t>
            </a:r>
          </a:p>
          <a:p>
            <a:pPr marL="45720" indent="0">
              <a:buNone/>
            </a:pPr>
            <a:r>
              <a:rPr lang="en-GB" dirty="0" smtClean="0"/>
              <a:t> </a:t>
            </a:r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GB" dirty="0" smtClean="0"/>
              <a:t>They use a variety of persuasive language technique 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Font typeface="Wingdings 3" charset="2"/>
              <a:buNone/>
            </a:pPr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846A9D3-0516-4904-96F0-5F685568CC88}"/>
              </a:ext>
            </a:extLst>
          </p:cNvPr>
          <p:cNvSpPr txBox="1">
            <a:spLocks/>
          </p:cNvSpPr>
          <p:nvPr/>
        </p:nvSpPr>
        <p:spPr>
          <a:xfrm>
            <a:off x="6640402" y="1623426"/>
            <a:ext cx="4382090" cy="445733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Wingdings 3" charset="2"/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397" y="1364800"/>
            <a:ext cx="3708817" cy="370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27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675425"/>
              </p:ext>
            </p:extLst>
          </p:nvPr>
        </p:nvGraphicFramePr>
        <p:xfrm>
          <a:off x="1212681" y="1021976"/>
          <a:ext cx="9549856" cy="504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0027">
                  <a:extLst>
                    <a:ext uri="{9D8B030D-6E8A-4147-A177-3AD203B41FA5}">
                      <a16:colId xmlns:a16="http://schemas.microsoft.com/office/drawing/2014/main" val="2608065616"/>
                    </a:ext>
                  </a:extLst>
                </a:gridCol>
                <a:gridCol w="3986544">
                  <a:extLst>
                    <a:ext uri="{9D8B030D-6E8A-4147-A177-3AD203B41FA5}">
                      <a16:colId xmlns:a16="http://schemas.microsoft.com/office/drawing/2014/main" val="1193075557"/>
                    </a:ext>
                  </a:extLst>
                </a:gridCol>
                <a:gridCol w="3183285">
                  <a:extLst>
                    <a:ext uri="{9D8B030D-6E8A-4147-A177-3AD203B41FA5}">
                      <a16:colId xmlns:a16="http://schemas.microsoft.com/office/drawing/2014/main" val="3274345315"/>
                    </a:ext>
                  </a:extLst>
                </a:gridCol>
              </a:tblGrid>
              <a:tr h="392589">
                <a:tc>
                  <a:txBody>
                    <a:bodyPr/>
                    <a:lstStyle/>
                    <a:p>
                      <a:r>
                        <a:rPr lang="en-GB" dirty="0" smtClean="0"/>
                        <a:t>PART OF SPEECH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MEANING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EXAMPLE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017580"/>
                  </a:ext>
                </a:extLst>
              </a:tr>
              <a:tr h="45882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NOUN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Name</a:t>
                      </a:r>
                      <a:r>
                        <a:rPr lang="en-GB" sz="1400" baseline="0" dirty="0" smtClean="0"/>
                        <a:t> of a person, place, thing or idea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Daniel, London, table</a:t>
                      </a:r>
                      <a:r>
                        <a:rPr lang="en-GB" sz="1400" baseline="0" dirty="0" smtClean="0"/>
                        <a:t>, hope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845344"/>
                  </a:ext>
                </a:extLst>
              </a:tr>
              <a:tr h="852095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ADVERB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Modifies a verb, an adjective,</a:t>
                      </a:r>
                      <a:r>
                        <a:rPr lang="en-GB" sz="1400" baseline="0" dirty="0" smtClean="0"/>
                        <a:t> or another adverb. It tells how (often), where, when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Slowly, very,</a:t>
                      </a:r>
                      <a:r>
                        <a:rPr lang="en-GB" sz="1400" baseline="0" dirty="0" smtClean="0"/>
                        <a:t> always, well, too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683567"/>
                  </a:ext>
                </a:extLst>
              </a:tr>
              <a:tr h="54515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PRONOUN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 pronoun is used in place of a noun or noun</a:t>
                      </a:r>
                      <a:r>
                        <a:rPr lang="en-GB" sz="1400" baseline="0" dirty="0" smtClean="0"/>
                        <a:t> phrase to avoid repetition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I, you, it, we, us,</a:t>
                      </a:r>
                      <a:r>
                        <a:rPr lang="en-GB" sz="1400" baseline="0" dirty="0" smtClean="0"/>
                        <a:t> the, those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367742"/>
                  </a:ext>
                </a:extLst>
              </a:tr>
              <a:tr h="54515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ADJECTIVE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Describes, modifies</a:t>
                      </a:r>
                      <a:r>
                        <a:rPr lang="en-GB" sz="1400" baseline="0" dirty="0" smtClean="0"/>
                        <a:t> or gives more information about a noun or pronoun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Cold, happy,</a:t>
                      </a:r>
                      <a:r>
                        <a:rPr lang="en-GB" sz="1400" baseline="0" dirty="0" smtClean="0"/>
                        <a:t> young, two, fun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36247"/>
                  </a:ext>
                </a:extLst>
              </a:tr>
              <a:tr h="392589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VERB</a:t>
                      </a:r>
                      <a:r>
                        <a:rPr lang="en-GB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Shows an action or a state of being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go,</a:t>
                      </a:r>
                      <a:r>
                        <a:rPr lang="en-GB" sz="1400" baseline="0" dirty="0" smtClean="0"/>
                        <a:t> speak, eat, live, are, is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92359"/>
                  </a:ext>
                </a:extLst>
              </a:tr>
              <a:tr h="54515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PREPOSITION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Shows the relationship</a:t>
                      </a:r>
                      <a:r>
                        <a:rPr lang="en-GB" sz="1400" baseline="0" dirty="0" smtClean="0"/>
                        <a:t> of a noun or pronoun to another word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At, on, in,</a:t>
                      </a:r>
                      <a:r>
                        <a:rPr lang="en-GB" sz="1400" baseline="0" dirty="0" smtClean="0"/>
                        <a:t> from, with, about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718972"/>
                  </a:ext>
                </a:extLst>
              </a:tr>
              <a:tr h="545150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CONJUNCTION</a:t>
                      </a:r>
                      <a:r>
                        <a:rPr lang="en-GB" sz="1400" baseline="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Joins two words</a:t>
                      </a:r>
                      <a:r>
                        <a:rPr lang="en-GB" sz="1400" baseline="0" dirty="0" smtClean="0"/>
                        <a:t>, idea, phrases together and shows how they are connected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And, or, but, because, yet, so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4692543"/>
                  </a:ext>
                </a:extLst>
              </a:tr>
              <a:tr h="769622"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INTERJECTION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A word</a:t>
                      </a:r>
                      <a:r>
                        <a:rPr lang="en-GB" sz="1400" baseline="0" dirty="0" smtClean="0"/>
                        <a:t> or phrase that expresses a strong emotion. It is a short exclamation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 smtClean="0"/>
                        <a:t>Ouch! Hey! Oh!</a:t>
                      </a:r>
                      <a:r>
                        <a:rPr lang="en-GB" sz="1400" baseline="0" dirty="0" smtClean="0"/>
                        <a:t> Watch out!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06368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 rot="15549934" flipV="1">
            <a:off x="10733195" y="831269"/>
            <a:ext cx="82638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 </a:t>
            </a:r>
            <a:endParaRPr lang="en-US" sz="4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872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3292" y="831273"/>
            <a:ext cx="299900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 smtClean="0"/>
              <a:t>TYPES OF SPEECH </a:t>
            </a:r>
            <a:endParaRPr lang="en-US" sz="30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248813"/>
              </p:ext>
            </p:extLst>
          </p:nvPr>
        </p:nvGraphicFramePr>
        <p:xfrm>
          <a:off x="1486510" y="1613647"/>
          <a:ext cx="9364044" cy="36967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1348">
                  <a:extLst>
                    <a:ext uri="{9D8B030D-6E8A-4147-A177-3AD203B41FA5}">
                      <a16:colId xmlns:a16="http://schemas.microsoft.com/office/drawing/2014/main" val="3681933855"/>
                    </a:ext>
                  </a:extLst>
                </a:gridCol>
                <a:gridCol w="3121348">
                  <a:extLst>
                    <a:ext uri="{9D8B030D-6E8A-4147-A177-3AD203B41FA5}">
                      <a16:colId xmlns:a16="http://schemas.microsoft.com/office/drawing/2014/main" val="3596999815"/>
                    </a:ext>
                  </a:extLst>
                </a:gridCol>
                <a:gridCol w="3121348">
                  <a:extLst>
                    <a:ext uri="{9D8B030D-6E8A-4147-A177-3AD203B41FA5}">
                      <a16:colId xmlns:a16="http://schemas.microsoft.com/office/drawing/2014/main" val="602591396"/>
                    </a:ext>
                  </a:extLst>
                </a:gridCol>
              </a:tblGrid>
              <a:tr h="739797">
                <a:tc>
                  <a:txBody>
                    <a:bodyPr/>
                    <a:lstStyle/>
                    <a:p>
                      <a:r>
                        <a:rPr lang="en-GB" dirty="0" smtClean="0"/>
                        <a:t>INFORMATIVE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PERSUASIVE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SPECIAL OCCASION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799876"/>
                  </a:ext>
                </a:extLst>
              </a:tr>
              <a:tr h="2956922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When writing an informative</a:t>
                      </a:r>
                      <a:r>
                        <a:rPr lang="en-GB" baseline="0" dirty="0" smtClean="0"/>
                        <a:t> speech, you should focus on presenting facts or telling a story in a concise and engaging manner.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When writing</a:t>
                      </a:r>
                      <a:r>
                        <a:rPr lang="en-GB" baseline="0" dirty="0" smtClean="0"/>
                        <a:t> a persuasive speech your job is to use facts and opinions to convince your audience to come around to your way of thinking.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Are meant to entertain or pay tribute to a person,</a:t>
                      </a:r>
                      <a:r>
                        <a:rPr lang="en-GB" baseline="0" dirty="0" smtClean="0"/>
                        <a:t> place, or institution.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 smtClean="0"/>
                        <a:t>These are the speeches we hear at weddings, funeral, parties, etc.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GB" baseline="0" dirty="0" smtClean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721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484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82" y="2454900"/>
            <a:ext cx="3072551" cy="23044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456" y="1683695"/>
            <a:ext cx="5553254" cy="3846824"/>
          </a:xfrm>
          <a:prstGeom prst="rect">
            <a:avLst/>
          </a:prstGeom>
        </p:spPr>
      </p:pic>
      <p:pic>
        <p:nvPicPr>
          <p:cNvPr id="2050" name="Picture 2" descr="https://lh3.googleusercontent.com/-lUq-RO0OTsadLLXrR7fYcZBtbt61J_w11QOSdKh7IUbNTyUBl8q3KppDJTOPh0inknD_ziMvaGEu2hGOKpepFXRY8IVvruZl81Sq3X2sSJ87Ww1tGKQUp1z1QyFmAzbPnvNoLgOAKBTiz6cxMqiRJX2efUQtmqU5gRkV-q55c5lcsjLmpR-z_zcnblgzA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10" y="1637446"/>
            <a:ext cx="21431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10747" y="1129553"/>
            <a:ext cx="7730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Example text of speech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80695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B3594C-BEBC-4219-A0EA-E48916C12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256" y="875281"/>
            <a:ext cx="10033543" cy="815407"/>
          </a:xfrm>
        </p:spPr>
        <p:txBody>
          <a:bodyPr/>
          <a:lstStyle/>
          <a:p>
            <a:r>
              <a:rPr lang="en-GB" b="1" dirty="0" smtClean="0">
                <a:latin typeface="+mn-lt"/>
              </a:rPr>
              <a:t>The structure of a good speech </a:t>
            </a:r>
            <a:endParaRPr lang="en-US" b="1" dirty="0">
              <a:latin typeface="+mn-lt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9605755"/>
              </p:ext>
            </p:extLst>
          </p:nvPr>
        </p:nvGraphicFramePr>
        <p:xfrm>
          <a:off x="838200" y="1825625"/>
          <a:ext cx="1051560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7431893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0729217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17639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INTRODUCTION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BODY 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CONCLUSION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166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The opening of the speech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3 – 4 main points about the</a:t>
                      </a:r>
                      <a:r>
                        <a:rPr lang="en-GB" baseline="0" dirty="0" smtClean="0"/>
                        <a:t> main idea of the speech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The brief summary of</a:t>
                      </a:r>
                      <a:r>
                        <a:rPr lang="en-GB" baseline="0" dirty="0" smtClean="0"/>
                        <a:t> the main points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469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The thesis statement of the speech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Sub – points within the main points that make your speech more detailed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The conclusion you arrive at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7211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baseline="0" dirty="0" smtClean="0"/>
                        <a:t>The ‘attention – grabber ‘ in the speech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Visuals aid to keep</a:t>
                      </a:r>
                      <a:r>
                        <a:rPr lang="en-GB" baseline="0" dirty="0" smtClean="0"/>
                        <a:t> the speech interesting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 smtClean="0"/>
                        <a:t>Call to action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446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919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552" y="875281"/>
            <a:ext cx="10224247" cy="815407"/>
          </a:xfrm>
        </p:spPr>
        <p:txBody>
          <a:bodyPr/>
          <a:lstStyle/>
          <a:p>
            <a:r>
              <a:rPr lang="en-GB" b="1" u="sng" dirty="0" smtClean="0"/>
              <a:t>Conclusion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The final part of your speech gives you an opportunity to state your main ideas again, briefly. </a:t>
            </a:r>
          </a:p>
          <a:p>
            <a:r>
              <a:rPr lang="en-GB" sz="2000" dirty="0" smtClean="0"/>
              <a:t>This is a good time to tell you audience exactly what you want them to do or believe about your subject. </a:t>
            </a:r>
          </a:p>
          <a:p>
            <a:r>
              <a:rPr lang="en-GB" sz="2000" dirty="0" smtClean="0"/>
              <a:t>Do this by summarizing your main points, restating the purpose of the speech, telling a story to summarize your speech, using a quotation that aptly expresses the point, or telling the audience exactly what they should do</a:t>
            </a:r>
          </a:p>
          <a:p>
            <a:r>
              <a:rPr lang="en-GB" sz="2000" dirty="0" smtClean="0"/>
              <a:t>This is your last chance to impress the audience. Plan your conclusion so that you can finish forcefully.</a:t>
            </a:r>
          </a:p>
        </p:txBody>
      </p:sp>
    </p:spTree>
    <p:extLst>
      <p:ext uri="{BB962C8B-B14F-4D97-AF65-F5344CB8AC3E}">
        <p14:creationId xmlns:p14="http://schemas.microsoft.com/office/powerpoint/2010/main" val="2435370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19109</TotalTime>
  <Words>592</Words>
  <Application>Microsoft Office PowerPoint</Application>
  <PresentationFormat>Widescreen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Montserrat</vt:lpstr>
      <vt:lpstr>Wingdings 3</vt:lpstr>
      <vt:lpstr>Office Theme</vt:lpstr>
      <vt:lpstr>Sesi 15 I thought you were my friend and learning about part  of speech </vt:lpstr>
      <vt:lpstr>LEARNING OBJECTIVES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structure of a good speech </vt:lpstr>
      <vt:lpstr>Conclusion</vt:lpstr>
      <vt:lpstr>Now, let’s practice for your extra score !</vt:lpstr>
      <vt:lpstr>Bye…. Bye….. See you again everyone!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 Ekonomi &amp; Bisnis II Program Studi Manajemen  Sesi 1 – Ruang Lingkup Statistik Inferensial</dc:title>
  <dc:creator>rizky kinoy</dc:creator>
  <cp:lastModifiedBy>DELL</cp:lastModifiedBy>
  <cp:revision>106</cp:revision>
  <dcterms:created xsi:type="dcterms:W3CDTF">2021-09-06T16:17:13Z</dcterms:created>
  <dcterms:modified xsi:type="dcterms:W3CDTF">2023-01-30T11:08:29Z</dcterms:modified>
</cp:coreProperties>
</file>