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11212068" y="0"/>
                </a:lnTo>
                <a:lnTo>
                  <a:pt x="0" y="0"/>
                </a:lnTo>
                <a:lnTo>
                  <a:pt x="0" y="1214628"/>
                </a:lnTo>
                <a:lnTo>
                  <a:pt x="12192000" y="1214628"/>
                </a:lnTo>
                <a:lnTo>
                  <a:pt x="12192000" y="979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3467" y="178689"/>
            <a:ext cx="1054506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306" y="1473982"/>
            <a:ext cx="11105387" cy="406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35353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2818" y="3962400"/>
            <a:ext cx="50901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orbel" panose="020B0503020204020204" pitchFamily="34" charset="0"/>
                <a:cs typeface="Tahoma"/>
              </a:rPr>
              <a:t>MANAJEMEN DATA</a:t>
            </a:r>
            <a:endParaRPr sz="3200">
              <a:latin typeface="Corbel" panose="020B0503020204020204" pitchFamily="34" charset="0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378" y="4932426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(1806-PTIK-S04-01)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1F7BE-2CD3-C1A7-4563-4878A3DB3F59}"/>
              </a:ext>
            </a:extLst>
          </p:cNvPr>
          <p:cNvSpPr txBox="1"/>
          <p:nvPr/>
        </p:nvSpPr>
        <p:spPr>
          <a:xfrm>
            <a:off x="381000" y="264311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MATA KULIAH :</a:t>
            </a:r>
          </a:p>
          <a:p>
            <a:r>
              <a:rPr lang="id-ID" sz="2000" b="1"/>
              <a:t>Pengantar Teknologi Komunikasi dan Informatika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62636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chemeClr val="tx1"/>
                </a:solidFill>
              </a:rPr>
              <a:t>TUJUAN</a:t>
            </a:r>
            <a:r>
              <a:rPr sz="3200" spc="-260" dirty="0">
                <a:solidFill>
                  <a:schemeClr val="tx1"/>
                </a:solidFill>
              </a:rPr>
              <a:t> </a:t>
            </a:r>
            <a:r>
              <a:rPr sz="3200" i="1" spc="-15" dirty="0">
                <a:solidFill>
                  <a:schemeClr val="tx1"/>
                </a:solidFill>
                <a:latin typeface="Trebuchet MS"/>
                <a:cs typeface="Trebuchet MS"/>
              </a:rPr>
              <a:t>DATABASE</a:t>
            </a:r>
            <a:endParaRPr sz="32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1417701"/>
            <a:ext cx="67538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0" dirty="0">
                <a:latin typeface="Tahoma"/>
                <a:cs typeface="Tahoma"/>
              </a:rPr>
              <a:t>Tujuan</a:t>
            </a:r>
            <a:r>
              <a:rPr sz="3200" spc="-204" dirty="0">
                <a:latin typeface="Tahoma"/>
                <a:cs typeface="Tahoma"/>
              </a:rPr>
              <a:t> </a:t>
            </a:r>
            <a:r>
              <a:rPr sz="3200" spc="145" dirty="0">
                <a:latin typeface="Tahoma"/>
                <a:cs typeface="Tahoma"/>
              </a:rPr>
              <a:t>utama</a:t>
            </a:r>
            <a:r>
              <a:rPr sz="3200" spc="-190" dirty="0">
                <a:latin typeface="Tahoma"/>
                <a:cs typeface="Tahoma"/>
              </a:rPr>
              <a:t> </a:t>
            </a:r>
            <a:r>
              <a:rPr sz="3200" spc="130" dirty="0">
                <a:latin typeface="Tahoma"/>
                <a:cs typeface="Tahoma"/>
              </a:rPr>
              <a:t>dari</a:t>
            </a:r>
            <a:r>
              <a:rPr sz="3200" spc="-180" dirty="0">
                <a:latin typeface="Tahoma"/>
                <a:cs typeface="Tahoma"/>
              </a:rPr>
              <a:t> </a:t>
            </a:r>
            <a:r>
              <a:rPr sz="3200" i="1" spc="-10" dirty="0">
                <a:latin typeface="Arial"/>
                <a:cs typeface="Arial"/>
              </a:rPr>
              <a:t>database</a:t>
            </a:r>
            <a:r>
              <a:rPr sz="3200" i="1" spc="-55" dirty="0">
                <a:latin typeface="Arial"/>
                <a:cs typeface="Arial"/>
              </a:rPr>
              <a:t> </a:t>
            </a:r>
            <a:r>
              <a:rPr sz="3200" spc="60" dirty="0">
                <a:latin typeface="Tahoma"/>
                <a:cs typeface="Tahoma"/>
              </a:rPr>
              <a:t>adalah</a:t>
            </a:r>
            <a:r>
              <a:rPr sz="3200" spc="60" dirty="0">
                <a:solidFill>
                  <a:srgbClr val="7E7E7E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994" y="2439669"/>
            <a:ext cx="747775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25" dirty="0">
                <a:latin typeface="Tahoma"/>
                <a:cs typeface="Tahoma"/>
              </a:rPr>
              <a:t>Menghindari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pengulangan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data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-55" dirty="0">
                <a:latin typeface="Tahoma"/>
                <a:cs typeface="Tahoma"/>
              </a:rPr>
              <a:t>(</a:t>
            </a:r>
            <a:r>
              <a:rPr sz="2400" i="1" spc="-55" dirty="0">
                <a:latin typeface="Arial"/>
                <a:cs typeface="Arial"/>
              </a:rPr>
              <a:t>redundancy</a:t>
            </a:r>
            <a:r>
              <a:rPr sz="2400" spc="-55" dirty="0">
                <a:latin typeface="Tahoma"/>
                <a:cs typeface="Tahoma"/>
              </a:rPr>
              <a:t>).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8288" y="1389888"/>
            <a:ext cx="8010525" cy="623570"/>
            <a:chOff x="-18288" y="1389888"/>
            <a:chExt cx="8010525" cy="623570"/>
          </a:xfrm>
        </p:grpSpPr>
        <p:sp>
          <p:nvSpPr>
            <p:cNvPr id="7" name="object 7"/>
            <p:cNvSpPr/>
            <p:nvPr/>
          </p:nvSpPr>
          <p:spPr>
            <a:xfrm>
              <a:off x="354330" y="1408938"/>
              <a:ext cx="7618730" cy="585470"/>
            </a:xfrm>
            <a:custGeom>
              <a:avLst/>
              <a:gdLst/>
              <a:ahLst/>
              <a:cxnLst/>
              <a:rect l="l" t="t" r="r" b="b"/>
              <a:pathLst>
                <a:path w="7618730" h="585469">
                  <a:moveTo>
                    <a:pt x="0" y="585215"/>
                  </a:moveTo>
                  <a:lnTo>
                    <a:pt x="7618476" y="585215"/>
                  </a:lnTo>
                  <a:lnTo>
                    <a:pt x="7618476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1408938"/>
              <a:ext cx="353695" cy="585470"/>
            </a:xfrm>
            <a:custGeom>
              <a:avLst/>
              <a:gdLst/>
              <a:ahLst/>
              <a:cxnLst/>
              <a:rect l="l" t="t" r="r" b="b"/>
              <a:pathLst>
                <a:path w="353695" h="585469">
                  <a:moveTo>
                    <a:pt x="353568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353568" y="585215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" y="1408938"/>
              <a:ext cx="353695" cy="585470"/>
            </a:xfrm>
            <a:custGeom>
              <a:avLst/>
              <a:gdLst/>
              <a:ahLst/>
              <a:cxnLst/>
              <a:rect l="l" t="t" r="r" b="b"/>
              <a:pathLst>
                <a:path w="353695" h="585469">
                  <a:moveTo>
                    <a:pt x="0" y="585215"/>
                  </a:moveTo>
                  <a:lnTo>
                    <a:pt x="353568" y="585215"/>
                  </a:lnTo>
                  <a:lnTo>
                    <a:pt x="353568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29995" y="2430601"/>
            <a:ext cx="629920" cy="643814"/>
            <a:chOff x="729995" y="2368295"/>
            <a:chExt cx="706120" cy="706120"/>
          </a:xfrm>
        </p:grpSpPr>
        <p:sp>
          <p:nvSpPr>
            <p:cNvPr id="11" name="object 11"/>
            <p:cNvSpPr/>
            <p:nvPr/>
          </p:nvSpPr>
          <p:spPr>
            <a:xfrm>
              <a:off x="768095" y="2406395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19">
                  <a:moveTo>
                    <a:pt x="314706" y="0"/>
                  </a:moveTo>
                  <a:lnTo>
                    <a:pt x="268199" y="3410"/>
                  </a:lnTo>
                  <a:lnTo>
                    <a:pt x="223812" y="13319"/>
                  </a:lnTo>
                  <a:lnTo>
                    <a:pt x="182031" y="29240"/>
                  </a:lnTo>
                  <a:lnTo>
                    <a:pt x="143343" y="50687"/>
                  </a:lnTo>
                  <a:lnTo>
                    <a:pt x="108233" y="77173"/>
                  </a:lnTo>
                  <a:lnTo>
                    <a:pt x="77190" y="108213"/>
                  </a:lnTo>
                  <a:lnTo>
                    <a:pt x="50699" y="143320"/>
                  </a:lnTo>
                  <a:lnTo>
                    <a:pt x="29248" y="182009"/>
                  </a:lnTo>
                  <a:lnTo>
                    <a:pt x="13323" y="223794"/>
                  </a:lnTo>
                  <a:lnTo>
                    <a:pt x="3412" y="268188"/>
                  </a:lnTo>
                  <a:lnTo>
                    <a:pt x="0" y="314705"/>
                  </a:lnTo>
                  <a:lnTo>
                    <a:pt x="3412" y="361223"/>
                  </a:lnTo>
                  <a:lnTo>
                    <a:pt x="13323" y="405617"/>
                  </a:lnTo>
                  <a:lnTo>
                    <a:pt x="29248" y="447402"/>
                  </a:lnTo>
                  <a:lnTo>
                    <a:pt x="50699" y="486091"/>
                  </a:lnTo>
                  <a:lnTo>
                    <a:pt x="77190" y="521198"/>
                  </a:lnTo>
                  <a:lnTo>
                    <a:pt x="108233" y="552238"/>
                  </a:lnTo>
                  <a:lnTo>
                    <a:pt x="143343" y="578724"/>
                  </a:lnTo>
                  <a:lnTo>
                    <a:pt x="182031" y="600171"/>
                  </a:lnTo>
                  <a:lnTo>
                    <a:pt x="223812" y="616092"/>
                  </a:lnTo>
                  <a:lnTo>
                    <a:pt x="268199" y="626001"/>
                  </a:lnTo>
                  <a:lnTo>
                    <a:pt x="314706" y="629412"/>
                  </a:lnTo>
                  <a:lnTo>
                    <a:pt x="361212" y="626001"/>
                  </a:lnTo>
                  <a:lnTo>
                    <a:pt x="405599" y="616092"/>
                  </a:lnTo>
                  <a:lnTo>
                    <a:pt x="447380" y="600171"/>
                  </a:lnTo>
                  <a:lnTo>
                    <a:pt x="486068" y="578724"/>
                  </a:lnTo>
                  <a:lnTo>
                    <a:pt x="521178" y="552238"/>
                  </a:lnTo>
                  <a:lnTo>
                    <a:pt x="552221" y="521198"/>
                  </a:lnTo>
                  <a:lnTo>
                    <a:pt x="578712" y="486091"/>
                  </a:lnTo>
                  <a:lnTo>
                    <a:pt x="600163" y="447402"/>
                  </a:lnTo>
                  <a:lnTo>
                    <a:pt x="616088" y="405617"/>
                  </a:lnTo>
                  <a:lnTo>
                    <a:pt x="625999" y="361223"/>
                  </a:lnTo>
                  <a:lnTo>
                    <a:pt x="629412" y="314705"/>
                  </a:lnTo>
                  <a:lnTo>
                    <a:pt x="625999" y="268188"/>
                  </a:lnTo>
                  <a:lnTo>
                    <a:pt x="616088" y="223794"/>
                  </a:lnTo>
                  <a:lnTo>
                    <a:pt x="600163" y="182009"/>
                  </a:lnTo>
                  <a:lnTo>
                    <a:pt x="578712" y="143320"/>
                  </a:lnTo>
                  <a:lnTo>
                    <a:pt x="552221" y="108213"/>
                  </a:lnTo>
                  <a:lnTo>
                    <a:pt x="521178" y="77173"/>
                  </a:lnTo>
                  <a:lnTo>
                    <a:pt x="486068" y="50687"/>
                  </a:lnTo>
                  <a:lnTo>
                    <a:pt x="447380" y="29240"/>
                  </a:lnTo>
                  <a:lnTo>
                    <a:pt x="405599" y="13319"/>
                  </a:lnTo>
                  <a:lnTo>
                    <a:pt x="361212" y="3410"/>
                  </a:lnTo>
                  <a:lnTo>
                    <a:pt x="314706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8095" y="2406395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19">
                  <a:moveTo>
                    <a:pt x="0" y="314705"/>
                  </a:moveTo>
                  <a:lnTo>
                    <a:pt x="3412" y="268188"/>
                  </a:lnTo>
                  <a:lnTo>
                    <a:pt x="13323" y="223794"/>
                  </a:lnTo>
                  <a:lnTo>
                    <a:pt x="29248" y="182009"/>
                  </a:lnTo>
                  <a:lnTo>
                    <a:pt x="50699" y="143320"/>
                  </a:lnTo>
                  <a:lnTo>
                    <a:pt x="77190" y="108213"/>
                  </a:lnTo>
                  <a:lnTo>
                    <a:pt x="108233" y="77173"/>
                  </a:lnTo>
                  <a:lnTo>
                    <a:pt x="143343" y="50687"/>
                  </a:lnTo>
                  <a:lnTo>
                    <a:pt x="182031" y="29240"/>
                  </a:lnTo>
                  <a:lnTo>
                    <a:pt x="223812" y="13319"/>
                  </a:lnTo>
                  <a:lnTo>
                    <a:pt x="268199" y="3410"/>
                  </a:lnTo>
                  <a:lnTo>
                    <a:pt x="314706" y="0"/>
                  </a:lnTo>
                  <a:lnTo>
                    <a:pt x="361212" y="3410"/>
                  </a:lnTo>
                  <a:lnTo>
                    <a:pt x="405599" y="13319"/>
                  </a:lnTo>
                  <a:lnTo>
                    <a:pt x="447380" y="29240"/>
                  </a:lnTo>
                  <a:lnTo>
                    <a:pt x="486068" y="50687"/>
                  </a:lnTo>
                  <a:lnTo>
                    <a:pt x="521178" y="77173"/>
                  </a:lnTo>
                  <a:lnTo>
                    <a:pt x="552221" y="108213"/>
                  </a:lnTo>
                  <a:lnTo>
                    <a:pt x="578712" y="143320"/>
                  </a:lnTo>
                  <a:lnTo>
                    <a:pt x="600163" y="182009"/>
                  </a:lnTo>
                  <a:lnTo>
                    <a:pt x="616088" y="223794"/>
                  </a:lnTo>
                  <a:lnTo>
                    <a:pt x="625999" y="268188"/>
                  </a:lnTo>
                  <a:lnTo>
                    <a:pt x="629412" y="314705"/>
                  </a:lnTo>
                  <a:lnTo>
                    <a:pt x="625999" y="361223"/>
                  </a:lnTo>
                  <a:lnTo>
                    <a:pt x="616088" y="405617"/>
                  </a:lnTo>
                  <a:lnTo>
                    <a:pt x="600163" y="447402"/>
                  </a:lnTo>
                  <a:lnTo>
                    <a:pt x="578712" y="486091"/>
                  </a:lnTo>
                  <a:lnTo>
                    <a:pt x="552221" y="521198"/>
                  </a:lnTo>
                  <a:lnTo>
                    <a:pt x="521178" y="552238"/>
                  </a:lnTo>
                  <a:lnTo>
                    <a:pt x="486068" y="578724"/>
                  </a:lnTo>
                  <a:lnTo>
                    <a:pt x="447380" y="600171"/>
                  </a:lnTo>
                  <a:lnTo>
                    <a:pt x="405599" y="616092"/>
                  </a:lnTo>
                  <a:lnTo>
                    <a:pt x="361212" y="626001"/>
                  </a:lnTo>
                  <a:lnTo>
                    <a:pt x="314706" y="629412"/>
                  </a:lnTo>
                  <a:lnTo>
                    <a:pt x="268199" y="626001"/>
                  </a:lnTo>
                  <a:lnTo>
                    <a:pt x="223812" y="616092"/>
                  </a:lnTo>
                  <a:lnTo>
                    <a:pt x="182031" y="600171"/>
                  </a:lnTo>
                  <a:lnTo>
                    <a:pt x="143343" y="578724"/>
                  </a:lnTo>
                  <a:lnTo>
                    <a:pt x="108233" y="552238"/>
                  </a:lnTo>
                  <a:lnTo>
                    <a:pt x="77190" y="521198"/>
                  </a:lnTo>
                  <a:lnTo>
                    <a:pt x="50699" y="486091"/>
                  </a:lnTo>
                  <a:lnTo>
                    <a:pt x="29248" y="447402"/>
                  </a:lnTo>
                  <a:lnTo>
                    <a:pt x="13323" y="405617"/>
                  </a:lnTo>
                  <a:lnTo>
                    <a:pt x="3412" y="361223"/>
                  </a:lnTo>
                  <a:lnTo>
                    <a:pt x="0" y="314705"/>
                  </a:lnTo>
                  <a:close/>
                </a:path>
              </a:pathLst>
            </a:custGeom>
            <a:ln w="76200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5190" y="2458085"/>
            <a:ext cx="257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9994" y="3435477"/>
            <a:ext cx="717805" cy="658114"/>
            <a:chOff x="729995" y="3389376"/>
            <a:chExt cx="706120" cy="704215"/>
          </a:xfrm>
        </p:grpSpPr>
        <p:sp>
          <p:nvSpPr>
            <p:cNvPr id="15" name="object 15"/>
            <p:cNvSpPr/>
            <p:nvPr/>
          </p:nvSpPr>
          <p:spPr>
            <a:xfrm>
              <a:off x="768095" y="3427476"/>
              <a:ext cx="629920" cy="628015"/>
            </a:xfrm>
            <a:custGeom>
              <a:avLst/>
              <a:gdLst/>
              <a:ahLst/>
              <a:cxnLst/>
              <a:rect l="l" t="t" r="r" b="b"/>
              <a:pathLst>
                <a:path w="629919" h="628014">
                  <a:moveTo>
                    <a:pt x="314706" y="0"/>
                  </a:moveTo>
                  <a:lnTo>
                    <a:pt x="268199" y="3404"/>
                  </a:lnTo>
                  <a:lnTo>
                    <a:pt x="223812" y="13294"/>
                  </a:lnTo>
                  <a:lnTo>
                    <a:pt x="182031" y="29183"/>
                  </a:lnTo>
                  <a:lnTo>
                    <a:pt x="143343" y="50586"/>
                  </a:lnTo>
                  <a:lnTo>
                    <a:pt x="108233" y="77015"/>
                  </a:lnTo>
                  <a:lnTo>
                    <a:pt x="77190" y="107986"/>
                  </a:lnTo>
                  <a:lnTo>
                    <a:pt x="50699" y="143012"/>
                  </a:lnTo>
                  <a:lnTo>
                    <a:pt x="29248" y="181606"/>
                  </a:lnTo>
                  <a:lnTo>
                    <a:pt x="13323" y="223284"/>
                  </a:lnTo>
                  <a:lnTo>
                    <a:pt x="3412" y="267558"/>
                  </a:lnTo>
                  <a:lnTo>
                    <a:pt x="0" y="313944"/>
                  </a:lnTo>
                  <a:lnTo>
                    <a:pt x="3412" y="360329"/>
                  </a:lnTo>
                  <a:lnTo>
                    <a:pt x="13323" y="404603"/>
                  </a:lnTo>
                  <a:lnTo>
                    <a:pt x="29248" y="446281"/>
                  </a:lnTo>
                  <a:lnTo>
                    <a:pt x="50699" y="484875"/>
                  </a:lnTo>
                  <a:lnTo>
                    <a:pt x="77190" y="519901"/>
                  </a:lnTo>
                  <a:lnTo>
                    <a:pt x="108233" y="550872"/>
                  </a:lnTo>
                  <a:lnTo>
                    <a:pt x="143343" y="577301"/>
                  </a:lnTo>
                  <a:lnTo>
                    <a:pt x="182031" y="598704"/>
                  </a:lnTo>
                  <a:lnTo>
                    <a:pt x="223812" y="614593"/>
                  </a:lnTo>
                  <a:lnTo>
                    <a:pt x="268199" y="624483"/>
                  </a:lnTo>
                  <a:lnTo>
                    <a:pt x="314706" y="627888"/>
                  </a:lnTo>
                  <a:lnTo>
                    <a:pt x="361212" y="624483"/>
                  </a:lnTo>
                  <a:lnTo>
                    <a:pt x="405599" y="614593"/>
                  </a:lnTo>
                  <a:lnTo>
                    <a:pt x="447380" y="598704"/>
                  </a:lnTo>
                  <a:lnTo>
                    <a:pt x="486068" y="577301"/>
                  </a:lnTo>
                  <a:lnTo>
                    <a:pt x="521178" y="550872"/>
                  </a:lnTo>
                  <a:lnTo>
                    <a:pt x="552221" y="519901"/>
                  </a:lnTo>
                  <a:lnTo>
                    <a:pt x="578712" y="484875"/>
                  </a:lnTo>
                  <a:lnTo>
                    <a:pt x="600163" y="446281"/>
                  </a:lnTo>
                  <a:lnTo>
                    <a:pt x="616088" y="404603"/>
                  </a:lnTo>
                  <a:lnTo>
                    <a:pt x="625999" y="360329"/>
                  </a:lnTo>
                  <a:lnTo>
                    <a:pt x="629412" y="313944"/>
                  </a:lnTo>
                  <a:lnTo>
                    <a:pt x="625999" y="267558"/>
                  </a:lnTo>
                  <a:lnTo>
                    <a:pt x="616088" y="223284"/>
                  </a:lnTo>
                  <a:lnTo>
                    <a:pt x="600163" y="181606"/>
                  </a:lnTo>
                  <a:lnTo>
                    <a:pt x="578712" y="143012"/>
                  </a:lnTo>
                  <a:lnTo>
                    <a:pt x="552221" y="107986"/>
                  </a:lnTo>
                  <a:lnTo>
                    <a:pt x="521178" y="77015"/>
                  </a:lnTo>
                  <a:lnTo>
                    <a:pt x="486068" y="50586"/>
                  </a:lnTo>
                  <a:lnTo>
                    <a:pt x="447380" y="29183"/>
                  </a:lnTo>
                  <a:lnTo>
                    <a:pt x="405599" y="13294"/>
                  </a:lnTo>
                  <a:lnTo>
                    <a:pt x="361212" y="3404"/>
                  </a:lnTo>
                  <a:lnTo>
                    <a:pt x="314706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8095" y="3427476"/>
              <a:ext cx="629920" cy="628015"/>
            </a:xfrm>
            <a:custGeom>
              <a:avLst/>
              <a:gdLst/>
              <a:ahLst/>
              <a:cxnLst/>
              <a:rect l="l" t="t" r="r" b="b"/>
              <a:pathLst>
                <a:path w="629919" h="628014">
                  <a:moveTo>
                    <a:pt x="0" y="313944"/>
                  </a:moveTo>
                  <a:lnTo>
                    <a:pt x="3412" y="267558"/>
                  </a:lnTo>
                  <a:lnTo>
                    <a:pt x="13323" y="223284"/>
                  </a:lnTo>
                  <a:lnTo>
                    <a:pt x="29248" y="181606"/>
                  </a:lnTo>
                  <a:lnTo>
                    <a:pt x="50699" y="143012"/>
                  </a:lnTo>
                  <a:lnTo>
                    <a:pt x="77190" y="107986"/>
                  </a:lnTo>
                  <a:lnTo>
                    <a:pt x="108233" y="77015"/>
                  </a:lnTo>
                  <a:lnTo>
                    <a:pt x="143343" y="50586"/>
                  </a:lnTo>
                  <a:lnTo>
                    <a:pt x="182031" y="29183"/>
                  </a:lnTo>
                  <a:lnTo>
                    <a:pt x="223812" y="13294"/>
                  </a:lnTo>
                  <a:lnTo>
                    <a:pt x="268199" y="3404"/>
                  </a:lnTo>
                  <a:lnTo>
                    <a:pt x="314706" y="0"/>
                  </a:lnTo>
                  <a:lnTo>
                    <a:pt x="361212" y="3404"/>
                  </a:lnTo>
                  <a:lnTo>
                    <a:pt x="405599" y="13294"/>
                  </a:lnTo>
                  <a:lnTo>
                    <a:pt x="447380" y="29183"/>
                  </a:lnTo>
                  <a:lnTo>
                    <a:pt x="486068" y="50586"/>
                  </a:lnTo>
                  <a:lnTo>
                    <a:pt x="521178" y="77015"/>
                  </a:lnTo>
                  <a:lnTo>
                    <a:pt x="552221" y="107986"/>
                  </a:lnTo>
                  <a:lnTo>
                    <a:pt x="578712" y="143012"/>
                  </a:lnTo>
                  <a:lnTo>
                    <a:pt x="600163" y="181606"/>
                  </a:lnTo>
                  <a:lnTo>
                    <a:pt x="616088" y="223284"/>
                  </a:lnTo>
                  <a:lnTo>
                    <a:pt x="625999" y="267558"/>
                  </a:lnTo>
                  <a:lnTo>
                    <a:pt x="629412" y="313944"/>
                  </a:lnTo>
                  <a:lnTo>
                    <a:pt x="625999" y="360329"/>
                  </a:lnTo>
                  <a:lnTo>
                    <a:pt x="616088" y="404603"/>
                  </a:lnTo>
                  <a:lnTo>
                    <a:pt x="600163" y="446281"/>
                  </a:lnTo>
                  <a:lnTo>
                    <a:pt x="578712" y="484875"/>
                  </a:lnTo>
                  <a:lnTo>
                    <a:pt x="552221" y="519901"/>
                  </a:lnTo>
                  <a:lnTo>
                    <a:pt x="521178" y="550872"/>
                  </a:lnTo>
                  <a:lnTo>
                    <a:pt x="486068" y="577301"/>
                  </a:lnTo>
                  <a:lnTo>
                    <a:pt x="447380" y="598704"/>
                  </a:lnTo>
                  <a:lnTo>
                    <a:pt x="405599" y="614593"/>
                  </a:lnTo>
                  <a:lnTo>
                    <a:pt x="361212" y="624483"/>
                  </a:lnTo>
                  <a:lnTo>
                    <a:pt x="314706" y="627888"/>
                  </a:lnTo>
                  <a:lnTo>
                    <a:pt x="268199" y="624483"/>
                  </a:lnTo>
                  <a:lnTo>
                    <a:pt x="223812" y="614593"/>
                  </a:lnTo>
                  <a:lnTo>
                    <a:pt x="182031" y="598704"/>
                  </a:lnTo>
                  <a:lnTo>
                    <a:pt x="143343" y="577301"/>
                  </a:lnTo>
                  <a:lnTo>
                    <a:pt x="108233" y="550872"/>
                  </a:lnTo>
                  <a:lnTo>
                    <a:pt x="77190" y="519901"/>
                  </a:lnTo>
                  <a:lnTo>
                    <a:pt x="50699" y="484875"/>
                  </a:lnTo>
                  <a:lnTo>
                    <a:pt x="29248" y="446281"/>
                  </a:lnTo>
                  <a:lnTo>
                    <a:pt x="13323" y="404603"/>
                  </a:lnTo>
                  <a:lnTo>
                    <a:pt x="3412" y="360329"/>
                  </a:lnTo>
                  <a:lnTo>
                    <a:pt x="0" y="313944"/>
                  </a:lnTo>
                  <a:close/>
                </a:path>
              </a:pathLst>
            </a:custGeom>
            <a:ln w="76200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4125" y="3510607"/>
            <a:ext cx="1888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84045" y="3461461"/>
            <a:ext cx="10446767" cy="2268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130" dirty="0">
                <a:latin typeface="Tahoma"/>
                <a:cs typeface="Tahoma"/>
              </a:rPr>
              <a:t>Mencapai </a:t>
            </a:r>
            <a:r>
              <a:rPr sz="2400" i="1" spc="-40" dirty="0">
                <a:latin typeface="Arial"/>
                <a:cs typeface="Arial"/>
              </a:rPr>
              <a:t>independency </a:t>
            </a:r>
            <a:r>
              <a:rPr sz="2400" i="1" spc="50" dirty="0">
                <a:latin typeface="Arial"/>
                <a:cs typeface="Arial"/>
              </a:rPr>
              <a:t>data </a:t>
            </a:r>
            <a:r>
              <a:rPr sz="2400" spc="95" dirty="0">
                <a:latin typeface="Tahoma"/>
                <a:cs typeface="Tahoma"/>
              </a:rPr>
              <a:t>(kemampuan </a:t>
            </a:r>
            <a:r>
              <a:rPr sz="2400" spc="114" dirty="0">
                <a:latin typeface="Tahoma"/>
                <a:cs typeface="Tahoma"/>
              </a:rPr>
              <a:t>untuk </a:t>
            </a:r>
            <a:r>
              <a:rPr sz="2400" spc="120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membuat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perubahan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dalam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struktur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data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tanpa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membuat </a:t>
            </a:r>
            <a:r>
              <a:rPr sz="2400" spc="-860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perubahan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pada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program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yang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memproses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data).</a:t>
            </a:r>
            <a:endParaRPr sz="2400">
              <a:latin typeface="Tahoma"/>
              <a:cs typeface="Tahoma"/>
            </a:endParaRPr>
          </a:p>
          <a:p>
            <a:pPr marL="12700" marR="510540">
              <a:lnSpc>
                <a:spcPct val="125000"/>
              </a:lnSpc>
            </a:pPr>
            <a:r>
              <a:rPr sz="2400" i="1" spc="-45" dirty="0">
                <a:latin typeface="Arial"/>
                <a:cs typeface="Arial"/>
              </a:rPr>
              <a:t>Independency </a:t>
            </a:r>
            <a:r>
              <a:rPr sz="2400" i="1" spc="50" dirty="0">
                <a:latin typeface="Arial"/>
                <a:cs typeface="Arial"/>
              </a:rPr>
              <a:t>data </a:t>
            </a:r>
            <a:r>
              <a:rPr sz="2400" spc="95" dirty="0">
                <a:latin typeface="Tahoma"/>
                <a:cs typeface="Tahoma"/>
              </a:rPr>
              <a:t>dicapai </a:t>
            </a:r>
            <a:r>
              <a:rPr sz="2400" spc="105" dirty="0">
                <a:latin typeface="Tahoma"/>
                <a:cs typeface="Tahoma"/>
              </a:rPr>
              <a:t>dengan </a:t>
            </a:r>
            <a:r>
              <a:rPr sz="2400" spc="125" dirty="0">
                <a:latin typeface="Tahoma"/>
                <a:cs typeface="Tahoma"/>
              </a:rPr>
              <a:t>menempatkan </a:t>
            </a:r>
            <a:r>
              <a:rPr sz="2400" spc="13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spesifikasi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dalam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tabel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dan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kamus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yang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terpisah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secara </a:t>
            </a:r>
            <a:r>
              <a:rPr sz="2400" spc="-86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fisik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dari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program.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407" y="148539"/>
            <a:ext cx="105493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chemeClr val="tx1"/>
                </a:solidFill>
              </a:rPr>
              <a:t>PERANGKAT</a:t>
            </a:r>
            <a:r>
              <a:rPr sz="3600" spc="-210" dirty="0">
                <a:solidFill>
                  <a:schemeClr val="tx1"/>
                </a:solidFill>
              </a:rPr>
              <a:t> </a:t>
            </a:r>
            <a:r>
              <a:rPr sz="3600" spc="120" dirty="0">
                <a:solidFill>
                  <a:schemeClr val="tx1"/>
                </a:solidFill>
              </a:rPr>
              <a:t>LUNAK</a:t>
            </a:r>
            <a:r>
              <a:rPr sz="3600" spc="-229" dirty="0">
                <a:solidFill>
                  <a:schemeClr val="tx1"/>
                </a:solidFill>
              </a:rPr>
              <a:t> </a:t>
            </a:r>
            <a:r>
              <a:rPr sz="3600" i="1" spc="-15" dirty="0">
                <a:solidFill>
                  <a:schemeClr val="tx1"/>
                </a:solidFill>
                <a:latin typeface="Trebuchet MS"/>
                <a:cs typeface="Trebuchet MS"/>
              </a:rPr>
              <a:t>DATABASE</a:t>
            </a:r>
            <a:endParaRPr sz="36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169" y="1524000"/>
            <a:ext cx="11470132" cy="3974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80" dirty="0">
                <a:latin typeface="Tahoma"/>
                <a:cs typeface="Tahoma"/>
              </a:rPr>
              <a:t>Perangkat </a:t>
            </a:r>
            <a:r>
              <a:rPr sz="2400" spc="105" dirty="0">
                <a:latin typeface="Tahoma"/>
                <a:cs typeface="Tahoma"/>
              </a:rPr>
              <a:t>lunak </a:t>
            </a:r>
            <a:r>
              <a:rPr sz="2400" spc="55" dirty="0">
                <a:latin typeface="Tahoma"/>
                <a:cs typeface="Tahoma"/>
              </a:rPr>
              <a:t>yang </a:t>
            </a:r>
            <a:r>
              <a:rPr sz="2400" spc="114" dirty="0">
                <a:latin typeface="Tahoma"/>
                <a:cs typeface="Tahoma"/>
              </a:rPr>
              <a:t>menetapkan </a:t>
            </a:r>
            <a:r>
              <a:rPr sz="2400" spc="135" dirty="0">
                <a:latin typeface="Tahoma"/>
                <a:cs typeface="Tahoma"/>
              </a:rPr>
              <a:t>dan </a:t>
            </a:r>
            <a:r>
              <a:rPr sz="2400" spc="114" dirty="0">
                <a:latin typeface="Tahoma"/>
                <a:cs typeface="Tahoma"/>
              </a:rPr>
              <a:t>memelihara </a:t>
            </a:r>
            <a:r>
              <a:rPr sz="2400" spc="75" dirty="0">
                <a:latin typeface="Tahoma"/>
                <a:cs typeface="Tahoma"/>
              </a:rPr>
              <a:t>integritas </a:t>
            </a:r>
            <a:r>
              <a:rPr sz="2400" spc="-86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logis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antar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i="1" spc="20" dirty="0">
                <a:latin typeface="Arial"/>
                <a:cs typeface="Arial"/>
              </a:rPr>
              <a:t>file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Tahoma"/>
                <a:cs typeface="Tahoma"/>
              </a:rPr>
              <a:t>baik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eksplisit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maupun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implisit,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disebut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b="1" i="1" spc="10" dirty="0">
                <a:latin typeface="Trebuchet MS"/>
                <a:cs typeface="Trebuchet MS"/>
              </a:rPr>
              <a:t>Database </a:t>
            </a:r>
            <a:r>
              <a:rPr sz="2400" b="1" i="1" spc="-825" dirty="0">
                <a:latin typeface="Trebuchet MS"/>
                <a:cs typeface="Trebuchet MS"/>
              </a:rPr>
              <a:t> </a:t>
            </a:r>
            <a:r>
              <a:rPr sz="2400" b="1" i="1" spc="65" dirty="0">
                <a:latin typeface="Trebuchet MS"/>
                <a:cs typeface="Trebuchet MS"/>
              </a:rPr>
              <a:t>Management</a:t>
            </a:r>
            <a:r>
              <a:rPr sz="2400" b="1" i="1" spc="-100" dirty="0">
                <a:latin typeface="Trebuchet MS"/>
                <a:cs typeface="Trebuchet MS"/>
              </a:rPr>
              <a:t> </a:t>
            </a:r>
            <a:r>
              <a:rPr sz="2400" b="1" i="1" spc="20" dirty="0">
                <a:latin typeface="Trebuchet MS"/>
                <a:cs typeface="Trebuchet MS"/>
              </a:rPr>
              <a:t>System</a:t>
            </a:r>
            <a:r>
              <a:rPr sz="2400" b="1" i="1" spc="-10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5">
                <a:latin typeface="Tahoma"/>
                <a:cs typeface="Tahoma"/>
              </a:rPr>
              <a:t>DBMS).</a:t>
            </a:r>
            <a:endParaRPr lang="en-US" sz="2400" spc="5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endParaRPr lang="en-US" sz="24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endParaRPr sz="1050">
              <a:latin typeface="Tahoma"/>
              <a:cs typeface="Tahoma"/>
            </a:endParaRPr>
          </a:p>
          <a:p>
            <a:pPr marL="12700" marR="502920">
              <a:spcBef>
                <a:spcPts val="1765"/>
              </a:spcBef>
            </a:pPr>
            <a:r>
              <a:rPr sz="2400" spc="30" dirty="0">
                <a:latin typeface="Tahoma"/>
                <a:cs typeface="Tahoma"/>
              </a:rPr>
              <a:t>Inovasi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DBMS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menampilkan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perangkat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lunak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relasional,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dan </a:t>
            </a:r>
            <a:r>
              <a:rPr sz="2400" spc="-86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sejumlah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paket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awal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ditujukan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bagi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pemakai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i="1" spc="30">
                <a:latin typeface="Arial"/>
                <a:cs typeface="Arial"/>
              </a:rPr>
              <a:t>mainframe</a:t>
            </a:r>
            <a:r>
              <a:rPr sz="2400" spc="30">
                <a:latin typeface="Tahoma"/>
                <a:cs typeface="Tahoma"/>
              </a:rPr>
              <a:t>.</a:t>
            </a:r>
            <a:endParaRPr lang="en-US" sz="2400" spc="30">
              <a:latin typeface="Tahoma"/>
              <a:cs typeface="Tahoma"/>
            </a:endParaRPr>
          </a:p>
          <a:p>
            <a:pPr marL="12700" marR="502920">
              <a:spcBef>
                <a:spcPts val="1765"/>
              </a:spcBef>
            </a:pPr>
            <a:endParaRPr sz="1050">
              <a:latin typeface="Tahoma"/>
              <a:cs typeface="Tahoma"/>
            </a:endParaRPr>
          </a:p>
          <a:p>
            <a:pPr marL="12700" marR="1068705">
              <a:spcBef>
                <a:spcPts val="1995"/>
              </a:spcBef>
            </a:pPr>
            <a:r>
              <a:rPr sz="2400" spc="45" dirty="0">
                <a:latin typeface="Tahoma"/>
                <a:cs typeface="Tahoma"/>
              </a:rPr>
              <a:t>SQL/DS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(</a:t>
            </a:r>
            <a:r>
              <a:rPr sz="2400" i="1" spc="-40" dirty="0">
                <a:latin typeface="Arial"/>
                <a:cs typeface="Arial"/>
              </a:rPr>
              <a:t>Structure </a:t>
            </a:r>
            <a:r>
              <a:rPr sz="2400" i="1" spc="-50" dirty="0">
                <a:latin typeface="Arial"/>
                <a:cs typeface="Arial"/>
              </a:rPr>
              <a:t>Query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30" dirty="0">
                <a:latin typeface="Arial"/>
                <a:cs typeface="Arial"/>
              </a:rPr>
              <a:t>Language/Data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spc="-145" dirty="0">
                <a:latin typeface="Arial"/>
                <a:cs typeface="Arial"/>
              </a:rPr>
              <a:t>Systems</a:t>
            </a:r>
            <a:r>
              <a:rPr sz="2400" spc="-145" dirty="0">
                <a:latin typeface="Tahoma"/>
                <a:cs typeface="Tahoma"/>
              </a:rPr>
              <a:t>)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dan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QBE </a:t>
            </a:r>
            <a:r>
              <a:rPr sz="2400" spc="-860" dirty="0">
                <a:latin typeface="Tahoma"/>
                <a:cs typeface="Tahoma"/>
              </a:rPr>
              <a:t> </a:t>
            </a:r>
            <a:r>
              <a:rPr sz="2400" spc="-85" dirty="0">
                <a:latin typeface="Tahoma"/>
                <a:cs typeface="Tahoma"/>
              </a:rPr>
              <a:t>(</a:t>
            </a:r>
            <a:r>
              <a:rPr sz="2400" i="1" spc="-85" dirty="0">
                <a:latin typeface="Arial"/>
                <a:cs typeface="Arial"/>
              </a:rPr>
              <a:t>Query </a:t>
            </a:r>
            <a:r>
              <a:rPr sz="2400" i="1" spc="-65" dirty="0">
                <a:latin typeface="Arial"/>
                <a:cs typeface="Arial"/>
              </a:rPr>
              <a:t>by </a:t>
            </a:r>
            <a:r>
              <a:rPr sz="2400" i="1" spc="-90" dirty="0">
                <a:latin typeface="Arial"/>
                <a:cs typeface="Arial"/>
              </a:rPr>
              <a:t>Example</a:t>
            </a:r>
            <a:r>
              <a:rPr sz="2400" spc="-90" dirty="0">
                <a:latin typeface="Tahoma"/>
                <a:cs typeface="Tahoma"/>
              </a:rPr>
              <a:t>) </a:t>
            </a:r>
            <a:r>
              <a:rPr sz="2400" spc="110" dirty="0">
                <a:latin typeface="Tahoma"/>
                <a:cs typeface="Tahoma"/>
              </a:rPr>
              <a:t>dari </a:t>
            </a:r>
            <a:r>
              <a:rPr sz="2400" spc="85" dirty="0">
                <a:latin typeface="Tahoma"/>
                <a:cs typeface="Tahoma"/>
              </a:rPr>
              <a:t>IBM </a:t>
            </a:r>
            <a:r>
              <a:rPr sz="2400" spc="135" dirty="0">
                <a:latin typeface="Tahoma"/>
                <a:cs typeface="Tahoma"/>
              </a:rPr>
              <a:t>dan </a:t>
            </a:r>
            <a:r>
              <a:rPr sz="2400" spc="85" dirty="0">
                <a:latin typeface="Tahoma"/>
                <a:cs typeface="Tahoma"/>
              </a:rPr>
              <a:t>Oracle </a:t>
            </a:r>
            <a:r>
              <a:rPr sz="2400" spc="110" dirty="0">
                <a:latin typeface="Tahoma"/>
                <a:cs typeface="Tahoma"/>
              </a:rPr>
              <a:t>dari </a:t>
            </a:r>
            <a:r>
              <a:rPr sz="2400" spc="75">
                <a:latin typeface="Tahoma"/>
                <a:cs typeface="Tahoma"/>
              </a:rPr>
              <a:t>Relational </a:t>
            </a:r>
            <a:r>
              <a:rPr sz="2400" spc="70">
                <a:latin typeface="Tahoma"/>
                <a:cs typeface="Tahoma"/>
              </a:rPr>
              <a:t>Software</a:t>
            </a:r>
            <a:r>
              <a:rPr sz="2400" spc="-155">
                <a:latin typeface="Tahoma"/>
                <a:cs typeface="Tahoma"/>
              </a:rPr>
              <a:t> </a:t>
            </a:r>
            <a:r>
              <a:rPr sz="2400" spc="-45" dirty="0">
                <a:latin typeface="Tahoma"/>
                <a:cs typeface="Tahoma"/>
              </a:rPr>
              <a:t>Inc.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" y="1723644"/>
            <a:ext cx="652780" cy="151130"/>
          </a:xfrm>
          <a:custGeom>
            <a:avLst/>
            <a:gdLst/>
            <a:ahLst/>
            <a:cxnLst/>
            <a:rect l="l" t="t" r="r" b="b"/>
            <a:pathLst>
              <a:path w="652780" h="151130">
                <a:moveTo>
                  <a:pt x="647116" y="50291"/>
                </a:moveTo>
                <a:lnTo>
                  <a:pt x="576718" y="50291"/>
                </a:lnTo>
                <a:lnTo>
                  <a:pt x="576845" y="100583"/>
                </a:lnTo>
                <a:lnTo>
                  <a:pt x="506484" y="100754"/>
                </a:lnTo>
                <a:lnTo>
                  <a:pt x="507346" y="104977"/>
                </a:lnTo>
                <a:lnTo>
                  <a:pt x="523575" y="128936"/>
                </a:lnTo>
                <a:lnTo>
                  <a:pt x="547596" y="145037"/>
                </a:lnTo>
                <a:lnTo>
                  <a:pt x="576972" y="150875"/>
                </a:lnTo>
                <a:lnTo>
                  <a:pt x="606323" y="144873"/>
                </a:lnTo>
                <a:lnTo>
                  <a:pt x="630260" y="128666"/>
                </a:lnTo>
                <a:lnTo>
                  <a:pt x="646365" y="104673"/>
                </a:lnTo>
                <a:lnTo>
                  <a:pt x="652220" y="75310"/>
                </a:lnTo>
                <a:lnTo>
                  <a:pt x="647116" y="50291"/>
                </a:lnTo>
                <a:close/>
              </a:path>
              <a:path w="652780" h="151130">
                <a:moveTo>
                  <a:pt x="506351" y="50462"/>
                </a:moveTo>
                <a:lnTo>
                  <a:pt x="0" y="51688"/>
                </a:lnTo>
                <a:lnTo>
                  <a:pt x="124" y="101980"/>
                </a:lnTo>
                <a:lnTo>
                  <a:pt x="506484" y="100754"/>
                </a:lnTo>
                <a:lnTo>
                  <a:pt x="501344" y="75564"/>
                </a:lnTo>
                <a:lnTo>
                  <a:pt x="506351" y="50462"/>
                </a:lnTo>
                <a:close/>
              </a:path>
              <a:path w="652780" h="151130">
                <a:moveTo>
                  <a:pt x="576718" y="50291"/>
                </a:moveTo>
                <a:lnTo>
                  <a:pt x="506351" y="50462"/>
                </a:lnTo>
                <a:lnTo>
                  <a:pt x="501344" y="75564"/>
                </a:lnTo>
                <a:lnTo>
                  <a:pt x="506484" y="100754"/>
                </a:lnTo>
                <a:lnTo>
                  <a:pt x="576845" y="100583"/>
                </a:lnTo>
                <a:lnTo>
                  <a:pt x="576718" y="50291"/>
                </a:lnTo>
                <a:close/>
              </a:path>
              <a:path w="652780" h="151130">
                <a:moveTo>
                  <a:pt x="576604" y="0"/>
                </a:moveTo>
                <a:lnTo>
                  <a:pt x="547251" y="6002"/>
                </a:lnTo>
                <a:lnTo>
                  <a:pt x="523310" y="22209"/>
                </a:lnTo>
                <a:lnTo>
                  <a:pt x="507200" y="46202"/>
                </a:lnTo>
                <a:lnTo>
                  <a:pt x="506351" y="50462"/>
                </a:lnTo>
                <a:lnTo>
                  <a:pt x="647116" y="50291"/>
                </a:lnTo>
                <a:lnTo>
                  <a:pt x="646220" y="45898"/>
                </a:lnTo>
                <a:lnTo>
                  <a:pt x="629995" y="21939"/>
                </a:lnTo>
                <a:lnTo>
                  <a:pt x="605978" y="5838"/>
                </a:lnTo>
                <a:lnTo>
                  <a:pt x="576604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" y="3532632"/>
            <a:ext cx="652780" cy="151130"/>
          </a:xfrm>
          <a:custGeom>
            <a:avLst/>
            <a:gdLst/>
            <a:ahLst/>
            <a:cxnLst/>
            <a:rect l="l" t="t" r="r" b="b"/>
            <a:pathLst>
              <a:path w="652780" h="151129">
                <a:moveTo>
                  <a:pt x="647152" y="50291"/>
                </a:moveTo>
                <a:lnTo>
                  <a:pt x="576726" y="50291"/>
                </a:lnTo>
                <a:lnTo>
                  <a:pt x="576941" y="100583"/>
                </a:lnTo>
                <a:lnTo>
                  <a:pt x="506564" y="100878"/>
                </a:lnTo>
                <a:lnTo>
                  <a:pt x="507443" y="105138"/>
                </a:lnTo>
                <a:lnTo>
                  <a:pt x="523714" y="129016"/>
                </a:lnTo>
                <a:lnTo>
                  <a:pt x="547765" y="145059"/>
                </a:lnTo>
                <a:lnTo>
                  <a:pt x="577157" y="150875"/>
                </a:lnTo>
                <a:lnTo>
                  <a:pt x="606492" y="144833"/>
                </a:lnTo>
                <a:lnTo>
                  <a:pt x="630399" y="128539"/>
                </a:lnTo>
                <a:lnTo>
                  <a:pt x="646462" y="104459"/>
                </a:lnTo>
                <a:lnTo>
                  <a:pt x="652265" y="75056"/>
                </a:lnTo>
                <a:lnTo>
                  <a:pt x="647152" y="50291"/>
                </a:lnTo>
                <a:close/>
              </a:path>
              <a:path w="652780" h="151129">
                <a:moveTo>
                  <a:pt x="506360" y="50586"/>
                </a:moveTo>
                <a:lnTo>
                  <a:pt x="0" y="52704"/>
                </a:lnTo>
                <a:lnTo>
                  <a:pt x="215" y="102996"/>
                </a:lnTo>
                <a:lnTo>
                  <a:pt x="506564" y="100878"/>
                </a:lnTo>
                <a:lnTo>
                  <a:pt x="501389" y="75818"/>
                </a:lnTo>
                <a:lnTo>
                  <a:pt x="506360" y="50586"/>
                </a:lnTo>
                <a:close/>
              </a:path>
              <a:path w="652780" h="151129">
                <a:moveTo>
                  <a:pt x="576726" y="50291"/>
                </a:moveTo>
                <a:lnTo>
                  <a:pt x="506360" y="50586"/>
                </a:lnTo>
                <a:lnTo>
                  <a:pt x="501389" y="75818"/>
                </a:lnTo>
                <a:lnTo>
                  <a:pt x="506564" y="100878"/>
                </a:lnTo>
                <a:lnTo>
                  <a:pt x="576941" y="100583"/>
                </a:lnTo>
                <a:lnTo>
                  <a:pt x="576726" y="50291"/>
                </a:lnTo>
                <a:close/>
              </a:path>
              <a:path w="652780" h="151129">
                <a:moveTo>
                  <a:pt x="576510" y="0"/>
                </a:moveTo>
                <a:lnTo>
                  <a:pt x="547168" y="6024"/>
                </a:lnTo>
                <a:lnTo>
                  <a:pt x="523257" y="22288"/>
                </a:lnTo>
                <a:lnTo>
                  <a:pt x="507192" y="46362"/>
                </a:lnTo>
                <a:lnTo>
                  <a:pt x="506360" y="50586"/>
                </a:lnTo>
                <a:lnTo>
                  <a:pt x="647152" y="50291"/>
                </a:lnTo>
                <a:lnTo>
                  <a:pt x="646211" y="45737"/>
                </a:lnTo>
                <a:lnTo>
                  <a:pt x="629942" y="21859"/>
                </a:lnTo>
                <a:lnTo>
                  <a:pt x="605895" y="5816"/>
                </a:lnTo>
                <a:lnTo>
                  <a:pt x="57651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" y="4832603"/>
            <a:ext cx="652780" cy="151130"/>
          </a:xfrm>
          <a:custGeom>
            <a:avLst/>
            <a:gdLst/>
            <a:ahLst/>
            <a:cxnLst/>
            <a:rect l="l" t="t" r="r" b="b"/>
            <a:pathLst>
              <a:path w="652780" h="151129">
                <a:moveTo>
                  <a:pt x="647116" y="50292"/>
                </a:moveTo>
                <a:lnTo>
                  <a:pt x="576718" y="50292"/>
                </a:lnTo>
                <a:lnTo>
                  <a:pt x="576845" y="100584"/>
                </a:lnTo>
                <a:lnTo>
                  <a:pt x="506484" y="100754"/>
                </a:lnTo>
                <a:lnTo>
                  <a:pt x="507346" y="104977"/>
                </a:lnTo>
                <a:lnTo>
                  <a:pt x="523575" y="128936"/>
                </a:lnTo>
                <a:lnTo>
                  <a:pt x="547596" y="145037"/>
                </a:lnTo>
                <a:lnTo>
                  <a:pt x="576972" y="150876"/>
                </a:lnTo>
                <a:lnTo>
                  <a:pt x="606323" y="144873"/>
                </a:lnTo>
                <a:lnTo>
                  <a:pt x="630260" y="128666"/>
                </a:lnTo>
                <a:lnTo>
                  <a:pt x="646365" y="104673"/>
                </a:lnTo>
                <a:lnTo>
                  <a:pt x="652220" y="75311"/>
                </a:lnTo>
                <a:lnTo>
                  <a:pt x="647116" y="50292"/>
                </a:lnTo>
                <a:close/>
              </a:path>
              <a:path w="652780" h="151129">
                <a:moveTo>
                  <a:pt x="506351" y="50462"/>
                </a:moveTo>
                <a:lnTo>
                  <a:pt x="0" y="51689"/>
                </a:lnTo>
                <a:lnTo>
                  <a:pt x="124" y="101981"/>
                </a:lnTo>
                <a:lnTo>
                  <a:pt x="506484" y="100754"/>
                </a:lnTo>
                <a:lnTo>
                  <a:pt x="501344" y="75565"/>
                </a:lnTo>
                <a:lnTo>
                  <a:pt x="506351" y="50462"/>
                </a:lnTo>
                <a:close/>
              </a:path>
              <a:path w="652780" h="151129">
                <a:moveTo>
                  <a:pt x="576718" y="50292"/>
                </a:moveTo>
                <a:lnTo>
                  <a:pt x="506351" y="50462"/>
                </a:lnTo>
                <a:lnTo>
                  <a:pt x="501344" y="75565"/>
                </a:lnTo>
                <a:lnTo>
                  <a:pt x="506484" y="100754"/>
                </a:lnTo>
                <a:lnTo>
                  <a:pt x="576845" y="100584"/>
                </a:lnTo>
                <a:lnTo>
                  <a:pt x="576718" y="50292"/>
                </a:lnTo>
                <a:close/>
              </a:path>
              <a:path w="652780" h="151129">
                <a:moveTo>
                  <a:pt x="576604" y="0"/>
                </a:moveTo>
                <a:lnTo>
                  <a:pt x="547251" y="6002"/>
                </a:lnTo>
                <a:lnTo>
                  <a:pt x="523310" y="22209"/>
                </a:lnTo>
                <a:lnTo>
                  <a:pt x="507200" y="46202"/>
                </a:lnTo>
                <a:lnTo>
                  <a:pt x="506351" y="50462"/>
                </a:lnTo>
                <a:lnTo>
                  <a:pt x="647116" y="50292"/>
                </a:lnTo>
                <a:lnTo>
                  <a:pt x="646220" y="45898"/>
                </a:lnTo>
                <a:lnTo>
                  <a:pt x="629995" y="21939"/>
                </a:lnTo>
                <a:lnTo>
                  <a:pt x="605978" y="5838"/>
                </a:lnTo>
                <a:lnTo>
                  <a:pt x="576604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97135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>
                <a:solidFill>
                  <a:schemeClr val="tx1"/>
                </a:solidFill>
              </a:rPr>
              <a:t>MENCIPTAKAN</a:t>
            </a:r>
            <a:r>
              <a:rPr sz="4000" spc="-225" dirty="0">
                <a:solidFill>
                  <a:schemeClr val="tx1"/>
                </a:solidFill>
              </a:rPr>
              <a:t> </a:t>
            </a:r>
            <a:r>
              <a:rPr sz="4000" i="1" spc="-10" dirty="0">
                <a:solidFill>
                  <a:schemeClr val="tx1"/>
                </a:solidFill>
                <a:latin typeface="Trebuchet MS"/>
                <a:cs typeface="Trebuchet MS"/>
              </a:rPr>
              <a:t>DATABASE</a:t>
            </a:r>
            <a:r>
              <a:rPr sz="4000" i="1" spc="-2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4000" spc="-434" dirty="0">
                <a:solidFill>
                  <a:schemeClr val="tx1"/>
                </a:solidFill>
              </a:rPr>
              <a:t>(1)</a:t>
            </a:r>
            <a:endParaRPr sz="40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8982" y="1410461"/>
            <a:ext cx="0" cy="708025"/>
          </a:xfrm>
          <a:custGeom>
            <a:avLst/>
            <a:gdLst/>
            <a:ahLst/>
            <a:cxnLst/>
            <a:rect l="l" t="t" r="r" b="b"/>
            <a:pathLst>
              <a:path h="708025">
                <a:moveTo>
                  <a:pt x="0" y="0"/>
                </a:moveTo>
                <a:lnTo>
                  <a:pt x="0" y="707898"/>
                </a:lnTo>
              </a:path>
            </a:pathLst>
          </a:custGeom>
          <a:ln w="28956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8982" y="3025901"/>
            <a:ext cx="0" cy="708025"/>
          </a:xfrm>
          <a:custGeom>
            <a:avLst/>
            <a:gdLst/>
            <a:ahLst/>
            <a:cxnLst/>
            <a:rect l="l" t="t" r="r" b="b"/>
            <a:pathLst>
              <a:path h="708025">
                <a:moveTo>
                  <a:pt x="0" y="0"/>
                </a:moveTo>
                <a:lnTo>
                  <a:pt x="0" y="707898"/>
                </a:lnTo>
              </a:path>
            </a:pathLst>
          </a:custGeom>
          <a:ln w="28956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401" y="1178361"/>
            <a:ext cx="11507470" cy="4149213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847090" indent="-771525">
              <a:lnSpc>
                <a:spcPct val="100000"/>
              </a:lnSpc>
              <a:spcBef>
                <a:spcPts val="1195"/>
              </a:spcBef>
              <a:buSzPct val="125000"/>
              <a:buAutoNum type="arabicPeriod"/>
              <a:tabLst>
                <a:tab pos="847725" algn="l"/>
              </a:tabLst>
            </a:pPr>
            <a:r>
              <a:rPr sz="2400" b="1" spc="180" dirty="0">
                <a:latin typeface="Arial"/>
                <a:cs typeface="Arial"/>
              </a:rPr>
              <a:t>Menentukan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114" dirty="0">
                <a:latin typeface="Arial"/>
                <a:cs typeface="Arial"/>
              </a:rPr>
              <a:t>Kebutuhan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16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981075" marR="193675" algn="just">
              <a:lnSpc>
                <a:spcPct val="110000"/>
              </a:lnSpc>
              <a:spcBef>
                <a:spcPts val="430"/>
              </a:spcBef>
            </a:pPr>
            <a:r>
              <a:rPr sz="2000" spc="100" dirty="0">
                <a:latin typeface="Tahoma"/>
                <a:cs typeface="Tahoma"/>
              </a:rPr>
              <a:t>Pendefinisian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masalah,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pemecahan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masalah,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dan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pemrosesan </a:t>
            </a:r>
            <a:r>
              <a:rPr sz="2000" spc="-86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untuk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menetapkan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data.</a:t>
            </a:r>
            <a:endParaRPr sz="2000">
              <a:latin typeface="Tahoma"/>
              <a:cs typeface="Tahoma"/>
            </a:endParaRPr>
          </a:p>
          <a:p>
            <a:pPr marL="847090" indent="-771525">
              <a:lnSpc>
                <a:spcPct val="100000"/>
              </a:lnSpc>
              <a:spcBef>
                <a:spcPts val="105"/>
              </a:spcBef>
              <a:buSzPct val="125000"/>
              <a:buAutoNum type="arabicPeriod" startAt="2"/>
              <a:tabLst>
                <a:tab pos="847725" algn="l"/>
              </a:tabLst>
            </a:pPr>
            <a:endParaRPr lang="en-US" sz="2400" b="1" spc="120">
              <a:latin typeface="Arial"/>
              <a:cs typeface="Arial"/>
            </a:endParaRPr>
          </a:p>
          <a:p>
            <a:pPr marL="847090" indent="-771525">
              <a:lnSpc>
                <a:spcPct val="100000"/>
              </a:lnSpc>
              <a:spcBef>
                <a:spcPts val="105"/>
              </a:spcBef>
              <a:buSzPct val="125000"/>
              <a:buAutoNum type="arabicPeriod" startAt="2"/>
              <a:tabLst>
                <a:tab pos="847725" algn="l"/>
              </a:tabLst>
            </a:pPr>
            <a:endParaRPr lang="en-US" sz="2400" b="1" spc="120">
              <a:latin typeface="Arial"/>
              <a:cs typeface="Arial"/>
            </a:endParaRPr>
          </a:p>
          <a:p>
            <a:pPr marL="847090" indent="-771525">
              <a:lnSpc>
                <a:spcPct val="100000"/>
              </a:lnSpc>
              <a:spcBef>
                <a:spcPts val="105"/>
              </a:spcBef>
              <a:buSzPct val="125000"/>
              <a:buAutoNum type="arabicPeriod" startAt="2"/>
              <a:tabLst>
                <a:tab pos="847725" algn="l"/>
              </a:tabLst>
            </a:pPr>
            <a:r>
              <a:rPr sz="2400" b="1" spc="120">
                <a:latin typeface="Arial"/>
                <a:cs typeface="Arial"/>
              </a:rPr>
              <a:t>Menjelaskan</a:t>
            </a:r>
            <a:r>
              <a:rPr sz="2400" b="1" spc="-110">
                <a:latin typeface="Arial"/>
                <a:cs typeface="Arial"/>
              </a:rPr>
              <a:t> </a:t>
            </a:r>
            <a:r>
              <a:rPr sz="2400" b="1" spc="17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981075" marR="17780" algn="just">
              <a:lnSpc>
                <a:spcPct val="110000"/>
              </a:lnSpc>
              <a:spcBef>
                <a:spcPts val="430"/>
              </a:spcBef>
            </a:pPr>
            <a:r>
              <a:rPr sz="2000" spc="75" dirty="0">
                <a:latin typeface="Tahoma"/>
                <a:cs typeface="Tahoma"/>
              </a:rPr>
              <a:t>Dijelaskan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dalam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bentuk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kamus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data.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Kamus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data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adalah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suatu </a:t>
            </a:r>
            <a:r>
              <a:rPr sz="2000" spc="-86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ensiklopedia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dari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informasi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mengenai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tiap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elemen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data.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Sistem </a:t>
            </a:r>
            <a:r>
              <a:rPr sz="2000" spc="-86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kamus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data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dapat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berupa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kertas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dan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i="1" spc="20" dirty="0">
                <a:latin typeface="Arial"/>
                <a:cs typeface="Arial"/>
              </a:rPr>
              <a:t>file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spc="100" dirty="0">
                <a:latin typeface="Tahoma"/>
                <a:cs typeface="Tahoma"/>
              </a:rPr>
              <a:t>komputer.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Jika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berupa </a:t>
            </a:r>
            <a:r>
              <a:rPr sz="2000" spc="-860" dirty="0">
                <a:latin typeface="Tahoma"/>
                <a:cs typeface="Tahoma"/>
              </a:rPr>
              <a:t> </a:t>
            </a:r>
            <a:r>
              <a:rPr sz="2000" i="1" spc="-15" dirty="0">
                <a:latin typeface="Arial"/>
                <a:cs typeface="Arial"/>
              </a:rPr>
              <a:t>file</a:t>
            </a:r>
            <a:r>
              <a:rPr sz="2000" spc="-15" dirty="0">
                <a:latin typeface="Tahoma"/>
                <a:cs typeface="Tahoma"/>
              </a:rPr>
              <a:t>,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perangkat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lunak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khusus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diperlukan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untuk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menciptakan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dan </a:t>
            </a:r>
            <a:r>
              <a:rPr sz="2000" spc="-86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memeliharanya,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serta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mempersiapkannya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untuk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digunakan.</a:t>
            </a:r>
            <a:endParaRPr sz="2000">
              <a:latin typeface="Tahoma"/>
              <a:cs typeface="Tahoma"/>
            </a:endParaRPr>
          </a:p>
          <a:p>
            <a:pPr marL="981075" algn="just">
              <a:lnSpc>
                <a:spcPct val="100000"/>
              </a:lnSpc>
              <a:spcBef>
                <a:spcPts val="340"/>
              </a:spcBef>
            </a:pPr>
            <a:r>
              <a:rPr sz="2000" spc="80" dirty="0">
                <a:latin typeface="Tahoma"/>
                <a:cs typeface="Tahoma"/>
              </a:rPr>
              <a:t>Perangkat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lunak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tersebut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disebut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sistem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kamus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data.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97135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>
                <a:solidFill>
                  <a:schemeClr val="tx1"/>
                </a:solidFill>
              </a:rPr>
              <a:t>MENCIPTAKAN</a:t>
            </a:r>
            <a:r>
              <a:rPr sz="4400" spc="-225" dirty="0">
                <a:solidFill>
                  <a:schemeClr val="tx1"/>
                </a:solidFill>
              </a:rPr>
              <a:t> </a:t>
            </a:r>
            <a:r>
              <a:rPr sz="4400" i="1" spc="-10" dirty="0">
                <a:solidFill>
                  <a:schemeClr val="tx1"/>
                </a:solidFill>
                <a:latin typeface="Trebuchet MS"/>
                <a:cs typeface="Trebuchet MS"/>
              </a:rPr>
              <a:t>DATABASE</a:t>
            </a:r>
            <a:r>
              <a:rPr sz="4400" i="1" spc="-2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4400" spc="-434" dirty="0">
                <a:solidFill>
                  <a:schemeClr val="tx1"/>
                </a:solidFill>
              </a:rPr>
              <a:t>(2)</a:t>
            </a:r>
            <a:endParaRPr sz="44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8982" y="1622297"/>
            <a:ext cx="0" cy="708025"/>
          </a:xfrm>
          <a:custGeom>
            <a:avLst/>
            <a:gdLst/>
            <a:ahLst/>
            <a:cxnLst/>
            <a:rect l="l" t="t" r="r" b="b"/>
            <a:pathLst>
              <a:path h="708025">
                <a:moveTo>
                  <a:pt x="0" y="0"/>
                </a:moveTo>
                <a:lnTo>
                  <a:pt x="0" y="707898"/>
                </a:lnTo>
              </a:path>
            </a:pathLst>
          </a:custGeom>
          <a:ln w="28956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6801" y="1319984"/>
            <a:ext cx="11078210" cy="225472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745"/>
              </a:spcBef>
            </a:pPr>
            <a:r>
              <a:rPr sz="4800" b="1" spc="82" baseline="-10416">
                <a:latin typeface="Arial"/>
                <a:cs typeface="Arial"/>
              </a:rPr>
              <a:t>03</a:t>
            </a:r>
            <a:r>
              <a:rPr sz="4800" b="1" spc="540" baseline="-10416">
                <a:latin typeface="Arial"/>
                <a:cs typeface="Arial"/>
              </a:rPr>
              <a:t> </a:t>
            </a:r>
            <a:r>
              <a:rPr lang="en-US" sz="4800" b="1" spc="540" baseline="-10416">
                <a:latin typeface="Arial"/>
                <a:cs typeface="Arial"/>
              </a:rPr>
              <a:t> </a:t>
            </a:r>
            <a:r>
              <a:rPr sz="2400" b="1" spc="160">
                <a:latin typeface="Arial"/>
                <a:cs typeface="Arial"/>
              </a:rPr>
              <a:t>Memasukkan</a:t>
            </a:r>
            <a:r>
              <a:rPr sz="2400" b="1" spc="-110">
                <a:latin typeface="Arial"/>
                <a:cs typeface="Arial"/>
              </a:rPr>
              <a:t> </a:t>
            </a:r>
            <a:r>
              <a:rPr sz="2400" b="1" spc="17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955675" marR="17780">
              <a:lnSpc>
                <a:spcPct val="125000"/>
              </a:lnSpc>
              <a:spcBef>
                <a:spcPts val="310"/>
              </a:spcBef>
            </a:pPr>
            <a:r>
              <a:rPr sz="2000" spc="75" dirty="0">
                <a:latin typeface="Tahoma"/>
                <a:cs typeface="Tahoma"/>
              </a:rPr>
              <a:t>Setelah </a:t>
            </a:r>
            <a:r>
              <a:rPr sz="2000" spc="100" dirty="0">
                <a:latin typeface="Tahoma"/>
                <a:cs typeface="Tahoma"/>
              </a:rPr>
              <a:t>skema </a:t>
            </a:r>
            <a:r>
              <a:rPr sz="2000" spc="135" dirty="0">
                <a:latin typeface="Tahoma"/>
                <a:cs typeface="Tahoma"/>
              </a:rPr>
              <a:t>dan </a:t>
            </a:r>
            <a:r>
              <a:rPr sz="2000" spc="110" dirty="0">
                <a:latin typeface="Tahoma"/>
                <a:cs typeface="Tahoma"/>
              </a:rPr>
              <a:t>subskema </a:t>
            </a:r>
            <a:r>
              <a:rPr sz="2000" spc="70" dirty="0">
                <a:latin typeface="Tahoma"/>
                <a:cs typeface="Tahoma"/>
              </a:rPr>
              <a:t>diciptakan, </a:t>
            </a:r>
            <a:r>
              <a:rPr sz="2000" spc="95" dirty="0">
                <a:latin typeface="Tahoma"/>
                <a:cs typeface="Tahoma"/>
              </a:rPr>
              <a:t>data </a:t>
            </a:r>
            <a:r>
              <a:rPr sz="2000" spc="110" dirty="0">
                <a:latin typeface="Tahoma"/>
                <a:cs typeface="Tahoma"/>
              </a:rPr>
              <a:t>dapat </a:t>
            </a:r>
            <a:r>
              <a:rPr sz="2000" spc="114" dirty="0">
                <a:latin typeface="Tahoma"/>
                <a:cs typeface="Tahoma"/>
              </a:rPr>
              <a:t> dimasukkan </a:t>
            </a:r>
            <a:r>
              <a:rPr sz="2000" spc="50" dirty="0">
                <a:latin typeface="Tahoma"/>
                <a:cs typeface="Tahoma"/>
              </a:rPr>
              <a:t>ke </a:t>
            </a:r>
            <a:r>
              <a:rPr sz="2000" spc="130" dirty="0">
                <a:latin typeface="Tahoma"/>
                <a:cs typeface="Tahoma"/>
              </a:rPr>
              <a:t>dalam </a:t>
            </a:r>
            <a:r>
              <a:rPr sz="2000" i="1" spc="-25" dirty="0">
                <a:latin typeface="Arial"/>
                <a:cs typeface="Arial"/>
              </a:rPr>
              <a:t>database</a:t>
            </a:r>
            <a:r>
              <a:rPr sz="2000" spc="-25" dirty="0">
                <a:latin typeface="Tahoma"/>
                <a:cs typeface="Tahoma"/>
              </a:rPr>
              <a:t>. </a:t>
            </a:r>
            <a:r>
              <a:rPr sz="2000" spc="105" dirty="0">
                <a:latin typeface="Tahoma"/>
                <a:cs typeface="Tahoma"/>
              </a:rPr>
              <a:t>Hal </a:t>
            </a:r>
            <a:r>
              <a:rPr sz="2000" spc="95" dirty="0">
                <a:latin typeface="Tahoma"/>
                <a:cs typeface="Tahoma"/>
              </a:rPr>
              <a:t>ini </a:t>
            </a:r>
            <a:r>
              <a:rPr sz="2000" spc="110" dirty="0">
                <a:latin typeface="Tahoma"/>
                <a:cs typeface="Tahoma"/>
              </a:rPr>
              <a:t>dapat </a:t>
            </a:r>
            <a:r>
              <a:rPr sz="2000" spc="95" dirty="0">
                <a:latin typeface="Tahoma"/>
                <a:cs typeface="Tahoma"/>
              </a:rPr>
              <a:t>dilaksanakan </a:t>
            </a:r>
            <a:r>
              <a:rPr sz="2000" spc="10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dengan </a:t>
            </a:r>
            <a:r>
              <a:rPr sz="2000" spc="90" dirty="0">
                <a:latin typeface="Tahoma"/>
                <a:cs typeface="Tahoma"/>
              </a:rPr>
              <a:t>mengetik </a:t>
            </a:r>
            <a:r>
              <a:rPr sz="2000" spc="95" dirty="0">
                <a:latin typeface="Tahoma"/>
                <a:cs typeface="Tahoma"/>
              </a:rPr>
              <a:t>data </a:t>
            </a:r>
            <a:r>
              <a:rPr sz="2000" spc="80" dirty="0">
                <a:latin typeface="Tahoma"/>
                <a:cs typeface="Tahoma"/>
              </a:rPr>
              <a:t>langsung </a:t>
            </a:r>
            <a:r>
              <a:rPr sz="2000" spc="50" dirty="0">
                <a:latin typeface="Tahoma"/>
                <a:cs typeface="Tahoma"/>
              </a:rPr>
              <a:t>ke </a:t>
            </a:r>
            <a:r>
              <a:rPr sz="2000" spc="130" dirty="0">
                <a:latin typeface="Tahoma"/>
                <a:cs typeface="Tahoma"/>
              </a:rPr>
              <a:t>dalam </a:t>
            </a:r>
            <a:r>
              <a:rPr sz="2000" spc="90" dirty="0">
                <a:latin typeface="Tahoma"/>
                <a:cs typeface="Tahoma"/>
              </a:rPr>
              <a:t>DBMS, </a:t>
            </a:r>
            <a:r>
              <a:rPr sz="2000" spc="135" dirty="0">
                <a:latin typeface="Tahoma"/>
                <a:cs typeface="Tahoma"/>
              </a:rPr>
              <a:t>membaca </a:t>
            </a:r>
            <a:r>
              <a:rPr sz="2000" spc="-86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data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dari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pita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atau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piringan,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atau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men-</a:t>
            </a:r>
            <a:r>
              <a:rPr sz="2000" i="1" spc="15" dirty="0">
                <a:latin typeface="Arial"/>
                <a:cs typeface="Arial"/>
              </a:rPr>
              <a:t>scan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Tahoma"/>
                <a:cs typeface="Tahoma"/>
              </a:rPr>
              <a:t>data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secara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optis. </a:t>
            </a:r>
            <a:r>
              <a:rPr sz="2000" spc="-86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Data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siap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digunakan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setelah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110" dirty="0">
                <a:latin typeface="Tahoma"/>
                <a:cs typeface="Tahoma"/>
              </a:rPr>
              <a:t>berada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130" dirty="0">
                <a:latin typeface="Tahoma"/>
                <a:cs typeface="Tahoma"/>
              </a:rPr>
              <a:t>dalam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i="1" spc="-25" dirty="0">
                <a:latin typeface="Arial"/>
                <a:cs typeface="Arial"/>
              </a:rPr>
              <a:t>database</a:t>
            </a:r>
            <a:r>
              <a:rPr sz="2000" spc="-2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524" y="148539"/>
            <a:ext cx="8658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chemeClr val="tx1"/>
                </a:solidFill>
              </a:rPr>
              <a:t>SUMBER</a:t>
            </a:r>
            <a:r>
              <a:rPr sz="4000" spc="-240" dirty="0">
                <a:solidFill>
                  <a:schemeClr val="tx1"/>
                </a:solidFill>
              </a:rPr>
              <a:t> </a:t>
            </a:r>
            <a:r>
              <a:rPr sz="4000" spc="-165" dirty="0">
                <a:solidFill>
                  <a:schemeClr val="tx1"/>
                </a:solidFill>
              </a:rPr>
              <a:t>DATA</a:t>
            </a:r>
            <a:r>
              <a:rPr sz="4000" spc="-204" dirty="0">
                <a:solidFill>
                  <a:schemeClr val="tx1"/>
                </a:solidFill>
              </a:rPr>
              <a:t> </a:t>
            </a:r>
            <a:r>
              <a:rPr sz="4000" spc="-70" dirty="0">
                <a:solidFill>
                  <a:schemeClr val="tx1"/>
                </a:solidFill>
              </a:rPr>
              <a:t>INTERNAL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852" y="1283157"/>
            <a:ext cx="10982148" cy="195374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800" spc="95" dirty="0">
                <a:latin typeface="Tahoma"/>
                <a:cs typeface="Tahoma"/>
              </a:rPr>
              <a:t>Data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yang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telah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ada</a:t>
            </a:r>
            <a:r>
              <a:rPr sz="2800" spc="-19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dalam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suatu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75" dirty="0">
                <a:latin typeface="Tahoma"/>
                <a:cs typeface="Tahoma"/>
              </a:rPr>
              <a:t>organisasi.</a:t>
            </a:r>
            <a:endParaRPr sz="2800">
              <a:latin typeface="Tahoma"/>
              <a:cs typeface="Tahoma"/>
            </a:endParaRPr>
          </a:p>
          <a:p>
            <a:pPr marL="12700" marR="477520">
              <a:lnSpc>
                <a:spcPct val="125000"/>
              </a:lnSpc>
              <a:spcBef>
                <a:spcPts val="950"/>
              </a:spcBef>
            </a:pPr>
            <a:r>
              <a:rPr sz="2800" spc="95" dirty="0">
                <a:latin typeface="Tahoma"/>
                <a:cs typeface="Tahoma"/>
              </a:rPr>
              <a:t>Data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tersebut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dapat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dikendalikan</a:t>
            </a:r>
            <a:r>
              <a:rPr sz="2800" spc="-130" dirty="0">
                <a:latin typeface="Tahoma"/>
                <a:cs typeface="Tahoma"/>
              </a:rPr>
              <a:t> </a:t>
            </a:r>
            <a:r>
              <a:rPr sz="2800" spc="130">
                <a:latin typeface="Tahoma"/>
                <a:cs typeface="Tahoma"/>
              </a:rPr>
              <a:t>oleh</a:t>
            </a:r>
            <a:r>
              <a:rPr sz="2800" spc="-150">
                <a:latin typeface="Tahoma"/>
                <a:cs typeface="Tahoma"/>
              </a:rPr>
              <a:t> </a:t>
            </a:r>
            <a:r>
              <a:rPr sz="2800" spc="90">
                <a:latin typeface="Tahoma"/>
                <a:cs typeface="Tahoma"/>
              </a:rPr>
              <a:t>organisasi</a:t>
            </a:r>
            <a:r>
              <a:rPr lang="en-US" sz="2800" spc="90">
                <a:latin typeface="Tahoma"/>
                <a:cs typeface="Tahoma"/>
              </a:rPr>
              <a:t> </a:t>
            </a:r>
            <a:r>
              <a:rPr sz="2800" spc="80">
                <a:latin typeface="Tahoma"/>
                <a:cs typeface="Tahoma"/>
              </a:rPr>
              <a:t>tersebut</a:t>
            </a:r>
            <a:r>
              <a:rPr sz="2800" spc="8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015"/>
              </a:spcBef>
            </a:pPr>
            <a:r>
              <a:rPr sz="2800" spc="95" dirty="0">
                <a:latin typeface="Tahoma"/>
                <a:cs typeface="Tahoma"/>
              </a:rPr>
              <a:t>Data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mengenai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orang,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95" dirty="0">
                <a:latin typeface="Tahoma"/>
                <a:cs typeface="Tahoma"/>
              </a:rPr>
              <a:t>produk,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layanan,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145" dirty="0">
                <a:latin typeface="Tahoma"/>
                <a:cs typeface="Tahoma"/>
              </a:rPr>
              <a:t>dan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proses- </a:t>
            </a:r>
            <a:r>
              <a:rPr sz="2800" spc="-919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proses.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362" y="3486224"/>
            <a:ext cx="1588135" cy="524510"/>
          </a:xfrm>
          <a:prstGeom prst="rect">
            <a:avLst/>
          </a:prstGeom>
          <a:solidFill>
            <a:srgbClr val="FAFD76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800" b="1" spc="20" dirty="0">
                <a:solidFill>
                  <a:srgbClr val="535353"/>
                </a:solidFill>
                <a:latin typeface="Arial"/>
                <a:cs typeface="Arial"/>
              </a:rPr>
              <a:t>Contoh: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990" y="4156699"/>
            <a:ext cx="6099810" cy="14330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346075" algn="l"/>
                <a:tab pos="346710" algn="l"/>
              </a:tabLst>
            </a:pPr>
            <a:r>
              <a:rPr sz="2400" spc="90" dirty="0">
                <a:latin typeface="Tahoma"/>
                <a:cs typeface="Tahoma"/>
              </a:rPr>
              <a:t>Data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tentang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pegawai,</a:t>
            </a:r>
            <a:endParaRPr sz="2400">
              <a:latin typeface="Tahoma"/>
              <a:cs typeface="Tahoma"/>
            </a:endParaRPr>
          </a:p>
          <a:p>
            <a:pPr marL="346075" indent="-33401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46075" algn="l"/>
                <a:tab pos="346710" algn="l"/>
              </a:tabLst>
            </a:pPr>
            <a:r>
              <a:rPr sz="2400" spc="90" dirty="0">
                <a:latin typeface="Tahoma"/>
                <a:cs typeface="Tahoma"/>
              </a:rPr>
              <a:t>Data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tentang</a:t>
            </a:r>
            <a:r>
              <a:rPr sz="2400" spc="-15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peralatan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dan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mesin,</a:t>
            </a:r>
            <a:endParaRPr sz="2400">
              <a:latin typeface="Tahoma"/>
              <a:cs typeface="Tahoma"/>
            </a:endParaRPr>
          </a:p>
          <a:p>
            <a:pPr marL="346075" indent="-33401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46075" algn="l"/>
                <a:tab pos="346710" algn="l"/>
              </a:tabLst>
            </a:pPr>
            <a:r>
              <a:rPr sz="2400" spc="90" dirty="0">
                <a:latin typeface="Tahoma"/>
                <a:cs typeface="Tahoma"/>
              </a:rPr>
              <a:t>Data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penjualan.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172" y="1536761"/>
            <a:ext cx="445008" cy="395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172" y="2215052"/>
            <a:ext cx="445008" cy="395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172" y="2843150"/>
            <a:ext cx="445008" cy="39374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90138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>
                <a:solidFill>
                  <a:schemeClr val="tx1"/>
                </a:solidFill>
              </a:rPr>
              <a:t>SUMBER</a:t>
            </a:r>
            <a:r>
              <a:rPr sz="4000" spc="-245" dirty="0">
                <a:solidFill>
                  <a:schemeClr val="tx1"/>
                </a:solidFill>
              </a:rPr>
              <a:t> </a:t>
            </a:r>
            <a:r>
              <a:rPr sz="4000" spc="-165" dirty="0">
                <a:solidFill>
                  <a:schemeClr val="tx1"/>
                </a:solidFill>
              </a:rPr>
              <a:t>DATA</a:t>
            </a:r>
            <a:r>
              <a:rPr sz="4000" spc="-210" dirty="0">
                <a:solidFill>
                  <a:schemeClr val="tx1"/>
                </a:solidFill>
              </a:rPr>
              <a:t> </a:t>
            </a:r>
            <a:r>
              <a:rPr sz="4000" spc="-95" dirty="0">
                <a:solidFill>
                  <a:schemeClr val="tx1"/>
                </a:solidFill>
              </a:rPr>
              <a:t>EKSTERNAL</a:t>
            </a:r>
            <a:endParaRPr sz="40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851" y="1461688"/>
            <a:ext cx="11286949" cy="14394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600" spc="120" dirty="0">
                <a:latin typeface="Tahoma"/>
                <a:cs typeface="Tahoma"/>
              </a:rPr>
              <a:t>Data</a:t>
            </a:r>
            <a:r>
              <a:rPr sz="3600" spc="-195" dirty="0">
                <a:latin typeface="Tahoma"/>
                <a:cs typeface="Tahoma"/>
              </a:rPr>
              <a:t> </a:t>
            </a:r>
            <a:r>
              <a:rPr sz="3600" spc="70" dirty="0">
                <a:latin typeface="Tahoma"/>
                <a:cs typeface="Tahoma"/>
              </a:rPr>
              <a:t>yang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114" dirty="0">
                <a:latin typeface="Tahoma"/>
                <a:cs typeface="Tahoma"/>
              </a:rPr>
              <a:t>tidak</a:t>
            </a:r>
            <a:r>
              <a:rPr sz="3600" spc="-200" dirty="0">
                <a:latin typeface="Tahoma"/>
                <a:cs typeface="Tahoma"/>
              </a:rPr>
              <a:t> </a:t>
            </a:r>
            <a:r>
              <a:rPr sz="3600" spc="145" dirty="0">
                <a:latin typeface="Tahoma"/>
                <a:cs typeface="Tahoma"/>
              </a:rPr>
              <a:t>dapat</a:t>
            </a:r>
            <a:r>
              <a:rPr sz="3600" spc="-215" dirty="0">
                <a:latin typeface="Tahoma"/>
                <a:cs typeface="Tahoma"/>
              </a:rPr>
              <a:t> </a:t>
            </a:r>
            <a:r>
              <a:rPr sz="3600" spc="125">
                <a:latin typeface="Tahoma"/>
                <a:cs typeface="Tahoma"/>
              </a:rPr>
              <a:t>dikendalikan</a:t>
            </a:r>
            <a:r>
              <a:rPr sz="3600" spc="-180">
                <a:latin typeface="Tahoma"/>
                <a:cs typeface="Tahoma"/>
              </a:rPr>
              <a:t> </a:t>
            </a:r>
            <a:r>
              <a:rPr sz="3600" spc="155">
                <a:latin typeface="Tahoma"/>
                <a:cs typeface="Tahoma"/>
              </a:rPr>
              <a:t>oleh</a:t>
            </a:r>
            <a:r>
              <a:rPr lang="en-US" sz="3600" spc="155">
                <a:latin typeface="Tahoma"/>
                <a:cs typeface="Tahoma"/>
              </a:rPr>
              <a:t> </a:t>
            </a:r>
            <a:r>
              <a:rPr sz="3600" spc="90">
                <a:latin typeface="Tahoma"/>
                <a:cs typeface="Tahoma"/>
              </a:rPr>
              <a:t>organisasi</a:t>
            </a:r>
            <a:r>
              <a:rPr sz="3600" spc="90" dirty="0">
                <a:latin typeface="Tahoma"/>
                <a:cs typeface="Tahoma"/>
              </a:rPr>
              <a:t>.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3600" spc="114" dirty="0">
                <a:latin typeface="Tahoma"/>
                <a:cs typeface="Tahoma"/>
              </a:rPr>
              <a:t>Berasal</a:t>
            </a:r>
            <a:r>
              <a:rPr sz="3600" spc="-165" dirty="0">
                <a:latin typeface="Tahoma"/>
                <a:cs typeface="Tahoma"/>
              </a:rPr>
              <a:t> </a:t>
            </a:r>
            <a:r>
              <a:rPr sz="3600" spc="145" dirty="0">
                <a:latin typeface="Tahoma"/>
                <a:cs typeface="Tahoma"/>
              </a:rPr>
              <a:t>dari</a:t>
            </a:r>
            <a:r>
              <a:rPr sz="3600" spc="-195" dirty="0">
                <a:latin typeface="Tahoma"/>
                <a:cs typeface="Tahoma"/>
              </a:rPr>
              <a:t> </a:t>
            </a:r>
            <a:r>
              <a:rPr sz="3600" spc="140" dirty="0">
                <a:latin typeface="Tahoma"/>
                <a:cs typeface="Tahoma"/>
              </a:rPr>
              <a:t>luar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90" dirty="0">
                <a:latin typeface="Tahoma"/>
                <a:cs typeface="Tahoma"/>
              </a:rPr>
              <a:t>sistem.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851" y="2981463"/>
            <a:ext cx="1789430" cy="5854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3200" b="1" spc="30" dirty="0">
                <a:solidFill>
                  <a:srgbClr val="535353"/>
                </a:solidFill>
                <a:latin typeface="Arial"/>
                <a:cs typeface="Arial"/>
              </a:rPr>
              <a:t>Contoh: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3647211"/>
            <a:ext cx="5016500" cy="18542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346075" algn="l"/>
                <a:tab pos="346710" algn="l"/>
              </a:tabLst>
            </a:pPr>
            <a:r>
              <a:rPr sz="3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perundangan,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-33401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46075" algn="l"/>
                <a:tab pos="346710" algn="l"/>
              </a:tabLst>
            </a:pPr>
            <a:r>
              <a:rPr sz="3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pasar,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-33401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46075" algn="l"/>
                <a:tab pos="346710" algn="l"/>
              </a:tabLst>
            </a:pPr>
            <a:r>
              <a:rPr sz="32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pesaing.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304" y="1668473"/>
            <a:ext cx="600456" cy="5523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959" y="2429162"/>
            <a:ext cx="600456" cy="5523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407" y="434525"/>
            <a:ext cx="10304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DATA PRIVAT ATAU PERSONAL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972" y="1409307"/>
            <a:ext cx="10326370" cy="3107902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800" spc="105" dirty="0">
                <a:latin typeface="Tahoma"/>
                <a:cs typeface="Tahoma"/>
              </a:rPr>
              <a:t>Data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mengenai</a:t>
            </a:r>
            <a:r>
              <a:rPr sz="2800" spc="-190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kepakaran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atau</a:t>
            </a:r>
            <a:r>
              <a:rPr sz="2800" spc="-170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naluri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dari</a:t>
            </a:r>
            <a:r>
              <a:rPr sz="2800" spc="-160" dirty="0">
                <a:latin typeface="Tahoma"/>
                <a:cs typeface="Tahoma"/>
              </a:rPr>
              <a:t> </a:t>
            </a:r>
            <a:r>
              <a:rPr sz="2800" i="1" spc="-45" dirty="0">
                <a:latin typeface="Arial"/>
                <a:cs typeface="Arial"/>
              </a:rPr>
              <a:t>user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spc="135" dirty="0">
                <a:latin typeface="Tahoma"/>
                <a:cs typeface="Tahoma"/>
              </a:rPr>
              <a:t>terhadap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masalah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yang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akan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diselesaikan.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825"/>
              </a:spcBef>
            </a:pPr>
            <a:r>
              <a:rPr sz="2800" spc="135" dirty="0">
                <a:latin typeface="Tahoma"/>
                <a:cs typeface="Tahoma"/>
              </a:rPr>
              <a:t>Pendapat</a:t>
            </a:r>
            <a:r>
              <a:rPr sz="2800" spc="-210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dari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i="1" spc="-45" dirty="0">
                <a:latin typeface="Arial"/>
                <a:cs typeface="Arial"/>
              </a:rPr>
              <a:t>user</a:t>
            </a:r>
            <a:r>
              <a:rPr sz="2800" i="1" spc="-70" dirty="0">
                <a:latin typeface="Arial"/>
                <a:cs typeface="Arial"/>
              </a:rPr>
              <a:t> </a:t>
            </a:r>
            <a:r>
              <a:rPr sz="2800" spc="125" dirty="0">
                <a:latin typeface="Tahoma"/>
                <a:cs typeface="Tahoma"/>
              </a:rPr>
              <a:t>mengenai</a:t>
            </a:r>
            <a:r>
              <a:rPr sz="2800" spc="-185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variabel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yang</a:t>
            </a:r>
            <a:r>
              <a:rPr sz="2800" spc="-180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diperlukan </a:t>
            </a:r>
            <a:r>
              <a:rPr sz="2800" spc="-985" dirty="0">
                <a:latin typeface="Tahoma"/>
                <a:cs typeface="Tahoma"/>
              </a:rPr>
              <a:t> </a:t>
            </a:r>
            <a:r>
              <a:rPr sz="2800" spc="150" dirty="0">
                <a:latin typeface="Tahoma"/>
                <a:cs typeface="Tahoma"/>
              </a:rPr>
              <a:t>dalam </a:t>
            </a:r>
            <a:r>
              <a:rPr sz="2800" spc="114" dirty="0">
                <a:latin typeface="Tahoma"/>
                <a:cs typeface="Tahoma"/>
              </a:rPr>
              <a:t>menyelesaikan </a:t>
            </a:r>
            <a:r>
              <a:rPr sz="2800" spc="130" dirty="0">
                <a:latin typeface="Tahoma"/>
                <a:cs typeface="Tahoma"/>
              </a:rPr>
              <a:t>masalah </a:t>
            </a:r>
            <a:r>
              <a:rPr sz="2800" spc="105" dirty="0">
                <a:latin typeface="Tahoma"/>
                <a:cs typeface="Tahoma"/>
              </a:rPr>
              <a:t>atau nilai </a:t>
            </a:r>
            <a:r>
              <a:rPr sz="2800" spc="130" dirty="0">
                <a:latin typeface="Tahoma"/>
                <a:cs typeface="Tahoma"/>
              </a:rPr>
              <a:t>dari </a:t>
            </a:r>
            <a:r>
              <a:rPr sz="2800" spc="114" dirty="0">
                <a:latin typeface="Tahoma"/>
                <a:cs typeface="Tahoma"/>
              </a:rPr>
              <a:t>suatu </a:t>
            </a:r>
            <a:r>
              <a:rPr sz="2800" spc="120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variabel.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800" spc="70" dirty="0">
                <a:latin typeface="Tahoma"/>
                <a:cs typeface="Tahoma"/>
              </a:rPr>
              <a:t>Sifatnya</a:t>
            </a:r>
            <a:r>
              <a:rPr sz="2800" spc="-195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subjektif.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1104" y="1620011"/>
            <a:ext cx="449580" cy="449580"/>
            <a:chOff x="451104" y="1620011"/>
            <a:chExt cx="449580" cy="449580"/>
          </a:xfrm>
        </p:grpSpPr>
        <p:sp>
          <p:nvSpPr>
            <p:cNvPr id="6" name="object 6"/>
            <p:cNvSpPr/>
            <p:nvPr/>
          </p:nvSpPr>
          <p:spPr>
            <a:xfrm>
              <a:off x="489204" y="165811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186689" y="0"/>
                  </a:moveTo>
                  <a:lnTo>
                    <a:pt x="137058" y="6667"/>
                  </a:lnTo>
                  <a:lnTo>
                    <a:pt x="92461" y="25484"/>
                  </a:lnTo>
                  <a:lnTo>
                    <a:pt x="54678" y="54673"/>
                  </a:lnTo>
                  <a:lnTo>
                    <a:pt x="25487" y="92455"/>
                  </a:lnTo>
                  <a:lnTo>
                    <a:pt x="6668" y="137054"/>
                  </a:lnTo>
                  <a:lnTo>
                    <a:pt x="0" y="186689"/>
                  </a:lnTo>
                  <a:lnTo>
                    <a:pt x="6668" y="236325"/>
                  </a:lnTo>
                  <a:lnTo>
                    <a:pt x="25487" y="280923"/>
                  </a:lnTo>
                  <a:lnTo>
                    <a:pt x="54678" y="318706"/>
                  </a:lnTo>
                  <a:lnTo>
                    <a:pt x="92461" y="347895"/>
                  </a:lnTo>
                  <a:lnTo>
                    <a:pt x="137058" y="366712"/>
                  </a:lnTo>
                  <a:lnTo>
                    <a:pt x="186689" y="373379"/>
                  </a:lnTo>
                  <a:lnTo>
                    <a:pt x="236321" y="366712"/>
                  </a:lnTo>
                  <a:lnTo>
                    <a:pt x="280918" y="347895"/>
                  </a:lnTo>
                  <a:lnTo>
                    <a:pt x="318701" y="318706"/>
                  </a:lnTo>
                  <a:lnTo>
                    <a:pt x="347892" y="280924"/>
                  </a:lnTo>
                  <a:lnTo>
                    <a:pt x="366711" y="236325"/>
                  </a:lnTo>
                  <a:lnTo>
                    <a:pt x="373380" y="186689"/>
                  </a:lnTo>
                  <a:lnTo>
                    <a:pt x="366711" y="137054"/>
                  </a:lnTo>
                  <a:lnTo>
                    <a:pt x="347892" y="92456"/>
                  </a:lnTo>
                  <a:lnTo>
                    <a:pt x="318701" y="54673"/>
                  </a:lnTo>
                  <a:lnTo>
                    <a:pt x="280918" y="25484"/>
                  </a:lnTo>
                  <a:lnTo>
                    <a:pt x="236321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204" y="1658111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80">
                  <a:moveTo>
                    <a:pt x="0" y="186689"/>
                  </a:moveTo>
                  <a:lnTo>
                    <a:pt x="6668" y="137054"/>
                  </a:lnTo>
                  <a:lnTo>
                    <a:pt x="25487" y="92455"/>
                  </a:lnTo>
                  <a:lnTo>
                    <a:pt x="54678" y="54673"/>
                  </a:lnTo>
                  <a:lnTo>
                    <a:pt x="92461" y="25484"/>
                  </a:lnTo>
                  <a:lnTo>
                    <a:pt x="137058" y="6667"/>
                  </a:lnTo>
                  <a:lnTo>
                    <a:pt x="186689" y="0"/>
                  </a:lnTo>
                  <a:lnTo>
                    <a:pt x="236321" y="6667"/>
                  </a:lnTo>
                  <a:lnTo>
                    <a:pt x="280918" y="25484"/>
                  </a:lnTo>
                  <a:lnTo>
                    <a:pt x="318701" y="54673"/>
                  </a:lnTo>
                  <a:lnTo>
                    <a:pt x="347892" y="92456"/>
                  </a:lnTo>
                  <a:lnTo>
                    <a:pt x="366711" y="137054"/>
                  </a:lnTo>
                  <a:lnTo>
                    <a:pt x="373380" y="186689"/>
                  </a:lnTo>
                  <a:lnTo>
                    <a:pt x="366711" y="236325"/>
                  </a:lnTo>
                  <a:lnTo>
                    <a:pt x="347892" y="280924"/>
                  </a:lnTo>
                  <a:lnTo>
                    <a:pt x="318701" y="318706"/>
                  </a:lnTo>
                  <a:lnTo>
                    <a:pt x="280918" y="347895"/>
                  </a:lnTo>
                  <a:lnTo>
                    <a:pt x="236321" y="366712"/>
                  </a:lnTo>
                  <a:lnTo>
                    <a:pt x="186689" y="373379"/>
                  </a:lnTo>
                  <a:lnTo>
                    <a:pt x="137058" y="366712"/>
                  </a:lnTo>
                  <a:lnTo>
                    <a:pt x="92461" y="347895"/>
                  </a:lnTo>
                  <a:lnTo>
                    <a:pt x="54678" y="318706"/>
                  </a:lnTo>
                  <a:lnTo>
                    <a:pt x="25487" y="280923"/>
                  </a:lnTo>
                  <a:lnTo>
                    <a:pt x="6668" y="236325"/>
                  </a:lnTo>
                  <a:lnTo>
                    <a:pt x="0" y="186689"/>
                  </a:lnTo>
                  <a:close/>
                </a:path>
              </a:pathLst>
            </a:custGeom>
            <a:ln w="76200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652" y="2788576"/>
            <a:ext cx="449580" cy="449580"/>
            <a:chOff x="451104" y="3099816"/>
            <a:chExt cx="449580" cy="449580"/>
          </a:xfrm>
        </p:grpSpPr>
        <p:sp>
          <p:nvSpPr>
            <p:cNvPr id="9" name="object 9"/>
            <p:cNvSpPr/>
            <p:nvPr/>
          </p:nvSpPr>
          <p:spPr>
            <a:xfrm>
              <a:off x="489204" y="3137916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89" y="0"/>
                  </a:moveTo>
                  <a:lnTo>
                    <a:pt x="137058" y="6667"/>
                  </a:lnTo>
                  <a:lnTo>
                    <a:pt x="92461" y="25484"/>
                  </a:lnTo>
                  <a:lnTo>
                    <a:pt x="54678" y="54673"/>
                  </a:lnTo>
                  <a:lnTo>
                    <a:pt x="25487" y="92456"/>
                  </a:lnTo>
                  <a:lnTo>
                    <a:pt x="6668" y="137054"/>
                  </a:lnTo>
                  <a:lnTo>
                    <a:pt x="0" y="186689"/>
                  </a:lnTo>
                  <a:lnTo>
                    <a:pt x="6668" y="236325"/>
                  </a:lnTo>
                  <a:lnTo>
                    <a:pt x="25487" y="280924"/>
                  </a:lnTo>
                  <a:lnTo>
                    <a:pt x="54678" y="318706"/>
                  </a:lnTo>
                  <a:lnTo>
                    <a:pt x="92461" y="347895"/>
                  </a:lnTo>
                  <a:lnTo>
                    <a:pt x="137058" y="366712"/>
                  </a:lnTo>
                  <a:lnTo>
                    <a:pt x="186689" y="373380"/>
                  </a:lnTo>
                  <a:lnTo>
                    <a:pt x="236321" y="366712"/>
                  </a:lnTo>
                  <a:lnTo>
                    <a:pt x="280918" y="347895"/>
                  </a:lnTo>
                  <a:lnTo>
                    <a:pt x="318701" y="318706"/>
                  </a:lnTo>
                  <a:lnTo>
                    <a:pt x="347892" y="280924"/>
                  </a:lnTo>
                  <a:lnTo>
                    <a:pt x="366711" y="236325"/>
                  </a:lnTo>
                  <a:lnTo>
                    <a:pt x="373380" y="186689"/>
                  </a:lnTo>
                  <a:lnTo>
                    <a:pt x="366711" y="137054"/>
                  </a:lnTo>
                  <a:lnTo>
                    <a:pt x="347892" y="92456"/>
                  </a:lnTo>
                  <a:lnTo>
                    <a:pt x="318701" y="54673"/>
                  </a:lnTo>
                  <a:lnTo>
                    <a:pt x="280918" y="25484"/>
                  </a:lnTo>
                  <a:lnTo>
                    <a:pt x="236321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9204" y="3137916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89"/>
                  </a:moveTo>
                  <a:lnTo>
                    <a:pt x="6668" y="137054"/>
                  </a:lnTo>
                  <a:lnTo>
                    <a:pt x="25487" y="92456"/>
                  </a:lnTo>
                  <a:lnTo>
                    <a:pt x="54678" y="54673"/>
                  </a:lnTo>
                  <a:lnTo>
                    <a:pt x="92461" y="25484"/>
                  </a:lnTo>
                  <a:lnTo>
                    <a:pt x="137058" y="6667"/>
                  </a:lnTo>
                  <a:lnTo>
                    <a:pt x="186689" y="0"/>
                  </a:lnTo>
                  <a:lnTo>
                    <a:pt x="236321" y="6667"/>
                  </a:lnTo>
                  <a:lnTo>
                    <a:pt x="280918" y="25484"/>
                  </a:lnTo>
                  <a:lnTo>
                    <a:pt x="318701" y="54673"/>
                  </a:lnTo>
                  <a:lnTo>
                    <a:pt x="347892" y="92456"/>
                  </a:lnTo>
                  <a:lnTo>
                    <a:pt x="366711" y="137054"/>
                  </a:lnTo>
                  <a:lnTo>
                    <a:pt x="373380" y="186689"/>
                  </a:lnTo>
                  <a:lnTo>
                    <a:pt x="366711" y="236325"/>
                  </a:lnTo>
                  <a:lnTo>
                    <a:pt x="347892" y="280924"/>
                  </a:lnTo>
                  <a:lnTo>
                    <a:pt x="318701" y="318706"/>
                  </a:lnTo>
                  <a:lnTo>
                    <a:pt x="280918" y="347895"/>
                  </a:lnTo>
                  <a:lnTo>
                    <a:pt x="236321" y="366712"/>
                  </a:lnTo>
                  <a:lnTo>
                    <a:pt x="186689" y="373380"/>
                  </a:lnTo>
                  <a:lnTo>
                    <a:pt x="137058" y="366712"/>
                  </a:lnTo>
                  <a:lnTo>
                    <a:pt x="92461" y="347895"/>
                  </a:lnTo>
                  <a:lnTo>
                    <a:pt x="54678" y="318706"/>
                  </a:lnTo>
                  <a:lnTo>
                    <a:pt x="25487" y="280924"/>
                  </a:lnTo>
                  <a:lnTo>
                    <a:pt x="6668" y="236325"/>
                  </a:lnTo>
                  <a:lnTo>
                    <a:pt x="0" y="186689"/>
                  </a:lnTo>
                  <a:close/>
                </a:path>
              </a:pathLst>
            </a:custGeom>
            <a:ln w="76199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60959" y="3411054"/>
            <a:ext cx="449580" cy="449580"/>
            <a:chOff x="451104" y="4991100"/>
            <a:chExt cx="449580" cy="449580"/>
          </a:xfrm>
        </p:grpSpPr>
        <p:sp>
          <p:nvSpPr>
            <p:cNvPr id="12" name="object 12"/>
            <p:cNvSpPr/>
            <p:nvPr/>
          </p:nvSpPr>
          <p:spPr>
            <a:xfrm>
              <a:off x="489204" y="5029200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89" y="0"/>
                  </a:moveTo>
                  <a:lnTo>
                    <a:pt x="137058" y="6667"/>
                  </a:lnTo>
                  <a:lnTo>
                    <a:pt x="92461" y="25484"/>
                  </a:lnTo>
                  <a:lnTo>
                    <a:pt x="54678" y="54673"/>
                  </a:lnTo>
                  <a:lnTo>
                    <a:pt x="25487" y="92456"/>
                  </a:lnTo>
                  <a:lnTo>
                    <a:pt x="6668" y="137054"/>
                  </a:lnTo>
                  <a:lnTo>
                    <a:pt x="0" y="186689"/>
                  </a:lnTo>
                  <a:lnTo>
                    <a:pt x="6668" y="236325"/>
                  </a:lnTo>
                  <a:lnTo>
                    <a:pt x="25487" y="280923"/>
                  </a:lnTo>
                  <a:lnTo>
                    <a:pt x="54678" y="318706"/>
                  </a:lnTo>
                  <a:lnTo>
                    <a:pt x="92461" y="347895"/>
                  </a:lnTo>
                  <a:lnTo>
                    <a:pt x="137058" y="366712"/>
                  </a:lnTo>
                  <a:lnTo>
                    <a:pt x="186689" y="373380"/>
                  </a:lnTo>
                  <a:lnTo>
                    <a:pt x="236321" y="366712"/>
                  </a:lnTo>
                  <a:lnTo>
                    <a:pt x="280918" y="347895"/>
                  </a:lnTo>
                  <a:lnTo>
                    <a:pt x="318701" y="318706"/>
                  </a:lnTo>
                  <a:lnTo>
                    <a:pt x="347892" y="280923"/>
                  </a:lnTo>
                  <a:lnTo>
                    <a:pt x="366711" y="236325"/>
                  </a:lnTo>
                  <a:lnTo>
                    <a:pt x="373380" y="186689"/>
                  </a:lnTo>
                  <a:lnTo>
                    <a:pt x="366711" y="137054"/>
                  </a:lnTo>
                  <a:lnTo>
                    <a:pt x="347892" y="92456"/>
                  </a:lnTo>
                  <a:lnTo>
                    <a:pt x="318701" y="54673"/>
                  </a:lnTo>
                  <a:lnTo>
                    <a:pt x="280918" y="25484"/>
                  </a:lnTo>
                  <a:lnTo>
                    <a:pt x="236321" y="6667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9204" y="5029200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0" y="186689"/>
                  </a:moveTo>
                  <a:lnTo>
                    <a:pt x="6668" y="137054"/>
                  </a:lnTo>
                  <a:lnTo>
                    <a:pt x="25487" y="92456"/>
                  </a:lnTo>
                  <a:lnTo>
                    <a:pt x="54678" y="54673"/>
                  </a:lnTo>
                  <a:lnTo>
                    <a:pt x="92461" y="25484"/>
                  </a:lnTo>
                  <a:lnTo>
                    <a:pt x="137058" y="6667"/>
                  </a:lnTo>
                  <a:lnTo>
                    <a:pt x="186689" y="0"/>
                  </a:lnTo>
                  <a:lnTo>
                    <a:pt x="236321" y="6667"/>
                  </a:lnTo>
                  <a:lnTo>
                    <a:pt x="280918" y="25484"/>
                  </a:lnTo>
                  <a:lnTo>
                    <a:pt x="318701" y="54673"/>
                  </a:lnTo>
                  <a:lnTo>
                    <a:pt x="347892" y="92456"/>
                  </a:lnTo>
                  <a:lnTo>
                    <a:pt x="366711" y="137054"/>
                  </a:lnTo>
                  <a:lnTo>
                    <a:pt x="373380" y="186689"/>
                  </a:lnTo>
                  <a:lnTo>
                    <a:pt x="366711" y="236325"/>
                  </a:lnTo>
                  <a:lnTo>
                    <a:pt x="347892" y="280923"/>
                  </a:lnTo>
                  <a:lnTo>
                    <a:pt x="318701" y="318706"/>
                  </a:lnTo>
                  <a:lnTo>
                    <a:pt x="280918" y="347895"/>
                  </a:lnTo>
                  <a:lnTo>
                    <a:pt x="236321" y="366712"/>
                  </a:lnTo>
                  <a:lnTo>
                    <a:pt x="186689" y="373380"/>
                  </a:lnTo>
                  <a:lnTo>
                    <a:pt x="137058" y="366712"/>
                  </a:lnTo>
                  <a:lnTo>
                    <a:pt x="92461" y="347895"/>
                  </a:lnTo>
                  <a:lnTo>
                    <a:pt x="54678" y="318706"/>
                  </a:lnTo>
                  <a:lnTo>
                    <a:pt x="25487" y="280923"/>
                  </a:lnTo>
                  <a:lnTo>
                    <a:pt x="6668" y="236325"/>
                  </a:lnTo>
                  <a:lnTo>
                    <a:pt x="0" y="186689"/>
                  </a:lnTo>
                  <a:close/>
                </a:path>
              </a:pathLst>
            </a:custGeom>
            <a:ln w="76200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407" y="321472"/>
            <a:ext cx="7823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/>
              <a:t>PERMASALAHAN</a:t>
            </a:r>
            <a:r>
              <a:rPr sz="3600" spc="-240" dirty="0"/>
              <a:t> </a:t>
            </a:r>
            <a:r>
              <a:rPr sz="3600" spc="-165" dirty="0"/>
              <a:t>DATA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0" y="171825"/>
            <a:ext cx="1145955" cy="857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55FDF-25B2-99BA-F369-E6FB5793785A}"/>
              </a:ext>
            </a:extLst>
          </p:cNvPr>
          <p:cNvSpPr txBox="1"/>
          <p:nvPr/>
        </p:nvSpPr>
        <p:spPr>
          <a:xfrm>
            <a:off x="632599" y="1905000"/>
            <a:ext cx="67563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Corbel" panose="020B0503020204020204" pitchFamily="34" charset="0"/>
              </a:rPr>
              <a:t>Data tidak benar.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d-ID" sz="2400" b="1">
                <a:latin typeface="Corbel" panose="020B0503020204020204" pitchFamily="34" charset="0"/>
              </a:rPr>
              <a:t>Entry tidak akurat.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d-ID" sz="2400" b="1">
                <a:latin typeface="Corbel" panose="020B0503020204020204" pitchFamily="34" charset="0"/>
              </a:rPr>
              <a:t>Data dikumpulkan dengan kurang tepat.</a:t>
            </a:r>
          </a:p>
          <a:p>
            <a:r>
              <a:rPr lang="id-ID" sz="2400" b="1">
                <a:latin typeface="Corbel" panose="020B0503020204020204" pitchFamily="34" charset="0"/>
              </a:rPr>
              <a:t>Data tidak tepat waktu.</a:t>
            </a:r>
          </a:p>
          <a:p>
            <a:r>
              <a:rPr lang="id-ID" sz="2400" b="1">
                <a:latin typeface="Corbel" panose="020B0503020204020204" pitchFamily="34" charset="0"/>
              </a:rPr>
              <a:t>Data tidak terukur dan tidak terindeks.</a:t>
            </a:r>
          </a:p>
          <a:p>
            <a:r>
              <a:rPr lang="id-ID" sz="2400" b="1">
                <a:latin typeface="Corbel" panose="020B0503020204020204" pitchFamily="34" charset="0"/>
              </a:rPr>
              <a:t>Data yang diperlukan tidak ada.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7523" y="0"/>
            <a:ext cx="41008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Segoe UI Emoji"/>
                <a:cs typeface="Segoe UI Emoji"/>
              </a:rPr>
              <a:t>📖</a:t>
            </a:r>
            <a:r>
              <a:rPr sz="4000" b="0" spc="-170" dirty="0">
                <a:latin typeface="Segoe UI Emoji"/>
                <a:cs typeface="Segoe UI Emoji"/>
              </a:rPr>
              <a:t> </a:t>
            </a:r>
            <a:r>
              <a:rPr sz="4000" spc="75" dirty="0">
                <a:solidFill>
                  <a:schemeClr val="tx1"/>
                </a:solidFill>
              </a:rPr>
              <a:t>KAMUS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143000"/>
            <a:ext cx="11578641" cy="3994683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lang="en-US" sz="2000" b="1">
                <a:latin typeface="Source Sans Pro SemiBold" panose="020B0603030403020204" pitchFamily="34" charset="0"/>
                <a:ea typeface="Source Sans Pro SemiBold" panose="020B0603030403020204" pitchFamily="34" charset="0"/>
                <a:cs typeface="Arial"/>
              </a:rPr>
              <a:t>Data</a:t>
            </a: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 panose="05000000000000000000" pitchFamily="2" charset="2"/>
              <a:buChar char="§"/>
            </a:pPr>
            <a:r>
              <a:rPr lang="en-US" sz="2000">
                <a:latin typeface="Source Sans Pro SemiBold" panose="020B0603030403020204" pitchFamily="34" charset="0"/>
                <a:ea typeface="Source Sans Pro SemiBold" panose="020B0603030403020204" pitchFamily="34" charset="0"/>
                <a:cs typeface="Arial"/>
              </a:rPr>
              <a:t>Fakta, teks, hasil pengukuran, gambar, suara, video, dan lain-lain  yang bernilai informasi.</a:t>
            </a: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lang="en-US" sz="2000">
                <a:latin typeface="Source Sans Pro SemiBold" panose="020B0603030403020204" pitchFamily="34" charset="0"/>
                <a:ea typeface="Source Sans Pro SemiBold" panose="020B0603030403020204" pitchFamily="34" charset="0"/>
                <a:cs typeface="Arial"/>
              </a:rPr>
              <a:t>Informasi</a:t>
            </a: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 panose="05000000000000000000" pitchFamily="2" charset="2"/>
              <a:buChar char="§"/>
            </a:pPr>
            <a:r>
              <a:rPr lang="en-US" sz="2000">
                <a:latin typeface="Source Sans Pro SemiBold" panose="020B0603030403020204" pitchFamily="34" charset="0"/>
                <a:ea typeface="Source Sans Pro SemiBold" panose="020B0603030403020204" pitchFamily="34" charset="0"/>
                <a:cs typeface="Arial"/>
              </a:rPr>
              <a:t>Data yang telah diproses sebagai bahan dalam proses  pengambilan keputusan atau kebutuhan lainnya.</a:t>
            </a: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lang="en-US" sz="2000">
                <a:latin typeface="Source Sans Pro SemiBold" panose="020B0603030403020204" pitchFamily="34" charset="0"/>
                <a:ea typeface="Source Sans Pro SemiBold" panose="020B0603030403020204" pitchFamily="34" charset="0"/>
                <a:cs typeface="Arial"/>
              </a:rPr>
              <a:t>Database</a:t>
            </a: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 panose="05000000000000000000" pitchFamily="2" charset="2"/>
              <a:buChar char="§"/>
            </a:pPr>
            <a:r>
              <a:rPr lang="en-US" sz="2000">
                <a:latin typeface="Source Sans Pro SemiBold" panose="020B0603030403020204" pitchFamily="34" charset="0"/>
                <a:ea typeface="Source Sans Pro SemiBold" panose="020B0603030403020204" pitchFamily="34" charset="0"/>
                <a:cs typeface="Arial"/>
              </a:rPr>
              <a:t>Kumpulan data yang terorganisasi berdasarkan suatu struktur  hubungan atau relasi.</a:t>
            </a: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>
                <a:latin typeface="Source Sans Pro SemiBold" panose="020B0603030403020204" pitchFamily="34" charset="0"/>
                <a:ea typeface="Source Sans Pro SemiBold" panose="020B0603030403020204" pitchFamily="34" charset="0"/>
                <a:cs typeface="Arial"/>
              </a:rPr>
              <a:t>Metadata</a:t>
            </a:r>
            <a:endParaRPr lang="en-US" sz="2000">
              <a:latin typeface="Source Sans Pro SemiBold" panose="020B0603030403020204" pitchFamily="34" charset="0"/>
              <a:ea typeface="Source Sans Pro SemiBold" panose="020B0603030403020204" pitchFamily="34" charset="0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 panose="05000000000000000000" pitchFamily="2" charset="2"/>
              <a:buChar char="§"/>
            </a:pPr>
            <a:r>
              <a:rPr sz="2000">
                <a:latin typeface="Source Sans Pro SemiBold" panose="020B0603030403020204" pitchFamily="34" charset="0"/>
                <a:ea typeface="Source Sans Pro SemiBold" panose="020B0603030403020204" pitchFamily="34" charset="0"/>
                <a:cs typeface="Tahoma"/>
              </a:rPr>
              <a:t>Data </a:t>
            </a:r>
            <a:r>
              <a:rPr sz="20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ahoma"/>
              </a:rPr>
              <a:t>yang mendeskripsikan data lain.</a:t>
            </a:r>
            <a:endParaRPr sz="2000">
              <a:latin typeface="Source Sans Pro SemiBold" panose="020B0603030403020204" pitchFamily="34" charset="0"/>
              <a:ea typeface="Source Sans Pro SemiBold" panose="020B0603030403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000" y="66318"/>
            <a:ext cx="7894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600" spc="-265">
                <a:solidFill>
                  <a:schemeClr val="tx1"/>
                </a:solidFill>
              </a:rPr>
              <a:t>D</a:t>
            </a:r>
            <a:r>
              <a:rPr sz="3600" spc="-10">
                <a:solidFill>
                  <a:schemeClr val="tx1"/>
                </a:solidFill>
              </a:rPr>
              <a:t>AF</a:t>
            </a:r>
            <a:r>
              <a:rPr sz="3600" spc="-555">
                <a:solidFill>
                  <a:schemeClr val="tx1"/>
                </a:solidFill>
              </a:rPr>
              <a:t>T</a:t>
            </a:r>
            <a:r>
              <a:rPr sz="3600" spc="-30">
                <a:solidFill>
                  <a:schemeClr val="tx1"/>
                </a:solidFill>
              </a:rPr>
              <a:t>A</a:t>
            </a:r>
            <a:r>
              <a:rPr sz="3600" spc="-25">
                <a:solidFill>
                  <a:schemeClr val="tx1"/>
                </a:solidFill>
              </a:rPr>
              <a:t>R</a:t>
            </a:r>
            <a:r>
              <a:rPr sz="3600" spc="-200">
                <a:solidFill>
                  <a:schemeClr val="tx1"/>
                </a:solidFill>
              </a:rPr>
              <a:t> </a:t>
            </a:r>
            <a:r>
              <a:rPr sz="3600" spc="-130" dirty="0">
                <a:solidFill>
                  <a:schemeClr val="tx1"/>
                </a:solidFill>
              </a:rPr>
              <a:t>PUS</a:t>
            </a:r>
            <a:r>
              <a:rPr sz="3600" spc="-540" dirty="0">
                <a:solidFill>
                  <a:schemeClr val="tx1"/>
                </a:solidFill>
              </a:rPr>
              <a:t>T</a:t>
            </a:r>
            <a:r>
              <a:rPr sz="3600" spc="140" dirty="0">
                <a:solidFill>
                  <a:schemeClr val="tx1"/>
                </a:solidFill>
              </a:rPr>
              <a:t>AKA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828882"/>
            <a:ext cx="11807241" cy="320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6730" indent="-532130">
              <a:lnSpc>
                <a:spcPct val="125000"/>
              </a:lnSpc>
              <a:spcBef>
                <a:spcPts val="95"/>
              </a:spcBef>
            </a:pPr>
            <a:r>
              <a:rPr sz="1600" b="1" i="1" spc="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Laudon,</a:t>
            </a:r>
            <a:r>
              <a:rPr sz="1600" b="1" i="1" spc="-1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K.</a:t>
            </a:r>
            <a:r>
              <a:rPr sz="1600" b="1" i="1" spc="-1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C.,</a:t>
            </a:r>
            <a:r>
              <a:rPr sz="1600" b="1" i="1" spc="-1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1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</a:t>
            </a:r>
            <a:r>
              <a:rPr sz="1600" b="1" i="1" spc="-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Laudon,</a:t>
            </a:r>
            <a:r>
              <a:rPr sz="1600" b="1" i="1" spc="-1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2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J.</a:t>
            </a:r>
            <a:r>
              <a:rPr sz="1600" b="1" i="1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</a:t>
            </a:r>
            <a:r>
              <a:rPr sz="1600" b="1" i="1" spc="-1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(2013).</a:t>
            </a:r>
            <a:r>
              <a:rPr sz="1600" b="1" i="1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  <a:r>
              <a:rPr sz="1600" b="1" i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</a:t>
            </a:r>
            <a:r>
              <a:rPr sz="1600" b="1" i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systems: </a:t>
            </a:r>
            <a:r>
              <a:rPr sz="1600" b="1" i="1" spc="-70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Managing</a:t>
            </a:r>
            <a:r>
              <a:rPr sz="1600" b="1" i="1" spc="-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sz="1600" b="1" i="1" spc="-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</a:t>
            </a:r>
            <a:r>
              <a:rPr sz="1600" b="1" i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1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firm</a:t>
            </a:r>
            <a:r>
              <a:rPr sz="1600" b="1" i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(12th</a:t>
            </a:r>
            <a:r>
              <a:rPr sz="1600" b="1" i="1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ed.).</a:t>
            </a:r>
            <a:r>
              <a:rPr sz="1600" b="1" i="1" spc="-1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Boston:</a:t>
            </a:r>
            <a:r>
              <a:rPr sz="1600" b="1" i="1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Pearson.</a:t>
            </a:r>
            <a:endParaRPr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4195" marR="565785" indent="-532130">
              <a:lnSpc>
                <a:spcPct val="125000"/>
              </a:lnSpc>
            </a:pPr>
            <a:r>
              <a:rPr sz="1600" b="1" i="1" spc="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Morley,</a:t>
            </a:r>
            <a:r>
              <a:rPr sz="1600" b="1" i="1" spc="-1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D.,</a:t>
            </a:r>
            <a:r>
              <a:rPr sz="1600" b="1" i="1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1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</a:t>
            </a:r>
            <a:r>
              <a:rPr sz="1600" b="1" i="1" spc="-1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Parker,</a:t>
            </a:r>
            <a:r>
              <a:rPr sz="1600" b="1" i="1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  <a:r>
              <a:rPr sz="1600" b="1" i="1" spc="-1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</a:t>
            </a:r>
            <a:r>
              <a:rPr sz="1600" b="1" i="1" spc="-1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(2011).</a:t>
            </a:r>
            <a:r>
              <a:rPr sz="1600" b="1" i="1" spc="-11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</a:t>
            </a:r>
            <a:r>
              <a:rPr sz="1600" b="1" i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computers:</a:t>
            </a:r>
            <a:r>
              <a:rPr sz="1600" b="1" i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Today</a:t>
            </a:r>
            <a:r>
              <a:rPr sz="1600" b="1" i="1" spc="-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sz="1600" b="1" i="1" spc="-70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tomorrow</a:t>
            </a:r>
            <a:r>
              <a:rPr sz="1600" b="1" i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(13th</a:t>
            </a:r>
            <a:r>
              <a:rPr sz="1600" b="1" i="1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ed.).</a:t>
            </a:r>
            <a:r>
              <a:rPr sz="1600" b="1" i="1" spc="-1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Australia:</a:t>
            </a:r>
            <a:r>
              <a:rPr sz="1600" b="1" i="1" spc="-1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Cengage</a:t>
            </a:r>
            <a:r>
              <a:rPr sz="1600" b="1" i="1" spc="-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Learning.</a:t>
            </a:r>
            <a:endParaRPr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600" b="1" i="1" spc="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Miller,</a:t>
            </a:r>
            <a:r>
              <a:rPr sz="1600" b="1" i="1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1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</a:t>
            </a:r>
            <a:r>
              <a:rPr sz="1600" b="1" i="1" spc="-1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(2010).</a:t>
            </a:r>
            <a:r>
              <a:rPr sz="1600" b="1" i="1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Absolute </a:t>
            </a:r>
            <a:r>
              <a:rPr sz="1600" b="1" i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beginners</a:t>
            </a:r>
            <a:r>
              <a:rPr sz="1600" b="1" i="1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</a:t>
            </a:r>
            <a:r>
              <a:rPr sz="1600" b="1" i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sz="1600" b="1" i="1" spc="-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</a:t>
            </a:r>
            <a:r>
              <a:rPr sz="1600" b="1" i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basics.</a:t>
            </a:r>
            <a:endParaRPr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4195">
              <a:lnSpc>
                <a:spcPct val="100000"/>
              </a:lnSpc>
              <a:spcBef>
                <a:spcPts val="780"/>
              </a:spcBef>
            </a:pPr>
            <a:r>
              <a:rPr sz="1600" b="1" i="1" spc="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Indian</a:t>
            </a:r>
            <a:r>
              <a:rPr sz="1600" b="1" i="1" spc="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600" b="1" i="1" spc="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polis,</a:t>
            </a:r>
            <a:r>
              <a:rPr sz="1600" b="1" i="1" spc="-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sz="1600" b="1" i="1" spc="-22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sz="1600" b="1" i="1" spc="-1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Que.</a:t>
            </a:r>
            <a:endParaRPr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4195" marR="1124585" indent="-532130">
              <a:lnSpc>
                <a:spcPts val="3900"/>
              </a:lnSpc>
              <a:spcBef>
                <a:spcPts val="260"/>
              </a:spcBef>
            </a:pPr>
            <a:r>
              <a:rPr sz="1600" b="1" i="1" spc="10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Norton,</a:t>
            </a:r>
            <a:r>
              <a:rPr sz="1600" b="1" i="1" spc="-1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</a:t>
            </a:r>
            <a:r>
              <a:rPr sz="1600" b="1" i="1" spc="-1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(2006).</a:t>
            </a:r>
            <a:r>
              <a:rPr sz="1600" b="1" i="1" spc="-114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Peter</a:t>
            </a:r>
            <a:r>
              <a:rPr sz="1600" b="1" i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Nortons</a:t>
            </a:r>
            <a:r>
              <a:rPr sz="1600" b="1" i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r>
              <a:rPr sz="1600" b="1" i="1" spc="-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sz="1600" b="1" i="1" spc="-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computers.</a:t>
            </a:r>
            <a:r>
              <a:rPr sz="1600" b="1" i="1" spc="-1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Boston: </a:t>
            </a:r>
            <a:r>
              <a:rPr sz="1600" b="1" i="1" spc="-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McGraw-Hill</a:t>
            </a:r>
            <a:r>
              <a:rPr sz="1600" b="1" i="1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r>
              <a:rPr sz="1600" b="1" i="1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Education.</a:t>
            </a:r>
            <a:endParaRPr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600" b="1" i="1" spc="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OBrien,</a:t>
            </a:r>
            <a:r>
              <a:rPr sz="1600" b="1" i="1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2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J.</a:t>
            </a:r>
            <a:r>
              <a:rPr sz="1600" b="1" i="1" spc="-1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A.,</a:t>
            </a:r>
            <a:r>
              <a:rPr sz="1600" b="1" i="1" spc="-1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</a:t>
            </a:r>
            <a:r>
              <a:rPr sz="1600" b="1" i="1" spc="-1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Marakas,</a:t>
            </a:r>
            <a:r>
              <a:rPr sz="1600" b="1" i="1" spc="-1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</a:t>
            </a:r>
            <a:r>
              <a:rPr sz="1600" b="1" i="1" spc="-1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1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</a:t>
            </a:r>
            <a:r>
              <a:rPr sz="1600" b="1" i="1" spc="-1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(2010).</a:t>
            </a:r>
            <a:r>
              <a:rPr sz="1600" b="1" i="1" spc="-1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4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r>
              <a:rPr sz="1600" b="1" i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sz="1600" b="1" i="1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</a:t>
            </a:r>
            <a:r>
              <a:rPr sz="1600" b="1" i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9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systems.</a:t>
            </a:r>
            <a:endParaRPr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4195">
              <a:lnSpc>
                <a:spcPct val="100000"/>
              </a:lnSpc>
              <a:spcBef>
                <a:spcPts val="785"/>
              </a:spcBef>
            </a:pPr>
            <a:r>
              <a:rPr sz="1600" b="1" i="1" spc="1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sz="1600" b="1" i="1" spc="-17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York:</a:t>
            </a:r>
            <a:r>
              <a:rPr sz="1600" b="1" i="1" spc="-1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9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McGraw-Hill</a:t>
            </a:r>
            <a:r>
              <a:rPr sz="1600" b="1" i="1" spc="-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600" b="1" i="1" spc="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Irwin.</a:t>
            </a:r>
            <a:endParaRPr sz="1600" b="1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229600" y="2507137"/>
            <a:ext cx="1030605" cy="781685"/>
          </a:xfrm>
          <a:custGeom>
            <a:avLst/>
            <a:gdLst/>
            <a:ahLst/>
            <a:cxnLst/>
            <a:rect l="l" t="t" r="r" b="b"/>
            <a:pathLst>
              <a:path w="1030605" h="781685">
                <a:moveTo>
                  <a:pt x="175920" y="499014"/>
                </a:moveTo>
                <a:lnTo>
                  <a:pt x="188626" y="552745"/>
                </a:lnTo>
                <a:lnTo>
                  <a:pt x="205192" y="594864"/>
                </a:lnTo>
                <a:lnTo>
                  <a:pt x="229478" y="628265"/>
                </a:lnTo>
                <a:lnTo>
                  <a:pt x="265343" y="655844"/>
                </a:lnTo>
                <a:lnTo>
                  <a:pt x="316649" y="680497"/>
                </a:lnTo>
                <a:lnTo>
                  <a:pt x="372303" y="706493"/>
                </a:lnTo>
                <a:lnTo>
                  <a:pt x="419270" y="733439"/>
                </a:lnTo>
                <a:lnTo>
                  <a:pt x="458515" y="757471"/>
                </a:lnTo>
                <a:lnTo>
                  <a:pt x="491004" y="774725"/>
                </a:lnTo>
                <a:lnTo>
                  <a:pt x="517703" y="781335"/>
                </a:lnTo>
                <a:lnTo>
                  <a:pt x="548820" y="774080"/>
                </a:lnTo>
                <a:lnTo>
                  <a:pt x="585568" y="753586"/>
                </a:lnTo>
                <a:lnTo>
                  <a:pt x="633628" y="721756"/>
                </a:lnTo>
                <a:lnTo>
                  <a:pt x="698678" y="680497"/>
                </a:lnTo>
                <a:lnTo>
                  <a:pt x="517703" y="680497"/>
                </a:lnTo>
                <a:lnTo>
                  <a:pt x="175920" y="499014"/>
                </a:lnTo>
                <a:close/>
              </a:path>
              <a:path w="1030605" h="781685">
                <a:moveTo>
                  <a:pt x="919785" y="357917"/>
                </a:moveTo>
                <a:lnTo>
                  <a:pt x="839394" y="398176"/>
                </a:lnTo>
                <a:lnTo>
                  <a:pt x="848190" y="411422"/>
                </a:lnTo>
                <a:lnTo>
                  <a:pt x="864524" y="458708"/>
                </a:lnTo>
                <a:lnTo>
                  <a:pt x="873309" y="551356"/>
                </a:lnTo>
                <a:lnTo>
                  <a:pt x="859460" y="700690"/>
                </a:lnTo>
                <a:lnTo>
                  <a:pt x="872021" y="717710"/>
                </a:lnTo>
                <a:lnTo>
                  <a:pt x="899655" y="730932"/>
                </a:lnTo>
                <a:lnTo>
                  <a:pt x="927290" y="729033"/>
                </a:lnTo>
                <a:lnTo>
                  <a:pt x="939851" y="700690"/>
                </a:lnTo>
                <a:lnTo>
                  <a:pt x="953700" y="536547"/>
                </a:lnTo>
                <a:lnTo>
                  <a:pt x="944915" y="431006"/>
                </a:lnTo>
                <a:lnTo>
                  <a:pt x="928581" y="374614"/>
                </a:lnTo>
                <a:lnTo>
                  <a:pt x="919785" y="357917"/>
                </a:lnTo>
                <a:close/>
              </a:path>
              <a:path w="1030605" h="781685">
                <a:moveTo>
                  <a:pt x="799135" y="539400"/>
                </a:moveTo>
                <a:lnTo>
                  <a:pt x="517703" y="680497"/>
                </a:lnTo>
                <a:lnTo>
                  <a:pt x="698678" y="680497"/>
                </a:lnTo>
                <a:lnTo>
                  <a:pt x="745774" y="660044"/>
                </a:lnTo>
                <a:lnTo>
                  <a:pt x="784037" y="621034"/>
                </a:lnTo>
                <a:lnTo>
                  <a:pt x="799135" y="539400"/>
                </a:lnTo>
                <a:close/>
              </a:path>
              <a:path w="1030605" h="781685">
                <a:moveTo>
                  <a:pt x="510165" y="0"/>
                </a:moveTo>
                <a:lnTo>
                  <a:pt x="479065" y="3786"/>
                </a:lnTo>
                <a:lnTo>
                  <a:pt x="457390" y="15144"/>
                </a:lnTo>
                <a:lnTo>
                  <a:pt x="15075" y="236886"/>
                </a:lnTo>
                <a:lnTo>
                  <a:pt x="3766" y="255184"/>
                </a:lnTo>
                <a:lnTo>
                  <a:pt x="0" y="277272"/>
                </a:lnTo>
                <a:lnTo>
                  <a:pt x="3766" y="299305"/>
                </a:lnTo>
                <a:lnTo>
                  <a:pt x="15075" y="317531"/>
                </a:lnTo>
                <a:lnTo>
                  <a:pt x="457390" y="559593"/>
                </a:lnTo>
                <a:lnTo>
                  <a:pt x="479065" y="570880"/>
                </a:lnTo>
                <a:lnTo>
                  <a:pt x="510165" y="574643"/>
                </a:lnTo>
                <a:lnTo>
                  <a:pt x="545037" y="570880"/>
                </a:lnTo>
                <a:lnTo>
                  <a:pt x="578028" y="559593"/>
                </a:lnTo>
                <a:lnTo>
                  <a:pt x="839394" y="398176"/>
                </a:lnTo>
                <a:lnTo>
                  <a:pt x="557962" y="337724"/>
                </a:lnTo>
                <a:lnTo>
                  <a:pt x="517703" y="337724"/>
                </a:lnTo>
                <a:lnTo>
                  <a:pt x="476552" y="331118"/>
                </a:lnTo>
                <a:lnTo>
                  <a:pt x="444825" y="315071"/>
                </a:lnTo>
                <a:lnTo>
                  <a:pt x="424407" y="295237"/>
                </a:lnTo>
                <a:lnTo>
                  <a:pt x="417187" y="277256"/>
                </a:lnTo>
                <a:lnTo>
                  <a:pt x="424407" y="250769"/>
                </a:lnTo>
                <a:lnTo>
                  <a:pt x="444825" y="231838"/>
                </a:lnTo>
                <a:lnTo>
                  <a:pt x="476552" y="220479"/>
                </a:lnTo>
                <a:lnTo>
                  <a:pt x="517703" y="216693"/>
                </a:lnTo>
                <a:lnTo>
                  <a:pt x="961733" y="216693"/>
                </a:lnTo>
                <a:lnTo>
                  <a:pt x="578028" y="15144"/>
                </a:lnTo>
                <a:lnTo>
                  <a:pt x="545037" y="3786"/>
                </a:lnTo>
                <a:lnTo>
                  <a:pt x="510165" y="0"/>
                </a:lnTo>
                <a:close/>
              </a:path>
              <a:path w="1030605" h="781685">
                <a:moveTo>
                  <a:pt x="961733" y="216693"/>
                </a:moveTo>
                <a:lnTo>
                  <a:pt x="517703" y="216693"/>
                </a:lnTo>
                <a:lnTo>
                  <a:pt x="547248" y="220164"/>
                </a:lnTo>
                <a:lnTo>
                  <a:pt x="572995" y="229314"/>
                </a:lnTo>
                <a:lnTo>
                  <a:pt x="591194" y="242250"/>
                </a:lnTo>
                <a:lnTo>
                  <a:pt x="598094" y="257079"/>
                </a:lnTo>
                <a:lnTo>
                  <a:pt x="919785" y="357917"/>
                </a:lnTo>
                <a:lnTo>
                  <a:pt x="1000176" y="317531"/>
                </a:lnTo>
                <a:lnTo>
                  <a:pt x="1022821" y="299305"/>
                </a:lnTo>
                <a:lnTo>
                  <a:pt x="1030370" y="277256"/>
                </a:lnTo>
                <a:lnTo>
                  <a:pt x="1022821" y="255184"/>
                </a:lnTo>
                <a:lnTo>
                  <a:pt x="1000176" y="236886"/>
                </a:lnTo>
                <a:lnTo>
                  <a:pt x="961733" y="216693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178689"/>
            <a:ext cx="12115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835" algn="r">
              <a:lnSpc>
                <a:spcPct val="100000"/>
              </a:lnSpc>
              <a:spcBef>
                <a:spcPts val="100"/>
              </a:spcBef>
            </a:pPr>
            <a:r>
              <a:rPr sz="360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TUJUAN PEMBELAJARAN</a:t>
            </a:r>
            <a:endParaRPr sz="3600" dirty="0">
              <a:solidFill>
                <a:schemeClr val="tx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00" y="1375328"/>
            <a:ext cx="10972800" cy="650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 algn="ctr">
              <a:lnSpc>
                <a:spcPct val="150000"/>
              </a:lnSpc>
              <a:spcBef>
                <a:spcPts val="95"/>
              </a:spcBef>
            </a:pPr>
            <a:r>
              <a:rPr sz="2400" spc="85" dirty="0">
                <a:latin typeface="Tahoma"/>
                <a:cs typeface="Tahoma"/>
              </a:rPr>
              <a:t>Setelah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mempelajari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bagian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spc="40" dirty="0">
                <a:latin typeface="Tahoma"/>
                <a:cs typeface="Tahoma"/>
              </a:rPr>
              <a:t>ini, </a:t>
            </a:r>
            <a:r>
              <a:rPr sz="2400" spc="-98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Anda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diharapkan</a:t>
            </a:r>
            <a:r>
              <a:rPr sz="2400" spc="-21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telah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mampu</a:t>
            </a:r>
            <a:r>
              <a:rPr sz="3200" spc="125" dirty="0"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8400" y="2580480"/>
            <a:ext cx="7571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85" dirty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Menjelaskan</a:t>
            </a:r>
            <a:r>
              <a:rPr sz="3200" b="1" spc="-155" dirty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3200" b="1" spc="-80" dirty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manajemen</a:t>
            </a:r>
            <a:r>
              <a:rPr sz="3200" b="1" spc="-155" dirty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3200" b="1" spc="-90" dirty="0">
                <a:solidFill>
                  <a:srgbClr val="53535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sz="4000" b="1" spc="-90" dirty="0">
                <a:solidFill>
                  <a:srgbClr val="535353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42634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5" dirty="0">
                <a:solidFill>
                  <a:srgbClr val="FFC000"/>
                </a:solidFill>
              </a:rPr>
              <a:t>INFORMASI</a:t>
            </a:r>
            <a:endParaRPr sz="4000">
              <a:solidFill>
                <a:srgbClr val="FFC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43306" y="1473982"/>
            <a:ext cx="11105387" cy="2408377"/>
          </a:xfrm>
          <a:prstGeom prst="rect">
            <a:avLst/>
          </a:prstGeom>
        </p:spPr>
        <p:txBody>
          <a:bodyPr vert="horz" wrap="square" lIns="0" tIns="838733" rIns="0" bIns="0" rtlCol="0">
            <a:spAutoFit/>
          </a:bodyPr>
          <a:lstStyle/>
          <a:p>
            <a:pPr marL="3212465" marR="5080">
              <a:lnSpc>
                <a:spcPct val="125000"/>
              </a:lnSpc>
              <a:spcBef>
                <a:spcPts val="105"/>
              </a:spcBef>
            </a:pPr>
            <a:r>
              <a:rPr lang="en-US" sz="2800" b="1" spc="130">
                <a:solidFill>
                  <a:schemeClr val="tx1"/>
                </a:solidFill>
                <a:latin typeface="Arial"/>
                <a:cs typeface="Arial"/>
              </a:rPr>
              <a:t>“ </a:t>
            </a:r>
            <a:r>
              <a:rPr sz="2800" b="1" spc="130">
                <a:solidFill>
                  <a:schemeClr val="tx1"/>
                </a:solidFill>
                <a:latin typeface="Arial"/>
                <a:cs typeface="Arial"/>
              </a:rPr>
              <a:t>Informasi </a:t>
            </a:r>
            <a:r>
              <a:rPr sz="2800" spc="145" dirty="0">
                <a:solidFill>
                  <a:schemeClr val="tx1"/>
                </a:solidFill>
              </a:rPr>
              <a:t>dapat </a:t>
            </a:r>
            <a:r>
              <a:rPr sz="2800" spc="140" dirty="0">
                <a:solidFill>
                  <a:schemeClr val="tx1"/>
                </a:solidFill>
              </a:rPr>
              <a:t>dimanfaatkan </a:t>
            </a:r>
            <a:r>
              <a:rPr sz="2800" spc="145" dirty="0">
                <a:solidFill>
                  <a:schemeClr val="tx1"/>
                </a:solidFill>
              </a:rPr>
              <a:t> </a:t>
            </a:r>
            <a:r>
              <a:rPr sz="2800" spc="100" dirty="0">
                <a:solidFill>
                  <a:schemeClr val="tx1"/>
                </a:solidFill>
              </a:rPr>
              <a:t>sebagai</a:t>
            </a:r>
            <a:r>
              <a:rPr sz="2800" spc="-195" dirty="0">
                <a:solidFill>
                  <a:schemeClr val="tx1"/>
                </a:solidFill>
              </a:rPr>
              <a:t> </a:t>
            </a:r>
            <a:r>
              <a:rPr sz="2800" b="1" spc="85" dirty="0">
                <a:solidFill>
                  <a:schemeClr val="tx1"/>
                </a:solidFill>
                <a:latin typeface="Arial"/>
                <a:cs typeface="Arial"/>
              </a:rPr>
              <a:t>dasar</a:t>
            </a:r>
            <a:r>
              <a:rPr sz="2800" b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chemeClr val="tx1"/>
                </a:solidFill>
              </a:rPr>
              <a:t>untuk</a:t>
            </a:r>
            <a:r>
              <a:rPr sz="2800" spc="-190" dirty="0">
                <a:solidFill>
                  <a:schemeClr val="tx1"/>
                </a:solidFill>
              </a:rPr>
              <a:t> </a:t>
            </a:r>
            <a:r>
              <a:rPr sz="2800" b="1" spc="114" dirty="0">
                <a:solidFill>
                  <a:schemeClr val="tx1"/>
                </a:solidFill>
                <a:latin typeface="Arial"/>
                <a:cs typeface="Arial"/>
              </a:rPr>
              <a:t>pengambilan </a:t>
            </a:r>
            <a:r>
              <a:rPr sz="2800" b="1" spc="-9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b="1" spc="130" dirty="0">
                <a:solidFill>
                  <a:schemeClr val="tx1"/>
                </a:solidFill>
                <a:latin typeface="Arial"/>
                <a:cs typeface="Arial"/>
              </a:rPr>
              <a:t>keputusan </a:t>
            </a:r>
            <a:r>
              <a:rPr sz="2800" spc="175" dirty="0">
                <a:solidFill>
                  <a:schemeClr val="tx1"/>
                </a:solidFill>
              </a:rPr>
              <a:t>dan </a:t>
            </a:r>
            <a:r>
              <a:rPr sz="2800" spc="195" dirty="0">
                <a:solidFill>
                  <a:schemeClr val="tx1"/>
                </a:solidFill>
              </a:rPr>
              <a:t>memahami </a:t>
            </a:r>
            <a:r>
              <a:rPr sz="2800" spc="200" dirty="0">
                <a:solidFill>
                  <a:schemeClr val="tx1"/>
                </a:solidFill>
              </a:rPr>
              <a:t> </a:t>
            </a:r>
            <a:r>
              <a:rPr sz="2800" spc="150" dirty="0">
                <a:solidFill>
                  <a:schemeClr val="tx1"/>
                </a:solidFill>
              </a:rPr>
              <a:t>permasalahan</a:t>
            </a:r>
            <a:r>
              <a:rPr sz="2800" spc="-195" dirty="0">
                <a:solidFill>
                  <a:schemeClr val="tx1"/>
                </a:solidFill>
              </a:rPr>
              <a:t> </a:t>
            </a:r>
            <a:r>
              <a:rPr sz="2800" spc="120" dirty="0">
                <a:solidFill>
                  <a:schemeClr val="tx1"/>
                </a:solidFill>
              </a:rPr>
              <a:t>atau</a:t>
            </a:r>
            <a:r>
              <a:rPr sz="2800" spc="-185" dirty="0">
                <a:solidFill>
                  <a:schemeClr val="tx1"/>
                </a:solidFill>
              </a:rPr>
              <a:t> </a:t>
            </a:r>
            <a:r>
              <a:rPr sz="2800" spc="75">
                <a:solidFill>
                  <a:schemeClr val="tx1"/>
                </a:solidFill>
              </a:rPr>
              <a:t>situasi.</a:t>
            </a:r>
            <a:r>
              <a:rPr lang="en-US" sz="2800" spc="75">
                <a:solidFill>
                  <a:schemeClr val="tx1"/>
                </a:solidFill>
              </a:rPr>
              <a:t>"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9555" y="2084832"/>
            <a:ext cx="1183005" cy="1361440"/>
          </a:xfrm>
          <a:custGeom>
            <a:avLst/>
            <a:gdLst/>
            <a:ahLst/>
            <a:cxnLst/>
            <a:rect l="l" t="t" r="r" b="b"/>
            <a:pathLst>
              <a:path w="1183005" h="1361439">
                <a:moveTo>
                  <a:pt x="591312" y="0"/>
                </a:moveTo>
                <a:lnTo>
                  <a:pt x="547188" y="1866"/>
                </a:lnTo>
                <a:lnTo>
                  <a:pt x="503944" y="7378"/>
                </a:lnTo>
                <a:lnTo>
                  <a:pt x="461694" y="16404"/>
                </a:lnTo>
                <a:lnTo>
                  <a:pt x="420553" y="28811"/>
                </a:lnTo>
                <a:lnTo>
                  <a:pt x="380635" y="44469"/>
                </a:lnTo>
                <a:lnTo>
                  <a:pt x="342053" y="63247"/>
                </a:lnTo>
                <a:lnTo>
                  <a:pt x="304924" y="85011"/>
                </a:lnTo>
                <a:lnTo>
                  <a:pt x="269360" y="109631"/>
                </a:lnTo>
                <a:lnTo>
                  <a:pt x="235478" y="136976"/>
                </a:lnTo>
                <a:lnTo>
                  <a:pt x="203390" y="166912"/>
                </a:lnTo>
                <a:lnTo>
                  <a:pt x="173212" y="199310"/>
                </a:lnTo>
                <a:lnTo>
                  <a:pt x="145057" y="234037"/>
                </a:lnTo>
                <a:lnTo>
                  <a:pt x="119041" y="270962"/>
                </a:lnTo>
                <a:lnTo>
                  <a:pt x="95278" y="309953"/>
                </a:lnTo>
                <a:lnTo>
                  <a:pt x="73881" y="350878"/>
                </a:lnTo>
                <a:lnTo>
                  <a:pt x="54967" y="393606"/>
                </a:lnTo>
                <a:lnTo>
                  <a:pt x="38648" y="438005"/>
                </a:lnTo>
                <a:lnTo>
                  <a:pt x="25040" y="483944"/>
                </a:lnTo>
                <a:lnTo>
                  <a:pt x="14256" y="531292"/>
                </a:lnTo>
                <a:lnTo>
                  <a:pt x="6412" y="579915"/>
                </a:lnTo>
                <a:lnTo>
                  <a:pt x="1622" y="629684"/>
                </a:lnTo>
                <a:lnTo>
                  <a:pt x="0" y="680465"/>
                </a:lnTo>
                <a:lnTo>
                  <a:pt x="1622" y="731247"/>
                </a:lnTo>
                <a:lnTo>
                  <a:pt x="6412" y="781016"/>
                </a:lnTo>
                <a:lnTo>
                  <a:pt x="14256" y="829639"/>
                </a:lnTo>
                <a:lnTo>
                  <a:pt x="25040" y="876987"/>
                </a:lnTo>
                <a:lnTo>
                  <a:pt x="38648" y="922926"/>
                </a:lnTo>
                <a:lnTo>
                  <a:pt x="54967" y="967325"/>
                </a:lnTo>
                <a:lnTo>
                  <a:pt x="73881" y="1010053"/>
                </a:lnTo>
                <a:lnTo>
                  <a:pt x="95278" y="1050978"/>
                </a:lnTo>
                <a:lnTo>
                  <a:pt x="119041" y="1089969"/>
                </a:lnTo>
                <a:lnTo>
                  <a:pt x="145057" y="1126894"/>
                </a:lnTo>
                <a:lnTo>
                  <a:pt x="173212" y="1161621"/>
                </a:lnTo>
                <a:lnTo>
                  <a:pt x="203390" y="1194019"/>
                </a:lnTo>
                <a:lnTo>
                  <a:pt x="235478" y="1223955"/>
                </a:lnTo>
                <a:lnTo>
                  <a:pt x="269360" y="1251300"/>
                </a:lnTo>
                <a:lnTo>
                  <a:pt x="304924" y="1275920"/>
                </a:lnTo>
                <a:lnTo>
                  <a:pt x="342053" y="1297684"/>
                </a:lnTo>
                <a:lnTo>
                  <a:pt x="380635" y="1316462"/>
                </a:lnTo>
                <a:lnTo>
                  <a:pt x="420553" y="1332120"/>
                </a:lnTo>
                <a:lnTo>
                  <a:pt x="461694" y="1344527"/>
                </a:lnTo>
                <a:lnTo>
                  <a:pt x="503944" y="1353553"/>
                </a:lnTo>
                <a:lnTo>
                  <a:pt x="547188" y="1359065"/>
                </a:lnTo>
                <a:lnTo>
                  <a:pt x="591312" y="1360931"/>
                </a:lnTo>
                <a:lnTo>
                  <a:pt x="635435" y="1359065"/>
                </a:lnTo>
                <a:lnTo>
                  <a:pt x="678679" y="1353553"/>
                </a:lnTo>
                <a:lnTo>
                  <a:pt x="720929" y="1344527"/>
                </a:lnTo>
                <a:lnTo>
                  <a:pt x="762070" y="1332120"/>
                </a:lnTo>
                <a:lnTo>
                  <a:pt x="801988" y="1316462"/>
                </a:lnTo>
                <a:lnTo>
                  <a:pt x="840570" y="1297684"/>
                </a:lnTo>
                <a:lnTo>
                  <a:pt x="877699" y="1275920"/>
                </a:lnTo>
                <a:lnTo>
                  <a:pt x="913263" y="1251300"/>
                </a:lnTo>
                <a:lnTo>
                  <a:pt x="947145" y="1223955"/>
                </a:lnTo>
                <a:lnTo>
                  <a:pt x="979233" y="1194019"/>
                </a:lnTo>
                <a:lnTo>
                  <a:pt x="1009411" y="1161621"/>
                </a:lnTo>
                <a:lnTo>
                  <a:pt x="1037566" y="1126894"/>
                </a:lnTo>
                <a:lnTo>
                  <a:pt x="1063582" y="1089969"/>
                </a:lnTo>
                <a:lnTo>
                  <a:pt x="1087345" y="1050978"/>
                </a:lnTo>
                <a:lnTo>
                  <a:pt x="1108742" y="1010053"/>
                </a:lnTo>
                <a:lnTo>
                  <a:pt x="1127656" y="967325"/>
                </a:lnTo>
                <a:lnTo>
                  <a:pt x="1143975" y="922926"/>
                </a:lnTo>
                <a:lnTo>
                  <a:pt x="1157583" y="876987"/>
                </a:lnTo>
                <a:lnTo>
                  <a:pt x="1168367" y="829639"/>
                </a:lnTo>
                <a:lnTo>
                  <a:pt x="1176211" y="781016"/>
                </a:lnTo>
                <a:lnTo>
                  <a:pt x="1181001" y="731247"/>
                </a:lnTo>
                <a:lnTo>
                  <a:pt x="1182624" y="680465"/>
                </a:lnTo>
                <a:lnTo>
                  <a:pt x="1181001" y="629684"/>
                </a:lnTo>
                <a:lnTo>
                  <a:pt x="1176211" y="579915"/>
                </a:lnTo>
                <a:lnTo>
                  <a:pt x="1168367" y="531292"/>
                </a:lnTo>
                <a:lnTo>
                  <a:pt x="1157583" y="483944"/>
                </a:lnTo>
                <a:lnTo>
                  <a:pt x="1143975" y="438005"/>
                </a:lnTo>
                <a:lnTo>
                  <a:pt x="1127656" y="393606"/>
                </a:lnTo>
                <a:lnTo>
                  <a:pt x="1108742" y="350878"/>
                </a:lnTo>
                <a:lnTo>
                  <a:pt x="1087345" y="309953"/>
                </a:lnTo>
                <a:lnTo>
                  <a:pt x="1063582" y="270962"/>
                </a:lnTo>
                <a:lnTo>
                  <a:pt x="1037566" y="234037"/>
                </a:lnTo>
                <a:lnTo>
                  <a:pt x="1009411" y="199310"/>
                </a:lnTo>
                <a:lnTo>
                  <a:pt x="979233" y="166912"/>
                </a:lnTo>
                <a:lnTo>
                  <a:pt x="947145" y="136976"/>
                </a:lnTo>
                <a:lnTo>
                  <a:pt x="913263" y="109631"/>
                </a:lnTo>
                <a:lnTo>
                  <a:pt x="877699" y="85011"/>
                </a:lnTo>
                <a:lnTo>
                  <a:pt x="840570" y="63247"/>
                </a:lnTo>
                <a:lnTo>
                  <a:pt x="801988" y="44469"/>
                </a:lnTo>
                <a:lnTo>
                  <a:pt x="762070" y="28811"/>
                </a:lnTo>
                <a:lnTo>
                  <a:pt x="720929" y="16404"/>
                </a:lnTo>
                <a:lnTo>
                  <a:pt x="678679" y="7378"/>
                </a:lnTo>
                <a:lnTo>
                  <a:pt x="635435" y="1866"/>
                </a:lnTo>
                <a:lnTo>
                  <a:pt x="591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3816" y="2209800"/>
            <a:ext cx="2386584" cy="2191639"/>
            <a:chOff x="661416" y="1845564"/>
            <a:chExt cx="3267710" cy="36226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196" y="2345436"/>
              <a:ext cx="3122676" cy="31226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9556" y="2084832"/>
              <a:ext cx="1183005" cy="1361440"/>
            </a:xfrm>
            <a:custGeom>
              <a:avLst/>
              <a:gdLst/>
              <a:ahLst/>
              <a:cxnLst/>
              <a:rect l="l" t="t" r="r" b="b"/>
              <a:pathLst>
                <a:path w="1183005" h="1361439">
                  <a:moveTo>
                    <a:pt x="0" y="680465"/>
                  </a:moveTo>
                  <a:lnTo>
                    <a:pt x="1622" y="629684"/>
                  </a:lnTo>
                  <a:lnTo>
                    <a:pt x="6412" y="579915"/>
                  </a:lnTo>
                  <a:lnTo>
                    <a:pt x="14256" y="531292"/>
                  </a:lnTo>
                  <a:lnTo>
                    <a:pt x="25040" y="483944"/>
                  </a:lnTo>
                  <a:lnTo>
                    <a:pt x="38648" y="438005"/>
                  </a:lnTo>
                  <a:lnTo>
                    <a:pt x="54967" y="393606"/>
                  </a:lnTo>
                  <a:lnTo>
                    <a:pt x="73881" y="350878"/>
                  </a:lnTo>
                  <a:lnTo>
                    <a:pt x="95278" y="309953"/>
                  </a:lnTo>
                  <a:lnTo>
                    <a:pt x="119041" y="270962"/>
                  </a:lnTo>
                  <a:lnTo>
                    <a:pt x="145057" y="234037"/>
                  </a:lnTo>
                  <a:lnTo>
                    <a:pt x="173212" y="199310"/>
                  </a:lnTo>
                  <a:lnTo>
                    <a:pt x="203390" y="166912"/>
                  </a:lnTo>
                  <a:lnTo>
                    <a:pt x="235478" y="136976"/>
                  </a:lnTo>
                  <a:lnTo>
                    <a:pt x="269360" y="109631"/>
                  </a:lnTo>
                  <a:lnTo>
                    <a:pt x="304924" y="85011"/>
                  </a:lnTo>
                  <a:lnTo>
                    <a:pt x="342053" y="63247"/>
                  </a:lnTo>
                  <a:lnTo>
                    <a:pt x="380635" y="44469"/>
                  </a:lnTo>
                  <a:lnTo>
                    <a:pt x="420553" y="28811"/>
                  </a:lnTo>
                  <a:lnTo>
                    <a:pt x="461694" y="16404"/>
                  </a:lnTo>
                  <a:lnTo>
                    <a:pt x="503944" y="7378"/>
                  </a:lnTo>
                  <a:lnTo>
                    <a:pt x="547188" y="1866"/>
                  </a:lnTo>
                  <a:lnTo>
                    <a:pt x="591312" y="0"/>
                  </a:lnTo>
                  <a:lnTo>
                    <a:pt x="635435" y="1866"/>
                  </a:lnTo>
                  <a:lnTo>
                    <a:pt x="678679" y="7378"/>
                  </a:lnTo>
                  <a:lnTo>
                    <a:pt x="720929" y="16404"/>
                  </a:lnTo>
                  <a:lnTo>
                    <a:pt x="762070" y="28811"/>
                  </a:lnTo>
                  <a:lnTo>
                    <a:pt x="801988" y="44469"/>
                  </a:lnTo>
                  <a:lnTo>
                    <a:pt x="840570" y="63247"/>
                  </a:lnTo>
                  <a:lnTo>
                    <a:pt x="877699" y="85011"/>
                  </a:lnTo>
                  <a:lnTo>
                    <a:pt x="913263" y="109631"/>
                  </a:lnTo>
                  <a:lnTo>
                    <a:pt x="947145" y="136976"/>
                  </a:lnTo>
                  <a:lnTo>
                    <a:pt x="979233" y="166912"/>
                  </a:lnTo>
                  <a:lnTo>
                    <a:pt x="1009411" y="199310"/>
                  </a:lnTo>
                  <a:lnTo>
                    <a:pt x="1037566" y="234037"/>
                  </a:lnTo>
                  <a:lnTo>
                    <a:pt x="1063582" y="270962"/>
                  </a:lnTo>
                  <a:lnTo>
                    <a:pt x="1087345" y="309953"/>
                  </a:lnTo>
                  <a:lnTo>
                    <a:pt x="1108742" y="350878"/>
                  </a:lnTo>
                  <a:lnTo>
                    <a:pt x="1127656" y="393606"/>
                  </a:lnTo>
                  <a:lnTo>
                    <a:pt x="1143975" y="438005"/>
                  </a:lnTo>
                  <a:lnTo>
                    <a:pt x="1157583" y="483944"/>
                  </a:lnTo>
                  <a:lnTo>
                    <a:pt x="1168367" y="531292"/>
                  </a:lnTo>
                  <a:lnTo>
                    <a:pt x="1176211" y="579915"/>
                  </a:lnTo>
                  <a:lnTo>
                    <a:pt x="1181001" y="629684"/>
                  </a:lnTo>
                  <a:lnTo>
                    <a:pt x="1182624" y="680465"/>
                  </a:lnTo>
                  <a:lnTo>
                    <a:pt x="1181001" y="731247"/>
                  </a:lnTo>
                  <a:lnTo>
                    <a:pt x="1176211" y="781016"/>
                  </a:lnTo>
                  <a:lnTo>
                    <a:pt x="1168367" y="829639"/>
                  </a:lnTo>
                  <a:lnTo>
                    <a:pt x="1157583" y="876987"/>
                  </a:lnTo>
                  <a:lnTo>
                    <a:pt x="1143975" y="922926"/>
                  </a:lnTo>
                  <a:lnTo>
                    <a:pt x="1127656" y="967325"/>
                  </a:lnTo>
                  <a:lnTo>
                    <a:pt x="1108742" y="1010053"/>
                  </a:lnTo>
                  <a:lnTo>
                    <a:pt x="1087345" y="1050978"/>
                  </a:lnTo>
                  <a:lnTo>
                    <a:pt x="1063582" y="1089969"/>
                  </a:lnTo>
                  <a:lnTo>
                    <a:pt x="1037566" y="1126894"/>
                  </a:lnTo>
                  <a:lnTo>
                    <a:pt x="1009411" y="1161621"/>
                  </a:lnTo>
                  <a:lnTo>
                    <a:pt x="979233" y="1194019"/>
                  </a:lnTo>
                  <a:lnTo>
                    <a:pt x="947145" y="1223955"/>
                  </a:lnTo>
                  <a:lnTo>
                    <a:pt x="913263" y="1251300"/>
                  </a:lnTo>
                  <a:lnTo>
                    <a:pt x="877699" y="1275920"/>
                  </a:lnTo>
                  <a:lnTo>
                    <a:pt x="840570" y="1297684"/>
                  </a:lnTo>
                  <a:lnTo>
                    <a:pt x="801988" y="1316462"/>
                  </a:lnTo>
                  <a:lnTo>
                    <a:pt x="762070" y="1332120"/>
                  </a:lnTo>
                  <a:lnTo>
                    <a:pt x="720929" y="1344527"/>
                  </a:lnTo>
                  <a:lnTo>
                    <a:pt x="678679" y="1353553"/>
                  </a:lnTo>
                  <a:lnTo>
                    <a:pt x="635435" y="1359065"/>
                  </a:lnTo>
                  <a:lnTo>
                    <a:pt x="591312" y="1360931"/>
                  </a:lnTo>
                  <a:lnTo>
                    <a:pt x="547188" y="1359065"/>
                  </a:lnTo>
                  <a:lnTo>
                    <a:pt x="503944" y="1353553"/>
                  </a:lnTo>
                  <a:lnTo>
                    <a:pt x="461694" y="1344527"/>
                  </a:lnTo>
                  <a:lnTo>
                    <a:pt x="420553" y="1332120"/>
                  </a:lnTo>
                  <a:lnTo>
                    <a:pt x="380635" y="1316462"/>
                  </a:lnTo>
                  <a:lnTo>
                    <a:pt x="342053" y="1297684"/>
                  </a:lnTo>
                  <a:lnTo>
                    <a:pt x="304924" y="1275920"/>
                  </a:lnTo>
                  <a:lnTo>
                    <a:pt x="269360" y="1251300"/>
                  </a:lnTo>
                  <a:lnTo>
                    <a:pt x="235478" y="1223955"/>
                  </a:lnTo>
                  <a:lnTo>
                    <a:pt x="203390" y="1194019"/>
                  </a:lnTo>
                  <a:lnTo>
                    <a:pt x="173212" y="1161621"/>
                  </a:lnTo>
                  <a:lnTo>
                    <a:pt x="145057" y="1126894"/>
                  </a:lnTo>
                  <a:lnTo>
                    <a:pt x="119041" y="1089969"/>
                  </a:lnTo>
                  <a:lnTo>
                    <a:pt x="95278" y="1050978"/>
                  </a:lnTo>
                  <a:lnTo>
                    <a:pt x="73881" y="1010053"/>
                  </a:lnTo>
                  <a:lnTo>
                    <a:pt x="54967" y="967325"/>
                  </a:lnTo>
                  <a:lnTo>
                    <a:pt x="38648" y="922926"/>
                  </a:lnTo>
                  <a:lnTo>
                    <a:pt x="25040" y="876987"/>
                  </a:lnTo>
                  <a:lnTo>
                    <a:pt x="14256" y="829639"/>
                  </a:lnTo>
                  <a:lnTo>
                    <a:pt x="6412" y="781016"/>
                  </a:lnTo>
                  <a:lnTo>
                    <a:pt x="1622" y="731247"/>
                  </a:lnTo>
                  <a:lnTo>
                    <a:pt x="0" y="680465"/>
                  </a:lnTo>
                  <a:close/>
                </a:path>
              </a:pathLst>
            </a:custGeom>
            <a:ln w="12192">
              <a:solidFill>
                <a:srgbClr val="3975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416" y="1845564"/>
              <a:ext cx="1786127" cy="178612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76225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/>
              <a:t>MANA</a:t>
            </a:r>
            <a:r>
              <a:rPr sz="5400" spc="-894" dirty="0"/>
              <a:t> </a:t>
            </a:r>
            <a:r>
              <a:rPr sz="5400" spc="-155" dirty="0"/>
              <a:t>JEME</a:t>
            </a:r>
            <a:r>
              <a:rPr sz="5400" spc="-175" dirty="0"/>
              <a:t>N</a:t>
            </a:r>
            <a:r>
              <a:rPr sz="5400" spc="-200" dirty="0"/>
              <a:t> </a:t>
            </a:r>
            <a:r>
              <a:rPr sz="5400" spc="-229" dirty="0"/>
              <a:t>D</a:t>
            </a:r>
            <a:r>
              <a:rPr sz="5400" spc="-150" dirty="0"/>
              <a:t>A</a:t>
            </a:r>
            <a:r>
              <a:rPr sz="5400" spc="-490" dirty="0"/>
              <a:t>T</a:t>
            </a:r>
            <a:r>
              <a:rPr sz="5400" spc="225" dirty="0"/>
              <a:t>A</a:t>
            </a:r>
            <a:r>
              <a:rPr sz="5400" spc="-175" dirty="0"/>
              <a:t> </a:t>
            </a:r>
            <a:r>
              <a:rPr sz="5400" spc="-434" dirty="0"/>
              <a:t>(1)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976985" y="1360322"/>
            <a:ext cx="10899775" cy="458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800" b="1" spc="145" dirty="0">
                <a:solidFill>
                  <a:srgbClr val="7E7E7E"/>
                </a:solidFill>
                <a:latin typeface="Arial"/>
                <a:cs typeface="Arial"/>
              </a:rPr>
              <a:t>Manajemen </a:t>
            </a:r>
            <a:r>
              <a:rPr sz="2800" b="1" spc="140" dirty="0">
                <a:solidFill>
                  <a:srgbClr val="7E7E7E"/>
                </a:solidFill>
                <a:latin typeface="Arial"/>
                <a:cs typeface="Arial"/>
              </a:rPr>
              <a:t>Data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merupakan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istilah </a:t>
            </a:r>
            <a:r>
              <a:rPr sz="2800" spc="55" dirty="0">
                <a:solidFill>
                  <a:srgbClr val="7E7E7E"/>
                </a:solidFill>
                <a:latin typeface="Tahoma"/>
                <a:cs typeface="Tahoma"/>
              </a:rPr>
              <a:t>yang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luas </a:t>
            </a:r>
            <a:r>
              <a:rPr sz="2800" spc="55" dirty="0">
                <a:solidFill>
                  <a:srgbClr val="7E7E7E"/>
                </a:solidFill>
                <a:latin typeface="Tahoma"/>
                <a:cs typeface="Tahoma"/>
              </a:rPr>
              <a:t>yang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merujuk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pada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segala</a:t>
            </a:r>
            <a:r>
              <a:rPr sz="2800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aspek</a:t>
            </a:r>
            <a:r>
              <a:rPr sz="2800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dari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spc="105" dirty="0">
                <a:solidFill>
                  <a:srgbClr val="7E7E7E"/>
                </a:solidFill>
                <a:latin typeface="Arial"/>
                <a:cs typeface="Arial"/>
              </a:rPr>
              <a:t>pembuatan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,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penyimpanan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,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spc="75" dirty="0">
                <a:solidFill>
                  <a:srgbClr val="7E7E7E"/>
                </a:solidFill>
                <a:latin typeface="Arial"/>
                <a:cs typeface="Arial"/>
              </a:rPr>
              <a:t>pengiriman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,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7E7E7E"/>
                </a:solidFill>
                <a:latin typeface="Arial"/>
                <a:cs typeface="Arial"/>
              </a:rPr>
              <a:t>pemeliharaan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,</a:t>
            </a:r>
            <a:r>
              <a:rPr sz="28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spc="80" dirty="0">
                <a:solidFill>
                  <a:srgbClr val="7E7E7E"/>
                </a:solidFill>
                <a:latin typeface="Arial"/>
                <a:cs typeface="Arial"/>
              </a:rPr>
              <a:t>pengamanan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,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hingga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i="1" spc="105" dirty="0">
                <a:solidFill>
                  <a:srgbClr val="7E7E7E"/>
                </a:solidFill>
                <a:latin typeface="Arial"/>
                <a:cs typeface="Arial"/>
              </a:rPr>
              <a:t>“</a:t>
            </a:r>
            <a:r>
              <a:rPr sz="2800" b="1" spc="105" dirty="0">
                <a:solidFill>
                  <a:srgbClr val="7E7E7E"/>
                </a:solidFill>
                <a:latin typeface="Arial"/>
                <a:cs typeface="Arial"/>
              </a:rPr>
              <a:t>mempensiunkan</a:t>
            </a:r>
            <a:r>
              <a:rPr sz="2800" i="1" spc="105" dirty="0">
                <a:solidFill>
                  <a:srgbClr val="7E7E7E"/>
                </a:solidFill>
                <a:latin typeface="Arial"/>
                <a:cs typeface="Arial"/>
              </a:rPr>
              <a:t>”</a:t>
            </a:r>
            <a:r>
              <a:rPr sz="2800" i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95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18415" marR="1138555">
              <a:lnSpc>
                <a:spcPct val="125000"/>
              </a:lnSpc>
              <a:spcBef>
                <a:spcPts val="965"/>
              </a:spcBef>
            </a:pP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tersimpan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dalam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bentuk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i="1" spc="-65" dirty="0">
                <a:solidFill>
                  <a:srgbClr val="7E7E7E"/>
                </a:solidFill>
                <a:latin typeface="Trebuchet MS"/>
                <a:cs typeface="Trebuchet MS"/>
              </a:rPr>
              <a:t>file</a:t>
            </a:r>
            <a:r>
              <a:rPr sz="2800" b="1" i="1" spc="-9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7E7E7E"/>
                </a:solidFill>
                <a:latin typeface="Arial"/>
                <a:cs typeface="Arial"/>
              </a:rPr>
              <a:t>(berkas)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lebih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lanjut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7E7E7E"/>
                </a:solidFill>
                <a:latin typeface="Tahoma"/>
                <a:cs typeface="Tahoma"/>
              </a:rPr>
              <a:t>lagi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menggunakan </a:t>
            </a:r>
            <a:r>
              <a:rPr sz="2800" b="1" i="1" spc="-10" dirty="0">
                <a:solidFill>
                  <a:srgbClr val="7E7E7E"/>
                </a:solidFill>
                <a:latin typeface="Trebuchet MS"/>
                <a:cs typeface="Trebuchet MS"/>
              </a:rPr>
              <a:t>database </a:t>
            </a:r>
            <a:r>
              <a:rPr sz="2800" b="1" spc="-10" dirty="0">
                <a:solidFill>
                  <a:srgbClr val="7E7E7E"/>
                </a:solidFill>
                <a:latin typeface="Arial"/>
                <a:cs typeface="Arial"/>
              </a:rPr>
              <a:t>(basis </a:t>
            </a:r>
            <a:r>
              <a:rPr sz="2800" b="1" spc="120" dirty="0">
                <a:solidFill>
                  <a:srgbClr val="7E7E7E"/>
                </a:solidFill>
                <a:latin typeface="Arial"/>
                <a:cs typeface="Arial"/>
              </a:rPr>
              <a:t>data)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untuk </a:t>
            </a: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konsistensi,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65" dirty="0">
                <a:solidFill>
                  <a:srgbClr val="7E7E7E"/>
                </a:solidFill>
                <a:latin typeface="Arial"/>
                <a:cs typeface="Arial"/>
              </a:rPr>
              <a:t>format</a:t>
            </a:r>
            <a:r>
              <a:rPr sz="28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,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7E7E7E"/>
                </a:solidFill>
                <a:latin typeface="Tahoma"/>
                <a:cs typeface="Tahoma"/>
              </a:rPr>
              <a:t>lain-lain.</a:t>
            </a:r>
            <a:endParaRPr sz="2800">
              <a:latin typeface="Tahoma"/>
              <a:cs typeface="Tahoma"/>
            </a:endParaRPr>
          </a:p>
          <a:p>
            <a:pPr marL="26670">
              <a:lnSpc>
                <a:spcPct val="100000"/>
              </a:lnSpc>
              <a:spcBef>
                <a:spcPts val="2695"/>
              </a:spcBef>
            </a:pPr>
            <a:r>
              <a:rPr sz="2800" b="1" spc="145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r>
              <a:rPr sz="28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dalam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i="1" spc="-10" dirty="0">
                <a:solidFill>
                  <a:srgbClr val="7E7E7E"/>
                </a:solidFill>
                <a:latin typeface="Trebuchet MS"/>
                <a:cs typeface="Trebuchet MS"/>
              </a:rPr>
              <a:t>database</a:t>
            </a:r>
            <a:r>
              <a:rPr sz="2800" b="1" i="1" spc="-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sebenarnya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7E7E7E"/>
                </a:solidFill>
                <a:latin typeface="Tahoma"/>
                <a:cs typeface="Tahoma"/>
              </a:rPr>
              <a:t>juga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spc="70" dirty="0">
                <a:solidFill>
                  <a:srgbClr val="7E7E7E"/>
                </a:solidFill>
                <a:latin typeface="Arial"/>
                <a:cs typeface="Arial"/>
              </a:rPr>
              <a:t>disimpan</a:t>
            </a:r>
            <a:r>
              <a:rPr sz="28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dalam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satu</a:t>
            </a:r>
            <a:endParaRPr sz="28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335"/>
              </a:spcBef>
            </a:pP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atau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beberapa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i="1" spc="-50" dirty="0">
                <a:solidFill>
                  <a:srgbClr val="7E7E7E"/>
                </a:solidFill>
                <a:latin typeface="Trebuchet MS"/>
                <a:cs typeface="Trebuchet MS"/>
              </a:rPr>
              <a:t>file</a:t>
            </a:r>
            <a:r>
              <a:rPr sz="2800" b="1" spc="-5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79" y="1584746"/>
            <a:ext cx="653796" cy="587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79" y="3320582"/>
            <a:ext cx="653796" cy="5871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79" y="5038052"/>
            <a:ext cx="653796" cy="5857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76225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95" dirty="0"/>
              <a:t>MANA</a:t>
            </a:r>
            <a:r>
              <a:rPr sz="5400" spc="-894" dirty="0"/>
              <a:t> </a:t>
            </a:r>
            <a:r>
              <a:rPr sz="5400" spc="-155" dirty="0"/>
              <a:t>JEME</a:t>
            </a:r>
            <a:r>
              <a:rPr sz="5400" spc="-175" dirty="0"/>
              <a:t>N</a:t>
            </a:r>
            <a:r>
              <a:rPr sz="5400" spc="-200" dirty="0"/>
              <a:t> </a:t>
            </a:r>
            <a:r>
              <a:rPr sz="5400" spc="-229" dirty="0"/>
              <a:t>D</a:t>
            </a:r>
            <a:r>
              <a:rPr sz="5400" spc="-150" dirty="0"/>
              <a:t>A</a:t>
            </a:r>
            <a:r>
              <a:rPr sz="5400" spc="-490" dirty="0"/>
              <a:t>T</a:t>
            </a:r>
            <a:r>
              <a:rPr sz="5400" spc="225" dirty="0"/>
              <a:t>A</a:t>
            </a:r>
            <a:r>
              <a:rPr sz="5400" spc="-175" dirty="0"/>
              <a:t> </a:t>
            </a:r>
            <a:r>
              <a:rPr sz="5400" spc="-434" dirty="0"/>
              <a:t>(2)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976985" y="1360322"/>
            <a:ext cx="9990455" cy="51015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Manajemen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memanfaatkan</a:t>
            </a:r>
            <a:r>
              <a:rPr sz="2800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i="1" spc="-15" dirty="0">
                <a:solidFill>
                  <a:srgbClr val="7E7E7E"/>
                </a:solidFill>
                <a:latin typeface="Arial"/>
                <a:cs typeface="Arial"/>
              </a:rPr>
              <a:t>database</a:t>
            </a:r>
            <a:r>
              <a:rPr sz="28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45" dirty="0">
                <a:solidFill>
                  <a:srgbClr val="7E7E7E"/>
                </a:solidFill>
                <a:latin typeface="Arial"/>
                <a:cs typeface="Arial"/>
              </a:rPr>
              <a:t>umumnya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memerlukan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i="1" spc="10" dirty="0">
                <a:solidFill>
                  <a:srgbClr val="7E7E7E"/>
                </a:solidFill>
                <a:latin typeface="Trebuchet MS"/>
                <a:cs typeface="Trebuchet MS"/>
              </a:rPr>
              <a:t>Database</a:t>
            </a:r>
            <a:r>
              <a:rPr sz="2800" b="1" i="1" spc="-1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i="1" spc="65" dirty="0">
                <a:solidFill>
                  <a:srgbClr val="7E7E7E"/>
                </a:solidFill>
                <a:latin typeface="Trebuchet MS"/>
                <a:cs typeface="Trebuchet MS"/>
              </a:rPr>
              <a:t>Management</a:t>
            </a:r>
            <a:r>
              <a:rPr sz="2800" b="1" i="1" spc="-10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i="1" spc="20" dirty="0">
                <a:solidFill>
                  <a:srgbClr val="7E7E7E"/>
                </a:solidFill>
                <a:latin typeface="Trebuchet MS"/>
                <a:cs typeface="Trebuchet MS"/>
              </a:rPr>
              <a:t>System</a:t>
            </a:r>
            <a:r>
              <a:rPr sz="2800" b="1" i="1" spc="-1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7E7E7E"/>
                </a:solidFill>
                <a:latin typeface="Tahoma"/>
                <a:cs typeface="Tahoma"/>
              </a:rPr>
              <a:t>(</a:t>
            </a:r>
            <a:r>
              <a:rPr sz="2800" b="1" spc="-105" dirty="0">
                <a:solidFill>
                  <a:srgbClr val="7E7E7E"/>
                </a:solidFill>
                <a:latin typeface="Arial"/>
                <a:cs typeface="Arial"/>
              </a:rPr>
              <a:t>DBMS</a:t>
            </a:r>
            <a:r>
              <a:rPr sz="2800" spc="-105" dirty="0">
                <a:solidFill>
                  <a:srgbClr val="7E7E7E"/>
                </a:solidFill>
                <a:latin typeface="Tahoma"/>
                <a:cs typeface="Tahoma"/>
              </a:rPr>
              <a:t>).</a:t>
            </a:r>
            <a:endParaRPr sz="2800">
              <a:latin typeface="Tahoma"/>
              <a:cs typeface="Tahoma"/>
            </a:endParaRPr>
          </a:p>
          <a:p>
            <a:pPr marL="26670" marR="5080">
              <a:lnSpc>
                <a:spcPct val="125000"/>
              </a:lnSpc>
              <a:spcBef>
                <a:spcPts val="1964"/>
              </a:spcBef>
            </a:pPr>
            <a:r>
              <a:rPr sz="2800" b="1" spc="145" dirty="0">
                <a:solidFill>
                  <a:srgbClr val="7E7E7E"/>
                </a:solidFill>
                <a:latin typeface="Arial"/>
                <a:cs typeface="Arial"/>
              </a:rPr>
              <a:t>Manajemen</a:t>
            </a:r>
            <a:r>
              <a:rPr sz="28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40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r>
              <a:rPr sz="28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adalah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spc="65" dirty="0">
                <a:solidFill>
                  <a:srgbClr val="7E7E7E"/>
                </a:solidFill>
                <a:latin typeface="Arial"/>
                <a:cs typeface="Arial"/>
              </a:rPr>
              <a:t>bagian</a:t>
            </a:r>
            <a:r>
              <a:rPr sz="28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dari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b="1" spc="140" dirty="0">
                <a:solidFill>
                  <a:srgbClr val="7E7E7E"/>
                </a:solidFill>
                <a:latin typeface="Arial"/>
                <a:cs typeface="Arial"/>
              </a:rPr>
              <a:t>manajemen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sumber </a:t>
            </a:r>
            <a:r>
              <a:rPr sz="2800" b="1" spc="-7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daya informasi </a:t>
            </a:r>
            <a:r>
              <a:rPr sz="2800" spc="60" dirty="0">
                <a:solidFill>
                  <a:srgbClr val="7E7E7E"/>
                </a:solidFill>
                <a:latin typeface="Tahoma"/>
                <a:cs typeface="Tahoma"/>
              </a:rPr>
              <a:t>yang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mencakup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semua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kegiatan </a:t>
            </a:r>
            <a:r>
              <a:rPr sz="2800" spc="60" dirty="0">
                <a:solidFill>
                  <a:srgbClr val="7E7E7E"/>
                </a:solidFill>
                <a:latin typeface="Tahoma"/>
                <a:cs typeface="Tahoma"/>
              </a:rPr>
              <a:t>yang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memastikan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bahwa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7E7E7E"/>
                </a:solidFill>
                <a:latin typeface="Tahoma"/>
                <a:cs typeface="Tahoma"/>
              </a:rPr>
              <a:t>data:</a:t>
            </a:r>
            <a:endParaRPr sz="2800">
              <a:latin typeface="Tahoma"/>
              <a:cs typeface="Tahoma"/>
            </a:endParaRPr>
          </a:p>
          <a:p>
            <a:pPr marL="1033780" indent="-457834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2800" b="1" spc="110" dirty="0">
                <a:solidFill>
                  <a:srgbClr val="7E7E7E"/>
                </a:solidFill>
                <a:latin typeface="Arial"/>
                <a:cs typeface="Arial"/>
              </a:rPr>
              <a:t>Akurat,</a:t>
            </a:r>
            <a:endParaRPr sz="2800">
              <a:latin typeface="Arial"/>
              <a:cs typeface="Arial"/>
            </a:endParaRPr>
          </a:p>
          <a:p>
            <a:pPr marL="1033780" indent="-457834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2800" b="1" i="1" spc="35" dirty="0">
                <a:solidFill>
                  <a:srgbClr val="7E7E7E"/>
                </a:solidFill>
                <a:latin typeface="Trebuchet MS"/>
                <a:cs typeface="Trebuchet MS"/>
              </a:rPr>
              <a:t>Up</a:t>
            </a:r>
            <a:r>
              <a:rPr sz="2800" b="1" i="1" spc="-1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i="1" spc="-25" dirty="0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sz="2800" b="1" i="1" spc="-1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i="1" spc="15" dirty="0">
                <a:solidFill>
                  <a:srgbClr val="7E7E7E"/>
                </a:solidFill>
                <a:latin typeface="Trebuchet MS"/>
                <a:cs typeface="Trebuchet MS"/>
              </a:rPr>
              <a:t>Date</a:t>
            </a:r>
            <a:r>
              <a:rPr sz="2800" b="1" i="1" spc="-1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7E7E7E"/>
                </a:solidFill>
                <a:latin typeface="Tahoma"/>
                <a:cs typeface="Tahoma"/>
              </a:rPr>
              <a:t>(mutakhir),</a:t>
            </a:r>
            <a:endParaRPr sz="2800">
              <a:latin typeface="Tahoma"/>
              <a:cs typeface="Tahoma"/>
            </a:endParaRPr>
          </a:p>
          <a:p>
            <a:pPr marL="1033780" indent="-457834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Aman,</a:t>
            </a:r>
            <a:endParaRPr sz="2800">
              <a:latin typeface="Arial"/>
              <a:cs typeface="Arial"/>
            </a:endParaRPr>
          </a:p>
          <a:p>
            <a:pPr marL="1033780" indent="-457834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033780" algn="l"/>
                <a:tab pos="1034415" algn="l"/>
              </a:tabLst>
            </a:pPr>
            <a:r>
              <a:rPr sz="2800" b="1" spc="20" dirty="0">
                <a:solidFill>
                  <a:srgbClr val="7E7E7E"/>
                </a:solidFill>
                <a:latin typeface="Arial"/>
                <a:cs typeface="Arial"/>
              </a:rPr>
              <a:t>Tersedia</a:t>
            </a:r>
            <a:r>
              <a:rPr sz="28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bagi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30" dirty="0">
                <a:solidFill>
                  <a:srgbClr val="7E7E7E"/>
                </a:solidFill>
                <a:latin typeface="Arial"/>
                <a:cs typeface="Arial"/>
              </a:rPr>
              <a:t>pemakai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7E7E7E"/>
                </a:solidFill>
                <a:latin typeface="Tahoma"/>
                <a:cs typeface="Tahoma"/>
              </a:rPr>
              <a:t>(</a:t>
            </a:r>
            <a:r>
              <a:rPr sz="2800" i="1" spc="-110" dirty="0">
                <a:solidFill>
                  <a:srgbClr val="7E7E7E"/>
                </a:solidFill>
                <a:latin typeface="Arial"/>
                <a:cs typeface="Arial"/>
              </a:rPr>
              <a:t>user</a:t>
            </a:r>
            <a:r>
              <a:rPr sz="2800" spc="-110" dirty="0">
                <a:solidFill>
                  <a:srgbClr val="7E7E7E"/>
                </a:solidFill>
                <a:latin typeface="Tahoma"/>
                <a:cs typeface="Tahoma"/>
              </a:rPr>
              <a:t>).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79" y="1584746"/>
            <a:ext cx="653796" cy="587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79" y="2963888"/>
            <a:ext cx="653796" cy="5857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203403"/>
            <a:ext cx="100241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5" dirty="0"/>
              <a:t>KEGI</a:t>
            </a:r>
            <a:r>
              <a:rPr sz="4800" spc="-145" dirty="0"/>
              <a:t>A</a:t>
            </a:r>
            <a:r>
              <a:rPr sz="4800" spc="-450" dirty="0"/>
              <a:t>T</a:t>
            </a:r>
            <a:r>
              <a:rPr sz="4800" spc="229" dirty="0"/>
              <a:t>A</a:t>
            </a:r>
            <a:r>
              <a:rPr sz="4800" spc="265" dirty="0"/>
              <a:t>N</a:t>
            </a:r>
            <a:r>
              <a:rPr sz="4800" spc="-145" dirty="0"/>
              <a:t> </a:t>
            </a:r>
            <a:r>
              <a:rPr sz="4800" spc="265" dirty="0"/>
              <a:t>MANA</a:t>
            </a:r>
            <a:r>
              <a:rPr sz="4800" spc="-800" dirty="0"/>
              <a:t> </a:t>
            </a:r>
            <a:r>
              <a:rPr sz="4800" spc="-140" dirty="0"/>
              <a:t>JEME</a:t>
            </a:r>
            <a:r>
              <a:rPr sz="4800" spc="-160" dirty="0"/>
              <a:t>N </a:t>
            </a:r>
            <a:r>
              <a:rPr sz="4800" spc="-225" dirty="0"/>
              <a:t>D</a:t>
            </a:r>
            <a:r>
              <a:rPr sz="4800" spc="-145" dirty="0"/>
              <a:t>A</a:t>
            </a:r>
            <a:r>
              <a:rPr sz="4800" spc="-450" dirty="0"/>
              <a:t>T</a:t>
            </a:r>
            <a:r>
              <a:rPr sz="4800" spc="200" dirty="0"/>
              <a:t>A</a:t>
            </a:r>
            <a:r>
              <a:rPr sz="4800" spc="-145" dirty="0"/>
              <a:t> </a:t>
            </a:r>
            <a:r>
              <a:rPr sz="4800" spc="-385" dirty="0"/>
              <a:t>(1)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-6095" y="2052827"/>
            <a:ext cx="5407025" cy="596265"/>
            <a:chOff x="-6095" y="2052827"/>
            <a:chExt cx="5407025" cy="596265"/>
          </a:xfrm>
        </p:grpSpPr>
        <p:sp>
          <p:nvSpPr>
            <p:cNvPr id="5" name="object 5"/>
            <p:cNvSpPr/>
            <p:nvPr/>
          </p:nvSpPr>
          <p:spPr>
            <a:xfrm>
              <a:off x="0" y="2058923"/>
              <a:ext cx="1065530" cy="584200"/>
            </a:xfrm>
            <a:custGeom>
              <a:avLst/>
              <a:gdLst/>
              <a:ahLst/>
              <a:cxnLst/>
              <a:rect l="l" t="t" r="r" b="b"/>
              <a:pathLst>
                <a:path w="1065530" h="584200">
                  <a:moveTo>
                    <a:pt x="1065276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1065276" y="583691"/>
                  </a:lnTo>
                  <a:lnTo>
                    <a:pt x="1065276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058923"/>
              <a:ext cx="1065530" cy="584200"/>
            </a:xfrm>
            <a:custGeom>
              <a:avLst/>
              <a:gdLst/>
              <a:ahLst/>
              <a:cxnLst/>
              <a:rect l="l" t="t" r="r" b="b"/>
              <a:pathLst>
                <a:path w="1065530" h="584200">
                  <a:moveTo>
                    <a:pt x="0" y="583691"/>
                  </a:moveTo>
                  <a:lnTo>
                    <a:pt x="1065276" y="583691"/>
                  </a:lnTo>
                  <a:lnTo>
                    <a:pt x="1065276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19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42615"/>
              <a:ext cx="5400675" cy="0"/>
            </a:xfrm>
            <a:custGeom>
              <a:avLst/>
              <a:gdLst/>
              <a:ahLst/>
              <a:cxnLst/>
              <a:rect l="l" t="t" r="r" b="b"/>
              <a:pathLst>
                <a:path w="5400675">
                  <a:moveTo>
                    <a:pt x="0" y="0"/>
                  </a:moveTo>
                  <a:lnTo>
                    <a:pt x="5400675" y="0"/>
                  </a:lnTo>
                </a:path>
              </a:pathLst>
            </a:custGeom>
            <a:ln w="6096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47" y="4191000"/>
            <a:ext cx="5407025" cy="596265"/>
            <a:chOff x="3047" y="4191000"/>
            <a:chExt cx="5407025" cy="596265"/>
          </a:xfrm>
        </p:grpSpPr>
        <p:sp>
          <p:nvSpPr>
            <p:cNvPr id="9" name="object 9"/>
            <p:cNvSpPr/>
            <p:nvPr/>
          </p:nvSpPr>
          <p:spPr>
            <a:xfrm>
              <a:off x="9143" y="4197095"/>
              <a:ext cx="1066800" cy="584200"/>
            </a:xfrm>
            <a:custGeom>
              <a:avLst/>
              <a:gdLst/>
              <a:ahLst/>
              <a:cxnLst/>
              <a:rect l="l" t="t" r="r" b="b"/>
              <a:pathLst>
                <a:path w="1066800" h="584200">
                  <a:moveTo>
                    <a:pt x="1066800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1066800" y="583691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3" y="4197095"/>
              <a:ext cx="1066800" cy="584200"/>
            </a:xfrm>
            <a:custGeom>
              <a:avLst/>
              <a:gdLst/>
              <a:ahLst/>
              <a:cxnLst/>
              <a:rect l="l" t="t" r="r" b="b"/>
              <a:pathLst>
                <a:path w="1066800" h="584200">
                  <a:moveTo>
                    <a:pt x="0" y="583691"/>
                  </a:moveTo>
                  <a:lnTo>
                    <a:pt x="1066800" y="583691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12191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3" y="4780787"/>
              <a:ext cx="5400675" cy="0"/>
            </a:xfrm>
            <a:custGeom>
              <a:avLst/>
              <a:gdLst/>
              <a:ahLst/>
              <a:cxnLst/>
              <a:rect l="l" t="t" r="r" b="b"/>
              <a:pathLst>
                <a:path w="5400675">
                  <a:moveTo>
                    <a:pt x="0" y="0"/>
                  </a:moveTo>
                  <a:lnTo>
                    <a:pt x="5400675" y="0"/>
                  </a:lnTo>
                </a:path>
              </a:pathLst>
            </a:custGeom>
            <a:ln w="6096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0959" y="1138373"/>
            <a:ext cx="11231880" cy="5191125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3200" spc="85" dirty="0">
                <a:solidFill>
                  <a:srgbClr val="7E7E7E"/>
                </a:solidFill>
                <a:latin typeface="Tahoma"/>
                <a:cs typeface="Tahoma"/>
              </a:rPr>
              <a:t>Kegiatan</a:t>
            </a:r>
            <a:r>
              <a:rPr sz="3200" spc="-20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7E7E7E"/>
                </a:solidFill>
                <a:latin typeface="Tahoma"/>
                <a:cs typeface="Tahoma"/>
              </a:rPr>
              <a:t>manajemen</a:t>
            </a:r>
            <a:r>
              <a:rPr sz="3200" spc="-20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3200" spc="-20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E7E7E"/>
                </a:solidFill>
                <a:latin typeface="Tahoma"/>
                <a:cs typeface="Tahoma"/>
              </a:rPr>
              <a:t>mencakup:</a:t>
            </a:r>
            <a:endParaRPr sz="3200">
              <a:latin typeface="Tahoma"/>
              <a:cs typeface="Tahoma"/>
            </a:endParaRPr>
          </a:p>
          <a:p>
            <a:pPr marL="695960" indent="-647065">
              <a:lnSpc>
                <a:spcPct val="100000"/>
              </a:lnSpc>
              <a:spcBef>
                <a:spcPts val="1750"/>
              </a:spcBef>
              <a:buClr>
                <a:srgbClr val="FFFFFF"/>
              </a:buClr>
              <a:buAutoNum type="arabicPeriod"/>
              <a:tabLst>
                <a:tab pos="695960" algn="l"/>
                <a:tab pos="696595" algn="l"/>
              </a:tabLst>
            </a:pPr>
            <a:r>
              <a:rPr sz="3200" b="1" spc="95" dirty="0">
                <a:solidFill>
                  <a:srgbClr val="7E7E7E"/>
                </a:solidFill>
                <a:latin typeface="Arial"/>
                <a:cs typeface="Arial"/>
              </a:rPr>
              <a:t>Pengumpulan</a:t>
            </a:r>
            <a:r>
              <a:rPr sz="3200" b="1" spc="-1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695960" marR="5080">
              <a:lnSpc>
                <a:spcPct val="125000"/>
              </a:lnSpc>
              <a:spcBef>
                <a:spcPts val="50"/>
              </a:spcBef>
            </a:pP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Data </a:t>
            </a:r>
            <a:r>
              <a:rPr sz="2800" spc="55" dirty="0">
                <a:solidFill>
                  <a:srgbClr val="7E7E7E"/>
                </a:solidFill>
                <a:latin typeface="Tahoma"/>
                <a:cs typeface="Tahoma"/>
              </a:rPr>
              <a:t>yang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diperlukan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dikumpulkan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dicatat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dalam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suatu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formulir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disebut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50" dirty="0">
                <a:solidFill>
                  <a:srgbClr val="7E7E7E"/>
                </a:solidFill>
                <a:latin typeface="Tahoma"/>
                <a:cs typeface="Tahoma"/>
              </a:rPr>
              <a:t>dokumen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7E7E7E"/>
                </a:solidFill>
                <a:latin typeface="Tahoma"/>
                <a:cs typeface="Tahoma"/>
              </a:rPr>
              <a:t>sumber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berfungsi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sebagai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input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bagi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sistem.</a:t>
            </a:r>
            <a:endParaRPr sz="2800">
              <a:latin typeface="Tahoma"/>
              <a:cs typeface="Tahoma"/>
            </a:endParaRPr>
          </a:p>
          <a:p>
            <a:pPr marL="705485" indent="-647065">
              <a:lnSpc>
                <a:spcPct val="100000"/>
              </a:lnSpc>
              <a:spcBef>
                <a:spcPts val="350"/>
              </a:spcBef>
              <a:buClr>
                <a:srgbClr val="FFFFFF"/>
              </a:buClr>
              <a:buAutoNum type="arabicPeriod" startAt="2"/>
              <a:tabLst>
                <a:tab pos="705485" algn="l"/>
                <a:tab pos="706120" algn="l"/>
              </a:tabLst>
            </a:pPr>
            <a:r>
              <a:rPr sz="3200" b="1" spc="114" dirty="0">
                <a:solidFill>
                  <a:srgbClr val="7E7E7E"/>
                </a:solidFill>
                <a:latin typeface="Arial"/>
                <a:cs typeface="Arial"/>
              </a:rPr>
              <a:t>Integritas</a:t>
            </a:r>
            <a:r>
              <a:rPr sz="3200" b="1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25" dirty="0">
                <a:solidFill>
                  <a:srgbClr val="7E7E7E"/>
                </a:solidFill>
                <a:latin typeface="Arial"/>
                <a:cs typeface="Arial"/>
              </a:rPr>
              <a:t>dan</a:t>
            </a:r>
            <a:r>
              <a:rPr sz="3200" b="1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7E7E7E"/>
                </a:solidFill>
                <a:latin typeface="Arial"/>
                <a:cs typeface="Arial"/>
              </a:rPr>
              <a:t>Pengujian</a:t>
            </a:r>
            <a:endParaRPr sz="3200">
              <a:latin typeface="Arial"/>
              <a:cs typeface="Arial"/>
            </a:endParaRPr>
          </a:p>
          <a:p>
            <a:pPr marL="705485" marR="455930">
              <a:lnSpc>
                <a:spcPct val="125000"/>
              </a:lnSpc>
              <a:spcBef>
                <a:spcPts val="45"/>
              </a:spcBef>
            </a:pP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Data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tersebut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diperiksa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untuk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meyakinkan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konsistensi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 </a:t>
            </a:r>
            <a:r>
              <a:rPr sz="2800" spc="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akurasi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berdasarkan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suatu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peraturan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kendala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telah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ditentukan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sebelumnya.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203403"/>
            <a:ext cx="100241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5" dirty="0"/>
              <a:t>KEGI</a:t>
            </a:r>
            <a:r>
              <a:rPr sz="4800" spc="-145" dirty="0"/>
              <a:t>A</a:t>
            </a:r>
            <a:r>
              <a:rPr sz="4800" spc="-450" dirty="0"/>
              <a:t>T</a:t>
            </a:r>
            <a:r>
              <a:rPr sz="4800" spc="229" dirty="0"/>
              <a:t>A</a:t>
            </a:r>
            <a:r>
              <a:rPr sz="4800" spc="265" dirty="0"/>
              <a:t>N</a:t>
            </a:r>
            <a:r>
              <a:rPr sz="4800" spc="-145" dirty="0"/>
              <a:t> </a:t>
            </a:r>
            <a:r>
              <a:rPr sz="4800" spc="265" dirty="0"/>
              <a:t>MANA</a:t>
            </a:r>
            <a:r>
              <a:rPr sz="4800" spc="-800" dirty="0"/>
              <a:t> </a:t>
            </a:r>
            <a:r>
              <a:rPr sz="4800" spc="-140" dirty="0"/>
              <a:t>JEME</a:t>
            </a:r>
            <a:r>
              <a:rPr sz="4800" spc="-160" dirty="0"/>
              <a:t>N </a:t>
            </a:r>
            <a:r>
              <a:rPr sz="4800" spc="-225" dirty="0"/>
              <a:t>D</a:t>
            </a:r>
            <a:r>
              <a:rPr sz="4800" spc="-145" dirty="0"/>
              <a:t>A</a:t>
            </a:r>
            <a:r>
              <a:rPr sz="4800" spc="-450" dirty="0"/>
              <a:t>T</a:t>
            </a:r>
            <a:r>
              <a:rPr sz="4800" spc="200" dirty="0"/>
              <a:t>A</a:t>
            </a:r>
            <a:r>
              <a:rPr sz="4800" spc="-145" dirty="0"/>
              <a:t> </a:t>
            </a:r>
            <a:r>
              <a:rPr sz="4800" spc="-385" dirty="0"/>
              <a:t>(2)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-6095" y="1680972"/>
            <a:ext cx="5407025" cy="597535"/>
            <a:chOff x="-6095" y="1680972"/>
            <a:chExt cx="5407025" cy="597535"/>
          </a:xfrm>
        </p:grpSpPr>
        <p:sp>
          <p:nvSpPr>
            <p:cNvPr id="5" name="object 5"/>
            <p:cNvSpPr/>
            <p:nvPr/>
          </p:nvSpPr>
          <p:spPr>
            <a:xfrm>
              <a:off x="0" y="1687068"/>
              <a:ext cx="1065530" cy="585470"/>
            </a:xfrm>
            <a:custGeom>
              <a:avLst/>
              <a:gdLst/>
              <a:ahLst/>
              <a:cxnLst/>
              <a:rect l="l" t="t" r="r" b="b"/>
              <a:pathLst>
                <a:path w="1065530" h="585469">
                  <a:moveTo>
                    <a:pt x="1065276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1065276" y="585215"/>
                  </a:lnTo>
                  <a:lnTo>
                    <a:pt x="1065276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7068"/>
              <a:ext cx="1065530" cy="585470"/>
            </a:xfrm>
            <a:custGeom>
              <a:avLst/>
              <a:gdLst/>
              <a:ahLst/>
              <a:cxnLst/>
              <a:rect l="l" t="t" r="r" b="b"/>
              <a:pathLst>
                <a:path w="1065530" h="585469">
                  <a:moveTo>
                    <a:pt x="0" y="585215"/>
                  </a:moveTo>
                  <a:lnTo>
                    <a:pt x="1065276" y="585215"/>
                  </a:lnTo>
                  <a:lnTo>
                    <a:pt x="1065276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1219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272284"/>
              <a:ext cx="5400675" cy="0"/>
            </a:xfrm>
            <a:custGeom>
              <a:avLst/>
              <a:gdLst/>
              <a:ahLst/>
              <a:cxnLst/>
              <a:rect l="l" t="t" r="r" b="b"/>
              <a:pathLst>
                <a:path w="5400675">
                  <a:moveTo>
                    <a:pt x="0" y="0"/>
                  </a:moveTo>
                  <a:lnTo>
                    <a:pt x="5400675" y="0"/>
                  </a:lnTo>
                </a:path>
              </a:pathLst>
            </a:custGeom>
            <a:ln w="6096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47" y="3761232"/>
            <a:ext cx="5407025" cy="597535"/>
            <a:chOff x="3047" y="3761232"/>
            <a:chExt cx="5407025" cy="597535"/>
          </a:xfrm>
        </p:grpSpPr>
        <p:sp>
          <p:nvSpPr>
            <p:cNvPr id="9" name="object 9"/>
            <p:cNvSpPr/>
            <p:nvPr/>
          </p:nvSpPr>
          <p:spPr>
            <a:xfrm>
              <a:off x="9143" y="3767328"/>
              <a:ext cx="1066800" cy="585470"/>
            </a:xfrm>
            <a:custGeom>
              <a:avLst/>
              <a:gdLst/>
              <a:ahLst/>
              <a:cxnLst/>
              <a:rect l="l" t="t" r="r" b="b"/>
              <a:pathLst>
                <a:path w="1066800" h="585470">
                  <a:moveTo>
                    <a:pt x="1066800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1066800" y="585216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3" y="3767328"/>
              <a:ext cx="1066800" cy="585470"/>
            </a:xfrm>
            <a:custGeom>
              <a:avLst/>
              <a:gdLst/>
              <a:ahLst/>
              <a:cxnLst/>
              <a:rect l="l" t="t" r="r" b="b"/>
              <a:pathLst>
                <a:path w="1066800" h="585470">
                  <a:moveTo>
                    <a:pt x="0" y="585216"/>
                  </a:moveTo>
                  <a:lnTo>
                    <a:pt x="1066800" y="585216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1219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3" y="4352544"/>
              <a:ext cx="5400675" cy="0"/>
            </a:xfrm>
            <a:custGeom>
              <a:avLst/>
              <a:gdLst/>
              <a:ahLst/>
              <a:cxnLst/>
              <a:rect l="l" t="t" r="r" b="b"/>
              <a:pathLst>
                <a:path w="5400675">
                  <a:moveTo>
                    <a:pt x="0" y="0"/>
                  </a:moveTo>
                  <a:lnTo>
                    <a:pt x="5400675" y="0"/>
                  </a:lnTo>
                </a:path>
              </a:pathLst>
            </a:custGeom>
            <a:ln w="6096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7840" y="1569198"/>
            <a:ext cx="10908030" cy="433133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659130" indent="-647065">
              <a:lnSpc>
                <a:spcPct val="100000"/>
              </a:lnSpc>
              <a:spcBef>
                <a:spcPts val="1125"/>
              </a:spcBef>
              <a:buClr>
                <a:srgbClr val="FFFFFF"/>
              </a:buClr>
              <a:buAutoNum type="arabicPeriod" startAt="3"/>
              <a:tabLst>
                <a:tab pos="659130" algn="l"/>
                <a:tab pos="659765" algn="l"/>
              </a:tabLst>
            </a:pPr>
            <a:r>
              <a:rPr sz="3200" b="1" spc="110" dirty="0">
                <a:solidFill>
                  <a:srgbClr val="7E7E7E"/>
                </a:solidFill>
                <a:latin typeface="Arial"/>
                <a:cs typeface="Arial"/>
              </a:rPr>
              <a:t>Penyimpanan</a:t>
            </a:r>
            <a:endParaRPr sz="3200">
              <a:latin typeface="Arial"/>
              <a:cs typeface="Arial"/>
            </a:endParaRPr>
          </a:p>
          <a:p>
            <a:pPr marL="659130" marR="630555">
              <a:lnSpc>
                <a:spcPct val="125000"/>
              </a:lnSpc>
              <a:spcBef>
                <a:spcPts val="45"/>
              </a:spcBef>
            </a:pP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disimpan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pada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suatu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medium,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7E7E7E"/>
                </a:solidFill>
                <a:latin typeface="Tahoma"/>
                <a:cs typeface="Tahoma"/>
              </a:rPr>
              <a:t>seperti: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pita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magnetik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atau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piringan</a:t>
            </a:r>
            <a:r>
              <a:rPr sz="28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magnetik.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400">
              <a:latin typeface="Tahoma"/>
              <a:cs typeface="Tahoma"/>
            </a:endParaRPr>
          </a:p>
          <a:p>
            <a:pPr marL="668655" indent="-647065">
              <a:lnSpc>
                <a:spcPct val="100000"/>
              </a:lnSpc>
              <a:buClr>
                <a:srgbClr val="FFFFFF"/>
              </a:buClr>
              <a:buAutoNum type="arabicPeriod" startAt="4"/>
              <a:tabLst>
                <a:tab pos="668655" algn="l"/>
                <a:tab pos="669290" algn="l"/>
              </a:tabLst>
            </a:pP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Pemeliharaan</a:t>
            </a:r>
            <a:endParaRPr sz="3200">
              <a:latin typeface="Arial"/>
              <a:cs typeface="Arial"/>
            </a:endParaRPr>
          </a:p>
          <a:p>
            <a:pPr marL="668655" marR="5080">
              <a:lnSpc>
                <a:spcPct val="125000"/>
              </a:lnSpc>
              <a:spcBef>
                <a:spcPts val="50"/>
              </a:spcBef>
            </a:pP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baru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ditambahkan,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ada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diubah,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7E7E7E"/>
                </a:solidFill>
                <a:latin typeface="Tahoma"/>
                <a:cs typeface="Tahoma"/>
              </a:rPr>
              <a:t>yang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tidak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7E7E7E"/>
                </a:solidFill>
                <a:latin typeface="Tahoma"/>
                <a:cs typeface="Tahoma"/>
              </a:rPr>
              <a:t>lagi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diperlukan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dihapus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agar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7E7E7E"/>
                </a:solidFill>
                <a:latin typeface="Tahoma"/>
                <a:cs typeface="Tahoma"/>
              </a:rPr>
              <a:t>sumber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daya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7E7E7E"/>
                </a:solidFill>
                <a:latin typeface="Tahoma"/>
                <a:cs typeface="Tahoma"/>
              </a:rPr>
              <a:t>(berkas) </a:t>
            </a:r>
            <a:r>
              <a:rPr sz="2800" spc="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tetap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mutakhir.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203403"/>
            <a:ext cx="100241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5" dirty="0"/>
              <a:t>KEGI</a:t>
            </a:r>
            <a:r>
              <a:rPr sz="4800" spc="-145" dirty="0"/>
              <a:t>A</a:t>
            </a:r>
            <a:r>
              <a:rPr sz="4800" spc="-450" dirty="0"/>
              <a:t>T</a:t>
            </a:r>
            <a:r>
              <a:rPr sz="4800" spc="229" dirty="0"/>
              <a:t>A</a:t>
            </a:r>
            <a:r>
              <a:rPr sz="4800" spc="265" dirty="0"/>
              <a:t>N</a:t>
            </a:r>
            <a:r>
              <a:rPr sz="4800" spc="-145" dirty="0"/>
              <a:t> </a:t>
            </a:r>
            <a:r>
              <a:rPr sz="4800" spc="265" dirty="0"/>
              <a:t>MANA</a:t>
            </a:r>
            <a:r>
              <a:rPr sz="4800" spc="-800" dirty="0"/>
              <a:t> </a:t>
            </a:r>
            <a:r>
              <a:rPr sz="4800" spc="-140" dirty="0"/>
              <a:t>JEME</a:t>
            </a:r>
            <a:r>
              <a:rPr sz="4800" spc="-160" dirty="0"/>
              <a:t>N </a:t>
            </a:r>
            <a:r>
              <a:rPr sz="4800" spc="-225" dirty="0"/>
              <a:t>D</a:t>
            </a:r>
            <a:r>
              <a:rPr sz="4800" spc="-145" dirty="0"/>
              <a:t>A</a:t>
            </a:r>
            <a:r>
              <a:rPr sz="4800" spc="-450" dirty="0"/>
              <a:t>T</a:t>
            </a:r>
            <a:r>
              <a:rPr sz="4800" spc="200" dirty="0"/>
              <a:t>A</a:t>
            </a:r>
            <a:r>
              <a:rPr sz="4800" spc="-145" dirty="0"/>
              <a:t> </a:t>
            </a:r>
            <a:r>
              <a:rPr sz="4800" spc="-385" dirty="0"/>
              <a:t>(3)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-6095" y="1466088"/>
            <a:ext cx="5407025" cy="597535"/>
            <a:chOff x="-6095" y="1466088"/>
            <a:chExt cx="5407025" cy="597535"/>
          </a:xfrm>
        </p:grpSpPr>
        <p:sp>
          <p:nvSpPr>
            <p:cNvPr id="5" name="object 5"/>
            <p:cNvSpPr/>
            <p:nvPr/>
          </p:nvSpPr>
          <p:spPr>
            <a:xfrm>
              <a:off x="0" y="1472184"/>
              <a:ext cx="1065530" cy="585470"/>
            </a:xfrm>
            <a:custGeom>
              <a:avLst/>
              <a:gdLst/>
              <a:ahLst/>
              <a:cxnLst/>
              <a:rect l="l" t="t" r="r" b="b"/>
              <a:pathLst>
                <a:path w="1065530" h="585469">
                  <a:moveTo>
                    <a:pt x="1065276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1065276" y="585215"/>
                  </a:lnTo>
                  <a:lnTo>
                    <a:pt x="1065276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72184"/>
              <a:ext cx="1065530" cy="585470"/>
            </a:xfrm>
            <a:custGeom>
              <a:avLst/>
              <a:gdLst/>
              <a:ahLst/>
              <a:cxnLst/>
              <a:rect l="l" t="t" r="r" b="b"/>
              <a:pathLst>
                <a:path w="1065530" h="585469">
                  <a:moveTo>
                    <a:pt x="0" y="585215"/>
                  </a:moveTo>
                  <a:lnTo>
                    <a:pt x="1065276" y="585215"/>
                  </a:lnTo>
                  <a:lnTo>
                    <a:pt x="1065276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1219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57400"/>
              <a:ext cx="5400675" cy="0"/>
            </a:xfrm>
            <a:custGeom>
              <a:avLst/>
              <a:gdLst/>
              <a:ahLst/>
              <a:cxnLst/>
              <a:rect l="l" t="t" r="r" b="b"/>
              <a:pathLst>
                <a:path w="5400675">
                  <a:moveTo>
                    <a:pt x="0" y="0"/>
                  </a:moveTo>
                  <a:lnTo>
                    <a:pt x="5400675" y="0"/>
                  </a:lnTo>
                </a:path>
              </a:pathLst>
            </a:custGeom>
            <a:ln w="6096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-6095" y="3233927"/>
            <a:ext cx="5387340" cy="596265"/>
            <a:chOff x="-6095" y="3233927"/>
            <a:chExt cx="5387340" cy="596265"/>
          </a:xfrm>
        </p:grpSpPr>
        <p:sp>
          <p:nvSpPr>
            <p:cNvPr id="9" name="object 9"/>
            <p:cNvSpPr/>
            <p:nvPr/>
          </p:nvSpPr>
          <p:spPr>
            <a:xfrm>
              <a:off x="0" y="3240023"/>
              <a:ext cx="1047115" cy="584200"/>
            </a:xfrm>
            <a:custGeom>
              <a:avLst/>
              <a:gdLst/>
              <a:ahLst/>
              <a:cxnLst/>
              <a:rect l="l" t="t" r="r" b="b"/>
              <a:pathLst>
                <a:path w="1047115" h="584200">
                  <a:moveTo>
                    <a:pt x="1046988" y="0"/>
                  </a:moveTo>
                  <a:lnTo>
                    <a:pt x="0" y="0"/>
                  </a:lnTo>
                  <a:lnTo>
                    <a:pt x="0" y="583692"/>
                  </a:lnTo>
                  <a:lnTo>
                    <a:pt x="1046988" y="583692"/>
                  </a:lnTo>
                  <a:lnTo>
                    <a:pt x="1046988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40023"/>
              <a:ext cx="1047115" cy="584200"/>
            </a:xfrm>
            <a:custGeom>
              <a:avLst/>
              <a:gdLst/>
              <a:ahLst/>
              <a:cxnLst/>
              <a:rect l="l" t="t" r="r" b="b"/>
              <a:pathLst>
                <a:path w="1047115" h="584200">
                  <a:moveTo>
                    <a:pt x="0" y="583692"/>
                  </a:moveTo>
                  <a:lnTo>
                    <a:pt x="1046988" y="583692"/>
                  </a:lnTo>
                  <a:lnTo>
                    <a:pt x="1046988" y="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820668"/>
              <a:ext cx="5380990" cy="6350"/>
            </a:xfrm>
            <a:custGeom>
              <a:avLst/>
              <a:gdLst/>
              <a:ahLst/>
              <a:cxnLst/>
              <a:rect l="l" t="t" r="r" b="b"/>
              <a:pathLst>
                <a:path w="5380990" h="6350">
                  <a:moveTo>
                    <a:pt x="5380863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5380863" y="6095"/>
                  </a:lnTo>
                  <a:lnTo>
                    <a:pt x="5380863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-1523" y="4928615"/>
            <a:ext cx="5407025" cy="597535"/>
            <a:chOff x="-1523" y="4928615"/>
            <a:chExt cx="5407025" cy="597535"/>
          </a:xfrm>
        </p:grpSpPr>
        <p:sp>
          <p:nvSpPr>
            <p:cNvPr id="13" name="object 13"/>
            <p:cNvSpPr/>
            <p:nvPr/>
          </p:nvSpPr>
          <p:spPr>
            <a:xfrm>
              <a:off x="4571" y="4934711"/>
              <a:ext cx="1065530" cy="585470"/>
            </a:xfrm>
            <a:custGeom>
              <a:avLst/>
              <a:gdLst/>
              <a:ahLst/>
              <a:cxnLst/>
              <a:rect l="l" t="t" r="r" b="b"/>
              <a:pathLst>
                <a:path w="1065530" h="585470">
                  <a:moveTo>
                    <a:pt x="106527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1065276" y="585216"/>
                  </a:lnTo>
                  <a:lnTo>
                    <a:pt x="1065276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" y="4934711"/>
              <a:ext cx="1065530" cy="585470"/>
            </a:xfrm>
            <a:custGeom>
              <a:avLst/>
              <a:gdLst/>
              <a:ahLst/>
              <a:cxnLst/>
              <a:rect l="l" t="t" r="r" b="b"/>
              <a:pathLst>
                <a:path w="1065530" h="585470">
                  <a:moveTo>
                    <a:pt x="0" y="585216"/>
                  </a:moveTo>
                  <a:lnTo>
                    <a:pt x="1065276" y="585216"/>
                  </a:lnTo>
                  <a:lnTo>
                    <a:pt x="106527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1219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1" y="5519927"/>
              <a:ext cx="5400675" cy="0"/>
            </a:xfrm>
            <a:custGeom>
              <a:avLst/>
              <a:gdLst/>
              <a:ahLst/>
              <a:cxnLst/>
              <a:rect l="l" t="t" r="r" b="b"/>
              <a:pathLst>
                <a:path w="5400675">
                  <a:moveTo>
                    <a:pt x="0" y="0"/>
                  </a:moveTo>
                  <a:lnTo>
                    <a:pt x="5400675" y="0"/>
                  </a:lnTo>
                </a:path>
              </a:pathLst>
            </a:custGeom>
            <a:ln w="6096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8942" y="1354617"/>
            <a:ext cx="10741025" cy="464629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678180" indent="-647700">
              <a:lnSpc>
                <a:spcPct val="100000"/>
              </a:lnSpc>
              <a:spcBef>
                <a:spcPts val="1125"/>
              </a:spcBef>
              <a:buClr>
                <a:srgbClr val="FFFFFF"/>
              </a:buClr>
              <a:buAutoNum type="arabicPeriod" startAt="5"/>
              <a:tabLst>
                <a:tab pos="678180" algn="l"/>
                <a:tab pos="678815" algn="l"/>
              </a:tabLst>
            </a:pP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Keamanan</a:t>
            </a:r>
            <a:endParaRPr sz="3200">
              <a:latin typeface="Arial"/>
              <a:cs typeface="Arial"/>
            </a:endParaRPr>
          </a:p>
          <a:p>
            <a:pPr marL="678180" marR="5080">
              <a:lnSpc>
                <a:spcPct val="125000"/>
              </a:lnSpc>
              <a:spcBef>
                <a:spcPts val="45"/>
              </a:spcBef>
            </a:pP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7E7E7E"/>
                </a:solidFill>
                <a:latin typeface="Tahoma"/>
                <a:cs typeface="Tahoma"/>
              </a:rPr>
              <a:t>dijaga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untuk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mencegah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penghancuran,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kerusakan,</a:t>
            </a:r>
            <a:r>
              <a:rPr sz="2800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atau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penyalahgunaan.</a:t>
            </a:r>
            <a:endParaRPr sz="2800">
              <a:latin typeface="Tahoma"/>
              <a:cs typeface="Tahoma"/>
            </a:endParaRPr>
          </a:p>
          <a:p>
            <a:pPr marL="659130" indent="-647065">
              <a:lnSpc>
                <a:spcPct val="100000"/>
              </a:lnSpc>
              <a:spcBef>
                <a:spcPts val="1630"/>
              </a:spcBef>
              <a:buClr>
                <a:srgbClr val="FFFFFF"/>
              </a:buClr>
              <a:buAutoNum type="arabicPeriod" startAt="6"/>
              <a:tabLst>
                <a:tab pos="659130" algn="l"/>
                <a:tab pos="659765" algn="l"/>
              </a:tabLst>
            </a:pPr>
            <a:r>
              <a:rPr sz="3200" b="1" spc="30" dirty="0">
                <a:solidFill>
                  <a:srgbClr val="7E7E7E"/>
                </a:solidFill>
                <a:latin typeface="Arial"/>
                <a:cs typeface="Arial"/>
              </a:rPr>
              <a:t>Organisasi</a:t>
            </a:r>
            <a:endParaRPr sz="3200">
              <a:latin typeface="Arial"/>
              <a:cs typeface="Arial"/>
            </a:endParaRPr>
          </a:p>
          <a:p>
            <a:pPr marL="659130" marR="203835">
              <a:lnSpc>
                <a:spcPct val="125000"/>
              </a:lnSpc>
              <a:spcBef>
                <a:spcPts val="45"/>
              </a:spcBef>
            </a:pP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disusun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sedemikian</a:t>
            </a:r>
            <a:r>
              <a:rPr sz="2800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rupa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untuk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7E7E7E"/>
                </a:solidFill>
                <a:latin typeface="Tahoma"/>
                <a:cs typeface="Tahoma"/>
              </a:rPr>
              <a:t>memenuhi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kebutuhan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informasi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pemakai.</a:t>
            </a:r>
            <a:endParaRPr sz="2800">
              <a:latin typeface="Tahoma"/>
              <a:cs typeface="Tahoma"/>
            </a:endParaRPr>
          </a:p>
          <a:p>
            <a:pPr marL="683260" indent="-647065">
              <a:lnSpc>
                <a:spcPct val="100000"/>
              </a:lnSpc>
              <a:spcBef>
                <a:spcPts val="1070"/>
              </a:spcBef>
              <a:buClr>
                <a:srgbClr val="FFFFFF"/>
              </a:buClr>
              <a:buAutoNum type="arabicPeriod" startAt="7"/>
              <a:tabLst>
                <a:tab pos="682625" algn="l"/>
                <a:tab pos="683260" algn="l"/>
              </a:tabLst>
            </a:pPr>
            <a:r>
              <a:rPr sz="3200" b="1" spc="90" dirty="0">
                <a:solidFill>
                  <a:srgbClr val="7E7E7E"/>
                </a:solidFill>
                <a:latin typeface="Arial"/>
                <a:cs typeface="Arial"/>
              </a:rPr>
              <a:t>Pengambilan</a:t>
            </a:r>
            <a:endParaRPr sz="3200">
              <a:latin typeface="Arial"/>
              <a:cs typeface="Arial"/>
            </a:endParaRPr>
          </a:p>
          <a:p>
            <a:pPr marL="683260">
              <a:lnSpc>
                <a:spcPct val="100000"/>
              </a:lnSpc>
              <a:spcBef>
                <a:spcPts val="885"/>
              </a:spcBef>
            </a:pP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tersedia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bagi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pemakai.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62953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chemeClr val="tx1"/>
                </a:solidFill>
              </a:rPr>
              <a:t>KONSEP</a:t>
            </a:r>
            <a:r>
              <a:rPr sz="3600" spc="-260" dirty="0">
                <a:solidFill>
                  <a:schemeClr val="tx1"/>
                </a:solidFill>
              </a:rPr>
              <a:t> </a:t>
            </a:r>
            <a:r>
              <a:rPr sz="3600" i="1" spc="-15" dirty="0">
                <a:solidFill>
                  <a:schemeClr val="tx1"/>
                </a:solidFill>
                <a:latin typeface="Trebuchet MS"/>
                <a:cs typeface="Trebuchet MS"/>
              </a:rPr>
              <a:t>DATABASE</a:t>
            </a:r>
            <a:endParaRPr sz="360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1376" y="1281851"/>
            <a:ext cx="10539730" cy="4030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3285">
              <a:lnSpc>
                <a:spcPct val="125000"/>
              </a:lnSpc>
              <a:spcBef>
                <a:spcPts val="95"/>
              </a:spcBef>
            </a:pPr>
            <a:r>
              <a:rPr sz="2400" spc="114" dirty="0">
                <a:solidFill>
                  <a:srgbClr val="7E7E7E"/>
                </a:solidFill>
                <a:latin typeface="Tahoma"/>
                <a:cs typeface="Tahoma"/>
              </a:rPr>
              <a:t>Sekumpulan </a:t>
            </a:r>
            <a:r>
              <a:rPr sz="2400" spc="95" dirty="0">
                <a:solidFill>
                  <a:srgbClr val="7E7E7E"/>
                </a:solidFill>
                <a:latin typeface="Tahoma"/>
                <a:cs typeface="Tahoma"/>
              </a:rPr>
              <a:t>data </a:t>
            </a:r>
            <a:r>
              <a:rPr sz="2400" spc="55" dirty="0">
                <a:solidFill>
                  <a:srgbClr val="7E7E7E"/>
                </a:solidFill>
                <a:latin typeface="Tahoma"/>
                <a:cs typeface="Tahoma"/>
              </a:rPr>
              <a:t>yang </a:t>
            </a:r>
            <a:r>
              <a:rPr sz="2400" spc="65" dirty="0">
                <a:solidFill>
                  <a:srgbClr val="7E7E7E"/>
                </a:solidFill>
                <a:latin typeface="Tahoma"/>
                <a:cs typeface="Tahoma"/>
              </a:rPr>
              <a:t>saling </a:t>
            </a:r>
            <a:r>
              <a:rPr sz="2400" spc="125" dirty="0">
                <a:solidFill>
                  <a:srgbClr val="7E7E7E"/>
                </a:solidFill>
                <a:latin typeface="Tahoma"/>
                <a:cs typeface="Tahoma"/>
              </a:rPr>
              <a:t>berhubungan </a:t>
            </a:r>
            <a:r>
              <a:rPr sz="2400" spc="90" dirty="0">
                <a:solidFill>
                  <a:srgbClr val="7E7E7E"/>
                </a:solidFill>
                <a:latin typeface="Tahoma"/>
                <a:cs typeface="Tahoma"/>
              </a:rPr>
              <a:t>atau </a:t>
            </a:r>
            <a:r>
              <a:rPr sz="2400" spc="85" dirty="0">
                <a:solidFill>
                  <a:srgbClr val="7E7E7E"/>
                </a:solidFill>
                <a:latin typeface="Tahoma"/>
                <a:cs typeface="Tahoma"/>
              </a:rPr>
              <a:t>berelasi </a:t>
            </a:r>
            <a:r>
              <a:rPr sz="24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7E7E7E"/>
                </a:solidFill>
                <a:latin typeface="Tahoma"/>
                <a:cs typeface="Tahoma"/>
              </a:rPr>
              <a:t>merepresentasikan</a:t>
            </a:r>
            <a:r>
              <a:rPr sz="2400" spc="-1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7E7E7E"/>
                </a:solidFill>
                <a:latin typeface="Tahoma"/>
                <a:cs typeface="Tahoma"/>
              </a:rPr>
              <a:t>suatu</a:t>
            </a:r>
            <a:r>
              <a:rPr sz="24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7E7E7E"/>
                </a:solidFill>
                <a:latin typeface="Tahoma"/>
                <a:cs typeface="Tahoma"/>
              </a:rPr>
              <a:t>organisasi</a:t>
            </a:r>
            <a:r>
              <a:rPr sz="2400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24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7E7E7E"/>
                </a:solidFill>
                <a:latin typeface="Tahoma"/>
                <a:cs typeface="Tahoma"/>
              </a:rPr>
              <a:t>tersimpan</a:t>
            </a:r>
            <a:r>
              <a:rPr sz="24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7E7E7E"/>
                </a:solidFill>
                <a:latin typeface="Tahoma"/>
                <a:cs typeface="Tahoma"/>
              </a:rPr>
              <a:t>dalam </a:t>
            </a:r>
            <a:r>
              <a:rPr sz="24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7E7E7E"/>
                </a:solidFill>
                <a:latin typeface="Tahoma"/>
                <a:cs typeface="Tahoma"/>
              </a:rPr>
              <a:t>media</a:t>
            </a:r>
            <a:r>
              <a:rPr sz="24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7E7E7E"/>
                </a:solidFill>
                <a:latin typeface="Tahoma"/>
                <a:cs typeface="Tahoma"/>
              </a:rPr>
              <a:t>penyimpanan</a:t>
            </a:r>
            <a:r>
              <a:rPr sz="24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7E7E7E"/>
                </a:solidFill>
                <a:latin typeface="Tahoma"/>
                <a:cs typeface="Tahoma"/>
              </a:rPr>
              <a:t>eksternal.</a:t>
            </a:r>
            <a:endParaRPr sz="2400">
              <a:latin typeface="Tahoma"/>
              <a:cs typeface="Tahoma"/>
            </a:endParaRPr>
          </a:p>
          <a:p>
            <a:pPr marL="12700" marR="71120">
              <a:lnSpc>
                <a:spcPct val="125000"/>
              </a:lnSpc>
              <a:spcBef>
                <a:spcPts val="1450"/>
              </a:spcBef>
            </a:pPr>
            <a:r>
              <a:rPr sz="2400" spc="150" dirty="0">
                <a:solidFill>
                  <a:srgbClr val="7E7E7E"/>
                </a:solidFill>
                <a:latin typeface="Tahoma"/>
                <a:cs typeface="Tahoma"/>
              </a:rPr>
              <a:t>Himpunan</a:t>
            </a:r>
            <a:r>
              <a:rPr sz="24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7E7E7E"/>
                </a:solidFill>
                <a:latin typeface="Tahoma"/>
                <a:cs typeface="Tahoma"/>
              </a:rPr>
              <a:t>kelompok</a:t>
            </a:r>
            <a:r>
              <a:rPr sz="2400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4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7E7E7E"/>
                </a:solidFill>
                <a:latin typeface="Tahoma"/>
                <a:cs typeface="Tahoma"/>
              </a:rPr>
              <a:t>(arsip)</a:t>
            </a:r>
            <a:r>
              <a:rPr sz="24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24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7E7E7E"/>
                </a:solidFill>
                <a:latin typeface="Tahoma"/>
                <a:cs typeface="Tahoma"/>
              </a:rPr>
              <a:t>saling</a:t>
            </a:r>
            <a:r>
              <a:rPr sz="24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7E7E7E"/>
                </a:solidFill>
                <a:latin typeface="Tahoma"/>
                <a:cs typeface="Tahoma"/>
              </a:rPr>
              <a:t>berhubungan</a:t>
            </a:r>
            <a:r>
              <a:rPr sz="24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7E7E7E"/>
                </a:solidFill>
                <a:latin typeface="Tahoma"/>
                <a:cs typeface="Tahoma"/>
              </a:rPr>
              <a:t>dan </a:t>
            </a:r>
            <a:r>
              <a:rPr sz="24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7E7E7E"/>
                </a:solidFill>
                <a:latin typeface="Tahoma"/>
                <a:cs typeface="Tahoma"/>
              </a:rPr>
              <a:t>diorganisasikan </a:t>
            </a:r>
            <a:r>
              <a:rPr sz="2400" spc="110" dirty="0">
                <a:solidFill>
                  <a:srgbClr val="7E7E7E"/>
                </a:solidFill>
                <a:latin typeface="Tahoma"/>
                <a:cs typeface="Tahoma"/>
              </a:rPr>
              <a:t>sedemikian </a:t>
            </a:r>
            <a:r>
              <a:rPr sz="2400" spc="130" dirty="0">
                <a:solidFill>
                  <a:srgbClr val="7E7E7E"/>
                </a:solidFill>
                <a:latin typeface="Tahoma"/>
                <a:cs typeface="Tahoma"/>
              </a:rPr>
              <a:t>rupa </a:t>
            </a:r>
            <a:r>
              <a:rPr sz="2400" spc="70" dirty="0">
                <a:solidFill>
                  <a:srgbClr val="7E7E7E"/>
                </a:solidFill>
                <a:latin typeface="Tahoma"/>
                <a:cs typeface="Tahoma"/>
              </a:rPr>
              <a:t>agar </a:t>
            </a:r>
            <a:r>
              <a:rPr sz="2400" spc="60" dirty="0">
                <a:solidFill>
                  <a:srgbClr val="7E7E7E"/>
                </a:solidFill>
                <a:latin typeface="Tahoma"/>
                <a:cs typeface="Tahoma"/>
              </a:rPr>
              <a:t>kelak </a:t>
            </a:r>
            <a:r>
              <a:rPr sz="2400" spc="105" dirty="0">
                <a:solidFill>
                  <a:srgbClr val="7E7E7E"/>
                </a:solidFill>
                <a:latin typeface="Tahoma"/>
                <a:cs typeface="Tahoma"/>
              </a:rPr>
              <a:t>dapat </a:t>
            </a:r>
            <a:r>
              <a:rPr sz="2400" spc="1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Tahoma"/>
                <a:cs typeface="Tahoma"/>
              </a:rPr>
              <a:t>dimanfaatkan</a:t>
            </a:r>
            <a:r>
              <a:rPr sz="24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7E7E7E"/>
                </a:solidFill>
                <a:latin typeface="Tahoma"/>
                <a:cs typeface="Tahoma"/>
              </a:rPr>
              <a:t>kembali</a:t>
            </a:r>
            <a:r>
              <a:rPr sz="2400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Tahoma"/>
                <a:cs typeface="Tahoma"/>
              </a:rPr>
              <a:t>dengan</a:t>
            </a:r>
            <a:r>
              <a:rPr sz="24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7E7E7E"/>
                </a:solidFill>
                <a:latin typeface="Tahoma"/>
                <a:cs typeface="Tahoma"/>
              </a:rPr>
              <a:t>cepat</a:t>
            </a:r>
            <a:r>
              <a:rPr sz="24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24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7E7E7E"/>
                </a:solidFill>
                <a:latin typeface="Tahoma"/>
                <a:cs typeface="Tahoma"/>
              </a:rPr>
              <a:t>mudah.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25000"/>
              </a:lnSpc>
              <a:spcBef>
                <a:spcPts val="1445"/>
              </a:spcBef>
            </a:pPr>
            <a:r>
              <a:rPr sz="2400" spc="135" dirty="0">
                <a:solidFill>
                  <a:srgbClr val="7E7E7E"/>
                </a:solidFill>
                <a:latin typeface="Tahoma"/>
                <a:cs typeface="Tahoma"/>
              </a:rPr>
              <a:t>Kumpulan</a:t>
            </a:r>
            <a:r>
              <a:rPr sz="24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4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24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Tahoma"/>
                <a:cs typeface="Tahoma"/>
              </a:rPr>
              <a:t>saling</a:t>
            </a:r>
            <a:r>
              <a:rPr sz="2400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7E7E7E"/>
                </a:solidFill>
                <a:latin typeface="Tahoma"/>
                <a:cs typeface="Tahoma"/>
              </a:rPr>
              <a:t>berhubungan</a:t>
            </a:r>
            <a:r>
              <a:rPr sz="24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24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7E7E7E"/>
                </a:solidFill>
                <a:latin typeface="Tahoma"/>
                <a:cs typeface="Tahoma"/>
              </a:rPr>
              <a:t>disimpan</a:t>
            </a:r>
            <a:r>
              <a:rPr sz="24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7E7E7E"/>
                </a:solidFill>
                <a:latin typeface="Tahoma"/>
                <a:cs typeface="Tahoma"/>
              </a:rPr>
              <a:t>secara </a:t>
            </a:r>
            <a:r>
              <a:rPr sz="2400" spc="-8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7E7E7E"/>
                </a:solidFill>
                <a:latin typeface="Tahoma"/>
                <a:cs typeface="Tahoma"/>
              </a:rPr>
              <a:t>bersama</a:t>
            </a:r>
            <a:r>
              <a:rPr sz="24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7E7E7E"/>
                </a:solidFill>
                <a:latin typeface="Tahoma"/>
                <a:cs typeface="Tahoma"/>
              </a:rPr>
              <a:t>sedemikian</a:t>
            </a:r>
            <a:r>
              <a:rPr sz="24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7E7E7E"/>
                </a:solidFill>
                <a:latin typeface="Tahoma"/>
                <a:cs typeface="Tahoma"/>
              </a:rPr>
              <a:t>rupa</a:t>
            </a:r>
            <a:r>
              <a:rPr sz="24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24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7E7E7E"/>
                </a:solidFill>
                <a:latin typeface="Tahoma"/>
                <a:cs typeface="Tahoma"/>
              </a:rPr>
              <a:t>tanpa</a:t>
            </a:r>
            <a:r>
              <a:rPr sz="24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7E7E7E"/>
                </a:solidFill>
                <a:latin typeface="Tahoma"/>
                <a:cs typeface="Tahoma"/>
              </a:rPr>
              <a:t>pengulangan</a:t>
            </a:r>
            <a:r>
              <a:rPr sz="24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7E7E7E"/>
                </a:solidFill>
                <a:latin typeface="Tahoma"/>
                <a:cs typeface="Tahoma"/>
              </a:rPr>
              <a:t>(</a:t>
            </a:r>
            <a:r>
              <a:rPr sz="2400" i="1" spc="-45" dirty="0">
                <a:solidFill>
                  <a:srgbClr val="7E7E7E"/>
                </a:solidFill>
                <a:latin typeface="Arial"/>
                <a:cs typeface="Arial"/>
              </a:rPr>
              <a:t>redundancy</a:t>
            </a:r>
            <a:r>
              <a:rPr sz="2400" spc="-45" dirty="0">
                <a:solidFill>
                  <a:srgbClr val="7E7E7E"/>
                </a:solidFill>
                <a:latin typeface="Tahoma"/>
                <a:cs typeface="Tahoma"/>
              </a:rPr>
              <a:t>) </a:t>
            </a:r>
            <a:r>
              <a:rPr sz="2400" spc="-8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24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7E7E7E"/>
                </a:solidFill>
                <a:latin typeface="Tahoma"/>
                <a:cs typeface="Tahoma"/>
              </a:rPr>
              <a:t>tidak</a:t>
            </a:r>
            <a:r>
              <a:rPr sz="24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7E7E7E"/>
                </a:solidFill>
                <a:latin typeface="Tahoma"/>
                <a:cs typeface="Tahoma"/>
              </a:rPr>
              <a:t>perlu.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71" y="1440202"/>
            <a:ext cx="609577" cy="6004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71" y="2828590"/>
            <a:ext cx="609577" cy="6004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10" y="4368225"/>
            <a:ext cx="609577" cy="60041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10" dirty="0"/>
              <a:t>1806PTIK04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985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MT</vt:lpstr>
      <vt:lpstr>Calibri</vt:lpstr>
      <vt:lpstr>Corbel</vt:lpstr>
      <vt:lpstr>Open Sans</vt:lpstr>
      <vt:lpstr>Segoe UI Emoji</vt:lpstr>
      <vt:lpstr>Source Sans Pro SemiBold</vt:lpstr>
      <vt:lpstr>Tahoma</vt:lpstr>
      <vt:lpstr>Times New Roman</vt:lpstr>
      <vt:lpstr>Trebuchet MS</vt:lpstr>
      <vt:lpstr>Wingdings</vt:lpstr>
      <vt:lpstr>Office Theme</vt:lpstr>
      <vt:lpstr>PowerPoint Presentation</vt:lpstr>
      <vt:lpstr>TUJUAN PEMBELAJARAN</vt:lpstr>
      <vt:lpstr>INFORMASI</vt:lpstr>
      <vt:lpstr>MANA JEMEN DATA (1)</vt:lpstr>
      <vt:lpstr>MANA JEMEN DATA (2)</vt:lpstr>
      <vt:lpstr>KEGIATAN MANA JEMEN DATA (1)</vt:lpstr>
      <vt:lpstr>KEGIATAN MANA JEMEN DATA (2)</vt:lpstr>
      <vt:lpstr>KEGIATAN MANA JEMEN DATA (3)</vt:lpstr>
      <vt:lpstr>KONSEP DATABASE</vt:lpstr>
      <vt:lpstr>TUJUAN DATABASE</vt:lpstr>
      <vt:lpstr>PERANGKAT LUNAK DATABASE</vt:lpstr>
      <vt:lpstr>MENCIPTAKAN DATABASE (1)</vt:lpstr>
      <vt:lpstr>MENCIPTAKAN DATABASE (2)</vt:lpstr>
      <vt:lpstr>SUMBER DATA INTERNAL</vt:lpstr>
      <vt:lpstr>SUMBER DATA EKSTERNAL</vt:lpstr>
      <vt:lpstr>DATA PRIVAT ATAU PERSONAL</vt:lpstr>
      <vt:lpstr>PERMASALAHAN DATA</vt:lpstr>
      <vt:lpstr>📖 KAMUS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Nathalia Gunarian</dc:creator>
  <cp:lastModifiedBy>Saminista</cp:lastModifiedBy>
  <cp:revision>7</cp:revision>
  <dcterms:created xsi:type="dcterms:W3CDTF">2022-11-22T17:27:17Z</dcterms:created>
  <dcterms:modified xsi:type="dcterms:W3CDTF">2022-11-22T17:41:20Z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2022-11-22T00:00:00Z</vt:filetime>
  </property>
</Properties>
</file>