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7.jpg" ContentType="image/jpeg"/>
  <Override PartName="/ppt/media/image1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8288000" cy="10287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228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4ECE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4952" cy="10287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50520"/>
            <a:ext cx="13182600" cy="230733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57247" y="350520"/>
            <a:ext cx="3727702" cy="230733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9573767"/>
            <a:ext cx="18278856" cy="71323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19016" y="3084576"/>
            <a:ext cx="4533138" cy="164972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86072" y="3151632"/>
            <a:ext cx="4401312" cy="151790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87496" y="4669536"/>
            <a:ext cx="5199888" cy="42062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87496" y="6608064"/>
            <a:ext cx="5199888" cy="42062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515856" y="5023103"/>
            <a:ext cx="4536186" cy="164973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82912" y="5090159"/>
            <a:ext cx="4404359" cy="1517903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582912" y="6601967"/>
            <a:ext cx="5196840" cy="420624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515856" y="3084576"/>
            <a:ext cx="4536186" cy="164972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582912" y="3151632"/>
            <a:ext cx="4404359" cy="1517904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582912" y="4663440"/>
            <a:ext cx="5196840" cy="420624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19015" y="5023103"/>
            <a:ext cx="4533138" cy="1649730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386071" y="5090159"/>
            <a:ext cx="4401312" cy="15179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4ECE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3540" y="3016376"/>
            <a:ext cx="6134100" cy="555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3975F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4952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4ECE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4952" cy="10287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887" y="6870192"/>
            <a:ext cx="17020032" cy="137769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4463" y="6870192"/>
            <a:ext cx="17020032" cy="137769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9573767"/>
            <a:ext cx="18278856" cy="71323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2000" y="249936"/>
            <a:ext cx="16822674" cy="668502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9056" y="316992"/>
            <a:ext cx="16690848" cy="65532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6007" y="323088"/>
            <a:ext cx="16596360" cy="65806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4952" cy="10287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50520"/>
            <a:ext cx="13182600" cy="230733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557247" y="350520"/>
            <a:ext cx="3727702" cy="230733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9573767"/>
            <a:ext cx="18278856" cy="7132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6569" y="784936"/>
            <a:ext cx="16294861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E4ECE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9425" y="2874264"/>
            <a:ext cx="15789148" cy="396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jpg"/><Relationship Id="rId7" Type="http://schemas.openxmlformats.org/officeDocument/2006/relationships/image" Target="../media/image48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jpg"/><Relationship Id="rId7" Type="http://schemas.openxmlformats.org/officeDocument/2006/relationships/image" Target="../media/image48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7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7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7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4.jpg"/><Relationship Id="rId12" Type="http://schemas.openxmlformats.org/officeDocument/2006/relationships/image" Target="../media/image37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jpg"/><Relationship Id="rId4" Type="http://schemas.openxmlformats.org/officeDocument/2006/relationships/image" Target="../media/image7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.jpg"/><Relationship Id="rId7" Type="http://schemas.openxmlformats.org/officeDocument/2006/relationships/image" Target="../media/image41.png"/><Relationship Id="rId12" Type="http://schemas.openxmlformats.org/officeDocument/2006/relationships/image" Target="../media/image46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264" y="8677381"/>
            <a:ext cx="857059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40" dirty="0">
                <a:solidFill>
                  <a:schemeClr val="tx1"/>
                </a:solidFill>
              </a:rPr>
              <a:t>REVOLUSI</a:t>
            </a:r>
            <a:r>
              <a:rPr sz="6600" spc="-20" dirty="0">
                <a:solidFill>
                  <a:schemeClr val="tx1"/>
                </a:solidFill>
              </a:rPr>
              <a:t> </a:t>
            </a:r>
            <a:r>
              <a:rPr sz="6600" spc="-15" dirty="0">
                <a:solidFill>
                  <a:schemeClr val="tx1"/>
                </a:solidFill>
              </a:rPr>
              <a:t>INDUSTRI</a:t>
            </a:r>
            <a:r>
              <a:rPr sz="6600" spc="-30" dirty="0">
                <a:solidFill>
                  <a:schemeClr val="tx1"/>
                </a:solidFill>
              </a:rPr>
              <a:t> </a:t>
            </a:r>
            <a:r>
              <a:rPr sz="6600" dirty="0">
                <a:solidFill>
                  <a:schemeClr val="tx1"/>
                </a:solidFill>
              </a:rPr>
              <a:t>4.0</a:t>
            </a:r>
            <a:endParaRPr sz="660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CD574-187F-6E1F-6B98-0AD08FF5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9" y="4229100"/>
            <a:ext cx="9001125" cy="4581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B5E209-C7F3-E5C0-2F6D-200CEF397A94}"/>
              </a:ext>
            </a:extLst>
          </p:cNvPr>
          <p:cNvSpPr txBox="1"/>
          <p:nvPr/>
        </p:nvSpPr>
        <p:spPr>
          <a:xfrm>
            <a:off x="-685800" y="2549027"/>
            <a:ext cx="118243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4800" b="1"/>
              <a:t>Pengantar Teknologi Komunikasi dan Informatika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7578" y="331797"/>
            <a:ext cx="1157922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60" dirty="0">
                <a:solidFill>
                  <a:schemeClr val="tx1"/>
                </a:solidFill>
              </a:rPr>
              <a:t>Tumbuh</a:t>
            </a:r>
            <a:r>
              <a:rPr sz="5400" spc="10" dirty="0">
                <a:solidFill>
                  <a:schemeClr val="tx1"/>
                </a:solidFill>
              </a:rPr>
              <a:t> </a:t>
            </a:r>
            <a:r>
              <a:rPr sz="5400" spc="-25" dirty="0">
                <a:solidFill>
                  <a:schemeClr val="tx1"/>
                </a:solidFill>
              </a:rPr>
              <a:t>kebutuhan</a:t>
            </a:r>
            <a:r>
              <a:rPr sz="5400" spc="5" dirty="0">
                <a:solidFill>
                  <a:schemeClr val="tx1"/>
                </a:solidFill>
              </a:rPr>
              <a:t> </a:t>
            </a:r>
            <a:r>
              <a:rPr sz="5400" spc="-15" dirty="0">
                <a:solidFill>
                  <a:schemeClr val="tx1"/>
                </a:solidFill>
              </a:rPr>
              <a:t>untuk</a:t>
            </a:r>
            <a:r>
              <a:rPr sz="5400" dirty="0">
                <a:solidFill>
                  <a:schemeClr val="tx1"/>
                </a:solidFill>
              </a:rPr>
              <a:t> </a:t>
            </a:r>
            <a:r>
              <a:rPr sz="5400" spc="-40" dirty="0">
                <a:solidFill>
                  <a:schemeClr val="tx1"/>
                </a:solidFill>
              </a:rPr>
              <a:t>kerja</a:t>
            </a:r>
            <a:r>
              <a:rPr sz="5400" spc="-15" dirty="0">
                <a:solidFill>
                  <a:schemeClr val="tx1"/>
                </a:solidFill>
              </a:rPr>
              <a:t> </a:t>
            </a:r>
            <a:r>
              <a:rPr sz="5400" spc="-5" dirty="0">
                <a:solidFill>
                  <a:schemeClr val="tx1"/>
                </a:solidFill>
              </a:rPr>
              <a:t>sama</a:t>
            </a:r>
            <a:r>
              <a:rPr sz="5400" spc="15" dirty="0">
                <a:solidFill>
                  <a:schemeClr val="tx1"/>
                </a:solidFill>
              </a:rPr>
              <a:t> </a:t>
            </a:r>
            <a:r>
              <a:rPr sz="5400" spc="-5" dirty="0">
                <a:solidFill>
                  <a:schemeClr val="tx1"/>
                </a:solidFill>
              </a:rPr>
              <a:t>dan </a:t>
            </a:r>
            <a:r>
              <a:rPr sz="5400" spc="-1210" dirty="0">
                <a:solidFill>
                  <a:schemeClr val="tx1"/>
                </a:solidFill>
              </a:rPr>
              <a:t> </a:t>
            </a:r>
            <a:r>
              <a:rPr sz="5400" spc="-35" dirty="0">
                <a:solidFill>
                  <a:schemeClr val="tx1"/>
                </a:solidFill>
              </a:rPr>
              <a:t>kolaboratif</a:t>
            </a:r>
            <a:endParaRPr sz="54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9273" y="3044393"/>
            <a:ext cx="335661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Mampu 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berkompromi</a:t>
            </a:r>
            <a:r>
              <a:rPr sz="3600" spc="-10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dan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spc="-30" dirty="0">
                <a:latin typeface="Calibri"/>
                <a:cs typeface="Calibri"/>
              </a:rPr>
              <a:t>kooperatif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6071" y="5090159"/>
            <a:ext cx="4401820" cy="135037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991235" marR="935990" indent="-146685">
              <a:lnSpc>
                <a:spcPct val="100000"/>
              </a:lnSpc>
              <a:spcBef>
                <a:spcPts val="930"/>
              </a:spcBef>
            </a:pPr>
            <a:r>
              <a:rPr sz="4000" spc="-65" dirty="0">
                <a:latin typeface="Calibri"/>
                <a:cs typeface="Calibri"/>
              </a:rPr>
              <a:t>K</a:t>
            </a:r>
            <a:r>
              <a:rPr sz="4000" spc="5" dirty="0">
                <a:latin typeface="Calibri"/>
                <a:cs typeface="Calibri"/>
              </a:rPr>
              <a:t>e</a:t>
            </a:r>
            <a:r>
              <a:rPr sz="4000" spc="-10" dirty="0">
                <a:latin typeface="Calibri"/>
                <a:cs typeface="Calibri"/>
              </a:rPr>
              <a:t>m</a:t>
            </a:r>
            <a:r>
              <a:rPr sz="4000" spc="5" dirty="0">
                <a:latin typeface="Calibri"/>
                <a:cs typeface="Calibri"/>
              </a:rPr>
              <a:t>a</a:t>
            </a:r>
            <a:r>
              <a:rPr sz="4000" spc="-10" dirty="0">
                <a:latin typeface="Calibri"/>
                <a:cs typeface="Calibri"/>
              </a:rPr>
              <a:t>m</a:t>
            </a:r>
            <a:r>
              <a:rPr sz="4000" dirty="0">
                <a:latin typeface="Calibri"/>
                <a:cs typeface="Calibri"/>
              </a:rPr>
              <a:t>p</a:t>
            </a:r>
            <a:r>
              <a:rPr sz="4000" spc="10" dirty="0">
                <a:latin typeface="Calibri"/>
                <a:cs typeface="Calibri"/>
              </a:rPr>
              <a:t>u</a:t>
            </a:r>
            <a:r>
              <a:rPr sz="4000" dirty="0">
                <a:latin typeface="Calibri"/>
                <a:cs typeface="Calibri"/>
              </a:rPr>
              <a:t>an  </a:t>
            </a:r>
            <a:r>
              <a:rPr sz="4000" spc="-25" dirty="0">
                <a:latin typeface="Calibri"/>
                <a:cs typeface="Calibri"/>
              </a:rPr>
              <a:t>komunikasi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82911" y="3151632"/>
            <a:ext cx="4404360" cy="1349728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75590" marR="267335" indent="618490">
              <a:lnSpc>
                <a:spcPct val="100000"/>
              </a:lnSpc>
              <a:spcBef>
                <a:spcPts val="925"/>
              </a:spcBef>
            </a:pPr>
            <a:r>
              <a:rPr sz="4000" spc="-5" dirty="0">
                <a:latin typeface="Calibri"/>
                <a:cs typeface="Calibri"/>
              </a:rPr>
              <a:t>Kemampuan 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bekerja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dalam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tim.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82911" y="5090159"/>
            <a:ext cx="4404360" cy="135037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080770" marR="821055" indent="-256540">
              <a:lnSpc>
                <a:spcPct val="100000"/>
              </a:lnSpc>
              <a:spcBef>
                <a:spcPts val="930"/>
              </a:spcBef>
            </a:pPr>
            <a:r>
              <a:rPr sz="4000" spc="-65" dirty="0">
                <a:latin typeface="Calibri"/>
                <a:cs typeface="Calibri"/>
              </a:rPr>
              <a:t>K</a:t>
            </a:r>
            <a:r>
              <a:rPr sz="4000" spc="-25" dirty="0">
                <a:latin typeface="Calibri"/>
                <a:cs typeface="Calibri"/>
              </a:rPr>
              <a:t>e</a:t>
            </a:r>
            <a:r>
              <a:rPr sz="4000" spc="-50" dirty="0">
                <a:latin typeface="Calibri"/>
                <a:cs typeface="Calibri"/>
              </a:rPr>
              <a:t>t</a:t>
            </a:r>
            <a:r>
              <a:rPr sz="4000" spc="5" dirty="0">
                <a:latin typeface="Calibri"/>
                <a:cs typeface="Calibri"/>
              </a:rPr>
              <a:t>e</a:t>
            </a:r>
            <a:r>
              <a:rPr sz="4000" spc="-85" dirty="0">
                <a:latin typeface="Calibri"/>
                <a:cs typeface="Calibri"/>
              </a:rPr>
              <a:t>r</a:t>
            </a:r>
            <a:r>
              <a:rPr sz="4000" spc="5" dirty="0">
                <a:latin typeface="Calibri"/>
                <a:cs typeface="Calibri"/>
              </a:rPr>
              <a:t>a</a:t>
            </a:r>
            <a:r>
              <a:rPr sz="4000" spc="-10" dirty="0">
                <a:latin typeface="Calibri"/>
                <a:cs typeface="Calibri"/>
              </a:rPr>
              <a:t>m</a:t>
            </a:r>
            <a:r>
              <a:rPr sz="4000" spc="-5" dirty="0">
                <a:latin typeface="Calibri"/>
                <a:cs typeface="Calibri"/>
              </a:rPr>
              <a:t>pi</a:t>
            </a:r>
            <a:r>
              <a:rPr sz="4000" spc="-20" dirty="0">
                <a:latin typeface="Calibri"/>
                <a:cs typeface="Calibri"/>
              </a:rPr>
              <a:t>l</a:t>
            </a:r>
            <a:r>
              <a:rPr sz="4000" dirty="0">
                <a:latin typeface="Calibri"/>
                <a:cs typeface="Calibri"/>
              </a:rPr>
              <a:t>an  </a:t>
            </a:r>
            <a:r>
              <a:rPr sz="4000" spc="-5" dirty="0">
                <a:latin typeface="Calibri"/>
                <a:cs typeface="Calibri"/>
              </a:rPr>
              <a:t>berjejaring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8200" y="419100"/>
            <a:ext cx="5662930" cy="1361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775"/>
              </a:lnSpc>
              <a:spcBef>
                <a:spcPts val="100"/>
              </a:spcBef>
            </a:pPr>
            <a:r>
              <a:rPr sz="6600" spc="-90" dirty="0">
                <a:solidFill>
                  <a:schemeClr val="tx1"/>
                </a:solidFill>
              </a:rPr>
              <a:t>Tantangan</a:t>
            </a:r>
            <a:r>
              <a:rPr sz="6600" spc="-85" dirty="0">
                <a:solidFill>
                  <a:schemeClr val="tx1"/>
                </a:solidFill>
              </a:rPr>
              <a:t> </a:t>
            </a:r>
            <a:r>
              <a:rPr sz="6600" spc="-5" dirty="0">
                <a:solidFill>
                  <a:schemeClr val="tx1"/>
                </a:solidFill>
              </a:rPr>
              <a:t>Sosial</a:t>
            </a:r>
            <a:endParaRPr sz="6600">
              <a:solidFill>
                <a:schemeClr val="tx1"/>
              </a:solidFill>
            </a:endParaRPr>
          </a:p>
          <a:p>
            <a:pPr marL="42545">
              <a:lnSpc>
                <a:spcPts val="2735"/>
              </a:lnSpc>
            </a:pPr>
            <a:r>
              <a:rPr sz="2400" b="1" spc="-10" dirty="0">
                <a:solidFill>
                  <a:schemeClr val="tx1"/>
                </a:solidFill>
                <a:latin typeface="Calibri"/>
                <a:cs typeface="Calibri"/>
              </a:rPr>
              <a:t>Perubahan</a:t>
            </a:r>
            <a:r>
              <a:rPr sz="2400" b="1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chemeClr val="tx1"/>
                </a:solidFill>
                <a:latin typeface="Calibri"/>
                <a:cs typeface="Calibri"/>
              </a:rPr>
              <a:t>demografi</a:t>
            </a:r>
            <a:r>
              <a:rPr sz="2400" b="1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tx1"/>
                </a:solidFill>
                <a:latin typeface="Calibri"/>
                <a:cs typeface="Calibri"/>
              </a:rPr>
              <a:t>dan</a:t>
            </a:r>
            <a:r>
              <a:rPr sz="2400" b="1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tx1"/>
                </a:solidFill>
                <a:latin typeface="Calibri"/>
                <a:cs typeface="Calibri"/>
              </a:rPr>
              <a:t>nilai</a:t>
            </a:r>
            <a:r>
              <a:rPr sz="2400" b="1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tx1"/>
                </a:solidFill>
                <a:latin typeface="Calibri"/>
                <a:cs typeface="Calibri"/>
              </a:rPr>
              <a:t>sosial.</a:t>
            </a:r>
            <a:endParaRPr sz="24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8185" y="3044393"/>
            <a:ext cx="248031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35" algn="just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Kemampuan </a:t>
            </a:r>
            <a:r>
              <a:rPr sz="3600" spc="-80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mentransfer 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pe</a:t>
            </a:r>
            <a:r>
              <a:rPr sz="3600" spc="5" dirty="0">
                <a:latin typeface="Calibri"/>
                <a:cs typeface="Calibri"/>
              </a:rPr>
              <a:t>n</a:t>
            </a:r>
            <a:r>
              <a:rPr sz="3600" spc="-20" dirty="0">
                <a:latin typeface="Calibri"/>
                <a:cs typeface="Calibri"/>
              </a:rPr>
              <a:t>ge</a:t>
            </a:r>
            <a:r>
              <a:rPr sz="3600" spc="-55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ah</a:t>
            </a:r>
            <a:r>
              <a:rPr sz="3600" spc="5" dirty="0">
                <a:latin typeface="Calibri"/>
                <a:cs typeface="Calibri"/>
              </a:rPr>
              <a:t>u</a:t>
            </a:r>
            <a:r>
              <a:rPr sz="3600" dirty="0">
                <a:latin typeface="Calibri"/>
                <a:cs typeface="Calibri"/>
              </a:rPr>
              <a:t>an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6071" y="5090159"/>
            <a:ext cx="4401820" cy="1303562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235585" marR="325755" indent="42545" algn="just">
              <a:lnSpc>
                <a:spcPct val="100000"/>
              </a:lnSpc>
              <a:spcBef>
                <a:spcPts val="1525"/>
              </a:spcBef>
            </a:pPr>
            <a:r>
              <a:rPr sz="2400" spc="-5" dirty="0">
                <a:latin typeface="Calibri"/>
                <a:cs typeface="Calibri"/>
              </a:rPr>
              <a:t>Penerimaan </a:t>
            </a:r>
            <a:r>
              <a:rPr sz="2400" spc="-15" dirty="0">
                <a:latin typeface="Calibri"/>
                <a:cs typeface="Calibri"/>
              </a:rPr>
              <a:t>rotasi </a:t>
            </a:r>
            <a:r>
              <a:rPr sz="2400" spc="-10" dirty="0">
                <a:latin typeface="Calibri"/>
                <a:cs typeface="Calibri"/>
              </a:rPr>
              <a:t>(tugas </a:t>
            </a:r>
            <a:r>
              <a:rPr sz="2400" spc="-20" dirty="0">
                <a:latin typeface="Calibri"/>
                <a:cs typeface="Calibri"/>
              </a:rPr>
              <a:t>kerja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perubahan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pekerjaan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yang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terkait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(toleransi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ambiguitas).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82911" y="3151632"/>
            <a:ext cx="4404360" cy="1349728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007110" marR="411480" indent="-591820">
              <a:lnSpc>
                <a:spcPct val="100000"/>
              </a:lnSpc>
              <a:spcBef>
                <a:spcPts val="925"/>
              </a:spcBef>
            </a:pPr>
            <a:r>
              <a:rPr sz="4000" spc="-15" dirty="0">
                <a:latin typeface="Calibri"/>
                <a:cs typeface="Calibri"/>
              </a:rPr>
              <a:t>Fleksibilitas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waku </a:t>
            </a:r>
            <a:r>
              <a:rPr sz="4000" spc="-8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dan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-15" dirty="0">
                <a:latin typeface="Calibri"/>
                <a:cs typeface="Calibri"/>
              </a:rPr>
              <a:t>tempat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82911" y="5090159"/>
            <a:ext cx="4404360" cy="135037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083310" marR="820419" indent="-259079">
              <a:lnSpc>
                <a:spcPct val="100000"/>
              </a:lnSpc>
              <a:spcBef>
                <a:spcPts val="930"/>
              </a:spcBef>
            </a:pPr>
            <a:r>
              <a:rPr sz="4000" spc="-65" dirty="0">
                <a:latin typeface="Calibri"/>
                <a:cs typeface="Calibri"/>
              </a:rPr>
              <a:t>K</a:t>
            </a:r>
            <a:r>
              <a:rPr sz="4000" spc="-25" dirty="0">
                <a:latin typeface="Calibri"/>
                <a:cs typeface="Calibri"/>
              </a:rPr>
              <a:t>e</a:t>
            </a:r>
            <a:r>
              <a:rPr sz="4000" spc="-50" dirty="0">
                <a:latin typeface="Calibri"/>
                <a:cs typeface="Calibri"/>
              </a:rPr>
              <a:t>t</a:t>
            </a:r>
            <a:r>
              <a:rPr sz="4000" spc="5" dirty="0">
                <a:latin typeface="Calibri"/>
                <a:cs typeface="Calibri"/>
              </a:rPr>
              <a:t>e</a:t>
            </a:r>
            <a:r>
              <a:rPr sz="4000" spc="-85" dirty="0">
                <a:latin typeface="Calibri"/>
                <a:cs typeface="Calibri"/>
              </a:rPr>
              <a:t>r</a:t>
            </a:r>
            <a:r>
              <a:rPr sz="4000" spc="5" dirty="0">
                <a:latin typeface="Calibri"/>
                <a:cs typeface="Calibri"/>
              </a:rPr>
              <a:t>a</a:t>
            </a:r>
            <a:r>
              <a:rPr sz="4000" spc="-10" dirty="0">
                <a:latin typeface="Calibri"/>
                <a:cs typeface="Calibri"/>
              </a:rPr>
              <a:t>m</a:t>
            </a:r>
            <a:r>
              <a:rPr sz="4000" spc="-5" dirty="0">
                <a:latin typeface="Calibri"/>
                <a:cs typeface="Calibri"/>
              </a:rPr>
              <a:t>pi</a:t>
            </a:r>
            <a:r>
              <a:rPr sz="4000" spc="-20" dirty="0">
                <a:latin typeface="Calibri"/>
                <a:cs typeface="Calibri"/>
              </a:rPr>
              <a:t>l</a:t>
            </a:r>
            <a:r>
              <a:rPr sz="4000" dirty="0">
                <a:latin typeface="Calibri"/>
                <a:cs typeface="Calibri"/>
              </a:rPr>
              <a:t>an  </a:t>
            </a:r>
            <a:r>
              <a:rPr sz="4000" spc="-5" dirty="0">
                <a:latin typeface="Calibri"/>
                <a:cs typeface="Calibri"/>
              </a:rPr>
              <a:t>memimpin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87496" y="3084576"/>
            <a:ext cx="5264785" cy="2005964"/>
            <a:chOff x="3587496" y="3084576"/>
            <a:chExt cx="5264785" cy="2005964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9016" y="3084576"/>
              <a:ext cx="4533138" cy="16497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6072" y="3151632"/>
              <a:ext cx="4401312" cy="15179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7496" y="4669536"/>
              <a:ext cx="5199888" cy="4206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87496" y="6608064"/>
            <a:ext cx="5199888" cy="4206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515856" y="5023103"/>
            <a:ext cx="5264150" cy="1999614"/>
            <a:chOff x="9515856" y="5023103"/>
            <a:chExt cx="5264150" cy="1999614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5856" y="5023103"/>
              <a:ext cx="4536186" cy="164973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82912" y="5090159"/>
              <a:ext cx="4404359" cy="15179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82912" y="6601967"/>
              <a:ext cx="5196840" cy="42062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9515856" y="3084576"/>
            <a:ext cx="5264150" cy="1999614"/>
            <a:chOff x="9515856" y="3084576"/>
            <a:chExt cx="5264150" cy="1999614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5856" y="3084576"/>
              <a:ext cx="4536186" cy="16497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2912" y="3151632"/>
              <a:ext cx="4404359" cy="15179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82912" y="4663440"/>
              <a:ext cx="5196840" cy="42062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319015" y="5023103"/>
            <a:ext cx="4533265" cy="1649730"/>
            <a:chOff x="4319015" y="5023103"/>
            <a:chExt cx="4533265" cy="164973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9015" y="5023103"/>
              <a:ext cx="4533138" cy="164973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6071" y="5090159"/>
              <a:ext cx="4401312" cy="1517903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29844" y="416763"/>
            <a:ext cx="842137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45" dirty="0"/>
              <a:t>Peningkatan</a:t>
            </a:r>
            <a:r>
              <a:rPr sz="6600" spc="10" dirty="0"/>
              <a:t> </a:t>
            </a:r>
            <a:r>
              <a:rPr sz="6600" spc="-45" dirty="0"/>
              <a:t>kerja</a:t>
            </a:r>
            <a:r>
              <a:rPr sz="6600" spc="-20" dirty="0"/>
              <a:t> </a:t>
            </a:r>
            <a:r>
              <a:rPr sz="6600" spc="-5" dirty="0"/>
              <a:t>virtual</a:t>
            </a:r>
            <a:endParaRPr sz="6600"/>
          </a:p>
        </p:txBody>
      </p:sp>
      <p:sp>
        <p:nvSpPr>
          <p:cNvPr id="19" name="object 19"/>
          <p:cNvSpPr txBox="1"/>
          <p:nvPr/>
        </p:nvSpPr>
        <p:spPr>
          <a:xfrm>
            <a:off x="14960345" y="784936"/>
            <a:ext cx="23310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E4ECEA"/>
                </a:solidFill>
                <a:latin typeface="Calibri"/>
                <a:cs typeface="Calibri"/>
              </a:rPr>
              <a:t>SLIDE</a:t>
            </a:r>
            <a:r>
              <a:rPr sz="4400" spc="-60" dirty="0">
                <a:solidFill>
                  <a:srgbClr val="E4ECEA"/>
                </a:solidFill>
                <a:latin typeface="Calibri"/>
                <a:cs typeface="Calibri"/>
              </a:rPr>
              <a:t> </a:t>
            </a:r>
            <a:r>
              <a:rPr sz="7200" dirty="0">
                <a:solidFill>
                  <a:srgbClr val="E4ECEA"/>
                </a:solidFill>
                <a:latin typeface="Calibri"/>
                <a:cs typeface="Calibri"/>
              </a:rPr>
              <a:t>12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86071" y="3151632"/>
            <a:ext cx="4401820" cy="151828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958215" marR="427355" indent="-619125">
              <a:lnSpc>
                <a:spcPct val="100000"/>
              </a:lnSpc>
              <a:spcBef>
                <a:spcPts val="925"/>
              </a:spcBef>
            </a:pPr>
            <a:r>
              <a:rPr sz="4000" spc="-15" dirty="0">
                <a:solidFill>
                  <a:srgbClr val="E4ECEA"/>
                </a:solidFill>
                <a:latin typeface="Calibri"/>
                <a:cs typeface="Calibri"/>
              </a:rPr>
              <a:t>Fleksibiltas</a:t>
            </a:r>
            <a:r>
              <a:rPr sz="4000" spc="-75" dirty="0">
                <a:solidFill>
                  <a:srgbClr val="E4ECE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E4ECEA"/>
                </a:solidFill>
                <a:latin typeface="Calibri"/>
                <a:cs typeface="Calibri"/>
              </a:rPr>
              <a:t>waktu </a:t>
            </a:r>
            <a:r>
              <a:rPr sz="4000" spc="-890" dirty="0">
                <a:solidFill>
                  <a:srgbClr val="E4ECEA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E4ECEA"/>
                </a:solidFill>
                <a:latin typeface="Calibri"/>
                <a:cs typeface="Calibri"/>
              </a:rPr>
              <a:t>dan</a:t>
            </a:r>
            <a:r>
              <a:rPr sz="4000" spc="-45" dirty="0">
                <a:solidFill>
                  <a:srgbClr val="E4ECE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E4ECEA"/>
                </a:solidFill>
                <a:latin typeface="Calibri"/>
                <a:cs typeface="Calibri"/>
              </a:rPr>
              <a:t>tempat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86071" y="5090159"/>
            <a:ext cx="4401820" cy="151828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189355" marR="866775" indent="-414655">
              <a:lnSpc>
                <a:spcPct val="100000"/>
              </a:lnSpc>
              <a:spcBef>
                <a:spcPts val="930"/>
              </a:spcBef>
            </a:pPr>
            <a:r>
              <a:rPr sz="4000" spc="-65" dirty="0">
                <a:solidFill>
                  <a:srgbClr val="E4ECEA"/>
                </a:solidFill>
                <a:latin typeface="Calibri"/>
                <a:cs typeface="Calibri"/>
              </a:rPr>
              <a:t>K</a:t>
            </a:r>
            <a:r>
              <a:rPr sz="4000" spc="-25" dirty="0">
                <a:solidFill>
                  <a:srgbClr val="E4ECEA"/>
                </a:solidFill>
                <a:latin typeface="Calibri"/>
                <a:cs typeface="Calibri"/>
              </a:rPr>
              <a:t>e</a:t>
            </a:r>
            <a:r>
              <a:rPr sz="4000" spc="-50" dirty="0">
                <a:solidFill>
                  <a:srgbClr val="E4ECEA"/>
                </a:solidFill>
                <a:latin typeface="Calibri"/>
                <a:cs typeface="Calibri"/>
              </a:rPr>
              <a:t>t</a:t>
            </a:r>
            <a:r>
              <a:rPr sz="4000" spc="5" dirty="0">
                <a:solidFill>
                  <a:srgbClr val="E4ECEA"/>
                </a:solidFill>
                <a:latin typeface="Calibri"/>
                <a:cs typeface="Calibri"/>
              </a:rPr>
              <a:t>e</a:t>
            </a:r>
            <a:r>
              <a:rPr sz="4000" spc="-85" dirty="0">
                <a:solidFill>
                  <a:srgbClr val="E4ECEA"/>
                </a:solidFill>
                <a:latin typeface="Calibri"/>
                <a:cs typeface="Calibri"/>
              </a:rPr>
              <a:t>r</a:t>
            </a:r>
            <a:r>
              <a:rPr sz="4000" spc="5" dirty="0">
                <a:solidFill>
                  <a:srgbClr val="E4ECEA"/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rgbClr val="E4ECEA"/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rgbClr val="E4ECEA"/>
                </a:solidFill>
                <a:latin typeface="Calibri"/>
                <a:cs typeface="Calibri"/>
              </a:rPr>
              <a:t>pi</a:t>
            </a:r>
            <a:r>
              <a:rPr sz="4000" spc="-20" dirty="0">
                <a:solidFill>
                  <a:srgbClr val="E4ECEA"/>
                </a:solidFill>
                <a:latin typeface="Calibri"/>
                <a:cs typeface="Calibri"/>
              </a:rPr>
              <a:t>l</a:t>
            </a:r>
            <a:r>
              <a:rPr sz="4000" dirty="0">
                <a:solidFill>
                  <a:srgbClr val="E4ECEA"/>
                </a:solidFill>
                <a:latin typeface="Calibri"/>
                <a:cs typeface="Calibri"/>
              </a:rPr>
              <a:t>an  </a:t>
            </a:r>
            <a:r>
              <a:rPr sz="4000" spc="-5" dirty="0">
                <a:solidFill>
                  <a:srgbClr val="E4ECEA"/>
                </a:solidFill>
                <a:latin typeface="Calibri"/>
                <a:cs typeface="Calibri"/>
              </a:rPr>
              <a:t>teknologi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82911" y="3151632"/>
            <a:ext cx="4404360" cy="151828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558925" marR="819785" indent="-734695">
              <a:lnSpc>
                <a:spcPct val="100000"/>
              </a:lnSpc>
              <a:spcBef>
                <a:spcPts val="925"/>
              </a:spcBef>
            </a:pPr>
            <a:r>
              <a:rPr sz="4000" spc="-70" dirty="0">
                <a:solidFill>
                  <a:srgbClr val="E4ECEA"/>
                </a:solidFill>
                <a:latin typeface="Calibri"/>
                <a:cs typeface="Calibri"/>
              </a:rPr>
              <a:t>K</a:t>
            </a:r>
            <a:r>
              <a:rPr sz="4000" spc="-30" dirty="0">
                <a:solidFill>
                  <a:srgbClr val="E4ECEA"/>
                </a:solidFill>
                <a:latin typeface="Calibri"/>
                <a:cs typeface="Calibri"/>
              </a:rPr>
              <a:t>e</a:t>
            </a:r>
            <a:r>
              <a:rPr sz="4000" spc="-50" dirty="0">
                <a:solidFill>
                  <a:srgbClr val="E4ECEA"/>
                </a:solidFill>
                <a:latin typeface="Calibri"/>
                <a:cs typeface="Calibri"/>
              </a:rPr>
              <a:t>t</a:t>
            </a:r>
            <a:r>
              <a:rPr sz="4000" dirty="0">
                <a:solidFill>
                  <a:srgbClr val="E4ECEA"/>
                </a:solidFill>
                <a:latin typeface="Calibri"/>
                <a:cs typeface="Calibri"/>
              </a:rPr>
              <a:t>e</a:t>
            </a:r>
            <a:r>
              <a:rPr sz="4000" spc="-85" dirty="0">
                <a:solidFill>
                  <a:srgbClr val="E4ECEA"/>
                </a:solidFill>
                <a:latin typeface="Calibri"/>
                <a:cs typeface="Calibri"/>
              </a:rPr>
              <a:t>r</a:t>
            </a:r>
            <a:r>
              <a:rPr sz="4000" dirty="0">
                <a:solidFill>
                  <a:srgbClr val="E4ECEA"/>
                </a:solidFill>
                <a:latin typeface="Calibri"/>
                <a:cs typeface="Calibri"/>
              </a:rPr>
              <a:t>amp</a:t>
            </a:r>
            <a:r>
              <a:rPr sz="4000" spc="-15" dirty="0">
                <a:solidFill>
                  <a:srgbClr val="E4ECEA"/>
                </a:solidFill>
                <a:latin typeface="Calibri"/>
                <a:cs typeface="Calibri"/>
              </a:rPr>
              <a:t>i</a:t>
            </a:r>
            <a:r>
              <a:rPr sz="4000" dirty="0">
                <a:solidFill>
                  <a:srgbClr val="E4ECEA"/>
                </a:solidFill>
                <a:latin typeface="Calibri"/>
                <a:cs typeface="Calibri"/>
              </a:rPr>
              <a:t>lan  media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82911" y="5090159"/>
            <a:ext cx="4404360" cy="151828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888365" marR="883919" indent="20955">
              <a:lnSpc>
                <a:spcPct val="100000"/>
              </a:lnSpc>
              <a:spcBef>
                <a:spcPts val="930"/>
              </a:spcBef>
            </a:pPr>
            <a:r>
              <a:rPr sz="4000" spc="-5" dirty="0">
                <a:solidFill>
                  <a:srgbClr val="E4ECEA"/>
                </a:solidFill>
                <a:latin typeface="Calibri"/>
                <a:cs typeface="Calibri"/>
              </a:rPr>
              <a:t>Pemahaman </a:t>
            </a:r>
            <a:r>
              <a:rPr sz="4000" spc="-890" dirty="0">
                <a:solidFill>
                  <a:srgbClr val="E4ECEA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E4ECEA"/>
                </a:solidFill>
                <a:latin typeface="Calibri"/>
                <a:cs typeface="Calibri"/>
              </a:rPr>
              <a:t>keamanan</a:t>
            </a:r>
            <a:r>
              <a:rPr sz="4000" spc="-130" dirty="0">
                <a:solidFill>
                  <a:srgbClr val="E4ECEA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E4ECEA"/>
                </a:solidFill>
                <a:latin typeface="Calibri"/>
                <a:cs typeface="Calibri"/>
              </a:rPr>
              <a:t>TI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59752" y="2557272"/>
            <a:ext cx="1095375" cy="2192655"/>
            <a:chOff x="7159752" y="2557272"/>
            <a:chExt cx="1095375" cy="219265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2557272"/>
              <a:ext cx="1094994" cy="10949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5952" y="2633472"/>
              <a:ext cx="944879" cy="9448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3654552"/>
              <a:ext cx="1094994" cy="10949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5952" y="3730752"/>
              <a:ext cx="944879" cy="9448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510018" y="2309936"/>
            <a:ext cx="334645" cy="2223135"/>
          </a:xfrm>
          <a:prstGeom prst="rect">
            <a:avLst/>
          </a:prstGeom>
        </p:spPr>
        <p:txBody>
          <a:bodyPr vert="horz" wrap="square" lIns="0" tIns="379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59752" y="4785359"/>
            <a:ext cx="1095375" cy="2195830"/>
            <a:chOff x="7159752" y="4785359"/>
            <a:chExt cx="1095375" cy="219583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59752" y="4785359"/>
              <a:ext cx="1094994" cy="10980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5952" y="4861559"/>
              <a:ext cx="944879" cy="9479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5885687"/>
              <a:ext cx="1094994" cy="109499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5952" y="5961887"/>
              <a:ext cx="944879" cy="9448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510018" y="4542109"/>
            <a:ext cx="334645" cy="2220595"/>
          </a:xfrm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8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4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59752" y="7013447"/>
            <a:ext cx="1095375" cy="2192655"/>
            <a:chOff x="7159752" y="7013447"/>
            <a:chExt cx="1095375" cy="219265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7013447"/>
              <a:ext cx="1094994" cy="109499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5952" y="7089647"/>
              <a:ext cx="944879" cy="9448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8110727"/>
              <a:ext cx="1094994" cy="109499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5952" y="8186927"/>
              <a:ext cx="944879" cy="94488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510018" y="6767383"/>
            <a:ext cx="334645" cy="2223135"/>
          </a:xfrm>
          <a:prstGeom prst="rect">
            <a:avLst/>
          </a:prstGeom>
        </p:spPr>
        <p:txBody>
          <a:bodyPr vert="horz" wrap="square" lIns="0" tIns="379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5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6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840591" y="355397"/>
            <a:ext cx="5925351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90" dirty="0">
                <a:solidFill>
                  <a:schemeClr val="tx1"/>
                </a:solidFill>
              </a:rPr>
              <a:t>Tantangan</a:t>
            </a:r>
            <a:r>
              <a:rPr sz="6600" b="1" spc="-85" dirty="0">
                <a:solidFill>
                  <a:schemeClr val="tx1"/>
                </a:solidFill>
              </a:rPr>
              <a:t> </a:t>
            </a:r>
            <a:r>
              <a:rPr sz="6600" b="1" spc="-5" dirty="0">
                <a:solidFill>
                  <a:schemeClr val="tx1"/>
                </a:solidFill>
              </a:rPr>
              <a:t>Sosial</a:t>
            </a:r>
            <a:endParaRPr sz="6600" b="1">
              <a:solidFill>
                <a:schemeClr val="tx1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60791" y="2748483"/>
            <a:ext cx="33870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5" dirty="0">
                <a:solidFill>
                  <a:srgbClr val="1E2A25"/>
                </a:solidFill>
                <a:latin typeface="Calibri"/>
                <a:cs typeface="Calibri"/>
              </a:rPr>
              <a:t>Keterampilan</a:t>
            </a:r>
            <a:r>
              <a:rPr sz="3200" b="1" spc="-5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teknis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7569" y="5185917"/>
            <a:ext cx="4502785" cy="124206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ts val="4540"/>
              </a:lnSpc>
              <a:spcBef>
                <a:spcPts val="665"/>
              </a:spcBef>
            </a:pPr>
            <a:r>
              <a:rPr sz="4200" spc="-15" dirty="0">
                <a:solidFill>
                  <a:srgbClr val="3975FA"/>
                </a:solidFill>
                <a:latin typeface="Calibri"/>
                <a:cs typeface="Calibri"/>
              </a:rPr>
              <a:t>Pertumbuhan </a:t>
            </a:r>
            <a:r>
              <a:rPr sz="4200" spc="-10" dirty="0">
                <a:solidFill>
                  <a:srgbClr val="3975FA"/>
                </a:solidFill>
                <a:latin typeface="Calibri"/>
                <a:cs typeface="Calibri"/>
              </a:rPr>
              <a:t> </a:t>
            </a:r>
            <a:r>
              <a:rPr sz="4200" spc="-25" dirty="0">
                <a:solidFill>
                  <a:srgbClr val="3975FA"/>
                </a:solidFill>
                <a:latin typeface="Calibri"/>
                <a:cs typeface="Calibri"/>
              </a:rPr>
              <a:t>kompleksitas</a:t>
            </a:r>
            <a:r>
              <a:rPr sz="4200" spc="-40" dirty="0">
                <a:solidFill>
                  <a:srgbClr val="3975FA"/>
                </a:solidFill>
                <a:latin typeface="Calibri"/>
                <a:cs typeface="Calibri"/>
              </a:rPr>
              <a:t> </a:t>
            </a:r>
            <a:r>
              <a:rPr sz="4200" spc="-20" dirty="0">
                <a:solidFill>
                  <a:srgbClr val="3975FA"/>
                </a:solidFill>
                <a:latin typeface="Calibri"/>
                <a:cs typeface="Calibri"/>
              </a:rPr>
              <a:t>proses.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60791" y="3926585"/>
            <a:ext cx="33235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5" dirty="0">
                <a:solidFill>
                  <a:srgbClr val="1E2A25"/>
                </a:solidFill>
                <a:latin typeface="Calibri"/>
                <a:cs typeface="Calibri"/>
              </a:rPr>
              <a:t>Pemahaman</a:t>
            </a:r>
            <a:r>
              <a:rPr sz="3200" b="1" spc="-55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proses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60791" y="5058536"/>
            <a:ext cx="27508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5" dirty="0">
                <a:solidFill>
                  <a:srgbClr val="1E2A25"/>
                </a:solidFill>
                <a:latin typeface="Calibri"/>
                <a:cs typeface="Calibri"/>
              </a:rPr>
              <a:t>Motivasi </a:t>
            </a:r>
            <a:r>
              <a:rPr sz="3200" b="1" spc="-10" dirty="0">
                <a:solidFill>
                  <a:srgbClr val="1E2A25"/>
                </a:solidFill>
                <a:latin typeface="Calibri"/>
                <a:cs typeface="Calibri"/>
              </a:rPr>
              <a:t>belajar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60791" y="6150355"/>
            <a:ext cx="34798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45" dirty="0">
                <a:solidFill>
                  <a:srgbClr val="1E2A25"/>
                </a:solidFill>
                <a:latin typeface="Calibri"/>
                <a:cs typeface="Calibri"/>
              </a:rPr>
              <a:t>Toleransi</a:t>
            </a: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1E2A25"/>
                </a:solidFill>
                <a:latin typeface="Calibri"/>
                <a:cs typeface="Calibri"/>
              </a:rPr>
              <a:t>ambiguitas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60791" y="7255509"/>
            <a:ext cx="40544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5" dirty="0">
                <a:solidFill>
                  <a:srgbClr val="1E2A25"/>
                </a:solidFill>
                <a:latin typeface="Calibri"/>
                <a:cs typeface="Calibri"/>
              </a:rPr>
              <a:t>Pengambilan</a:t>
            </a:r>
            <a:r>
              <a:rPr sz="3200" b="1" spc="-85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keputusan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60791" y="8387283"/>
            <a:ext cx="372617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Penyelesaian</a:t>
            </a:r>
            <a:r>
              <a:rPr sz="3200" b="1" spc="-65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1E2A25"/>
                </a:solidFill>
                <a:latin typeface="Calibri"/>
                <a:cs typeface="Calibri"/>
              </a:rPr>
              <a:t>masalah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59752" y="2557272"/>
            <a:ext cx="1095375" cy="2192655"/>
            <a:chOff x="7159752" y="2557272"/>
            <a:chExt cx="1095375" cy="219265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2557272"/>
              <a:ext cx="1094994" cy="10949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5952" y="2633472"/>
              <a:ext cx="944879" cy="9448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3654552"/>
              <a:ext cx="1094994" cy="10949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5952" y="3730752"/>
              <a:ext cx="944879" cy="9448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510018" y="2309936"/>
            <a:ext cx="334645" cy="2223135"/>
          </a:xfrm>
          <a:prstGeom prst="rect">
            <a:avLst/>
          </a:prstGeom>
        </p:spPr>
        <p:txBody>
          <a:bodyPr vert="horz" wrap="square" lIns="0" tIns="379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59752" y="4785359"/>
            <a:ext cx="1095375" cy="2195830"/>
            <a:chOff x="7159752" y="4785359"/>
            <a:chExt cx="1095375" cy="219583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59752" y="4785359"/>
              <a:ext cx="1094994" cy="10980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5952" y="4861559"/>
              <a:ext cx="944879" cy="9479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5885687"/>
              <a:ext cx="1094994" cy="109499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5952" y="5961887"/>
              <a:ext cx="944879" cy="9448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510018" y="4542109"/>
            <a:ext cx="334645" cy="2220595"/>
          </a:xfrm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8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4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59752" y="7013447"/>
            <a:ext cx="1095375" cy="2192655"/>
            <a:chOff x="7159752" y="7013447"/>
            <a:chExt cx="1095375" cy="219265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7013447"/>
              <a:ext cx="1094994" cy="109499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5952" y="7089647"/>
              <a:ext cx="944879" cy="9448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8110727"/>
              <a:ext cx="1094994" cy="109499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5952" y="8186927"/>
              <a:ext cx="944879" cy="94488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510018" y="6767383"/>
            <a:ext cx="334645" cy="2223135"/>
          </a:xfrm>
          <a:prstGeom prst="rect">
            <a:avLst/>
          </a:prstGeom>
        </p:spPr>
        <p:txBody>
          <a:bodyPr vert="horz" wrap="square" lIns="0" tIns="379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5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6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853291" y="419100"/>
            <a:ext cx="581723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90" dirty="0">
                <a:solidFill>
                  <a:schemeClr val="tx1"/>
                </a:solidFill>
              </a:rPr>
              <a:t>Tantangan</a:t>
            </a:r>
            <a:r>
              <a:rPr sz="6600" spc="-85" dirty="0">
                <a:solidFill>
                  <a:schemeClr val="tx1"/>
                </a:solidFill>
              </a:rPr>
              <a:t> </a:t>
            </a:r>
            <a:r>
              <a:rPr sz="6600" spc="-100" dirty="0">
                <a:solidFill>
                  <a:schemeClr val="tx1"/>
                </a:solidFill>
              </a:rPr>
              <a:t>Teknis</a:t>
            </a:r>
            <a:endParaRPr sz="6600">
              <a:solidFill>
                <a:schemeClr val="tx1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60791" y="2821305"/>
            <a:ext cx="338645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Keterampilan</a:t>
            </a:r>
            <a:r>
              <a:rPr sz="3200" b="1" spc="-55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teknis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7569" y="4897323"/>
            <a:ext cx="5397500" cy="181863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4540"/>
              </a:lnSpc>
              <a:spcBef>
                <a:spcPts val="670"/>
              </a:spcBef>
            </a:pPr>
            <a:r>
              <a:rPr sz="4200" spc="-30" dirty="0">
                <a:solidFill>
                  <a:srgbClr val="3975FA"/>
                </a:solidFill>
                <a:latin typeface="Calibri"/>
                <a:cs typeface="Calibri"/>
              </a:rPr>
              <a:t>Perkembangan</a:t>
            </a:r>
            <a:r>
              <a:rPr sz="4200" spc="10" dirty="0">
                <a:solidFill>
                  <a:srgbClr val="3975FA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3975FA"/>
                </a:solidFill>
                <a:latin typeface="Calibri"/>
                <a:cs typeface="Calibri"/>
              </a:rPr>
              <a:t>teknologi </a:t>
            </a:r>
            <a:r>
              <a:rPr sz="4200" spc="-930" dirty="0">
                <a:solidFill>
                  <a:srgbClr val="3975FA"/>
                </a:solidFill>
                <a:latin typeface="Calibri"/>
                <a:cs typeface="Calibri"/>
              </a:rPr>
              <a:t> </a:t>
            </a:r>
            <a:r>
              <a:rPr sz="4200" spc="-5" dirty="0">
                <a:solidFill>
                  <a:srgbClr val="3975FA"/>
                </a:solidFill>
                <a:latin typeface="Calibri"/>
                <a:cs typeface="Calibri"/>
              </a:rPr>
              <a:t>dan </a:t>
            </a:r>
            <a:r>
              <a:rPr sz="4200" dirty="0">
                <a:solidFill>
                  <a:srgbClr val="3975FA"/>
                </a:solidFill>
                <a:latin typeface="Calibri"/>
                <a:cs typeface="Calibri"/>
              </a:rPr>
              <a:t>penggunaan </a:t>
            </a:r>
            <a:r>
              <a:rPr sz="4200" spc="-25" dirty="0">
                <a:solidFill>
                  <a:srgbClr val="3975FA"/>
                </a:solidFill>
                <a:latin typeface="Calibri"/>
                <a:cs typeface="Calibri"/>
              </a:rPr>
              <a:t>data </a:t>
            </a:r>
            <a:r>
              <a:rPr sz="4200" spc="-20" dirty="0">
                <a:solidFill>
                  <a:srgbClr val="3975FA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3975FA"/>
                </a:solidFill>
                <a:latin typeface="Calibri"/>
                <a:cs typeface="Calibri"/>
              </a:rPr>
              <a:t>eksponensial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60791" y="3926585"/>
            <a:ext cx="34925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5" dirty="0">
                <a:solidFill>
                  <a:srgbClr val="1E2A25"/>
                </a:solidFill>
                <a:latin typeface="Calibri"/>
                <a:cs typeface="Calibri"/>
              </a:rPr>
              <a:t>Kemampuan</a:t>
            </a:r>
            <a:r>
              <a:rPr sz="3200" b="1" spc="-45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1E2A25"/>
                </a:solidFill>
                <a:latin typeface="Calibri"/>
                <a:cs typeface="Calibri"/>
              </a:rPr>
              <a:t>analisis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60791" y="5058536"/>
            <a:ext cx="60521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Efisiensi</a:t>
            </a:r>
            <a:r>
              <a:rPr sz="3200" b="1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1E2A25"/>
                </a:solidFill>
                <a:latin typeface="Calibri"/>
                <a:cs typeface="Calibri"/>
              </a:rPr>
              <a:t>dalam</a:t>
            </a:r>
            <a:r>
              <a:rPr sz="3200" b="1" spc="-10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bekerja</a:t>
            </a:r>
            <a:r>
              <a:rPr sz="3200" b="1" spc="15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dengan</a:t>
            </a:r>
            <a:r>
              <a:rPr sz="3200" b="1" spc="5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60791" y="6150355"/>
            <a:ext cx="35369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Keterampilan</a:t>
            </a:r>
            <a:r>
              <a:rPr sz="3200" b="1" spc="-65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1E2A25"/>
                </a:solidFill>
                <a:latin typeface="Calibri"/>
                <a:cs typeface="Calibri"/>
              </a:rPr>
              <a:t>Koding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60791" y="7255509"/>
            <a:ext cx="64014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5" dirty="0">
                <a:solidFill>
                  <a:srgbClr val="1E2A25"/>
                </a:solidFill>
                <a:latin typeface="Calibri"/>
                <a:cs typeface="Calibri"/>
              </a:rPr>
              <a:t>Kemampuan</a:t>
            </a:r>
            <a:r>
              <a:rPr sz="3200" b="1" spc="-10" dirty="0">
                <a:solidFill>
                  <a:srgbClr val="1E2A25"/>
                </a:solidFill>
                <a:latin typeface="Calibri"/>
                <a:cs typeface="Calibri"/>
              </a:rPr>
              <a:t> memahami </a:t>
            </a: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keamanan</a:t>
            </a:r>
            <a:r>
              <a:rPr sz="3200" b="1" spc="-40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1E2A25"/>
                </a:solidFill>
                <a:latin typeface="Calibri"/>
                <a:cs typeface="Calibri"/>
              </a:rPr>
              <a:t>TI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60791" y="8387283"/>
            <a:ext cx="18516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Kepatuhan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59752" y="2557272"/>
            <a:ext cx="1095375" cy="2192655"/>
            <a:chOff x="7159752" y="2557272"/>
            <a:chExt cx="1095375" cy="219265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2557272"/>
              <a:ext cx="1094994" cy="10949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5952" y="2633472"/>
              <a:ext cx="944879" cy="9448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3654552"/>
              <a:ext cx="1094994" cy="10949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5952" y="3730752"/>
              <a:ext cx="944879" cy="9448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510018" y="2309936"/>
            <a:ext cx="334645" cy="2223135"/>
          </a:xfrm>
          <a:prstGeom prst="rect">
            <a:avLst/>
          </a:prstGeom>
        </p:spPr>
        <p:txBody>
          <a:bodyPr vert="horz" wrap="square" lIns="0" tIns="379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59752" y="4785359"/>
            <a:ext cx="1095375" cy="2195830"/>
            <a:chOff x="7159752" y="4785359"/>
            <a:chExt cx="1095375" cy="219583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59752" y="4785359"/>
              <a:ext cx="1094994" cy="10980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5952" y="4861559"/>
              <a:ext cx="944879" cy="9479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5885687"/>
              <a:ext cx="1094994" cy="109499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5952" y="5961887"/>
              <a:ext cx="944879" cy="9448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510018" y="4542109"/>
            <a:ext cx="334645" cy="2220595"/>
          </a:xfrm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8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4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59752" y="7013447"/>
            <a:ext cx="1095375" cy="2192655"/>
            <a:chOff x="7159752" y="7013447"/>
            <a:chExt cx="1095375" cy="219265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7013447"/>
              <a:ext cx="1094994" cy="109499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5952" y="7089647"/>
              <a:ext cx="944879" cy="9448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8110727"/>
              <a:ext cx="1094994" cy="109499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5952" y="8186927"/>
              <a:ext cx="944879" cy="94488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510018" y="6767383"/>
            <a:ext cx="334645" cy="2223135"/>
          </a:xfrm>
          <a:prstGeom prst="rect">
            <a:avLst/>
          </a:prstGeom>
        </p:spPr>
        <p:txBody>
          <a:bodyPr vert="horz" wrap="square" lIns="0" tIns="379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5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6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2051727" y="78105"/>
            <a:ext cx="581723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90" dirty="0">
                <a:solidFill>
                  <a:schemeClr val="tx1"/>
                </a:solidFill>
              </a:rPr>
              <a:t>Tantangan</a:t>
            </a:r>
            <a:r>
              <a:rPr sz="6600" spc="-85" dirty="0">
                <a:solidFill>
                  <a:schemeClr val="tx1"/>
                </a:solidFill>
              </a:rPr>
              <a:t> </a:t>
            </a:r>
            <a:r>
              <a:rPr sz="6600" spc="-100" dirty="0">
                <a:solidFill>
                  <a:schemeClr val="tx1"/>
                </a:solidFill>
              </a:rPr>
              <a:t>Teknis</a:t>
            </a:r>
            <a:endParaRPr sz="6600">
              <a:solidFill>
                <a:schemeClr val="tx1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60791" y="2821305"/>
            <a:ext cx="44983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5" dirty="0">
                <a:solidFill>
                  <a:srgbClr val="1E2A25"/>
                </a:solidFill>
                <a:latin typeface="Calibri"/>
                <a:cs typeface="Calibri"/>
              </a:rPr>
              <a:t>Mampu</a:t>
            </a:r>
            <a:r>
              <a:rPr sz="3200" b="1" spc="10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1E2A25"/>
                </a:solidFill>
                <a:latin typeface="Calibri"/>
                <a:cs typeface="Calibri"/>
              </a:rPr>
              <a:t>bekerja</a:t>
            </a:r>
            <a:r>
              <a:rPr sz="3200" b="1" spc="5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1E2A25"/>
                </a:solidFill>
                <a:latin typeface="Calibri"/>
                <a:cs typeface="Calibri"/>
              </a:rPr>
              <a:t>dalam</a:t>
            </a:r>
            <a:r>
              <a:rPr sz="3200" b="1" spc="-10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1E2A25"/>
                </a:solidFill>
                <a:latin typeface="Calibri"/>
                <a:cs typeface="Calibri"/>
              </a:rPr>
              <a:t>tim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7569" y="5185917"/>
            <a:ext cx="4528185" cy="124206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ts val="4540"/>
              </a:lnSpc>
              <a:spcBef>
                <a:spcPts val="665"/>
              </a:spcBef>
            </a:pPr>
            <a:r>
              <a:rPr sz="4200" spc="-10" dirty="0">
                <a:solidFill>
                  <a:srgbClr val="3975FA"/>
                </a:solidFill>
                <a:latin typeface="Calibri"/>
                <a:cs typeface="Calibri"/>
              </a:rPr>
              <a:t>Menumbuhkan</a:t>
            </a:r>
            <a:r>
              <a:rPr sz="4200" spc="-55" dirty="0">
                <a:solidFill>
                  <a:srgbClr val="3975FA"/>
                </a:solidFill>
                <a:latin typeface="Calibri"/>
                <a:cs typeface="Calibri"/>
              </a:rPr>
              <a:t> </a:t>
            </a:r>
            <a:r>
              <a:rPr sz="4200" spc="-30" dirty="0">
                <a:solidFill>
                  <a:srgbClr val="3975FA"/>
                </a:solidFill>
                <a:latin typeface="Calibri"/>
                <a:cs typeface="Calibri"/>
              </a:rPr>
              <a:t>kerja </a:t>
            </a:r>
            <a:r>
              <a:rPr sz="4200" spc="-935" dirty="0">
                <a:solidFill>
                  <a:srgbClr val="3975FA"/>
                </a:solidFill>
                <a:latin typeface="Calibri"/>
                <a:cs typeface="Calibri"/>
              </a:rPr>
              <a:t> </a:t>
            </a:r>
            <a:r>
              <a:rPr sz="4200" spc="-25" dirty="0">
                <a:solidFill>
                  <a:srgbClr val="3975FA"/>
                </a:solidFill>
                <a:latin typeface="Calibri"/>
                <a:cs typeface="Calibri"/>
              </a:rPr>
              <a:t>kolaborasi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60791" y="3926585"/>
            <a:ext cx="53517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5" dirty="0">
                <a:solidFill>
                  <a:srgbClr val="1E2A25"/>
                </a:solidFill>
                <a:latin typeface="Calibri"/>
                <a:cs typeface="Calibri"/>
              </a:rPr>
              <a:t>Kemampuan</a:t>
            </a: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 komunikasi</a:t>
            </a:r>
            <a:r>
              <a:rPr sz="3200" b="1" spc="-10" dirty="0">
                <a:solidFill>
                  <a:srgbClr val="1E2A25"/>
                </a:solidFill>
                <a:latin typeface="Calibri"/>
                <a:cs typeface="Calibri"/>
              </a:rPr>
              <a:t> virtual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60791" y="5058536"/>
            <a:ext cx="34251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Keterampilan</a:t>
            </a:r>
            <a:r>
              <a:rPr sz="3200" b="1" spc="-75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1E2A25"/>
                </a:solidFill>
                <a:latin typeface="Calibri"/>
                <a:cs typeface="Calibri"/>
              </a:rPr>
              <a:t>media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60791" y="6150355"/>
            <a:ext cx="43757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5" dirty="0">
                <a:solidFill>
                  <a:srgbClr val="1E2A25"/>
                </a:solidFill>
                <a:latin typeface="Calibri"/>
                <a:cs typeface="Calibri"/>
              </a:rPr>
              <a:t>Pemahaman</a:t>
            </a:r>
            <a:r>
              <a:rPr sz="3200" b="1" spc="-40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keamanan</a:t>
            </a:r>
            <a:r>
              <a:rPr sz="3200" b="1" spc="-40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1E2A25"/>
                </a:solidFill>
                <a:latin typeface="Calibri"/>
                <a:cs typeface="Calibri"/>
              </a:rPr>
              <a:t>TI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60791" y="7255509"/>
            <a:ext cx="659193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5" dirty="0">
                <a:solidFill>
                  <a:srgbClr val="1E2A25"/>
                </a:solidFill>
                <a:latin typeface="Calibri"/>
                <a:cs typeface="Calibri"/>
              </a:rPr>
              <a:t>Kemampuan</a:t>
            </a:r>
            <a:r>
              <a:rPr sz="3200" b="1" spc="5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untuk</a:t>
            </a:r>
            <a:r>
              <a:rPr sz="3200" b="1" spc="10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bersikap</a:t>
            </a:r>
            <a:r>
              <a:rPr sz="3200" b="1" spc="30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1E2A25"/>
                </a:solidFill>
                <a:latin typeface="Calibri"/>
                <a:cs typeface="Calibri"/>
              </a:rPr>
              <a:t>kooperatif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6743" y="2099310"/>
            <a:ext cx="7071359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70880" algn="l"/>
              </a:tabLst>
            </a:pPr>
            <a:r>
              <a:rPr sz="20000" dirty="0">
                <a:solidFill>
                  <a:srgbClr val="7EA397"/>
                </a:solidFill>
                <a:latin typeface="Calibri"/>
                <a:cs typeface="Calibri"/>
              </a:rPr>
              <a:t>1	</a:t>
            </a:r>
            <a:r>
              <a:rPr sz="20000" spc="-5" dirty="0">
                <a:solidFill>
                  <a:srgbClr val="7EA397"/>
                </a:solidFill>
                <a:latin typeface="Calibri"/>
                <a:cs typeface="Calibri"/>
              </a:rPr>
              <a:t>2</a:t>
            </a:r>
            <a:endParaRPr sz="20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87021" y="2240406"/>
            <a:ext cx="131318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0" dirty="0">
                <a:solidFill>
                  <a:srgbClr val="7EA397"/>
                </a:solidFill>
                <a:latin typeface="Calibri"/>
                <a:cs typeface="Calibri"/>
              </a:rPr>
              <a:t>3</a:t>
            </a:r>
            <a:endParaRPr sz="20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573767"/>
            <a:ext cx="18278856" cy="71323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160" y="3590544"/>
            <a:ext cx="5264785" cy="2005964"/>
            <a:chOff x="137160" y="3590544"/>
            <a:chExt cx="5264785" cy="2005964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8679" y="3590544"/>
              <a:ext cx="4533138" cy="16497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5736" y="3657600"/>
              <a:ext cx="4401312" cy="15179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160" y="5175504"/>
              <a:ext cx="5199888" cy="4206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1932919" y="3590544"/>
            <a:ext cx="5563870" cy="2005964"/>
            <a:chOff x="11932919" y="3590544"/>
            <a:chExt cx="5563870" cy="2005964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3143" y="3590544"/>
              <a:ext cx="4533138" cy="16497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30199" y="3657600"/>
              <a:ext cx="4401311" cy="15179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32919" y="5175504"/>
              <a:ext cx="5199887" cy="42062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903976" y="3590544"/>
            <a:ext cx="5539105" cy="2005964"/>
            <a:chOff x="5903976" y="3590544"/>
            <a:chExt cx="5539105" cy="2005964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3976" y="5175504"/>
              <a:ext cx="5199887" cy="4206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9816" y="3590544"/>
              <a:ext cx="4533137" cy="164972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6872" y="3657600"/>
              <a:ext cx="4401312" cy="151790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439400" y="257175"/>
            <a:ext cx="7566659" cy="1411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734"/>
              </a:lnSpc>
              <a:spcBef>
                <a:spcPts val="100"/>
              </a:spcBef>
            </a:pPr>
            <a:r>
              <a:rPr sz="6600" spc="-90" dirty="0">
                <a:latin typeface="Calibri"/>
                <a:cs typeface="Calibri"/>
              </a:rPr>
              <a:t>Tantangan </a:t>
            </a:r>
            <a:r>
              <a:rPr sz="6600" spc="-30" dirty="0">
                <a:latin typeface="Calibri"/>
                <a:cs typeface="Calibri"/>
              </a:rPr>
              <a:t>Lingkungan</a:t>
            </a:r>
            <a:endParaRPr sz="6600">
              <a:latin typeface="Calibri"/>
              <a:cs typeface="Calibri"/>
            </a:endParaRPr>
          </a:p>
          <a:p>
            <a:pPr marL="42545">
              <a:lnSpc>
                <a:spcPts val="3175"/>
              </a:lnSpc>
            </a:pPr>
            <a:r>
              <a:rPr sz="2800" b="1" dirty="0">
                <a:latin typeface="Calibri"/>
                <a:cs typeface="Calibri"/>
              </a:rPr>
              <a:t>Perubahan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iklim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5" dirty="0">
                <a:latin typeface="Calibri"/>
                <a:cs typeface="Calibri"/>
              </a:rPr>
              <a:t>dan</a:t>
            </a:r>
            <a:r>
              <a:rPr sz="2800" b="1" spc="-10" dirty="0">
                <a:latin typeface="Calibri"/>
                <a:cs typeface="Calibri"/>
              </a:rPr>
              <a:t> kelengkapan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sumber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daya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46682" y="3761994"/>
            <a:ext cx="288544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17830">
              <a:lnSpc>
                <a:spcPct val="100000"/>
              </a:lnSpc>
              <a:spcBef>
                <a:spcPts val="105"/>
              </a:spcBef>
            </a:pPr>
            <a:r>
              <a:rPr sz="4000" spc="-20" dirty="0">
                <a:solidFill>
                  <a:srgbClr val="E4ECEA"/>
                </a:solidFill>
                <a:latin typeface="Calibri"/>
                <a:cs typeface="Calibri"/>
              </a:rPr>
              <a:t>Pola </a:t>
            </a:r>
            <a:r>
              <a:rPr sz="4000" spc="-25" dirty="0">
                <a:solidFill>
                  <a:srgbClr val="E4ECEA"/>
                </a:solidFill>
                <a:latin typeface="Calibri"/>
                <a:cs typeface="Calibri"/>
              </a:rPr>
              <a:t>piker </a:t>
            </a:r>
            <a:r>
              <a:rPr sz="4000" spc="-20" dirty="0">
                <a:solidFill>
                  <a:srgbClr val="E4ECE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E4ECEA"/>
                </a:solidFill>
                <a:latin typeface="Calibri"/>
                <a:cs typeface="Calibri"/>
              </a:rPr>
              <a:t>ber</a:t>
            </a:r>
            <a:r>
              <a:rPr sz="4000" spc="-130" dirty="0">
                <a:solidFill>
                  <a:srgbClr val="E4ECEA"/>
                </a:solidFill>
                <a:latin typeface="Calibri"/>
                <a:cs typeface="Calibri"/>
              </a:rPr>
              <a:t>k</a:t>
            </a:r>
            <a:r>
              <a:rPr sz="4000" spc="5" dirty="0">
                <a:solidFill>
                  <a:srgbClr val="E4ECEA"/>
                </a:solidFill>
                <a:latin typeface="Calibri"/>
                <a:cs typeface="Calibri"/>
              </a:rPr>
              <a:t>e</a:t>
            </a:r>
            <a:r>
              <a:rPr sz="4000" spc="-15" dirty="0">
                <a:solidFill>
                  <a:srgbClr val="E4ECEA"/>
                </a:solidFill>
                <a:latin typeface="Calibri"/>
                <a:cs typeface="Calibri"/>
              </a:rPr>
              <a:t>l</a:t>
            </a:r>
            <a:r>
              <a:rPr sz="4000" dirty="0">
                <a:solidFill>
                  <a:srgbClr val="E4ECEA"/>
                </a:solidFill>
                <a:latin typeface="Calibri"/>
                <a:cs typeface="Calibri"/>
              </a:rPr>
              <a:t>anj</a:t>
            </a:r>
            <a:r>
              <a:rPr sz="4000" spc="10" dirty="0">
                <a:solidFill>
                  <a:srgbClr val="E4ECEA"/>
                </a:solidFill>
                <a:latin typeface="Calibri"/>
                <a:cs typeface="Calibri"/>
              </a:rPr>
              <a:t>u</a:t>
            </a:r>
            <a:r>
              <a:rPr sz="4000" spc="-50" dirty="0">
                <a:solidFill>
                  <a:srgbClr val="E4ECEA"/>
                </a:solidFill>
                <a:latin typeface="Calibri"/>
                <a:cs typeface="Calibri"/>
              </a:rPr>
              <a:t>t</a:t>
            </a:r>
            <a:r>
              <a:rPr sz="4000" spc="5" dirty="0">
                <a:solidFill>
                  <a:srgbClr val="E4ECEA"/>
                </a:solidFill>
                <a:latin typeface="Calibri"/>
                <a:cs typeface="Calibri"/>
              </a:rPr>
              <a:t>an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95133" y="3761994"/>
            <a:ext cx="36766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solidFill>
                  <a:srgbClr val="E4ECEA"/>
                </a:solidFill>
                <a:latin typeface="Calibri"/>
                <a:cs typeface="Calibri"/>
              </a:rPr>
              <a:t>Motivasi</a:t>
            </a:r>
            <a:r>
              <a:rPr sz="4000" spc="-110" dirty="0">
                <a:solidFill>
                  <a:srgbClr val="E4ECEA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E4ECEA"/>
                </a:solidFill>
                <a:latin typeface="Calibri"/>
                <a:cs typeface="Calibri"/>
              </a:rPr>
              <a:t>menjaga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99221" y="4371288"/>
            <a:ext cx="22701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E4ECEA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E4ECEA"/>
                </a:solidFill>
                <a:latin typeface="Calibri"/>
                <a:cs typeface="Calibri"/>
              </a:rPr>
              <a:t>i</a:t>
            </a:r>
            <a:r>
              <a:rPr sz="4000" dirty="0">
                <a:solidFill>
                  <a:srgbClr val="E4ECEA"/>
                </a:solidFill>
                <a:latin typeface="Calibri"/>
                <a:cs typeface="Calibri"/>
              </a:rPr>
              <a:t>n</a:t>
            </a:r>
            <a:r>
              <a:rPr sz="4000" spc="5" dirty="0">
                <a:solidFill>
                  <a:srgbClr val="E4ECEA"/>
                </a:solidFill>
                <a:latin typeface="Calibri"/>
                <a:cs typeface="Calibri"/>
              </a:rPr>
              <a:t>g</a:t>
            </a:r>
            <a:r>
              <a:rPr sz="4000" spc="-50" dirty="0">
                <a:solidFill>
                  <a:srgbClr val="E4ECEA"/>
                </a:solidFill>
                <a:latin typeface="Calibri"/>
                <a:cs typeface="Calibri"/>
              </a:rPr>
              <a:t>k</a:t>
            </a:r>
            <a:r>
              <a:rPr sz="4000" dirty="0">
                <a:solidFill>
                  <a:srgbClr val="E4ECEA"/>
                </a:solidFill>
                <a:latin typeface="Calibri"/>
                <a:cs typeface="Calibri"/>
              </a:rPr>
              <a:t>u</a:t>
            </a:r>
            <a:r>
              <a:rPr sz="4000" spc="10" dirty="0">
                <a:solidFill>
                  <a:srgbClr val="E4ECEA"/>
                </a:solidFill>
                <a:latin typeface="Calibri"/>
                <a:cs typeface="Calibri"/>
              </a:rPr>
              <a:t>n</a:t>
            </a:r>
            <a:r>
              <a:rPr sz="4000" spc="-65" dirty="0">
                <a:solidFill>
                  <a:srgbClr val="E4ECEA"/>
                </a:solidFill>
                <a:latin typeface="Calibri"/>
                <a:cs typeface="Calibri"/>
              </a:rPr>
              <a:t>g</a:t>
            </a:r>
            <a:r>
              <a:rPr sz="4000" spc="5" dirty="0">
                <a:solidFill>
                  <a:srgbClr val="E4ECEA"/>
                </a:solidFill>
                <a:latin typeface="Calibri"/>
                <a:cs typeface="Calibri"/>
              </a:rPr>
              <a:t>an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428980" y="3739972"/>
            <a:ext cx="3610610" cy="1308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10"/>
              </a:spcBef>
            </a:pPr>
            <a:r>
              <a:rPr sz="2800" spc="-15" dirty="0">
                <a:solidFill>
                  <a:srgbClr val="E4ECEA"/>
                </a:solidFill>
                <a:latin typeface="Calibri"/>
                <a:cs typeface="Calibri"/>
              </a:rPr>
              <a:t>Kreativitas untuk </a:t>
            </a:r>
            <a:r>
              <a:rPr sz="2800" spc="-10" dirty="0">
                <a:solidFill>
                  <a:srgbClr val="E4ECEA"/>
                </a:solidFill>
                <a:latin typeface="Calibri"/>
                <a:cs typeface="Calibri"/>
              </a:rPr>
              <a:t> mengembanngkan </a:t>
            </a:r>
            <a:r>
              <a:rPr sz="2800" dirty="0">
                <a:solidFill>
                  <a:srgbClr val="E4ECEA"/>
                </a:solidFill>
                <a:latin typeface="Calibri"/>
                <a:cs typeface="Calibri"/>
              </a:rPr>
              <a:t>solusi </a:t>
            </a:r>
            <a:r>
              <a:rPr sz="2800" spc="-620" dirty="0">
                <a:solidFill>
                  <a:srgbClr val="E4ECEA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E4ECEA"/>
                </a:solidFill>
                <a:latin typeface="Calibri"/>
                <a:cs typeface="Calibri"/>
              </a:rPr>
              <a:t>berkelanjutan</a:t>
            </a:r>
            <a:r>
              <a:rPr sz="2800" spc="-10" dirty="0">
                <a:solidFill>
                  <a:srgbClr val="E4ECEA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E4ECEA"/>
                </a:solidFill>
                <a:latin typeface="Calibri"/>
                <a:cs typeface="Calibri"/>
              </a:rPr>
              <a:t>baru.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6743" y="2099310"/>
            <a:ext cx="7071359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70880" algn="l"/>
              </a:tabLst>
            </a:pPr>
            <a:r>
              <a:rPr sz="20000" dirty="0">
                <a:solidFill>
                  <a:srgbClr val="7EA397"/>
                </a:solidFill>
                <a:latin typeface="Calibri"/>
                <a:cs typeface="Calibri"/>
              </a:rPr>
              <a:t>1	</a:t>
            </a:r>
            <a:r>
              <a:rPr sz="20000" spc="-5" dirty="0">
                <a:solidFill>
                  <a:srgbClr val="7EA397"/>
                </a:solidFill>
                <a:latin typeface="Calibri"/>
                <a:cs typeface="Calibri"/>
              </a:rPr>
              <a:t>2</a:t>
            </a:r>
            <a:endParaRPr sz="20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87021" y="2240406"/>
            <a:ext cx="131318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0" dirty="0">
                <a:solidFill>
                  <a:srgbClr val="7EA397"/>
                </a:solidFill>
                <a:latin typeface="Calibri"/>
                <a:cs typeface="Calibri"/>
              </a:rPr>
              <a:t>3</a:t>
            </a:r>
            <a:endParaRPr sz="20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573767"/>
            <a:ext cx="18278856" cy="71323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160" y="3590544"/>
            <a:ext cx="5264785" cy="2005964"/>
            <a:chOff x="137160" y="3590544"/>
            <a:chExt cx="5264785" cy="2005964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8679" y="3590544"/>
              <a:ext cx="4533138" cy="16497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5736" y="3657600"/>
              <a:ext cx="4401312" cy="15179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160" y="5175504"/>
              <a:ext cx="5199888" cy="42062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1932919" y="3590544"/>
            <a:ext cx="5563870" cy="2005964"/>
            <a:chOff x="11932919" y="3590544"/>
            <a:chExt cx="5563870" cy="2005964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3143" y="3590544"/>
              <a:ext cx="4533138" cy="16497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30199" y="3657600"/>
              <a:ext cx="4401311" cy="15179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32919" y="5175504"/>
              <a:ext cx="5199887" cy="42062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903976" y="3590544"/>
            <a:ext cx="5539105" cy="2005964"/>
            <a:chOff x="5903976" y="3590544"/>
            <a:chExt cx="5539105" cy="2005964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3976" y="5175504"/>
              <a:ext cx="5199887" cy="4206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9816" y="3590544"/>
              <a:ext cx="4533137" cy="164972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6872" y="3657600"/>
              <a:ext cx="4401312" cy="151790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305800" y="309499"/>
            <a:ext cx="9732645" cy="146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700"/>
              </a:lnSpc>
              <a:spcBef>
                <a:spcPts val="100"/>
              </a:spcBef>
            </a:pPr>
            <a:r>
              <a:rPr sz="6600" spc="-90" dirty="0">
                <a:latin typeface="Calibri"/>
                <a:cs typeface="Calibri"/>
              </a:rPr>
              <a:t>Tantangan</a:t>
            </a:r>
            <a:r>
              <a:rPr sz="6600" spc="-35" dirty="0">
                <a:latin typeface="Calibri"/>
                <a:cs typeface="Calibri"/>
              </a:rPr>
              <a:t> </a:t>
            </a:r>
            <a:r>
              <a:rPr sz="6600" spc="-5" dirty="0">
                <a:latin typeface="Calibri"/>
                <a:cs typeface="Calibri"/>
              </a:rPr>
              <a:t>politik</a:t>
            </a:r>
            <a:r>
              <a:rPr sz="6600" spc="5" dirty="0">
                <a:latin typeface="Calibri"/>
                <a:cs typeface="Calibri"/>
              </a:rPr>
              <a:t> </a:t>
            </a:r>
            <a:r>
              <a:rPr sz="6600" spc="-5" dirty="0">
                <a:latin typeface="Calibri"/>
                <a:cs typeface="Calibri"/>
              </a:rPr>
              <a:t>dan</a:t>
            </a:r>
            <a:r>
              <a:rPr sz="6600" spc="-40" dirty="0">
                <a:latin typeface="Calibri"/>
                <a:cs typeface="Calibri"/>
              </a:rPr>
              <a:t> aturan</a:t>
            </a:r>
            <a:endParaRPr sz="6600">
              <a:latin typeface="Calibri"/>
              <a:cs typeface="Calibri"/>
            </a:endParaRPr>
          </a:p>
          <a:p>
            <a:pPr marL="42545">
              <a:lnSpc>
                <a:spcPts val="3620"/>
              </a:lnSpc>
            </a:pPr>
            <a:r>
              <a:rPr sz="3200" b="1" spc="-5" dirty="0">
                <a:latin typeface="Calibri"/>
                <a:cs typeface="Calibri"/>
              </a:rPr>
              <a:t>Standarisasi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98498" y="3761994"/>
            <a:ext cx="2781935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4700" marR="5080" indent="-762635">
              <a:lnSpc>
                <a:spcPct val="100000"/>
              </a:lnSpc>
              <a:spcBef>
                <a:spcPts val="105"/>
              </a:spcBef>
            </a:pPr>
            <a:r>
              <a:rPr sz="4000" spc="-65" dirty="0">
                <a:solidFill>
                  <a:srgbClr val="E4ECEA"/>
                </a:solidFill>
                <a:latin typeface="Calibri"/>
                <a:cs typeface="Calibri"/>
              </a:rPr>
              <a:t>K</a:t>
            </a:r>
            <a:r>
              <a:rPr sz="4000" spc="-25" dirty="0">
                <a:solidFill>
                  <a:srgbClr val="E4ECEA"/>
                </a:solidFill>
                <a:latin typeface="Calibri"/>
                <a:cs typeface="Calibri"/>
              </a:rPr>
              <a:t>e</a:t>
            </a:r>
            <a:r>
              <a:rPr sz="4000" spc="-45" dirty="0">
                <a:solidFill>
                  <a:srgbClr val="E4ECEA"/>
                </a:solidFill>
                <a:latin typeface="Calibri"/>
                <a:cs typeface="Calibri"/>
              </a:rPr>
              <a:t>t</a:t>
            </a:r>
            <a:r>
              <a:rPr sz="4000" dirty="0">
                <a:solidFill>
                  <a:srgbClr val="E4ECEA"/>
                </a:solidFill>
                <a:latin typeface="Calibri"/>
                <a:cs typeface="Calibri"/>
              </a:rPr>
              <a:t>e</a:t>
            </a:r>
            <a:r>
              <a:rPr sz="4000" spc="-75" dirty="0">
                <a:solidFill>
                  <a:srgbClr val="E4ECEA"/>
                </a:solidFill>
                <a:latin typeface="Calibri"/>
                <a:cs typeface="Calibri"/>
              </a:rPr>
              <a:t>r</a:t>
            </a:r>
            <a:r>
              <a:rPr sz="4000" dirty="0">
                <a:solidFill>
                  <a:srgbClr val="E4ECEA"/>
                </a:solidFill>
                <a:latin typeface="Calibri"/>
                <a:cs typeface="Calibri"/>
              </a:rPr>
              <a:t>ampilan  </a:t>
            </a:r>
            <a:r>
              <a:rPr sz="4000" spc="-5" dirty="0">
                <a:solidFill>
                  <a:srgbClr val="E4ECEA"/>
                </a:solidFill>
                <a:latin typeface="Calibri"/>
                <a:cs typeface="Calibri"/>
              </a:rPr>
              <a:t>teknis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43190" y="3761994"/>
            <a:ext cx="277876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1040" marR="5080" indent="-688975">
              <a:lnSpc>
                <a:spcPct val="100000"/>
              </a:lnSpc>
              <a:spcBef>
                <a:spcPts val="105"/>
              </a:spcBef>
            </a:pPr>
            <a:r>
              <a:rPr sz="4000" spc="-70" dirty="0">
                <a:solidFill>
                  <a:srgbClr val="E4ECEA"/>
                </a:solidFill>
                <a:latin typeface="Calibri"/>
                <a:cs typeface="Calibri"/>
              </a:rPr>
              <a:t>K</a:t>
            </a:r>
            <a:r>
              <a:rPr sz="4000" spc="-30" dirty="0">
                <a:solidFill>
                  <a:srgbClr val="E4ECEA"/>
                </a:solidFill>
                <a:latin typeface="Calibri"/>
                <a:cs typeface="Calibri"/>
              </a:rPr>
              <a:t>e</a:t>
            </a:r>
            <a:r>
              <a:rPr sz="4000" spc="-50" dirty="0">
                <a:solidFill>
                  <a:srgbClr val="E4ECEA"/>
                </a:solidFill>
                <a:latin typeface="Calibri"/>
                <a:cs typeface="Calibri"/>
              </a:rPr>
              <a:t>t</a:t>
            </a:r>
            <a:r>
              <a:rPr sz="4000" dirty="0">
                <a:solidFill>
                  <a:srgbClr val="E4ECEA"/>
                </a:solidFill>
                <a:latin typeface="Calibri"/>
                <a:cs typeface="Calibri"/>
              </a:rPr>
              <a:t>e</a:t>
            </a:r>
            <a:r>
              <a:rPr sz="4000" spc="-85" dirty="0">
                <a:solidFill>
                  <a:srgbClr val="E4ECEA"/>
                </a:solidFill>
                <a:latin typeface="Calibri"/>
                <a:cs typeface="Calibri"/>
              </a:rPr>
              <a:t>r</a:t>
            </a:r>
            <a:r>
              <a:rPr sz="4000" dirty="0">
                <a:solidFill>
                  <a:srgbClr val="E4ECEA"/>
                </a:solidFill>
                <a:latin typeface="Calibri"/>
                <a:cs typeface="Calibri"/>
              </a:rPr>
              <a:t>amp</a:t>
            </a:r>
            <a:r>
              <a:rPr sz="4000" spc="-15" dirty="0">
                <a:solidFill>
                  <a:srgbClr val="E4ECEA"/>
                </a:solidFill>
                <a:latin typeface="Calibri"/>
                <a:cs typeface="Calibri"/>
              </a:rPr>
              <a:t>i</a:t>
            </a:r>
            <a:r>
              <a:rPr sz="4000" dirty="0">
                <a:solidFill>
                  <a:srgbClr val="E4ECEA"/>
                </a:solidFill>
                <a:latin typeface="Calibri"/>
                <a:cs typeface="Calibri"/>
              </a:rPr>
              <a:t>lan  </a:t>
            </a:r>
            <a:r>
              <a:rPr sz="4000" spc="-25" dirty="0">
                <a:solidFill>
                  <a:srgbClr val="E4ECEA"/>
                </a:solidFill>
                <a:latin typeface="Calibri"/>
                <a:cs typeface="Calibri"/>
              </a:rPr>
              <a:t>koding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28852" y="3761994"/>
            <a:ext cx="260985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8015" marR="5080" indent="-615950">
              <a:lnSpc>
                <a:spcPct val="100000"/>
              </a:lnSpc>
              <a:spcBef>
                <a:spcPts val="105"/>
              </a:spcBef>
            </a:pPr>
            <a:r>
              <a:rPr sz="4000" spc="-80" dirty="0">
                <a:solidFill>
                  <a:srgbClr val="E4ECEA"/>
                </a:solidFill>
                <a:latin typeface="Calibri"/>
                <a:cs typeface="Calibri"/>
              </a:rPr>
              <a:t>P</a:t>
            </a:r>
            <a:r>
              <a:rPr sz="4000" dirty="0">
                <a:solidFill>
                  <a:srgbClr val="E4ECEA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E4ECEA"/>
                </a:solidFill>
                <a:latin typeface="Calibri"/>
                <a:cs typeface="Calibri"/>
              </a:rPr>
              <a:t>m</a:t>
            </a:r>
            <a:r>
              <a:rPr sz="4000" dirty="0">
                <a:solidFill>
                  <a:srgbClr val="E4ECEA"/>
                </a:solidFill>
                <a:latin typeface="Calibri"/>
                <a:cs typeface="Calibri"/>
              </a:rPr>
              <a:t>ahaman  </a:t>
            </a:r>
            <a:r>
              <a:rPr sz="4000" spc="-15" dirty="0">
                <a:solidFill>
                  <a:srgbClr val="E4ECEA"/>
                </a:solidFill>
                <a:latin typeface="Calibri"/>
                <a:cs typeface="Calibri"/>
              </a:rPr>
              <a:t>proses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6360" y="6815328"/>
            <a:ext cx="5422392" cy="4419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7088" y="6833616"/>
            <a:ext cx="5422392" cy="4389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65576" y="6815328"/>
            <a:ext cx="5422391" cy="4419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73256" y="6833616"/>
            <a:ext cx="5425440" cy="43891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312743" y="3284538"/>
            <a:ext cx="7663815" cy="4091304"/>
            <a:chOff x="1289303" y="2798064"/>
            <a:chExt cx="7663815" cy="4091304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9303" y="2798064"/>
              <a:ext cx="7663433" cy="40911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6359" y="2865120"/>
              <a:ext cx="7531608" cy="3959352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9573767"/>
            <a:ext cx="18278856" cy="71323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525040" y="3281237"/>
            <a:ext cx="7666990" cy="4094479"/>
            <a:chOff x="9436607" y="2807207"/>
            <a:chExt cx="7666990" cy="4094479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36607" y="2807207"/>
              <a:ext cx="7666481" cy="409422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03663" y="2874263"/>
              <a:ext cx="7534655" cy="3962400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403524" y="487998"/>
            <a:ext cx="9732645" cy="146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700"/>
              </a:lnSpc>
              <a:spcBef>
                <a:spcPts val="100"/>
              </a:spcBef>
            </a:pPr>
            <a:r>
              <a:rPr sz="6600" spc="-90" dirty="0">
                <a:solidFill>
                  <a:schemeClr val="tx1"/>
                </a:solidFill>
              </a:rPr>
              <a:t>Tantangan</a:t>
            </a:r>
            <a:r>
              <a:rPr sz="6600" spc="-35" dirty="0">
                <a:solidFill>
                  <a:schemeClr val="tx1"/>
                </a:solidFill>
              </a:rPr>
              <a:t> </a:t>
            </a:r>
            <a:r>
              <a:rPr sz="6600" spc="-5" dirty="0">
                <a:solidFill>
                  <a:schemeClr val="tx1"/>
                </a:solidFill>
              </a:rPr>
              <a:t>politik</a:t>
            </a:r>
            <a:r>
              <a:rPr sz="6600" spc="5" dirty="0">
                <a:solidFill>
                  <a:schemeClr val="tx1"/>
                </a:solidFill>
              </a:rPr>
              <a:t> </a:t>
            </a:r>
            <a:r>
              <a:rPr sz="6600" spc="-5" dirty="0">
                <a:solidFill>
                  <a:schemeClr val="tx1"/>
                </a:solidFill>
              </a:rPr>
              <a:t>dan</a:t>
            </a:r>
            <a:r>
              <a:rPr sz="6600" spc="-40" dirty="0">
                <a:solidFill>
                  <a:schemeClr val="tx1"/>
                </a:solidFill>
              </a:rPr>
              <a:t> aturan</a:t>
            </a:r>
            <a:endParaRPr sz="6600">
              <a:solidFill>
                <a:schemeClr val="tx1"/>
              </a:solidFill>
            </a:endParaRPr>
          </a:p>
          <a:p>
            <a:pPr marL="42545">
              <a:lnSpc>
                <a:spcPts val="3620"/>
              </a:lnSpc>
            </a:pPr>
            <a:r>
              <a:rPr sz="3200" b="1" spc="-15" dirty="0">
                <a:solidFill>
                  <a:schemeClr val="tx1"/>
                </a:solidFill>
                <a:latin typeface="Calibri"/>
                <a:cs typeface="Calibri"/>
              </a:rPr>
              <a:t>Keamanan</a:t>
            </a:r>
            <a:r>
              <a:rPr sz="3200" b="1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chemeClr val="tx1"/>
                </a:solidFill>
                <a:latin typeface="Calibri"/>
                <a:cs typeface="Calibri"/>
              </a:rPr>
              <a:t>data</a:t>
            </a:r>
            <a:r>
              <a:rPr sz="3200" b="1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chemeClr val="tx1"/>
                </a:solidFill>
                <a:latin typeface="Calibri"/>
                <a:cs typeface="Calibri"/>
              </a:rPr>
              <a:t>dan</a:t>
            </a:r>
            <a:r>
              <a:rPr sz="3200" b="1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chemeClr val="tx1"/>
                </a:solidFill>
                <a:latin typeface="Calibri"/>
                <a:cs typeface="Calibri"/>
              </a:rPr>
              <a:t>privasi</a:t>
            </a:r>
            <a:endParaRPr sz="32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7708" y="3281375"/>
            <a:ext cx="7531734" cy="395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438784" marR="925830">
              <a:lnSpc>
                <a:spcPct val="70300"/>
              </a:lnSpc>
            </a:pPr>
            <a:r>
              <a:rPr sz="3100" b="1" spc="-10" dirty="0">
                <a:solidFill>
                  <a:srgbClr val="FFFFFF"/>
                </a:solidFill>
                <a:latin typeface="Calibri"/>
                <a:cs typeface="Calibri"/>
              </a:rPr>
              <a:t>Pemahaman </a:t>
            </a:r>
            <a:r>
              <a:rPr sz="3100" b="1" spc="-20" dirty="0">
                <a:solidFill>
                  <a:srgbClr val="FFFFFF"/>
                </a:solidFill>
                <a:latin typeface="Calibri"/>
                <a:cs typeface="Calibri"/>
              </a:rPr>
              <a:t>keamanan</a:t>
            </a:r>
            <a:r>
              <a:rPr sz="3100" b="1" spc="-5" dirty="0">
                <a:solidFill>
                  <a:srgbClr val="FFFFFF"/>
                </a:solidFill>
                <a:latin typeface="Calibri"/>
                <a:cs typeface="Calibri"/>
              </a:rPr>
              <a:t> dan </a:t>
            </a:r>
            <a:r>
              <a:rPr sz="3100" b="1" spc="-15" dirty="0">
                <a:solidFill>
                  <a:srgbClr val="FFFFFF"/>
                </a:solidFill>
                <a:latin typeface="Calibri"/>
                <a:cs typeface="Calibri"/>
              </a:rPr>
              <a:t>teknologi </a:t>
            </a:r>
            <a:r>
              <a:rPr sz="3100" b="1" spc="-6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100" b="1" spc="-15" dirty="0">
                <a:solidFill>
                  <a:srgbClr val="FFFFFF"/>
                </a:solidFill>
                <a:latin typeface="Calibri"/>
                <a:cs typeface="Calibri"/>
              </a:rPr>
              <a:t>informasi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xfrm>
            <a:off x="1114418" y="4275200"/>
            <a:ext cx="15789148" cy="396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3730">
              <a:lnSpc>
                <a:spcPct val="100000"/>
              </a:lnSpc>
            </a:pPr>
            <a:endParaRPr/>
          </a:p>
          <a:p>
            <a:pPr marL="8253730">
              <a:lnSpc>
                <a:spcPct val="100000"/>
              </a:lnSpc>
              <a:spcBef>
                <a:spcPts val="5"/>
              </a:spcBef>
            </a:pPr>
            <a:endParaRPr sz="4600">
              <a:latin typeface="Times New Roman"/>
              <a:cs typeface="Times New Roman"/>
            </a:endParaRPr>
          </a:p>
          <a:p>
            <a:pPr marL="8868410" algn="ctr">
              <a:lnSpc>
                <a:spcPct val="100000"/>
              </a:lnSpc>
            </a:pPr>
            <a:r>
              <a:rPr spc="-30" dirty="0"/>
              <a:t>Kepatuhan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160" y="2590800"/>
            <a:ext cx="5264785" cy="1247140"/>
            <a:chOff x="137160" y="2590800"/>
            <a:chExt cx="5264785" cy="124714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679" y="2590800"/>
              <a:ext cx="4533138" cy="8907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736" y="2657856"/>
              <a:ext cx="4401312" cy="7589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160" y="3416808"/>
              <a:ext cx="5199888" cy="42062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69152" y="3416808"/>
            <a:ext cx="5199888" cy="42062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2222480" y="2590800"/>
            <a:ext cx="5274310" cy="1247140"/>
            <a:chOff x="12222480" y="2590800"/>
            <a:chExt cx="5274310" cy="12471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3144" y="2590800"/>
              <a:ext cx="4533138" cy="8907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30200" y="2657856"/>
              <a:ext cx="4401311" cy="7589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22480" y="3416808"/>
              <a:ext cx="5199887" cy="420623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909816" y="2590800"/>
            <a:ext cx="4533265" cy="890905"/>
            <a:chOff x="6909816" y="2590800"/>
            <a:chExt cx="4533265" cy="89090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9816" y="2590800"/>
              <a:ext cx="4533137" cy="8907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76872" y="2657856"/>
              <a:ext cx="4401312" cy="758951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68680" y="5907023"/>
            <a:ext cx="4533265" cy="890905"/>
            <a:chOff x="868680" y="5907023"/>
            <a:chExt cx="4533265" cy="89090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680" y="5907023"/>
              <a:ext cx="4533138" cy="8907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5736" y="5974079"/>
              <a:ext cx="4401312" cy="758951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69152" y="6733031"/>
            <a:ext cx="5199888" cy="420623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2222480" y="5907023"/>
            <a:ext cx="5274310" cy="1247140"/>
            <a:chOff x="12222480" y="5907023"/>
            <a:chExt cx="5274310" cy="124714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3144" y="5907023"/>
              <a:ext cx="4533138" cy="89077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30200" y="5974079"/>
              <a:ext cx="4401311" cy="7589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22480" y="6733031"/>
              <a:ext cx="5199887" cy="420623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909816" y="5907023"/>
            <a:ext cx="4533265" cy="890905"/>
            <a:chOff x="6909816" y="5907023"/>
            <a:chExt cx="4533265" cy="89090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9816" y="5907023"/>
              <a:ext cx="4533137" cy="89077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76872" y="5974079"/>
              <a:ext cx="4401312" cy="758951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160" y="6733031"/>
            <a:ext cx="5199888" cy="420623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155069" y="257759"/>
            <a:ext cx="11984990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900" b="1" spc="-40" dirty="0">
                <a:solidFill>
                  <a:schemeClr val="tx1"/>
                </a:solidFill>
                <a:latin typeface="Calibri"/>
                <a:cs typeface="Calibri"/>
              </a:rPr>
              <a:t>Cara</a:t>
            </a:r>
            <a:r>
              <a:rPr sz="5900" b="1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5900" b="1" spc="-5" dirty="0">
                <a:solidFill>
                  <a:schemeClr val="tx1"/>
                </a:solidFill>
                <a:latin typeface="Calibri"/>
                <a:cs typeface="Calibri"/>
              </a:rPr>
              <a:t>Menghadapi</a:t>
            </a:r>
            <a:r>
              <a:rPr sz="5900" b="1" spc="-25" dirty="0">
                <a:solidFill>
                  <a:schemeClr val="tx1"/>
                </a:solidFill>
                <a:latin typeface="Calibri"/>
                <a:cs typeface="Calibri"/>
              </a:rPr>
              <a:t> Revolusi</a:t>
            </a:r>
            <a:r>
              <a:rPr sz="5900" b="1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5900" b="1" spc="-15" dirty="0">
                <a:solidFill>
                  <a:schemeClr val="tx1"/>
                </a:solidFill>
                <a:latin typeface="Calibri"/>
                <a:cs typeface="Calibri"/>
              </a:rPr>
              <a:t>Industri</a:t>
            </a:r>
            <a:r>
              <a:rPr sz="5900" b="1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5900" b="1" dirty="0">
                <a:solidFill>
                  <a:schemeClr val="tx1"/>
                </a:solidFill>
                <a:latin typeface="Calibri"/>
                <a:cs typeface="Calibri"/>
              </a:rPr>
              <a:t>4.0</a:t>
            </a:r>
            <a:endParaRPr sz="59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5736" y="2657855"/>
            <a:ext cx="4401820" cy="7594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215"/>
              </a:spcBef>
            </a:pPr>
            <a:r>
              <a:rPr sz="2800" b="1" i="1" spc="5" dirty="0">
                <a:solidFill>
                  <a:srgbClr val="E4ECEA"/>
                </a:solidFill>
                <a:latin typeface="Times New Roman"/>
                <a:cs typeface="Times New Roman"/>
              </a:rPr>
              <a:t>Complex</a:t>
            </a:r>
            <a:r>
              <a:rPr sz="2800" b="1" i="1" spc="-114" dirty="0">
                <a:solidFill>
                  <a:srgbClr val="E4ECEA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E4ECEA"/>
                </a:solidFill>
                <a:latin typeface="Times New Roman"/>
                <a:cs typeface="Times New Roman"/>
              </a:rPr>
              <a:t>problem</a:t>
            </a:r>
            <a:r>
              <a:rPr sz="2800" b="1" i="1" spc="-80" dirty="0">
                <a:solidFill>
                  <a:srgbClr val="E4ECEA"/>
                </a:solidFill>
                <a:latin typeface="Times New Roman"/>
                <a:cs typeface="Times New Roman"/>
              </a:rPr>
              <a:t> </a:t>
            </a:r>
            <a:r>
              <a:rPr sz="2800" b="1" i="1" spc="5" dirty="0">
                <a:solidFill>
                  <a:srgbClr val="E4ECEA"/>
                </a:solidFill>
                <a:latin typeface="Times New Roman"/>
                <a:cs typeface="Times New Roman"/>
              </a:rPr>
              <a:t>solving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76871" y="2657855"/>
            <a:ext cx="440182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7630" algn="ctr">
              <a:lnSpc>
                <a:spcPts val="2860"/>
              </a:lnSpc>
            </a:pPr>
            <a:r>
              <a:rPr sz="2800" b="1" i="1" dirty="0">
                <a:solidFill>
                  <a:srgbClr val="E4ECEA"/>
                </a:solidFill>
                <a:latin typeface="Times New Roman"/>
                <a:cs typeface="Times New Roman"/>
              </a:rPr>
              <a:t>Critical</a:t>
            </a:r>
            <a:r>
              <a:rPr sz="2800" b="1" i="1" spc="-110" dirty="0">
                <a:solidFill>
                  <a:srgbClr val="E4ECEA"/>
                </a:solidFill>
                <a:latin typeface="Times New Roman"/>
                <a:cs typeface="Times New Roman"/>
              </a:rPr>
              <a:t> </a:t>
            </a:r>
            <a:r>
              <a:rPr sz="2800" b="1" i="1" spc="5" dirty="0">
                <a:solidFill>
                  <a:srgbClr val="E4ECEA"/>
                </a:solidFill>
                <a:latin typeface="Times New Roman"/>
                <a:cs typeface="Times New Roman"/>
              </a:rPr>
              <a:t>thinking</a:t>
            </a:r>
            <a:r>
              <a:rPr sz="2800" b="1" i="1" spc="-85" dirty="0">
                <a:solidFill>
                  <a:srgbClr val="E4ECEA"/>
                </a:solidFill>
                <a:latin typeface="Times New Roman"/>
                <a:cs typeface="Times New Roman"/>
              </a:rPr>
              <a:t> </a:t>
            </a:r>
            <a:r>
              <a:rPr sz="2800" b="1" i="1" spc="5" dirty="0">
                <a:solidFill>
                  <a:srgbClr val="E4ECEA"/>
                </a:solidFill>
                <a:latin typeface="Times New Roman"/>
                <a:cs typeface="Times New Roman"/>
              </a:rPr>
              <a:t>atau</a:t>
            </a:r>
            <a:endParaRPr sz="2800">
              <a:latin typeface="Times New Roman"/>
              <a:cs typeface="Times New Roman"/>
            </a:endParaRPr>
          </a:p>
          <a:p>
            <a:pPr marR="81280" algn="ctr">
              <a:lnSpc>
                <a:spcPts val="3115"/>
              </a:lnSpc>
            </a:pPr>
            <a:r>
              <a:rPr sz="2800" b="1" i="1" dirty="0">
                <a:solidFill>
                  <a:srgbClr val="E4ECEA"/>
                </a:solidFill>
                <a:latin typeface="Times New Roman"/>
                <a:cs typeface="Times New Roman"/>
              </a:rPr>
              <a:t>pemikiran</a:t>
            </a:r>
            <a:r>
              <a:rPr sz="2800" b="1" i="1" spc="-105" dirty="0">
                <a:solidFill>
                  <a:srgbClr val="E4ECEA"/>
                </a:solidFill>
                <a:latin typeface="Times New Roman"/>
                <a:cs typeface="Times New Roman"/>
              </a:rPr>
              <a:t> </a:t>
            </a:r>
            <a:r>
              <a:rPr sz="2800" b="1" i="1" spc="5" dirty="0">
                <a:solidFill>
                  <a:srgbClr val="E4ECEA"/>
                </a:solidFill>
                <a:latin typeface="Times New Roman"/>
                <a:cs typeface="Times New Roman"/>
              </a:rPr>
              <a:t>kritis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030200" y="2657855"/>
            <a:ext cx="4401820" cy="7594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215"/>
              </a:spcBef>
            </a:pPr>
            <a:r>
              <a:rPr sz="2800" b="1" i="1" dirty="0">
                <a:solidFill>
                  <a:srgbClr val="E4ECEA"/>
                </a:solidFill>
                <a:latin typeface="Times New Roman"/>
                <a:cs typeface="Times New Roman"/>
              </a:rPr>
              <a:t>Creativity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5736" y="5974079"/>
            <a:ext cx="4401820" cy="75946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R="87630" algn="ctr">
              <a:lnSpc>
                <a:spcPct val="100000"/>
              </a:lnSpc>
              <a:spcBef>
                <a:spcPts val="1230"/>
              </a:spcBef>
            </a:pPr>
            <a:r>
              <a:rPr sz="2800" b="1" i="1" spc="5" dirty="0">
                <a:solidFill>
                  <a:srgbClr val="E4ECEA"/>
                </a:solidFill>
                <a:latin typeface="Times New Roman"/>
                <a:cs typeface="Times New Roman"/>
              </a:rPr>
              <a:t>People</a:t>
            </a:r>
            <a:r>
              <a:rPr sz="2800" b="1" i="1" spc="-75" dirty="0">
                <a:solidFill>
                  <a:srgbClr val="E4ECEA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E4ECEA"/>
                </a:solidFill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76871" y="5974079"/>
            <a:ext cx="4401820" cy="75946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1230"/>
              </a:spcBef>
            </a:pPr>
            <a:r>
              <a:rPr sz="2800" b="1" i="1" dirty="0">
                <a:solidFill>
                  <a:srgbClr val="E4ECEA"/>
                </a:solidFill>
                <a:latin typeface="Times New Roman"/>
                <a:cs typeface="Times New Roman"/>
              </a:rPr>
              <a:t>Coordinating</a:t>
            </a:r>
            <a:r>
              <a:rPr sz="2800" b="1" i="1" spc="-95" dirty="0">
                <a:solidFill>
                  <a:srgbClr val="E4ECEA"/>
                </a:solidFill>
                <a:latin typeface="Times New Roman"/>
                <a:cs typeface="Times New Roman"/>
              </a:rPr>
              <a:t> </a:t>
            </a:r>
            <a:r>
              <a:rPr sz="2800" b="1" i="1" spc="5" dirty="0">
                <a:solidFill>
                  <a:srgbClr val="E4ECEA"/>
                </a:solidFill>
                <a:latin typeface="Times New Roman"/>
                <a:cs typeface="Times New Roman"/>
              </a:rPr>
              <a:t>with</a:t>
            </a:r>
            <a:r>
              <a:rPr sz="2800" b="1" i="1" spc="-50" dirty="0">
                <a:solidFill>
                  <a:srgbClr val="E4ECEA"/>
                </a:solidFill>
                <a:latin typeface="Times New Roman"/>
                <a:cs typeface="Times New Roman"/>
              </a:rPr>
              <a:t> </a:t>
            </a:r>
            <a:r>
              <a:rPr sz="2800" b="1" i="1" spc="5" dirty="0">
                <a:solidFill>
                  <a:srgbClr val="E4ECEA"/>
                </a:solidFill>
                <a:latin typeface="Times New Roman"/>
                <a:cs typeface="Times New Roman"/>
              </a:rPr>
              <a:t>other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30200" y="5974079"/>
            <a:ext cx="4401820" cy="75946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30"/>
              </a:spcBef>
            </a:pPr>
            <a:r>
              <a:rPr sz="2800" b="1" i="1" dirty="0">
                <a:solidFill>
                  <a:srgbClr val="E4ECEA"/>
                </a:solidFill>
                <a:latin typeface="Times New Roman"/>
                <a:cs typeface="Times New Roman"/>
              </a:rPr>
              <a:t>Emotion</a:t>
            </a:r>
            <a:r>
              <a:rPr sz="2800" b="1" i="1" spc="-80" dirty="0">
                <a:solidFill>
                  <a:srgbClr val="E4ECEA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E4ECEA"/>
                </a:solidFill>
                <a:latin typeface="Times New Roman"/>
                <a:cs typeface="Times New Roman"/>
              </a:rPr>
              <a:t>intelligence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8478" y="223253"/>
            <a:ext cx="928814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05" dirty="0">
                <a:solidFill>
                  <a:schemeClr val="tx1"/>
                </a:solidFill>
              </a:rPr>
              <a:t>TAHAP</a:t>
            </a:r>
            <a:r>
              <a:rPr sz="6600" spc="-15" dirty="0">
                <a:solidFill>
                  <a:schemeClr val="tx1"/>
                </a:solidFill>
              </a:rPr>
              <a:t> </a:t>
            </a:r>
            <a:r>
              <a:rPr sz="6600" spc="-35" dirty="0">
                <a:solidFill>
                  <a:schemeClr val="tx1"/>
                </a:solidFill>
              </a:rPr>
              <a:t>REVOLUSI</a:t>
            </a:r>
            <a:r>
              <a:rPr sz="6600" spc="35" dirty="0">
                <a:solidFill>
                  <a:schemeClr val="tx1"/>
                </a:solidFill>
              </a:rPr>
              <a:t> </a:t>
            </a:r>
            <a:r>
              <a:rPr sz="6600" spc="-15" dirty="0">
                <a:solidFill>
                  <a:schemeClr val="tx1"/>
                </a:solidFill>
              </a:rPr>
              <a:t>INDUSTRI</a:t>
            </a:r>
            <a:endParaRPr sz="66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6246" y="5865698"/>
            <a:ext cx="299910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Revolusi industri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1.0 </a:t>
            </a:r>
            <a:r>
              <a:rPr sz="24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ditandai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dengan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penemuan</a:t>
            </a:r>
            <a:r>
              <a:rPr sz="2400" b="1" spc="1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mesin</a:t>
            </a:r>
            <a:r>
              <a:rPr sz="2400" b="1" spc="2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uap </a:t>
            </a:r>
            <a:r>
              <a:rPr sz="24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untuk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mendukung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mesin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 produksi,</a:t>
            </a:r>
            <a:r>
              <a:rPr sz="2400" b="1" spc="-6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1E2A25"/>
                </a:solidFill>
                <a:latin typeface="Times New Roman"/>
                <a:cs typeface="Times New Roman"/>
              </a:rPr>
              <a:t>kereta </a:t>
            </a:r>
            <a:r>
              <a:rPr sz="2400" b="1" spc="-58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api</a:t>
            </a:r>
            <a:r>
              <a:rPr sz="2400" b="1" spc="-3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dan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kapal</a:t>
            </a:r>
            <a:r>
              <a:rPr sz="2400" b="1" spc="-2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rgbClr val="1E2A25"/>
                </a:solidFill>
                <a:latin typeface="Times New Roman"/>
                <a:cs typeface="Times New Roman"/>
              </a:rPr>
              <a:t>layar.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2308" y="5823330"/>
            <a:ext cx="307911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Ditemukannya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energi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listrik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dan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konsep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pembagian tenaga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kerja</a:t>
            </a:r>
            <a:r>
              <a:rPr sz="24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untuk </a:t>
            </a:r>
            <a:r>
              <a:rPr sz="24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menghasilkan </a:t>
            </a:r>
            <a:r>
              <a:rPr sz="24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produksi </a:t>
            </a:r>
            <a:r>
              <a:rPr sz="2400" b="1" spc="-58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dalam </a:t>
            </a:r>
            <a:r>
              <a:rPr sz="24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jumlah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besar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 pada awal abad 19 </a:t>
            </a:r>
            <a:r>
              <a:rPr sz="24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telah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menandai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 lahirnya </a:t>
            </a:r>
            <a:r>
              <a:rPr sz="24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revolusi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industri</a:t>
            </a:r>
            <a:r>
              <a:rPr sz="2400" b="1" spc="-2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2.0.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1890" y="5891529"/>
            <a:ext cx="3075305" cy="35229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5"/>
              </a:spcBef>
            </a:pPr>
            <a:r>
              <a:rPr sz="23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Perkembangan ilmu </a:t>
            </a:r>
            <a:r>
              <a:rPr sz="2300" b="1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3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pengetahuan dan </a:t>
            </a:r>
            <a:r>
              <a:rPr sz="2300" b="1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3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teknologi yang </a:t>
            </a:r>
            <a:r>
              <a:rPr sz="23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semakin </a:t>
            </a:r>
            <a:r>
              <a:rPr sz="23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 pesat</a:t>
            </a:r>
            <a:r>
              <a:rPr sz="23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3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pada</a:t>
            </a:r>
            <a:r>
              <a:rPr sz="23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1E2A25"/>
                </a:solidFill>
                <a:latin typeface="Times New Roman"/>
                <a:cs typeface="Times New Roman"/>
              </a:rPr>
              <a:t>awal</a:t>
            </a:r>
            <a:r>
              <a:rPr sz="2300" b="1" spc="-3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3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abad</a:t>
            </a:r>
            <a:r>
              <a:rPr sz="2300" b="1" spc="-1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1E2A25"/>
                </a:solidFill>
                <a:latin typeface="Times New Roman"/>
                <a:cs typeface="Times New Roman"/>
              </a:rPr>
              <a:t>20 </a:t>
            </a:r>
            <a:r>
              <a:rPr sz="2300" b="1" spc="-56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1E2A25"/>
                </a:solidFill>
                <a:latin typeface="Times New Roman"/>
                <a:cs typeface="Times New Roman"/>
              </a:rPr>
              <a:t>atau</a:t>
            </a:r>
            <a:r>
              <a:rPr sz="2300" b="1" spc="-2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3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revolusi</a:t>
            </a:r>
            <a:r>
              <a:rPr sz="2300" b="1" spc="-2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3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industri</a:t>
            </a:r>
            <a:endParaRPr sz="2300">
              <a:latin typeface="Times New Roman"/>
              <a:cs typeface="Times New Roman"/>
            </a:endParaRPr>
          </a:p>
          <a:p>
            <a:pPr marL="55244" marR="47625" indent="198120">
              <a:lnSpc>
                <a:spcPct val="100000"/>
              </a:lnSpc>
            </a:pPr>
            <a:r>
              <a:rPr sz="2300" b="1" dirty="0">
                <a:solidFill>
                  <a:srgbClr val="1E2A25"/>
                </a:solidFill>
                <a:latin typeface="Times New Roman"/>
                <a:cs typeface="Times New Roman"/>
              </a:rPr>
              <a:t>3.0 telah </a:t>
            </a:r>
            <a:r>
              <a:rPr sz="23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melahirkan </a:t>
            </a:r>
            <a:r>
              <a:rPr sz="2300" b="1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3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teknologi</a:t>
            </a:r>
            <a:r>
              <a:rPr sz="23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3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informasi</a:t>
            </a:r>
            <a:r>
              <a:rPr sz="2300" b="1" spc="-6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3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dan </a:t>
            </a:r>
            <a:r>
              <a:rPr sz="2300" b="1" spc="-56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3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proses</a:t>
            </a:r>
            <a:r>
              <a:rPr sz="2300" b="1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300" b="1" spc="-15" dirty="0">
                <a:solidFill>
                  <a:srgbClr val="1E2A25"/>
                </a:solidFill>
                <a:latin typeface="Times New Roman"/>
                <a:cs typeface="Times New Roman"/>
              </a:rPr>
              <a:t>produksi</a:t>
            </a:r>
            <a:r>
              <a:rPr sz="2300" b="1" spc="1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3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yang</a:t>
            </a: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ts val="2725"/>
              </a:lnSpc>
            </a:pPr>
            <a:r>
              <a:rPr sz="23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dikendalikan </a:t>
            </a:r>
            <a:r>
              <a:rPr sz="2300" b="1" dirty="0">
                <a:solidFill>
                  <a:srgbClr val="1E2A25"/>
                </a:solidFill>
                <a:latin typeface="Times New Roman"/>
                <a:cs typeface="Times New Roman"/>
              </a:rPr>
              <a:t>secara</a:t>
            </a:r>
            <a:endParaRPr sz="2300">
              <a:latin typeface="Times New Roman"/>
              <a:cs typeface="Times New Roman"/>
            </a:endParaRPr>
          </a:p>
          <a:p>
            <a:pPr marL="635" algn="ctr">
              <a:lnSpc>
                <a:spcPts val="2725"/>
              </a:lnSpc>
            </a:pPr>
            <a:r>
              <a:rPr sz="23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otomatis.</a:t>
            </a:r>
            <a:r>
              <a:rPr sz="2300" b="1" spc="-5" dirty="0">
                <a:solidFill>
                  <a:srgbClr val="2F443C"/>
                </a:solidFill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21516" y="6092774"/>
            <a:ext cx="3067050" cy="3455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Revolusi</a:t>
            </a:r>
            <a:r>
              <a:rPr sz="2500" b="1" spc="1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industri</a:t>
            </a:r>
            <a:r>
              <a:rPr sz="25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4.0 </a:t>
            </a:r>
            <a:r>
              <a:rPr sz="2500" b="1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merupakan</a:t>
            </a:r>
            <a:r>
              <a:rPr sz="2500" b="1" spc="6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fase </a:t>
            </a:r>
            <a:r>
              <a:rPr sz="25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1E2A25"/>
                </a:solidFill>
                <a:latin typeface="Times New Roman"/>
                <a:cs typeface="Times New Roman"/>
              </a:rPr>
              <a:t>keempat</a:t>
            </a:r>
            <a:r>
              <a:rPr sz="2500" b="1" spc="7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dari </a:t>
            </a:r>
            <a:r>
              <a:rPr sz="2500" b="1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perjalanan</a:t>
            </a:r>
            <a:r>
              <a:rPr sz="2500" b="1" spc="1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sejarah </a:t>
            </a:r>
            <a:r>
              <a:rPr sz="2500" b="1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revolusi</a:t>
            </a:r>
            <a:r>
              <a:rPr sz="2500" b="1" spc="2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industri</a:t>
            </a:r>
            <a:r>
              <a:rPr sz="2500" b="1" dirty="0">
                <a:solidFill>
                  <a:srgbClr val="1E2A25"/>
                </a:solidFill>
                <a:latin typeface="Times New Roman"/>
                <a:cs typeface="Times New Roman"/>
              </a:rPr>
              <a:t> yang </a:t>
            </a:r>
            <a:r>
              <a:rPr sz="2500" b="1" spc="-61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dimulai</a:t>
            </a:r>
            <a:r>
              <a:rPr sz="2500" b="1" spc="3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pada</a:t>
            </a:r>
            <a:r>
              <a:rPr sz="2500" b="1" spc="-1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abad</a:t>
            </a:r>
            <a:r>
              <a:rPr sz="2500" b="1" spc="-1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ke-</a:t>
            </a:r>
            <a:endParaRPr sz="2500">
              <a:latin typeface="Times New Roman"/>
              <a:cs typeface="Times New Roman"/>
            </a:endParaRPr>
          </a:p>
          <a:p>
            <a:pPr marL="445134" marR="355600" indent="-79375">
              <a:lnSpc>
                <a:spcPct val="100000"/>
              </a:lnSpc>
              <a:spcBef>
                <a:spcPts val="5"/>
              </a:spcBef>
            </a:pPr>
            <a:r>
              <a:rPr sz="25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18.</a:t>
            </a:r>
            <a:r>
              <a:rPr sz="2500" b="1" spc="-4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500" b="1" dirty="0">
                <a:solidFill>
                  <a:srgbClr val="1E2A25"/>
                </a:solidFill>
                <a:latin typeface="Times New Roman"/>
                <a:cs typeface="Times New Roman"/>
              </a:rPr>
              <a:t>yang</a:t>
            </a:r>
            <a:r>
              <a:rPr sz="2500" b="1" spc="-6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500" b="1" dirty="0">
                <a:solidFill>
                  <a:srgbClr val="1E2A25"/>
                </a:solidFill>
                <a:latin typeface="Times New Roman"/>
                <a:cs typeface="Times New Roman"/>
              </a:rPr>
              <a:t>ditandai </a:t>
            </a:r>
            <a:r>
              <a:rPr sz="2500" b="1" spc="-61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dengan </a:t>
            </a:r>
            <a:r>
              <a:rPr sz="2500" b="1" dirty="0">
                <a:solidFill>
                  <a:srgbClr val="1E2A25"/>
                </a:solidFill>
                <a:latin typeface="Times New Roman"/>
                <a:cs typeface="Times New Roman"/>
              </a:rPr>
              <a:t>adanya </a:t>
            </a:r>
            <a:r>
              <a:rPr sz="25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jaringan</a:t>
            </a:r>
            <a:r>
              <a:rPr sz="2500" b="1" spc="-4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500" b="1" dirty="0">
                <a:solidFill>
                  <a:srgbClr val="1E2A25"/>
                </a:solidFill>
                <a:latin typeface="Times New Roman"/>
                <a:cs typeface="Times New Roman"/>
              </a:rPr>
              <a:t>intenet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18478" y="3590544"/>
            <a:ext cx="15715615" cy="2143760"/>
            <a:chOff x="-18478" y="3590544"/>
            <a:chExt cx="15715615" cy="2143760"/>
          </a:xfrm>
        </p:grpSpPr>
        <p:sp>
          <p:nvSpPr>
            <p:cNvPr id="9" name="object 9"/>
            <p:cNvSpPr/>
            <p:nvPr/>
          </p:nvSpPr>
          <p:spPr>
            <a:xfrm>
              <a:off x="1523" y="4664963"/>
              <a:ext cx="1568450" cy="0"/>
            </a:xfrm>
            <a:custGeom>
              <a:avLst/>
              <a:gdLst/>
              <a:ahLst/>
              <a:cxnLst/>
              <a:rect l="l" t="t" r="r" b="b"/>
              <a:pathLst>
                <a:path w="1568450">
                  <a:moveTo>
                    <a:pt x="1568450" y="0"/>
                  </a:moveTo>
                  <a:lnTo>
                    <a:pt x="0" y="0"/>
                  </a:lnTo>
                </a:path>
              </a:pathLst>
            </a:custGeom>
            <a:ln w="39624">
              <a:solidFill>
                <a:srgbClr val="3975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6347" y="4664963"/>
              <a:ext cx="1265555" cy="0"/>
            </a:xfrm>
            <a:custGeom>
              <a:avLst/>
              <a:gdLst/>
              <a:ahLst/>
              <a:cxnLst/>
              <a:rect l="l" t="t" r="r" b="b"/>
              <a:pathLst>
                <a:path w="1265554">
                  <a:moveTo>
                    <a:pt x="1265301" y="0"/>
                  </a:moveTo>
                  <a:lnTo>
                    <a:pt x="0" y="0"/>
                  </a:lnTo>
                </a:path>
              </a:pathLst>
            </a:custGeom>
            <a:ln w="39624">
              <a:solidFill>
                <a:srgbClr val="3975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4375" y="3590544"/>
              <a:ext cx="2143505" cy="214350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9719" y="3675888"/>
              <a:ext cx="1975104" cy="197510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786371" y="4664963"/>
              <a:ext cx="8890635" cy="0"/>
            </a:xfrm>
            <a:custGeom>
              <a:avLst/>
              <a:gdLst/>
              <a:ahLst/>
              <a:cxnLst/>
              <a:rect l="l" t="t" r="r" b="b"/>
              <a:pathLst>
                <a:path w="8890635">
                  <a:moveTo>
                    <a:pt x="1265174" y="0"/>
                  </a:moveTo>
                  <a:lnTo>
                    <a:pt x="0" y="0"/>
                  </a:lnTo>
                </a:path>
                <a:path w="8890635">
                  <a:moveTo>
                    <a:pt x="4505198" y="0"/>
                  </a:moveTo>
                  <a:lnTo>
                    <a:pt x="3240024" y="0"/>
                  </a:lnTo>
                </a:path>
                <a:path w="8890635">
                  <a:moveTo>
                    <a:pt x="5133085" y="0"/>
                  </a:moveTo>
                  <a:lnTo>
                    <a:pt x="3867911" y="0"/>
                  </a:lnTo>
                </a:path>
                <a:path w="8890635">
                  <a:moveTo>
                    <a:pt x="8890635" y="0"/>
                  </a:moveTo>
                  <a:lnTo>
                    <a:pt x="7107935" y="0"/>
                  </a:lnTo>
                </a:path>
              </a:pathLst>
            </a:custGeom>
            <a:ln w="39624">
              <a:solidFill>
                <a:srgbClr val="3975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32914" y="4213300"/>
            <a:ext cx="1644014" cy="8718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137160">
              <a:lnSpc>
                <a:spcPts val="3290"/>
              </a:lnSpc>
              <a:spcBef>
                <a:spcPts val="275"/>
              </a:spcBef>
            </a:pPr>
            <a:r>
              <a:rPr sz="2800" spc="5" dirty="0">
                <a:solidFill>
                  <a:srgbClr val="1E2A25"/>
                </a:solidFill>
                <a:latin typeface="Times New Roman"/>
                <a:cs typeface="Times New Roman"/>
              </a:rPr>
              <a:t>Revolusi </a:t>
            </a:r>
            <a:r>
              <a:rPr sz="2800" spc="1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E2A25"/>
                </a:solidFill>
                <a:latin typeface="Times New Roman"/>
                <a:cs typeface="Times New Roman"/>
              </a:rPr>
              <a:t>industri</a:t>
            </a:r>
            <a:r>
              <a:rPr sz="2800" spc="-15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1E2A25"/>
                </a:solidFill>
                <a:latin typeface="Times New Roman"/>
                <a:cs typeface="Times New Roman"/>
              </a:rPr>
              <a:t>1.0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24400" y="3590544"/>
            <a:ext cx="2143760" cy="2143760"/>
            <a:chOff x="4724400" y="3590544"/>
            <a:chExt cx="2143760" cy="214376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00" y="3590544"/>
              <a:ext cx="2143505" cy="214350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9743" y="3675888"/>
              <a:ext cx="1975103" cy="197510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973573" y="4213300"/>
            <a:ext cx="1645285" cy="8718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137160">
              <a:lnSpc>
                <a:spcPts val="3290"/>
              </a:lnSpc>
              <a:spcBef>
                <a:spcPts val="275"/>
              </a:spcBef>
            </a:pPr>
            <a:r>
              <a:rPr sz="2800" spc="5" dirty="0">
                <a:solidFill>
                  <a:srgbClr val="1E2A25"/>
                </a:solidFill>
                <a:latin typeface="Times New Roman"/>
                <a:cs typeface="Times New Roman"/>
              </a:rPr>
              <a:t>Revolusi </a:t>
            </a:r>
            <a:r>
              <a:rPr sz="2800" spc="1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E2A25"/>
                </a:solidFill>
                <a:latin typeface="Times New Roman"/>
                <a:cs typeface="Times New Roman"/>
              </a:rPr>
              <a:t>industri</a:t>
            </a:r>
            <a:r>
              <a:rPr sz="2800" spc="-13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E2A25"/>
                </a:solidFill>
                <a:latin typeface="Times New Roman"/>
                <a:cs typeface="Times New Roman"/>
              </a:rPr>
              <a:t>2.0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964423" y="3590544"/>
            <a:ext cx="2143760" cy="2143760"/>
            <a:chOff x="7964423" y="3590544"/>
            <a:chExt cx="2143760" cy="214376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4423" y="3590544"/>
              <a:ext cx="2143505" cy="214350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49767" y="3675888"/>
              <a:ext cx="1975103" cy="197510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214106" y="4213300"/>
            <a:ext cx="1645285" cy="8718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137160">
              <a:lnSpc>
                <a:spcPts val="3290"/>
              </a:lnSpc>
              <a:spcBef>
                <a:spcPts val="275"/>
              </a:spcBef>
            </a:pPr>
            <a:r>
              <a:rPr sz="2800" spc="5" dirty="0">
                <a:solidFill>
                  <a:srgbClr val="1E2A25"/>
                </a:solidFill>
                <a:latin typeface="Times New Roman"/>
                <a:cs typeface="Times New Roman"/>
              </a:rPr>
              <a:t>Revolusi </a:t>
            </a:r>
            <a:r>
              <a:rPr sz="2800" spc="1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E2A25"/>
                </a:solidFill>
                <a:latin typeface="Times New Roman"/>
                <a:cs typeface="Times New Roman"/>
              </a:rPr>
              <a:t>industri</a:t>
            </a:r>
            <a:r>
              <a:rPr sz="2800" spc="-13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E2A25"/>
                </a:solidFill>
                <a:latin typeface="Times New Roman"/>
                <a:cs typeface="Times New Roman"/>
              </a:rPr>
              <a:t>3.0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832335" y="3590544"/>
            <a:ext cx="2143760" cy="2143760"/>
            <a:chOff x="11832335" y="3590544"/>
            <a:chExt cx="2143760" cy="214376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32335" y="3590544"/>
              <a:ext cx="2143506" cy="214350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17679" y="3675888"/>
              <a:ext cx="1975104" cy="1975103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083542" y="4213300"/>
            <a:ext cx="1645285" cy="8718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137160">
              <a:lnSpc>
                <a:spcPts val="3290"/>
              </a:lnSpc>
              <a:spcBef>
                <a:spcPts val="275"/>
              </a:spcBef>
            </a:pPr>
            <a:r>
              <a:rPr sz="2800" spc="5" dirty="0">
                <a:solidFill>
                  <a:srgbClr val="1E2A25"/>
                </a:solidFill>
                <a:latin typeface="Times New Roman"/>
                <a:cs typeface="Times New Roman"/>
              </a:rPr>
              <a:t>Revolusi </a:t>
            </a:r>
            <a:r>
              <a:rPr sz="2800" spc="1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E2A25"/>
                </a:solidFill>
                <a:latin typeface="Times New Roman"/>
                <a:cs typeface="Times New Roman"/>
              </a:rPr>
              <a:t>industri</a:t>
            </a:r>
            <a:r>
              <a:rPr sz="2800" spc="-13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E2A25"/>
                </a:solidFill>
                <a:latin typeface="Times New Roman"/>
                <a:cs typeface="Times New Roman"/>
              </a:rPr>
              <a:t>4.0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677387" y="4640579"/>
            <a:ext cx="1783080" cy="0"/>
          </a:xfrm>
          <a:custGeom>
            <a:avLst/>
            <a:gdLst/>
            <a:ahLst/>
            <a:cxnLst/>
            <a:rect l="l" t="t" r="r" b="b"/>
            <a:pathLst>
              <a:path w="1783080">
                <a:moveTo>
                  <a:pt x="1782698" y="0"/>
                </a:moveTo>
                <a:lnTo>
                  <a:pt x="0" y="0"/>
                </a:lnTo>
              </a:path>
            </a:pathLst>
          </a:custGeom>
          <a:ln w="39624">
            <a:solidFill>
              <a:srgbClr val="3975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624CBA-D855-DD93-7FB1-5C586848CB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2850" y="1995014"/>
            <a:ext cx="2083403" cy="21039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9022ABC-2F12-9146-E257-47DDF4663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2391" y="2072410"/>
            <a:ext cx="2028825" cy="19751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6CE412C-46CB-270A-265E-39A8507879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77378" y="2059451"/>
            <a:ext cx="2133600" cy="197510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C9D717E-5278-C1CD-2BDC-CCA3135D4E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35385" y="2133032"/>
            <a:ext cx="2105025" cy="18573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87407" y="2906458"/>
            <a:ext cx="5264785" cy="2005964"/>
            <a:chOff x="3587496" y="3084576"/>
            <a:chExt cx="5264785" cy="2005964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9016" y="3084576"/>
              <a:ext cx="4533138" cy="164972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6072" y="3151632"/>
              <a:ext cx="4401312" cy="151790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7496" y="4669536"/>
              <a:ext cx="5199888" cy="42062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87496" y="6608064"/>
            <a:ext cx="5199888" cy="4206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384030" y="6199831"/>
            <a:ext cx="5264150" cy="1999614"/>
            <a:chOff x="9515856" y="5023103"/>
            <a:chExt cx="5264150" cy="1999614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5856" y="5023103"/>
              <a:ext cx="4536186" cy="164973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82912" y="5090159"/>
              <a:ext cx="4404359" cy="1517903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82912" y="6601967"/>
              <a:ext cx="5196840" cy="42062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0210800" y="2746058"/>
            <a:ext cx="5264150" cy="1999614"/>
            <a:chOff x="9515856" y="3084576"/>
            <a:chExt cx="5264150" cy="1999614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5856" y="3084576"/>
              <a:ext cx="4536186" cy="1649729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2912" y="3151632"/>
              <a:ext cx="4404359" cy="151790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82912" y="4663440"/>
              <a:ext cx="5196840" cy="42062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5" name="object 15"/>
          <p:cNvGrpSpPr/>
          <p:nvPr/>
        </p:nvGrpSpPr>
        <p:grpSpPr>
          <a:xfrm>
            <a:off x="4047084" y="6263448"/>
            <a:ext cx="4533265" cy="1649730"/>
            <a:chOff x="4319015" y="5023103"/>
            <a:chExt cx="4533265" cy="164973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9015" y="5023103"/>
              <a:ext cx="4533138" cy="164973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6071" y="5090159"/>
              <a:ext cx="4401312" cy="1517903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019800" y="207701"/>
            <a:ext cx="11992610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900" b="1" spc="-40" dirty="0">
                <a:solidFill>
                  <a:schemeClr val="tx1"/>
                </a:solidFill>
                <a:latin typeface="Calibri"/>
                <a:cs typeface="Calibri"/>
              </a:rPr>
              <a:t>Cara</a:t>
            </a:r>
            <a:r>
              <a:rPr sz="5900" b="1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5900" b="1" spc="-5" dirty="0">
                <a:solidFill>
                  <a:schemeClr val="tx1"/>
                </a:solidFill>
                <a:latin typeface="Calibri"/>
                <a:cs typeface="Calibri"/>
              </a:rPr>
              <a:t>Menghadapi</a:t>
            </a:r>
            <a:r>
              <a:rPr sz="5900" b="1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5900" b="1" spc="-25" dirty="0">
                <a:solidFill>
                  <a:schemeClr val="tx1"/>
                </a:solidFill>
                <a:latin typeface="Calibri"/>
                <a:cs typeface="Calibri"/>
              </a:rPr>
              <a:t>Revolusi</a:t>
            </a:r>
            <a:r>
              <a:rPr sz="5900" b="1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5900" b="1" spc="-10" dirty="0">
                <a:solidFill>
                  <a:schemeClr val="tx1"/>
                </a:solidFill>
                <a:latin typeface="Calibri"/>
                <a:cs typeface="Calibri"/>
              </a:rPr>
              <a:t>Industri</a:t>
            </a:r>
            <a:r>
              <a:rPr sz="5900" b="1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5900" b="1" dirty="0">
                <a:solidFill>
                  <a:schemeClr val="tx1"/>
                </a:solidFill>
                <a:latin typeface="Calibri"/>
                <a:cs typeface="Calibri"/>
              </a:rPr>
              <a:t>4.0</a:t>
            </a:r>
            <a:endParaRPr sz="59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62763" y="2954463"/>
            <a:ext cx="4401820" cy="151828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433705" marR="521970" indent="213360">
              <a:lnSpc>
                <a:spcPct val="100000"/>
              </a:lnSpc>
              <a:spcBef>
                <a:spcPts val="1045"/>
              </a:spcBef>
            </a:pPr>
            <a:r>
              <a:rPr sz="4000" b="1" i="1" spc="5" dirty="0">
                <a:solidFill>
                  <a:srgbClr val="E4ECEA"/>
                </a:solidFill>
                <a:latin typeface="Times New Roman"/>
                <a:cs typeface="Times New Roman"/>
              </a:rPr>
              <a:t>Judgment and </a:t>
            </a:r>
            <a:r>
              <a:rPr sz="4000" b="1" i="1" spc="10" dirty="0">
                <a:solidFill>
                  <a:srgbClr val="E4ECEA"/>
                </a:solidFill>
                <a:latin typeface="Times New Roman"/>
                <a:cs typeface="Times New Roman"/>
              </a:rPr>
              <a:t> </a:t>
            </a:r>
            <a:r>
              <a:rPr sz="4000" b="1" i="1" dirty="0">
                <a:solidFill>
                  <a:srgbClr val="E4ECEA"/>
                </a:solidFill>
                <a:latin typeface="Times New Roman"/>
                <a:cs typeface="Times New Roman"/>
              </a:rPr>
              <a:t>decision</a:t>
            </a:r>
            <a:r>
              <a:rPr sz="4000" b="1" i="1" spc="-75" dirty="0">
                <a:solidFill>
                  <a:srgbClr val="E4ECEA"/>
                </a:solidFill>
                <a:latin typeface="Times New Roman"/>
                <a:cs typeface="Times New Roman"/>
              </a:rPr>
              <a:t> </a:t>
            </a:r>
            <a:r>
              <a:rPr sz="4000" b="1" i="1" spc="5" dirty="0">
                <a:solidFill>
                  <a:srgbClr val="E4ECEA"/>
                </a:solidFill>
                <a:latin typeface="Times New Roman"/>
                <a:cs typeface="Times New Roman"/>
              </a:rPr>
              <a:t>making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86530" y="6263448"/>
            <a:ext cx="4401820" cy="1518285"/>
          </a:xfrm>
          <a:prstGeom prst="rect">
            <a:avLst/>
          </a:prstGeom>
        </p:spPr>
        <p:txBody>
          <a:bodyPr vert="horz" wrap="square" lIns="0" tIns="423544" rIns="0" bIns="0" rtlCol="0">
            <a:spAutoFit/>
          </a:bodyPr>
          <a:lstStyle/>
          <a:p>
            <a:pPr marL="887730">
              <a:lnSpc>
                <a:spcPct val="100000"/>
              </a:lnSpc>
              <a:spcBef>
                <a:spcPts val="3334"/>
              </a:spcBef>
            </a:pPr>
            <a:r>
              <a:rPr sz="4000" b="1" i="1" spc="-5" dirty="0">
                <a:solidFill>
                  <a:srgbClr val="E4ECEA"/>
                </a:solidFill>
                <a:latin typeface="Calibri"/>
                <a:cs typeface="Calibri"/>
              </a:rPr>
              <a:t>Negotiation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10241" y="2790032"/>
            <a:ext cx="4404360" cy="1518285"/>
          </a:xfrm>
          <a:prstGeom prst="rect">
            <a:avLst/>
          </a:prstGeom>
        </p:spPr>
        <p:txBody>
          <a:bodyPr vert="horz" wrap="square" lIns="0" tIns="42227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3325"/>
              </a:spcBef>
            </a:pPr>
            <a:r>
              <a:rPr sz="4000" b="1" i="1" dirty="0">
                <a:solidFill>
                  <a:srgbClr val="E4ECEA"/>
                </a:solidFill>
                <a:latin typeface="Calibri"/>
                <a:cs typeface="Calibri"/>
              </a:rPr>
              <a:t>Service</a:t>
            </a:r>
            <a:r>
              <a:rPr sz="4000" b="1" i="1" spc="-50" dirty="0">
                <a:solidFill>
                  <a:srgbClr val="E4ECEA"/>
                </a:solidFill>
                <a:latin typeface="Calibri"/>
                <a:cs typeface="Calibri"/>
              </a:rPr>
              <a:t> </a:t>
            </a:r>
            <a:r>
              <a:rPr sz="4000" b="1" i="1" spc="-10" dirty="0">
                <a:solidFill>
                  <a:srgbClr val="E4ECEA"/>
                </a:solidFill>
                <a:latin typeface="Calibri"/>
                <a:cs typeface="Calibri"/>
              </a:rPr>
              <a:t>orientation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35302" y="6334915"/>
            <a:ext cx="4404360" cy="151828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29995" marR="1202055" indent="-21590">
              <a:lnSpc>
                <a:spcPct val="100000"/>
              </a:lnSpc>
              <a:spcBef>
                <a:spcPts val="930"/>
              </a:spcBef>
            </a:pPr>
            <a:r>
              <a:rPr sz="4000" b="1" i="1" dirty="0">
                <a:solidFill>
                  <a:srgbClr val="E4ECEA"/>
                </a:solidFill>
                <a:latin typeface="Calibri"/>
                <a:cs typeface="Calibri"/>
              </a:rPr>
              <a:t>Cogniti</a:t>
            </a:r>
            <a:r>
              <a:rPr sz="4000" b="1" i="1" spc="-15" dirty="0">
                <a:solidFill>
                  <a:srgbClr val="E4ECEA"/>
                </a:solidFill>
                <a:latin typeface="Calibri"/>
                <a:cs typeface="Calibri"/>
              </a:rPr>
              <a:t>v</a:t>
            </a:r>
            <a:r>
              <a:rPr sz="4000" b="1" i="1" dirty="0">
                <a:solidFill>
                  <a:srgbClr val="E4ECEA"/>
                </a:solidFill>
                <a:latin typeface="Calibri"/>
                <a:cs typeface="Calibri"/>
              </a:rPr>
              <a:t>e  </a:t>
            </a:r>
            <a:r>
              <a:rPr sz="4000" b="1" i="1" spc="-15" dirty="0">
                <a:solidFill>
                  <a:srgbClr val="E4ECEA"/>
                </a:solidFill>
                <a:latin typeface="Calibri"/>
                <a:cs typeface="Calibri"/>
              </a:rPr>
              <a:t>flexibility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2773679"/>
            <a:ext cx="8699500" cy="6364605"/>
            <a:chOff x="0" y="2773679"/>
            <a:chExt cx="8699500" cy="63646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927" y="8540495"/>
              <a:ext cx="7370064" cy="5974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773679"/>
              <a:ext cx="8608314" cy="583463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50520"/>
            <a:ext cx="13182600" cy="23073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557247" y="350520"/>
            <a:ext cx="3727702" cy="23073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9573767"/>
            <a:ext cx="18278856" cy="71323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9844" y="416763"/>
            <a:ext cx="808100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35" dirty="0"/>
              <a:t>REVOLUSI</a:t>
            </a:r>
            <a:r>
              <a:rPr sz="6600" spc="25" dirty="0"/>
              <a:t> </a:t>
            </a:r>
            <a:r>
              <a:rPr sz="6600" spc="-15" dirty="0"/>
              <a:t>INDUSTRI</a:t>
            </a:r>
            <a:r>
              <a:rPr sz="6600" spc="-10" dirty="0"/>
              <a:t> </a:t>
            </a:r>
            <a:r>
              <a:rPr sz="6600" dirty="0"/>
              <a:t>4.0</a:t>
            </a:r>
            <a:endParaRPr sz="6600"/>
          </a:p>
        </p:txBody>
      </p:sp>
      <p:sp>
        <p:nvSpPr>
          <p:cNvPr id="10" name="object 10"/>
          <p:cNvSpPr txBox="1"/>
          <p:nvPr/>
        </p:nvSpPr>
        <p:spPr>
          <a:xfrm>
            <a:off x="14960345" y="784936"/>
            <a:ext cx="18675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E4ECEA"/>
                </a:solidFill>
                <a:latin typeface="Calibri"/>
                <a:cs typeface="Calibri"/>
              </a:rPr>
              <a:t>SLIDE</a:t>
            </a:r>
            <a:r>
              <a:rPr sz="4400" spc="-60" dirty="0">
                <a:solidFill>
                  <a:srgbClr val="E4ECEA"/>
                </a:solidFill>
                <a:latin typeface="Calibri"/>
                <a:cs typeface="Calibri"/>
              </a:rPr>
              <a:t> </a:t>
            </a:r>
            <a:r>
              <a:rPr sz="7200" dirty="0">
                <a:solidFill>
                  <a:srgbClr val="E4ECEA"/>
                </a:solidFill>
                <a:latin typeface="Calibri"/>
                <a:cs typeface="Calibri"/>
              </a:rPr>
              <a:t>3</a:t>
            </a:r>
            <a:endParaRPr sz="7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1677" y="2513711"/>
            <a:ext cx="9051417" cy="571195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906000" y="4247133"/>
            <a:ext cx="7823962" cy="37843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039"/>
              </a:lnSpc>
              <a:spcBef>
                <a:spcPts val="90"/>
              </a:spcBef>
              <a:tabLst>
                <a:tab pos="1030605" algn="l"/>
                <a:tab pos="1697989" algn="l"/>
                <a:tab pos="2688590" algn="l"/>
                <a:tab pos="3231515" algn="l"/>
                <a:tab pos="4264660" algn="l"/>
                <a:tab pos="5633720" algn="l"/>
                <a:tab pos="7130415" algn="l"/>
              </a:tabLst>
            </a:pPr>
            <a:r>
              <a:rPr sz="2000" spc="-10" dirty="0">
                <a:solidFill>
                  <a:srgbClr val="3975FA"/>
                </a:solidFill>
                <a:latin typeface="Times New Roman"/>
                <a:cs typeface="Times New Roman"/>
              </a:rPr>
              <a:t>Disebut	juga	</a:t>
            </a:r>
            <a:r>
              <a:rPr sz="2000" spc="-5" dirty="0">
                <a:solidFill>
                  <a:srgbClr val="3975FA"/>
                </a:solidFill>
                <a:latin typeface="Times New Roman"/>
                <a:cs typeface="Times New Roman"/>
              </a:rPr>
              <a:t>sebagai	</a:t>
            </a:r>
            <a:r>
              <a:rPr sz="2000" dirty="0">
                <a:solidFill>
                  <a:srgbClr val="3975FA"/>
                </a:solidFill>
                <a:latin typeface="Times New Roman"/>
                <a:cs typeface="Times New Roman"/>
              </a:rPr>
              <a:t>era	</a:t>
            </a:r>
            <a:r>
              <a:rPr sz="2000" spc="-5" dirty="0">
                <a:solidFill>
                  <a:srgbClr val="3975FA"/>
                </a:solidFill>
                <a:latin typeface="Times New Roman"/>
                <a:cs typeface="Times New Roman"/>
              </a:rPr>
              <a:t>disrupsi	</a:t>
            </a:r>
            <a:r>
              <a:rPr sz="2000" spc="-10" dirty="0">
                <a:solidFill>
                  <a:srgbClr val="3975FA"/>
                </a:solidFill>
                <a:latin typeface="Times New Roman"/>
                <a:cs typeface="Times New Roman"/>
              </a:rPr>
              <a:t>(perubahan	fundamental	</a:t>
            </a:r>
            <a:r>
              <a:rPr sz="2000" spc="-5" dirty="0">
                <a:solidFill>
                  <a:srgbClr val="3975FA"/>
                </a:solidFill>
                <a:latin typeface="Times New Roman"/>
                <a:cs typeface="Times New Roman"/>
              </a:rPr>
              <a:t>kehidupan</a:t>
            </a:r>
            <a:endParaRPr sz="2000">
              <a:latin typeface="Times New Roman"/>
              <a:cs typeface="Times New Roman"/>
            </a:endParaRPr>
          </a:p>
          <a:p>
            <a:pPr marL="12700" marR="478790">
              <a:lnSpc>
                <a:spcPct val="70000"/>
              </a:lnSpc>
              <a:spcBef>
                <a:spcPts val="360"/>
              </a:spcBef>
            </a:pPr>
            <a:r>
              <a:rPr sz="2000" spc="-5" dirty="0">
                <a:solidFill>
                  <a:srgbClr val="3975FA"/>
                </a:solidFill>
                <a:latin typeface="Times New Roman"/>
                <a:cs typeface="Times New Roman"/>
              </a:rPr>
              <a:t>masyarakat)</a:t>
            </a:r>
            <a:r>
              <a:rPr sz="2000" spc="480" dirty="0">
                <a:solidFill>
                  <a:srgbClr val="3975FA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975FA"/>
                </a:solidFill>
                <a:latin typeface="Times New Roman"/>
                <a:cs typeface="Times New Roman"/>
              </a:rPr>
              <a:t>Seperti</a:t>
            </a:r>
            <a:r>
              <a:rPr sz="2000" spc="470" dirty="0">
                <a:solidFill>
                  <a:srgbClr val="3975FA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975FA"/>
                </a:solidFill>
                <a:latin typeface="Times New Roman"/>
                <a:cs typeface="Times New Roman"/>
              </a:rPr>
              <a:t>yang</a:t>
            </a:r>
            <a:r>
              <a:rPr sz="2000" spc="450" dirty="0">
                <a:solidFill>
                  <a:srgbClr val="3975FA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975FA"/>
                </a:solidFill>
                <a:latin typeface="Times New Roman"/>
                <a:cs typeface="Times New Roman"/>
              </a:rPr>
              <a:t>disampaikan</a:t>
            </a:r>
            <a:r>
              <a:rPr sz="2000" spc="470" dirty="0">
                <a:solidFill>
                  <a:srgbClr val="3975FA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975FA"/>
                </a:solidFill>
                <a:latin typeface="Times New Roman"/>
                <a:cs typeface="Times New Roman"/>
              </a:rPr>
              <a:t>oleh</a:t>
            </a:r>
            <a:r>
              <a:rPr sz="2000" spc="459" dirty="0">
                <a:solidFill>
                  <a:srgbClr val="3975FA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975FA"/>
                </a:solidFill>
                <a:latin typeface="Times New Roman"/>
                <a:cs typeface="Times New Roman"/>
              </a:rPr>
              <a:t>Presiden</a:t>
            </a:r>
            <a:r>
              <a:rPr sz="2000" spc="465" dirty="0">
                <a:solidFill>
                  <a:srgbClr val="3975FA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975FA"/>
                </a:solidFill>
                <a:latin typeface="Times New Roman"/>
                <a:cs typeface="Times New Roman"/>
              </a:rPr>
              <a:t>Joko</a:t>
            </a:r>
            <a:r>
              <a:rPr sz="2000" spc="484" dirty="0">
                <a:solidFill>
                  <a:srgbClr val="3975FA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975FA"/>
                </a:solidFill>
                <a:latin typeface="Times New Roman"/>
                <a:cs typeface="Times New Roman"/>
              </a:rPr>
              <a:t>Widodo,</a:t>
            </a:r>
            <a:r>
              <a:rPr sz="2000" spc="-5" dirty="0">
                <a:solidFill>
                  <a:srgbClr val="3975F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975FA"/>
                </a:solidFill>
                <a:latin typeface="Times New Roman"/>
                <a:cs typeface="Times New Roman"/>
              </a:rPr>
              <a:t>revolusi </a:t>
            </a:r>
            <a:r>
              <a:rPr sz="2000" spc="-484" dirty="0">
                <a:solidFill>
                  <a:srgbClr val="3975F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975FA"/>
                </a:solidFill>
                <a:latin typeface="Times New Roman"/>
                <a:cs typeface="Times New Roman"/>
              </a:rPr>
              <a:t>industri</a:t>
            </a:r>
            <a:r>
              <a:rPr sz="2000" spc="5" dirty="0">
                <a:solidFill>
                  <a:srgbClr val="3975F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975FA"/>
                </a:solidFill>
                <a:latin typeface="Times New Roman"/>
                <a:cs typeface="Times New Roman"/>
              </a:rPr>
              <a:t>4.0</a:t>
            </a:r>
            <a:r>
              <a:rPr sz="2000" spc="-10" dirty="0">
                <a:solidFill>
                  <a:srgbClr val="3975FA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975FA"/>
                </a:solidFill>
                <a:latin typeface="Times New Roman"/>
                <a:cs typeface="Times New Roman"/>
              </a:rPr>
              <a:t>telah</a:t>
            </a:r>
            <a:r>
              <a:rPr sz="2000" spc="20" dirty="0">
                <a:solidFill>
                  <a:srgbClr val="3975F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975FA"/>
                </a:solidFill>
                <a:latin typeface="Times New Roman"/>
                <a:cs typeface="Times New Roman"/>
              </a:rPr>
              <a:t>mendorong</a:t>
            </a:r>
            <a:r>
              <a:rPr sz="2000" spc="45" dirty="0">
                <a:solidFill>
                  <a:srgbClr val="3975F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975FA"/>
                </a:solidFill>
                <a:latin typeface="Times New Roman"/>
                <a:cs typeface="Times New Roman"/>
              </a:rPr>
              <a:t>inovasi-inovasi</a:t>
            </a:r>
            <a:r>
              <a:rPr sz="2000" spc="45" dirty="0">
                <a:solidFill>
                  <a:srgbClr val="3975F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975FA"/>
                </a:solidFill>
                <a:latin typeface="Times New Roman"/>
                <a:cs typeface="Times New Roman"/>
              </a:rPr>
              <a:t>teknologi.</a:t>
            </a:r>
            <a:endParaRPr sz="2000">
              <a:latin typeface="Times New Roman"/>
              <a:cs typeface="Times New Roman"/>
            </a:endParaRPr>
          </a:p>
          <a:p>
            <a:pPr marL="127000" marR="5080" indent="1371600" algn="just">
              <a:lnSpc>
                <a:spcPct val="100000"/>
              </a:lnSpc>
              <a:spcBef>
                <a:spcPts val="1535"/>
              </a:spcBef>
            </a:pPr>
            <a:r>
              <a:rPr sz="2800" spc="-5">
                <a:solidFill>
                  <a:srgbClr val="1E2A25"/>
                </a:solidFill>
                <a:latin typeface="Times New Roman"/>
                <a:cs typeface="Times New Roman"/>
              </a:rPr>
              <a:t>Fenomena </a:t>
            </a:r>
            <a:r>
              <a:rPr sz="2800" dirty="0">
                <a:solidFill>
                  <a:srgbClr val="1E2A25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1E2A25"/>
                </a:solidFill>
                <a:latin typeface="Times New Roman"/>
                <a:cs typeface="Times New Roman"/>
              </a:rPr>
              <a:t>Kita </a:t>
            </a:r>
            <a:r>
              <a:rPr sz="2800" spc="-10" dirty="0">
                <a:solidFill>
                  <a:srgbClr val="1E2A25"/>
                </a:solidFill>
                <a:latin typeface="Times New Roman"/>
                <a:cs typeface="Times New Roman"/>
              </a:rPr>
              <a:t>menyaksikan </a:t>
            </a:r>
            <a:r>
              <a:rPr sz="2800" spc="-5" dirty="0">
                <a:solidFill>
                  <a:srgbClr val="1E2A25"/>
                </a:solidFill>
                <a:latin typeface="Times New Roman"/>
                <a:cs typeface="Times New Roman"/>
              </a:rPr>
              <a:t>pertarungan antara </a:t>
            </a:r>
            <a:r>
              <a:rPr sz="280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E2A25"/>
                </a:solidFill>
                <a:latin typeface="Times New Roman"/>
                <a:cs typeface="Times New Roman"/>
              </a:rPr>
              <a:t>taksi konvensional versus taksi online </a:t>
            </a:r>
            <a:r>
              <a:rPr sz="2800" spc="-10" dirty="0">
                <a:solidFill>
                  <a:srgbClr val="1E2A25"/>
                </a:solidFill>
                <a:latin typeface="Times New Roman"/>
                <a:cs typeface="Times New Roman"/>
              </a:rPr>
              <a:t>atau ojek pangkalan </a:t>
            </a:r>
            <a:r>
              <a:rPr sz="2800" spc="-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1E2A25"/>
                </a:solidFill>
                <a:latin typeface="Times New Roman"/>
                <a:cs typeface="Times New Roman"/>
              </a:rPr>
              <a:t>vs</a:t>
            </a:r>
            <a:r>
              <a:rPr sz="2800" spc="1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E2A25"/>
                </a:solidFill>
                <a:latin typeface="Times New Roman"/>
                <a:cs typeface="Times New Roman"/>
              </a:rPr>
              <a:t>ojek</a:t>
            </a:r>
            <a:r>
              <a:rPr sz="2800" spc="-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E2A25"/>
                </a:solidFill>
                <a:latin typeface="Times New Roman"/>
                <a:cs typeface="Times New Roman"/>
              </a:rPr>
              <a:t>online.</a:t>
            </a:r>
            <a:r>
              <a:rPr sz="2800" spc="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spc="-80" dirty="0">
                <a:solidFill>
                  <a:srgbClr val="1E2A25"/>
                </a:solidFill>
                <a:latin typeface="Times New Roman"/>
                <a:cs typeface="Times New Roman"/>
              </a:rPr>
              <a:t>Yang</a:t>
            </a:r>
            <a:r>
              <a:rPr sz="2800" spc="-7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E2A25"/>
                </a:solidFill>
                <a:latin typeface="Times New Roman"/>
                <a:cs typeface="Times New Roman"/>
              </a:rPr>
              <a:t>lebih</a:t>
            </a:r>
            <a:r>
              <a:rPr sz="2800" spc="-5" dirty="0">
                <a:solidFill>
                  <a:srgbClr val="1E2A25"/>
                </a:solidFill>
                <a:latin typeface="Times New Roman"/>
                <a:cs typeface="Times New Roman"/>
              </a:rPr>
              <a:t> tidak</a:t>
            </a:r>
            <a:r>
              <a:rPr sz="280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E2A25"/>
                </a:solidFill>
                <a:latin typeface="Times New Roman"/>
                <a:cs typeface="Times New Roman"/>
              </a:rPr>
              <a:t>terduga,</a:t>
            </a:r>
            <a:r>
              <a:rPr sz="280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E2A25"/>
                </a:solidFill>
                <a:latin typeface="Times New Roman"/>
                <a:cs typeface="Times New Roman"/>
              </a:rPr>
              <a:t>layanan</a:t>
            </a:r>
            <a:r>
              <a:rPr sz="2800" spc="69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E2A25"/>
                </a:solidFill>
                <a:latin typeface="Times New Roman"/>
                <a:cs typeface="Times New Roman"/>
              </a:rPr>
              <a:t>ojek </a:t>
            </a:r>
            <a:r>
              <a:rPr sz="2800" spc="-5" dirty="0">
                <a:solidFill>
                  <a:srgbClr val="1E2A25"/>
                </a:solidFill>
                <a:latin typeface="Times New Roman"/>
                <a:cs typeface="Times New Roman"/>
              </a:rPr>
              <a:t> online</a:t>
            </a:r>
            <a:r>
              <a:rPr sz="280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E2A25"/>
                </a:solidFill>
                <a:latin typeface="Times New Roman"/>
                <a:cs typeface="Times New Roman"/>
              </a:rPr>
              <a:t>tidak</a:t>
            </a:r>
            <a:r>
              <a:rPr sz="280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E2A25"/>
                </a:solidFill>
                <a:latin typeface="Times New Roman"/>
                <a:cs typeface="Times New Roman"/>
              </a:rPr>
              <a:t>sebatas</a:t>
            </a:r>
            <a:r>
              <a:rPr sz="2800" spc="-5" dirty="0">
                <a:solidFill>
                  <a:srgbClr val="1E2A25"/>
                </a:solidFill>
                <a:latin typeface="Times New Roman"/>
                <a:cs typeface="Times New Roman"/>
              </a:rPr>
              <a:t> sebagai</a:t>
            </a:r>
            <a:r>
              <a:rPr sz="280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E2A25"/>
                </a:solidFill>
                <a:latin typeface="Times New Roman"/>
                <a:cs typeface="Times New Roman"/>
              </a:rPr>
              <a:t>alat</a:t>
            </a:r>
            <a:r>
              <a:rPr sz="2800" spc="68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E2A25"/>
                </a:solidFill>
                <a:latin typeface="Times New Roman"/>
                <a:cs typeface="Times New Roman"/>
              </a:rPr>
              <a:t>transportasi</a:t>
            </a:r>
            <a:r>
              <a:rPr sz="2800" spc="68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E2A25"/>
                </a:solidFill>
                <a:latin typeface="Times New Roman"/>
                <a:cs typeface="Times New Roman"/>
              </a:rPr>
              <a:t>alternatif </a:t>
            </a:r>
            <a:r>
              <a:rPr sz="280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E2A25"/>
                </a:solidFill>
                <a:latin typeface="Times New Roman"/>
                <a:cs typeface="Times New Roman"/>
              </a:rPr>
              <a:t>tetapi </a:t>
            </a:r>
            <a:r>
              <a:rPr sz="2800" spc="-5" dirty="0">
                <a:solidFill>
                  <a:srgbClr val="1E2A25"/>
                </a:solidFill>
                <a:latin typeface="Times New Roman"/>
                <a:cs typeface="Times New Roman"/>
              </a:rPr>
              <a:t>juga </a:t>
            </a:r>
            <a:r>
              <a:rPr sz="2800" spc="-10" dirty="0">
                <a:solidFill>
                  <a:srgbClr val="1E2A25"/>
                </a:solidFill>
                <a:latin typeface="Times New Roman"/>
                <a:cs typeface="Times New Roman"/>
              </a:rPr>
              <a:t>merambah hingga bisnis </a:t>
            </a:r>
            <a:r>
              <a:rPr sz="2800" spc="-5" dirty="0">
                <a:solidFill>
                  <a:srgbClr val="1E2A25"/>
                </a:solidFill>
                <a:latin typeface="Times New Roman"/>
                <a:cs typeface="Times New Roman"/>
              </a:rPr>
              <a:t>layanan antar </a:t>
            </a:r>
            <a:r>
              <a:rPr sz="2800" spc="-10" dirty="0">
                <a:solidFill>
                  <a:srgbClr val="1E2A25"/>
                </a:solidFill>
                <a:latin typeface="Times New Roman"/>
                <a:cs typeface="Times New Roman"/>
              </a:rPr>
              <a:t>(online </a:t>
            </a:r>
            <a:r>
              <a:rPr sz="2800" spc="-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E2A25"/>
                </a:solidFill>
                <a:latin typeface="Times New Roman"/>
                <a:cs typeface="Times New Roman"/>
              </a:rPr>
              <a:t>delivery</a:t>
            </a:r>
            <a:r>
              <a:rPr sz="2800" spc="-6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1E2A25"/>
                </a:solidFill>
                <a:latin typeface="Times New Roman"/>
                <a:cs typeface="Times New Roman"/>
              </a:rPr>
              <a:t>order).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6360" y="6815328"/>
            <a:ext cx="5422392" cy="4419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7088" y="6833616"/>
            <a:ext cx="5422392" cy="4389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65576" y="6815328"/>
            <a:ext cx="5422391" cy="4419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73256" y="6833616"/>
            <a:ext cx="5425440" cy="43891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289303" y="2798064"/>
            <a:ext cx="7663815" cy="4091304"/>
            <a:chOff x="1289303" y="2798064"/>
            <a:chExt cx="7663815" cy="4091304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9303" y="2798064"/>
              <a:ext cx="7663433" cy="40911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6359" y="2865120"/>
              <a:ext cx="7531608" cy="3959352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9573767"/>
            <a:ext cx="18278856" cy="71323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335266" y="2392172"/>
            <a:ext cx="7666990" cy="4497070"/>
            <a:chOff x="9436607" y="2404872"/>
            <a:chExt cx="7666990" cy="449707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36607" y="2807208"/>
              <a:ext cx="7666481" cy="409422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03663" y="2874263"/>
              <a:ext cx="7534655" cy="39624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79863" y="2962655"/>
              <a:ext cx="7363968" cy="37825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20143" y="2404872"/>
              <a:ext cx="1813559" cy="746759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772400" y="501618"/>
            <a:ext cx="10076180" cy="925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900" spc="-95" dirty="0">
                <a:solidFill>
                  <a:schemeClr val="tx1"/>
                </a:solidFill>
              </a:rPr>
              <a:t>DAMPAK</a:t>
            </a:r>
            <a:r>
              <a:rPr sz="5900" spc="-5" dirty="0">
                <a:solidFill>
                  <a:schemeClr val="tx1"/>
                </a:solidFill>
              </a:rPr>
              <a:t> </a:t>
            </a:r>
            <a:r>
              <a:rPr sz="5900" spc="-20" dirty="0">
                <a:solidFill>
                  <a:schemeClr val="tx1"/>
                </a:solidFill>
              </a:rPr>
              <a:t>REVOLUSI</a:t>
            </a:r>
            <a:r>
              <a:rPr sz="5900" spc="-80" dirty="0">
                <a:solidFill>
                  <a:schemeClr val="tx1"/>
                </a:solidFill>
              </a:rPr>
              <a:t> </a:t>
            </a:r>
            <a:r>
              <a:rPr sz="5900" spc="-5" dirty="0">
                <a:solidFill>
                  <a:schemeClr val="tx1"/>
                </a:solidFill>
              </a:rPr>
              <a:t>INDUSTRI</a:t>
            </a:r>
            <a:r>
              <a:rPr sz="5900" spc="-30" dirty="0">
                <a:solidFill>
                  <a:schemeClr val="tx1"/>
                </a:solidFill>
              </a:rPr>
              <a:t> </a:t>
            </a:r>
            <a:r>
              <a:rPr sz="5900" dirty="0">
                <a:solidFill>
                  <a:schemeClr val="tx1"/>
                </a:solidFill>
              </a:rPr>
              <a:t>4.0</a:t>
            </a:r>
            <a:endParaRPr sz="5900">
              <a:solidFill>
                <a:schemeClr val="tx1"/>
              </a:solidFill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51432" y="2131424"/>
            <a:ext cx="7364095" cy="4340860"/>
            <a:chOff x="1438655" y="2404872"/>
            <a:chExt cx="7364095" cy="4340860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8655" y="2953512"/>
              <a:ext cx="7363968" cy="37917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01695" y="2404872"/>
              <a:ext cx="1813559" cy="74675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618091" y="7176261"/>
            <a:ext cx="7547609" cy="173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Di</a:t>
            </a:r>
            <a:r>
              <a:rPr sz="2800" b="1" dirty="0">
                <a:solidFill>
                  <a:srgbClr val="1E2A25"/>
                </a:solidFill>
                <a:latin typeface="Times New Roman"/>
                <a:cs typeface="Times New Roman"/>
              </a:rPr>
              <a:t> dalam</a:t>
            </a:r>
            <a:r>
              <a:rPr sz="28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1E2A25"/>
                </a:solidFill>
                <a:latin typeface="Times New Roman"/>
                <a:cs typeface="Times New Roman"/>
              </a:rPr>
              <a:t>dunia</a:t>
            </a:r>
            <a:r>
              <a:rPr sz="28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1E2A25"/>
                </a:solidFill>
                <a:latin typeface="Times New Roman"/>
                <a:cs typeface="Times New Roman"/>
              </a:rPr>
              <a:t>perguruan</a:t>
            </a:r>
            <a:r>
              <a:rPr sz="28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tinggi,</a:t>
            </a:r>
            <a:r>
              <a:rPr sz="2800" b="1" dirty="0">
                <a:solidFill>
                  <a:srgbClr val="1E2A25"/>
                </a:solidFill>
                <a:latin typeface="Times New Roman"/>
                <a:cs typeface="Times New Roman"/>
              </a:rPr>
              <a:t> fenomena </a:t>
            </a:r>
            <a:r>
              <a:rPr sz="28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1E2A25"/>
                </a:solidFill>
                <a:latin typeface="Times New Roman"/>
                <a:cs typeface="Times New Roman"/>
              </a:rPr>
              <a:t>disrupsi ini </a:t>
            </a:r>
            <a:r>
              <a:rPr sz="28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dapat kita lihat </a:t>
            </a:r>
            <a:r>
              <a:rPr sz="28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dari </a:t>
            </a:r>
            <a:r>
              <a:rPr sz="28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berkembangnya </a:t>
            </a:r>
            <a:r>
              <a:rPr sz="2800" b="1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riset-riset </a:t>
            </a:r>
            <a:r>
              <a:rPr sz="28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kolaborasi </a:t>
            </a:r>
            <a:r>
              <a:rPr sz="28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antar </a:t>
            </a:r>
            <a:r>
              <a:rPr sz="28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peneliti dari </a:t>
            </a:r>
            <a:r>
              <a:rPr sz="2800" b="1" dirty="0">
                <a:solidFill>
                  <a:srgbClr val="1E2A25"/>
                </a:solidFill>
                <a:latin typeface="Times New Roman"/>
                <a:cs typeface="Times New Roman"/>
              </a:rPr>
              <a:t>berbagai </a:t>
            </a:r>
            <a:r>
              <a:rPr sz="28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 disiplin</a:t>
            </a:r>
            <a:r>
              <a:rPr sz="2800" b="1" spc="-7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ilmu </a:t>
            </a:r>
            <a:r>
              <a:rPr sz="28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dan</a:t>
            </a:r>
            <a:r>
              <a:rPr sz="28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perguruan</a:t>
            </a:r>
            <a:r>
              <a:rPr sz="2800" b="1" spc="-5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tinggi.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0818" y="7017257"/>
            <a:ext cx="7868284" cy="24371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Era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 disrupsi</a:t>
            </a:r>
            <a:r>
              <a:rPr sz="2400" b="1" spc="-2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telah</a:t>
            </a:r>
            <a:r>
              <a:rPr sz="2400" b="1" spc="1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mengganggu</a:t>
            </a:r>
            <a:r>
              <a:rPr sz="24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atau</a:t>
            </a:r>
            <a:r>
              <a:rPr sz="2400" b="1" spc="2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merusak</a:t>
            </a:r>
            <a:r>
              <a:rPr sz="2400" b="1" spc="3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pasar-pasar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yang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 telah</a:t>
            </a:r>
            <a:r>
              <a:rPr sz="24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ada</a:t>
            </a:r>
            <a:r>
              <a:rPr sz="2400" b="1" spc="-2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sebelumnya</a:t>
            </a:r>
            <a:r>
              <a:rPr sz="2400" b="1" spc="1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tetapi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 juga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mendorong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 pengembangan </a:t>
            </a:r>
            <a:r>
              <a:rPr sz="24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produk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atau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layanan yang tidak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terduga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 pasar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sebelunya, menciptakan konsumen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yang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beragam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dan </a:t>
            </a:r>
            <a:r>
              <a:rPr sz="2400" b="1" spc="-58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berdampak</a:t>
            </a:r>
            <a:r>
              <a:rPr sz="2400" b="1" spc="2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terhadap</a:t>
            </a:r>
            <a:r>
              <a:rPr sz="24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harga</a:t>
            </a:r>
            <a:r>
              <a:rPr sz="24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yang </a:t>
            </a:r>
            <a:r>
              <a:rPr sz="24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semakin</a:t>
            </a:r>
            <a:r>
              <a:rPr sz="2400" b="1" spc="1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murah.</a:t>
            </a:r>
            <a:r>
              <a:rPr sz="2400" b="1" spc="2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Dengan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demikian,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era</a:t>
            </a:r>
            <a:r>
              <a:rPr sz="2400" b="1" spc="2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disrupsi</a:t>
            </a:r>
            <a:r>
              <a:rPr sz="2400" b="1" spc="-4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akan</a:t>
            </a:r>
            <a:r>
              <a:rPr sz="2400" b="1" spc="1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terus</a:t>
            </a:r>
            <a:r>
              <a:rPr sz="24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melahirkan</a:t>
            </a:r>
            <a:r>
              <a:rPr sz="2400" b="1" spc="3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perubahan- </a:t>
            </a:r>
            <a:r>
              <a:rPr sz="24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perubahan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yang signifikan untuk </a:t>
            </a:r>
            <a:r>
              <a:rPr sz="2400" b="1" spc="-15" dirty="0">
                <a:solidFill>
                  <a:srgbClr val="1E2A25"/>
                </a:solidFill>
                <a:latin typeface="Times New Roman"/>
                <a:cs typeface="Times New Roman"/>
              </a:rPr>
              <a:t>merespon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tuntutan dan </a:t>
            </a:r>
            <a:r>
              <a:rPr sz="24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kebutuhan</a:t>
            </a:r>
            <a:r>
              <a:rPr sz="2400" b="1" spc="-2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konsumen</a:t>
            </a:r>
            <a:r>
              <a:rPr sz="2400" b="1" spc="2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di</a:t>
            </a:r>
            <a:r>
              <a:rPr sz="2400" b="1" spc="-2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1E2A25"/>
                </a:solidFill>
                <a:latin typeface="Times New Roman"/>
                <a:cs typeface="Times New Roman"/>
              </a:rPr>
              <a:t>masa</a:t>
            </a:r>
            <a:r>
              <a:rPr sz="2400" b="1" spc="20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E2A25"/>
                </a:solidFill>
                <a:latin typeface="Times New Roman"/>
                <a:cs typeface="Times New Roman"/>
              </a:rPr>
              <a:t>yang akan</a:t>
            </a:r>
            <a:r>
              <a:rPr sz="2400" b="1" spc="-2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datang</a:t>
            </a:r>
            <a:r>
              <a:rPr sz="2400" b="1" spc="5" dirty="0">
                <a:solidFill>
                  <a:srgbClr val="1E2A25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01695" y="2404872"/>
            <a:ext cx="1813560" cy="46037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299720">
              <a:lnSpc>
                <a:spcPts val="2485"/>
              </a:lnSpc>
              <a:spcBef>
                <a:spcPts val="1140"/>
              </a:spcBef>
            </a:pPr>
            <a:r>
              <a:rPr sz="2700" spc="-15" dirty="0">
                <a:solidFill>
                  <a:srgbClr val="E4ECEA"/>
                </a:solidFill>
                <a:latin typeface="Calibri"/>
                <a:cs typeface="Calibri"/>
              </a:rPr>
              <a:t>Ekonomi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820143" y="2404872"/>
            <a:ext cx="1813560" cy="4699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39700">
              <a:lnSpc>
                <a:spcPts val="2555"/>
              </a:lnSpc>
              <a:spcBef>
                <a:spcPts val="1140"/>
              </a:spcBef>
            </a:pPr>
            <a:r>
              <a:rPr sz="2700" spc="-15" dirty="0">
                <a:solidFill>
                  <a:srgbClr val="E4ECEA"/>
                </a:solidFill>
                <a:latin typeface="Calibri"/>
                <a:cs typeface="Calibri"/>
              </a:rPr>
              <a:t>Pendidikan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7089" y="7186117"/>
            <a:ext cx="1310830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600" b="1" spc="-105" dirty="0">
                <a:solidFill>
                  <a:srgbClr val="3975FA"/>
                </a:solidFill>
                <a:latin typeface="Times New Roman"/>
                <a:cs typeface="Times New Roman"/>
              </a:rPr>
              <a:t>TANTANGAN</a:t>
            </a:r>
            <a:r>
              <a:rPr sz="5600" b="1" spc="90" dirty="0">
                <a:solidFill>
                  <a:srgbClr val="3975FA"/>
                </a:solidFill>
                <a:latin typeface="Times New Roman"/>
                <a:cs typeface="Times New Roman"/>
              </a:rPr>
              <a:t> </a:t>
            </a:r>
            <a:r>
              <a:rPr sz="5600" b="1" spc="-30" dirty="0">
                <a:solidFill>
                  <a:srgbClr val="3975FA"/>
                </a:solidFill>
                <a:latin typeface="Times New Roman"/>
                <a:cs typeface="Times New Roman"/>
              </a:rPr>
              <a:t>REVOLUSI</a:t>
            </a:r>
            <a:r>
              <a:rPr sz="5600" b="1" spc="85" dirty="0">
                <a:solidFill>
                  <a:srgbClr val="3975FA"/>
                </a:solidFill>
                <a:latin typeface="Times New Roman"/>
                <a:cs typeface="Times New Roman"/>
              </a:rPr>
              <a:t> </a:t>
            </a:r>
            <a:r>
              <a:rPr sz="5600" b="1" spc="-10" dirty="0">
                <a:solidFill>
                  <a:srgbClr val="3975FA"/>
                </a:solidFill>
                <a:latin typeface="Times New Roman"/>
                <a:cs typeface="Times New Roman"/>
              </a:rPr>
              <a:t>INDUSTRI</a:t>
            </a:r>
            <a:r>
              <a:rPr sz="5600" b="1" spc="60" dirty="0">
                <a:solidFill>
                  <a:srgbClr val="3975FA"/>
                </a:solidFill>
                <a:latin typeface="Times New Roman"/>
                <a:cs typeface="Times New Roman"/>
              </a:rPr>
              <a:t> </a:t>
            </a:r>
            <a:r>
              <a:rPr sz="5600" b="1" spc="-5" dirty="0">
                <a:solidFill>
                  <a:srgbClr val="3975FA"/>
                </a:solidFill>
                <a:latin typeface="Times New Roman"/>
                <a:cs typeface="Times New Roman"/>
              </a:rPr>
              <a:t>4.0</a:t>
            </a:r>
            <a:endParaRPr sz="5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573767"/>
            <a:ext cx="18278856" cy="71323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159752" y="2557272"/>
            <a:ext cx="1095375" cy="2192655"/>
            <a:chOff x="7159752" y="2557272"/>
            <a:chExt cx="1095375" cy="219265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9752" y="2557272"/>
              <a:ext cx="1094994" cy="10949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5952" y="2633472"/>
              <a:ext cx="944879" cy="9448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9752" y="3654552"/>
              <a:ext cx="1094994" cy="109499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5952" y="3730752"/>
              <a:ext cx="944879" cy="9448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510018" y="2309936"/>
            <a:ext cx="334645" cy="2223135"/>
          </a:xfrm>
          <a:prstGeom prst="rect">
            <a:avLst/>
          </a:prstGeom>
        </p:spPr>
        <p:txBody>
          <a:bodyPr vert="horz" wrap="square" lIns="0" tIns="379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59752" y="4785359"/>
            <a:ext cx="1095375" cy="2195830"/>
            <a:chOff x="7159752" y="4785359"/>
            <a:chExt cx="1095375" cy="219583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59752" y="4785359"/>
              <a:ext cx="1094994" cy="109804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5952" y="4861559"/>
              <a:ext cx="944879" cy="9479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9752" y="5885687"/>
              <a:ext cx="1094994" cy="109499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5952" y="5961887"/>
              <a:ext cx="944879" cy="94487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510018" y="4542109"/>
            <a:ext cx="334645" cy="2220595"/>
          </a:xfrm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8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4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159752" y="7013447"/>
            <a:ext cx="1095375" cy="2192655"/>
            <a:chOff x="7159752" y="7013447"/>
            <a:chExt cx="1095375" cy="219265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9752" y="7013447"/>
              <a:ext cx="1094994" cy="109499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5952" y="7089647"/>
              <a:ext cx="944879" cy="9448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9752" y="8110727"/>
              <a:ext cx="1094994" cy="109499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35952" y="8186927"/>
              <a:ext cx="944879" cy="94488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510018" y="6767383"/>
            <a:ext cx="334645" cy="2223135"/>
          </a:xfrm>
          <a:prstGeom prst="rect">
            <a:avLst/>
          </a:prstGeom>
        </p:spPr>
        <p:txBody>
          <a:bodyPr vert="horz" wrap="square" lIns="0" tIns="379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5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6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8839200" y="460408"/>
            <a:ext cx="8840470" cy="171894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 marR="5080">
              <a:lnSpc>
                <a:spcPts val="6240"/>
              </a:lnSpc>
              <a:spcBef>
                <a:spcPts val="1015"/>
              </a:spcBef>
            </a:pPr>
            <a:r>
              <a:rPr sz="5900" b="1" spc="-95" dirty="0">
                <a:solidFill>
                  <a:schemeClr val="tx1"/>
                </a:solidFill>
                <a:latin typeface="Times New Roman"/>
                <a:cs typeface="Times New Roman"/>
              </a:rPr>
              <a:t>TANTANGAN </a:t>
            </a:r>
            <a:r>
              <a:rPr sz="59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REVOLUSI </a:t>
            </a:r>
            <a:r>
              <a:rPr sz="5900" b="1" spc="-14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5900" b="1" spc="5" dirty="0">
                <a:solidFill>
                  <a:schemeClr val="tx1"/>
                </a:solidFill>
                <a:latin typeface="Times New Roman"/>
                <a:cs typeface="Times New Roman"/>
              </a:rPr>
              <a:t>INDUSTRI</a:t>
            </a:r>
            <a:r>
              <a:rPr sz="59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5900" b="1" dirty="0">
                <a:solidFill>
                  <a:schemeClr val="tx1"/>
                </a:solidFill>
                <a:latin typeface="Times New Roman"/>
                <a:cs typeface="Times New Roman"/>
              </a:rPr>
              <a:t>4.0</a:t>
            </a:r>
            <a:endParaRPr sz="59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60791" y="2824352"/>
            <a:ext cx="32283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40864" algn="l"/>
              </a:tabLst>
            </a:pPr>
            <a:r>
              <a:rPr sz="3200" b="1" spc="-25" dirty="0">
                <a:solidFill>
                  <a:srgbClr val="1E2A25"/>
                </a:solidFill>
                <a:latin typeface="Times New Roman"/>
                <a:cs typeface="Times New Roman"/>
              </a:rPr>
              <a:t>K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esi</a:t>
            </a:r>
            <a:r>
              <a:rPr sz="3200" b="1" spc="10" dirty="0">
                <a:solidFill>
                  <a:srgbClr val="1E2A25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p</a:t>
            </a:r>
            <a:r>
              <a:rPr sz="3200" b="1" dirty="0">
                <a:solidFill>
                  <a:srgbClr val="1E2A25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1E2A25"/>
                </a:solidFill>
                <a:latin typeface="Times New Roman"/>
                <a:cs typeface="Times New Roman"/>
              </a:rPr>
              <a:t>	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industri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985"/>
              </a:spcBef>
            </a:pPr>
            <a:r>
              <a:rPr spc="-5" dirty="0"/>
              <a:t>Revolusi</a:t>
            </a:r>
            <a:r>
              <a:rPr spc="10" dirty="0"/>
              <a:t> </a:t>
            </a:r>
            <a:r>
              <a:rPr dirty="0"/>
              <a:t>industri</a:t>
            </a:r>
            <a:r>
              <a:rPr spc="-10" dirty="0"/>
              <a:t> </a:t>
            </a:r>
            <a:r>
              <a:rPr spc="-5" dirty="0"/>
              <a:t>4.0</a:t>
            </a:r>
            <a:r>
              <a:rPr spc="-10" dirty="0"/>
              <a:t> </a:t>
            </a:r>
            <a:r>
              <a:rPr spc="-5" dirty="0"/>
              <a:t>dalam </a:t>
            </a:r>
            <a:r>
              <a:rPr dirty="0"/>
              <a:t> </a:t>
            </a:r>
            <a:r>
              <a:rPr spc="-5" dirty="0"/>
              <a:t>lima</a:t>
            </a:r>
            <a:r>
              <a:rPr dirty="0"/>
              <a:t> </a:t>
            </a:r>
            <a:r>
              <a:rPr spc="-5" dirty="0"/>
              <a:t>tahun</a:t>
            </a:r>
            <a:r>
              <a:rPr spc="10" dirty="0"/>
              <a:t> </a:t>
            </a:r>
            <a:r>
              <a:rPr spc="-5" dirty="0"/>
              <a:t>mendatang</a:t>
            </a:r>
            <a:r>
              <a:rPr spc="25" dirty="0"/>
              <a:t> </a:t>
            </a:r>
            <a:r>
              <a:rPr spc="-5" dirty="0"/>
              <a:t>akan </a:t>
            </a:r>
            <a:r>
              <a:rPr dirty="0"/>
              <a:t> </a:t>
            </a:r>
            <a:r>
              <a:rPr spc="-5" dirty="0"/>
              <a:t>menghapus</a:t>
            </a:r>
            <a:r>
              <a:rPr dirty="0"/>
              <a:t> </a:t>
            </a:r>
            <a:r>
              <a:rPr spc="-5" dirty="0"/>
              <a:t>35 persen</a:t>
            </a:r>
            <a:r>
              <a:rPr spc="-10" dirty="0"/>
              <a:t> </a:t>
            </a:r>
            <a:r>
              <a:rPr spc="-5" dirty="0"/>
              <a:t>jenis </a:t>
            </a:r>
            <a:r>
              <a:rPr dirty="0"/>
              <a:t> </a:t>
            </a:r>
            <a:r>
              <a:rPr spc="-5" dirty="0"/>
              <a:t>pekerjaan.</a:t>
            </a:r>
            <a:r>
              <a:rPr spc="5" dirty="0"/>
              <a:t> </a:t>
            </a:r>
            <a:r>
              <a:rPr spc="-5" dirty="0"/>
              <a:t>Dan</a:t>
            </a:r>
            <a:r>
              <a:rPr dirty="0"/>
              <a:t> </a:t>
            </a:r>
            <a:r>
              <a:rPr spc="-5" dirty="0"/>
              <a:t>bahkan</a:t>
            </a:r>
            <a:r>
              <a:rPr spc="10" dirty="0"/>
              <a:t> </a:t>
            </a:r>
            <a:r>
              <a:rPr dirty="0"/>
              <a:t>pada </a:t>
            </a:r>
            <a:r>
              <a:rPr spc="5" dirty="0"/>
              <a:t> </a:t>
            </a:r>
            <a:r>
              <a:rPr spc="-5" dirty="0"/>
              <a:t>10</a:t>
            </a:r>
            <a:r>
              <a:rPr spc="-10" dirty="0"/>
              <a:t> </a:t>
            </a:r>
            <a:r>
              <a:rPr dirty="0"/>
              <a:t>tahun</a:t>
            </a:r>
            <a:r>
              <a:rPr spc="5" dirty="0"/>
              <a:t> </a:t>
            </a:r>
            <a:r>
              <a:rPr spc="-5" dirty="0"/>
              <a:t>yang akan</a:t>
            </a:r>
            <a:r>
              <a:rPr spc="5" dirty="0"/>
              <a:t> </a:t>
            </a:r>
            <a:r>
              <a:rPr spc="-5" dirty="0"/>
              <a:t>datang </a:t>
            </a:r>
            <a:r>
              <a:rPr dirty="0"/>
              <a:t> </a:t>
            </a:r>
            <a:r>
              <a:rPr spc="-5" dirty="0"/>
              <a:t>jenis</a:t>
            </a:r>
            <a:r>
              <a:rPr dirty="0"/>
              <a:t> </a:t>
            </a:r>
            <a:r>
              <a:rPr spc="-5" dirty="0"/>
              <a:t>pekerjaan</a:t>
            </a:r>
            <a:r>
              <a:rPr spc="30" dirty="0"/>
              <a:t> </a:t>
            </a:r>
            <a:r>
              <a:rPr spc="-5" dirty="0"/>
              <a:t>yang</a:t>
            </a:r>
            <a:r>
              <a:rPr spc="-10" dirty="0"/>
              <a:t> </a:t>
            </a:r>
            <a:r>
              <a:rPr spc="-5" dirty="0"/>
              <a:t>akan </a:t>
            </a:r>
            <a:r>
              <a:rPr dirty="0"/>
              <a:t> </a:t>
            </a:r>
            <a:r>
              <a:rPr spc="-5" dirty="0"/>
              <a:t>hilang</a:t>
            </a:r>
            <a:r>
              <a:rPr spc="-10" dirty="0"/>
              <a:t> </a:t>
            </a:r>
            <a:r>
              <a:rPr spc="-5" dirty="0"/>
              <a:t>bertambah</a:t>
            </a:r>
            <a:r>
              <a:rPr spc="30" dirty="0"/>
              <a:t> </a:t>
            </a:r>
            <a:r>
              <a:rPr spc="-5" dirty="0"/>
              <a:t>menjadi</a:t>
            </a:r>
            <a:r>
              <a:rPr spc="30" dirty="0"/>
              <a:t> </a:t>
            </a:r>
            <a:r>
              <a:rPr spc="-5" dirty="0"/>
              <a:t>75 </a:t>
            </a:r>
            <a:r>
              <a:rPr dirty="0"/>
              <a:t> </a:t>
            </a:r>
            <a:r>
              <a:rPr spc="-5" dirty="0"/>
              <a:t>persen.</a:t>
            </a:r>
            <a:r>
              <a:rPr spc="15" dirty="0"/>
              <a:t> </a:t>
            </a:r>
            <a:r>
              <a:rPr spc="-5" dirty="0"/>
              <a:t>Hal</a:t>
            </a:r>
            <a:r>
              <a:rPr spc="-10" dirty="0"/>
              <a:t> </a:t>
            </a:r>
            <a:r>
              <a:rPr spc="-5" dirty="0"/>
              <a:t>ini</a:t>
            </a:r>
            <a:r>
              <a:rPr spc="-10" dirty="0"/>
              <a:t> </a:t>
            </a:r>
            <a:r>
              <a:rPr spc="-5" dirty="0"/>
              <a:t>disebabkan </a:t>
            </a:r>
            <a:r>
              <a:rPr dirty="0"/>
              <a:t> </a:t>
            </a:r>
            <a:r>
              <a:rPr spc="-5" dirty="0"/>
              <a:t>pekerjaan</a:t>
            </a:r>
            <a:r>
              <a:rPr spc="25" dirty="0"/>
              <a:t> </a:t>
            </a:r>
            <a:r>
              <a:rPr spc="-5" dirty="0"/>
              <a:t>yang</a:t>
            </a:r>
            <a:r>
              <a:rPr spc="10" dirty="0"/>
              <a:t> </a:t>
            </a:r>
            <a:r>
              <a:rPr spc="-5" dirty="0"/>
              <a:t>diperankan </a:t>
            </a:r>
            <a:r>
              <a:rPr dirty="0"/>
              <a:t> </a:t>
            </a:r>
            <a:r>
              <a:rPr spc="-5" dirty="0"/>
              <a:t>oleh </a:t>
            </a:r>
            <a:r>
              <a:rPr dirty="0"/>
              <a:t>manusia</a:t>
            </a:r>
            <a:r>
              <a:rPr spc="-25" dirty="0"/>
              <a:t> </a:t>
            </a:r>
            <a:r>
              <a:rPr spc="-5" dirty="0"/>
              <a:t>setahap</a:t>
            </a:r>
            <a:r>
              <a:rPr spc="35" dirty="0"/>
              <a:t> </a:t>
            </a:r>
            <a:r>
              <a:rPr spc="-5" dirty="0"/>
              <a:t>demi </a:t>
            </a:r>
            <a:r>
              <a:rPr dirty="0"/>
              <a:t> </a:t>
            </a:r>
            <a:r>
              <a:rPr spc="-5" dirty="0"/>
              <a:t>setahap</a:t>
            </a:r>
            <a:r>
              <a:rPr spc="15" dirty="0"/>
              <a:t> </a:t>
            </a:r>
            <a:r>
              <a:rPr spc="-5" dirty="0"/>
              <a:t>digantikan</a:t>
            </a:r>
            <a:r>
              <a:rPr spc="10" dirty="0"/>
              <a:t> </a:t>
            </a:r>
            <a:r>
              <a:rPr spc="-5" dirty="0"/>
              <a:t>dengan </a:t>
            </a:r>
            <a:r>
              <a:rPr dirty="0"/>
              <a:t> </a:t>
            </a:r>
            <a:r>
              <a:rPr spc="-5" dirty="0"/>
              <a:t>teknologi</a:t>
            </a:r>
            <a:r>
              <a:rPr spc="5" dirty="0"/>
              <a:t> </a:t>
            </a:r>
            <a:r>
              <a:rPr spc="-5" dirty="0"/>
              <a:t>digitalisasi </a:t>
            </a:r>
            <a:r>
              <a:rPr spc="-15" dirty="0"/>
              <a:t>program.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360791" y="3929633"/>
            <a:ext cx="44691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64945" algn="l"/>
                <a:tab pos="2593340" algn="l"/>
              </a:tabLst>
            </a:pPr>
            <a:r>
              <a:rPr sz="3200" b="1" spc="-295" dirty="0">
                <a:solidFill>
                  <a:srgbClr val="1E2A25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en</a:t>
            </a:r>
            <a:r>
              <a:rPr sz="3200" b="1" dirty="0">
                <a:solidFill>
                  <a:srgbClr val="1E2A25"/>
                </a:solidFill>
                <a:latin typeface="Times New Roman"/>
                <a:cs typeface="Times New Roman"/>
              </a:rPr>
              <a:t>ag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1E2A25"/>
                </a:solidFill>
                <a:latin typeface="Times New Roman"/>
                <a:cs typeface="Times New Roman"/>
              </a:rPr>
              <a:t>	</a:t>
            </a:r>
            <a:r>
              <a:rPr sz="3200" b="1" spc="-30" dirty="0">
                <a:solidFill>
                  <a:srgbClr val="1E2A25"/>
                </a:solidFill>
                <a:latin typeface="Times New Roman"/>
                <a:cs typeface="Times New Roman"/>
              </a:rPr>
              <a:t>k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erja</a:t>
            </a:r>
            <a:r>
              <a:rPr sz="3200" b="1" dirty="0">
                <a:solidFill>
                  <a:srgbClr val="1E2A25"/>
                </a:solidFill>
                <a:latin typeface="Times New Roman"/>
                <a:cs typeface="Times New Roman"/>
              </a:rPr>
              <a:t>	</a:t>
            </a:r>
            <a:r>
              <a:rPr sz="3200" b="1" spc="-20" dirty="0">
                <a:solidFill>
                  <a:srgbClr val="1E2A25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erpe</a:t>
            </a:r>
            <a:r>
              <a:rPr sz="3200" b="1" spc="-60" dirty="0">
                <a:solidFill>
                  <a:srgbClr val="1E2A25"/>
                </a:solidFill>
                <a:latin typeface="Times New Roman"/>
                <a:cs typeface="Times New Roman"/>
              </a:rPr>
              <a:t>r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c</a:t>
            </a:r>
            <a:r>
              <a:rPr sz="3200" b="1" dirty="0">
                <a:solidFill>
                  <a:srgbClr val="1E2A25"/>
                </a:solidFill>
                <a:latin typeface="Times New Roman"/>
                <a:cs typeface="Times New Roman"/>
              </a:rPr>
              <a:t>ay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60791" y="5061280"/>
            <a:ext cx="25304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0630" algn="l"/>
              </a:tabLst>
            </a:pP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S</a:t>
            </a:r>
            <a:r>
              <a:rPr sz="3200" b="1" dirty="0">
                <a:solidFill>
                  <a:srgbClr val="1E2A25"/>
                </a:solidFill>
                <a:latin typeface="Times New Roman"/>
                <a:cs typeface="Times New Roman"/>
              </a:rPr>
              <a:t>o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si</a:t>
            </a:r>
            <a:r>
              <a:rPr sz="32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l</a:t>
            </a:r>
            <a:r>
              <a:rPr sz="3200" b="1" dirty="0">
                <a:solidFill>
                  <a:srgbClr val="1E2A25"/>
                </a:solidFill>
                <a:latin typeface="Times New Roman"/>
                <a:cs typeface="Times New Roman"/>
              </a:rPr>
              <a:t>	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bud</a:t>
            </a:r>
            <a:r>
              <a:rPr sz="3200" b="1" dirty="0">
                <a:solidFill>
                  <a:srgbClr val="1E2A25"/>
                </a:solidFill>
                <a:latin typeface="Times New Roman"/>
                <a:cs typeface="Times New Roman"/>
              </a:rPr>
              <a:t>ay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60791" y="5914466"/>
            <a:ext cx="81229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5380" algn="l"/>
                <a:tab pos="3264535" algn="l"/>
                <a:tab pos="7087870" algn="l"/>
              </a:tabLst>
            </a:pP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Diversifi</a:t>
            </a:r>
            <a:r>
              <a:rPr sz="3200" b="1" spc="-30" dirty="0">
                <a:solidFill>
                  <a:srgbClr val="1E2A25"/>
                </a:solidFill>
                <a:latin typeface="Times New Roman"/>
                <a:cs typeface="Times New Roman"/>
              </a:rPr>
              <a:t>k</a:t>
            </a:r>
            <a:r>
              <a:rPr sz="3200" b="1" dirty="0">
                <a:solidFill>
                  <a:srgbClr val="1E2A25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si</a:t>
            </a:r>
            <a:r>
              <a:rPr sz="3200" b="1" dirty="0">
                <a:solidFill>
                  <a:srgbClr val="1E2A25"/>
                </a:solidFill>
                <a:latin typeface="Times New Roman"/>
                <a:cs typeface="Times New Roman"/>
              </a:rPr>
              <a:t>	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d</a:t>
            </a:r>
            <a:r>
              <a:rPr sz="3200" b="1" dirty="0">
                <a:solidFill>
                  <a:srgbClr val="1E2A25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1E2A25"/>
                </a:solidFill>
                <a:latin typeface="Times New Roman"/>
                <a:cs typeface="Times New Roman"/>
              </a:rPr>
              <a:t>	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pencipt</a:t>
            </a:r>
            <a:r>
              <a:rPr sz="3200" b="1" dirty="0">
                <a:solidFill>
                  <a:srgbClr val="1E2A25"/>
                </a:solidFill>
                <a:latin typeface="Times New Roman"/>
                <a:cs typeface="Times New Roman"/>
              </a:rPr>
              <a:t>aa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n</a:t>
            </a:r>
            <a:r>
              <a:rPr sz="3200" b="1" spc="-15" dirty="0">
                <a:solidFill>
                  <a:srgbClr val="1E2A25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l</a:t>
            </a:r>
            <a:r>
              <a:rPr sz="3200" b="1" dirty="0">
                <a:solidFill>
                  <a:srgbClr val="1E2A25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p</a:t>
            </a:r>
            <a:r>
              <a:rPr sz="3200" b="1" dirty="0">
                <a:solidFill>
                  <a:srgbClr val="1E2A25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1E2A25"/>
                </a:solidFill>
                <a:latin typeface="Times New Roman"/>
                <a:cs typeface="Times New Roman"/>
              </a:rPr>
              <a:t>ga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n</a:t>
            </a:r>
            <a:r>
              <a:rPr sz="3200" b="1" dirty="0">
                <a:solidFill>
                  <a:srgbClr val="1E2A25"/>
                </a:solidFill>
                <a:latin typeface="Times New Roman"/>
                <a:cs typeface="Times New Roman"/>
              </a:rPr>
              <a:t>	</a:t>
            </a:r>
            <a:r>
              <a:rPr sz="3200" b="1" spc="-35" dirty="0">
                <a:solidFill>
                  <a:srgbClr val="1E2A25"/>
                </a:solidFill>
                <a:latin typeface="Times New Roman"/>
                <a:cs typeface="Times New Roman"/>
              </a:rPr>
              <a:t>k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er</a:t>
            </a:r>
            <a:r>
              <a:rPr sz="3200" b="1" spc="-20" dirty="0">
                <a:solidFill>
                  <a:srgbClr val="1E2A25"/>
                </a:solidFill>
                <a:latin typeface="Times New Roman"/>
                <a:cs typeface="Times New Roman"/>
              </a:rPr>
              <a:t>j</a:t>
            </a:r>
            <a:r>
              <a:rPr sz="3200" b="1" spc="5" dirty="0">
                <a:solidFill>
                  <a:srgbClr val="1E2A25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1E2A25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07352" y="6955535"/>
            <a:ext cx="8302752" cy="25786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59752" y="2557272"/>
            <a:ext cx="1095375" cy="2192655"/>
            <a:chOff x="7159752" y="2557272"/>
            <a:chExt cx="1095375" cy="219265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2557272"/>
              <a:ext cx="1094994" cy="10949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5952" y="2633472"/>
              <a:ext cx="944879" cy="9448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3654552"/>
              <a:ext cx="1094994" cy="10949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5952" y="3730752"/>
              <a:ext cx="944879" cy="9448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510018" y="2309936"/>
            <a:ext cx="334645" cy="2223135"/>
          </a:xfrm>
          <a:prstGeom prst="rect">
            <a:avLst/>
          </a:prstGeom>
        </p:spPr>
        <p:txBody>
          <a:bodyPr vert="horz" wrap="square" lIns="0" tIns="379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59752" y="4785359"/>
            <a:ext cx="1095375" cy="2195830"/>
            <a:chOff x="7159752" y="4785359"/>
            <a:chExt cx="1095375" cy="219583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59752" y="4785359"/>
              <a:ext cx="1094994" cy="10980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5952" y="4861559"/>
              <a:ext cx="944879" cy="9479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5885687"/>
              <a:ext cx="1094994" cy="109499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5952" y="5961887"/>
              <a:ext cx="944879" cy="9448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510018" y="4542109"/>
            <a:ext cx="334645" cy="2220595"/>
          </a:xfrm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8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4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59752" y="7013447"/>
            <a:ext cx="1095375" cy="2192655"/>
            <a:chOff x="7159752" y="7013447"/>
            <a:chExt cx="1095375" cy="219265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7013447"/>
              <a:ext cx="1094994" cy="109499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5952" y="7089647"/>
              <a:ext cx="944879" cy="9448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8110727"/>
              <a:ext cx="1094994" cy="109499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5952" y="8186927"/>
              <a:ext cx="944879" cy="94488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510018" y="6767383"/>
            <a:ext cx="334645" cy="2223135"/>
          </a:xfrm>
          <a:prstGeom prst="rect">
            <a:avLst/>
          </a:prstGeom>
        </p:spPr>
        <p:txBody>
          <a:bodyPr vert="horz" wrap="square" lIns="0" tIns="379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5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6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506200" y="227202"/>
            <a:ext cx="667067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90" dirty="0">
                <a:solidFill>
                  <a:schemeClr val="tx1"/>
                </a:solidFill>
              </a:rPr>
              <a:t>Tantangan</a:t>
            </a:r>
            <a:r>
              <a:rPr sz="6600" spc="-65" dirty="0">
                <a:solidFill>
                  <a:schemeClr val="tx1"/>
                </a:solidFill>
              </a:rPr>
              <a:t> </a:t>
            </a:r>
            <a:r>
              <a:rPr sz="6600" spc="-40" dirty="0">
                <a:solidFill>
                  <a:schemeClr val="tx1"/>
                </a:solidFill>
              </a:rPr>
              <a:t>Ekonomi</a:t>
            </a:r>
            <a:endParaRPr sz="6600">
              <a:solidFill>
                <a:schemeClr val="tx1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60791" y="2784729"/>
            <a:ext cx="5078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1E2A25"/>
                </a:solidFill>
                <a:latin typeface="Calibri"/>
                <a:cs typeface="Calibri"/>
              </a:rPr>
              <a:t>Keterampilan</a:t>
            </a:r>
            <a:r>
              <a:rPr sz="3600" b="1" spc="-70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1E2A25"/>
                </a:solidFill>
                <a:latin typeface="Calibri"/>
                <a:cs typeface="Calibri"/>
              </a:rPr>
              <a:t>antarbudaya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7569" y="4802504"/>
            <a:ext cx="4713605" cy="124206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ts val="4540"/>
              </a:lnSpc>
              <a:spcBef>
                <a:spcPts val="665"/>
              </a:spcBef>
            </a:pPr>
            <a:r>
              <a:rPr sz="4200" spc="-10" dirty="0">
                <a:solidFill>
                  <a:srgbClr val="3975FA"/>
                </a:solidFill>
                <a:latin typeface="Calibri"/>
                <a:cs typeface="Calibri"/>
              </a:rPr>
              <a:t>Globalisasi</a:t>
            </a:r>
            <a:r>
              <a:rPr sz="4200" spc="-5" dirty="0">
                <a:solidFill>
                  <a:srgbClr val="3975FA"/>
                </a:solidFill>
                <a:latin typeface="Calibri"/>
                <a:cs typeface="Calibri"/>
              </a:rPr>
              <a:t> </a:t>
            </a:r>
            <a:r>
              <a:rPr sz="4200" spc="-20" dirty="0">
                <a:solidFill>
                  <a:srgbClr val="3975FA"/>
                </a:solidFill>
                <a:latin typeface="Calibri"/>
                <a:cs typeface="Calibri"/>
              </a:rPr>
              <a:t>yang</a:t>
            </a:r>
            <a:r>
              <a:rPr sz="4200" spc="-25" dirty="0">
                <a:solidFill>
                  <a:srgbClr val="3975FA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3975FA"/>
                </a:solidFill>
                <a:latin typeface="Calibri"/>
                <a:cs typeface="Calibri"/>
              </a:rPr>
              <a:t>terus </a:t>
            </a:r>
            <a:r>
              <a:rPr sz="4200" spc="-935" dirty="0">
                <a:solidFill>
                  <a:srgbClr val="3975FA"/>
                </a:solidFill>
                <a:latin typeface="Calibri"/>
                <a:cs typeface="Calibri"/>
              </a:rPr>
              <a:t> </a:t>
            </a:r>
            <a:r>
              <a:rPr sz="4200" spc="-5" dirty="0">
                <a:solidFill>
                  <a:srgbClr val="3975FA"/>
                </a:solidFill>
                <a:latin typeface="Calibri"/>
                <a:cs typeface="Calibri"/>
              </a:rPr>
              <a:t>berlanjut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60791" y="3642105"/>
            <a:ext cx="4523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1E2A25"/>
                </a:solidFill>
                <a:latin typeface="Calibri"/>
                <a:cs typeface="Calibri"/>
              </a:rPr>
              <a:t>Kemampuan</a:t>
            </a:r>
            <a:r>
              <a:rPr sz="3600" b="1" spc="-90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1E2A25"/>
                </a:solidFill>
                <a:latin typeface="Calibri"/>
                <a:cs typeface="Calibri"/>
              </a:rPr>
              <a:t>berbahasa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60791" y="4773879"/>
            <a:ext cx="3520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1E2A25"/>
                </a:solidFill>
                <a:latin typeface="Calibri"/>
                <a:cs typeface="Calibri"/>
              </a:rPr>
              <a:t>Fleksibilitas</a:t>
            </a:r>
            <a:r>
              <a:rPr sz="3600" b="1" spc="-90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1E2A25"/>
                </a:solidFill>
                <a:latin typeface="Calibri"/>
                <a:cs typeface="Calibri"/>
              </a:rPr>
              <a:t>waktu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60791" y="6113779"/>
            <a:ext cx="4213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1E2A25"/>
                </a:solidFill>
                <a:latin typeface="Calibri"/>
                <a:cs typeface="Calibri"/>
              </a:rPr>
              <a:t>Keterampilan</a:t>
            </a:r>
            <a:r>
              <a:rPr sz="3600" b="1" spc="-65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1E2A25"/>
                </a:solidFill>
                <a:latin typeface="Calibri"/>
                <a:cs typeface="Calibri"/>
              </a:rPr>
              <a:t>jaringan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60791" y="6970852"/>
            <a:ext cx="3749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1E2A25"/>
                </a:solidFill>
                <a:latin typeface="Calibri"/>
                <a:cs typeface="Calibri"/>
              </a:rPr>
              <a:t>Pemahaman</a:t>
            </a:r>
            <a:r>
              <a:rPr sz="3600" b="1" spc="-105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1E2A25"/>
                </a:solidFill>
                <a:latin typeface="Calibri"/>
                <a:cs typeface="Calibri"/>
              </a:rPr>
              <a:t>proses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59752" y="2557272"/>
            <a:ext cx="1095375" cy="2192655"/>
            <a:chOff x="7159752" y="2557272"/>
            <a:chExt cx="1095375" cy="219265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2557272"/>
              <a:ext cx="1094994" cy="10949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5952" y="2633472"/>
              <a:ext cx="944879" cy="9448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3654552"/>
              <a:ext cx="1094994" cy="10949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5952" y="3730752"/>
              <a:ext cx="944879" cy="9448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510018" y="2309936"/>
            <a:ext cx="334645" cy="2223135"/>
          </a:xfrm>
          <a:prstGeom prst="rect">
            <a:avLst/>
          </a:prstGeom>
        </p:spPr>
        <p:txBody>
          <a:bodyPr vert="horz" wrap="square" lIns="0" tIns="379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59752" y="4785359"/>
            <a:ext cx="1095375" cy="2195830"/>
            <a:chOff x="7159752" y="4785359"/>
            <a:chExt cx="1095375" cy="219583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59752" y="4785359"/>
              <a:ext cx="1094994" cy="10980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5952" y="4861559"/>
              <a:ext cx="944879" cy="9479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5885687"/>
              <a:ext cx="1094994" cy="109499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5952" y="5961887"/>
              <a:ext cx="944879" cy="9448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510018" y="4542109"/>
            <a:ext cx="334645" cy="2220595"/>
          </a:xfrm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8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4</a:t>
            </a:r>
            <a:endParaRPr sz="4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59752" y="7013447"/>
            <a:ext cx="1095375" cy="2192655"/>
            <a:chOff x="7159752" y="7013447"/>
            <a:chExt cx="1095375" cy="219265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7013447"/>
              <a:ext cx="1094994" cy="109499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5952" y="7089647"/>
              <a:ext cx="944879" cy="9448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9752" y="8110727"/>
              <a:ext cx="1094994" cy="109499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5952" y="8186927"/>
              <a:ext cx="944879" cy="94488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510018" y="6767383"/>
            <a:ext cx="334645" cy="2223135"/>
          </a:xfrm>
          <a:prstGeom prst="rect">
            <a:avLst/>
          </a:prstGeom>
        </p:spPr>
        <p:txBody>
          <a:bodyPr vert="horz" wrap="square" lIns="0" tIns="379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5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90"/>
              </a:spcBef>
            </a:pPr>
            <a:r>
              <a:rPr sz="4800" dirty="0">
                <a:solidFill>
                  <a:srgbClr val="E4ECEA"/>
                </a:solidFill>
                <a:latin typeface="Calibri"/>
                <a:cs typeface="Calibri"/>
              </a:rPr>
              <a:t>6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617325" y="205562"/>
            <a:ext cx="667067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90" dirty="0">
                <a:solidFill>
                  <a:schemeClr val="tx1"/>
                </a:solidFill>
              </a:rPr>
              <a:t>Tantangan</a:t>
            </a:r>
            <a:r>
              <a:rPr sz="6600" spc="-65" dirty="0">
                <a:solidFill>
                  <a:schemeClr val="tx1"/>
                </a:solidFill>
              </a:rPr>
              <a:t> </a:t>
            </a:r>
            <a:r>
              <a:rPr sz="6600" spc="-40" dirty="0">
                <a:solidFill>
                  <a:schemeClr val="tx1"/>
                </a:solidFill>
              </a:rPr>
              <a:t>Ekonomi</a:t>
            </a:r>
            <a:endParaRPr sz="6600">
              <a:solidFill>
                <a:schemeClr val="tx1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60791" y="2767964"/>
            <a:ext cx="354520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Pemikiran</a:t>
            </a:r>
            <a:r>
              <a:rPr sz="3200" b="1" spc="-40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1E2A25"/>
                </a:solidFill>
                <a:latin typeface="Calibri"/>
                <a:cs typeface="Calibri"/>
              </a:rPr>
              <a:t>wirausaha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7569" y="5185917"/>
            <a:ext cx="5121910" cy="124206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ts val="4540"/>
              </a:lnSpc>
              <a:spcBef>
                <a:spcPts val="665"/>
              </a:spcBef>
            </a:pPr>
            <a:r>
              <a:rPr sz="4200" spc="-25" dirty="0">
                <a:solidFill>
                  <a:srgbClr val="3975FA"/>
                </a:solidFill>
                <a:latin typeface="Calibri"/>
                <a:cs typeface="Calibri"/>
              </a:rPr>
              <a:t>Meningkatkatnya </a:t>
            </a:r>
            <a:r>
              <a:rPr sz="4200" spc="-20" dirty="0">
                <a:solidFill>
                  <a:srgbClr val="3975FA"/>
                </a:solidFill>
                <a:latin typeface="Calibri"/>
                <a:cs typeface="Calibri"/>
              </a:rPr>
              <a:t> </a:t>
            </a:r>
            <a:r>
              <a:rPr sz="4200" spc="-15" dirty="0">
                <a:solidFill>
                  <a:srgbClr val="3975FA"/>
                </a:solidFill>
                <a:latin typeface="Calibri"/>
                <a:cs typeface="Calibri"/>
              </a:rPr>
              <a:t>kebutuhan</a:t>
            </a:r>
            <a:r>
              <a:rPr sz="4200" spc="-35" dirty="0">
                <a:solidFill>
                  <a:srgbClr val="3975FA"/>
                </a:solidFill>
                <a:latin typeface="Calibri"/>
                <a:cs typeface="Calibri"/>
              </a:rPr>
              <a:t> </a:t>
            </a:r>
            <a:r>
              <a:rPr sz="4200" spc="-15" dirty="0">
                <a:solidFill>
                  <a:srgbClr val="3975FA"/>
                </a:solidFill>
                <a:latin typeface="Calibri"/>
                <a:cs typeface="Calibri"/>
              </a:rPr>
              <a:t>akan</a:t>
            </a:r>
            <a:r>
              <a:rPr sz="4200" spc="-25" dirty="0">
                <a:solidFill>
                  <a:srgbClr val="3975FA"/>
                </a:solidFill>
                <a:latin typeface="Calibri"/>
                <a:cs typeface="Calibri"/>
              </a:rPr>
              <a:t> </a:t>
            </a:r>
            <a:r>
              <a:rPr sz="4200" spc="-20" dirty="0">
                <a:solidFill>
                  <a:srgbClr val="3975FA"/>
                </a:solidFill>
                <a:latin typeface="Calibri"/>
                <a:cs typeface="Calibri"/>
              </a:rPr>
              <a:t>inovasi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60791" y="3926585"/>
            <a:ext cx="18161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25" dirty="0">
                <a:solidFill>
                  <a:srgbClr val="1E2A25"/>
                </a:solidFill>
                <a:latin typeface="Calibri"/>
                <a:cs typeface="Calibri"/>
              </a:rPr>
              <a:t>K</a:t>
            </a:r>
            <a:r>
              <a:rPr sz="3200" b="1" spc="-65" dirty="0">
                <a:solidFill>
                  <a:srgbClr val="1E2A25"/>
                </a:solidFill>
                <a:latin typeface="Calibri"/>
                <a:cs typeface="Calibri"/>
              </a:rPr>
              <a:t>r</a:t>
            </a:r>
            <a:r>
              <a:rPr sz="3200" b="1" spc="-10" dirty="0">
                <a:solidFill>
                  <a:srgbClr val="1E2A25"/>
                </a:solidFill>
                <a:latin typeface="Calibri"/>
                <a:cs typeface="Calibri"/>
              </a:rPr>
              <a:t>e</a:t>
            </a:r>
            <a:r>
              <a:rPr sz="3200" b="1" spc="-25" dirty="0">
                <a:solidFill>
                  <a:srgbClr val="1E2A25"/>
                </a:solidFill>
                <a:latin typeface="Calibri"/>
                <a:cs typeface="Calibri"/>
              </a:rPr>
              <a:t>a</a:t>
            </a:r>
            <a:r>
              <a:rPr sz="3200" b="1" spc="-5" dirty="0">
                <a:solidFill>
                  <a:srgbClr val="1E2A25"/>
                </a:solidFill>
                <a:latin typeface="Calibri"/>
                <a:cs typeface="Calibri"/>
              </a:rPr>
              <a:t>tiv</a:t>
            </a:r>
            <a:r>
              <a:rPr sz="3200" b="1" spc="5" dirty="0">
                <a:solidFill>
                  <a:srgbClr val="1E2A25"/>
                </a:solidFill>
                <a:latin typeface="Calibri"/>
                <a:cs typeface="Calibri"/>
              </a:rPr>
              <a:t>i</a:t>
            </a:r>
            <a:r>
              <a:rPr sz="3200" b="1" spc="-35" dirty="0">
                <a:solidFill>
                  <a:srgbClr val="1E2A25"/>
                </a:solidFill>
                <a:latin typeface="Calibri"/>
                <a:cs typeface="Calibri"/>
              </a:rPr>
              <a:t>t</a:t>
            </a:r>
            <a:r>
              <a:rPr sz="3200" b="1" spc="-5" dirty="0">
                <a:solidFill>
                  <a:srgbClr val="1E2A25"/>
                </a:solidFill>
                <a:latin typeface="Calibri"/>
                <a:cs typeface="Calibri"/>
              </a:rPr>
              <a:t>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60791" y="5058536"/>
            <a:ext cx="348170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5" dirty="0">
                <a:solidFill>
                  <a:srgbClr val="1E2A25"/>
                </a:solidFill>
                <a:latin typeface="Calibri"/>
                <a:cs typeface="Calibri"/>
              </a:rPr>
              <a:t>Pemecahan</a:t>
            </a:r>
            <a:r>
              <a:rPr sz="3200" b="1" spc="-55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1E2A25"/>
                </a:solidFill>
                <a:latin typeface="Calibri"/>
                <a:cs typeface="Calibri"/>
              </a:rPr>
              <a:t>masalah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60791" y="6150355"/>
            <a:ext cx="45815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Bekerja</a:t>
            </a:r>
            <a:r>
              <a:rPr sz="3200" b="1" spc="5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1E2A25"/>
                </a:solidFill>
                <a:latin typeface="Calibri"/>
                <a:cs typeface="Calibri"/>
              </a:rPr>
              <a:t>di </a:t>
            </a: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bawah</a:t>
            </a:r>
            <a:r>
              <a:rPr sz="3200" b="1" spc="-10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teakanan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60791" y="7255509"/>
            <a:ext cx="38677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Pengetahuan</a:t>
            </a:r>
            <a:r>
              <a:rPr sz="3200" b="1" spc="-30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1E2A25"/>
                </a:solidFill>
                <a:latin typeface="Calibri"/>
                <a:cs typeface="Calibri"/>
              </a:rPr>
              <a:t>mutakhir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60791" y="8387283"/>
            <a:ext cx="33870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5" dirty="0">
                <a:solidFill>
                  <a:srgbClr val="1E2A25"/>
                </a:solidFill>
                <a:latin typeface="Calibri"/>
                <a:cs typeface="Calibri"/>
              </a:rPr>
              <a:t>Keterampilan</a:t>
            </a:r>
            <a:r>
              <a:rPr sz="3200" b="1" spc="-5" dirty="0">
                <a:solidFill>
                  <a:srgbClr val="1E2A25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1E2A25"/>
                </a:solidFill>
                <a:latin typeface="Calibri"/>
                <a:cs typeface="Calibri"/>
              </a:rPr>
              <a:t>teknis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87496" y="3084576"/>
            <a:ext cx="5264785" cy="2005964"/>
            <a:chOff x="3587496" y="3084576"/>
            <a:chExt cx="5264785" cy="2005964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9016" y="3084576"/>
              <a:ext cx="4533138" cy="16497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6072" y="3151632"/>
              <a:ext cx="4401312" cy="15179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7496" y="4669536"/>
              <a:ext cx="5199888" cy="4206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87496" y="6608064"/>
            <a:ext cx="5199888" cy="4206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515856" y="5023103"/>
            <a:ext cx="5264150" cy="1999614"/>
            <a:chOff x="9515856" y="5023103"/>
            <a:chExt cx="5264150" cy="1999614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5856" y="5023103"/>
              <a:ext cx="4536186" cy="164973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82912" y="5090159"/>
              <a:ext cx="4404359" cy="15179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82912" y="6601967"/>
              <a:ext cx="5196840" cy="42062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9515856" y="3084576"/>
            <a:ext cx="5264150" cy="1999614"/>
            <a:chOff x="9515856" y="3084576"/>
            <a:chExt cx="5264150" cy="1999614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5856" y="3084576"/>
              <a:ext cx="4536186" cy="16497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2912" y="3151632"/>
              <a:ext cx="4404359" cy="15179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82912" y="4663440"/>
              <a:ext cx="5196840" cy="42062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319015" y="5023103"/>
            <a:ext cx="4533265" cy="1649730"/>
            <a:chOff x="4319015" y="5023103"/>
            <a:chExt cx="4533265" cy="164973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9015" y="5023103"/>
              <a:ext cx="4533138" cy="164973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6071" y="5090159"/>
              <a:ext cx="4401312" cy="1517903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585584" y="190500"/>
            <a:ext cx="11381105" cy="159004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30" dirty="0">
                <a:solidFill>
                  <a:schemeClr val="tx1"/>
                </a:solidFill>
              </a:rPr>
              <a:t>Permintaan</a:t>
            </a:r>
            <a:r>
              <a:rPr sz="5400" spc="30" dirty="0">
                <a:solidFill>
                  <a:schemeClr val="tx1"/>
                </a:solidFill>
              </a:rPr>
              <a:t> </a:t>
            </a:r>
            <a:r>
              <a:rPr sz="5400" spc="-15" dirty="0">
                <a:solidFill>
                  <a:schemeClr val="tx1"/>
                </a:solidFill>
              </a:rPr>
              <a:t>untuk</a:t>
            </a:r>
            <a:r>
              <a:rPr sz="5400" spc="30" dirty="0">
                <a:solidFill>
                  <a:schemeClr val="tx1"/>
                </a:solidFill>
              </a:rPr>
              <a:t> </a:t>
            </a:r>
            <a:r>
              <a:rPr sz="5400" spc="-20" dirty="0">
                <a:solidFill>
                  <a:schemeClr val="tx1"/>
                </a:solidFill>
              </a:rPr>
              <a:t>orientasi</a:t>
            </a:r>
            <a:r>
              <a:rPr sz="5400" spc="30" dirty="0">
                <a:solidFill>
                  <a:schemeClr val="tx1"/>
                </a:solidFill>
              </a:rPr>
              <a:t> </a:t>
            </a:r>
            <a:r>
              <a:rPr sz="5400" spc="-25" dirty="0">
                <a:solidFill>
                  <a:schemeClr val="tx1"/>
                </a:solidFill>
              </a:rPr>
              <a:t>layanan </a:t>
            </a:r>
            <a:r>
              <a:rPr sz="5400" spc="-20" dirty="0">
                <a:solidFill>
                  <a:schemeClr val="tx1"/>
                </a:solidFill>
              </a:rPr>
              <a:t>yang </a:t>
            </a:r>
            <a:r>
              <a:rPr sz="5400" spc="-1205" dirty="0">
                <a:solidFill>
                  <a:schemeClr val="tx1"/>
                </a:solidFill>
              </a:rPr>
              <a:t> </a:t>
            </a:r>
            <a:r>
              <a:rPr sz="5400" dirty="0">
                <a:solidFill>
                  <a:schemeClr val="tx1"/>
                </a:solidFill>
              </a:rPr>
              <a:t>lebih</a:t>
            </a:r>
            <a:r>
              <a:rPr sz="5400" spc="-10" dirty="0">
                <a:solidFill>
                  <a:schemeClr val="tx1"/>
                </a:solidFill>
              </a:rPr>
              <a:t> </a:t>
            </a:r>
            <a:r>
              <a:rPr sz="5400" spc="5" dirty="0">
                <a:solidFill>
                  <a:schemeClr val="tx1"/>
                </a:solidFill>
              </a:rPr>
              <a:t>tinggi</a:t>
            </a:r>
            <a:endParaRPr sz="5400">
              <a:solidFill>
                <a:schemeClr val="tx1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86071" y="3151632"/>
            <a:ext cx="4401820" cy="1518285"/>
          </a:xfrm>
          <a:prstGeom prst="rect">
            <a:avLst/>
          </a:prstGeom>
        </p:spPr>
        <p:txBody>
          <a:bodyPr vert="horz" wrap="square" lIns="0" tIns="42227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3325"/>
              </a:spcBef>
            </a:pPr>
            <a:r>
              <a:rPr sz="4000" spc="-10" dirty="0">
                <a:solidFill>
                  <a:srgbClr val="E4ECEA"/>
                </a:solidFill>
                <a:latin typeface="Calibri"/>
                <a:cs typeface="Calibri"/>
              </a:rPr>
              <a:t>Pemecahan</a:t>
            </a:r>
            <a:r>
              <a:rPr sz="4000" spc="-100" dirty="0">
                <a:solidFill>
                  <a:srgbClr val="E4ECEA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E4ECEA"/>
                </a:solidFill>
                <a:latin typeface="Calibri"/>
                <a:cs typeface="Calibri"/>
              </a:rPr>
              <a:t>konflik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86071" y="5090159"/>
            <a:ext cx="4401820" cy="151828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747395" marR="835025" indent="97155">
              <a:lnSpc>
                <a:spcPct val="100000"/>
              </a:lnSpc>
              <a:spcBef>
                <a:spcPts val="930"/>
              </a:spcBef>
            </a:pPr>
            <a:r>
              <a:rPr sz="4000" spc="-10" dirty="0">
                <a:solidFill>
                  <a:srgbClr val="E4ECEA"/>
                </a:solidFill>
                <a:latin typeface="Calibri"/>
                <a:cs typeface="Calibri"/>
              </a:rPr>
              <a:t>Kemampuan </a:t>
            </a:r>
            <a:r>
              <a:rPr sz="4000" spc="-890" dirty="0">
                <a:solidFill>
                  <a:srgbClr val="E4ECE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E4ECEA"/>
                </a:solidFill>
                <a:latin typeface="Calibri"/>
                <a:cs typeface="Calibri"/>
              </a:rPr>
              <a:t>ber</a:t>
            </a:r>
            <a:r>
              <a:rPr sz="4000" spc="-150" dirty="0">
                <a:solidFill>
                  <a:srgbClr val="E4ECEA"/>
                </a:solidFill>
                <a:latin typeface="Calibri"/>
                <a:cs typeface="Calibri"/>
              </a:rPr>
              <a:t>k</a:t>
            </a:r>
            <a:r>
              <a:rPr sz="4000" spc="-5" dirty="0">
                <a:solidFill>
                  <a:srgbClr val="E4ECEA"/>
                </a:solidFill>
                <a:latin typeface="Calibri"/>
                <a:cs typeface="Calibri"/>
              </a:rPr>
              <a:t>omp</a:t>
            </a:r>
            <a:r>
              <a:rPr sz="4000" spc="-85" dirty="0">
                <a:solidFill>
                  <a:srgbClr val="E4ECEA"/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rgbClr val="E4ECEA"/>
                </a:solidFill>
                <a:latin typeface="Calibri"/>
                <a:cs typeface="Calibri"/>
              </a:rPr>
              <a:t>omi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82911" y="3151632"/>
            <a:ext cx="4404360" cy="151828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693420" marR="682625" indent="201295">
              <a:lnSpc>
                <a:spcPct val="100000"/>
              </a:lnSpc>
              <a:spcBef>
                <a:spcPts val="925"/>
              </a:spcBef>
            </a:pPr>
            <a:r>
              <a:rPr sz="4000" spc="-5" dirty="0">
                <a:solidFill>
                  <a:srgbClr val="E4ECEA"/>
                </a:solidFill>
                <a:latin typeface="Calibri"/>
                <a:cs typeface="Calibri"/>
              </a:rPr>
              <a:t>Kemampuan </a:t>
            </a:r>
            <a:r>
              <a:rPr sz="4000" dirty="0">
                <a:solidFill>
                  <a:srgbClr val="E4ECEA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E4ECEA"/>
                </a:solidFill>
                <a:latin typeface="Calibri"/>
                <a:cs typeface="Calibri"/>
              </a:rPr>
              <a:t>ber</a:t>
            </a:r>
            <a:r>
              <a:rPr sz="4000" spc="-145" dirty="0">
                <a:solidFill>
                  <a:srgbClr val="E4ECEA"/>
                </a:solidFill>
                <a:latin typeface="Calibri"/>
                <a:cs typeface="Calibri"/>
              </a:rPr>
              <a:t>k</a:t>
            </a:r>
            <a:r>
              <a:rPr sz="4000" dirty="0">
                <a:solidFill>
                  <a:srgbClr val="E4ECEA"/>
                </a:solidFill>
                <a:latin typeface="Calibri"/>
                <a:cs typeface="Calibri"/>
              </a:rPr>
              <a:t>omuni</a:t>
            </a:r>
            <a:r>
              <a:rPr sz="4000" spc="-75" dirty="0">
                <a:solidFill>
                  <a:srgbClr val="E4ECEA"/>
                </a:solidFill>
                <a:latin typeface="Calibri"/>
                <a:cs typeface="Calibri"/>
              </a:rPr>
              <a:t>k</a:t>
            </a:r>
            <a:r>
              <a:rPr sz="4000" dirty="0">
                <a:solidFill>
                  <a:srgbClr val="E4ECEA"/>
                </a:solidFill>
                <a:latin typeface="Calibri"/>
                <a:cs typeface="Calibri"/>
              </a:rPr>
              <a:t>asi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82911" y="5090159"/>
            <a:ext cx="4404360" cy="151828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080770" marR="820419" indent="-256540">
              <a:lnSpc>
                <a:spcPct val="100000"/>
              </a:lnSpc>
              <a:spcBef>
                <a:spcPts val="930"/>
              </a:spcBef>
            </a:pPr>
            <a:r>
              <a:rPr sz="4000" spc="-65" dirty="0">
                <a:solidFill>
                  <a:srgbClr val="E4ECEA"/>
                </a:solidFill>
                <a:latin typeface="Calibri"/>
                <a:cs typeface="Calibri"/>
              </a:rPr>
              <a:t>K</a:t>
            </a:r>
            <a:r>
              <a:rPr sz="4000" spc="-25" dirty="0">
                <a:solidFill>
                  <a:srgbClr val="E4ECEA"/>
                </a:solidFill>
                <a:latin typeface="Calibri"/>
                <a:cs typeface="Calibri"/>
              </a:rPr>
              <a:t>e</a:t>
            </a:r>
            <a:r>
              <a:rPr sz="4000" spc="-50" dirty="0">
                <a:solidFill>
                  <a:srgbClr val="E4ECEA"/>
                </a:solidFill>
                <a:latin typeface="Calibri"/>
                <a:cs typeface="Calibri"/>
              </a:rPr>
              <a:t>t</a:t>
            </a:r>
            <a:r>
              <a:rPr sz="4000" spc="5" dirty="0">
                <a:solidFill>
                  <a:srgbClr val="E4ECEA"/>
                </a:solidFill>
                <a:latin typeface="Calibri"/>
                <a:cs typeface="Calibri"/>
              </a:rPr>
              <a:t>e</a:t>
            </a:r>
            <a:r>
              <a:rPr sz="4000" spc="-85" dirty="0">
                <a:solidFill>
                  <a:srgbClr val="E4ECEA"/>
                </a:solidFill>
                <a:latin typeface="Calibri"/>
                <a:cs typeface="Calibri"/>
              </a:rPr>
              <a:t>r</a:t>
            </a:r>
            <a:r>
              <a:rPr sz="4000" spc="5" dirty="0">
                <a:solidFill>
                  <a:srgbClr val="E4ECEA"/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rgbClr val="E4ECEA"/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rgbClr val="E4ECEA"/>
                </a:solidFill>
                <a:latin typeface="Calibri"/>
                <a:cs typeface="Calibri"/>
              </a:rPr>
              <a:t>pi</a:t>
            </a:r>
            <a:r>
              <a:rPr sz="4000" spc="-20" dirty="0">
                <a:solidFill>
                  <a:srgbClr val="E4ECEA"/>
                </a:solidFill>
                <a:latin typeface="Calibri"/>
                <a:cs typeface="Calibri"/>
              </a:rPr>
              <a:t>l</a:t>
            </a:r>
            <a:r>
              <a:rPr sz="4000" dirty="0">
                <a:solidFill>
                  <a:srgbClr val="E4ECEA"/>
                </a:solidFill>
                <a:latin typeface="Calibri"/>
                <a:cs typeface="Calibri"/>
              </a:rPr>
              <a:t>an  </a:t>
            </a:r>
            <a:r>
              <a:rPr sz="4000" spc="-5" dirty="0">
                <a:solidFill>
                  <a:srgbClr val="E4ECEA"/>
                </a:solidFill>
                <a:latin typeface="Calibri"/>
                <a:cs typeface="Calibri"/>
              </a:rPr>
              <a:t>berjejaring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676</Words>
  <Application>Microsoft Office PowerPoint</Application>
  <PresentationFormat>Custom</PresentationFormat>
  <Paragraphs>165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Times New Roman</vt:lpstr>
      <vt:lpstr>Office Theme</vt:lpstr>
      <vt:lpstr>REVOLUSI INDUSTRI 4.0</vt:lpstr>
      <vt:lpstr>TAHAP REVOLUSI INDUSTRI</vt:lpstr>
      <vt:lpstr>REVOLUSI INDUSTRI 4.0</vt:lpstr>
      <vt:lpstr>DAMPAK REVOLUSI INDUSTRI 4.0</vt:lpstr>
      <vt:lpstr>PowerPoint Presentation</vt:lpstr>
      <vt:lpstr>TANTANGAN REVOLUSI  INDUSTRI 4.0</vt:lpstr>
      <vt:lpstr>Tantangan Ekonomi</vt:lpstr>
      <vt:lpstr>Tantangan Ekonomi</vt:lpstr>
      <vt:lpstr>Permintaan untuk orientasi layanan yang  lebih tinggi</vt:lpstr>
      <vt:lpstr>Tumbuh kebutuhan untuk kerja sama dan  kolaboratif</vt:lpstr>
      <vt:lpstr>Tantangan Sosial Perubahan demografi dan nilai sosial.</vt:lpstr>
      <vt:lpstr>Peningkatan kerja virtual</vt:lpstr>
      <vt:lpstr>Tantangan Sosial</vt:lpstr>
      <vt:lpstr>Tantangan Teknis</vt:lpstr>
      <vt:lpstr>Tantangan Teknis</vt:lpstr>
      <vt:lpstr>PowerPoint Presentation</vt:lpstr>
      <vt:lpstr>PowerPoint Presentation</vt:lpstr>
      <vt:lpstr>Tantangan politik dan aturan Keamanan data dan privasi</vt:lpstr>
      <vt:lpstr>Cara Menghadapi Revolusi Industri 4.0</vt:lpstr>
      <vt:lpstr>Cara Menghadapi Revolusi Industri 4.0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Betelgeuse</dc:title>
  <dc:creator>秋咲准</dc:creator>
  <cp:lastModifiedBy>Saminista</cp:lastModifiedBy>
  <cp:revision>5</cp:revision>
  <dcterms:created xsi:type="dcterms:W3CDTF">2023-01-30T14:06:51Z</dcterms:created>
  <dcterms:modified xsi:type="dcterms:W3CDTF">2023-01-30T14:24:06Z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2023-01-30T00:00:00Z</vt:filetime>
  </property>
</Properties>
</file>