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5" r:id="rId11"/>
    <p:sldId id="266" r:id="rId12"/>
    <p:sldId id="267" r:id="rId13"/>
    <p:sldId id="268" r:id="rId14"/>
    <p:sldId id="270" r:id="rId15"/>
  </p:sldIdLst>
  <p:sldSz cx="12192000" cy="6858000"/>
  <p:notesSz cx="12192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1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E7E7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00773" y="1090963"/>
            <a:ext cx="5353684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51A0D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14755"/>
          </a:xfrm>
          <a:custGeom>
            <a:avLst/>
            <a:gdLst/>
            <a:ahLst/>
            <a:cxnLst/>
            <a:rect l="l" t="t" r="r" b="b"/>
            <a:pathLst>
              <a:path w="12192000" h="1214755">
                <a:moveTo>
                  <a:pt x="12192000" y="0"/>
                </a:moveTo>
                <a:lnTo>
                  <a:pt x="11212068" y="0"/>
                </a:lnTo>
                <a:lnTo>
                  <a:pt x="0" y="0"/>
                </a:lnTo>
                <a:lnTo>
                  <a:pt x="0" y="1214628"/>
                </a:lnTo>
                <a:lnTo>
                  <a:pt x="12192000" y="1214628"/>
                </a:lnTo>
                <a:lnTo>
                  <a:pt x="12192000" y="979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959" y="-125476"/>
            <a:ext cx="7679055" cy="1415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299330" y="1194349"/>
            <a:ext cx="7506970" cy="269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7E7E7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0" y="3559175"/>
            <a:ext cx="4986338" cy="17653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60"/>
              </a:lnSpc>
              <a:spcBef>
                <a:spcPts val="695"/>
              </a:spcBef>
            </a:pPr>
            <a:r>
              <a:rPr sz="4400" spc="-270" dirty="0"/>
              <a:t>P</a:t>
            </a:r>
            <a:r>
              <a:rPr sz="4400" spc="-455" dirty="0"/>
              <a:t>E</a:t>
            </a:r>
            <a:r>
              <a:rPr sz="4400" spc="120" dirty="0"/>
              <a:t>N</a:t>
            </a:r>
            <a:r>
              <a:rPr sz="4400" spc="-180" dirty="0"/>
              <a:t>G</a:t>
            </a:r>
            <a:r>
              <a:rPr sz="4400" spc="-455" dirty="0"/>
              <a:t>E</a:t>
            </a:r>
            <a:r>
              <a:rPr sz="4400" spc="-380" dirty="0"/>
              <a:t>R</a:t>
            </a:r>
            <a:r>
              <a:rPr sz="4400" spc="-250" dirty="0"/>
              <a:t>T</a:t>
            </a:r>
            <a:r>
              <a:rPr sz="4400" spc="-750" dirty="0"/>
              <a:t>I</a:t>
            </a:r>
            <a:r>
              <a:rPr sz="4400" spc="20" dirty="0"/>
              <a:t>A</a:t>
            </a:r>
            <a:r>
              <a:rPr sz="4400" spc="280" dirty="0"/>
              <a:t>N</a:t>
            </a:r>
            <a:r>
              <a:rPr sz="4400" spc="-405" dirty="0"/>
              <a:t> </a:t>
            </a:r>
            <a:r>
              <a:rPr sz="4400" spc="-350" dirty="0"/>
              <a:t>D</a:t>
            </a:r>
            <a:r>
              <a:rPr sz="4400" spc="-295" dirty="0"/>
              <a:t>A</a:t>
            </a:r>
            <a:r>
              <a:rPr sz="4400" spc="-565" dirty="0"/>
              <a:t>T</a:t>
            </a:r>
            <a:r>
              <a:rPr sz="4400" spc="114" dirty="0"/>
              <a:t>A  </a:t>
            </a:r>
            <a:r>
              <a:rPr sz="4400" spc="-355" dirty="0"/>
              <a:t>D</a:t>
            </a:r>
            <a:r>
              <a:rPr sz="4400" spc="20" dirty="0"/>
              <a:t>A</a:t>
            </a:r>
            <a:r>
              <a:rPr sz="4400" spc="280" dirty="0"/>
              <a:t>N</a:t>
            </a:r>
            <a:r>
              <a:rPr sz="4400" spc="-440" dirty="0"/>
              <a:t> </a:t>
            </a:r>
            <a:r>
              <a:rPr sz="4400" spc="-750" dirty="0"/>
              <a:t>I</a:t>
            </a:r>
            <a:r>
              <a:rPr sz="4400" spc="120" dirty="0"/>
              <a:t>N</a:t>
            </a:r>
            <a:r>
              <a:rPr sz="4400" spc="-340" dirty="0"/>
              <a:t>F</a:t>
            </a:r>
            <a:r>
              <a:rPr sz="4400" spc="-45" dirty="0"/>
              <a:t>O</a:t>
            </a:r>
            <a:r>
              <a:rPr sz="4400" spc="-380" dirty="0"/>
              <a:t>R</a:t>
            </a:r>
            <a:r>
              <a:rPr sz="4400" spc="170" dirty="0"/>
              <a:t>M</a:t>
            </a:r>
            <a:r>
              <a:rPr sz="4400" spc="20" dirty="0"/>
              <a:t>A</a:t>
            </a:r>
            <a:r>
              <a:rPr sz="4400" spc="-400" dirty="0"/>
              <a:t>S</a:t>
            </a:r>
            <a:r>
              <a:rPr sz="4400" spc="-595" dirty="0"/>
              <a:t>I</a:t>
            </a:r>
            <a:endParaRPr sz="4400"/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400" b="0" spc="-190" dirty="0">
                <a:latin typeface="Lucida Sans Unicode"/>
                <a:cs typeface="Lucida Sans Unicode"/>
              </a:rPr>
              <a:t>(1807-PTIK-S05-01)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39CCC6A2-A8C6-26AB-410D-1151C2B37686}"/>
              </a:ext>
            </a:extLst>
          </p:cNvPr>
          <p:cNvSpPr txBox="1"/>
          <p:nvPr/>
        </p:nvSpPr>
        <p:spPr>
          <a:xfrm>
            <a:off x="609600" y="3429000"/>
            <a:ext cx="1086485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 b="1" spc="-75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3600" b="1" spc="-75">
                <a:solidFill>
                  <a:srgbClr val="535353"/>
                </a:solidFill>
                <a:latin typeface="Tahoma"/>
                <a:cs typeface="Tahoma"/>
              </a:rPr>
              <a:t>ata</a:t>
            </a:r>
            <a:r>
              <a:rPr sz="3600" b="1" spc="-135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3600" b="1" spc="-45">
                <a:solidFill>
                  <a:srgbClr val="535353"/>
                </a:solidFill>
                <a:latin typeface="Tahoma"/>
                <a:cs typeface="Tahoma"/>
              </a:rPr>
              <a:t>dan</a:t>
            </a:r>
            <a:r>
              <a:rPr sz="3600" b="1" spc="-15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lang="en-US" sz="3600" b="1" spc="-7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3600" b="1" spc="-70">
                <a:solidFill>
                  <a:srgbClr val="535353"/>
                </a:solidFill>
                <a:latin typeface="Tahoma"/>
                <a:cs typeface="Tahoma"/>
              </a:rPr>
              <a:t>nformasi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EFAB5-B202-937A-3959-01C85D0B8DA5}"/>
              </a:ext>
            </a:extLst>
          </p:cNvPr>
          <p:cNvSpPr txBox="1"/>
          <p:nvPr/>
        </p:nvSpPr>
        <p:spPr>
          <a:xfrm>
            <a:off x="533400" y="2801590"/>
            <a:ext cx="76253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 b="1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Pengantar Teknologi Komunikasi dan Informatika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14627"/>
            <a:ext cx="5021580" cy="5643880"/>
          </a:xfrm>
          <a:custGeom>
            <a:avLst/>
            <a:gdLst/>
            <a:ahLst/>
            <a:cxnLst/>
            <a:rect l="l" t="t" r="r" b="b"/>
            <a:pathLst>
              <a:path w="5021580" h="5643880">
                <a:moveTo>
                  <a:pt x="4079621" y="0"/>
                </a:moveTo>
                <a:lnTo>
                  <a:pt x="0" y="0"/>
                </a:lnTo>
                <a:lnTo>
                  <a:pt x="0" y="5643371"/>
                </a:lnTo>
                <a:lnTo>
                  <a:pt x="4079621" y="5643371"/>
                </a:lnTo>
                <a:lnTo>
                  <a:pt x="5021580" y="2821686"/>
                </a:lnTo>
                <a:lnTo>
                  <a:pt x="4079621" y="0"/>
                </a:lnTo>
                <a:close/>
              </a:path>
            </a:pathLst>
          </a:custGeom>
          <a:solidFill>
            <a:srgbClr val="FAF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994" y="1319910"/>
            <a:ext cx="2946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  <a:tab pos="2933065" algn="l"/>
              </a:tabLst>
            </a:pPr>
            <a:r>
              <a:rPr sz="7200" b="1" u="heavy" spc="-13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7200" b="1" u="heavy" spc="10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01	</a:t>
            </a:r>
            <a:endParaRPr sz="7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344" y="5092446"/>
            <a:ext cx="37306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3175" algn="ctr">
              <a:lnSpc>
                <a:spcPct val="100000"/>
              </a:lnSpc>
              <a:spcBef>
                <a:spcPts val="95"/>
              </a:spcBef>
            </a:pPr>
            <a:r>
              <a:rPr sz="2800" b="1" spc="95" dirty="0">
                <a:solidFill>
                  <a:srgbClr val="7E7E7E"/>
                </a:solidFill>
                <a:latin typeface="Arial"/>
                <a:cs typeface="Arial"/>
              </a:rPr>
              <a:t>Karyawan </a:t>
            </a:r>
            <a:r>
              <a:rPr sz="2800" b="1" spc="-95" dirty="0">
                <a:solidFill>
                  <a:srgbClr val="7E7E7E"/>
                </a:solidFill>
                <a:latin typeface="Arial"/>
                <a:cs typeface="Arial"/>
              </a:rPr>
              <a:t>Z </a:t>
            </a:r>
            <a:r>
              <a:rPr sz="2800" b="1" spc="105" dirty="0">
                <a:solidFill>
                  <a:srgbClr val="7E7E7E"/>
                </a:solidFill>
                <a:latin typeface="Arial"/>
                <a:cs typeface="Arial"/>
              </a:rPr>
              <a:t>hanya </a:t>
            </a:r>
            <a:r>
              <a:rPr sz="2800" b="1" spc="1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00" dirty="0">
                <a:solidFill>
                  <a:srgbClr val="7E7E7E"/>
                </a:solidFill>
                <a:latin typeface="Arial"/>
                <a:cs typeface="Arial"/>
              </a:rPr>
              <a:t>masuk</a:t>
            </a:r>
            <a:r>
              <a:rPr sz="28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15</a:t>
            </a:r>
            <a:r>
              <a:rPr sz="28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20" dirty="0">
                <a:solidFill>
                  <a:srgbClr val="7E7E7E"/>
                </a:solidFill>
                <a:latin typeface="Arial"/>
                <a:cs typeface="Arial"/>
              </a:rPr>
              <a:t>hari</a:t>
            </a:r>
            <a:r>
              <a:rPr sz="28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30" dirty="0">
                <a:solidFill>
                  <a:srgbClr val="7E7E7E"/>
                </a:solidFill>
                <a:latin typeface="Arial"/>
                <a:cs typeface="Arial"/>
              </a:rPr>
              <a:t>dalam </a:t>
            </a:r>
            <a:r>
              <a:rPr sz="2800" b="1" spc="-7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satu</a:t>
            </a:r>
            <a:r>
              <a:rPr sz="28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bulan.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0959" y="148539"/>
            <a:ext cx="82734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35" dirty="0"/>
              <a:t>CONTOH</a:t>
            </a:r>
            <a:r>
              <a:rPr sz="5400" spc="-235" dirty="0"/>
              <a:t> </a:t>
            </a:r>
            <a:r>
              <a:rPr sz="5400" spc="-135" dirty="0"/>
              <a:t>INFORMASI</a:t>
            </a:r>
            <a:r>
              <a:rPr sz="5400" spc="-220" dirty="0"/>
              <a:t> </a:t>
            </a:r>
            <a:r>
              <a:rPr sz="5400" spc="-434" dirty="0"/>
              <a:t>(1)</a:t>
            </a:r>
            <a:endParaRPr sz="5400"/>
          </a:p>
        </p:txBody>
      </p:sp>
      <p:sp>
        <p:nvSpPr>
          <p:cNvPr id="8" name="object 8"/>
          <p:cNvSpPr txBox="1"/>
          <p:nvPr/>
        </p:nvSpPr>
        <p:spPr>
          <a:xfrm>
            <a:off x="5352669" y="1908936"/>
            <a:ext cx="6236335" cy="4027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0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Se</a:t>
            </a:r>
            <a:r>
              <a:rPr sz="30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l</a:t>
            </a:r>
            <a:r>
              <a:rPr sz="30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am</a:t>
            </a:r>
            <a:r>
              <a:rPr sz="300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0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se</a:t>
            </a:r>
            <a:r>
              <a:rPr sz="30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b</a:t>
            </a:r>
            <a:r>
              <a:rPr sz="30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ulan</a:t>
            </a:r>
            <a:r>
              <a:rPr sz="30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ini</a:t>
            </a:r>
            <a:r>
              <a:rPr sz="30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karya</a:t>
            </a:r>
            <a:r>
              <a:rPr sz="30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w</a:t>
            </a:r>
            <a:r>
              <a:rPr sz="30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0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30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Z  </a:t>
            </a:r>
            <a:r>
              <a:rPr sz="30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ha</a:t>
            </a:r>
            <a:r>
              <a:rPr sz="30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30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ya</a:t>
            </a:r>
            <a:r>
              <a:rPr sz="30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masu</a:t>
            </a:r>
            <a:r>
              <a:rPr sz="30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30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sebanya</a:t>
            </a:r>
            <a:r>
              <a:rPr sz="30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3000" spc="-20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15 </a:t>
            </a:r>
            <a:r>
              <a:rPr sz="30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har</a:t>
            </a:r>
            <a:r>
              <a:rPr sz="30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3000" b="1" spc="35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30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85" dirty="0">
                <a:solidFill>
                  <a:srgbClr val="7E7E7E"/>
                </a:solidFill>
                <a:latin typeface="Arial"/>
                <a:cs typeface="Arial"/>
              </a:rPr>
              <a:t>ia  </a:t>
            </a:r>
            <a:r>
              <a:rPr sz="3000" b="1" spc="140" dirty="0">
                <a:solidFill>
                  <a:srgbClr val="7E7E7E"/>
                </a:solidFill>
                <a:latin typeface="Arial"/>
                <a:cs typeface="Arial"/>
              </a:rPr>
              <a:t>melakukannya karena </a:t>
            </a:r>
            <a:r>
              <a:rPr sz="3000" b="1" spc="60" dirty="0">
                <a:solidFill>
                  <a:srgbClr val="7E7E7E"/>
                </a:solidFill>
                <a:latin typeface="Arial"/>
                <a:cs typeface="Arial"/>
              </a:rPr>
              <a:t>orang </a:t>
            </a:r>
            <a:r>
              <a:rPr sz="3000" b="1" spc="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45" dirty="0">
                <a:solidFill>
                  <a:srgbClr val="7E7E7E"/>
                </a:solidFill>
                <a:latin typeface="Arial"/>
                <a:cs typeface="Arial"/>
              </a:rPr>
              <a:t>tuanya </a:t>
            </a:r>
            <a:r>
              <a:rPr sz="3000" b="1" spc="45" dirty="0">
                <a:solidFill>
                  <a:srgbClr val="7E7E7E"/>
                </a:solidFill>
                <a:latin typeface="Arial"/>
                <a:cs typeface="Arial"/>
              </a:rPr>
              <a:t>yang </a:t>
            </a:r>
            <a:r>
              <a:rPr sz="3000" b="1" spc="55" dirty="0">
                <a:solidFill>
                  <a:srgbClr val="7E7E7E"/>
                </a:solidFill>
                <a:latin typeface="Arial"/>
                <a:cs typeface="Arial"/>
              </a:rPr>
              <a:t>sudah </a:t>
            </a:r>
            <a:r>
              <a:rPr sz="3000" b="1" spc="190" dirty="0">
                <a:solidFill>
                  <a:srgbClr val="7E7E7E"/>
                </a:solidFill>
                <a:latin typeface="Arial"/>
                <a:cs typeface="Arial"/>
              </a:rPr>
              <a:t>tua </a:t>
            </a:r>
            <a:r>
              <a:rPr sz="3000" b="1" spc="19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20" dirty="0">
                <a:solidFill>
                  <a:srgbClr val="7E7E7E"/>
                </a:solidFill>
                <a:latin typeface="Arial"/>
                <a:cs typeface="Arial"/>
              </a:rPr>
              <a:t>mengalami </a:t>
            </a:r>
            <a:r>
              <a:rPr sz="3000" b="1" spc="95" dirty="0">
                <a:solidFill>
                  <a:srgbClr val="7E7E7E"/>
                </a:solidFill>
                <a:latin typeface="Arial"/>
                <a:cs typeface="Arial"/>
              </a:rPr>
              <a:t>sakit-sakitan </a:t>
            </a:r>
            <a:r>
              <a:rPr sz="3000" b="1" spc="114" dirty="0">
                <a:solidFill>
                  <a:srgbClr val="7E7E7E"/>
                </a:solidFill>
                <a:latin typeface="Arial"/>
                <a:cs typeface="Arial"/>
              </a:rPr>
              <a:t>dan </a:t>
            </a:r>
            <a:r>
              <a:rPr sz="3000" b="1" spc="1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85" dirty="0">
                <a:solidFill>
                  <a:srgbClr val="7E7E7E"/>
                </a:solidFill>
                <a:latin typeface="Arial"/>
                <a:cs typeface="Arial"/>
              </a:rPr>
              <a:t>harus</a:t>
            </a:r>
            <a:r>
              <a:rPr sz="30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30" dirty="0">
                <a:solidFill>
                  <a:srgbClr val="7E7E7E"/>
                </a:solidFill>
                <a:latin typeface="Arial"/>
                <a:cs typeface="Arial"/>
              </a:rPr>
              <a:t>keluar</a:t>
            </a:r>
            <a:r>
              <a:rPr sz="30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14" dirty="0">
                <a:solidFill>
                  <a:srgbClr val="7E7E7E"/>
                </a:solidFill>
                <a:latin typeface="Arial"/>
                <a:cs typeface="Arial"/>
              </a:rPr>
              <a:t>masuk</a:t>
            </a:r>
            <a:r>
              <a:rPr sz="3000" b="1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75" dirty="0">
                <a:solidFill>
                  <a:srgbClr val="7E7E7E"/>
                </a:solidFill>
                <a:latin typeface="Arial"/>
                <a:cs typeface="Arial"/>
              </a:rPr>
              <a:t>rumah</a:t>
            </a:r>
            <a:r>
              <a:rPr sz="30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00" dirty="0">
                <a:solidFill>
                  <a:srgbClr val="7E7E7E"/>
                </a:solidFill>
                <a:latin typeface="Arial"/>
                <a:cs typeface="Arial"/>
              </a:rPr>
              <a:t>sakit </a:t>
            </a:r>
            <a:r>
              <a:rPr sz="3000" b="1" spc="-81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40" dirty="0">
                <a:solidFill>
                  <a:srgbClr val="7E7E7E"/>
                </a:solidFill>
                <a:latin typeface="Arial"/>
                <a:cs typeface="Arial"/>
              </a:rPr>
              <a:t>dalam</a:t>
            </a:r>
            <a:r>
              <a:rPr sz="30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65" dirty="0">
                <a:solidFill>
                  <a:srgbClr val="7E7E7E"/>
                </a:solidFill>
                <a:latin typeface="Arial"/>
                <a:cs typeface="Arial"/>
              </a:rPr>
              <a:t>sebulan</a:t>
            </a:r>
            <a:r>
              <a:rPr sz="30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75" dirty="0">
                <a:solidFill>
                  <a:srgbClr val="7E7E7E"/>
                </a:solidFill>
                <a:latin typeface="Arial"/>
                <a:cs typeface="Arial"/>
              </a:rPr>
              <a:t>ini.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F56A7C-D6F0-922D-8FF3-EB43E047A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59" y="1967828"/>
            <a:ext cx="3100181" cy="30694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14627"/>
            <a:ext cx="5021580" cy="5643880"/>
          </a:xfrm>
          <a:custGeom>
            <a:avLst/>
            <a:gdLst/>
            <a:ahLst/>
            <a:cxnLst/>
            <a:rect l="l" t="t" r="r" b="b"/>
            <a:pathLst>
              <a:path w="5021580" h="5643880">
                <a:moveTo>
                  <a:pt x="4079621" y="0"/>
                </a:moveTo>
                <a:lnTo>
                  <a:pt x="0" y="0"/>
                </a:lnTo>
                <a:lnTo>
                  <a:pt x="0" y="5643371"/>
                </a:lnTo>
                <a:lnTo>
                  <a:pt x="4079621" y="5643371"/>
                </a:lnTo>
                <a:lnTo>
                  <a:pt x="5021580" y="2821686"/>
                </a:lnTo>
                <a:lnTo>
                  <a:pt x="4079621" y="0"/>
                </a:lnTo>
                <a:close/>
              </a:path>
            </a:pathLst>
          </a:custGeom>
          <a:solidFill>
            <a:srgbClr val="FAF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994" y="1319910"/>
            <a:ext cx="2946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  <a:tab pos="2933065" algn="l"/>
              </a:tabLst>
            </a:pPr>
            <a:r>
              <a:rPr sz="7200" b="1" u="heavy" spc="-13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7200" b="1" u="heavy" spc="10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02	</a:t>
            </a:r>
            <a:endParaRPr sz="7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505" y="5305450"/>
            <a:ext cx="339280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4990" marR="5080" indent="-542925">
              <a:lnSpc>
                <a:spcPct val="100000"/>
              </a:lnSpc>
              <a:spcBef>
                <a:spcPts val="95"/>
              </a:spcBef>
            </a:pPr>
            <a:r>
              <a:rPr sz="2800" b="1" spc="10" dirty="0">
                <a:solidFill>
                  <a:srgbClr val="7E7E7E"/>
                </a:solidFill>
                <a:latin typeface="Arial"/>
                <a:cs typeface="Arial"/>
              </a:rPr>
              <a:t>Jumlah</a:t>
            </a:r>
            <a:r>
              <a:rPr sz="2800" b="1" spc="-1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kecelakaan </a:t>
            </a:r>
            <a:r>
              <a:rPr sz="2800" b="1" spc="-7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65" dirty="0">
                <a:solidFill>
                  <a:srgbClr val="7E7E7E"/>
                </a:solidFill>
                <a:latin typeface="Arial"/>
                <a:cs typeface="Arial"/>
              </a:rPr>
              <a:t>di</a:t>
            </a:r>
            <a:r>
              <a:rPr sz="28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05" dirty="0">
                <a:solidFill>
                  <a:srgbClr val="7E7E7E"/>
                </a:solidFill>
                <a:latin typeface="Arial"/>
                <a:cs typeface="Arial"/>
              </a:rPr>
              <a:t>jalan</a:t>
            </a:r>
            <a:r>
              <a:rPr sz="28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raya.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0959" y="148539"/>
            <a:ext cx="82734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35" dirty="0"/>
              <a:t>CONTOH</a:t>
            </a:r>
            <a:r>
              <a:rPr sz="5400" spc="-235" dirty="0"/>
              <a:t> </a:t>
            </a:r>
            <a:r>
              <a:rPr sz="5400" spc="-135" dirty="0"/>
              <a:t>INFORMASI</a:t>
            </a:r>
            <a:r>
              <a:rPr sz="5400" spc="-220" dirty="0"/>
              <a:t> </a:t>
            </a:r>
            <a:r>
              <a:rPr sz="5400" spc="-434" dirty="0"/>
              <a:t>(2)</a:t>
            </a:r>
            <a:endParaRPr sz="5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24347" y="1855769"/>
            <a:ext cx="6261100" cy="402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3000" spc="-45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30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ela</a:t>
            </a:r>
            <a:r>
              <a:rPr sz="30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h</a:t>
            </a:r>
            <a:r>
              <a:rPr sz="30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te</a:t>
            </a:r>
            <a:r>
              <a:rPr sz="30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30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ja</a:t>
            </a:r>
            <a:r>
              <a:rPr sz="30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d</a:t>
            </a:r>
            <a:r>
              <a:rPr sz="3000" spc="-110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30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245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30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ecela</a:t>
            </a:r>
            <a:r>
              <a:rPr sz="30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30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aa</a:t>
            </a:r>
            <a:r>
              <a:rPr sz="300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30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mobi</a:t>
            </a:r>
            <a:r>
              <a:rPr sz="30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l</a:t>
            </a:r>
            <a:r>
              <a:rPr sz="30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b="1" spc="55" dirty="0">
                <a:solidFill>
                  <a:srgbClr val="7E7E7E"/>
                </a:solidFill>
                <a:latin typeface="Arial"/>
                <a:cs typeface="Arial"/>
              </a:rPr>
              <a:t>di  </a:t>
            </a:r>
            <a:r>
              <a:rPr sz="3000" b="1" spc="-40" dirty="0">
                <a:solidFill>
                  <a:srgbClr val="7E7E7E"/>
                </a:solidFill>
                <a:latin typeface="Arial"/>
                <a:cs typeface="Arial"/>
              </a:rPr>
              <a:t>Jalan </a:t>
            </a:r>
            <a:r>
              <a:rPr sz="3000" b="1" spc="30" dirty="0">
                <a:solidFill>
                  <a:srgbClr val="7E7E7E"/>
                </a:solidFill>
                <a:latin typeface="Arial"/>
                <a:cs typeface="Arial"/>
              </a:rPr>
              <a:t>Raya </a:t>
            </a:r>
            <a:r>
              <a:rPr sz="3000" b="1" spc="55" dirty="0">
                <a:solidFill>
                  <a:srgbClr val="7E7E7E"/>
                </a:solidFill>
                <a:latin typeface="Arial"/>
                <a:cs typeface="Arial"/>
              </a:rPr>
              <a:t>Lintas </a:t>
            </a:r>
            <a:r>
              <a:rPr sz="3000" b="1" i="1" dirty="0">
                <a:solidFill>
                  <a:srgbClr val="7E7E7E"/>
                </a:solidFill>
                <a:latin typeface="Trebuchet MS"/>
                <a:cs typeface="Trebuchet MS"/>
              </a:rPr>
              <a:t>Baypass </a:t>
            </a:r>
            <a:r>
              <a:rPr sz="3000" b="1" i="1" spc="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000" b="1" spc="55" dirty="0">
                <a:solidFill>
                  <a:srgbClr val="7E7E7E"/>
                </a:solidFill>
                <a:latin typeface="Arial"/>
                <a:cs typeface="Arial"/>
              </a:rPr>
              <a:t>Soekarno</a:t>
            </a:r>
            <a:r>
              <a:rPr sz="30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75" dirty="0">
                <a:solidFill>
                  <a:srgbClr val="7E7E7E"/>
                </a:solidFill>
                <a:latin typeface="Arial"/>
                <a:cs typeface="Arial"/>
              </a:rPr>
              <a:t>Hatta,</a:t>
            </a:r>
            <a:r>
              <a:rPr sz="3000" b="1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5" dirty="0">
                <a:solidFill>
                  <a:srgbClr val="7E7E7E"/>
                </a:solidFill>
                <a:latin typeface="Arial"/>
                <a:cs typeface="Arial"/>
              </a:rPr>
              <a:t>siang</a:t>
            </a:r>
            <a:r>
              <a:rPr sz="30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45" dirty="0">
                <a:solidFill>
                  <a:srgbClr val="7E7E7E"/>
                </a:solidFill>
                <a:latin typeface="Arial"/>
                <a:cs typeface="Arial"/>
              </a:rPr>
              <a:t>tadi</a:t>
            </a:r>
            <a:r>
              <a:rPr sz="3000" b="1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20" dirty="0">
                <a:solidFill>
                  <a:srgbClr val="7E7E7E"/>
                </a:solidFill>
                <a:latin typeface="Arial"/>
                <a:cs typeface="Arial"/>
              </a:rPr>
              <a:t>pukul </a:t>
            </a:r>
            <a:r>
              <a:rPr sz="3000" b="1" spc="-81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5" dirty="0">
                <a:solidFill>
                  <a:srgbClr val="7E7E7E"/>
                </a:solidFill>
                <a:latin typeface="Arial"/>
                <a:cs typeface="Arial"/>
              </a:rPr>
              <a:t>13:00, </a:t>
            </a:r>
            <a:r>
              <a:rPr sz="3000" b="1" spc="114" dirty="0">
                <a:solidFill>
                  <a:srgbClr val="7E7E7E"/>
                </a:solidFill>
                <a:latin typeface="Arial"/>
                <a:cs typeface="Arial"/>
              </a:rPr>
              <a:t>korban </a:t>
            </a:r>
            <a:r>
              <a:rPr sz="3000" b="1" spc="130" dirty="0">
                <a:solidFill>
                  <a:srgbClr val="7E7E7E"/>
                </a:solidFill>
                <a:latin typeface="Arial"/>
                <a:cs typeface="Arial"/>
              </a:rPr>
              <a:t>jiwa </a:t>
            </a:r>
            <a:r>
              <a:rPr sz="3000" b="1" spc="75" dirty="0">
                <a:solidFill>
                  <a:srgbClr val="7E7E7E"/>
                </a:solidFill>
                <a:latin typeface="Arial"/>
                <a:cs typeface="Arial"/>
              </a:rPr>
              <a:t>sebanyak </a:t>
            </a:r>
            <a:r>
              <a:rPr sz="3000" b="1" spc="40" dirty="0">
                <a:solidFill>
                  <a:srgbClr val="7E7E7E"/>
                </a:solidFill>
                <a:latin typeface="Arial"/>
                <a:cs typeface="Arial"/>
              </a:rPr>
              <a:t>4 </a:t>
            </a:r>
            <a:r>
              <a:rPr sz="3000" b="1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55" dirty="0">
                <a:solidFill>
                  <a:srgbClr val="7E7E7E"/>
                </a:solidFill>
                <a:latin typeface="Arial"/>
                <a:cs typeface="Arial"/>
              </a:rPr>
              <a:t>orang, </a:t>
            </a:r>
            <a:r>
              <a:rPr sz="3000" b="1" spc="45" dirty="0">
                <a:solidFill>
                  <a:srgbClr val="7E7E7E"/>
                </a:solidFill>
                <a:latin typeface="Arial"/>
                <a:cs typeface="Arial"/>
              </a:rPr>
              <a:t>yang </a:t>
            </a:r>
            <a:r>
              <a:rPr sz="3000" b="1" spc="155" dirty="0">
                <a:solidFill>
                  <a:srgbClr val="7E7E7E"/>
                </a:solidFill>
                <a:latin typeface="Arial"/>
                <a:cs typeface="Arial"/>
              </a:rPr>
              <a:t>merupakan </a:t>
            </a:r>
            <a:r>
              <a:rPr sz="3000" b="1" spc="95" dirty="0">
                <a:solidFill>
                  <a:srgbClr val="7E7E7E"/>
                </a:solidFill>
                <a:latin typeface="Arial"/>
                <a:cs typeface="Arial"/>
              </a:rPr>
              <a:t>satu </a:t>
            </a:r>
            <a:r>
              <a:rPr sz="3000" b="1" spc="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85" dirty="0">
                <a:solidFill>
                  <a:srgbClr val="7E7E7E"/>
                </a:solidFill>
                <a:latin typeface="Arial"/>
                <a:cs typeface="Arial"/>
              </a:rPr>
              <a:t>keluarga, </a:t>
            </a:r>
            <a:r>
              <a:rPr sz="3000" b="1" spc="114" dirty="0">
                <a:solidFill>
                  <a:srgbClr val="7E7E7E"/>
                </a:solidFill>
                <a:latin typeface="Arial"/>
                <a:cs typeface="Arial"/>
              </a:rPr>
              <a:t>dan </a:t>
            </a:r>
            <a:r>
              <a:rPr sz="3000" b="1" spc="70" dirty="0">
                <a:solidFill>
                  <a:srgbClr val="7E7E7E"/>
                </a:solidFill>
                <a:latin typeface="Arial"/>
                <a:cs typeface="Arial"/>
              </a:rPr>
              <a:t>meninggal </a:t>
            </a:r>
            <a:r>
              <a:rPr sz="3000" b="1" spc="65" dirty="0">
                <a:solidFill>
                  <a:srgbClr val="7E7E7E"/>
                </a:solidFill>
                <a:latin typeface="Arial"/>
                <a:cs typeface="Arial"/>
              </a:rPr>
              <a:t>di </a:t>
            </a:r>
            <a:r>
              <a:rPr sz="3000" b="1" spc="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70" dirty="0">
                <a:solidFill>
                  <a:srgbClr val="7E7E7E"/>
                </a:solidFill>
                <a:latin typeface="Arial"/>
                <a:cs typeface="Arial"/>
              </a:rPr>
              <a:t>tempat.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3C4E63-A118-2A63-5786-925A9FBC779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2599" y="2446191"/>
            <a:ext cx="3095625" cy="28343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14627"/>
            <a:ext cx="5021580" cy="5643880"/>
          </a:xfrm>
          <a:custGeom>
            <a:avLst/>
            <a:gdLst/>
            <a:ahLst/>
            <a:cxnLst/>
            <a:rect l="l" t="t" r="r" b="b"/>
            <a:pathLst>
              <a:path w="5021580" h="5643880">
                <a:moveTo>
                  <a:pt x="4079621" y="0"/>
                </a:moveTo>
                <a:lnTo>
                  <a:pt x="0" y="0"/>
                </a:lnTo>
                <a:lnTo>
                  <a:pt x="0" y="5643371"/>
                </a:lnTo>
                <a:lnTo>
                  <a:pt x="4079621" y="5643371"/>
                </a:lnTo>
                <a:lnTo>
                  <a:pt x="5021580" y="2821686"/>
                </a:lnTo>
                <a:lnTo>
                  <a:pt x="4079621" y="0"/>
                </a:lnTo>
                <a:close/>
              </a:path>
            </a:pathLst>
          </a:custGeom>
          <a:solidFill>
            <a:srgbClr val="FAF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6994" y="1319910"/>
            <a:ext cx="29464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3610" algn="l"/>
                <a:tab pos="2933065" algn="l"/>
              </a:tabLst>
            </a:pPr>
            <a:r>
              <a:rPr sz="7200" b="1" u="heavy" spc="-13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7200" b="1" u="heavy" spc="10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03	</a:t>
            </a:r>
            <a:endParaRPr sz="7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8936" y="5293258"/>
            <a:ext cx="28632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40" dirty="0">
                <a:solidFill>
                  <a:srgbClr val="7E7E7E"/>
                </a:solidFill>
                <a:latin typeface="Arial"/>
                <a:cs typeface="Arial"/>
              </a:rPr>
              <a:t>Persija</a:t>
            </a:r>
            <a:r>
              <a:rPr sz="2800" b="1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menang.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38600" y="148539"/>
            <a:ext cx="7848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chemeClr val="tx1"/>
                </a:solidFill>
              </a:rPr>
              <a:t>CONTOH</a:t>
            </a:r>
            <a:r>
              <a:rPr sz="2400" spc="-235" dirty="0">
                <a:solidFill>
                  <a:schemeClr val="tx1"/>
                </a:solidFill>
              </a:rPr>
              <a:t> </a:t>
            </a:r>
            <a:r>
              <a:rPr sz="2400" spc="-135" dirty="0">
                <a:solidFill>
                  <a:schemeClr val="tx1"/>
                </a:solidFill>
              </a:rPr>
              <a:t>INFORMASI</a:t>
            </a:r>
            <a:r>
              <a:rPr sz="2400" spc="-220" dirty="0">
                <a:solidFill>
                  <a:schemeClr val="tx1"/>
                </a:solidFill>
              </a:rPr>
              <a:t> </a:t>
            </a:r>
            <a:r>
              <a:rPr sz="4000" spc="-434" dirty="0"/>
              <a:t>(3)</a:t>
            </a:r>
            <a:endParaRPr sz="4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491353" y="2407411"/>
            <a:ext cx="5845175" cy="2883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0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Pertand</a:t>
            </a:r>
            <a:r>
              <a:rPr sz="30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ingan</a:t>
            </a:r>
            <a:r>
              <a:rPr sz="3000" spc="-19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se</a:t>
            </a:r>
            <a:r>
              <a:rPr sz="30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30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ak</a:t>
            </a:r>
            <a:r>
              <a:rPr sz="30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bola</a:t>
            </a:r>
            <a:r>
              <a:rPr sz="30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Liga  </a:t>
            </a:r>
            <a:r>
              <a:rPr sz="30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Indonesia </a:t>
            </a:r>
            <a:r>
              <a:rPr sz="3000" b="1" spc="165" dirty="0">
                <a:solidFill>
                  <a:srgbClr val="7E7E7E"/>
                </a:solidFill>
                <a:latin typeface="Arial"/>
                <a:cs typeface="Arial"/>
              </a:rPr>
              <a:t>antara </a:t>
            </a:r>
            <a:r>
              <a:rPr sz="3000" b="1" i="1" spc="15" dirty="0">
                <a:solidFill>
                  <a:srgbClr val="7E7E7E"/>
                </a:solidFill>
                <a:latin typeface="Trebuchet MS"/>
                <a:cs typeface="Trebuchet MS"/>
              </a:rPr>
              <a:t>Club </a:t>
            </a:r>
            <a:r>
              <a:rPr sz="3000" b="1" spc="40" dirty="0">
                <a:solidFill>
                  <a:srgbClr val="7E7E7E"/>
                </a:solidFill>
                <a:latin typeface="Arial"/>
                <a:cs typeface="Arial"/>
              </a:rPr>
              <a:t>Persija </a:t>
            </a:r>
            <a:r>
              <a:rPr sz="3000" b="1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75" dirty="0">
                <a:solidFill>
                  <a:srgbClr val="7E7E7E"/>
                </a:solidFill>
                <a:latin typeface="Arial"/>
                <a:cs typeface="Arial"/>
              </a:rPr>
              <a:t>dengan</a:t>
            </a:r>
            <a:r>
              <a:rPr sz="30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25" dirty="0">
                <a:solidFill>
                  <a:srgbClr val="7E7E7E"/>
                </a:solidFill>
                <a:latin typeface="Arial"/>
                <a:cs typeface="Arial"/>
              </a:rPr>
              <a:t>Persib</a:t>
            </a:r>
            <a:r>
              <a:rPr sz="3000" b="1" spc="-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20" dirty="0">
                <a:solidFill>
                  <a:srgbClr val="7E7E7E"/>
                </a:solidFill>
                <a:latin typeface="Arial"/>
                <a:cs typeface="Arial"/>
              </a:rPr>
              <a:t>pukul</a:t>
            </a:r>
            <a:r>
              <a:rPr sz="30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5" dirty="0">
                <a:solidFill>
                  <a:srgbClr val="7E7E7E"/>
                </a:solidFill>
                <a:latin typeface="Arial"/>
                <a:cs typeface="Arial"/>
              </a:rPr>
              <a:t>16:30</a:t>
            </a:r>
            <a:r>
              <a:rPr sz="3000" b="1" spc="-8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40" dirty="0">
                <a:solidFill>
                  <a:srgbClr val="7E7E7E"/>
                </a:solidFill>
                <a:latin typeface="Arial"/>
                <a:cs typeface="Arial"/>
              </a:rPr>
              <a:t>tadi </a:t>
            </a:r>
            <a:r>
              <a:rPr sz="3000" b="1" spc="-819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30" dirty="0">
                <a:solidFill>
                  <a:srgbClr val="7E7E7E"/>
                </a:solidFill>
                <a:latin typeface="Arial"/>
                <a:cs typeface="Arial"/>
              </a:rPr>
              <a:t>berakhir </a:t>
            </a:r>
            <a:r>
              <a:rPr sz="3000" b="1" spc="75" dirty="0">
                <a:solidFill>
                  <a:srgbClr val="7E7E7E"/>
                </a:solidFill>
                <a:latin typeface="Arial"/>
                <a:cs typeface="Arial"/>
              </a:rPr>
              <a:t>dengan </a:t>
            </a:r>
            <a:r>
              <a:rPr sz="3000" b="1" spc="35" dirty="0">
                <a:solidFill>
                  <a:srgbClr val="7E7E7E"/>
                </a:solidFill>
                <a:latin typeface="Arial"/>
                <a:cs typeface="Arial"/>
              </a:rPr>
              <a:t>skor </a:t>
            </a:r>
            <a:r>
              <a:rPr sz="3000" b="1" spc="40" dirty="0">
                <a:solidFill>
                  <a:srgbClr val="7E7E7E"/>
                </a:solidFill>
                <a:latin typeface="Arial"/>
                <a:cs typeface="Arial"/>
              </a:rPr>
              <a:t>3 </a:t>
            </a:r>
            <a:r>
              <a:rPr sz="3000" b="1" spc="-145" dirty="0">
                <a:solidFill>
                  <a:srgbClr val="7E7E7E"/>
                </a:solidFill>
                <a:latin typeface="Arial"/>
                <a:cs typeface="Arial"/>
              </a:rPr>
              <a:t>: </a:t>
            </a:r>
            <a:r>
              <a:rPr sz="3000" b="1" spc="40" dirty="0">
                <a:solidFill>
                  <a:srgbClr val="7E7E7E"/>
                </a:solidFill>
                <a:latin typeface="Arial"/>
                <a:cs typeface="Arial"/>
              </a:rPr>
              <a:t>2 </a:t>
            </a:r>
            <a:r>
              <a:rPr sz="3000" b="1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75" dirty="0">
                <a:solidFill>
                  <a:srgbClr val="7E7E7E"/>
                </a:solidFill>
                <a:latin typeface="Arial"/>
                <a:cs typeface="Arial"/>
              </a:rPr>
              <a:t>untuk</a:t>
            </a:r>
            <a:r>
              <a:rPr sz="30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114" dirty="0">
                <a:solidFill>
                  <a:srgbClr val="7E7E7E"/>
                </a:solidFill>
                <a:latin typeface="Arial"/>
                <a:cs typeface="Arial"/>
              </a:rPr>
              <a:t>kemenangan</a:t>
            </a:r>
            <a:r>
              <a:rPr sz="30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000" b="1" spc="35" dirty="0">
                <a:solidFill>
                  <a:srgbClr val="7E7E7E"/>
                </a:solidFill>
                <a:latin typeface="Arial"/>
                <a:cs typeface="Arial"/>
              </a:rPr>
              <a:t>Persija.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2FFE7C-605B-121F-19C2-A5B9B6A15E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07" y="2739996"/>
            <a:ext cx="4222347" cy="2374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09004" y="1507236"/>
            <a:ext cx="114300" cy="5352415"/>
          </a:xfrm>
          <a:custGeom>
            <a:avLst/>
            <a:gdLst/>
            <a:ahLst/>
            <a:cxnLst/>
            <a:rect l="l" t="t" r="r" b="b"/>
            <a:pathLst>
              <a:path w="114300" h="5352415">
                <a:moveTo>
                  <a:pt x="38100" y="110465"/>
                </a:moveTo>
                <a:lnTo>
                  <a:pt x="38100" y="171450"/>
                </a:lnTo>
                <a:lnTo>
                  <a:pt x="76200" y="17145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5352415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5352415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5352415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5352415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  <a:path w="114300" h="5352415">
                <a:moveTo>
                  <a:pt x="76200" y="209550"/>
                </a:moveTo>
                <a:lnTo>
                  <a:pt x="38100" y="209550"/>
                </a:lnTo>
                <a:lnTo>
                  <a:pt x="38100" y="323850"/>
                </a:lnTo>
                <a:lnTo>
                  <a:pt x="76200" y="323850"/>
                </a:lnTo>
                <a:lnTo>
                  <a:pt x="76200" y="209550"/>
                </a:lnTo>
                <a:close/>
              </a:path>
              <a:path w="114300" h="5352415">
                <a:moveTo>
                  <a:pt x="76200" y="361950"/>
                </a:moveTo>
                <a:lnTo>
                  <a:pt x="38100" y="361950"/>
                </a:lnTo>
                <a:lnTo>
                  <a:pt x="38100" y="476250"/>
                </a:lnTo>
                <a:lnTo>
                  <a:pt x="76200" y="476250"/>
                </a:lnTo>
                <a:lnTo>
                  <a:pt x="76200" y="361950"/>
                </a:lnTo>
                <a:close/>
              </a:path>
              <a:path w="114300" h="5352415">
                <a:moveTo>
                  <a:pt x="76200" y="514350"/>
                </a:moveTo>
                <a:lnTo>
                  <a:pt x="38100" y="514350"/>
                </a:lnTo>
                <a:lnTo>
                  <a:pt x="38100" y="628650"/>
                </a:lnTo>
                <a:lnTo>
                  <a:pt x="76200" y="628650"/>
                </a:lnTo>
                <a:lnTo>
                  <a:pt x="76200" y="514350"/>
                </a:lnTo>
                <a:close/>
              </a:path>
              <a:path w="114300" h="5352415">
                <a:moveTo>
                  <a:pt x="76200" y="666750"/>
                </a:moveTo>
                <a:lnTo>
                  <a:pt x="38100" y="666750"/>
                </a:lnTo>
                <a:lnTo>
                  <a:pt x="38100" y="781050"/>
                </a:lnTo>
                <a:lnTo>
                  <a:pt x="76200" y="781050"/>
                </a:lnTo>
                <a:lnTo>
                  <a:pt x="76200" y="666750"/>
                </a:lnTo>
                <a:close/>
              </a:path>
              <a:path w="114300" h="5352415">
                <a:moveTo>
                  <a:pt x="76200" y="819150"/>
                </a:moveTo>
                <a:lnTo>
                  <a:pt x="38100" y="819150"/>
                </a:lnTo>
                <a:lnTo>
                  <a:pt x="38100" y="933450"/>
                </a:lnTo>
                <a:lnTo>
                  <a:pt x="76200" y="933450"/>
                </a:lnTo>
                <a:lnTo>
                  <a:pt x="76200" y="819150"/>
                </a:lnTo>
                <a:close/>
              </a:path>
              <a:path w="114300" h="5352415">
                <a:moveTo>
                  <a:pt x="76200" y="971550"/>
                </a:moveTo>
                <a:lnTo>
                  <a:pt x="38100" y="971550"/>
                </a:lnTo>
                <a:lnTo>
                  <a:pt x="38100" y="1085850"/>
                </a:lnTo>
                <a:lnTo>
                  <a:pt x="76200" y="1085850"/>
                </a:lnTo>
                <a:lnTo>
                  <a:pt x="76200" y="971550"/>
                </a:lnTo>
                <a:close/>
              </a:path>
              <a:path w="114300" h="5352415">
                <a:moveTo>
                  <a:pt x="76200" y="1123950"/>
                </a:moveTo>
                <a:lnTo>
                  <a:pt x="38100" y="1123950"/>
                </a:lnTo>
                <a:lnTo>
                  <a:pt x="38100" y="1238250"/>
                </a:lnTo>
                <a:lnTo>
                  <a:pt x="76200" y="1238250"/>
                </a:lnTo>
                <a:lnTo>
                  <a:pt x="76200" y="1123950"/>
                </a:lnTo>
                <a:close/>
              </a:path>
              <a:path w="114300" h="5352415">
                <a:moveTo>
                  <a:pt x="76200" y="1276350"/>
                </a:moveTo>
                <a:lnTo>
                  <a:pt x="38100" y="1276350"/>
                </a:lnTo>
                <a:lnTo>
                  <a:pt x="38100" y="1390650"/>
                </a:lnTo>
                <a:lnTo>
                  <a:pt x="76200" y="1390650"/>
                </a:lnTo>
                <a:lnTo>
                  <a:pt x="76200" y="1276350"/>
                </a:lnTo>
                <a:close/>
              </a:path>
              <a:path w="114300" h="5352415">
                <a:moveTo>
                  <a:pt x="76200" y="1428750"/>
                </a:moveTo>
                <a:lnTo>
                  <a:pt x="38100" y="1428750"/>
                </a:lnTo>
                <a:lnTo>
                  <a:pt x="38100" y="1543050"/>
                </a:lnTo>
                <a:lnTo>
                  <a:pt x="76200" y="1543050"/>
                </a:lnTo>
                <a:lnTo>
                  <a:pt x="76200" y="1428750"/>
                </a:lnTo>
                <a:close/>
              </a:path>
              <a:path w="114300" h="5352415">
                <a:moveTo>
                  <a:pt x="76200" y="1581150"/>
                </a:moveTo>
                <a:lnTo>
                  <a:pt x="38100" y="1581150"/>
                </a:lnTo>
                <a:lnTo>
                  <a:pt x="38100" y="1695450"/>
                </a:lnTo>
                <a:lnTo>
                  <a:pt x="76200" y="1695450"/>
                </a:lnTo>
                <a:lnTo>
                  <a:pt x="76200" y="1581150"/>
                </a:lnTo>
                <a:close/>
              </a:path>
              <a:path w="114300" h="5352415">
                <a:moveTo>
                  <a:pt x="76200" y="1733550"/>
                </a:moveTo>
                <a:lnTo>
                  <a:pt x="38100" y="1733550"/>
                </a:lnTo>
                <a:lnTo>
                  <a:pt x="38100" y="1847850"/>
                </a:lnTo>
                <a:lnTo>
                  <a:pt x="76200" y="1847850"/>
                </a:lnTo>
                <a:lnTo>
                  <a:pt x="76200" y="1733550"/>
                </a:lnTo>
                <a:close/>
              </a:path>
              <a:path w="114300" h="5352415">
                <a:moveTo>
                  <a:pt x="76200" y="1885950"/>
                </a:moveTo>
                <a:lnTo>
                  <a:pt x="38100" y="1885950"/>
                </a:lnTo>
                <a:lnTo>
                  <a:pt x="38100" y="2000250"/>
                </a:lnTo>
                <a:lnTo>
                  <a:pt x="76200" y="2000250"/>
                </a:lnTo>
                <a:lnTo>
                  <a:pt x="76200" y="1885950"/>
                </a:lnTo>
                <a:close/>
              </a:path>
              <a:path w="114300" h="5352415">
                <a:moveTo>
                  <a:pt x="76200" y="2038350"/>
                </a:moveTo>
                <a:lnTo>
                  <a:pt x="38100" y="2038350"/>
                </a:lnTo>
                <a:lnTo>
                  <a:pt x="38100" y="2152650"/>
                </a:lnTo>
                <a:lnTo>
                  <a:pt x="76200" y="2152650"/>
                </a:lnTo>
                <a:lnTo>
                  <a:pt x="76200" y="2038350"/>
                </a:lnTo>
                <a:close/>
              </a:path>
              <a:path w="114300" h="5352415">
                <a:moveTo>
                  <a:pt x="76200" y="2190750"/>
                </a:moveTo>
                <a:lnTo>
                  <a:pt x="38100" y="2190750"/>
                </a:lnTo>
                <a:lnTo>
                  <a:pt x="38100" y="2305050"/>
                </a:lnTo>
                <a:lnTo>
                  <a:pt x="76200" y="2305050"/>
                </a:lnTo>
                <a:lnTo>
                  <a:pt x="76200" y="2190750"/>
                </a:lnTo>
                <a:close/>
              </a:path>
              <a:path w="114300" h="5352415">
                <a:moveTo>
                  <a:pt x="76200" y="2343150"/>
                </a:moveTo>
                <a:lnTo>
                  <a:pt x="38100" y="2343150"/>
                </a:lnTo>
                <a:lnTo>
                  <a:pt x="38100" y="2457450"/>
                </a:lnTo>
                <a:lnTo>
                  <a:pt x="76200" y="2457450"/>
                </a:lnTo>
                <a:lnTo>
                  <a:pt x="76200" y="2343150"/>
                </a:lnTo>
                <a:close/>
              </a:path>
              <a:path w="114300" h="5352415">
                <a:moveTo>
                  <a:pt x="76200" y="2495550"/>
                </a:moveTo>
                <a:lnTo>
                  <a:pt x="38100" y="2495550"/>
                </a:lnTo>
                <a:lnTo>
                  <a:pt x="38100" y="2609850"/>
                </a:lnTo>
                <a:lnTo>
                  <a:pt x="76200" y="2609850"/>
                </a:lnTo>
                <a:lnTo>
                  <a:pt x="76200" y="2495550"/>
                </a:lnTo>
                <a:close/>
              </a:path>
              <a:path w="114300" h="5352415">
                <a:moveTo>
                  <a:pt x="76200" y="2647950"/>
                </a:moveTo>
                <a:lnTo>
                  <a:pt x="38100" y="2647950"/>
                </a:lnTo>
                <a:lnTo>
                  <a:pt x="38100" y="2762250"/>
                </a:lnTo>
                <a:lnTo>
                  <a:pt x="76200" y="2762250"/>
                </a:lnTo>
                <a:lnTo>
                  <a:pt x="76200" y="2647950"/>
                </a:lnTo>
                <a:close/>
              </a:path>
              <a:path w="114300" h="5352415">
                <a:moveTo>
                  <a:pt x="76200" y="2800350"/>
                </a:moveTo>
                <a:lnTo>
                  <a:pt x="38100" y="2800350"/>
                </a:lnTo>
                <a:lnTo>
                  <a:pt x="38100" y="2914650"/>
                </a:lnTo>
                <a:lnTo>
                  <a:pt x="76200" y="2914650"/>
                </a:lnTo>
                <a:lnTo>
                  <a:pt x="76200" y="2800350"/>
                </a:lnTo>
                <a:close/>
              </a:path>
              <a:path w="114300" h="5352415">
                <a:moveTo>
                  <a:pt x="76200" y="2952750"/>
                </a:moveTo>
                <a:lnTo>
                  <a:pt x="38100" y="2952750"/>
                </a:lnTo>
                <a:lnTo>
                  <a:pt x="38100" y="3067050"/>
                </a:lnTo>
                <a:lnTo>
                  <a:pt x="76200" y="3067050"/>
                </a:lnTo>
                <a:lnTo>
                  <a:pt x="76200" y="2952750"/>
                </a:lnTo>
                <a:close/>
              </a:path>
              <a:path w="114300" h="5352415">
                <a:moveTo>
                  <a:pt x="76200" y="3105150"/>
                </a:moveTo>
                <a:lnTo>
                  <a:pt x="38100" y="3105150"/>
                </a:lnTo>
                <a:lnTo>
                  <a:pt x="38100" y="3219450"/>
                </a:lnTo>
                <a:lnTo>
                  <a:pt x="76200" y="3219450"/>
                </a:lnTo>
                <a:lnTo>
                  <a:pt x="76200" y="3105150"/>
                </a:lnTo>
                <a:close/>
              </a:path>
              <a:path w="114300" h="5352415">
                <a:moveTo>
                  <a:pt x="76200" y="3257550"/>
                </a:moveTo>
                <a:lnTo>
                  <a:pt x="38100" y="3257550"/>
                </a:lnTo>
                <a:lnTo>
                  <a:pt x="38100" y="3371850"/>
                </a:lnTo>
                <a:lnTo>
                  <a:pt x="76200" y="3371850"/>
                </a:lnTo>
                <a:lnTo>
                  <a:pt x="76200" y="3257550"/>
                </a:lnTo>
                <a:close/>
              </a:path>
              <a:path w="114300" h="5352415">
                <a:moveTo>
                  <a:pt x="76200" y="3409950"/>
                </a:moveTo>
                <a:lnTo>
                  <a:pt x="38100" y="3409950"/>
                </a:lnTo>
                <a:lnTo>
                  <a:pt x="38100" y="3524250"/>
                </a:lnTo>
                <a:lnTo>
                  <a:pt x="76200" y="3524250"/>
                </a:lnTo>
                <a:lnTo>
                  <a:pt x="76200" y="3409950"/>
                </a:lnTo>
                <a:close/>
              </a:path>
              <a:path w="114300" h="5352415">
                <a:moveTo>
                  <a:pt x="76200" y="3562350"/>
                </a:moveTo>
                <a:lnTo>
                  <a:pt x="38100" y="3562350"/>
                </a:lnTo>
                <a:lnTo>
                  <a:pt x="38100" y="3676650"/>
                </a:lnTo>
                <a:lnTo>
                  <a:pt x="76200" y="3676650"/>
                </a:lnTo>
                <a:lnTo>
                  <a:pt x="76200" y="3562350"/>
                </a:lnTo>
                <a:close/>
              </a:path>
              <a:path w="114300" h="5352415">
                <a:moveTo>
                  <a:pt x="76200" y="3714750"/>
                </a:moveTo>
                <a:lnTo>
                  <a:pt x="38100" y="3714750"/>
                </a:lnTo>
                <a:lnTo>
                  <a:pt x="38100" y="3829050"/>
                </a:lnTo>
                <a:lnTo>
                  <a:pt x="76200" y="3829050"/>
                </a:lnTo>
                <a:lnTo>
                  <a:pt x="76200" y="3714750"/>
                </a:lnTo>
                <a:close/>
              </a:path>
              <a:path w="114300" h="5352415">
                <a:moveTo>
                  <a:pt x="76200" y="3867150"/>
                </a:moveTo>
                <a:lnTo>
                  <a:pt x="38100" y="3867150"/>
                </a:lnTo>
                <a:lnTo>
                  <a:pt x="38100" y="3981450"/>
                </a:lnTo>
                <a:lnTo>
                  <a:pt x="76200" y="3981450"/>
                </a:lnTo>
                <a:lnTo>
                  <a:pt x="76200" y="3867150"/>
                </a:lnTo>
                <a:close/>
              </a:path>
              <a:path w="114300" h="5352415">
                <a:moveTo>
                  <a:pt x="76200" y="4019550"/>
                </a:moveTo>
                <a:lnTo>
                  <a:pt x="38100" y="4019550"/>
                </a:lnTo>
                <a:lnTo>
                  <a:pt x="38100" y="4133850"/>
                </a:lnTo>
                <a:lnTo>
                  <a:pt x="76200" y="4133850"/>
                </a:lnTo>
                <a:lnTo>
                  <a:pt x="76200" y="4019550"/>
                </a:lnTo>
                <a:close/>
              </a:path>
              <a:path w="114300" h="5352415">
                <a:moveTo>
                  <a:pt x="76200" y="4171950"/>
                </a:moveTo>
                <a:lnTo>
                  <a:pt x="38100" y="4171950"/>
                </a:lnTo>
                <a:lnTo>
                  <a:pt x="38100" y="4286250"/>
                </a:lnTo>
                <a:lnTo>
                  <a:pt x="76200" y="4286250"/>
                </a:lnTo>
                <a:lnTo>
                  <a:pt x="76200" y="4171950"/>
                </a:lnTo>
                <a:close/>
              </a:path>
              <a:path w="114300" h="5352415">
                <a:moveTo>
                  <a:pt x="76200" y="4324350"/>
                </a:moveTo>
                <a:lnTo>
                  <a:pt x="38100" y="4324350"/>
                </a:lnTo>
                <a:lnTo>
                  <a:pt x="38100" y="4438650"/>
                </a:lnTo>
                <a:lnTo>
                  <a:pt x="76200" y="4438650"/>
                </a:lnTo>
                <a:lnTo>
                  <a:pt x="76200" y="4324350"/>
                </a:lnTo>
                <a:close/>
              </a:path>
              <a:path w="114300" h="5352415">
                <a:moveTo>
                  <a:pt x="76200" y="4476750"/>
                </a:moveTo>
                <a:lnTo>
                  <a:pt x="38100" y="4476750"/>
                </a:lnTo>
                <a:lnTo>
                  <a:pt x="38100" y="4591050"/>
                </a:lnTo>
                <a:lnTo>
                  <a:pt x="76200" y="4591050"/>
                </a:lnTo>
                <a:lnTo>
                  <a:pt x="76200" y="4476750"/>
                </a:lnTo>
                <a:close/>
              </a:path>
              <a:path w="114300" h="5352415">
                <a:moveTo>
                  <a:pt x="76200" y="4629150"/>
                </a:moveTo>
                <a:lnTo>
                  <a:pt x="38100" y="4629150"/>
                </a:lnTo>
                <a:lnTo>
                  <a:pt x="38100" y="4743450"/>
                </a:lnTo>
                <a:lnTo>
                  <a:pt x="76200" y="4743450"/>
                </a:lnTo>
                <a:lnTo>
                  <a:pt x="76200" y="4629150"/>
                </a:lnTo>
                <a:close/>
              </a:path>
              <a:path w="114300" h="5352415">
                <a:moveTo>
                  <a:pt x="76200" y="4781550"/>
                </a:moveTo>
                <a:lnTo>
                  <a:pt x="38100" y="4781550"/>
                </a:lnTo>
                <a:lnTo>
                  <a:pt x="38100" y="4895850"/>
                </a:lnTo>
                <a:lnTo>
                  <a:pt x="76200" y="4895850"/>
                </a:lnTo>
                <a:lnTo>
                  <a:pt x="76200" y="4781550"/>
                </a:lnTo>
                <a:close/>
              </a:path>
              <a:path w="114300" h="5352415">
                <a:moveTo>
                  <a:pt x="76200" y="4933950"/>
                </a:moveTo>
                <a:lnTo>
                  <a:pt x="38100" y="4933950"/>
                </a:lnTo>
                <a:lnTo>
                  <a:pt x="38100" y="5048250"/>
                </a:lnTo>
                <a:lnTo>
                  <a:pt x="76200" y="5048250"/>
                </a:lnTo>
                <a:lnTo>
                  <a:pt x="76200" y="4933950"/>
                </a:lnTo>
                <a:close/>
              </a:path>
              <a:path w="114300" h="5352415">
                <a:moveTo>
                  <a:pt x="76200" y="5086350"/>
                </a:moveTo>
                <a:lnTo>
                  <a:pt x="38100" y="5086350"/>
                </a:lnTo>
                <a:lnTo>
                  <a:pt x="38100" y="5200650"/>
                </a:lnTo>
                <a:lnTo>
                  <a:pt x="76200" y="5200650"/>
                </a:lnTo>
                <a:lnTo>
                  <a:pt x="76200" y="5086350"/>
                </a:lnTo>
                <a:close/>
              </a:path>
              <a:path w="114300" h="5352415">
                <a:moveTo>
                  <a:pt x="76200" y="5238748"/>
                </a:moveTo>
                <a:lnTo>
                  <a:pt x="38100" y="5238748"/>
                </a:lnTo>
                <a:lnTo>
                  <a:pt x="38100" y="5351816"/>
                </a:lnTo>
                <a:lnTo>
                  <a:pt x="76200" y="5351816"/>
                </a:lnTo>
                <a:lnTo>
                  <a:pt x="76200" y="5238748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81800" y="1027401"/>
            <a:ext cx="5299963" cy="4601644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252729" algn="ctr">
              <a:lnSpc>
                <a:spcPct val="100000"/>
              </a:lnSpc>
              <a:spcBef>
                <a:spcPts val="2115"/>
              </a:spcBef>
            </a:pPr>
            <a:r>
              <a:rPr sz="4000" b="1" spc="-105" dirty="0">
                <a:solidFill>
                  <a:srgbClr val="51A0D7"/>
                </a:solidFill>
                <a:latin typeface="Constantia" panose="02030602050306030303" pitchFamily="18" charset="0"/>
                <a:cs typeface="Tahoma"/>
              </a:rPr>
              <a:t>INFORMASI</a:t>
            </a:r>
            <a:endParaRPr sz="4000">
              <a:latin typeface="Constantia" panose="02030602050306030303" pitchFamily="18" charset="0"/>
              <a:cs typeface="Tahoma"/>
            </a:endParaRPr>
          </a:p>
          <a:p>
            <a:pPr marL="355600" marR="5080" indent="-342900">
              <a:lnSpc>
                <a:spcPct val="110000"/>
              </a:lnSpc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sz="2000" spc="-45" dirty="0">
                <a:latin typeface="Constantia" panose="02030602050306030303" pitchFamily="18" charset="0"/>
                <a:cs typeface="Lucida Sans Unicode"/>
              </a:rPr>
              <a:t>info</a:t>
            </a:r>
            <a:r>
              <a:rPr sz="2000" spc="-35" dirty="0">
                <a:latin typeface="Constantia" panose="02030602050306030303" pitchFamily="18" charset="0"/>
                <a:cs typeface="Lucida Sans Unicode"/>
              </a:rPr>
              <a:t>rma</a:t>
            </a:r>
            <a:r>
              <a:rPr sz="2000" spc="-10" dirty="0">
                <a:latin typeface="Constantia" panose="02030602050306030303" pitchFamily="18" charset="0"/>
                <a:cs typeface="Lucida Sans Unicode"/>
              </a:rPr>
              <a:t>s</a:t>
            </a:r>
            <a:r>
              <a:rPr sz="2000" spc="-95" dirty="0">
                <a:latin typeface="Constantia" panose="02030602050306030303" pitchFamily="18" charset="0"/>
                <a:cs typeface="Lucida Sans Unicode"/>
              </a:rPr>
              <a:t>i</a:t>
            </a:r>
            <a:r>
              <a:rPr sz="2000" spc="-17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5" dirty="0">
                <a:latin typeface="Constantia" panose="02030602050306030303" pitchFamily="18" charset="0"/>
                <a:cs typeface="Lucida Sans Unicode"/>
              </a:rPr>
              <a:t>me</a:t>
            </a:r>
            <a:r>
              <a:rPr sz="2000" spc="5" dirty="0">
                <a:latin typeface="Constantia" panose="02030602050306030303" pitchFamily="18" charset="0"/>
                <a:cs typeface="Lucida Sans Unicode"/>
              </a:rPr>
              <a:t>r</a:t>
            </a:r>
            <a:r>
              <a:rPr sz="2000" spc="-35" dirty="0">
                <a:latin typeface="Constantia" panose="02030602050306030303" pitchFamily="18" charset="0"/>
                <a:cs typeface="Lucida Sans Unicode"/>
              </a:rPr>
              <a:t>upakan</a:t>
            </a:r>
            <a:r>
              <a:rPr sz="2000" spc="-17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55" dirty="0">
                <a:latin typeface="Constantia" panose="02030602050306030303" pitchFamily="18" charset="0"/>
                <a:cs typeface="Lucida Sans Unicode"/>
              </a:rPr>
              <a:t>has</a:t>
            </a:r>
            <a:r>
              <a:rPr sz="2000" spc="-25" dirty="0">
                <a:latin typeface="Constantia" panose="02030602050306030303" pitchFamily="18" charset="0"/>
                <a:cs typeface="Lucida Sans Unicode"/>
              </a:rPr>
              <a:t>i</a:t>
            </a:r>
            <a:r>
              <a:rPr sz="2000" spc="-100" dirty="0">
                <a:latin typeface="Constantia" panose="02030602050306030303" pitchFamily="18" charset="0"/>
                <a:cs typeface="Lucida Sans Unicode"/>
              </a:rPr>
              <a:t>l  </a:t>
            </a:r>
            <a:r>
              <a:rPr sz="2000" spc="-35" dirty="0">
                <a:latin typeface="Constantia" panose="02030602050306030303" pitchFamily="18" charset="0"/>
                <a:cs typeface="Lucida Sans Unicode"/>
              </a:rPr>
              <a:t>pengolahan</a:t>
            </a:r>
            <a:r>
              <a:rPr sz="2000" spc="-16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30" dirty="0">
                <a:latin typeface="Constantia" panose="02030602050306030303" pitchFamily="18" charset="0"/>
                <a:cs typeface="Lucida Sans Unicode"/>
              </a:rPr>
              <a:t>dari</a:t>
            </a:r>
            <a:r>
              <a:rPr sz="2000" spc="-16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20" dirty="0">
                <a:latin typeface="Constantia" panose="02030602050306030303" pitchFamily="18" charset="0"/>
                <a:cs typeface="Lucida Sans Unicode"/>
              </a:rPr>
              <a:t>data</a:t>
            </a:r>
            <a:r>
              <a:rPr sz="2000" spc="-16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60" dirty="0">
                <a:latin typeface="Constantia" panose="02030602050306030303" pitchFamily="18" charset="0"/>
                <a:cs typeface="Lucida Sans Unicode"/>
              </a:rPr>
              <a:t>yang</a:t>
            </a:r>
            <a:r>
              <a:rPr sz="2000" spc="-16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45" dirty="0">
                <a:latin typeface="Constantia" panose="02030602050306030303" pitchFamily="18" charset="0"/>
                <a:cs typeface="Lucida Sans Unicode"/>
              </a:rPr>
              <a:t>bisa  </a:t>
            </a:r>
            <a:r>
              <a:rPr sz="2000" spc="-60" dirty="0">
                <a:latin typeface="Constantia" panose="02030602050306030303" pitchFamily="18" charset="0"/>
                <a:cs typeface="Lucida Sans Unicode"/>
              </a:rPr>
              <a:t>digunakan </a:t>
            </a:r>
            <a:r>
              <a:rPr sz="2000" spc="-55" dirty="0">
                <a:latin typeface="Constantia" panose="02030602050306030303" pitchFamily="18" charset="0"/>
                <a:cs typeface="Lucida Sans Unicode"/>
              </a:rPr>
              <a:t>untuk </a:t>
            </a:r>
            <a:r>
              <a:rPr sz="2000" spc="-45" dirty="0">
                <a:latin typeface="Constantia" panose="02030602050306030303" pitchFamily="18" charset="0"/>
                <a:cs typeface="Lucida Sans Unicode"/>
              </a:rPr>
              <a:t>pengambilan </a:t>
            </a:r>
            <a:r>
              <a:rPr sz="2000" spc="-81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60">
                <a:latin typeface="Constantia" panose="02030602050306030303" pitchFamily="18" charset="0"/>
                <a:cs typeface="Lucida Sans Unicode"/>
              </a:rPr>
              <a:t>keputusan.</a:t>
            </a:r>
            <a:endParaRPr lang="en-US" sz="2000" spc="-60">
              <a:latin typeface="Constantia" panose="02030602050306030303" pitchFamily="18" charset="0"/>
              <a:cs typeface="Lucida Sans Unicode"/>
            </a:endParaRPr>
          </a:p>
          <a:p>
            <a:pPr marL="355600" marR="5080" indent="-342900">
              <a:lnSpc>
                <a:spcPct val="110000"/>
              </a:lnSpc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it-IT" sz="2000">
                <a:latin typeface="Constantia" panose="02030602050306030303" pitchFamily="18" charset="0"/>
                <a:cs typeface="Lucida Sans Unicode"/>
              </a:rPr>
              <a:t>Informasi bisa berguna dan  bisa diterima oleh akal  pikiran penerima.</a:t>
            </a:r>
          </a:p>
          <a:p>
            <a:pPr marL="355600" marR="5080" indent="-342900">
              <a:lnSpc>
                <a:spcPct val="110000"/>
              </a:lnSpc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lang="id-ID" sz="2000" b="0">
                <a:solidFill>
                  <a:schemeClr val="tx1"/>
                </a:solidFill>
                <a:latin typeface="Constantia" panose="02030602050306030303" pitchFamily="18" charset="0"/>
                <a:cs typeface="Lucida Sans Unicode"/>
              </a:rPr>
              <a:t>Informasi menghasilkan  penjelasan yang dapat dipakai  dalam mengambil keputusan.  Contohnya: Penjualan per bulan  akan digunakan oleh  manajemen untuk mengambil  sebuah keputusan.</a:t>
            </a:r>
            <a:endParaRPr lang="it-IT" sz="2000">
              <a:latin typeface="Constantia" panose="02030602050306030303" pitchFamily="18" charset="0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407" y="1027401"/>
            <a:ext cx="5895644" cy="4562146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R="772795" algn="ctr">
              <a:lnSpc>
                <a:spcPct val="100000"/>
              </a:lnSpc>
              <a:spcBef>
                <a:spcPts val="2115"/>
              </a:spcBef>
            </a:pPr>
            <a:r>
              <a:rPr sz="4000" b="1" spc="-135" dirty="0">
                <a:solidFill>
                  <a:srgbClr val="51A0D7"/>
                </a:solidFill>
                <a:latin typeface="Constantia" panose="02030602050306030303" pitchFamily="18" charset="0"/>
                <a:cs typeface="Tahoma"/>
              </a:rPr>
              <a:t>DATA</a:t>
            </a:r>
            <a:endParaRPr sz="4000">
              <a:latin typeface="Constantia" panose="02030602050306030303" pitchFamily="18" charset="0"/>
              <a:cs typeface="Tahoma"/>
            </a:endParaRPr>
          </a:p>
          <a:p>
            <a:pPr marL="355600" marR="5080" indent="-342900">
              <a:lnSpc>
                <a:spcPct val="110000"/>
              </a:lnSpc>
              <a:spcBef>
                <a:spcPts val="880"/>
              </a:spcBef>
              <a:buFont typeface="Wingdings" panose="05000000000000000000" pitchFamily="2" charset="2"/>
              <a:buChar char="§"/>
            </a:pPr>
            <a:r>
              <a:rPr sz="2000" spc="-20" dirty="0">
                <a:latin typeface="Constantia" panose="02030602050306030303" pitchFamily="18" charset="0"/>
                <a:cs typeface="Lucida Sans Unicode"/>
              </a:rPr>
              <a:t>Data</a:t>
            </a:r>
            <a:r>
              <a:rPr sz="2000" spc="-15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50" dirty="0">
                <a:latin typeface="Constantia" panose="02030602050306030303" pitchFamily="18" charset="0"/>
                <a:cs typeface="Lucida Sans Unicode"/>
              </a:rPr>
              <a:t>lebih</a:t>
            </a:r>
            <a:r>
              <a:rPr sz="2000" spc="-15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45" dirty="0">
                <a:latin typeface="Constantia" panose="02030602050306030303" pitchFamily="18" charset="0"/>
                <a:cs typeface="Lucida Sans Unicode"/>
              </a:rPr>
              <a:t>cenderung</a:t>
            </a:r>
            <a:r>
              <a:rPr sz="2000" spc="-14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125" dirty="0">
                <a:latin typeface="Constantia" panose="02030602050306030303" pitchFamily="18" charset="0"/>
                <a:cs typeface="Lucida Sans Unicode"/>
              </a:rPr>
              <a:t>k</a:t>
            </a:r>
            <a:r>
              <a:rPr sz="2000" spc="-70" dirty="0">
                <a:latin typeface="Constantia" panose="02030602050306030303" pitchFamily="18" charset="0"/>
                <a:cs typeface="Lucida Sans Unicode"/>
              </a:rPr>
              <a:t>e</a:t>
            </a:r>
            <a:r>
              <a:rPr sz="2000" spc="-15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35" dirty="0">
                <a:latin typeface="Constantia" panose="02030602050306030303" pitchFamily="18" charset="0"/>
                <a:cs typeface="Lucida Sans Unicode"/>
              </a:rPr>
              <a:t>penjela</a:t>
            </a:r>
            <a:r>
              <a:rPr sz="2000" spc="-40" dirty="0">
                <a:latin typeface="Constantia" panose="02030602050306030303" pitchFamily="18" charset="0"/>
                <a:cs typeface="Lucida Sans Unicode"/>
              </a:rPr>
              <a:t>s</a:t>
            </a:r>
            <a:r>
              <a:rPr sz="2000" spc="-35" dirty="0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spc="-15" dirty="0">
                <a:latin typeface="Constantia" panose="02030602050306030303" pitchFamily="18" charset="0"/>
                <a:cs typeface="Lucida Sans Unicode"/>
              </a:rPr>
              <a:t>n  </a:t>
            </a:r>
            <a:r>
              <a:rPr sz="2000" spc="-95" dirty="0">
                <a:latin typeface="Constantia" panose="02030602050306030303" pitchFamily="18" charset="0"/>
                <a:cs typeface="Lucida Sans Unicode"/>
              </a:rPr>
              <a:t>singka</a:t>
            </a:r>
            <a:r>
              <a:rPr sz="2000" spc="-65" dirty="0">
                <a:latin typeface="Constantia" panose="02030602050306030303" pitchFamily="18" charset="0"/>
                <a:cs typeface="Lucida Sans Unicode"/>
              </a:rPr>
              <a:t>t</a:t>
            </a:r>
            <a:r>
              <a:rPr sz="2000" spc="-17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15" dirty="0">
                <a:latin typeface="Constantia" panose="02030602050306030303" pitchFamily="18" charset="0"/>
                <a:cs typeface="Lucida Sans Unicode"/>
              </a:rPr>
              <a:t>at</a:t>
            </a:r>
            <a:r>
              <a:rPr sz="2000" spc="-5" dirty="0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spc="-15" dirty="0">
                <a:latin typeface="Constantia" panose="02030602050306030303" pitchFamily="18" charset="0"/>
                <a:cs typeface="Lucida Sans Unicode"/>
              </a:rPr>
              <a:t>u</a:t>
            </a:r>
            <a:r>
              <a:rPr sz="2000" spc="-16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35" dirty="0">
                <a:latin typeface="Constantia" panose="02030602050306030303" pitchFamily="18" charset="0"/>
                <a:cs typeface="Lucida Sans Unicode"/>
              </a:rPr>
              <a:t>suatu</a:t>
            </a:r>
            <a:r>
              <a:rPr sz="2000" spc="-16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95" dirty="0">
                <a:latin typeface="Constantia" panose="02030602050306030303" pitchFamily="18" charset="0"/>
                <a:cs typeface="Lucida Sans Unicode"/>
              </a:rPr>
              <a:t>gaga</a:t>
            </a:r>
            <a:r>
              <a:rPr sz="2000" spc="-75" dirty="0">
                <a:latin typeface="Constantia" panose="02030602050306030303" pitchFamily="18" charset="0"/>
                <a:cs typeface="Lucida Sans Unicode"/>
              </a:rPr>
              <a:t>s</a:t>
            </a:r>
            <a:r>
              <a:rPr sz="2000" spc="-10" dirty="0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spc="-5" dirty="0">
                <a:latin typeface="Constantia" panose="02030602050306030303" pitchFamily="18" charset="0"/>
                <a:cs typeface="Lucida Sans Unicode"/>
              </a:rPr>
              <a:t>n</a:t>
            </a:r>
            <a:r>
              <a:rPr sz="2000" spc="-16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55" dirty="0">
                <a:latin typeface="Constantia" panose="02030602050306030303" pitchFamily="18" charset="0"/>
                <a:cs typeface="Lucida Sans Unicode"/>
              </a:rPr>
              <a:t>yang  </a:t>
            </a:r>
            <a:r>
              <a:rPr sz="2000" spc="-30" dirty="0">
                <a:latin typeface="Constantia" panose="02030602050306030303" pitchFamily="18" charset="0"/>
                <a:cs typeface="Lucida Sans Unicode"/>
              </a:rPr>
              <a:t>belum</a:t>
            </a:r>
            <a:r>
              <a:rPr sz="2000" spc="-16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50" dirty="0">
                <a:latin typeface="Constantia" panose="02030602050306030303" pitchFamily="18" charset="0"/>
                <a:cs typeface="Lucida Sans Unicode"/>
              </a:rPr>
              <a:t>menje</a:t>
            </a:r>
            <a:r>
              <a:rPr sz="2000" spc="-20" dirty="0">
                <a:latin typeface="Constantia" panose="02030602050306030303" pitchFamily="18" charset="0"/>
                <a:cs typeface="Lucida Sans Unicode"/>
              </a:rPr>
              <a:t>l</a:t>
            </a:r>
            <a:r>
              <a:rPr sz="2000" spc="-45" dirty="0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spc="-30" dirty="0">
                <a:latin typeface="Constantia" panose="02030602050306030303" pitchFamily="18" charset="0"/>
                <a:cs typeface="Lucida Sans Unicode"/>
              </a:rPr>
              <a:t>s</a:t>
            </a:r>
            <a:r>
              <a:rPr sz="2000" spc="-55" dirty="0">
                <a:latin typeface="Constantia" panose="02030602050306030303" pitchFamily="18" charset="0"/>
                <a:cs typeface="Lucida Sans Unicode"/>
              </a:rPr>
              <a:t>kan</a:t>
            </a:r>
            <a:r>
              <a:rPr sz="2000" spc="-16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15" dirty="0">
                <a:latin typeface="Constantia" panose="02030602050306030303" pitchFamily="18" charset="0"/>
                <a:cs typeface="Lucida Sans Unicode"/>
              </a:rPr>
              <a:t>pe</a:t>
            </a:r>
            <a:r>
              <a:rPr sz="2000" spc="-5" dirty="0">
                <a:latin typeface="Constantia" panose="02030602050306030303" pitchFamily="18" charset="0"/>
                <a:cs typeface="Lucida Sans Unicode"/>
              </a:rPr>
              <a:t>r</a:t>
            </a:r>
            <a:r>
              <a:rPr sz="2000" spc="-80" dirty="0">
                <a:latin typeface="Constantia" panose="02030602050306030303" pitchFamily="18" charset="0"/>
                <a:cs typeface="Lucida Sans Unicode"/>
              </a:rPr>
              <a:t>is</a:t>
            </a:r>
            <a:r>
              <a:rPr sz="2000" spc="-65" dirty="0">
                <a:latin typeface="Constantia" panose="02030602050306030303" pitchFamily="18" charset="0"/>
                <a:cs typeface="Lucida Sans Unicode"/>
              </a:rPr>
              <a:t>t</a:t>
            </a:r>
            <a:r>
              <a:rPr sz="2000" spc="-20" dirty="0">
                <a:latin typeface="Constantia" panose="02030602050306030303" pitchFamily="18" charset="0"/>
                <a:cs typeface="Lucida Sans Unicode"/>
              </a:rPr>
              <a:t>iwa</a:t>
            </a:r>
            <a:r>
              <a:rPr sz="2000" spc="-16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10" dirty="0">
                <a:latin typeface="Constantia" panose="02030602050306030303" pitchFamily="18" charset="0"/>
                <a:cs typeface="Lucida Sans Unicode"/>
              </a:rPr>
              <a:t>atau  </a:t>
            </a:r>
            <a:r>
              <a:rPr sz="2000" spc="-55" dirty="0">
                <a:latin typeface="Constantia" panose="02030602050306030303" pitchFamily="18" charset="0"/>
                <a:cs typeface="Lucida Sans Unicode"/>
              </a:rPr>
              <a:t>has</a:t>
            </a:r>
            <a:r>
              <a:rPr sz="2000" spc="-25" dirty="0">
                <a:latin typeface="Constantia" panose="02030602050306030303" pitchFamily="18" charset="0"/>
                <a:cs typeface="Lucida Sans Unicode"/>
              </a:rPr>
              <a:t>i</a:t>
            </a:r>
            <a:r>
              <a:rPr sz="2000" spc="-95" dirty="0">
                <a:latin typeface="Constantia" panose="02030602050306030303" pitchFamily="18" charset="0"/>
                <a:cs typeface="Lucida Sans Unicode"/>
              </a:rPr>
              <a:t>l</a:t>
            </a:r>
            <a:r>
              <a:rPr sz="2000" spc="-15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204" dirty="0">
                <a:latin typeface="Constantia" panose="02030602050306030303" pitchFamily="18" charset="0"/>
                <a:cs typeface="Lucida Sans Unicode"/>
              </a:rPr>
              <a:t>k</a:t>
            </a:r>
            <a:r>
              <a:rPr sz="2000" spc="-70" dirty="0">
                <a:latin typeface="Constantia" panose="02030602050306030303" pitchFamily="18" charset="0"/>
                <a:cs typeface="Lucida Sans Unicode"/>
              </a:rPr>
              <a:t>egia</a:t>
            </a:r>
            <a:r>
              <a:rPr sz="2000" spc="-25" dirty="0">
                <a:latin typeface="Constantia" panose="02030602050306030303" pitchFamily="18" charset="0"/>
                <a:cs typeface="Lucida Sans Unicode"/>
              </a:rPr>
              <a:t>t</a:t>
            </a:r>
            <a:r>
              <a:rPr sz="2000" spc="-20" dirty="0">
                <a:latin typeface="Constantia" panose="02030602050306030303" pitchFamily="18" charset="0"/>
                <a:cs typeface="Lucida Sans Unicode"/>
              </a:rPr>
              <a:t>an</a:t>
            </a:r>
            <a:r>
              <a:rPr sz="2000" spc="-130" dirty="0">
                <a:latin typeface="Constantia" panose="02030602050306030303" pitchFamily="18" charset="0"/>
                <a:cs typeface="Lucida Sans Unicode"/>
              </a:rPr>
              <a:t>.</a:t>
            </a:r>
            <a:r>
              <a:rPr sz="2000" spc="-17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20" dirty="0">
                <a:latin typeface="Constantia" panose="02030602050306030303" pitchFamily="18" charset="0"/>
                <a:cs typeface="Lucida Sans Unicode"/>
              </a:rPr>
              <a:t>S</a:t>
            </a:r>
            <a:r>
              <a:rPr sz="2000" spc="-30" dirty="0">
                <a:latin typeface="Constantia" panose="02030602050306030303" pitchFamily="18" charset="0"/>
                <a:cs typeface="Lucida Sans Unicode"/>
              </a:rPr>
              <a:t>el</a:t>
            </a:r>
            <a:r>
              <a:rPr sz="2000" spc="-25" dirty="0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spc="-55" dirty="0">
                <a:latin typeface="Constantia" panose="02030602050306030303" pitchFamily="18" charset="0"/>
                <a:cs typeface="Lucida Sans Unicode"/>
              </a:rPr>
              <a:t>in</a:t>
            </a:r>
            <a:r>
              <a:rPr sz="2000" spc="-15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55" dirty="0">
                <a:latin typeface="Constantia" panose="02030602050306030303" pitchFamily="18" charset="0"/>
                <a:cs typeface="Lucida Sans Unicode"/>
              </a:rPr>
              <a:t>itu</a:t>
            </a:r>
            <a:r>
              <a:rPr sz="2000" spc="-185" dirty="0">
                <a:latin typeface="Constantia" panose="02030602050306030303" pitchFamily="18" charset="0"/>
                <a:cs typeface="Lucida Sans Unicode"/>
              </a:rPr>
              <a:t>,</a:t>
            </a:r>
            <a:r>
              <a:rPr sz="2000" spc="-15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35" dirty="0">
                <a:latin typeface="Constantia" panose="02030602050306030303" pitchFamily="18" charset="0"/>
                <a:cs typeface="Lucida Sans Unicode"/>
              </a:rPr>
              <a:t>da</a:t>
            </a:r>
            <a:r>
              <a:rPr sz="2000" spc="-15" dirty="0">
                <a:latin typeface="Constantia" panose="02030602050306030303" pitchFamily="18" charset="0"/>
                <a:cs typeface="Lucida Sans Unicode"/>
              </a:rPr>
              <a:t>t</a:t>
            </a:r>
            <a:r>
              <a:rPr sz="2000" spc="10" dirty="0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spc="-17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75" dirty="0">
                <a:latin typeface="Constantia" panose="02030602050306030303" pitchFamily="18" charset="0"/>
                <a:cs typeface="Lucida Sans Unicode"/>
              </a:rPr>
              <a:t>juga  </a:t>
            </a:r>
            <a:r>
              <a:rPr sz="2000" spc="-70" dirty="0">
                <a:latin typeface="Constantia" panose="02030602050306030303" pitchFamily="18" charset="0"/>
                <a:cs typeface="Lucida Sans Unicode"/>
              </a:rPr>
              <a:t>tida</a:t>
            </a:r>
            <a:r>
              <a:rPr sz="2000" spc="-80" dirty="0">
                <a:latin typeface="Constantia" panose="02030602050306030303" pitchFamily="18" charset="0"/>
                <a:cs typeface="Lucida Sans Unicode"/>
              </a:rPr>
              <a:t>k</a:t>
            </a:r>
            <a:r>
              <a:rPr sz="2000" spc="-17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50" dirty="0">
                <a:latin typeface="Constantia" panose="02030602050306030303" pitchFamily="18" charset="0"/>
                <a:cs typeface="Lucida Sans Unicode"/>
              </a:rPr>
              <a:t>bisa</a:t>
            </a:r>
            <a:r>
              <a:rPr sz="2000" spc="-16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70" dirty="0">
                <a:latin typeface="Constantia" panose="02030602050306030303" pitchFamily="18" charset="0"/>
                <a:cs typeface="Lucida Sans Unicode"/>
              </a:rPr>
              <a:t>digu</a:t>
            </a:r>
            <a:r>
              <a:rPr sz="2000" spc="-90" dirty="0">
                <a:latin typeface="Constantia" panose="02030602050306030303" pitchFamily="18" charset="0"/>
                <a:cs typeface="Lucida Sans Unicode"/>
              </a:rPr>
              <a:t>n</a:t>
            </a:r>
            <a:r>
              <a:rPr sz="2000" spc="-40" dirty="0">
                <a:latin typeface="Constantia" panose="02030602050306030303" pitchFamily="18" charset="0"/>
                <a:cs typeface="Lucida Sans Unicode"/>
              </a:rPr>
              <a:t>akan</a:t>
            </a:r>
            <a:r>
              <a:rPr sz="2000" spc="-15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15" dirty="0">
                <a:latin typeface="Constantia" panose="02030602050306030303" pitchFamily="18" charset="0"/>
                <a:cs typeface="Lucida Sans Unicode"/>
              </a:rPr>
              <a:t>u</a:t>
            </a:r>
            <a:r>
              <a:rPr sz="2000" spc="-25" dirty="0">
                <a:latin typeface="Constantia" panose="02030602050306030303" pitchFamily="18" charset="0"/>
                <a:cs typeface="Lucida Sans Unicode"/>
              </a:rPr>
              <a:t>n</a:t>
            </a:r>
            <a:r>
              <a:rPr sz="2000" spc="-70" dirty="0">
                <a:latin typeface="Constantia" panose="02030602050306030303" pitchFamily="18" charset="0"/>
                <a:cs typeface="Lucida Sans Unicode"/>
              </a:rPr>
              <a:t>tuk  </a:t>
            </a:r>
            <a:r>
              <a:rPr sz="2000" spc="-50" dirty="0">
                <a:latin typeface="Constantia" panose="02030602050306030303" pitchFamily="18" charset="0"/>
                <a:cs typeface="Lucida Sans Unicode"/>
              </a:rPr>
              <a:t>pengamb</a:t>
            </a:r>
            <a:r>
              <a:rPr sz="2000" spc="-20" dirty="0">
                <a:latin typeface="Constantia" panose="02030602050306030303" pitchFamily="18" charset="0"/>
                <a:cs typeface="Lucida Sans Unicode"/>
              </a:rPr>
              <a:t>i</a:t>
            </a:r>
            <a:r>
              <a:rPr sz="2000" spc="-35" dirty="0">
                <a:latin typeface="Constantia" panose="02030602050306030303" pitchFamily="18" charset="0"/>
                <a:cs typeface="Lucida Sans Unicode"/>
              </a:rPr>
              <a:t>lan</a:t>
            </a:r>
            <a:r>
              <a:rPr sz="2000" spc="-17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204" dirty="0">
                <a:latin typeface="Constantia" panose="02030602050306030303" pitchFamily="18" charset="0"/>
                <a:cs typeface="Lucida Sans Unicode"/>
              </a:rPr>
              <a:t>k</a:t>
            </a:r>
            <a:r>
              <a:rPr sz="2000" spc="-40" dirty="0">
                <a:latin typeface="Constantia" panose="02030602050306030303" pitchFamily="18" charset="0"/>
                <a:cs typeface="Lucida Sans Unicode"/>
              </a:rPr>
              <a:t>eputu</a:t>
            </a:r>
            <a:r>
              <a:rPr sz="2000" spc="-30" dirty="0">
                <a:latin typeface="Constantia" panose="02030602050306030303" pitchFamily="18" charset="0"/>
                <a:cs typeface="Lucida Sans Unicode"/>
              </a:rPr>
              <a:t>s</a:t>
            </a:r>
            <a:r>
              <a:rPr sz="2000" spc="-10" dirty="0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dirty="0">
                <a:latin typeface="Constantia" panose="02030602050306030303" pitchFamily="18" charset="0"/>
                <a:cs typeface="Lucida Sans Unicode"/>
              </a:rPr>
              <a:t>n</a:t>
            </a:r>
            <a:r>
              <a:rPr sz="2000" spc="-130" dirty="0">
                <a:latin typeface="Constantia" panose="02030602050306030303" pitchFamily="18" charset="0"/>
                <a:cs typeface="Lucida Sans Unicode"/>
              </a:rPr>
              <a:t>.</a:t>
            </a:r>
            <a:endParaRPr sz="2000">
              <a:latin typeface="Constantia" panose="02030602050306030303" pitchFamily="18" charset="0"/>
              <a:cs typeface="Lucida Sans Unicode"/>
            </a:endParaRPr>
          </a:p>
          <a:p>
            <a:pPr marL="355600" marR="375920" indent="-342900">
              <a:lnSpc>
                <a:spcPct val="100000"/>
              </a:lnSpc>
              <a:spcBef>
                <a:spcPts val="2560"/>
              </a:spcBef>
              <a:buFont typeface="Wingdings" panose="05000000000000000000" pitchFamily="2" charset="2"/>
              <a:buChar char="§"/>
            </a:pPr>
            <a:r>
              <a:rPr sz="2000" spc="-20" dirty="0">
                <a:latin typeface="Constantia" panose="02030602050306030303" pitchFamily="18" charset="0"/>
                <a:cs typeface="Lucida Sans Unicode"/>
              </a:rPr>
              <a:t>Data</a:t>
            </a:r>
            <a:r>
              <a:rPr sz="2000" spc="-15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25" dirty="0">
                <a:latin typeface="Constantia" panose="02030602050306030303" pitchFamily="18" charset="0"/>
                <a:cs typeface="Lucida Sans Unicode"/>
              </a:rPr>
              <a:t>t</a:t>
            </a:r>
            <a:r>
              <a:rPr sz="2000" spc="-20" dirty="0">
                <a:latin typeface="Constantia" panose="02030602050306030303" pitchFamily="18" charset="0"/>
                <a:cs typeface="Lucida Sans Unicode"/>
              </a:rPr>
              <a:t>e</a:t>
            </a:r>
            <a:r>
              <a:rPr sz="2000" spc="-55" dirty="0">
                <a:latin typeface="Constantia" panose="02030602050306030303" pitchFamily="18" charset="0"/>
                <a:cs typeface="Lucida Sans Unicode"/>
              </a:rPr>
              <a:t>rk</a:t>
            </a:r>
            <a:r>
              <a:rPr sz="2000" spc="-50" dirty="0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spc="-60" dirty="0">
                <a:latin typeface="Constantia" panose="02030602050306030303" pitchFamily="18" charset="0"/>
                <a:cs typeface="Lucida Sans Unicode"/>
              </a:rPr>
              <a:t>dang</a:t>
            </a:r>
            <a:r>
              <a:rPr sz="2000" spc="-16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50" dirty="0">
                <a:latin typeface="Constantia" panose="02030602050306030303" pitchFamily="18" charset="0"/>
                <a:cs typeface="Lucida Sans Unicode"/>
              </a:rPr>
              <a:t>tida</a:t>
            </a:r>
            <a:r>
              <a:rPr sz="2000" spc="-155" dirty="0">
                <a:latin typeface="Constantia" panose="02030602050306030303" pitchFamily="18" charset="0"/>
                <a:cs typeface="Lucida Sans Unicode"/>
              </a:rPr>
              <a:t>k</a:t>
            </a:r>
            <a:r>
              <a:rPr sz="2000" spc="-17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45" dirty="0">
                <a:latin typeface="Constantia" panose="02030602050306030303" pitchFamily="18" charset="0"/>
                <a:cs typeface="Lucida Sans Unicode"/>
              </a:rPr>
              <a:t>bisa  </a:t>
            </a:r>
            <a:r>
              <a:rPr sz="2000" spc="-60" dirty="0">
                <a:latin typeface="Constantia" panose="02030602050306030303" pitchFamily="18" charset="0"/>
                <a:cs typeface="Lucida Sans Unicode"/>
              </a:rPr>
              <a:t>digunakan</a:t>
            </a:r>
            <a:r>
              <a:rPr sz="2000" spc="-15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30" dirty="0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spc="-20" dirty="0">
                <a:latin typeface="Constantia" panose="02030602050306030303" pitchFamily="18" charset="0"/>
                <a:cs typeface="Lucida Sans Unicode"/>
              </a:rPr>
              <a:t>taupun</a:t>
            </a:r>
            <a:r>
              <a:rPr sz="2000" spc="-16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45" dirty="0">
                <a:latin typeface="Constantia" panose="02030602050306030303" pitchFamily="18" charset="0"/>
                <a:cs typeface="Lucida Sans Unicode"/>
              </a:rPr>
              <a:t>dit</a:t>
            </a:r>
            <a:r>
              <a:rPr sz="2000" spc="-50" dirty="0">
                <a:latin typeface="Constantia" panose="02030602050306030303" pitchFamily="18" charset="0"/>
                <a:cs typeface="Lucida Sans Unicode"/>
              </a:rPr>
              <a:t>e</a:t>
            </a:r>
            <a:r>
              <a:rPr sz="2000" spc="-30" dirty="0">
                <a:latin typeface="Constantia" panose="02030602050306030303" pitchFamily="18" charset="0"/>
                <a:cs typeface="Lucida Sans Unicode"/>
              </a:rPr>
              <a:t>ri</a:t>
            </a:r>
            <a:r>
              <a:rPr sz="2000" spc="-60" dirty="0">
                <a:latin typeface="Constantia" panose="02030602050306030303" pitchFamily="18" charset="0"/>
                <a:cs typeface="Lucida Sans Unicode"/>
              </a:rPr>
              <a:t>m</a:t>
            </a:r>
            <a:r>
              <a:rPr sz="2000" spc="10" dirty="0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spc="-18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35" dirty="0">
                <a:latin typeface="Constantia" panose="02030602050306030303" pitchFamily="18" charset="0"/>
                <a:cs typeface="Lucida Sans Unicode"/>
              </a:rPr>
              <a:t>ole</a:t>
            </a:r>
            <a:r>
              <a:rPr sz="2000" spc="-15" dirty="0">
                <a:latin typeface="Constantia" panose="02030602050306030303" pitchFamily="18" charset="0"/>
                <a:cs typeface="Lucida Sans Unicode"/>
              </a:rPr>
              <a:t>h  </a:t>
            </a:r>
            <a:r>
              <a:rPr sz="2000" spc="-50" dirty="0">
                <a:latin typeface="Constantia" panose="02030602050306030303" pitchFamily="18" charset="0"/>
                <a:cs typeface="Lucida Sans Unicode"/>
              </a:rPr>
              <a:t>ak</a:t>
            </a:r>
            <a:r>
              <a:rPr sz="2000" spc="-40" dirty="0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spc="-95" dirty="0">
                <a:latin typeface="Constantia" panose="02030602050306030303" pitchFamily="18" charset="0"/>
                <a:cs typeface="Lucida Sans Unicode"/>
              </a:rPr>
              <a:t>l</a:t>
            </a:r>
            <a:r>
              <a:rPr sz="2000" spc="-150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80" dirty="0">
                <a:latin typeface="Constantia" panose="02030602050306030303" pitchFamily="18" charset="0"/>
                <a:cs typeface="Lucida Sans Unicode"/>
              </a:rPr>
              <a:t>piki</a:t>
            </a:r>
            <a:r>
              <a:rPr sz="2000" spc="-114" dirty="0">
                <a:latin typeface="Constantia" panose="02030602050306030303" pitchFamily="18" charset="0"/>
                <a:cs typeface="Lucida Sans Unicode"/>
              </a:rPr>
              <a:t>r</a:t>
            </a:r>
            <a:r>
              <a:rPr sz="2000" spc="-10" dirty="0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spc="-5" dirty="0">
                <a:latin typeface="Constantia" panose="02030602050306030303" pitchFamily="18" charset="0"/>
                <a:cs typeface="Lucida Sans Unicode"/>
              </a:rPr>
              <a:t>n</a:t>
            </a:r>
            <a:r>
              <a:rPr sz="2000" spc="-165" dirty="0">
                <a:latin typeface="Constantia" panose="02030602050306030303" pitchFamily="18" charset="0"/>
                <a:cs typeface="Lucida Sans Unicode"/>
              </a:rPr>
              <a:t> </a:t>
            </a:r>
            <a:r>
              <a:rPr sz="2000" spc="-10">
                <a:latin typeface="Constantia" panose="02030602050306030303" pitchFamily="18" charset="0"/>
                <a:cs typeface="Lucida Sans Unicode"/>
              </a:rPr>
              <a:t>pene</a:t>
            </a:r>
            <a:r>
              <a:rPr sz="2000">
                <a:latin typeface="Constantia" panose="02030602050306030303" pitchFamily="18" charset="0"/>
                <a:cs typeface="Lucida Sans Unicode"/>
              </a:rPr>
              <a:t>r</a:t>
            </a:r>
            <a:r>
              <a:rPr sz="2000" spc="-30">
                <a:latin typeface="Constantia" panose="02030602050306030303" pitchFamily="18" charset="0"/>
                <a:cs typeface="Lucida Sans Unicode"/>
              </a:rPr>
              <a:t>im</a:t>
            </a:r>
            <a:r>
              <a:rPr sz="2000" spc="-25">
                <a:latin typeface="Constantia" panose="02030602050306030303" pitchFamily="18" charset="0"/>
                <a:cs typeface="Lucida Sans Unicode"/>
              </a:rPr>
              <a:t>a</a:t>
            </a:r>
            <a:r>
              <a:rPr sz="2000" spc="-130">
                <a:latin typeface="Constantia" panose="02030602050306030303" pitchFamily="18" charset="0"/>
                <a:cs typeface="Lucida Sans Unicode"/>
              </a:rPr>
              <a:t>.</a:t>
            </a:r>
            <a:endParaRPr lang="en-US" sz="2000" spc="-130">
              <a:latin typeface="Constantia" panose="02030602050306030303" pitchFamily="18" charset="0"/>
              <a:cs typeface="Lucida Sans Unicode"/>
            </a:endParaRPr>
          </a:p>
          <a:p>
            <a:pPr marL="355600" marR="375920" indent="-342900">
              <a:lnSpc>
                <a:spcPct val="100000"/>
              </a:lnSpc>
              <a:spcBef>
                <a:spcPts val="2560"/>
              </a:spcBef>
              <a:buFont typeface="Wingdings" panose="05000000000000000000" pitchFamily="2" charset="2"/>
              <a:buChar char="§"/>
            </a:pPr>
            <a:r>
              <a:rPr lang="id-ID" sz="2000">
                <a:latin typeface="Constantia" panose="02030602050306030303" pitchFamily="18" charset="0"/>
                <a:cs typeface="Lucida Sans Unicode"/>
              </a:rPr>
              <a:t>Data memiliki ruang lingkup  lebih detail dan bersifat teknis.  Contohnya: Penjualan  merupakan penjelasan yang  bersifat mentah</a:t>
            </a:r>
            <a:endParaRPr sz="2000">
              <a:latin typeface="Constantia" panose="02030602050306030303" pitchFamily="18" charset="0"/>
              <a:cs typeface="Lucida Sans Unicod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7CE43931-E98C-996E-1833-B03E3FE6A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3279" y="229133"/>
            <a:ext cx="1071880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sz="2800" spc="-60" dirty="0">
                <a:solidFill>
                  <a:schemeClr val="tx1"/>
                </a:solidFill>
              </a:rPr>
              <a:t>PERBEDAAN</a:t>
            </a:r>
            <a:r>
              <a:rPr sz="2800" spc="-160" dirty="0">
                <a:solidFill>
                  <a:schemeClr val="tx1"/>
                </a:solidFill>
              </a:rPr>
              <a:t> </a:t>
            </a:r>
            <a:r>
              <a:rPr sz="2800" spc="-140" dirty="0">
                <a:solidFill>
                  <a:schemeClr val="tx1"/>
                </a:solidFill>
              </a:rPr>
              <a:t>DATA</a:t>
            </a:r>
            <a:r>
              <a:rPr sz="2800" spc="-155" dirty="0">
                <a:solidFill>
                  <a:schemeClr val="tx1"/>
                </a:solidFill>
              </a:rPr>
              <a:t> </a:t>
            </a:r>
            <a:r>
              <a:rPr sz="2800" spc="90">
                <a:solidFill>
                  <a:schemeClr val="tx1"/>
                </a:solidFill>
              </a:rPr>
              <a:t>DAN</a:t>
            </a:r>
            <a:r>
              <a:rPr sz="2800" spc="-175">
                <a:solidFill>
                  <a:schemeClr val="tx1"/>
                </a:solidFill>
              </a:rPr>
              <a:t> </a:t>
            </a:r>
            <a:r>
              <a:rPr sz="2800" spc="-105">
                <a:solidFill>
                  <a:schemeClr val="tx1"/>
                </a:solidFill>
              </a:rPr>
              <a:t>INFORMASI</a:t>
            </a:r>
            <a:endParaRPr sz="2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14755"/>
          </a:xfrm>
          <a:custGeom>
            <a:avLst/>
            <a:gdLst/>
            <a:ahLst/>
            <a:cxnLst/>
            <a:rect l="l" t="t" r="r" b="b"/>
            <a:pathLst>
              <a:path w="12192000" h="1214755">
                <a:moveTo>
                  <a:pt x="12192000" y="0"/>
                </a:moveTo>
                <a:lnTo>
                  <a:pt x="0" y="0"/>
                </a:lnTo>
                <a:lnTo>
                  <a:pt x="0" y="1214627"/>
                </a:lnTo>
                <a:lnTo>
                  <a:pt x="12192000" y="12146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5538" y="119634"/>
            <a:ext cx="78949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Segoe UI Emoji"/>
                <a:cs typeface="Segoe UI Emoji"/>
              </a:rPr>
              <a:t>🔑</a:t>
            </a:r>
            <a:r>
              <a:rPr sz="6000" b="0" spc="-665" dirty="0">
                <a:latin typeface="Segoe UI Emoji"/>
                <a:cs typeface="Segoe UI Emoji"/>
              </a:rPr>
              <a:t> </a:t>
            </a:r>
            <a:r>
              <a:rPr sz="6000" spc="-265" dirty="0"/>
              <a:t>D</a:t>
            </a:r>
            <a:r>
              <a:rPr sz="6000" spc="-10" dirty="0"/>
              <a:t>AF</a:t>
            </a:r>
            <a:r>
              <a:rPr sz="6000" spc="-555" dirty="0"/>
              <a:t>T</a:t>
            </a:r>
            <a:r>
              <a:rPr sz="6000" spc="-30" dirty="0"/>
              <a:t>A</a:t>
            </a:r>
            <a:r>
              <a:rPr sz="6000" spc="-25" dirty="0"/>
              <a:t>R</a:t>
            </a:r>
            <a:r>
              <a:rPr sz="6000" spc="-200" dirty="0"/>
              <a:t> </a:t>
            </a:r>
            <a:r>
              <a:rPr sz="6000" spc="-130" dirty="0"/>
              <a:t>PUS</a:t>
            </a:r>
            <a:r>
              <a:rPr sz="6000" spc="-540" dirty="0"/>
              <a:t>T</a:t>
            </a:r>
            <a:r>
              <a:rPr sz="6000" spc="140" dirty="0"/>
              <a:t>AKA</a:t>
            </a:r>
            <a:endParaRPr sz="6000">
              <a:latin typeface="Segoe UI Emoji"/>
              <a:cs typeface="Segoe UI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1905000"/>
            <a:ext cx="11113770" cy="4192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506730" indent="-532130">
              <a:lnSpc>
                <a:spcPct val="125000"/>
              </a:lnSpc>
              <a:spcBef>
                <a:spcPts val="95"/>
              </a:spcBef>
            </a:pPr>
            <a:r>
              <a:rPr sz="2000" spc="-45" dirty="0">
                <a:latin typeface="Lucida Sans Unicode"/>
                <a:cs typeface="Lucida Sans Unicode"/>
              </a:rPr>
              <a:t>Laudon,</a:t>
            </a:r>
            <a:r>
              <a:rPr sz="2000" spc="-150" dirty="0">
                <a:latin typeface="Lucida Sans Unicode"/>
                <a:cs typeface="Lucida Sans Unicode"/>
              </a:rPr>
              <a:t> </a:t>
            </a:r>
            <a:r>
              <a:rPr sz="2000" spc="-114" dirty="0">
                <a:latin typeface="Lucida Sans Unicode"/>
                <a:cs typeface="Lucida Sans Unicode"/>
              </a:rPr>
              <a:t>K.</a:t>
            </a:r>
            <a:r>
              <a:rPr sz="2000" spc="-140" dirty="0">
                <a:latin typeface="Lucida Sans Unicode"/>
                <a:cs typeface="Lucida Sans Unicode"/>
              </a:rPr>
              <a:t> </a:t>
            </a:r>
            <a:r>
              <a:rPr sz="2000" spc="-160" dirty="0">
                <a:latin typeface="Lucida Sans Unicode"/>
                <a:cs typeface="Lucida Sans Unicode"/>
              </a:rPr>
              <a:t>C., </a:t>
            </a:r>
            <a:r>
              <a:rPr sz="2000" spc="85" dirty="0">
                <a:latin typeface="Lucida Sans Unicode"/>
                <a:cs typeface="Lucida Sans Unicode"/>
              </a:rPr>
              <a:t>&amp;</a:t>
            </a:r>
            <a:r>
              <a:rPr sz="2000" spc="-160" dirty="0">
                <a:latin typeface="Lucida Sans Unicode"/>
                <a:cs typeface="Lucida Sans Unicode"/>
              </a:rPr>
              <a:t> </a:t>
            </a:r>
            <a:r>
              <a:rPr sz="2000" spc="-45" dirty="0">
                <a:latin typeface="Lucida Sans Unicode"/>
                <a:cs typeface="Lucida Sans Unicode"/>
              </a:rPr>
              <a:t>Laudon,</a:t>
            </a:r>
            <a:r>
              <a:rPr sz="2000" spc="-160" dirty="0">
                <a:latin typeface="Lucida Sans Unicode"/>
                <a:cs typeface="Lucida Sans Unicode"/>
              </a:rPr>
              <a:t> </a:t>
            </a:r>
            <a:r>
              <a:rPr sz="2000" spc="-125" dirty="0">
                <a:latin typeface="Lucida Sans Unicode"/>
                <a:cs typeface="Lucida Sans Unicode"/>
              </a:rPr>
              <a:t>J.</a:t>
            </a:r>
            <a:r>
              <a:rPr sz="2000" spc="-150" dirty="0">
                <a:latin typeface="Lucida Sans Unicode"/>
                <a:cs typeface="Lucida Sans Unicode"/>
              </a:rPr>
              <a:t> </a:t>
            </a:r>
            <a:r>
              <a:rPr sz="2000" spc="-170" dirty="0">
                <a:latin typeface="Lucida Sans Unicode"/>
                <a:cs typeface="Lucida Sans Unicode"/>
              </a:rPr>
              <a:t>P.</a:t>
            </a:r>
            <a:r>
              <a:rPr sz="2000" spc="-155" dirty="0">
                <a:latin typeface="Lucida Sans Unicode"/>
                <a:cs typeface="Lucida Sans Unicode"/>
              </a:rPr>
              <a:t> </a:t>
            </a:r>
            <a:r>
              <a:rPr sz="2000" spc="-130" dirty="0">
                <a:latin typeface="Lucida Sans Unicode"/>
                <a:cs typeface="Lucida Sans Unicode"/>
              </a:rPr>
              <a:t>(2013).</a:t>
            </a:r>
            <a:r>
              <a:rPr sz="2000" spc="-145" dirty="0">
                <a:latin typeface="Lucida Sans Unicode"/>
                <a:cs typeface="Lucida Sans Unicode"/>
              </a:rPr>
              <a:t> </a:t>
            </a:r>
            <a:r>
              <a:rPr sz="2000" i="1" spc="-10" dirty="0">
                <a:latin typeface="Arial"/>
                <a:cs typeface="Arial"/>
              </a:rPr>
              <a:t>Management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spc="70" dirty="0">
                <a:latin typeface="Arial"/>
                <a:cs typeface="Arial"/>
              </a:rPr>
              <a:t>information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-90" dirty="0">
                <a:latin typeface="Arial"/>
                <a:cs typeface="Arial"/>
              </a:rPr>
              <a:t>systems: </a:t>
            </a:r>
            <a:r>
              <a:rPr sz="2000" i="1" spc="-710" dirty="0">
                <a:latin typeface="Arial"/>
                <a:cs typeface="Arial"/>
              </a:rPr>
              <a:t> </a:t>
            </a:r>
            <a:r>
              <a:rPr sz="2000" i="1" spc="-5" dirty="0">
                <a:latin typeface="Arial"/>
                <a:cs typeface="Arial"/>
              </a:rPr>
              <a:t>Managing</a:t>
            </a:r>
            <a:r>
              <a:rPr sz="2000" i="1" spc="-7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the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spc="40" dirty="0">
                <a:latin typeface="Arial"/>
                <a:cs typeface="Arial"/>
              </a:rPr>
              <a:t>digital</a:t>
            </a:r>
            <a:r>
              <a:rPr sz="2000" i="1" spc="-70" dirty="0">
                <a:latin typeface="Arial"/>
                <a:cs typeface="Arial"/>
              </a:rPr>
              <a:t> </a:t>
            </a:r>
            <a:r>
              <a:rPr sz="2000" i="1" spc="110" dirty="0">
                <a:latin typeface="Arial"/>
                <a:cs typeface="Arial"/>
              </a:rPr>
              <a:t>firm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spc="-95" dirty="0">
                <a:latin typeface="Lucida Sans Unicode"/>
                <a:cs typeface="Lucida Sans Unicode"/>
              </a:rPr>
              <a:t>(12th</a:t>
            </a:r>
            <a:r>
              <a:rPr sz="2000" spc="-150" dirty="0">
                <a:latin typeface="Lucida Sans Unicode"/>
                <a:cs typeface="Lucida Sans Unicode"/>
              </a:rPr>
              <a:t> </a:t>
            </a:r>
            <a:r>
              <a:rPr sz="2000" spc="-80" dirty="0">
                <a:latin typeface="Lucida Sans Unicode"/>
                <a:cs typeface="Lucida Sans Unicode"/>
              </a:rPr>
              <a:t>ed.).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Boston: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5" dirty="0">
                <a:latin typeface="Lucida Sans Unicode"/>
                <a:cs typeface="Lucida Sans Unicode"/>
              </a:rPr>
              <a:t>Pearson.</a:t>
            </a:r>
            <a:endParaRPr sz="2000">
              <a:latin typeface="Lucida Sans Unicode"/>
              <a:cs typeface="Lucida Sans Unicode"/>
            </a:endParaRPr>
          </a:p>
          <a:p>
            <a:pPr marL="544195" marR="565785" indent="-532130">
              <a:lnSpc>
                <a:spcPct val="125000"/>
              </a:lnSpc>
            </a:pPr>
            <a:r>
              <a:rPr sz="2000" spc="-55" dirty="0">
                <a:latin typeface="Lucida Sans Unicode"/>
                <a:cs typeface="Lucida Sans Unicode"/>
              </a:rPr>
              <a:t>Morley,</a:t>
            </a:r>
            <a:r>
              <a:rPr sz="2000" spc="-150" dirty="0">
                <a:latin typeface="Lucida Sans Unicode"/>
                <a:cs typeface="Lucida Sans Unicode"/>
              </a:rPr>
              <a:t> </a:t>
            </a:r>
            <a:r>
              <a:rPr sz="2000" spc="-165" dirty="0">
                <a:latin typeface="Lucida Sans Unicode"/>
                <a:cs typeface="Lucida Sans Unicode"/>
              </a:rPr>
              <a:t>D.,</a:t>
            </a:r>
            <a:r>
              <a:rPr sz="2000" spc="-145" dirty="0">
                <a:latin typeface="Lucida Sans Unicode"/>
                <a:cs typeface="Lucida Sans Unicode"/>
              </a:rPr>
              <a:t> </a:t>
            </a:r>
            <a:r>
              <a:rPr sz="2000" spc="85" dirty="0">
                <a:latin typeface="Lucida Sans Unicode"/>
                <a:cs typeface="Lucida Sans Unicode"/>
              </a:rPr>
              <a:t>&amp;</a:t>
            </a:r>
            <a:r>
              <a:rPr sz="2000" spc="-160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Parker,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145" dirty="0">
                <a:latin typeface="Lucida Sans Unicode"/>
                <a:cs typeface="Lucida Sans Unicode"/>
              </a:rPr>
              <a:t>C.</a:t>
            </a:r>
            <a:r>
              <a:rPr sz="2000" spc="-160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S.</a:t>
            </a:r>
            <a:r>
              <a:rPr sz="2000" spc="-165" dirty="0">
                <a:latin typeface="Lucida Sans Unicode"/>
                <a:cs typeface="Lucida Sans Unicode"/>
              </a:rPr>
              <a:t> </a:t>
            </a:r>
            <a:r>
              <a:rPr sz="2000" spc="-130" dirty="0">
                <a:latin typeface="Lucida Sans Unicode"/>
                <a:cs typeface="Lucida Sans Unicode"/>
              </a:rPr>
              <a:t>(2011). </a:t>
            </a:r>
            <a:r>
              <a:rPr sz="2000" i="1" spc="5" dirty="0">
                <a:latin typeface="Arial"/>
                <a:cs typeface="Arial"/>
              </a:rPr>
              <a:t>Understanding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computers: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spc="-100" dirty="0">
                <a:latin typeface="Arial"/>
                <a:cs typeface="Arial"/>
              </a:rPr>
              <a:t>Today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spc="45" dirty="0">
                <a:latin typeface="Arial"/>
                <a:cs typeface="Arial"/>
              </a:rPr>
              <a:t>and </a:t>
            </a:r>
            <a:r>
              <a:rPr sz="2000" i="1" spc="-705" dirty="0">
                <a:latin typeface="Arial"/>
                <a:cs typeface="Arial"/>
              </a:rPr>
              <a:t> </a:t>
            </a:r>
            <a:r>
              <a:rPr sz="2000" i="1" spc="55" dirty="0">
                <a:latin typeface="Arial"/>
                <a:cs typeface="Arial"/>
              </a:rPr>
              <a:t>tomorrow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spc="-95" dirty="0">
                <a:latin typeface="Lucida Sans Unicode"/>
                <a:cs typeface="Lucida Sans Unicode"/>
              </a:rPr>
              <a:t>(13th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80" dirty="0">
                <a:latin typeface="Lucida Sans Unicode"/>
                <a:cs typeface="Lucida Sans Unicode"/>
              </a:rPr>
              <a:t>ed.).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70" dirty="0">
                <a:latin typeface="Lucida Sans Unicode"/>
                <a:cs typeface="Lucida Sans Unicode"/>
              </a:rPr>
              <a:t>Australia:</a:t>
            </a:r>
            <a:r>
              <a:rPr sz="2000" spc="-155" dirty="0">
                <a:latin typeface="Lucida Sans Unicode"/>
                <a:cs typeface="Lucida Sans Unicode"/>
              </a:rPr>
              <a:t> </a:t>
            </a:r>
            <a:r>
              <a:rPr sz="2000" spc="-75" dirty="0">
                <a:latin typeface="Lucida Sans Unicode"/>
                <a:cs typeface="Lucida Sans Unicode"/>
              </a:rPr>
              <a:t>Cengage</a:t>
            </a:r>
            <a:r>
              <a:rPr sz="2000" spc="-160" dirty="0">
                <a:latin typeface="Lucida Sans Unicode"/>
                <a:cs typeface="Lucida Sans Unicode"/>
              </a:rPr>
              <a:t> </a:t>
            </a:r>
            <a:r>
              <a:rPr sz="2000" spc="-55" dirty="0">
                <a:latin typeface="Lucida Sans Unicode"/>
                <a:cs typeface="Lucida Sans Unicode"/>
              </a:rPr>
              <a:t>Learning.</a:t>
            </a: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spc="-50" dirty="0">
                <a:latin typeface="Lucida Sans Unicode"/>
                <a:cs typeface="Lucida Sans Unicode"/>
              </a:rPr>
              <a:t>Miller,</a:t>
            </a:r>
            <a:r>
              <a:rPr sz="2000" spc="-150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M.</a:t>
            </a:r>
            <a:r>
              <a:rPr sz="2000" spc="-150" dirty="0">
                <a:latin typeface="Lucida Sans Unicode"/>
                <a:cs typeface="Lucida Sans Unicode"/>
              </a:rPr>
              <a:t> </a:t>
            </a:r>
            <a:r>
              <a:rPr sz="2000" spc="-130" dirty="0">
                <a:latin typeface="Lucida Sans Unicode"/>
                <a:cs typeface="Lucida Sans Unicode"/>
              </a:rPr>
              <a:t>(2010).</a:t>
            </a:r>
            <a:r>
              <a:rPr sz="2000" spc="-145" dirty="0">
                <a:latin typeface="Lucida Sans Unicode"/>
                <a:cs typeface="Lucida Sans Unicode"/>
              </a:rPr>
              <a:t> </a:t>
            </a:r>
            <a:r>
              <a:rPr sz="2000" i="1" spc="-45" dirty="0">
                <a:latin typeface="Arial"/>
                <a:cs typeface="Arial"/>
              </a:rPr>
              <a:t>Absolute </a:t>
            </a:r>
            <a:r>
              <a:rPr sz="2000" i="1" spc="-35" dirty="0">
                <a:latin typeface="Arial"/>
                <a:cs typeface="Arial"/>
              </a:rPr>
              <a:t>beginners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spc="-25" dirty="0">
                <a:latin typeface="Arial"/>
                <a:cs typeface="Arial"/>
              </a:rPr>
              <a:t>guide</a:t>
            </a:r>
            <a:r>
              <a:rPr sz="2000" i="1" spc="-55" dirty="0">
                <a:latin typeface="Arial"/>
                <a:cs typeface="Arial"/>
              </a:rPr>
              <a:t> </a:t>
            </a:r>
            <a:r>
              <a:rPr sz="2000" i="1" spc="65" dirty="0">
                <a:latin typeface="Arial"/>
                <a:cs typeface="Arial"/>
              </a:rPr>
              <a:t>to</a:t>
            </a:r>
            <a:r>
              <a:rPr sz="2000" i="1" spc="-45" dirty="0">
                <a:latin typeface="Arial"/>
                <a:cs typeface="Arial"/>
              </a:rPr>
              <a:t> </a:t>
            </a:r>
            <a:r>
              <a:rPr sz="2000" i="1" spc="20" dirty="0">
                <a:latin typeface="Arial"/>
                <a:cs typeface="Arial"/>
              </a:rPr>
              <a:t>computer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-70" dirty="0">
                <a:latin typeface="Arial"/>
                <a:cs typeface="Arial"/>
              </a:rPr>
              <a:t>basics</a:t>
            </a:r>
            <a:r>
              <a:rPr sz="2000" spc="-70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 marL="544195">
              <a:lnSpc>
                <a:spcPct val="100000"/>
              </a:lnSpc>
              <a:spcBef>
                <a:spcPts val="780"/>
              </a:spcBef>
            </a:pPr>
            <a:r>
              <a:rPr sz="2000" spc="-25" dirty="0">
                <a:latin typeface="Lucida Sans Unicode"/>
                <a:cs typeface="Lucida Sans Unicode"/>
              </a:rPr>
              <a:t>Indiana</a:t>
            </a:r>
            <a:r>
              <a:rPr sz="2000" spc="-90" dirty="0">
                <a:latin typeface="Lucida Sans Unicode"/>
                <a:cs typeface="Lucida Sans Unicode"/>
              </a:rPr>
              <a:t>polis,</a:t>
            </a:r>
            <a:r>
              <a:rPr sz="2000" spc="-16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I</a:t>
            </a:r>
            <a:r>
              <a:rPr sz="2000" spc="15" dirty="0">
                <a:latin typeface="Lucida Sans Unicode"/>
                <a:cs typeface="Lucida Sans Unicode"/>
              </a:rPr>
              <a:t>N</a:t>
            </a:r>
            <a:r>
              <a:rPr sz="2000" spc="-130" dirty="0">
                <a:latin typeface="Lucida Sans Unicode"/>
                <a:cs typeface="Lucida Sans Unicode"/>
              </a:rPr>
              <a:t>: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5" dirty="0">
                <a:latin typeface="Lucida Sans Unicode"/>
                <a:cs typeface="Lucida Sans Unicode"/>
              </a:rPr>
              <a:t>Que.</a:t>
            </a:r>
            <a:endParaRPr sz="2000">
              <a:latin typeface="Lucida Sans Unicode"/>
              <a:cs typeface="Lucida Sans Unicode"/>
            </a:endParaRPr>
          </a:p>
          <a:p>
            <a:pPr marL="544195" marR="1124585" indent="-532130">
              <a:lnSpc>
                <a:spcPts val="3900"/>
              </a:lnSpc>
              <a:spcBef>
                <a:spcPts val="260"/>
              </a:spcBef>
            </a:pPr>
            <a:r>
              <a:rPr sz="2000" spc="-40" dirty="0">
                <a:latin typeface="Lucida Sans Unicode"/>
                <a:cs typeface="Lucida Sans Unicode"/>
              </a:rPr>
              <a:t>Norton,</a:t>
            </a:r>
            <a:r>
              <a:rPr sz="2000" spc="-170" dirty="0">
                <a:latin typeface="Lucida Sans Unicode"/>
                <a:cs typeface="Lucida Sans Unicode"/>
              </a:rPr>
              <a:t> P.</a:t>
            </a:r>
            <a:r>
              <a:rPr sz="2000" spc="-160" dirty="0">
                <a:latin typeface="Lucida Sans Unicode"/>
                <a:cs typeface="Lucida Sans Unicode"/>
              </a:rPr>
              <a:t> </a:t>
            </a:r>
            <a:r>
              <a:rPr sz="2000" spc="-135" dirty="0">
                <a:latin typeface="Lucida Sans Unicode"/>
                <a:cs typeface="Lucida Sans Unicode"/>
              </a:rPr>
              <a:t>(2006).</a:t>
            </a:r>
            <a:r>
              <a:rPr sz="2000" spc="-120" dirty="0">
                <a:latin typeface="Lucida Sans Unicode"/>
                <a:cs typeface="Lucida Sans Unicode"/>
              </a:rPr>
              <a:t> </a:t>
            </a:r>
            <a:r>
              <a:rPr sz="2000" i="1" spc="-60" dirty="0">
                <a:latin typeface="Arial"/>
                <a:cs typeface="Arial"/>
              </a:rPr>
              <a:t>Peter</a:t>
            </a:r>
            <a:r>
              <a:rPr sz="2000" i="1" spc="-65" dirty="0">
                <a:latin typeface="Arial"/>
                <a:cs typeface="Arial"/>
              </a:rPr>
              <a:t> </a:t>
            </a:r>
            <a:r>
              <a:rPr sz="2000" i="1" spc="15" dirty="0">
                <a:latin typeface="Arial"/>
                <a:cs typeface="Arial"/>
              </a:rPr>
              <a:t>Nortons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50" dirty="0">
                <a:latin typeface="Arial"/>
                <a:cs typeface="Arial"/>
              </a:rPr>
              <a:t>introduction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65" dirty="0">
                <a:latin typeface="Arial"/>
                <a:cs typeface="Arial"/>
              </a:rPr>
              <a:t>to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spc="-15" dirty="0">
                <a:latin typeface="Arial"/>
                <a:cs typeface="Arial"/>
              </a:rPr>
              <a:t>computers</a:t>
            </a:r>
            <a:r>
              <a:rPr sz="2000" spc="-15" dirty="0">
                <a:latin typeface="Lucida Sans Unicode"/>
                <a:cs typeface="Lucida Sans Unicode"/>
              </a:rPr>
              <a:t>.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20" dirty="0">
                <a:latin typeface="Lucida Sans Unicode"/>
                <a:cs typeface="Lucida Sans Unicode"/>
              </a:rPr>
              <a:t>Boston: </a:t>
            </a:r>
            <a:r>
              <a:rPr sz="2000" spc="-81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McG</a:t>
            </a:r>
            <a:r>
              <a:rPr sz="2000" spc="-40" dirty="0">
                <a:latin typeface="Lucida Sans Unicode"/>
                <a:cs typeface="Lucida Sans Unicode"/>
              </a:rPr>
              <a:t>r</a:t>
            </a:r>
            <a:r>
              <a:rPr sz="2000" spc="5" dirty="0">
                <a:latin typeface="Lucida Sans Unicode"/>
                <a:cs typeface="Lucida Sans Unicode"/>
              </a:rPr>
              <a:t>a</a:t>
            </a:r>
            <a:r>
              <a:rPr sz="2000" spc="25" dirty="0">
                <a:latin typeface="Lucida Sans Unicode"/>
                <a:cs typeface="Lucida Sans Unicode"/>
              </a:rPr>
              <a:t>w</a:t>
            </a:r>
            <a:r>
              <a:rPr sz="2000" spc="-670" dirty="0">
                <a:latin typeface="Lucida Sans Unicode"/>
                <a:cs typeface="Lucida Sans Unicode"/>
              </a:rPr>
              <a:t>-</a:t>
            </a:r>
            <a:r>
              <a:rPr sz="2000" spc="-70" dirty="0">
                <a:latin typeface="Lucida Sans Unicode"/>
                <a:cs typeface="Lucida Sans Unicode"/>
              </a:rPr>
              <a:t>Hill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390" dirty="0">
                <a:latin typeface="Lucida Sans Unicode"/>
                <a:cs typeface="Lucida Sans Unicode"/>
              </a:rPr>
              <a:t>T</a:t>
            </a:r>
            <a:r>
              <a:rPr sz="2000" spc="-65" dirty="0">
                <a:latin typeface="Lucida Sans Unicode"/>
                <a:cs typeface="Lucida Sans Unicode"/>
              </a:rPr>
              <a:t>echnolog</a:t>
            </a:r>
            <a:r>
              <a:rPr sz="2000" spc="-55" dirty="0">
                <a:latin typeface="Lucida Sans Unicode"/>
                <a:cs typeface="Lucida Sans Unicode"/>
              </a:rPr>
              <a:t>y</a:t>
            </a:r>
            <a:r>
              <a:rPr sz="2000" spc="-145" dirty="0">
                <a:latin typeface="Lucida Sans Unicode"/>
                <a:cs typeface="Lucida Sans Unicode"/>
              </a:rPr>
              <a:t> </a:t>
            </a:r>
            <a:r>
              <a:rPr sz="2000" spc="-50" dirty="0">
                <a:latin typeface="Lucida Sans Unicode"/>
                <a:cs typeface="Lucida Sans Unicode"/>
              </a:rPr>
              <a:t>Education.</a:t>
            </a: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spc="-15" dirty="0">
                <a:latin typeface="Lucida Sans Unicode"/>
                <a:cs typeface="Lucida Sans Unicode"/>
              </a:rPr>
              <a:t>OBrien,</a:t>
            </a:r>
            <a:r>
              <a:rPr sz="2000" spc="-145" dirty="0">
                <a:latin typeface="Lucida Sans Unicode"/>
                <a:cs typeface="Lucida Sans Unicode"/>
              </a:rPr>
              <a:t> </a:t>
            </a:r>
            <a:r>
              <a:rPr sz="2000" spc="-125" dirty="0">
                <a:latin typeface="Lucida Sans Unicode"/>
                <a:cs typeface="Lucida Sans Unicode"/>
              </a:rPr>
              <a:t>J.</a:t>
            </a:r>
            <a:r>
              <a:rPr sz="2000" spc="-140" dirty="0">
                <a:latin typeface="Lucida Sans Unicode"/>
                <a:cs typeface="Lucida Sans Unicode"/>
              </a:rPr>
              <a:t> </a:t>
            </a:r>
            <a:r>
              <a:rPr sz="2000" spc="-155" dirty="0">
                <a:latin typeface="Lucida Sans Unicode"/>
                <a:cs typeface="Lucida Sans Unicode"/>
              </a:rPr>
              <a:t>A.,</a:t>
            </a:r>
            <a:r>
              <a:rPr sz="2000" spc="-135" dirty="0">
                <a:latin typeface="Lucida Sans Unicode"/>
                <a:cs typeface="Lucida Sans Unicode"/>
              </a:rPr>
              <a:t> </a:t>
            </a:r>
            <a:r>
              <a:rPr sz="2000" spc="85" dirty="0">
                <a:latin typeface="Lucida Sans Unicode"/>
                <a:cs typeface="Lucida Sans Unicode"/>
              </a:rPr>
              <a:t>&amp;</a:t>
            </a:r>
            <a:r>
              <a:rPr sz="2000" spc="-180" dirty="0">
                <a:latin typeface="Lucida Sans Unicode"/>
                <a:cs typeface="Lucida Sans Unicode"/>
              </a:rPr>
              <a:t> </a:t>
            </a:r>
            <a:r>
              <a:rPr sz="2000" spc="-40" dirty="0">
                <a:latin typeface="Lucida Sans Unicode"/>
                <a:cs typeface="Lucida Sans Unicode"/>
              </a:rPr>
              <a:t>Marakas,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-60" dirty="0">
                <a:latin typeface="Lucida Sans Unicode"/>
                <a:cs typeface="Lucida Sans Unicode"/>
              </a:rPr>
              <a:t>G.</a:t>
            </a:r>
            <a:r>
              <a:rPr sz="2000" spc="-155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M.</a:t>
            </a:r>
            <a:r>
              <a:rPr sz="2000" spc="-155" dirty="0">
                <a:latin typeface="Lucida Sans Unicode"/>
                <a:cs typeface="Lucida Sans Unicode"/>
              </a:rPr>
              <a:t> </a:t>
            </a:r>
            <a:r>
              <a:rPr sz="2000" spc="-135" dirty="0">
                <a:latin typeface="Lucida Sans Unicode"/>
                <a:cs typeface="Lucida Sans Unicode"/>
              </a:rPr>
              <a:t>(2010).</a:t>
            </a:r>
            <a:r>
              <a:rPr sz="2000" spc="-125" dirty="0">
                <a:latin typeface="Lucida Sans Unicode"/>
                <a:cs typeface="Lucida Sans Unicode"/>
              </a:rPr>
              <a:t> </a:t>
            </a:r>
            <a:r>
              <a:rPr sz="2000" i="1" spc="40" dirty="0">
                <a:latin typeface="Arial"/>
                <a:cs typeface="Arial"/>
              </a:rPr>
              <a:t>Introduction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65" dirty="0">
                <a:latin typeface="Arial"/>
                <a:cs typeface="Arial"/>
              </a:rPr>
              <a:t>to</a:t>
            </a:r>
            <a:r>
              <a:rPr sz="2000" i="1" spc="-50" dirty="0">
                <a:latin typeface="Arial"/>
                <a:cs typeface="Arial"/>
              </a:rPr>
              <a:t> </a:t>
            </a:r>
            <a:r>
              <a:rPr sz="2000" i="1" spc="70" dirty="0">
                <a:latin typeface="Arial"/>
                <a:cs typeface="Arial"/>
              </a:rPr>
              <a:t>information</a:t>
            </a:r>
            <a:r>
              <a:rPr sz="2000" i="1" spc="-60" dirty="0">
                <a:latin typeface="Arial"/>
                <a:cs typeface="Arial"/>
              </a:rPr>
              <a:t> </a:t>
            </a:r>
            <a:r>
              <a:rPr sz="2000" i="1" spc="-95" dirty="0">
                <a:latin typeface="Arial"/>
                <a:cs typeface="Arial"/>
              </a:rPr>
              <a:t>systems</a:t>
            </a:r>
            <a:r>
              <a:rPr sz="2000" spc="-95" dirty="0"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 marL="544195">
              <a:lnSpc>
                <a:spcPct val="100000"/>
              </a:lnSpc>
              <a:spcBef>
                <a:spcPts val="785"/>
              </a:spcBef>
            </a:pPr>
            <a:r>
              <a:rPr sz="2000" spc="30" dirty="0">
                <a:latin typeface="Lucida Sans Unicode"/>
                <a:cs typeface="Lucida Sans Unicode"/>
              </a:rPr>
              <a:t>N</a:t>
            </a:r>
            <a:r>
              <a:rPr sz="2000" spc="-20" dirty="0">
                <a:latin typeface="Lucida Sans Unicode"/>
                <a:cs typeface="Lucida Sans Unicode"/>
              </a:rPr>
              <a:t>e</a:t>
            </a:r>
            <a:r>
              <a:rPr sz="2000" spc="20" dirty="0">
                <a:latin typeface="Lucida Sans Unicode"/>
                <a:cs typeface="Lucida Sans Unicode"/>
              </a:rPr>
              <a:t>w</a:t>
            </a:r>
            <a:r>
              <a:rPr sz="2000" spc="-165" dirty="0">
                <a:latin typeface="Lucida Sans Unicode"/>
                <a:cs typeface="Lucida Sans Unicode"/>
              </a:rPr>
              <a:t> </a:t>
            </a:r>
            <a:r>
              <a:rPr sz="2000" spc="-295" dirty="0">
                <a:latin typeface="Lucida Sans Unicode"/>
                <a:cs typeface="Lucida Sans Unicode"/>
              </a:rPr>
              <a:t>Y</a:t>
            </a:r>
            <a:r>
              <a:rPr sz="2000" spc="-80" dirty="0">
                <a:latin typeface="Lucida Sans Unicode"/>
                <a:cs typeface="Lucida Sans Unicode"/>
              </a:rPr>
              <a:t>ork:</a:t>
            </a:r>
            <a:r>
              <a:rPr sz="2000" spc="-170" dirty="0">
                <a:latin typeface="Lucida Sans Unicode"/>
                <a:cs typeface="Lucida Sans Unicode"/>
              </a:rPr>
              <a:t> </a:t>
            </a:r>
            <a:r>
              <a:rPr sz="2000" spc="5" dirty="0">
                <a:latin typeface="Lucida Sans Unicode"/>
                <a:cs typeface="Lucida Sans Unicode"/>
              </a:rPr>
              <a:t>McG</a:t>
            </a:r>
            <a:r>
              <a:rPr sz="2000" spc="-40" dirty="0">
                <a:latin typeface="Lucida Sans Unicode"/>
                <a:cs typeface="Lucida Sans Unicode"/>
              </a:rPr>
              <a:t>r</a:t>
            </a:r>
            <a:r>
              <a:rPr sz="2000" spc="5" dirty="0">
                <a:latin typeface="Lucida Sans Unicode"/>
                <a:cs typeface="Lucida Sans Unicode"/>
              </a:rPr>
              <a:t>a</a:t>
            </a:r>
            <a:r>
              <a:rPr sz="2000" spc="25" dirty="0">
                <a:latin typeface="Lucida Sans Unicode"/>
                <a:cs typeface="Lucida Sans Unicode"/>
              </a:rPr>
              <a:t>w</a:t>
            </a:r>
            <a:r>
              <a:rPr sz="2000" spc="-670" dirty="0">
                <a:latin typeface="Lucida Sans Unicode"/>
                <a:cs typeface="Lucida Sans Unicode"/>
              </a:rPr>
              <a:t>-</a:t>
            </a:r>
            <a:r>
              <a:rPr sz="2000" spc="-70" dirty="0">
                <a:latin typeface="Lucida Sans Unicode"/>
                <a:cs typeface="Lucida Sans Unicode"/>
              </a:rPr>
              <a:t>Hill</a:t>
            </a:r>
            <a:r>
              <a:rPr sz="2000" spc="-175" dirty="0">
                <a:latin typeface="Lucida Sans Unicode"/>
                <a:cs typeface="Lucida Sans Unicode"/>
              </a:rPr>
              <a:t> </a:t>
            </a:r>
            <a:r>
              <a:rPr sz="2000" spc="-10" dirty="0">
                <a:latin typeface="Lucida Sans Unicode"/>
                <a:cs typeface="Lucida Sans Unicode"/>
              </a:rPr>
              <a:t>Ir</a:t>
            </a:r>
            <a:r>
              <a:rPr sz="2000" spc="-55" dirty="0">
                <a:latin typeface="Lucida Sans Unicode"/>
                <a:cs typeface="Lucida Sans Unicode"/>
              </a:rPr>
              <a:t>win.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63281" y="682176"/>
            <a:ext cx="94646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chemeClr val="tx1"/>
                </a:solidFill>
              </a:rPr>
              <a:t>TUJUAN PEMBELA JARAN</a:t>
            </a:r>
            <a:endParaRPr sz="240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9792" y="1248998"/>
            <a:ext cx="10247808" cy="10868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" algn="ctr">
              <a:lnSpc>
                <a:spcPct val="150000"/>
              </a:lnSpc>
              <a:spcBef>
                <a:spcPts val="95"/>
              </a:spcBef>
            </a:pPr>
            <a:r>
              <a:rPr sz="2400" spc="20" dirty="0">
                <a:solidFill>
                  <a:srgbClr val="7E7E7E"/>
                </a:solidFill>
                <a:cs typeface="Lucida Sans Unicode"/>
              </a:rPr>
              <a:t>S</a:t>
            </a:r>
            <a:r>
              <a:rPr sz="2400" spc="35" dirty="0">
                <a:solidFill>
                  <a:srgbClr val="7E7E7E"/>
                </a:solidFill>
                <a:cs typeface="Lucida Sans Unicode"/>
              </a:rPr>
              <a:t>e</a:t>
            </a:r>
            <a:r>
              <a:rPr sz="2400" spc="-40" dirty="0">
                <a:solidFill>
                  <a:srgbClr val="7E7E7E"/>
                </a:solidFill>
                <a:cs typeface="Lucida Sans Unicode"/>
              </a:rPr>
              <a:t>tela</a:t>
            </a:r>
            <a:r>
              <a:rPr sz="2400" spc="-45" dirty="0">
                <a:solidFill>
                  <a:srgbClr val="7E7E7E"/>
                </a:solidFill>
                <a:cs typeface="Lucida Sans Unicode"/>
              </a:rPr>
              <a:t>h</a:t>
            </a:r>
            <a:r>
              <a:rPr sz="2400" spc="-185" dirty="0">
                <a:solidFill>
                  <a:srgbClr val="7E7E7E"/>
                </a:solidFill>
                <a:cs typeface="Lucida Sans Unicode"/>
              </a:rPr>
              <a:t> </a:t>
            </a:r>
            <a:r>
              <a:rPr sz="2400" spc="-45" dirty="0">
                <a:solidFill>
                  <a:srgbClr val="7E7E7E"/>
                </a:solidFill>
                <a:cs typeface="Lucida Sans Unicode"/>
              </a:rPr>
              <a:t>mempelajar</a:t>
            </a:r>
            <a:r>
              <a:rPr sz="2400" spc="-20" dirty="0">
                <a:solidFill>
                  <a:srgbClr val="7E7E7E"/>
                </a:solidFill>
                <a:cs typeface="Lucida Sans Unicode"/>
              </a:rPr>
              <a:t>i</a:t>
            </a:r>
            <a:r>
              <a:rPr sz="2400" spc="-185" dirty="0">
                <a:solidFill>
                  <a:srgbClr val="7E7E7E"/>
                </a:solidFill>
                <a:cs typeface="Lucida Sans Unicode"/>
              </a:rPr>
              <a:t> </a:t>
            </a:r>
            <a:r>
              <a:rPr sz="2400" spc="-70" dirty="0">
                <a:solidFill>
                  <a:srgbClr val="7E7E7E"/>
                </a:solidFill>
                <a:cs typeface="Lucida Sans Unicode"/>
              </a:rPr>
              <a:t>bagian</a:t>
            </a:r>
            <a:r>
              <a:rPr sz="2400" spc="-204" dirty="0">
                <a:solidFill>
                  <a:srgbClr val="7E7E7E"/>
                </a:solidFill>
                <a:cs typeface="Lucida Sans Unicode"/>
              </a:rPr>
              <a:t> </a:t>
            </a:r>
            <a:r>
              <a:rPr sz="2400" spc="-95" dirty="0">
                <a:solidFill>
                  <a:srgbClr val="7E7E7E"/>
                </a:solidFill>
                <a:cs typeface="Lucida Sans Unicode"/>
              </a:rPr>
              <a:t>in</a:t>
            </a:r>
            <a:r>
              <a:rPr sz="2400" spc="-50" dirty="0">
                <a:solidFill>
                  <a:srgbClr val="7E7E7E"/>
                </a:solidFill>
                <a:cs typeface="Lucida Sans Unicode"/>
              </a:rPr>
              <a:t>i</a:t>
            </a:r>
            <a:r>
              <a:rPr sz="2400" spc="-229" dirty="0">
                <a:solidFill>
                  <a:srgbClr val="7E7E7E"/>
                </a:solidFill>
                <a:cs typeface="Lucida Sans Unicode"/>
              </a:rPr>
              <a:t>,  </a:t>
            </a:r>
            <a:r>
              <a:rPr sz="2400" spc="-60" dirty="0">
                <a:solidFill>
                  <a:srgbClr val="7E7E7E"/>
                </a:solidFill>
                <a:cs typeface="Lucida Sans Unicode"/>
              </a:rPr>
              <a:t>Anda</a:t>
            </a:r>
            <a:r>
              <a:rPr sz="2400" spc="-190" dirty="0">
                <a:solidFill>
                  <a:srgbClr val="7E7E7E"/>
                </a:solidFill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cs typeface="Lucida Sans Unicode"/>
              </a:rPr>
              <a:t>diha</a:t>
            </a:r>
            <a:r>
              <a:rPr sz="2400" spc="-95" dirty="0">
                <a:solidFill>
                  <a:srgbClr val="7E7E7E"/>
                </a:solidFill>
                <a:cs typeface="Lucida Sans Unicode"/>
              </a:rPr>
              <a:t>r</a:t>
            </a:r>
            <a:r>
              <a:rPr sz="2400" spc="-60" dirty="0">
                <a:solidFill>
                  <a:srgbClr val="7E7E7E"/>
                </a:solidFill>
                <a:cs typeface="Lucida Sans Unicode"/>
              </a:rPr>
              <a:t>apk</a:t>
            </a:r>
            <a:r>
              <a:rPr sz="2400" spc="-65" dirty="0">
                <a:solidFill>
                  <a:srgbClr val="7E7E7E"/>
                </a:solidFill>
                <a:cs typeface="Lucida Sans Unicode"/>
              </a:rPr>
              <a:t>a</a:t>
            </a:r>
            <a:r>
              <a:rPr sz="2400" spc="-20" dirty="0">
                <a:solidFill>
                  <a:srgbClr val="7E7E7E"/>
                </a:solidFill>
                <a:cs typeface="Lucida Sans Unicode"/>
              </a:rPr>
              <a:t>n</a:t>
            </a:r>
            <a:r>
              <a:rPr sz="2400" spc="-210" dirty="0">
                <a:solidFill>
                  <a:srgbClr val="7E7E7E"/>
                </a:solidFill>
                <a:cs typeface="Lucida Sans Unicode"/>
              </a:rPr>
              <a:t> </a:t>
            </a:r>
            <a:r>
              <a:rPr sz="2400" spc="-40" dirty="0">
                <a:solidFill>
                  <a:srgbClr val="7E7E7E"/>
                </a:solidFill>
                <a:cs typeface="Lucida Sans Unicode"/>
              </a:rPr>
              <a:t>tela</a:t>
            </a:r>
            <a:r>
              <a:rPr sz="2400" spc="-45" dirty="0">
                <a:solidFill>
                  <a:srgbClr val="7E7E7E"/>
                </a:solidFill>
                <a:cs typeface="Lucida Sans Unicode"/>
              </a:rPr>
              <a:t>h</a:t>
            </a:r>
            <a:r>
              <a:rPr sz="2400" spc="-204" dirty="0">
                <a:solidFill>
                  <a:srgbClr val="7E7E7E"/>
                </a:solidFill>
                <a:cs typeface="Lucida Sans Unicode"/>
              </a:rPr>
              <a:t> </a:t>
            </a:r>
            <a:r>
              <a:rPr sz="2400">
                <a:solidFill>
                  <a:srgbClr val="7E7E7E"/>
                </a:solidFill>
                <a:cs typeface="Lucida Sans Unicode"/>
              </a:rPr>
              <a:t>m</a:t>
            </a:r>
            <a:r>
              <a:rPr sz="2400" spc="-15">
                <a:solidFill>
                  <a:srgbClr val="7E7E7E"/>
                </a:solidFill>
                <a:cs typeface="Lucida Sans Unicode"/>
              </a:rPr>
              <a:t>a</a:t>
            </a:r>
            <a:r>
              <a:rPr sz="2400" spc="-30">
                <a:solidFill>
                  <a:srgbClr val="7E7E7E"/>
                </a:solidFill>
                <a:cs typeface="Lucida Sans Unicode"/>
              </a:rPr>
              <a:t>mpu</a:t>
            </a:r>
            <a:r>
              <a:rPr sz="2400" spc="-160">
                <a:solidFill>
                  <a:srgbClr val="7E7E7E"/>
                </a:solidFill>
                <a:cs typeface="Lucida Sans Unicode"/>
              </a:rPr>
              <a:t>:</a:t>
            </a:r>
            <a:endParaRPr lang="en-US" sz="2400" spc="-160">
              <a:solidFill>
                <a:srgbClr val="7E7E7E"/>
              </a:solidFill>
              <a:cs typeface="Lucida Sans Unicode"/>
            </a:endParaRPr>
          </a:p>
          <a:p>
            <a:pPr marL="12700" marR="5080" indent="22860" algn="ctr">
              <a:lnSpc>
                <a:spcPct val="150000"/>
              </a:lnSpc>
              <a:spcBef>
                <a:spcPts val="95"/>
              </a:spcBef>
            </a:pPr>
            <a:r>
              <a:rPr lang="id-ID" sz="2400" b="1">
                <a:solidFill>
                  <a:srgbClr val="535353"/>
                </a:solidFill>
                <a:cs typeface="Tahoma"/>
              </a:rPr>
              <a:t>Menjelaskan pengertian data dan informasi</a:t>
            </a:r>
            <a:endParaRPr sz="2400"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2723261"/>
            <a:ext cx="108648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70">
                <a:solidFill>
                  <a:srgbClr val="535353"/>
                </a:solidFill>
                <a:latin typeface="Tahoma"/>
                <a:cs typeface="Tahoma"/>
              </a:rPr>
              <a:t>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077200" y="70715"/>
            <a:ext cx="37890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DEFINISI DATA</a:t>
            </a:r>
            <a:endParaRPr sz="3600">
              <a:solidFill>
                <a:schemeClr val="tx1"/>
              </a:solidFill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2383" y="5190744"/>
            <a:ext cx="236219" cy="23621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9F8A87-9027-974E-5F12-DC647D834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179408"/>
            <a:ext cx="4208391" cy="23288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05BAC3-5EEC-D578-84A3-44F072EFE3E5}"/>
              </a:ext>
            </a:extLst>
          </p:cNvPr>
          <p:cNvSpPr txBox="1"/>
          <p:nvPr/>
        </p:nvSpPr>
        <p:spPr>
          <a:xfrm>
            <a:off x="582287" y="990600"/>
            <a:ext cx="1128395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>
                <a:latin typeface="Constantia" panose="02030602050306030303" pitchFamily="18" charset="0"/>
              </a:rPr>
              <a:t>Data adalah sebuah fakta mentah atau rincian peristiwa yang  belum diolah dan terkadang tidak dapat diterima oleh akal  pikiran penerima data tersebut.</a:t>
            </a:r>
            <a:endParaRPr lang="en-US" sz="2800">
              <a:latin typeface="Constantia" panose="02030602050306030303" pitchFamily="18" charset="0"/>
            </a:endParaRPr>
          </a:p>
          <a:p>
            <a:endParaRPr lang="id-ID" sz="1000">
              <a:latin typeface="Constantia" panose="02030602050306030303" pitchFamily="18" charset="0"/>
            </a:endParaRPr>
          </a:p>
          <a:p>
            <a:r>
              <a:rPr lang="id-ID" sz="2800">
                <a:latin typeface="Constantia" panose="02030602050306030303" pitchFamily="18" charset="0"/>
              </a:rPr>
              <a:t>Data dapat berupa angka, simbol, karakter,  suara, gambar, atau tanda-tanda yang dapat  dijadikan sebuah informasi.</a:t>
            </a:r>
            <a:endParaRPr lang="en-US" sz="2800">
              <a:latin typeface="Constantia" panose="02030602050306030303" pitchFamily="18" charset="0"/>
            </a:endParaRPr>
          </a:p>
          <a:p>
            <a:endParaRPr lang="id-ID" sz="1400">
              <a:latin typeface="Constantia" panose="02030602050306030303" pitchFamily="18" charset="0"/>
            </a:endParaRPr>
          </a:p>
          <a:p>
            <a:r>
              <a:rPr lang="id-ID" sz="2800">
                <a:latin typeface="Constantia" panose="02030602050306030303" pitchFamily="18" charset="0"/>
              </a:rPr>
              <a:t>Dalam ilmu komputer, data adalah segala  sesuatu yang disimpan dalam memori menurut  format tertentu.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86400" y="0"/>
            <a:ext cx="6705600" cy="66011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2400" spc="-100" dirty="0">
                <a:solidFill>
                  <a:schemeClr val="tx1"/>
                </a:solidFill>
              </a:rPr>
              <a:t>PENGERTIAN </a:t>
            </a:r>
            <a:r>
              <a:rPr sz="2400" spc="-155" dirty="0">
                <a:solidFill>
                  <a:schemeClr val="tx1"/>
                </a:solidFill>
              </a:rPr>
              <a:t>DATA </a:t>
            </a:r>
            <a:r>
              <a:rPr sz="2400" spc="-150" dirty="0">
                <a:solidFill>
                  <a:schemeClr val="tx1"/>
                </a:solidFill>
              </a:rPr>
              <a:t> </a:t>
            </a:r>
            <a:r>
              <a:rPr sz="2400" spc="25" dirty="0">
                <a:solidFill>
                  <a:schemeClr val="tx1"/>
                </a:solidFill>
              </a:rPr>
              <a:t>MENURUT</a:t>
            </a:r>
            <a:r>
              <a:rPr sz="2400" spc="-185" dirty="0">
                <a:solidFill>
                  <a:schemeClr val="tx1"/>
                </a:solidFill>
              </a:rPr>
              <a:t> </a:t>
            </a:r>
            <a:r>
              <a:rPr sz="2400" spc="-55" dirty="0">
                <a:solidFill>
                  <a:schemeClr val="tx1"/>
                </a:solidFill>
              </a:rPr>
              <a:t>PARA</a:t>
            </a:r>
            <a:r>
              <a:rPr sz="2400" spc="-180" dirty="0">
                <a:solidFill>
                  <a:schemeClr val="tx1"/>
                </a:solidFill>
              </a:rPr>
              <a:t> </a:t>
            </a:r>
            <a:r>
              <a:rPr sz="2400" spc="-105" dirty="0">
                <a:solidFill>
                  <a:schemeClr val="tx1"/>
                </a:solidFill>
              </a:rPr>
              <a:t>AHLI</a:t>
            </a:r>
            <a:r>
              <a:rPr sz="2400" spc="-165" dirty="0">
                <a:solidFill>
                  <a:schemeClr val="tx1"/>
                </a:solidFill>
              </a:rPr>
              <a:t> </a:t>
            </a:r>
            <a:r>
              <a:rPr sz="2400" spc="-385" dirty="0"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49530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51A0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2599" y="1033031"/>
            <a:ext cx="10492601" cy="2669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835">
              <a:lnSpc>
                <a:spcPct val="125000"/>
              </a:lnSpc>
              <a:spcBef>
                <a:spcPts val="100"/>
              </a:spcBef>
            </a:pPr>
            <a:r>
              <a:rPr lang="id-ID" sz="2400" b="1" spc="165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Robert N. Anthony  dan John Dearden</a:t>
            </a:r>
          </a:p>
          <a:p>
            <a:pPr marL="12700" marR="76835">
              <a:lnSpc>
                <a:spcPct val="125000"/>
              </a:lnSpc>
              <a:spcBef>
                <a:spcPts val="100"/>
              </a:spcBef>
            </a:pPr>
            <a:r>
              <a:rPr sz="2400" b="1" spc="165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Dat</a:t>
            </a:r>
            <a:r>
              <a:rPr sz="2400" b="1" spc="18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a</a:t>
            </a:r>
            <a:r>
              <a:rPr sz="2400" b="1" spc="-55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 </a:t>
            </a:r>
            <a:r>
              <a:rPr sz="2400" spc="-1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ad</a:t>
            </a:r>
            <a:r>
              <a:rPr sz="2400" spc="-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400" spc="-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lah</a:t>
            </a:r>
            <a:r>
              <a:rPr sz="2400" spc="-19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bentuk</a:t>
            </a:r>
            <a:r>
              <a:rPr sz="2400" spc="-21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jam</a:t>
            </a:r>
            <a:r>
              <a:rPr sz="2400" spc="-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400" spc="-19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k </a:t>
            </a:r>
            <a:r>
              <a:rPr sz="2400" spc="-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dari  </a:t>
            </a:r>
            <a:r>
              <a:rPr sz="2400" spc="-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bentuk</a:t>
            </a:r>
            <a:r>
              <a:rPr sz="2400" spc="-19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0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tungg</a:t>
            </a:r>
            <a:r>
              <a:rPr sz="2400" spc="-114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al</a:t>
            </a:r>
            <a:r>
              <a:rPr sz="2400" spc="-19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datum</a:t>
            </a:r>
            <a:r>
              <a:rPr sz="2400" spc="-2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at</a:t>
            </a:r>
            <a:r>
              <a:rPr sz="2400" spc="-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400" spc="-1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u  </a:t>
            </a:r>
            <a:r>
              <a:rPr sz="2400" i="1" spc="65" dirty="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data</a:t>
            </a:r>
            <a:r>
              <a:rPr sz="2400" i="1" spc="-65" dirty="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 </a:t>
            </a:r>
            <a:r>
              <a:rPr sz="2400" i="1" spc="20" dirty="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item.</a:t>
            </a:r>
            <a:endParaRPr sz="2400">
              <a:latin typeface="Constantia" panose="0203060205030603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Constantia" panose="02030602050306030303" pitchFamily="18" charset="0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5"/>
              </a:spcBef>
            </a:pPr>
            <a:r>
              <a:rPr lang="id-ID" sz="2400" b="1" spc="165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Jogiyanto</a:t>
            </a:r>
          </a:p>
          <a:p>
            <a:pPr marL="12700" marR="5080">
              <a:lnSpc>
                <a:spcPct val="125000"/>
              </a:lnSpc>
              <a:spcBef>
                <a:spcPts val="5"/>
              </a:spcBef>
            </a:pPr>
            <a:r>
              <a:rPr sz="2400" b="1" spc="165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Dat</a:t>
            </a:r>
            <a:r>
              <a:rPr sz="2400" b="1" spc="175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a</a:t>
            </a:r>
            <a:r>
              <a:rPr sz="2400" b="1" spc="-5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 </a:t>
            </a:r>
            <a:r>
              <a:rPr sz="2400" spc="-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adalah</a:t>
            </a:r>
            <a:r>
              <a:rPr sz="2400" spc="-19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254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k</a:t>
            </a:r>
            <a:r>
              <a:rPr sz="2400" spc="-2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enyata</a:t>
            </a:r>
            <a:r>
              <a:rPr sz="2400" spc="-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400" spc="-2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n</a:t>
            </a:r>
            <a:r>
              <a:rPr sz="2400" spc="-2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6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yang  menggambarkan </a:t>
            </a:r>
            <a:r>
              <a:rPr sz="2400" spc="-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suatu </a:t>
            </a:r>
            <a:r>
              <a:rPr sz="2400" spc="-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254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k</a:t>
            </a:r>
            <a:r>
              <a:rPr sz="2400" spc="-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ejad</a:t>
            </a:r>
            <a:r>
              <a:rPr sz="2400" spc="-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i</a:t>
            </a:r>
            <a:r>
              <a:rPr sz="2400" spc="-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400" spc="-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n</a:t>
            </a:r>
            <a:r>
              <a:rPr sz="2400" spc="-8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-</a:t>
            </a:r>
            <a:r>
              <a:rPr sz="2400" spc="-26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k</a:t>
            </a:r>
            <a:r>
              <a:rPr sz="2400" spc="-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ejadia</a:t>
            </a:r>
            <a:r>
              <a:rPr sz="2400" spc="-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n</a:t>
            </a:r>
            <a:r>
              <a:rPr sz="2400" spc="-2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dan</a:t>
            </a:r>
            <a:r>
              <a:rPr sz="2400" spc="-19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254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k</a:t>
            </a:r>
            <a:r>
              <a:rPr sz="2400" spc="-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esa</a:t>
            </a:r>
            <a:r>
              <a:rPr sz="2400" spc="-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t</a:t>
            </a:r>
            <a:r>
              <a:rPr sz="2400" spc="-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uan  </a:t>
            </a:r>
            <a:r>
              <a:rPr sz="2400" spc="-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nyata.</a:t>
            </a:r>
            <a:endParaRPr sz="2400">
              <a:latin typeface="Constantia" panose="02030602050306030303" pitchFamily="18" charset="0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5857" y="16517"/>
            <a:ext cx="7558405" cy="66011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2400" spc="-100" dirty="0">
                <a:solidFill>
                  <a:schemeClr val="tx1"/>
                </a:solidFill>
              </a:rPr>
              <a:t>PENGERTIAN </a:t>
            </a:r>
            <a:r>
              <a:rPr sz="2400" spc="-155" dirty="0">
                <a:solidFill>
                  <a:schemeClr val="tx1"/>
                </a:solidFill>
              </a:rPr>
              <a:t>DATA </a:t>
            </a:r>
            <a:r>
              <a:rPr sz="2400" spc="-150" dirty="0">
                <a:solidFill>
                  <a:schemeClr val="tx1"/>
                </a:solidFill>
              </a:rPr>
              <a:t> </a:t>
            </a:r>
            <a:r>
              <a:rPr sz="2400" spc="25" dirty="0">
                <a:solidFill>
                  <a:schemeClr val="tx1"/>
                </a:solidFill>
              </a:rPr>
              <a:t>MENURUT</a:t>
            </a:r>
            <a:r>
              <a:rPr sz="2400" spc="-185" dirty="0">
                <a:solidFill>
                  <a:schemeClr val="tx1"/>
                </a:solidFill>
              </a:rPr>
              <a:t> </a:t>
            </a:r>
            <a:r>
              <a:rPr sz="2400" spc="-55" dirty="0">
                <a:solidFill>
                  <a:schemeClr val="tx1"/>
                </a:solidFill>
              </a:rPr>
              <a:t>PARA</a:t>
            </a:r>
            <a:r>
              <a:rPr sz="2400" spc="-180" dirty="0">
                <a:solidFill>
                  <a:schemeClr val="tx1"/>
                </a:solidFill>
              </a:rPr>
              <a:t> </a:t>
            </a:r>
            <a:r>
              <a:rPr sz="2400" spc="-105" dirty="0">
                <a:solidFill>
                  <a:schemeClr val="tx1"/>
                </a:solidFill>
              </a:rPr>
              <a:t>AHLI</a:t>
            </a:r>
            <a:r>
              <a:rPr sz="2400" spc="-165" dirty="0">
                <a:solidFill>
                  <a:schemeClr val="tx1"/>
                </a:solidFill>
              </a:rPr>
              <a:t> </a:t>
            </a:r>
            <a:r>
              <a:rPr sz="2400" spc="-385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64361" y="889885"/>
            <a:ext cx="6054725" cy="18387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lang="id-ID" sz="2400" b="1">
                <a:latin typeface="Constantia" panose="02030602050306030303" pitchFamily="18" charset="0"/>
                <a:cs typeface="Arial"/>
              </a:rPr>
              <a:t>Slamet Riyadi</a:t>
            </a:r>
            <a:endParaRPr lang="id-ID" sz="2400">
              <a:latin typeface="Constantia" panose="02030602050306030303" pitchFamily="18" charset="0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05"/>
              </a:spcBef>
            </a:pPr>
            <a:r>
              <a:rPr sz="2400" b="1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Data </a:t>
            </a:r>
            <a:r>
              <a:rPr sz="240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adalah kumpulan informasi  yang diperoleh dari pengamatan di  mana data bisa berupa angka-angka  atau lambang-lambang.</a:t>
            </a:r>
            <a:endParaRPr sz="2400">
              <a:latin typeface="Constantia" panose="02030602050306030303" pitchFamily="18" charset="0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0466" y="4648911"/>
            <a:ext cx="18307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125" dirty="0">
                <a:solidFill>
                  <a:srgbClr val="FFFFFF"/>
                </a:solidFill>
                <a:latin typeface="Arial"/>
                <a:cs typeface="Arial"/>
              </a:rPr>
              <a:t>Arikunto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" y="3894582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38100">
            <a:solidFill>
              <a:srgbClr val="51A0D7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334000" y="3987340"/>
            <a:ext cx="6440041" cy="1837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lang="id-ID" sz="2400" b="1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Arikunto</a:t>
            </a:r>
          </a:p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400" b="1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Data </a:t>
            </a:r>
            <a:r>
              <a:rPr sz="240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adalah semua fakta dan  angka-angka yang dapat dijadikan  bahan untuk menyusun sebuah  informasi.</a:t>
            </a:r>
            <a:endParaRPr sz="2400">
              <a:latin typeface="Constantia" panose="02030602050306030303" pitchFamily="18" charset="0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148539"/>
            <a:ext cx="50107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35" dirty="0"/>
              <a:t>CONTOH</a:t>
            </a:r>
            <a:r>
              <a:rPr sz="5400" spc="-295" dirty="0"/>
              <a:t> </a:t>
            </a:r>
            <a:r>
              <a:rPr sz="5400" spc="-165" dirty="0"/>
              <a:t>DATA</a:t>
            </a:r>
            <a:endParaRPr sz="54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4621" y="2702051"/>
            <a:ext cx="1243012" cy="18272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6801" y="4648911"/>
            <a:ext cx="305498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Karyawan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00" dirty="0">
                <a:solidFill>
                  <a:srgbClr val="7E7E7E"/>
                </a:solidFill>
                <a:latin typeface="Lucida Sans Unicode"/>
                <a:cs typeface="Lucida Sans Unicode"/>
              </a:rPr>
              <a:t>Z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hanya  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00" dirty="0">
                <a:solidFill>
                  <a:srgbClr val="7E7E7E"/>
                </a:solidFill>
                <a:latin typeface="Lucida Sans Unicode"/>
                <a:cs typeface="Lucida Sans Unicode"/>
              </a:rPr>
              <a:t>suk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1</a:t>
            </a:r>
            <a:r>
              <a:rPr sz="28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5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hari 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dal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sat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u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bulan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06952" y="1687067"/>
            <a:ext cx="114300" cy="4391660"/>
          </a:xfrm>
          <a:custGeom>
            <a:avLst/>
            <a:gdLst/>
            <a:ahLst/>
            <a:cxnLst/>
            <a:rect l="l" t="t" r="r" b="b"/>
            <a:pathLst>
              <a:path w="114300" h="4391660">
                <a:moveTo>
                  <a:pt x="38100" y="110465"/>
                </a:moveTo>
                <a:lnTo>
                  <a:pt x="38100" y="171450"/>
                </a:lnTo>
                <a:lnTo>
                  <a:pt x="76200" y="17145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439166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439166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439166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439166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  <a:path w="114300" h="4391660">
                <a:moveTo>
                  <a:pt x="76200" y="209550"/>
                </a:moveTo>
                <a:lnTo>
                  <a:pt x="38100" y="209550"/>
                </a:lnTo>
                <a:lnTo>
                  <a:pt x="38100" y="323850"/>
                </a:lnTo>
                <a:lnTo>
                  <a:pt x="76200" y="323850"/>
                </a:lnTo>
                <a:lnTo>
                  <a:pt x="76200" y="209550"/>
                </a:lnTo>
                <a:close/>
              </a:path>
              <a:path w="114300" h="4391660">
                <a:moveTo>
                  <a:pt x="76200" y="361950"/>
                </a:moveTo>
                <a:lnTo>
                  <a:pt x="38100" y="361950"/>
                </a:lnTo>
                <a:lnTo>
                  <a:pt x="38100" y="476250"/>
                </a:lnTo>
                <a:lnTo>
                  <a:pt x="76200" y="476250"/>
                </a:lnTo>
                <a:lnTo>
                  <a:pt x="76200" y="361950"/>
                </a:lnTo>
                <a:close/>
              </a:path>
              <a:path w="114300" h="4391660">
                <a:moveTo>
                  <a:pt x="76200" y="514350"/>
                </a:moveTo>
                <a:lnTo>
                  <a:pt x="38100" y="514350"/>
                </a:lnTo>
                <a:lnTo>
                  <a:pt x="38100" y="628650"/>
                </a:lnTo>
                <a:lnTo>
                  <a:pt x="76200" y="628650"/>
                </a:lnTo>
                <a:lnTo>
                  <a:pt x="76200" y="514350"/>
                </a:lnTo>
                <a:close/>
              </a:path>
              <a:path w="114300" h="4391660">
                <a:moveTo>
                  <a:pt x="76200" y="666750"/>
                </a:moveTo>
                <a:lnTo>
                  <a:pt x="38100" y="666750"/>
                </a:lnTo>
                <a:lnTo>
                  <a:pt x="38100" y="781050"/>
                </a:lnTo>
                <a:lnTo>
                  <a:pt x="76200" y="781050"/>
                </a:lnTo>
                <a:lnTo>
                  <a:pt x="76200" y="666750"/>
                </a:lnTo>
                <a:close/>
              </a:path>
              <a:path w="114300" h="4391660">
                <a:moveTo>
                  <a:pt x="76200" y="819150"/>
                </a:moveTo>
                <a:lnTo>
                  <a:pt x="38100" y="819150"/>
                </a:lnTo>
                <a:lnTo>
                  <a:pt x="38100" y="933450"/>
                </a:lnTo>
                <a:lnTo>
                  <a:pt x="76200" y="933450"/>
                </a:lnTo>
                <a:lnTo>
                  <a:pt x="76200" y="819150"/>
                </a:lnTo>
                <a:close/>
              </a:path>
              <a:path w="114300" h="4391660">
                <a:moveTo>
                  <a:pt x="76200" y="971550"/>
                </a:moveTo>
                <a:lnTo>
                  <a:pt x="38100" y="971550"/>
                </a:lnTo>
                <a:lnTo>
                  <a:pt x="38100" y="1085850"/>
                </a:lnTo>
                <a:lnTo>
                  <a:pt x="76200" y="1085850"/>
                </a:lnTo>
                <a:lnTo>
                  <a:pt x="76200" y="971550"/>
                </a:lnTo>
                <a:close/>
              </a:path>
              <a:path w="114300" h="4391660">
                <a:moveTo>
                  <a:pt x="76200" y="1123950"/>
                </a:moveTo>
                <a:lnTo>
                  <a:pt x="38100" y="1123950"/>
                </a:lnTo>
                <a:lnTo>
                  <a:pt x="38100" y="1238250"/>
                </a:lnTo>
                <a:lnTo>
                  <a:pt x="76200" y="1238250"/>
                </a:lnTo>
                <a:lnTo>
                  <a:pt x="76200" y="1123950"/>
                </a:lnTo>
                <a:close/>
              </a:path>
              <a:path w="114300" h="4391660">
                <a:moveTo>
                  <a:pt x="76200" y="1276350"/>
                </a:moveTo>
                <a:lnTo>
                  <a:pt x="38100" y="1276350"/>
                </a:lnTo>
                <a:lnTo>
                  <a:pt x="38100" y="1390650"/>
                </a:lnTo>
                <a:lnTo>
                  <a:pt x="76200" y="1390650"/>
                </a:lnTo>
                <a:lnTo>
                  <a:pt x="76200" y="1276350"/>
                </a:lnTo>
                <a:close/>
              </a:path>
              <a:path w="114300" h="4391660">
                <a:moveTo>
                  <a:pt x="76200" y="1428750"/>
                </a:moveTo>
                <a:lnTo>
                  <a:pt x="38100" y="1428750"/>
                </a:lnTo>
                <a:lnTo>
                  <a:pt x="38100" y="1543050"/>
                </a:lnTo>
                <a:lnTo>
                  <a:pt x="76200" y="1543050"/>
                </a:lnTo>
                <a:lnTo>
                  <a:pt x="76200" y="1428750"/>
                </a:lnTo>
                <a:close/>
              </a:path>
              <a:path w="114300" h="4391660">
                <a:moveTo>
                  <a:pt x="76200" y="1581150"/>
                </a:moveTo>
                <a:lnTo>
                  <a:pt x="38100" y="1581150"/>
                </a:lnTo>
                <a:lnTo>
                  <a:pt x="38100" y="1695450"/>
                </a:lnTo>
                <a:lnTo>
                  <a:pt x="76200" y="1695450"/>
                </a:lnTo>
                <a:lnTo>
                  <a:pt x="76200" y="1581150"/>
                </a:lnTo>
                <a:close/>
              </a:path>
              <a:path w="114300" h="4391660">
                <a:moveTo>
                  <a:pt x="76200" y="1733550"/>
                </a:moveTo>
                <a:lnTo>
                  <a:pt x="38100" y="1733550"/>
                </a:lnTo>
                <a:lnTo>
                  <a:pt x="38100" y="1847850"/>
                </a:lnTo>
                <a:lnTo>
                  <a:pt x="76200" y="1847850"/>
                </a:lnTo>
                <a:lnTo>
                  <a:pt x="76200" y="1733550"/>
                </a:lnTo>
                <a:close/>
              </a:path>
              <a:path w="114300" h="4391660">
                <a:moveTo>
                  <a:pt x="76200" y="1885950"/>
                </a:moveTo>
                <a:lnTo>
                  <a:pt x="38100" y="1885950"/>
                </a:lnTo>
                <a:lnTo>
                  <a:pt x="38100" y="2000250"/>
                </a:lnTo>
                <a:lnTo>
                  <a:pt x="76200" y="2000250"/>
                </a:lnTo>
                <a:lnTo>
                  <a:pt x="76200" y="1885950"/>
                </a:lnTo>
                <a:close/>
              </a:path>
              <a:path w="114300" h="4391660">
                <a:moveTo>
                  <a:pt x="76200" y="2038350"/>
                </a:moveTo>
                <a:lnTo>
                  <a:pt x="38100" y="2038350"/>
                </a:lnTo>
                <a:lnTo>
                  <a:pt x="38100" y="2152650"/>
                </a:lnTo>
                <a:lnTo>
                  <a:pt x="76200" y="2152650"/>
                </a:lnTo>
                <a:lnTo>
                  <a:pt x="76200" y="2038350"/>
                </a:lnTo>
                <a:close/>
              </a:path>
              <a:path w="114300" h="4391660">
                <a:moveTo>
                  <a:pt x="76200" y="2190750"/>
                </a:moveTo>
                <a:lnTo>
                  <a:pt x="38100" y="2190750"/>
                </a:lnTo>
                <a:lnTo>
                  <a:pt x="38100" y="2305050"/>
                </a:lnTo>
                <a:lnTo>
                  <a:pt x="76200" y="2305050"/>
                </a:lnTo>
                <a:lnTo>
                  <a:pt x="76200" y="2190750"/>
                </a:lnTo>
                <a:close/>
              </a:path>
              <a:path w="114300" h="4391660">
                <a:moveTo>
                  <a:pt x="76200" y="2343150"/>
                </a:moveTo>
                <a:lnTo>
                  <a:pt x="38100" y="2343150"/>
                </a:lnTo>
                <a:lnTo>
                  <a:pt x="38100" y="2457450"/>
                </a:lnTo>
                <a:lnTo>
                  <a:pt x="76200" y="2457450"/>
                </a:lnTo>
                <a:lnTo>
                  <a:pt x="76200" y="2343150"/>
                </a:lnTo>
                <a:close/>
              </a:path>
              <a:path w="114300" h="4391660">
                <a:moveTo>
                  <a:pt x="76200" y="2495550"/>
                </a:moveTo>
                <a:lnTo>
                  <a:pt x="38100" y="2495550"/>
                </a:lnTo>
                <a:lnTo>
                  <a:pt x="38100" y="2609850"/>
                </a:lnTo>
                <a:lnTo>
                  <a:pt x="76200" y="2609850"/>
                </a:lnTo>
                <a:lnTo>
                  <a:pt x="76200" y="2495550"/>
                </a:lnTo>
                <a:close/>
              </a:path>
              <a:path w="114300" h="4391660">
                <a:moveTo>
                  <a:pt x="76200" y="2647950"/>
                </a:moveTo>
                <a:lnTo>
                  <a:pt x="38100" y="2647950"/>
                </a:lnTo>
                <a:lnTo>
                  <a:pt x="38100" y="2762250"/>
                </a:lnTo>
                <a:lnTo>
                  <a:pt x="76200" y="2762250"/>
                </a:lnTo>
                <a:lnTo>
                  <a:pt x="76200" y="2647950"/>
                </a:lnTo>
                <a:close/>
              </a:path>
              <a:path w="114300" h="4391660">
                <a:moveTo>
                  <a:pt x="76200" y="2800350"/>
                </a:moveTo>
                <a:lnTo>
                  <a:pt x="38100" y="2800350"/>
                </a:lnTo>
                <a:lnTo>
                  <a:pt x="38100" y="2914650"/>
                </a:lnTo>
                <a:lnTo>
                  <a:pt x="76200" y="2914650"/>
                </a:lnTo>
                <a:lnTo>
                  <a:pt x="76200" y="2800350"/>
                </a:lnTo>
                <a:close/>
              </a:path>
              <a:path w="114300" h="4391660">
                <a:moveTo>
                  <a:pt x="76200" y="2952750"/>
                </a:moveTo>
                <a:lnTo>
                  <a:pt x="38100" y="2952750"/>
                </a:lnTo>
                <a:lnTo>
                  <a:pt x="38100" y="3067050"/>
                </a:lnTo>
                <a:lnTo>
                  <a:pt x="76200" y="3067050"/>
                </a:lnTo>
                <a:lnTo>
                  <a:pt x="76200" y="2952750"/>
                </a:lnTo>
                <a:close/>
              </a:path>
              <a:path w="114300" h="4391660">
                <a:moveTo>
                  <a:pt x="76200" y="3105150"/>
                </a:moveTo>
                <a:lnTo>
                  <a:pt x="38100" y="3105150"/>
                </a:lnTo>
                <a:lnTo>
                  <a:pt x="38100" y="3219450"/>
                </a:lnTo>
                <a:lnTo>
                  <a:pt x="76200" y="3219450"/>
                </a:lnTo>
                <a:lnTo>
                  <a:pt x="76200" y="3105150"/>
                </a:lnTo>
                <a:close/>
              </a:path>
              <a:path w="114300" h="4391660">
                <a:moveTo>
                  <a:pt x="76200" y="3257550"/>
                </a:moveTo>
                <a:lnTo>
                  <a:pt x="38100" y="3257550"/>
                </a:lnTo>
                <a:lnTo>
                  <a:pt x="38100" y="3371850"/>
                </a:lnTo>
                <a:lnTo>
                  <a:pt x="76200" y="3371850"/>
                </a:lnTo>
                <a:lnTo>
                  <a:pt x="76200" y="3257550"/>
                </a:lnTo>
                <a:close/>
              </a:path>
              <a:path w="114300" h="4391660">
                <a:moveTo>
                  <a:pt x="76200" y="3409950"/>
                </a:moveTo>
                <a:lnTo>
                  <a:pt x="38100" y="3409950"/>
                </a:lnTo>
                <a:lnTo>
                  <a:pt x="38100" y="3524250"/>
                </a:lnTo>
                <a:lnTo>
                  <a:pt x="76200" y="3524250"/>
                </a:lnTo>
                <a:lnTo>
                  <a:pt x="76200" y="3409950"/>
                </a:lnTo>
                <a:close/>
              </a:path>
              <a:path w="114300" h="4391660">
                <a:moveTo>
                  <a:pt x="76200" y="3562350"/>
                </a:moveTo>
                <a:lnTo>
                  <a:pt x="38100" y="3562350"/>
                </a:lnTo>
                <a:lnTo>
                  <a:pt x="38100" y="3676650"/>
                </a:lnTo>
                <a:lnTo>
                  <a:pt x="76200" y="3676650"/>
                </a:lnTo>
                <a:lnTo>
                  <a:pt x="76200" y="3562350"/>
                </a:lnTo>
                <a:close/>
              </a:path>
              <a:path w="114300" h="4391660">
                <a:moveTo>
                  <a:pt x="76200" y="3714750"/>
                </a:moveTo>
                <a:lnTo>
                  <a:pt x="38100" y="3714750"/>
                </a:lnTo>
                <a:lnTo>
                  <a:pt x="38100" y="3829050"/>
                </a:lnTo>
                <a:lnTo>
                  <a:pt x="76200" y="3829050"/>
                </a:lnTo>
                <a:lnTo>
                  <a:pt x="76200" y="3714750"/>
                </a:lnTo>
                <a:close/>
              </a:path>
              <a:path w="114300" h="4391660">
                <a:moveTo>
                  <a:pt x="76200" y="3867150"/>
                </a:moveTo>
                <a:lnTo>
                  <a:pt x="38100" y="3867150"/>
                </a:lnTo>
                <a:lnTo>
                  <a:pt x="38100" y="3981450"/>
                </a:lnTo>
                <a:lnTo>
                  <a:pt x="76200" y="3981450"/>
                </a:lnTo>
                <a:lnTo>
                  <a:pt x="76200" y="3867150"/>
                </a:lnTo>
                <a:close/>
              </a:path>
              <a:path w="114300" h="4391660">
                <a:moveTo>
                  <a:pt x="76200" y="4019550"/>
                </a:moveTo>
                <a:lnTo>
                  <a:pt x="38100" y="4019550"/>
                </a:lnTo>
                <a:lnTo>
                  <a:pt x="38100" y="4133850"/>
                </a:lnTo>
                <a:lnTo>
                  <a:pt x="76200" y="4133850"/>
                </a:lnTo>
                <a:lnTo>
                  <a:pt x="76200" y="4019550"/>
                </a:lnTo>
                <a:close/>
              </a:path>
              <a:path w="114300" h="4391660">
                <a:moveTo>
                  <a:pt x="38100" y="4280871"/>
                </a:moveTo>
                <a:lnTo>
                  <a:pt x="34879" y="4281521"/>
                </a:lnTo>
                <a:lnTo>
                  <a:pt x="16716" y="4293769"/>
                </a:lnTo>
                <a:lnTo>
                  <a:pt x="4482" y="4311935"/>
                </a:lnTo>
                <a:lnTo>
                  <a:pt x="0" y="4334179"/>
                </a:lnTo>
                <a:lnTo>
                  <a:pt x="4482" y="4356423"/>
                </a:lnTo>
                <a:lnTo>
                  <a:pt x="16716" y="4374589"/>
                </a:lnTo>
                <a:lnTo>
                  <a:pt x="34879" y="4386838"/>
                </a:lnTo>
                <a:lnTo>
                  <a:pt x="57150" y="4391329"/>
                </a:lnTo>
                <a:lnTo>
                  <a:pt x="79420" y="4386838"/>
                </a:lnTo>
                <a:lnTo>
                  <a:pt x="97583" y="4374589"/>
                </a:lnTo>
                <a:lnTo>
                  <a:pt x="109817" y="4356423"/>
                </a:lnTo>
                <a:lnTo>
                  <a:pt x="114300" y="4334179"/>
                </a:lnTo>
                <a:lnTo>
                  <a:pt x="38100" y="4334179"/>
                </a:lnTo>
                <a:lnTo>
                  <a:pt x="38100" y="4324350"/>
                </a:lnTo>
                <a:lnTo>
                  <a:pt x="112319" y="4324350"/>
                </a:lnTo>
                <a:lnTo>
                  <a:pt x="109817" y="4311935"/>
                </a:lnTo>
                <a:lnTo>
                  <a:pt x="97583" y="4293769"/>
                </a:lnTo>
                <a:lnTo>
                  <a:pt x="86432" y="4286250"/>
                </a:lnTo>
                <a:lnTo>
                  <a:pt x="38100" y="4286250"/>
                </a:lnTo>
                <a:lnTo>
                  <a:pt x="38100" y="4280871"/>
                </a:lnTo>
                <a:close/>
              </a:path>
              <a:path w="114300" h="4391660">
                <a:moveTo>
                  <a:pt x="76200" y="4324350"/>
                </a:moveTo>
                <a:lnTo>
                  <a:pt x="38100" y="4324350"/>
                </a:lnTo>
                <a:lnTo>
                  <a:pt x="38100" y="4334179"/>
                </a:lnTo>
                <a:lnTo>
                  <a:pt x="76200" y="4334179"/>
                </a:lnTo>
                <a:lnTo>
                  <a:pt x="76200" y="4324350"/>
                </a:lnTo>
                <a:close/>
              </a:path>
              <a:path w="114300" h="4391660">
                <a:moveTo>
                  <a:pt x="112319" y="4324350"/>
                </a:moveTo>
                <a:lnTo>
                  <a:pt x="76200" y="4324350"/>
                </a:lnTo>
                <a:lnTo>
                  <a:pt x="76200" y="4334179"/>
                </a:lnTo>
                <a:lnTo>
                  <a:pt x="114300" y="4334179"/>
                </a:lnTo>
                <a:lnTo>
                  <a:pt x="112319" y="4324350"/>
                </a:lnTo>
                <a:close/>
              </a:path>
              <a:path w="114300" h="4391660">
                <a:moveTo>
                  <a:pt x="57150" y="4277029"/>
                </a:moveTo>
                <a:lnTo>
                  <a:pt x="38100" y="4280871"/>
                </a:lnTo>
                <a:lnTo>
                  <a:pt x="38100" y="4286250"/>
                </a:lnTo>
                <a:lnTo>
                  <a:pt x="76200" y="4286250"/>
                </a:lnTo>
                <a:lnTo>
                  <a:pt x="76200" y="4280871"/>
                </a:lnTo>
                <a:lnTo>
                  <a:pt x="57150" y="4277029"/>
                </a:lnTo>
                <a:close/>
              </a:path>
              <a:path w="114300" h="4391660">
                <a:moveTo>
                  <a:pt x="76200" y="4280871"/>
                </a:moveTo>
                <a:lnTo>
                  <a:pt x="76200" y="4286250"/>
                </a:lnTo>
                <a:lnTo>
                  <a:pt x="86432" y="4286250"/>
                </a:lnTo>
                <a:lnTo>
                  <a:pt x="79420" y="4281521"/>
                </a:lnTo>
                <a:lnTo>
                  <a:pt x="76200" y="4280871"/>
                </a:lnTo>
                <a:close/>
              </a:path>
              <a:path w="114300" h="4391660">
                <a:moveTo>
                  <a:pt x="76200" y="4171950"/>
                </a:moveTo>
                <a:lnTo>
                  <a:pt x="38100" y="4171950"/>
                </a:lnTo>
                <a:lnTo>
                  <a:pt x="38100" y="4280871"/>
                </a:lnTo>
                <a:lnTo>
                  <a:pt x="57150" y="4277029"/>
                </a:lnTo>
                <a:lnTo>
                  <a:pt x="76200" y="4277029"/>
                </a:lnTo>
                <a:lnTo>
                  <a:pt x="76200" y="4171950"/>
                </a:lnTo>
                <a:close/>
              </a:path>
              <a:path w="114300" h="4391660">
                <a:moveTo>
                  <a:pt x="76200" y="4277029"/>
                </a:moveTo>
                <a:lnTo>
                  <a:pt x="57150" y="4277029"/>
                </a:lnTo>
                <a:lnTo>
                  <a:pt x="76200" y="4280871"/>
                </a:lnTo>
                <a:lnTo>
                  <a:pt x="76200" y="4277029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1190" y="1357325"/>
            <a:ext cx="64865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6905" algn="l"/>
                <a:tab pos="2068830" algn="l"/>
                <a:tab pos="4416425" algn="l"/>
                <a:tab pos="5042535" algn="l"/>
                <a:tab pos="6473190" algn="l"/>
              </a:tabLst>
            </a:pPr>
            <a:r>
              <a:rPr sz="6000" b="1" u="heavy" spc="-11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6000" b="1" u="heavy" spc="8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01	</a:t>
            </a:r>
            <a:r>
              <a:rPr sz="6000" b="1" spc="85" dirty="0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6000" b="1" u="heavy" spc="-2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</a:t>
            </a:r>
            <a:r>
              <a:rPr sz="6000" b="1" u="heavy" spc="8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	</a:t>
            </a:r>
            <a:r>
              <a:rPr sz="6000" b="1" u="heavy" spc="8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02	</a:t>
            </a:r>
            <a:endParaRPr sz="6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81194" y="4643373"/>
            <a:ext cx="22644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Jumlah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35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ece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l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aka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di 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jal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aya.</a:t>
            </a:r>
            <a:endParaRPr sz="2800">
              <a:latin typeface="Lucida Sans Unicode"/>
              <a:cs typeface="Lucida Sans Unicode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6152" y="2630423"/>
            <a:ext cx="2110740" cy="210921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330183" y="1687067"/>
            <a:ext cx="114300" cy="4391660"/>
          </a:xfrm>
          <a:custGeom>
            <a:avLst/>
            <a:gdLst/>
            <a:ahLst/>
            <a:cxnLst/>
            <a:rect l="l" t="t" r="r" b="b"/>
            <a:pathLst>
              <a:path w="114300" h="4391660">
                <a:moveTo>
                  <a:pt x="38100" y="110465"/>
                </a:moveTo>
                <a:lnTo>
                  <a:pt x="38100" y="171450"/>
                </a:lnTo>
                <a:lnTo>
                  <a:pt x="76200" y="171450"/>
                </a:lnTo>
                <a:lnTo>
                  <a:pt x="76200" y="114300"/>
                </a:lnTo>
                <a:lnTo>
                  <a:pt x="57150" y="114300"/>
                </a:lnTo>
                <a:lnTo>
                  <a:pt x="38100" y="110465"/>
                </a:lnTo>
                <a:close/>
              </a:path>
              <a:path w="114300" h="4391660">
                <a:moveTo>
                  <a:pt x="76200" y="57150"/>
                </a:moveTo>
                <a:lnTo>
                  <a:pt x="38100" y="57150"/>
                </a:lnTo>
                <a:lnTo>
                  <a:pt x="38100" y="110465"/>
                </a:lnTo>
                <a:lnTo>
                  <a:pt x="57150" y="114300"/>
                </a:lnTo>
                <a:lnTo>
                  <a:pt x="76200" y="110465"/>
                </a:lnTo>
                <a:lnTo>
                  <a:pt x="76200" y="57150"/>
                </a:lnTo>
                <a:close/>
              </a:path>
              <a:path w="114300" h="4391660">
                <a:moveTo>
                  <a:pt x="76200" y="110465"/>
                </a:moveTo>
                <a:lnTo>
                  <a:pt x="57150" y="114300"/>
                </a:lnTo>
                <a:lnTo>
                  <a:pt x="76200" y="114300"/>
                </a:lnTo>
                <a:lnTo>
                  <a:pt x="76200" y="110465"/>
                </a:lnTo>
                <a:close/>
              </a:path>
              <a:path w="114300" h="4391660">
                <a:moveTo>
                  <a:pt x="57150" y="0"/>
                </a:moveTo>
                <a:lnTo>
                  <a:pt x="34879" y="4482"/>
                </a:lnTo>
                <a:lnTo>
                  <a:pt x="16716" y="16716"/>
                </a:lnTo>
                <a:lnTo>
                  <a:pt x="4482" y="34879"/>
                </a:lnTo>
                <a:lnTo>
                  <a:pt x="0" y="57150"/>
                </a:lnTo>
                <a:lnTo>
                  <a:pt x="4482" y="79420"/>
                </a:lnTo>
                <a:lnTo>
                  <a:pt x="16716" y="97583"/>
                </a:lnTo>
                <a:lnTo>
                  <a:pt x="34879" y="109817"/>
                </a:lnTo>
                <a:lnTo>
                  <a:pt x="38100" y="110465"/>
                </a:lnTo>
                <a:lnTo>
                  <a:pt x="38100" y="57150"/>
                </a:lnTo>
                <a:lnTo>
                  <a:pt x="114300" y="57150"/>
                </a:lnTo>
                <a:lnTo>
                  <a:pt x="109817" y="34879"/>
                </a:lnTo>
                <a:lnTo>
                  <a:pt x="97583" y="16716"/>
                </a:lnTo>
                <a:lnTo>
                  <a:pt x="79420" y="4482"/>
                </a:lnTo>
                <a:lnTo>
                  <a:pt x="57150" y="0"/>
                </a:lnTo>
                <a:close/>
              </a:path>
              <a:path w="114300" h="4391660">
                <a:moveTo>
                  <a:pt x="114300" y="57150"/>
                </a:moveTo>
                <a:lnTo>
                  <a:pt x="76200" y="57150"/>
                </a:lnTo>
                <a:lnTo>
                  <a:pt x="76200" y="110465"/>
                </a:lnTo>
                <a:lnTo>
                  <a:pt x="79420" y="109817"/>
                </a:lnTo>
                <a:lnTo>
                  <a:pt x="97583" y="97583"/>
                </a:lnTo>
                <a:lnTo>
                  <a:pt x="109817" y="79420"/>
                </a:lnTo>
                <a:lnTo>
                  <a:pt x="114300" y="57150"/>
                </a:lnTo>
                <a:close/>
              </a:path>
              <a:path w="114300" h="4391660">
                <a:moveTo>
                  <a:pt x="76200" y="209550"/>
                </a:moveTo>
                <a:lnTo>
                  <a:pt x="38100" y="209550"/>
                </a:lnTo>
                <a:lnTo>
                  <a:pt x="38100" y="323850"/>
                </a:lnTo>
                <a:lnTo>
                  <a:pt x="76200" y="323850"/>
                </a:lnTo>
                <a:lnTo>
                  <a:pt x="76200" y="209550"/>
                </a:lnTo>
                <a:close/>
              </a:path>
              <a:path w="114300" h="4391660">
                <a:moveTo>
                  <a:pt x="76200" y="361950"/>
                </a:moveTo>
                <a:lnTo>
                  <a:pt x="38100" y="361950"/>
                </a:lnTo>
                <a:lnTo>
                  <a:pt x="38100" y="476250"/>
                </a:lnTo>
                <a:lnTo>
                  <a:pt x="76200" y="476250"/>
                </a:lnTo>
                <a:lnTo>
                  <a:pt x="76200" y="361950"/>
                </a:lnTo>
                <a:close/>
              </a:path>
              <a:path w="114300" h="4391660">
                <a:moveTo>
                  <a:pt x="76200" y="514350"/>
                </a:moveTo>
                <a:lnTo>
                  <a:pt x="38100" y="514350"/>
                </a:lnTo>
                <a:lnTo>
                  <a:pt x="38100" y="628650"/>
                </a:lnTo>
                <a:lnTo>
                  <a:pt x="76200" y="628650"/>
                </a:lnTo>
                <a:lnTo>
                  <a:pt x="76200" y="514350"/>
                </a:lnTo>
                <a:close/>
              </a:path>
              <a:path w="114300" h="4391660">
                <a:moveTo>
                  <a:pt x="76200" y="666750"/>
                </a:moveTo>
                <a:lnTo>
                  <a:pt x="38100" y="666750"/>
                </a:lnTo>
                <a:lnTo>
                  <a:pt x="38100" y="781050"/>
                </a:lnTo>
                <a:lnTo>
                  <a:pt x="76200" y="781050"/>
                </a:lnTo>
                <a:lnTo>
                  <a:pt x="76200" y="666750"/>
                </a:lnTo>
                <a:close/>
              </a:path>
              <a:path w="114300" h="4391660">
                <a:moveTo>
                  <a:pt x="76200" y="819150"/>
                </a:moveTo>
                <a:lnTo>
                  <a:pt x="38100" y="819150"/>
                </a:lnTo>
                <a:lnTo>
                  <a:pt x="38100" y="933450"/>
                </a:lnTo>
                <a:lnTo>
                  <a:pt x="76200" y="933450"/>
                </a:lnTo>
                <a:lnTo>
                  <a:pt x="76200" y="819150"/>
                </a:lnTo>
                <a:close/>
              </a:path>
              <a:path w="114300" h="4391660">
                <a:moveTo>
                  <a:pt x="76200" y="971550"/>
                </a:moveTo>
                <a:lnTo>
                  <a:pt x="38100" y="971550"/>
                </a:lnTo>
                <a:lnTo>
                  <a:pt x="38100" y="1085850"/>
                </a:lnTo>
                <a:lnTo>
                  <a:pt x="76200" y="1085850"/>
                </a:lnTo>
                <a:lnTo>
                  <a:pt x="76200" y="971550"/>
                </a:lnTo>
                <a:close/>
              </a:path>
              <a:path w="114300" h="4391660">
                <a:moveTo>
                  <a:pt x="76200" y="1123950"/>
                </a:moveTo>
                <a:lnTo>
                  <a:pt x="38100" y="1123950"/>
                </a:lnTo>
                <a:lnTo>
                  <a:pt x="38100" y="1238250"/>
                </a:lnTo>
                <a:lnTo>
                  <a:pt x="76200" y="1238250"/>
                </a:lnTo>
                <a:lnTo>
                  <a:pt x="76200" y="1123950"/>
                </a:lnTo>
                <a:close/>
              </a:path>
              <a:path w="114300" h="4391660">
                <a:moveTo>
                  <a:pt x="76200" y="1276350"/>
                </a:moveTo>
                <a:lnTo>
                  <a:pt x="38100" y="1276350"/>
                </a:lnTo>
                <a:lnTo>
                  <a:pt x="38100" y="1390650"/>
                </a:lnTo>
                <a:lnTo>
                  <a:pt x="76200" y="1390650"/>
                </a:lnTo>
                <a:lnTo>
                  <a:pt x="76200" y="1276350"/>
                </a:lnTo>
                <a:close/>
              </a:path>
              <a:path w="114300" h="4391660">
                <a:moveTo>
                  <a:pt x="76200" y="1428750"/>
                </a:moveTo>
                <a:lnTo>
                  <a:pt x="38100" y="1428750"/>
                </a:lnTo>
                <a:lnTo>
                  <a:pt x="38100" y="1543050"/>
                </a:lnTo>
                <a:lnTo>
                  <a:pt x="76200" y="1543050"/>
                </a:lnTo>
                <a:lnTo>
                  <a:pt x="76200" y="1428750"/>
                </a:lnTo>
                <a:close/>
              </a:path>
              <a:path w="114300" h="4391660">
                <a:moveTo>
                  <a:pt x="76200" y="1581150"/>
                </a:moveTo>
                <a:lnTo>
                  <a:pt x="38100" y="1581150"/>
                </a:lnTo>
                <a:lnTo>
                  <a:pt x="38100" y="1695450"/>
                </a:lnTo>
                <a:lnTo>
                  <a:pt x="76200" y="1695450"/>
                </a:lnTo>
                <a:lnTo>
                  <a:pt x="76200" y="1581150"/>
                </a:lnTo>
                <a:close/>
              </a:path>
              <a:path w="114300" h="4391660">
                <a:moveTo>
                  <a:pt x="76200" y="1733550"/>
                </a:moveTo>
                <a:lnTo>
                  <a:pt x="38100" y="1733550"/>
                </a:lnTo>
                <a:lnTo>
                  <a:pt x="38100" y="1847850"/>
                </a:lnTo>
                <a:lnTo>
                  <a:pt x="76200" y="1847850"/>
                </a:lnTo>
                <a:lnTo>
                  <a:pt x="76200" y="1733550"/>
                </a:lnTo>
                <a:close/>
              </a:path>
              <a:path w="114300" h="4391660">
                <a:moveTo>
                  <a:pt x="76200" y="1885950"/>
                </a:moveTo>
                <a:lnTo>
                  <a:pt x="38100" y="1885950"/>
                </a:lnTo>
                <a:lnTo>
                  <a:pt x="38100" y="2000250"/>
                </a:lnTo>
                <a:lnTo>
                  <a:pt x="76200" y="2000250"/>
                </a:lnTo>
                <a:lnTo>
                  <a:pt x="76200" y="1885950"/>
                </a:lnTo>
                <a:close/>
              </a:path>
              <a:path w="114300" h="4391660">
                <a:moveTo>
                  <a:pt x="76200" y="2038350"/>
                </a:moveTo>
                <a:lnTo>
                  <a:pt x="38100" y="2038350"/>
                </a:lnTo>
                <a:lnTo>
                  <a:pt x="38100" y="2152650"/>
                </a:lnTo>
                <a:lnTo>
                  <a:pt x="76200" y="2152650"/>
                </a:lnTo>
                <a:lnTo>
                  <a:pt x="76200" y="2038350"/>
                </a:lnTo>
                <a:close/>
              </a:path>
              <a:path w="114300" h="4391660">
                <a:moveTo>
                  <a:pt x="76200" y="2190750"/>
                </a:moveTo>
                <a:lnTo>
                  <a:pt x="38100" y="2190750"/>
                </a:lnTo>
                <a:lnTo>
                  <a:pt x="38100" y="2305050"/>
                </a:lnTo>
                <a:lnTo>
                  <a:pt x="76200" y="2305050"/>
                </a:lnTo>
                <a:lnTo>
                  <a:pt x="76200" y="2190750"/>
                </a:lnTo>
                <a:close/>
              </a:path>
              <a:path w="114300" h="4391660">
                <a:moveTo>
                  <a:pt x="76200" y="2343150"/>
                </a:moveTo>
                <a:lnTo>
                  <a:pt x="38100" y="2343150"/>
                </a:lnTo>
                <a:lnTo>
                  <a:pt x="38100" y="2457450"/>
                </a:lnTo>
                <a:lnTo>
                  <a:pt x="76200" y="2457450"/>
                </a:lnTo>
                <a:lnTo>
                  <a:pt x="76200" y="2343150"/>
                </a:lnTo>
                <a:close/>
              </a:path>
              <a:path w="114300" h="4391660">
                <a:moveTo>
                  <a:pt x="76200" y="2495550"/>
                </a:moveTo>
                <a:lnTo>
                  <a:pt x="38100" y="2495550"/>
                </a:lnTo>
                <a:lnTo>
                  <a:pt x="38100" y="2609850"/>
                </a:lnTo>
                <a:lnTo>
                  <a:pt x="76200" y="2609850"/>
                </a:lnTo>
                <a:lnTo>
                  <a:pt x="76200" y="2495550"/>
                </a:lnTo>
                <a:close/>
              </a:path>
              <a:path w="114300" h="4391660">
                <a:moveTo>
                  <a:pt x="76200" y="2647950"/>
                </a:moveTo>
                <a:lnTo>
                  <a:pt x="38100" y="2647950"/>
                </a:lnTo>
                <a:lnTo>
                  <a:pt x="38100" y="2762250"/>
                </a:lnTo>
                <a:lnTo>
                  <a:pt x="76200" y="2762250"/>
                </a:lnTo>
                <a:lnTo>
                  <a:pt x="76200" y="2647950"/>
                </a:lnTo>
                <a:close/>
              </a:path>
              <a:path w="114300" h="4391660">
                <a:moveTo>
                  <a:pt x="76200" y="2800350"/>
                </a:moveTo>
                <a:lnTo>
                  <a:pt x="38100" y="2800350"/>
                </a:lnTo>
                <a:lnTo>
                  <a:pt x="38100" y="2914650"/>
                </a:lnTo>
                <a:lnTo>
                  <a:pt x="76200" y="2914650"/>
                </a:lnTo>
                <a:lnTo>
                  <a:pt x="76200" y="2800350"/>
                </a:lnTo>
                <a:close/>
              </a:path>
              <a:path w="114300" h="4391660">
                <a:moveTo>
                  <a:pt x="76200" y="2952750"/>
                </a:moveTo>
                <a:lnTo>
                  <a:pt x="38100" y="2952750"/>
                </a:lnTo>
                <a:lnTo>
                  <a:pt x="38100" y="3067050"/>
                </a:lnTo>
                <a:lnTo>
                  <a:pt x="76200" y="3067050"/>
                </a:lnTo>
                <a:lnTo>
                  <a:pt x="76200" y="2952750"/>
                </a:lnTo>
                <a:close/>
              </a:path>
              <a:path w="114300" h="4391660">
                <a:moveTo>
                  <a:pt x="76200" y="3105150"/>
                </a:moveTo>
                <a:lnTo>
                  <a:pt x="38100" y="3105150"/>
                </a:lnTo>
                <a:lnTo>
                  <a:pt x="38100" y="3219450"/>
                </a:lnTo>
                <a:lnTo>
                  <a:pt x="76200" y="3219450"/>
                </a:lnTo>
                <a:lnTo>
                  <a:pt x="76200" y="3105150"/>
                </a:lnTo>
                <a:close/>
              </a:path>
              <a:path w="114300" h="4391660">
                <a:moveTo>
                  <a:pt x="76200" y="3257550"/>
                </a:moveTo>
                <a:lnTo>
                  <a:pt x="38100" y="3257550"/>
                </a:lnTo>
                <a:lnTo>
                  <a:pt x="38100" y="3371850"/>
                </a:lnTo>
                <a:lnTo>
                  <a:pt x="76200" y="3371850"/>
                </a:lnTo>
                <a:lnTo>
                  <a:pt x="76200" y="3257550"/>
                </a:lnTo>
                <a:close/>
              </a:path>
              <a:path w="114300" h="4391660">
                <a:moveTo>
                  <a:pt x="76200" y="3409950"/>
                </a:moveTo>
                <a:lnTo>
                  <a:pt x="38100" y="3409950"/>
                </a:lnTo>
                <a:lnTo>
                  <a:pt x="38100" y="3524250"/>
                </a:lnTo>
                <a:lnTo>
                  <a:pt x="76200" y="3524250"/>
                </a:lnTo>
                <a:lnTo>
                  <a:pt x="76200" y="3409950"/>
                </a:lnTo>
                <a:close/>
              </a:path>
              <a:path w="114300" h="4391660">
                <a:moveTo>
                  <a:pt x="76200" y="3562350"/>
                </a:moveTo>
                <a:lnTo>
                  <a:pt x="38100" y="3562350"/>
                </a:lnTo>
                <a:lnTo>
                  <a:pt x="38100" y="3676650"/>
                </a:lnTo>
                <a:lnTo>
                  <a:pt x="76200" y="3676650"/>
                </a:lnTo>
                <a:lnTo>
                  <a:pt x="76200" y="3562350"/>
                </a:lnTo>
                <a:close/>
              </a:path>
              <a:path w="114300" h="4391660">
                <a:moveTo>
                  <a:pt x="76200" y="3714750"/>
                </a:moveTo>
                <a:lnTo>
                  <a:pt x="38100" y="3714750"/>
                </a:lnTo>
                <a:lnTo>
                  <a:pt x="38100" y="3829050"/>
                </a:lnTo>
                <a:lnTo>
                  <a:pt x="76200" y="3829050"/>
                </a:lnTo>
                <a:lnTo>
                  <a:pt x="76200" y="3714750"/>
                </a:lnTo>
                <a:close/>
              </a:path>
              <a:path w="114300" h="4391660">
                <a:moveTo>
                  <a:pt x="76200" y="3867150"/>
                </a:moveTo>
                <a:lnTo>
                  <a:pt x="38100" y="3867150"/>
                </a:lnTo>
                <a:lnTo>
                  <a:pt x="38100" y="3981450"/>
                </a:lnTo>
                <a:lnTo>
                  <a:pt x="76200" y="3981450"/>
                </a:lnTo>
                <a:lnTo>
                  <a:pt x="76200" y="3867150"/>
                </a:lnTo>
                <a:close/>
              </a:path>
              <a:path w="114300" h="4391660">
                <a:moveTo>
                  <a:pt x="76200" y="4019550"/>
                </a:moveTo>
                <a:lnTo>
                  <a:pt x="38100" y="4019550"/>
                </a:lnTo>
                <a:lnTo>
                  <a:pt x="38100" y="4133850"/>
                </a:lnTo>
                <a:lnTo>
                  <a:pt x="76200" y="4133850"/>
                </a:lnTo>
                <a:lnTo>
                  <a:pt x="76200" y="4019550"/>
                </a:lnTo>
                <a:close/>
              </a:path>
              <a:path w="114300" h="4391660">
                <a:moveTo>
                  <a:pt x="38100" y="4280871"/>
                </a:moveTo>
                <a:lnTo>
                  <a:pt x="34879" y="4281521"/>
                </a:lnTo>
                <a:lnTo>
                  <a:pt x="16716" y="4293769"/>
                </a:lnTo>
                <a:lnTo>
                  <a:pt x="4482" y="4311935"/>
                </a:lnTo>
                <a:lnTo>
                  <a:pt x="0" y="4334179"/>
                </a:lnTo>
                <a:lnTo>
                  <a:pt x="4482" y="4356423"/>
                </a:lnTo>
                <a:lnTo>
                  <a:pt x="16716" y="4374589"/>
                </a:lnTo>
                <a:lnTo>
                  <a:pt x="34879" y="4386838"/>
                </a:lnTo>
                <a:lnTo>
                  <a:pt x="57150" y="4391329"/>
                </a:lnTo>
                <a:lnTo>
                  <a:pt x="79420" y="4386838"/>
                </a:lnTo>
                <a:lnTo>
                  <a:pt x="97583" y="4374589"/>
                </a:lnTo>
                <a:lnTo>
                  <a:pt x="109817" y="4356423"/>
                </a:lnTo>
                <a:lnTo>
                  <a:pt x="114300" y="4334179"/>
                </a:lnTo>
                <a:lnTo>
                  <a:pt x="38100" y="4334179"/>
                </a:lnTo>
                <a:lnTo>
                  <a:pt x="38100" y="4324350"/>
                </a:lnTo>
                <a:lnTo>
                  <a:pt x="112319" y="4324350"/>
                </a:lnTo>
                <a:lnTo>
                  <a:pt x="109817" y="4311935"/>
                </a:lnTo>
                <a:lnTo>
                  <a:pt x="97583" y="4293769"/>
                </a:lnTo>
                <a:lnTo>
                  <a:pt x="86432" y="4286250"/>
                </a:lnTo>
                <a:lnTo>
                  <a:pt x="38100" y="4286250"/>
                </a:lnTo>
                <a:lnTo>
                  <a:pt x="38100" y="4280871"/>
                </a:lnTo>
                <a:close/>
              </a:path>
              <a:path w="114300" h="4391660">
                <a:moveTo>
                  <a:pt x="76200" y="4324350"/>
                </a:moveTo>
                <a:lnTo>
                  <a:pt x="38100" y="4324350"/>
                </a:lnTo>
                <a:lnTo>
                  <a:pt x="38100" y="4334179"/>
                </a:lnTo>
                <a:lnTo>
                  <a:pt x="76200" y="4334179"/>
                </a:lnTo>
                <a:lnTo>
                  <a:pt x="76200" y="4324350"/>
                </a:lnTo>
                <a:close/>
              </a:path>
              <a:path w="114300" h="4391660">
                <a:moveTo>
                  <a:pt x="112319" y="4324350"/>
                </a:moveTo>
                <a:lnTo>
                  <a:pt x="76200" y="4324350"/>
                </a:lnTo>
                <a:lnTo>
                  <a:pt x="76200" y="4334179"/>
                </a:lnTo>
                <a:lnTo>
                  <a:pt x="114300" y="4334179"/>
                </a:lnTo>
                <a:lnTo>
                  <a:pt x="112319" y="4324350"/>
                </a:lnTo>
                <a:close/>
              </a:path>
              <a:path w="114300" h="4391660">
                <a:moveTo>
                  <a:pt x="57150" y="4277029"/>
                </a:moveTo>
                <a:lnTo>
                  <a:pt x="38100" y="4280871"/>
                </a:lnTo>
                <a:lnTo>
                  <a:pt x="38100" y="4286250"/>
                </a:lnTo>
                <a:lnTo>
                  <a:pt x="76200" y="4286250"/>
                </a:lnTo>
                <a:lnTo>
                  <a:pt x="76200" y="4280871"/>
                </a:lnTo>
                <a:lnTo>
                  <a:pt x="57150" y="4277029"/>
                </a:lnTo>
                <a:close/>
              </a:path>
              <a:path w="114300" h="4391660">
                <a:moveTo>
                  <a:pt x="76200" y="4280871"/>
                </a:moveTo>
                <a:lnTo>
                  <a:pt x="76200" y="4286250"/>
                </a:lnTo>
                <a:lnTo>
                  <a:pt x="86432" y="4286250"/>
                </a:lnTo>
                <a:lnTo>
                  <a:pt x="79420" y="4281521"/>
                </a:lnTo>
                <a:lnTo>
                  <a:pt x="76200" y="4280871"/>
                </a:lnTo>
                <a:close/>
              </a:path>
              <a:path w="114300" h="4391660">
                <a:moveTo>
                  <a:pt x="76200" y="4171950"/>
                </a:moveTo>
                <a:lnTo>
                  <a:pt x="38100" y="4171950"/>
                </a:lnTo>
                <a:lnTo>
                  <a:pt x="38100" y="4280871"/>
                </a:lnTo>
                <a:lnTo>
                  <a:pt x="57150" y="4277029"/>
                </a:lnTo>
                <a:lnTo>
                  <a:pt x="76200" y="4277029"/>
                </a:lnTo>
                <a:lnTo>
                  <a:pt x="76200" y="4171950"/>
                </a:lnTo>
                <a:close/>
              </a:path>
              <a:path w="114300" h="4391660">
                <a:moveTo>
                  <a:pt x="76200" y="4277029"/>
                </a:moveTo>
                <a:lnTo>
                  <a:pt x="57150" y="4277029"/>
                </a:lnTo>
                <a:lnTo>
                  <a:pt x="76200" y="4280871"/>
                </a:lnTo>
                <a:lnTo>
                  <a:pt x="76200" y="4277029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992361" y="4901260"/>
            <a:ext cx="26771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Persija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menang.</a:t>
            </a:r>
            <a:endParaRPr sz="2800">
              <a:latin typeface="Lucida Sans Unicode"/>
              <a:cs typeface="Lucida Sans Unicode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97857" y="2708148"/>
            <a:ext cx="1084153" cy="205587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100057" y="1363421"/>
            <a:ext cx="208216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37540" algn="l"/>
                <a:tab pos="2068830" algn="l"/>
              </a:tabLst>
            </a:pPr>
            <a:r>
              <a:rPr sz="6000" b="1" u="heavy" spc="-11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 	</a:t>
            </a:r>
            <a:r>
              <a:rPr sz="6000" b="1" u="heavy" spc="8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Arial"/>
                <a:cs typeface="Arial"/>
              </a:rPr>
              <a:t>03	</a:t>
            </a:r>
            <a:endParaRPr sz="60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44752" y="6492240"/>
            <a:ext cx="10747375" cy="365760"/>
          </a:xfrm>
          <a:custGeom>
            <a:avLst/>
            <a:gdLst/>
            <a:ahLst/>
            <a:cxnLst/>
            <a:rect l="l" t="t" r="r" b="b"/>
            <a:pathLst>
              <a:path w="10747375" h="365759">
                <a:moveTo>
                  <a:pt x="10747248" y="0"/>
                </a:moveTo>
                <a:lnTo>
                  <a:pt x="0" y="0"/>
                </a:lnTo>
                <a:lnTo>
                  <a:pt x="0" y="365760"/>
                </a:lnTo>
                <a:lnTo>
                  <a:pt x="10747248" y="365760"/>
                </a:lnTo>
                <a:lnTo>
                  <a:pt x="10747248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34203" y="194388"/>
            <a:ext cx="71234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chemeClr val="tx1"/>
                </a:solidFill>
              </a:rPr>
              <a:t>DEFINISI INFORMASI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4669" y="966111"/>
            <a:ext cx="7600899" cy="3554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400" b="1" spc="110" dirty="0">
                <a:solidFill>
                  <a:srgbClr val="7E7E7E"/>
                </a:solidFill>
                <a:latin typeface="Arial"/>
                <a:cs typeface="Arial"/>
              </a:rPr>
              <a:t>Informasi </a:t>
            </a:r>
            <a:r>
              <a:rPr sz="24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adalah </a:t>
            </a:r>
            <a:r>
              <a:rPr sz="2400" b="1" spc="50" dirty="0">
                <a:solidFill>
                  <a:srgbClr val="7E7E7E"/>
                </a:solidFill>
                <a:latin typeface="Arial"/>
                <a:cs typeface="Arial"/>
              </a:rPr>
              <a:t>hasil </a:t>
            </a:r>
            <a:r>
              <a:rPr sz="2400" b="1" spc="85" dirty="0">
                <a:solidFill>
                  <a:srgbClr val="7E7E7E"/>
                </a:solidFill>
                <a:latin typeface="Arial"/>
                <a:cs typeface="Arial"/>
              </a:rPr>
              <a:t>pengolahan </a:t>
            </a:r>
            <a:r>
              <a:rPr sz="24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data </a:t>
            </a:r>
            <a:r>
              <a:rPr sz="24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yang </a:t>
            </a:r>
            <a:r>
              <a:rPr sz="2400" b="1" spc="60" dirty="0">
                <a:solidFill>
                  <a:srgbClr val="7E7E7E"/>
                </a:solidFill>
                <a:latin typeface="Arial"/>
                <a:cs typeface="Arial"/>
              </a:rPr>
              <a:t>sudah </a:t>
            </a:r>
            <a:r>
              <a:rPr sz="2400" b="1" spc="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7E7E7E"/>
                </a:solidFill>
                <a:latin typeface="Arial"/>
                <a:cs typeface="Arial"/>
              </a:rPr>
              <a:t>dapat</a:t>
            </a:r>
            <a:r>
              <a:rPr sz="24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165" dirty="0">
                <a:solidFill>
                  <a:srgbClr val="7E7E7E"/>
                </a:solidFill>
                <a:latin typeface="Arial"/>
                <a:cs typeface="Arial"/>
              </a:rPr>
              <a:t>diterima</a:t>
            </a:r>
            <a:r>
              <a:rPr sz="24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90" dirty="0">
                <a:solidFill>
                  <a:srgbClr val="7E7E7E"/>
                </a:solidFill>
                <a:latin typeface="Arial"/>
                <a:cs typeface="Arial"/>
              </a:rPr>
              <a:t>oleh</a:t>
            </a:r>
            <a:r>
              <a:rPr sz="24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150" dirty="0">
                <a:solidFill>
                  <a:srgbClr val="7E7E7E"/>
                </a:solidFill>
                <a:latin typeface="Arial"/>
                <a:cs typeface="Arial"/>
              </a:rPr>
              <a:t>akal</a:t>
            </a:r>
            <a:r>
              <a:rPr sz="24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pikiran</a:t>
            </a:r>
            <a:r>
              <a:rPr sz="24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penerima</a:t>
            </a:r>
            <a:r>
              <a:rPr sz="24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</a:t>
            </a:r>
            <a:r>
              <a:rPr sz="24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 </a:t>
            </a:r>
            <a:r>
              <a:rPr sz="2400" spc="-994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nantinya</a:t>
            </a:r>
            <a:r>
              <a:rPr sz="2400" spc="-21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dapat</a:t>
            </a:r>
            <a:r>
              <a:rPr sz="24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digunakan</a:t>
            </a:r>
            <a:r>
              <a:rPr sz="2400" spc="-22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2400" spc="-19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b="1" spc="105" dirty="0">
                <a:solidFill>
                  <a:srgbClr val="7E7E7E"/>
                </a:solidFill>
                <a:latin typeface="Arial"/>
                <a:cs typeface="Arial"/>
              </a:rPr>
              <a:t>pengambilan</a:t>
            </a:r>
            <a:r>
              <a:rPr sz="24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105">
                <a:solidFill>
                  <a:srgbClr val="7E7E7E"/>
                </a:solidFill>
                <a:latin typeface="Arial"/>
                <a:cs typeface="Arial"/>
              </a:rPr>
              <a:t>keputusan.</a:t>
            </a:r>
            <a:endParaRPr lang="en-US" sz="2400" b="1" spc="105">
              <a:solidFill>
                <a:srgbClr val="7E7E7E"/>
              </a:solidFill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5"/>
              </a:spcBef>
            </a:pPr>
            <a:endParaRPr lang="en-US" sz="1050" b="1">
              <a:latin typeface="Arial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400" spc="-50">
                <a:solidFill>
                  <a:srgbClr val="7E7E7E"/>
                </a:solidFill>
                <a:latin typeface="Lucida Sans Unicode"/>
                <a:cs typeface="Lucida Sans Unicode"/>
              </a:rPr>
              <a:t>Informasi </a:t>
            </a:r>
            <a:r>
              <a:rPr sz="24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dapat </a:t>
            </a:r>
            <a:r>
              <a:rPr sz="24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berupa </a:t>
            </a:r>
            <a:r>
              <a:rPr sz="2400" b="1" spc="50" dirty="0">
                <a:solidFill>
                  <a:srgbClr val="7E7E7E"/>
                </a:solidFill>
                <a:latin typeface="Arial"/>
                <a:cs typeface="Arial"/>
              </a:rPr>
              <a:t>hasil </a:t>
            </a:r>
            <a:r>
              <a:rPr sz="2400" b="1" spc="60" dirty="0">
                <a:solidFill>
                  <a:srgbClr val="7E7E7E"/>
                </a:solidFill>
                <a:latin typeface="Arial"/>
                <a:cs typeface="Arial"/>
              </a:rPr>
              <a:t>gabungan, </a:t>
            </a:r>
            <a:r>
              <a:rPr sz="2400" b="1" spc="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50" dirty="0">
                <a:solidFill>
                  <a:srgbClr val="7E7E7E"/>
                </a:solidFill>
                <a:latin typeface="Arial"/>
                <a:cs typeface="Arial"/>
              </a:rPr>
              <a:t>hasil </a:t>
            </a:r>
            <a:r>
              <a:rPr sz="2400" b="1" spc="35" dirty="0">
                <a:solidFill>
                  <a:srgbClr val="7E7E7E"/>
                </a:solidFill>
                <a:latin typeface="Arial"/>
                <a:cs typeface="Arial"/>
              </a:rPr>
              <a:t>analisis, </a:t>
            </a:r>
            <a:r>
              <a:rPr sz="2400" b="1" spc="55" dirty="0">
                <a:solidFill>
                  <a:srgbClr val="7E7E7E"/>
                </a:solidFill>
                <a:latin typeface="Arial"/>
                <a:cs typeface="Arial"/>
              </a:rPr>
              <a:t>hasil </a:t>
            </a:r>
            <a:r>
              <a:rPr sz="2400" b="1" spc="114" dirty="0">
                <a:solidFill>
                  <a:srgbClr val="7E7E7E"/>
                </a:solidFill>
                <a:latin typeface="Arial"/>
                <a:cs typeface="Arial"/>
              </a:rPr>
              <a:t>penyimpulan, </a:t>
            </a:r>
            <a:r>
              <a:rPr sz="24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 </a:t>
            </a:r>
            <a:r>
              <a:rPr sz="24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bisa</a:t>
            </a:r>
            <a:r>
              <a:rPr sz="24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juga</a:t>
            </a:r>
            <a:r>
              <a:rPr sz="24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berupa</a:t>
            </a:r>
            <a:r>
              <a:rPr sz="24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b="1" spc="50" dirty="0">
                <a:solidFill>
                  <a:srgbClr val="7E7E7E"/>
                </a:solidFill>
                <a:latin typeface="Arial"/>
                <a:cs typeface="Arial"/>
              </a:rPr>
              <a:t>hasil</a:t>
            </a:r>
            <a:r>
              <a:rPr sz="24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b="1" spc="85" dirty="0">
                <a:solidFill>
                  <a:srgbClr val="7E7E7E"/>
                </a:solidFill>
                <a:latin typeface="Arial"/>
                <a:cs typeface="Arial"/>
              </a:rPr>
              <a:t>pengolahan</a:t>
            </a:r>
            <a:r>
              <a:rPr sz="24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sistem </a:t>
            </a:r>
            <a:r>
              <a:rPr sz="2400" spc="-994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</a:t>
            </a:r>
            <a:r>
              <a:rPr sz="24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4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komputerisasi.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1807PTIK05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AE6D05-28E2-41A3-A5CD-360AEC9F4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3000"/>
            <a:ext cx="351011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407" y="6517944"/>
            <a:ext cx="7943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solidFill>
                  <a:srgbClr val="535353"/>
                </a:solidFill>
                <a:latin typeface="Lucida Sans Unicode"/>
                <a:cs typeface="Lucida Sans Unicode"/>
              </a:rPr>
              <a:t>1807PTIK05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2184" y="29454"/>
            <a:ext cx="7679055" cy="66011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2400" spc="-100" dirty="0">
                <a:solidFill>
                  <a:schemeClr val="tx1"/>
                </a:solidFill>
              </a:rPr>
              <a:t>PENGERTIAN</a:t>
            </a:r>
            <a:r>
              <a:rPr sz="2400" spc="-200" dirty="0"/>
              <a:t> </a:t>
            </a:r>
            <a:r>
              <a:rPr sz="2400" spc="-120" dirty="0">
                <a:solidFill>
                  <a:schemeClr val="tx1"/>
                </a:solidFill>
              </a:rPr>
              <a:t>INFORMASI</a:t>
            </a:r>
            <a:r>
              <a:rPr sz="2400" spc="-120" dirty="0"/>
              <a:t> </a:t>
            </a:r>
            <a:r>
              <a:rPr sz="2400" spc="-1390" dirty="0"/>
              <a:t> </a:t>
            </a:r>
            <a:r>
              <a:rPr sz="2400" spc="25" dirty="0">
                <a:solidFill>
                  <a:schemeClr val="tx1"/>
                </a:solidFill>
              </a:rPr>
              <a:t>MENURUT</a:t>
            </a:r>
            <a:r>
              <a:rPr sz="2400" spc="-180" dirty="0">
                <a:solidFill>
                  <a:schemeClr val="tx1"/>
                </a:solidFill>
              </a:rPr>
              <a:t> </a:t>
            </a:r>
            <a:r>
              <a:rPr sz="2400" spc="-55" dirty="0">
                <a:solidFill>
                  <a:schemeClr val="tx1"/>
                </a:solidFill>
              </a:rPr>
              <a:t>PARA</a:t>
            </a:r>
            <a:r>
              <a:rPr sz="2400" spc="-175" dirty="0">
                <a:solidFill>
                  <a:schemeClr val="tx1"/>
                </a:solidFill>
              </a:rPr>
              <a:t> </a:t>
            </a:r>
            <a:r>
              <a:rPr sz="2400" spc="-105" dirty="0">
                <a:solidFill>
                  <a:schemeClr val="tx1"/>
                </a:solidFill>
              </a:rPr>
              <a:t>AHLI</a:t>
            </a:r>
            <a:r>
              <a:rPr sz="2400" spc="-165" dirty="0">
                <a:solidFill>
                  <a:schemeClr val="tx1"/>
                </a:solidFill>
              </a:rPr>
              <a:t> </a:t>
            </a:r>
            <a:r>
              <a:rPr sz="2400" spc="-385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235407" y="1111617"/>
            <a:ext cx="11570893" cy="1837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lang="id-ID" sz="2400" b="1" spc="35">
                <a:solidFill>
                  <a:schemeClr val="tx1"/>
                </a:solidFill>
                <a:latin typeface="Constantia" panose="02030602050306030303" pitchFamily="18" charset="0"/>
                <a:cs typeface="Arial"/>
              </a:rPr>
              <a:t>Anton M.  Moeliono</a:t>
            </a:r>
          </a:p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lang="id-ID" sz="2400" b="1" spc="35">
                <a:solidFill>
                  <a:schemeClr val="tx1"/>
                </a:solidFill>
                <a:latin typeface="Constantia" panose="02030602050306030303" pitchFamily="18" charset="0"/>
                <a:cs typeface="Arial"/>
              </a:rPr>
              <a:t>Informasi adalah penerangan, keterangan,  pemberitahuan, kabar, atau berita.</a:t>
            </a:r>
            <a:r>
              <a:rPr lang="en-US" sz="2400" b="1" spc="35">
                <a:solidFill>
                  <a:schemeClr val="tx1"/>
                </a:solidFill>
                <a:latin typeface="Constantia" panose="02030602050306030303" pitchFamily="18" charset="0"/>
                <a:cs typeface="Arial"/>
              </a:rPr>
              <a:t> </a:t>
            </a:r>
            <a:r>
              <a:rPr lang="id-ID" sz="2400" b="1" spc="35">
                <a:solidFill>
                  <a:schemeClr val="tx1"/>
                </a:solidFill>
                <a:latin typeface="Constantia" panose="02030602050306030303" pitchFamily="18" charset="0"/>
                <a:cs typeface="Arial"/>
              </a:rPr>
              <a:t>Informasi juga merupakan keterangan atau  bahan nyata yang dapat dijadikan dasar  kajian analisis atau kesimpulan.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2495" y="3297115"/>
            <a:ext cx="11339905" cy="1838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id-ID" sz="2400" b="1" spc="35">
                <a:latin typeface="Constantia" panose="02030602050306030303" pitchFamily="18" charset="0"/>
                <a:cs typeface="Arial"/>
              </a:rPr>
              <a:t>Jonner  Hasugian</a:t>
            </a: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id-ID" sz="2400" b="1" spc="35">
                <a:latin typeface="Constantia" panose="02030602050306030303" pitchFamily="18" charset="0"/>
                <a:cs typeface="Arial"/>
              </a:rPr>
              <a:t>Informasi adalah sebuah konsep universal  dalam jumlah muatan besar yang meliputi  banyak hal dalam ruang lingkupnya masing-  masing dan terekam pada sejumlah media.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407" y="6517944"/>
            <a:ext cx="79438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solidFill>
                  <a:srgbClr val="535353"/>
                </a:solidFill>
                <a:latin typeface="Lucida Sans Unicode"/>
                <a:cs typeface="Lucida Sans Unicode"/>
              </a:rPr>
              <a:t>1807PTIK05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12184" y="29454"/>
            <a:ext cx="7679055" cy="660117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2400" spc="-100" dirty="0">
                <a:solidFill>
                  <a:schemeClr val="tx1"/>
                </a:solidFill>
              </a:rPr>
              <a:t>PENGERTIAN</a:t>
            </a:r>
            <a:r>
              <a:rPr sz="2400" spc="-200" dirty="0"/>
              <a:t> </a:t>
            </a:r>
            <a:r>
              <a:rPr sz="2400" spc="-120" dirty="0">
                <a:solidFill>
                  <a:schemeClr val="tx1"/>
                </a:solidFill>
              </a:rPr>
              <a:t>INFORMASI</a:t>
            </a:r>
            <a:r>
              <a:rPr sz="2400" spc="-120" dirty="0"/>
              <a:t> </a:t>
            </a:r>
            <a:r>
              <a:rPr sz="2400" spc="-1390" dirty="0"/>
              <a:t> </a:t>
            </a:r>
            <a:r>
              <a:rPr sz="2400" spc="25" dirty="0">
                <a:solidFill>
                  <a:schemeClr val="tx1"/>
                </a:solidFill>
              </a:rPr>
              <a:t>MENURUT</a:t>
            </a:r>
            <a:r>
              <a:rPr sz="2400" spc="-180" dirty="0">
                <a:solidFill>
                  <a:schemeClr val="tx1"/>
                </a:solidFill>
              </a:rPr>
              <a:t> </a:t>
            </a:r>
            <a:r>
              <a:rPr sz="2400" spc="-55" dirty="0">
                <a:solidFill>
                  <a:schemeClr val="tx1"/>
                </a:solidFill>
              </a:rPr>
              <a:t>PARA</a:t>
            </a:r>
            <a:r>
              <a:rPr sz="2400" spc="-175" dirty="0">
                <a:solidFill>
                  <a:schemeClr val="tx1"/>
                </a:solidFill>
              </a:rPr>
              <a:t> </a:t>
            </a:r>
            <a:r>
              <a:rPr sz="2400" spc="-105" dirty="0">
                <a:solidFill>
                  <a:schemeClr val="tx1"/>
                </a:solidFill>
              </a:rPr>
              <a:t>AHLI</a:t>
            </a:r>
            <a:r>
              <a:rPr sz="2400" spc="-165" dirty="0">
                <a:solidFill>
                  <a:schemeClr val="tx1"/>
                </a:solidFill>
              </a:rPr>
              <a:t> </a:t>
            </a:r>
            <a:r>
              <a:rPr sz="2400" spc="-385" dirty="0"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235407" y="1111617"/>
            <a:ext cx="11570893" cy="18374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lang="id-ID" sz="2400" b="1" spc="35">
                <a:solidFill>
                  <a:schemeClr val="tx1"/>
                </a:solidFill>
                <a:latin typeface="Constantia" panose="02030602050306030303" pitchFamily="18" charset="0"/>
                <a:cs typeface="Arial"/>
              </a:rPr>
              <a:t>Gordon</a:t>
            </a:r>
            <a:r>
              <a:rPr lang="id-ID" sz="2400" b="1" spc="-120">
                <a:solidFill>
                  <a:schemeClr val="tx1"/>
                </a:solidFill>
                <a:latin typeface="Constantia" panose="02030602050306030303" pitchFamily="18" charset="0"/>
                <a:cs typeface="Arial"/>
              </a:rPr>
              <a:t> </a:t>
            </a:r>
            <a:r>
              <a:rPr lang="id-ID" sz="2400" b="1" spc="-140">
                <a:solidFill>
                  <a:schemeClr val="tx1"/>
                </a:solidFill>
                <a:latin typeface="Constantia" panose="02030602050306030303" pitchFamily="18" charset="0"/>
                <a:cs typeface="Arial"/>
              </a:rPr>
              <a:t>B. </a:t>
            </a:r>
            <a:r>
              <a:rPr lang="id-ID" sz="2400" b="1" spc="-875">
                <a:solidFill>
                  <a:schemeClr val="tx1"/>
                </a:solidFill>
                <a:latin typeface="Constantia" panose="02030602050306030303" pitchFamily="18" charset="0"/>
                <a:cs typeface="Arial"/>
              </a:rPr>
              <a:t> </a:t>
            </a:r>
            <a:r>
              <a:rPr lang="id-ID" sz="2400" b="1" spc="25">
                <a:solidFill>
                  <a:schemeClr val="tx1"/>
                </a:solidFill>
                <a:latin typeface="Constantia" panose="02030602050306030303" pitchFamily="18" charset="0"/>
                <a:cs typeface="Arial"/>
              </a:rPr>
              <a:t>Davis</a:t>
            </a:r>
            <a:endParaRPr lang="id-ID" sz="2400">
              <a:solidFill>
                <a:schemeClr val="tx1"/>
              </a:solidFill>
              <a:latin typeface="Constantia" panose="02030602050306030303" pitchFamily="18" charset="0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2400" b="1" spc="95">
                <a:latin typeface="Constantia" panose="02030602050306030303" pitchFamily="18" charset="0"/>
                <a:cs typeface="Arial"/>
              </a:rPr>
              <a:t>Informasi </a:t>
            </a:r>
            <a:r>
              <a:rPr sz="2400" spc="-30" dirty="0">
                <a:latin typeface="Constantia" panose="02030602050306030303" pitchFamily="18" charset="0"/>
              </a:rPr>
              <a:t>adalah </a:t>
            </a:r>
            <a:r>
              <a:rPr sz="2400" spc="-25" dirty="0">
                <a:latin typeface="Constantia" panose="02030602050306030303" pitchFamily="18" charset="0"/>
              </a:rPr>
              <a:t>data </a:t>
            </a:r>
            <a:r>
              <a:rPr sz="2400" spc="-75" dirty="0">
                <a:latin typeface="Constantia" panose="02030602050306030303" pitchFamily="18" charset="0"/>
              </a:rPr>
              <a:t>yang </a:t>
            </a:r>
            <a:r>
              <a:rPr sz="2400" spc="-40" dirty="0">
                <a:latin typeface="Constantia" panose="02030602050306030303" pitchFamily="18" charset="0"/>
              </a:rPr>
              <a:t>telah </a:t>
            </a:r>
            <a:r>
              <a:rPr sz="2400" spc="-50" dirty="0">
                <a:latin typeface="Constantia" panose="02030602050306030303" pitchFamily="18" charset="0"/>
              </a:rPr>
              <a:t>diolah </a:t>
            </a:r>
            <a:r>
              <a:rPr sz="2400" spc="-45" dirty="0">
                <a:latin typeface="Constantia" panose="02030602050306030303" pitchFamily="18" charset="0"/>
              </a:rPr>
              <a:t> </a:t>
            </a:r>
            <a:r>
              <a:rPr sz="2400" spc="-55" dirty="0">
                <a:latin typeface="Constantia" panose="02030602050306030303" pitchFamily="18" charset="0"/>
              </a:rPr>
              <a:t>menjad</a:t>
            </a:r>
            <a:r>
              <a:rPr sz="2400" spc="-25" dirty="0">
                <a:latin typeface="Constantia" panose="02030602050306030303" pitchFamily="18" charset="0"/>
              </a:rPr>
              <a:t>i</a:t>
            </a:r>
            <a:r>
              <a:rPr sz="2400" spc="-145" dirty="0">
                <a:latin typeface="Constantia" panose="02030602050306030303" pitchFamily="18" charset="0"/>
              </a:rPr>
              <a:t> </a:t>
            </a:r>
            <a:r>
              <a:rPr sz="2400" spc="-40" dirty="0">
                <a:latin typeface="Constantia" panose="02030602050306030303" pitchFamily="18" charset="0"/>
              </a:rPr>
              <a:t>suat</a:t>
            </a:r>
            <a:r>
              <a:rPr sz="2400" spc="-45" dirty="0">
                <a:latin typeface="Constantia" panose="02030602050306030303" pitchFamily="18" charset="0"/>
              </a:rPr>
              <a:t>u</a:t>
            </a:r>
            <a:r>
              <a:rPr sz="2400" spc="-160" dirty="0">
                <a:latin typeface="Constantia" panose="02030602050306030303" pitchFamily="18" charset="0"/>
              </a:rPr>
              <a:t> </a:t>
            </a:r>
            <a:r>
              <a:rPr sz="2400" spc="-55" dirty="0">
                <a:latin typeface="Constantia" panose="02030602050306030303" pitchFamily="18" charset="0"/>
              </a:rPr>
              <a:t>bentuk</a:t>
            </a:r>
            <a:r>
              <a:rPr sz="2400" spc="-170" dirty="0">
                <a:latin typeface="Constantia" panose="02030602050306030303" pitchFamily="18" charset="0"/>
              </a:rPr>
              <a:t> </a:t>
            </a:r>
            <a:r>
              <a:rPr sz="2400" spc="-70" dirty="0">
                <a:latin typeface="Constantia" panose="02030602050306030303" pitchFamily="18" charset="0"/>
              </a:rPr>
              <a:t>yang</a:t>
            </a:r>
            <a:r>
              <a:rPr sz="2400" spc="-155" dirty="0">
                <a:latin typeface="Constantia" panose="02030602050306030303" pitchFamily="18" charset="0"/>
              </a:rPr>
              <a:t> </a:t>
            </a:r>
            <a:r>
              <a:rPr sz="2400" spc="-65" dirty="0">
                <a:latin typeface="Constantia" panose="02030602050306030303" pitchFamily="18" charset="0"/>
              </a:rPr>
              <a:t>penting</a:t>
            </a:r>
            <a:r>
              <a:rPr sz="2400" spc="-175" dirty="0">
                <a:latin typeface="Constantia" panose="02030602050306030303" pitchFamily="18" charset="0"/>
              </a:rPr>
              <a:t> </a:t>
            </a:r>
            <a:r>
              <a:rPr sz="2400" spc="-80" dirty="0">
                <a:latin typeface="Constantia" panose="02030602050306030303" pitchFamily="18" charset="0"/>
              </a:rPr>
              <a:t>bagi  </a:t>
            </a:r>
            <a:r>
              <a:rPr sz="2400" spc="-25" dirty="0">
                <a:latin typeface="Constantia" panose="02030602050306030303" pitchFamily="18" charset="0"/>
              </a:rPr>
              <a:t>peneri</a:t>
            </a:r>
            <a:r>
              <a:rPr sz="2400" spc="-40" dirty="0">
                <a:latin typeface="Constantia" panose="02030602050306030303" pitchFamily="18" charset="0"/>
              </a:rPr>
              <a:t>m</a:t>
            </a:r>
            <a:r>
              <a:rPr sz="2400" spc="5" dirty="0">
                <a:latin typeface="Constantia" panose="02030602050306030303" pitchFamily="18" charset="0"/>
              </a:rPr>
              <a:t>a</a:t>
            </a:r>
            <a:r>
              <a:rPr sz="2400" spc="-165" dirty="0">
                <a:latin typeface="Constantia" panose="02030602050306030303" pitchFamily="18" charset="0"/>
              </a:rPr>
              <a:t> </a:t>
            </a:r>
            <a:r>
              <a:rPr sz="2400" spc="-40" dirty="0">
                <a:latin typeface="Constantia" panose="02030602050306030303" pitchFamily="18" charset="0"/>
              </a:rPr>
              <a:t>infor</a:t>
            </a:r>
            <a:r>
              <a:rPr sz="2400" spc="-65" dirty="0">
                <a:latin typeface="Constantia" panose="02030602050306030303" pitchFamily="18" charset="0"/>
              </a:rPr>
              <a:t>m</a:t>
            </a:r>
            <a:r>
              <a:rPr sz="2400" spc="-80" dirty="0">
                <a:latin typeface="Constantia" panose="02030602050306030303" pitchFamily="18" charset="0"/>
              </a:rPr>
              <a:t>as</a:t>
            </a:r>
            <a:r>
              <a:rPr sz="2400" spc="-40" dirty="0">
                <a:latin typeface="Constantia" panose="02030602050306030303" pitchFamily="18" charset="0"/>
              </a:rPr>
              <a:t>i</a:t>
            </a:r>
            <a:r>
              <a:rPr sz="2400" spc="-155" dirty="0">
                <a:latin typeface="Constantia" panose="02030602050306030303" pitchFamily="18" charset="0"/>
              </a:rPr>
              <a:t> </a:t>
            </a:r>
            <a:r>
              <a:rPr sz="2400" spc="-25" dirty="0">
                <a:latin typeface="Constantia" panose="02030602050306030303" pitchFamily="18" charset="0"/>
              </a:rPr>
              <a:t>dan</a:t>
            </a:r>
            <a:r>
              <a:rPr sz="2400" spc="-165" dirty="0">
                <a:latin typeface="Constantia" panose="02030602050306030303" pitchFamily="18" charset="0"/>
              </a:rPr>
              <a:t> </a:t>
            </a:r>
            <a:r>
              <a:rPr sz="2400" spc="-50" dirty="0">
                <a:latin typeface="Constantia" panose="02030602050306030303" pitchFamily="18" charset="0"/>
              </a:rPr>
              <a:t>nil</a:t>
            </a:r>
            <a:r>
              <a:rPr sz="2400" spc="-60" dirty="0">
                <a:latin typeface="Constantia" panose="02030602050306030303" pitchFamily="18" charset="0"/>
              </a:rPr>
              <a:t>a</a:t>
            </a:r>
            <a:r>
              <a:rPr sz="2400" spc="-105" dirty="0">
                <a:latin typeface="Constantia" panose="02030602050306030303" pitchFamily="18" charset="0"/>
              </a:rPr>
              <a:t>i</a:t>
            </a:r>
            <a:r>
              <a:rPr sz="2400" spc="-150" dirty="0">
                <a:latin typeface="Constantia" panose="02030602050306030303" pitchFamily="18" charset="0"/>
              </a:rPr>
              <a:t> </a:t>
            </a:r>
            <a:r>
              <a:rPr sz="2400" spc="-75" dirty="0">
                <a:latin typeface="Constantia" panose="02030602050306030303" pitchFamily="18" charset="0"/>
              </a:rPr>
              <a:t>yang</a:t>
            </a:r>
            <a:r>
              <a:rPr sz="2400" spc="-155" dirty="0">
                <a:latin typeface="Constantia" panose="02030602050306030303" pitchFamily="18" charset="0"/>
              </a:rPr>
              <a:t> </a:t>
            </a:r>
            <a:r>
              <a:rPr sz="2400" spc="-25" dirty="0">
                <a:latin typeface="Constantia" panose="02030602050306030303" pitchFamily="18" charset="0"/>
              </a:rPr>
              <a:t>nyata</a:t>
            </a:r>
            <a:r>
              <a:rPr sz="2400" spc="-155" dirty="0">
                <a:latin typeface="Constantia" panose="02030602050306030303" pitchFamily="18" charset="0"/>
              </a:rPr>
              <a:t> </a:t>
            </a:r>
            <a:r>
              <a:rPr sz="2400" spc="-20" dirty="0">
                <a:latin typeface="Constantia" panose="02030602050306030303" pitchFamily="18" charset="0"/>
              </a:rPr>
              <a:t>dan  </a:t>
            </a:r>
            <a:r>
              <a:rPr sz="2400" spc="-30" dirty="0">
                <a:latin typeface="Constantia" panose="02030602050306030303" pitchFamily="18" charset="0"/>
              </a:rPr>
              <a:t>dapat</a:t>
            </a:r>
            <a:r>
              <a:rPr sz="2400" spc="-165" dirty="0">
                <a:latin typeface="Constantia" panose="02030602050306030303" pitchFamily="18" charset="0"/>
              </a:rPr>
              <a:t> </a:t>
            </a:r>
            <a:r>
              <a:rPr sz="2400" spc="-55" dirty="0">
                <a:latin typeface="Constantia" panose="02030602050306030303" pitchFamily="18" charset="0"/>
              </a:rPr>
              <a:t>dirasakan</a:t>
            </a:r>
            <a:r>
              <a:rPr sz="2400" spc="-140" dirty="0">
                <a:latin typeface="Constantia" panose="02030602050306030303" pitchFamily="18" charset="0"/>
              </a:rPr>
              <a:t> </a:t>
            </a:r>
            <a:r>
              <a:rPr sz="2400" spc="-30" dirty="0">
                <a:latin typeface="Constantia" panose="02030602050306030303" pitchFamily="18" charset="0"/>
              </a:rPr>
              <a:t>dalam</a:t>
            </a:r>
            <a:r>
              <a:rPr sz="2400" spc="-170" dirty="0">
                <a:latin typeface="Constantia" panose="02030602050306030303" pitchFamily="18" charset="0"/>
              </a:rPr>
              <a:t> </a:t>
            </a:r>
            <a:r>
              <a:rPr sz="2400" spc="-95" dirty="0">
                <a:latin typeface="Constantia" panose="02030602050306030303" pitchFamily="18" charset="0"/>
              </a:rPr>
              <a:t>keputusan-keputusan </a:t>
            </a:r>
            <a:r>
              <a:rPr sz="2400" spc="-869" dirty="0">
                <a:latin typeface="Constantia" panose="02030602050306030303" pitchFamily="18" charset="0"/>
              </a:rPr>
              <a:t> </a:t>
            </a:r>
            <a:r>
              <a:rPr sz="2400" spc="-75" dirty="0">
                <a:latin typeface="Constantia" panose="02030602050306030303" pitchFamily="18" charset="0"/>
              </a:rPr>
              <a:t>sekarang</a:t>
            </a:r>
            <a:r>
              <a:rPr sz="2400" spc="-140" dirty="0">
                <a:latin typeface="Constantia" panose="02030602050306030303" pitchFamily="18" charset="0"/>
              </a:rPr>
              <a:t> </a:t>
            </a:r>
            <a:r>
              <a:rPr sz="2400" spc="-20" dirty="0">
                <a:latin typeface="Constantia" panose="02030602050306030303" pitchFamily="18" charset="0"/>
              </a:rPr>
              <a:t>atau</a:t>
            </a:r>
            <a:r>
              <a:rPr sz="2400" spc="-145" dirty="0">
                <a:latin typeface="Constantia" panose="02030602050306030303" pitchFamily="18" charset="0"/>
              </a:rPr>
              <a:t> </a:t>
            </a:r>
            <a:r>
              <a:rPr sz="2400" spc="-25" dirty="0">
                <a:latin typeface="Constantia" panose="02030602050306030303" pitchFamily="18" charset="0"/>
              </a:rPr>
              <a:t>masa</a:t>
            </a:r>
            <a:r>
              <a:rPr sz="2400" spc="-150" dirty="0">
                <a:latin typeface="Constantia" panose="02030602050306030303" pitchFamily="18" charset="0"/>
              </a:rPr>
              <a:t> </a:t>
            </a:r>
            <a:r>
              <a:rPr sz="2400" spc="-40" dirty="0">
                <a:latin typeface="Constantia" panose="02030602050306030303" pitchFamily="18" charset="0"/>
              </a:rPr>
              <a:t>depan.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42495" y="3297115"/>
            <a:ext cx="11339905" cy="18381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lang="id-ID" sz="2400" b="1" spc="35">
                <a:latin typeface="Constantia" panose="02030602050306030303" pitchFamily="18" charset="0"/>
                <a:cs typeface="Arial"/>
              </a:rPr>
              <a:t>Kusrini</a:t>
            </a:r>
            <a:r>
              <a:rPr lang="en-US" sz="2400" b="1" spc="35">
                <a:latin typeface="Constantia" panose="02030602050306030303" pitchFamily="18" charset="0"/>
                <a:cs typeface="Arial"/>
              </a:rPr>
              <a:t> </a:t>
            </a:r>
            <a:endParaRPr lang="id-ID" sz="2400">
              <a:latin typeface="Constantia" panose="02030602050306030303" pitchFamily="18" charset="0"/>
              <a:cs typeface="Arial"/>
            </a:endParaRPr>
          </a:p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b="1" spc="95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Informasi</a:t>
            </a:r>
            <a:r>
              <a:rPr sz="2400" b="1" spc="-40">
                <a:solidFill>
                  <a:srgbClr val="7E7E7E"/>
                </a:solidFill>
                <a:latin typeface="Constantia" panose="02030602050306030303" pitchFamily="18" charset="0"/>
                <a:cs typeface="Arial"/>
              </a:rPr>
              <a:t> </a:t>
            </a:r>
            <a:r>
              <a:rPr sz="2400" spc="-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adalah</a:t>
            </a:r>
            <a:r>
              <a:rPr sz="2400" spc="-16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data</a:t>
            </a:r>
            <a:r>
              <a:rPr sz="2400" spc="-1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yang</a:t>
            </a:r>
            <a:r>
              <a:rPr sz="2400" spc="-1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sudah</a:t>
            </a:r>
            <a:r>
              <a:rPr sz="2400" spc="-1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diolah </a:t>
            </a:r>
            <a:r>
              <a:rPr sz="2400" spc="-869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menj</a:t>
            </a:r>
            <a:r>
              <a:rPr sz="2400" spc="-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400" spc="-8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di</a:t>
            </a:r>
            <a:r>
              <a:rPr sz="2400" spc="-1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sebu</a:t>
            </a:r>
            <a:r>
              <a:rPr sz="2400" spc="-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ah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bentuk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yang</a:t>
            </a:r>
            <a:r>
              <a:rPr sz="2400" spc="-1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be</a:t>
            </a:r>
            <a:r>
              <a:rPr sz="2400" spc="-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r</a:t>
            </a:r>
            <a:r>
              <a:rPr sz="2400" spc="-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art</a:t>
            </a:r>
            <a:r>
              <a:rPr sz="2400" spc="-3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i</a:t>
            </a:r>
            <a:r>
              <a:rPr sz="2400" spc="-14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8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bag</a:t>
            </a:r>
            <a:r>
              <a:rPr sz="2400" spc="-1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i  </a:t>
            </a:r>
            <a:r>
              <a:rPr sz="2400" spc="-6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pengguna</a:t>
            </a:r>
            <a:r>
              <a:rPr sz="2400" spc="-20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,</a:t>
            </a:r>
            <a:r>
              <a:rPr sz="2400" spc="-1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yang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1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bermanfa</a:t>
            </a:r>
            <a:r>
              <a:rPr sz="2400" spc="-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400" spc="-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t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dala</a:t>
            </a:r>
            <a:r>
              <a:rPr sz="2400" spc="-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  </a:t>
            </a:r>
            <a:r>
              <a:rPr sz="2400" spc="-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peng</a:t>
            </a:r>
            <a:r>
              <a:rPr sz="2400" spc="-1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40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</a:t>
            </a:r>
            <a:r>
              <a:rPr sz="2400" spc="-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bil</a:t>
            </a:r>
            <a:r>
              <a:rPr sz="2400" spc="-7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</a:t>
            </a:r>
            <a:r>
              <a:rPr sz="2400" spc="-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n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2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k</a:t>
            </a:r>
            <a:r>
              <a:rPr sz="2400" spc="-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eputusa</a:t>
            </a:r>
            <a:r>
              <a:rPr sz="2400" spc="-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n</a:t>
            </a:r>
            <a:r>
              <a:rPr sz="2400" spc="-1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5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s</a:t>
            </a:r>
            <a:r>
              <a:rPr sz="2400" spc="-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aa</a:t>
            </a:r>
            <a:r>
              <a:rPr sz="2400" spc="-2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t</a:t>
            </a:r>
            <a:r>
              <a:rPr sz="2400" spc="-14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8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ini</a:t>
            </a:r>
            <a:r>
              <a:rPr sz="2400" spc="-15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2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atau  </a:t>
            </a:r>
            <a:r>
              <a:rPr sz="2400" spc="-6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mendukung</a:t>
            </a:r>
            <a:r>
              <a:rPr sz="2400" spc="-1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35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sumber</a:t>
            </a:r>
            <a:r>
              <a:rPr sz="2400" spc="-17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 </a:t>
            </a:r>
            <a:r>
              <a:rPr sz="2400" spc="-60" dirty="0">
                <a:solidFill>
                  <a:srgbClr val="7E7E7E"/>
                </a:solidFill>
                <a:latin typeface="Constantia" panose="02030602050306030303" pitchFamily="18" charset="0"/>
                <a:cs typeface="Lucida Sans Unicode"/>
              </a:rPr>
              <a:t>informasi.</a:t>
            </a:r>
            <a:endParaRPr sz="2400">
              <a:latin typeface="Constantia" panose="02030602050306030303" pitchFamily="18" charset="0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160521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795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Adobe Gothic Std B</vt:lpstr>
      <vt:lpstr>Arial</vt:lpstr>
      <vt:lpstr>Calibri</vt:lpstr>
      <vt:lpstr>Constantia</vt:lpstr>
      <vt:lpstr>Lucida Sans Unicode</vt:lpstr>
      <vt:lpstr>Segoe UI Emoji</vt:lpstr>
      <vt:lpstr>Tahoma</vt:lpstr>
      <vt:lpstr>Trebuchet MS</vt:lpstr>
      <vt:lpstr>Wingdings</vt:lpstr>
      <vt:lpstr>Office Theme</vt:lpstr>
      <vt:lpstr>PENGERTIAN DATA  DAN INFORMASI (1807-PTIK-S05-01)</vt:lpstr>
      <vt:lpstr>TUJUAN PEMBELA JARAN</vt:lpstr>
      <vt:lpstr>DEFINISI DATA</vt:lpstr>
      <vt:lpstr>PENGERTIAN DATA  MENURUT PARA AHLI (1)</vt:lpstr>
      <vt:lpstr>PENGERTIAN DATA  MENURUT PARA AHLI (2)</vt:lpstr>
      <vt:lpstr>CONTOH DATA</vt:lpstr>
      <vt:lpstr>DEFINISI INFORMASI</vt:lpstr>
      <vt:lpstr>PENGERTIAN INFORMASI  MENURUT PARA AHLI (2)</vt:lpstr>
      <vt:lpstr>PENGERTIAN INFORMASI  MENURUT PARA AHLI (2)</vt:lpstr>
      <vt:lpstr>CONTOH INFORMASI (1)</vt:lpstr>
      <vt:lpstr>CONTOH INFORMASI (2)</vt:lpstr>
      <vt:lpstr>CONTOH INFORMASI (3)</vt:lpstr>
      <vt:lpstr>PERBEDAAN DATA DAN INFORMASI</vt:lpstr>
      <vt:lpstr>🔑 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Nathalia Gunarian</dc:creator>
  <cp:lastModifiedBy>Saminista</cp:lastModifiedBy>
  <cp:revision>5</cp:revision>
  <dcterms:created xsi:type="dcterms:W3CDTF">2022-11-08T15:39:22Z</dcterms:created>
  <dcterms:modified xsi:type="dcterms:W3CDTF">2022-11-08T16:07:02Z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2022-11-08T00:00:00Z</vt:filetime>
  </property>
</Properties>
</file>