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18/10/2022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jpeg"/><Relationship Id="rId3" Type="http://schemas.openxmlformats.org/officeDocument/2006/relationships/image" Target="../media/image42.png"/><Relationship Id="rId7" Type="http://schemas.openxmlformats.org/officeDocument/2006/relationships/image" Target="../media/image46.wmf"/><Relationship Id="rId12" Type="http://schemas.openxmlformats.org/officeDocument/2006/relationships/image" Target="../media/image5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jpeg"/><Relationship Id="rId11" Type="http://schemas.openxmlformats.org/officeDocument/2006/relationships/image" Target="../media/image50.jpe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wmf"/><Relationship Id="rId4" Type="http://schemas.openxmlformats.org/officeDocument/2006/relationships/image" Target="../media/image43.png"/><Relationship Id="rId9" Type="http://schemas.openxmlformats.org/officeDocument/2006/relationships/image" Target="../media/image48.wmf"/><Relationship Id="rId1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689" y="178688"/>
            <a:ext cx="2654613" cy="891049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742121" y="3334528"/>
            <a:ext cx="6857999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Arsitektur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&amp;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Organisasi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  <a:r>
              <a:rPr lang="en-US" sz="3600" b="1" dirty="0" err="1">
                <a:solidFill>
                  <a:srgbClr val="7030A0"/>
                </a:solidFill>
                <a:latin typeface="+mn-lt"/>
              </a:rPr>
              <a:t>Komputer</a:t>
            </a:r>
            <a:r>
              <a:rPr lang="en-US" sz="3600" b="1" dirty="0">
                <a:solidFill>
                  <a:srgbClr val="7030A0"/>
                </a:solidFill>
                <a:latin typeface="+mn-l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9145" y="5955323"/>
            <a:ext cx="455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Catur Nugroho, S.Kom, M.Kom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15963"/>
            <a:ext cx="7391400" cy="762000"/>
          </a:xfrm>
        </p:spPr>
        <p:txBody>
          <a:bodyPr/>
          <a:lstStyle/>
          <a:p>
            <a:pPr eaLnBrk="1" hangingPunct="1"/>
            <a:r>
              <a:rPr lang="id-ID" sz="4000" b="1" dirty="0"/>
              <a:t>Atanasoff - Berry Computer</a:t>
            </a:r>
            <a:r>
              <a:rPr lang="en-US" dirty="0"/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2057400"/>
            <a:ext cx="440531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47788" y="5516563"/>
            <a:ext cx="7670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id-ID" dirty="0"/>
              <a:t>Komputer digital electronik Pertama (1939) </a:t>
            </a:r>
          </a:p>
          <a:p>
            <a:pPr algn="ctr"/>
            <a:r>
              <a:rPr lang="id-ID" dirty="0"/>
              <a:t>John Atanasoff dengan Clifford Berry dengan satu prototipe.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>
          <a:xfrm>
            <a:off x="5682762" y="1049216"/>
            <a:ext cx="2746130" cy="762000"/>
          </a:xfrm>
        </p:spPr>
        <p:txBody>
          <a:bodyPr/>
          <a:lstStyle/>
          <a:p>
            <a:pPr eaLnBrk="1" hangingPunct="1"/>
            <a:r>
              <a:rPr lang="id-ID" dirty="0"/>
              <a:t>Tahun 1946 </a:t>
            </a:r>
            <a:endParaRPr lang="en-US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682762" y="1887415"/>
            <a:ext cx="3179885" cy="2602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/>
              <a:t>Elektronik Numerical Integrator and Computer (ENIAC) </a:t>
            </a:r>
          </a:p>
          <a:p>
            <a:r>
              <a:rPr lang="id-ID" dirty="0"/>
              <a:t>Proyek pembiayaan US army digunakan (ABC- lab demo saja) 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187" y="914404"/>
            <a:ext cx="40925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3" name="Picture 3" descr="eniac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9641" y="1641230"/>
            <a:ext cx="4080235" cy="3081338"/>
          </a:xfrm>
          <a:noFill/>
        </p:spPr>
      </p:pic>
      <p:pic>
        <p:nvPicPr>
          <p:cNvPr id="5" name="Picture 4" descr="colrbd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87107" y="1629506"/>
            <a:ext cx="4003249" cy="3094893"/>
          </a:xfrm>
          <a:prstGeom prst="rect">
            <a:avLst/>
          </a:prstGeom>
          <a:noFill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44261" y="4947138"/>
            <a:ext cx="59278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>
                <a:ea typeface="+mn-ea"/>
              </a:rPr>
              <a:t>ENIAC </a:t>
            </a:r>
            <a:r>
              <a:rPr 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ea typeface="+mn-ea"/>
              </a:rPr>
              <a:t>(Electronic Numerical Integrator and Computer)</a:t>
            </a:r>
            <a:r>
              <a:rPr lang="en-US" sz="1800">
                <a:latin typeface="Arial" pitchFamily="34" charset="0"/>
                <a:ea typeface="+mn-ea"/>
              </a:rPr>
              <a:t> </a:t>
            </a:r>
            <a:r>
              <a:rPr lang="en-US">
                <a:ea typeface="+mn-ea"/>
              </a:rPr>
              <a:t>&amp; Colossus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848708" y="388660"/>
            <a:ext cx="431409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id-ID" sz="4400" b="1" dirty="0">
                <a:latin typeface="Arial" charset="0"/>
              </a:rPr>
              <a:t>Tahun 19</a:t>
            </a:r>
            <a:r>
              <a:rPr lang="en-US" sz="4400" b="1" dirty="0">
                <a:latin typeface="Arial" charset="0"/>
              </a:rPr>
              <a:t>46</a:t>
            </a:r>
            <a:endParaRPr lang="id-ID" sz="44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3" name="Picture 3" descr="edvac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2632" y="1771528"/>
            <a:ext cx="3627438" cy="3849688"/>
          </a:xfrm>
          <a:noFill/>
        </p:spPr>
      </p:pic>
      <p:pic>
        <p:nvPicPr>
          <p:cNvPr id="5" name="Picture 5" descr="FERRANTIMARK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35563" y="1783251"/>
            <a:ext cx="3627437" cy="3810000"/>
          </a:xfrm>
          <a:prstGeom prst="rect">
            <a:avLst/>
          </a:prstGeom>
          <a:noFill/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439863" y="587497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id-ID" sz="4400" b="1">
                <a:latin typeface="Arial" charset="0"/>
              </a:rPr>
              <a:t>Tahun 19</a:t>
            </a:r>
            <a:r>
              <a:rPr lang="en-US" sz="4400" b="1">
                <a:latin typeface="Arial" charset="0"/>
              </a:rPr>
              <a:t>49</a:t>
            </a:r>
            <a:endParaRPr lang="id-ID" sz="4400" b="1">
              <a:latin typeface="Arial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35015" y="5867399"/>
            <a:ext cx="65649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id-ID" dirty="0">
                <a:ea typeface="+mn-ea"/>
              </a:rPr>
              <a:t>EDVAC </a:t>
            </a:r>
            <a:r>
              <a:rPr lang="id-ID" dirty="0"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rPr>
              <a:t>(Electronic Discrete Variable Computer)</a:t>
            </a:r>
            <a:r>
              <a:rPr lang="id-ID" dirty="0">
                <a:ea typeface="+mn-ea"/>
              </a:rPr>
              <a:t> </a:t>
            </a:r>
            <a:endParaRPr lang="en-US" dirty="0">
              <a:ea typeface="+mn-ea"/>
            </a:endParaRPr>
          </a:p>
          <a:p>
            <a:pPr algn="ctr" eaLnBrk="0" hangingPunct="0">
              <a:defRPr/>
            </a:pPr>
            <a:r>
              <a:rPr lang="id-ID" dirty="0">
                <a:ea typeface="+mn-ea"/>
              </a:rPr>
              <a:t>&amp; Ferranti Mark I</a:t>
            </a:r>
          </a:p>
        </p:txBody>
      </p:sp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15963"/>
            <a:ext cx="7391400" cy="762000"/>
          </a:xfrm>
        </p:spPr>
        <p:txBody>
          <a:bodyPr/>
          <a:lstStyle/>
          <a:p>
            <a:pPr eaLnBrk="1" hangingPunct="1"/>
            <a:r>
              <a:rPr lang="id-ID"/>
              <a:t>Mesin Tabulating Kad</a:t>
            </a:r>
            <a:r>
              <a:rPr lang="en-US"/>
              <a:t> (1950)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976438"/>
            <a:ext cx="6115050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15963"/>
            <a:ext cx="7391400" cy="762000"/>
          </a:xfrm>
        </p:spPr>
        <p:txBody>
          <a:bodyPr/>
          <a:lstStyle/>
          <a:p>
            <a:pPr eaLnBrk="1" hangingPunct="1"/>
            <a:r>
              <a:rPr lang="en-US"/>
              <a:t>Mark-I (1959)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95037"/>
            <a:ext cx="67056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26830" y="5824560"/>
            <a:ext cx="24122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UNIVAC, IBM 701 &amp; TXO</a:t>
            </a:r>
          </a:p>
        </p:txBody>
      </p:sp>
      <p:pic>
        <p:nvPicPr>
          <p:cNvPr id="5" name="Content Placeholder 4" descr="univac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5524" y="1150660"/>
            <a:ext cx="2390551" cy="1782763"/>
          </a:xfrm>
          <a:noFill/>
        </p:spPr>
      </p:pic>
      <p:pic>
        <p:nvPicPr>
          <p:cNvPr id="6" name="Picture 5" descr="cdc66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64" y="3299347"/>
            <a:ext cx="2313436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ibm36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77" y="1066800"/>
            <a:ext cx="2313436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bm7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3012506"/>
            <a:ext cx="2313436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pdp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98" y="1066800"/>
            <a:ext cx="1604947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tx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354" y="4021659"/>
            <a:ext cx="2313436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939072" y="5871854"/>
            <a:ext cx="268426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IBM System/360</a:t>
            </a:r>
          </a:p>
          <a:p>
            <a:pPr algn="ctr"/>
            <a:r>
              <a:rPr lang="en-US" dirty="0"/>
              <a:t>&amp; CDC 6000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623337" y="5884412"/>
            <a:ext cx="30074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PDP-8 &amp; HP 2115 </a:t>
            </a:r>
          </a:p>
        </p:txBody>
      </p:sp>
      <p:pic>
        <p:nvPicPr>
          <p:cNvPr id="13" name="Picture 12" descr="hp211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059" y="3272051"/>
            <a:ext cx="1982486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14"/>
          <p:cNvSpPr>
            <a:spLocks noGrp="1" noChangeArrowheads="1"/>
          </p:cNvSpPr>
          <p:nvPr>
            <p:ph type="title"/>
          </p:nvPr>
        </p:nvSpPr>
        <p:spPr>
          <a:xfrm>
            <a:off x="3630164" y="152400"/>
            <a:ext cx="3128126" cy="762000"/>
          </a:xfrm>
          <a:noFill/>
        </p:spPr>
        <p:txBody>
          <a:bodyPr/>
          <a:lstStyle/>
          <a:p>
            <a:pPr eaLnBrk="1" hangingPunct="1"/>
            <a:r>
              <a:rPr lang="id-ID" b="1" dirty="0"/>
              <a:t>Tahun 1964</a:t>
            </a:r>
          </a:p>
        </p:txBody>
      </p:sp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 autoUpdateAnimBg="0"/>
      <p:bldP spid="12" grpId="0" autoUpdateAnimBg="0"/>
      <p:bldP spid="1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860855" y="5900384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Altair &amp; Apple I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55231" y="586849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Apple II &amp; Macintosh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46850" y="5791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en-US" dirty="0"/>
              <a:t>IBM PC </a:t>
            </a:r>
          </a:p>
        </p:txBody>
      </p:sp>
      <p:pic>
        <p:nvPicPr>
          <p:cNvPr id="7" name="Picture 6" descr="altai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99" y="1554186"/>
            <a:ext cx="2057400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ppl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84" y="3700368"/>
            <a:ext cx="20574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pple i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1320824"/>
            <a:ext cx="2363148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BM P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225" y="1874532"/>
            <a:ext cx="3053687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mcintos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0" y="3558870"/>
            <a:ext cx="236314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Grp="1" noChangeArrowheads="1"/>
          </p:cNvSpPr>
          <p:nvPr>
            <p:ph type="title"/>
          </p:nvPr>
        </p:nvSpPr>
        <p:spPr>
          <a:xfrm>
            <a:off x="2743200" y="206991"/>
            <a:ext cx="4378799" cy="762000"/>
          </a:xfrm>
          <a:noFill/>
        </p:spPr>
        <p:txBody>
          <a:bodyPr/>
          <a:lstStyle/>
          <a:p>
            <a:pPr eaLnBrk="1" hangingPunct="1"/>
            <a:r>
              <a:rPr lang="id-ID" b="1" dirty="0"/>
              <a:t>Tahun </a:t>
            </a:r>
            <a:r>
              <a:rPr lang="en-US" b="1" dirty="0"/>
              <a:t>1979</a:t>
            </a:r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250731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utoUpdateAnimBg="0"/>
      <p:bldP spid="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478226" y="195464"/>
            <a:ext cx="7391400" cy="762000"/>
          </a:xfrm>
          <a:noFill/>
        </p:spPr>
        <p:txBody>
          <a:bodyPr/>
          <a:lstStyle/>
          <a:p>
            <a:pPr eaLnBrk="1" hangingPunct="1"/>
            <a:r>
              <a:rPr lang="id-ID" b="1" dirty="0"/>
              <a:t>Tahun 2000 s/d Saat ini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776" y="3771591"/>
            <a:ext cx="2438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58" y="1562431"/>
            <a:ext cx="2599896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49" y="1572904"/>
            <a:ext cx="2670409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s://encrypted-tbn3.gstatic.com/images?q=tbn:ANd9GcRa0qLeuVzh8Bqm3LgohjclxaunMbyod73ggeHsZ0K8fc5dygm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27" y="3755287"/>
            <a:ext cx="178244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5" descr="https://encrypted-tbn2.gstatic.com/images?q=tbn:ANd9GcRb5UNbc87hmv0eLwL0saLq9RX4CGok-3tfSRqil5DocYCUQ9Bsj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76" y="3810116"/>
            <a:ext cx="227647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https://encrypted-tbn3.gstatic.com/images?q=tbn:ANd9GcTcAWi7VDHNgU6oayWp6uLZBxeGiwYftl6TexzsQTVsENfxNpj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86" y="1600199"/>
            <a:ext cx="24003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https://encrypted-tbn2.gstatic.com/images?q=tbn:ANd9GcRyzMxe3H3tftDUNNrKSRtOxpM1nwFIwLzBiH3LulXB2w2CSH8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76" y="3785879"/>
            <a:ext cx="195561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7156"/>
            <a:ext cx="7391400" cy="762000"/>
          </a:xfrm>
        </p:spPr>
        <p:txBody>
          <a:bodyPr/>
          <a:lstStyle/>
          <a:p>
            <a:pPr eaLnBrk="1" hangingPunct="1"/>
            <a:r>
              <a:rPr lang="id-ID" b="1" dirty="0"/>
              <a:t>Jaringan Komputer </a:t>
            </a:r>
            <a:r>
              <a:rPr lang="en-US" b="1" dirty="0"/>
              <a:t>S</a:t>
            </a:r>
            <a:r>
              <a:rPr lang="id-ID" b="1" dirty="0"/>
              <a:t>aat </a:t>
            </a:r>
            <a:r>
              <a:rPr lang="en-US" b="1" dirty="0"/>
              <a:t>I</a:t>
            </a:r>
            <a:r>
              <a:rPr lang="id-ID" b="1" dirty="0"/>
              <a:t>ni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865" y="1150660"/>
            <a:ext cx="33337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97" y="3973773"/>
            <a:ext cx="3317117" cy="2224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50660"/>
            <a:ext cx="285750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78" y="3865285"/>
            <a:ext cx="3009900" cy="23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821804" y="826477"/>
            <a:ext cx="7573108" cy="9906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latin typeface="Arial Rounded MT Bold" pitchFamily="34" charset="0"/>
              </a:rPr>
              <a:t>CBIS </a:t>
            </a:r>
          </a:p>
          <a:p>
            <a:r>
              <a:rPr lang="en-US" sz="3200" b="1" dirty="0">
                <a:latin typeface="Arial Rounded MT Bold" pitchFamily="34" charset="0"/>
              </a:rPr>
              <a:t>(Computer Base Information </a:t>
            </a:r>
            <a:r>
              <a:rPr lang="en-US" sz="3200" b="1" dirty="0" err="1">
                <a:latin typeface="Arial Rounded MT Bold" pitchFamily="34" charset="0"/>
              </a:rPr>
              <a:t>Sistem</a:t>
            </a:r>
            <a:r>
              <a:rPr lang="en-US" sz="3200" b="1" dirty="0">
                <a:latin typeface="Arial Rounded MT Bold" pitchFamily="34" charset="0"/>
              </a:rPr>
              <a:t>)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1652954" y="2151185"/>
            <a:ext cx="9372600" cy="3780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u="sng" dirty="0" err="1"/>
              <a:t>Aplikasi</a:t>
            </a:r>
            <a:r>
              <a:rPr lang="en-US" sz="3600" b="1" u="sng" dirty="0"/>
              <a:t> </a:t>
            </a:r>
            <a:r>
              <a:rPr lang="en-US" sz="3600" b="1" u="sng" dirty="0" err="1"/>
              <a:t>Komputer</a:t>
            </a:r>
            <a:r>
              <a:rPr lang="en-US" sz="3600" b="1" u="sng" dirty="0"/>
              <a:t> </a:t>
            </a:r>
            <a:r>
              <a:rPr lang="en-US" sz="3600" b="1" u="sng" dirty="0" err="1"/>
              <a:t>Utama</a:t>
            </a:r>
            <a:endParaRPr lang="en-US" sz="1000" b="1" u="sng" dirty="0"/>
          </a:p>
          <a:p>
            <a:pPr marL="609600" indent="-609600">
              <a:buFontTx/>
              <a:buAutoNum type="arabicPeriod"/>
            </a:pPr>
            <a:r>
              <a:rPr lang="en-US" sz="2800" b="1" dirty="0"/>
              <a:t>SIA </a:t>
            </a:r>
            <a:endParaRPr lang="en-US" sz="2800" i="1" dirty="0"/>
          </a:p>
          <a:p>
            <a:pPr marL="609600" indent="-609600">
              <a:buFontTx/>
              <a:buAutoNum type="arabicPeriod"/>
            </a:pPr>
            <a:r>
              <a:rPr lang="en-US" sz="2800" b="1" dirty="0"/>
              <a:t>SIM</a:t>
            </a:r>
            <a:endParaRPr lang="en-US" sz="2800" i="1" dirty="0"/>
          </a:p>
          <a:p>
            <a:pPr marL="609600" indent="-609600">
              <a:buFontTx/>
              <a:buAutoNum type="arabicPeriod"/>
            </a:pPr>
            <a:r>
              <a:rPr lang="en-US" sz="2800" b="1" dirty="0"/>
              <a:t>DSS / SPK</a:t>
            </a:r>
            <a:endParaRPr lang="en-US" sz="2800" i="1" dirty="0"/>
          </a:p>
          <a:p>
            <a:pPr marL="609600" indent="-609600">
              <a:buFontTx/>
              <a:buAutoNum type="arabicPeriod"/>
            </a:pPr>
            <a:r>
              <a:rPr lang="en-US" sz="2800" b="1" dirty="0"/>
              <a:t>OA</a:t>
            </a:r>
            <a:r>
              <a:rPr lang="en-US" sz="2800" dirty="0"/>
              <a:t> 	</a:t>
            </a:r>
          </a:p>
          <a:p>
            <a:pPr marL="609600" indent="-609600">
              <a:buFontTx/>
              <a:buAutoNum type="arabicPeriod"/>
            </a:pPr>
            <a:r>
              <a:rPr lang="en-US" sz="2800" b="1" dirty="0"/>
              <a:t>ES (Expert System)</a:t>
            </a:r>
            <a:endParaRPr lang="en-US" sz="28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235569" y="2942493"/>
            <a:ext cx="4079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  </a:t>
            </a:r>
            <a:r>
              <a:rPr lang="en-US" sz="2800" b="1" i="1" dirty="0"/>
              <a:t>Data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35570" y="3543273"/>
            <a:ext cx="4325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  </a:t>
            </a:r>
            <a:r>
              <a:rPr lang="en-US" sz="2800" b="1" i="1" dirty="0" err="1"/>
              <a:t>Informasi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96861" y="4113385"/>
            <a:ext cx="4396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    </a:t>
            </a:r>
            <a:r>
              <a:rPr lang="en-US" sz="2800" b="1" i="1" dirty="0" err="1"/>
              <a:t>Keputusan</a:t>
            </a:r>
            <a:endParaRPr 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35569" y="4708976"/>
            <a:ext cx="431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  </a:t>
            </a:r>
            <a:r>
              <a:rPr lang="en-US" sz="2800" b="1" i="1" dirty="0" err="1"/>
              <a:t>Komunikasi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608356" y="5314257"/>
            <a:ext cx="461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berfokus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     </a:t>
            </a:r>
            <a:r>
              <a:rPr lang="en-US" sz="2800" b="1" i="1" dirty="0" err="1"/>
              <a:t>Konsultasi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109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3" name="Cloud"/>
          <p:cNvSpPr>
            <a:spLocks noChangeAspect="1" noEditPoints="1" noChangeArrowheads="1"/>
          </p:cNvSpPr>
          <p:nvPr/>
        </p:nvSpPr>
        <p:spPr bwMode="auto">
          <a:xfrm>
            <a:off x="1106574" y="1549370"/>
            <a:ext cx="7620000" cy="4891087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76078"/>
                  <a:invGamma/>
                </a:schemeClr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 flipH="1">
            <a:off x="523962" y="1384818"/>
            <a:ext cx="8605837" cy="5464175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 type="stealth" w="med" len="lg"/>
            <a:tailEnd type="stealth" w="med" len="lg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7583574" y="1391168"/>
            <a:ext cx="914400" cy="1136650"/>
            <a:chOff x="3888" y="2204"/>
            <a:chExt cx="384" cy="532"/>
          </a:xfrm>
        </p:grpSpPr>
        <p:pic>
          <p:nvPicPr>
            <p:cNvPr id="7" name="Picture 5" descr="dell 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09"/>
            <a:stretch>
              <a:fillRect/>
            </a:stretch>
          </p:blipFill>
          <p:spPr bwMode="auto">
            <a:xfrm>
              <a:off x="4080" y="2204"/>
              <a:ext cx="19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dell 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809"/>
            <a:stretch>
              <a:fillRect/>
            </a:stretch>
          </p:blipFill>
          <p:spPr bwMode="auto">
            <a:xfrm>
              <a:off x="3888" y="2204"/>
              <a:ext cx="192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" name="Picture 7" descr="Unisys ES7000 11_9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99" y="699018"/>
            <a:ext cx="87471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 descr="QBE TABL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74" y="3091381"/>
            <a:ext cx="69373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5" descr="ideal cpu Excel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103770"/>
              </a:clrFrom>
              <a:clrTo>
                <a:srgbClr val="10377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574" y="1924568"/>
            <a:ext cx="9191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Cj02803680000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293" y="1490217"/>
            <a:ext cx="17700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MCj0280977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774" y="3677168"/>
            <a:ext cx="1981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MCj02371590000[1]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374" y="552968"/>
            <a:ext cx="2057400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MCj02955980000[1]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74" y="5353568"/>
            <a:ext cx="22098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13739" y="57668"/>
            <a:ext cx="29035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id-ID" sz="3600" dirty="0">
                <a:solidFill>
                  <a:schemeClr val="tx2"/>
                </a:solidFill>
              </a:rPr>
              <a:t>Konvergensi</a:t>
            </a:r>
            <a:endParaRPr lang="pt-BR" sz="3600" dirty="0">
              <a:solidFill>
                <a:schemeClr val="tx2"/>
              </a:solidFill>
            </a:endParaRPr>
          </a:p>
        </p:txBody>
      </p:sp>
      <p:pic>
        <p:nvPicPr>
          <p:cNvPr id="17" name="Picture 29" descr="https://encrypted-tbn1.gstatic.com/images?q=tbn:ANd9GcQZ9QBnI0ziY5QEt3tnW0-o-XTnfzEiAf6oxglNAPM3275VCvX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174" y="4743968"/>
            <a:ext cx="9747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3" descr="https://encrypted-tbn0.gstatic.com/images?q=tbn:ANd9GcRnAnEUe_CoOVIs1sw8Tw97pKpENn-5NA1YLi9jRDFuba47qjjP1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574" y="5459931"/>
            <a:ext cx="1295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1" descr="https://encrypted-tbn0.gstatic.com/images?q=tbn:ANd9GcTCQeP3kLz4kzw77N0e6jhPtkwH2SPV9KuN8cld62G0NEI-r6eQ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049" y="3981968"/>
            <a:ext cx="10668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6" descr="Satellite 10_99"/>
          <p:cNvPicPr>
            <a:picLocks noChangeAspect="1" noChangeArrowheads="1"/>
          </p:cNvPicPr>
          <p:nvPr/>
        </p:nvPicPr>
        <p:blipFill>
          <a:blip r:embed="rId14">
            <a:lum bright="12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974" y="2818331"/>
            <a:ext cx="936625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0" descr="RIM Blackberry Internet page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774" y="3772418"/>
            <a:ext cx="70643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123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1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3999" y="1150659"/>
            <a:ext cx="6682155" cy="97301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u="sng" dirty="0" err="1"/>
              <a:t>Spesialisasi</a:t>
            </a:r>
            <a:r>
              <a:rPr lang="en-US" b="1" u="sng" dirty="0"/>
              <a:t> </a:t>
            </a:r>
            <a:r>
              <a:rPr lang="en-US" b="1" u="sng" dirty="0" err="1"/>
              <a:t>Komputer</a:t>
            </a:r>
            <a:r>
              <a:rPr lang="en-US" b="1" u="sng" dirty="0"/>
              <a:t> </a:t>
            </a:r>
            <a:r>
              <a:rPr lang="en-US" b="1" u="sng" dirty="0" err="1"/>
              <a:t>Utama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54295" y="1924382"/>
            <a:ext cx="6796627" cy="3335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en-US" sz="3200" b="1" i="1" dirty="0" err="1"/>
              <a:t>Sistem</a:t>
            </a:r>
            <a:r>
              <a:rPr lang="en-US" sz="3200" b="1" i="1" dirty="0"/>
              <a:t> </a:t>
            </a:r>
            <a:r>
              <a:rPr lang="en-US" sz="3200" b="1" i="1" dirty="0" err="1"/>
              <a:t>Analis</a:t>
            </a:r>
            <a:endParaRPr lang="en-US" sz="3200" b="1" i="1" dirty="0"/>
          </a:p>
          <a:p>
            <a:pPr marL="609600" indent="-609600">
              <a:buFontTx/>
              <a:buAutoNum type="arabicPeriod"/>
            </a:pPr>
            <a:r>
              <a:rPr lang="en-US" sz="3200" b="1" i="1" dirty="0"/>
              <a:t>Data Base Administrator (DBA)</a:t>
            </a:r>
          </a:p>
          <a:p>
            <a:pPr marL="609600" indent="-609600">
              <a:buFontTx/>
              <a:buAutoNum type="arabicPeriod"/>
            </a:pPr>
            <a:r>
              <a:rPr lang="en-US" sz="3200" b="1" i="1" dirty="0" err="1"/>
              <a:t>Spesialis</a:t>
            </a:r>
            <a:r>
              <a:rPr lang="en-US" sz="3200" b="1" i="1" dirty="0"/>
              <a:t> </a:t>
            </a:r>
            <a:r>
              <a:rPr lang="en-US" sz="3200" b="1" i="1" dirty="0" err="1"/>
              <a:t>Jaringan</a:t>
            </a:r>
            <a:endParaRPr lang="en-US" sz="3200" b="1" i="1" dirty="0"/>
          </a:p>
          <a:p>
            <a:pPr marL="609600" indent="-609600">
              <a:buFontTx/>
              <a:buAutoNum type="arabicPeriod"/>
            </a:pPr>
            <a:r>
              <a:rPr lang="en-US" sz="3200" b="1" i="1" dirty="0"/>
              <a:t>Programmer</a:t>
            </a:r>
          </a:p>
          <a:p>
            <a:pPr marL="609600" indent="-609600">
              <a:buFontTx/>
              <a:buAutoNum type="arabicPeriod"/>
            </a:pPr>
            <a:r>
              <a:rPr lang="en-US" sz="3200" b="1" i="1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06055" y="861642"/>
            <a:ext cx="4841637" cy="10668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/>
              <a:t>Sumber</a:t>
            </a:r>
            <a:r>
              <a:rPr lang="en-US" b="1" dirty="0"/>
              <a:t> </a:t>
            </a:r>
            <a:r>
              <a:rPr lang="en-US" b="1" dirty="0" err="1"/>
              <a:t>Daya</a:t>
            </a:r>
            <a:r>
              <a:rPr lang="en-US" b="1" dirty="0"/>
              <a:t> </a:t>
            </a:r>
            <a:r>
              <a:rPr lang="en-US" b="1" dirty="0" err="1"/>
              <a:t>Utama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86702" y="1928441"/>
            <a:ext cx="3294190" cy="3768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i="1" dirty="0"/>
              <a:t>1. Man/</a:t>
            </a:r>
            <a:r>
              <a:rPr lang="en-US" sz="2800" b="1" i="1" dirty="0" err="1"/>
              <a:t>Manusia</a:t>
            </a: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2. Money</a:t>
            </a:r>
          </a:p>
          <a:p>
            <a:pPr marL="0" indent="0">
              <a:buNone/>
            </a:pPr>
            <a:r>
              <a:rPr lang="en-US" sz="2800" b="1" i="1" dirty="0"/>
              <a:t>3. Machine</a:t>
            </a:r>
          </a:p>
          <a:p>
            <a:pPr marL="0" indent="0">
              <a:buNone/>
            </a:pPr>
            <a:r>
              <a:rPr lang="en-US" sz="2800" b="1" i="1" dirty="0"/>
              <a:t>4. Material</a:t>
            </a:r>
          </a:p>
          <a:p>
            <a:pPr marL="0" indent="0">
              <a:buNone/>
            </a:pPr>
            <a:endParaRPr lang="en-US" sz="2800" b="1" i="1" dirty="0"/>
          </a:p>
          <a:p>
            <a:pPr marL="0" indent="0">
              <a:buNone/>
            </a:pPr>
            <a:r>
              <a:rPr lang="en-US" sz="2800" b="1" i="1" dirty="0"/>
              <a:t>5. Data &amp; </a:t>
            </a:r>
            <a:r>
              <a:rPr lang="en-US" sz="2800" b="1" i="1" dirty="0" err="1"/>
              <a:t>Informasi</a:t>
            </a:r>
            <a:endParaRPr lang="en-US" sz="2800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63" y="963092"/>
            <a:ext cx="2379784" cy="4945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943601" y="5134707"/>
            <a:ext cx="633046" cy="25790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6613" y="2974097"/>
            <a:ext cx="357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err="1"/>
              <a:t>Daya</a:t>
            </a:r>
            <a:r>
              <a:rPr lang="en-US" sz="2400" b="1" dirty="0"/>
              <a:t> </a:t>
            </a:r>
            <a:r>
              <a:rPr lang="en-US" sz="2400" b="1" dirty="0" err="1"/>
              <a:t>Fisik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16613" y="5001287"/>
            <a:ext cx="357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Sumber</a:t>
            </a:r>
            <a:r>
              <a:rPr lang="en-US" sz="2400" b="1" dirty="0"/>
              <a:t> </a:t>
            </a:r>
            <a:r>
              <a:rPr lang="en-US" sz="2400" b="1" dirty="0" err="1"/>
              <a:t>Daya</a:t>
            </a:r>
            <a:r>
              <a:rPr lang="en-US" sz="2400" b="1" dirty="0"/>
              <a:t> </a:t>
            </a:r>
            <a:r>
              <a:rPr lang="en-US" sz="2400" b="1" dirty="0" err="1"/>
              <a:t>Konseptual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24000" y="2356338"/>
            <a:ext cx="7010400" cy="130126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id-ID" sz="6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Evolusi Research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7785" y="950424"/>
            <a:ext cx="5076092" cy="1054223"/>
          </a:xfrm>
        </p:spPr>
        <p:txBody>
          <a:bodyPr>
            <a:normAutofit/>
          </a:bodyPr>
          <a:lstStyle/>
          <a:p>
            <a:pPr eaLnBrk="1" hangingPunct="1"/>
            <a:r>
              <a:rPr lang="id-ID" sz="4800" b="1" dirty="0">
                <a:latin typeface="Agency FB" pitchFamily="34" charset="0"/>
              </a:rPr>
              <a:t>Teknologi Komputer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03510" y="2004647"/>
            <a:ext cx="8651401" cy="229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sz="3200" b="1" dirty="0"/>
              <a:t>Berikut ini disajikan gambaran perkembangan Teknologi Komputer sejak </a:t>
            </a:r>
            <a:r>
              <a:rPr lang="en-US" sz="3200" b="1" dirty="0"/>
              <a:t>z</a:t>
            </a:r>
            <a:r>
              <a:rPr lang="id-ID" sz="3200" b="1" dirty="0"/>
              <a:t>aman dulu hingga saat ini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598773"/>
            <a:ext cx="6421316" cy="762000"/>
          </a:xfrm>
        </p:spPr>
        <p:txBody>
          <a:bodyPr/>
          <a:lstStyle/>
          <a:p>
            <a:pPr eaLnBrk="1" hangingPunct="1"/>
            <a:r>
              <a:rPr lang="id-ID" b="1" dirty="0">
                <a:latin typeface="Arial Rounded MT Bold" pitchFamily="34" charset="0"/>
                <a:cs typeface="Aharoni" pitchFamily="2" charset="-79"/>
              </a:rPr>
              <a:t>Alat hitung Pertama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5328139" y="1641231"/>
            <a:ext cx="3619500" cy="416169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  <a:r>
              <a:rPr lang="id-ID" b="1" dirty="0"/>
              <a:t>BACUS (SEMPOA)</a:t>
            </a:r>
            <a:endParaRPr lang="id-ID" dirty="0"/>
          </a:p>
          <a:p>
            <a:r>
              <a:rPr lang="id-ID" dirty="0"/>
              <a:t>600 B.C </a:t>
            </a:r>
          </a:p>
          <a:p>
            <a:r>
              <a:rPr lang="id-ID" dirty="0"/>
              <a:t>Digunakan oleh orang Cina </a:t>
            </a:r>
          </a:p>
          <a:p>
            <a:r>
              <a:rPr lang="id-ID" dirty="0"/>
              <a:t>Lebih bersifat sebagai alat penghitung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85" y="1641231"/>
            <a:ext cx="4015154" cy="41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385" y="868363"/>
            <a:ext cx="6107723" cy="762000"/>
          </a:xfrm>
        </p:spPr>
        <p:txBody>
          <a:bodyPr>
            <a:noAutofit/>
          </a:bodyPr>
          <a:lstStyle/>
          <a:p>
            <a:pPr eaLnBrk="1" hangingPunct="1"/>
            <a:r>
              <a:rPr lang="id-ID" sz="4800" b="1" dirty="0">
                <a:latin typeface="Agency FB" pitchFamily="34" charset="0"/>
              </a:rPr>
              <a:t>Mesin Aritmatik Pascal</a:t>
            </a:r>
            <a:r>
              <a:rPr lang="en-US" sz="4800" b="1" dirty="0">
                <a:latin typeface="Agency FB" pitchFamily="34" charset="0"/>
              </a:rPr>
              <a:t>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031" y="2016370"/>
            <a:ext cx="3810000" cy="27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927106" y="4938888"/>
            <a:ext cx="238344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id-ID" b="1" dirty="0"/>
              <a:t>Tahun 1642 </a:t>
            </a:r>
          </a:p>
          <a:p>
            <a:pPr algn="ctr"/>
            <a:r>
              <a:rPr lang="id-ID" b="1" dirty="0"/>
              <a:t>Pencipta Blaise Pasca </a:t>
            </a: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pic>
        <p:nvPicPr>
          <p:cNvPr id="5" name="Picture 3" descr="Blaise Pascal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2628" y="1219200"/>
            <a:ext cx="1428750" cy="1524000"/>
          </a:xfrm>
          <a:noFill/>
        </p:spPr>
      </p:pic>
      <p:pic>
        <p:nvPicPr>
          <p:cNvPr id="6" name="Picture 4" descr="Leibniz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460" y="2971800"/>
            <a:ext cx="1223963" cy="1503363"/>
          </a:xfrm>
          <a:prstGeom prst="rect">
            <a:avLst/>
          </a:prstGeo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834660" y="58674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華康新儷粗黑" pitchFamily="34" charset="-120"/>
              </a:defRPr>
            </a:lvl9pPr>
          </a:lstStyle>
          <a:p>
            <a:pPr algn="ctr"/>
            <a:r>
              <a:rPr lang="id-ID"/>
              <a:t>Blaise Pascal, Leibniz &amp; Charles Babbage dengan komputer analisisnya (tahun 1642-1694)</a:t>
            </a:r>
          </a:p>
        </p:txBody>
      </p:sp>
      <p:pic>
        <p:nvPicPr>
          <p:cNvPr id="8" name="Picture 6" descr="babbage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860" y="1371600"/>
            <a:ext cx="4054475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Babb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1060" y="4038600"/>
            <a:ext cx="1222375" cy="1503363"/>
          </a:xfrm>
          <a:prstGeom prst="rect">
            <a:avLst/>
          </a:prstGeom>
          <a:noFill/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06060" y="3048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id-ID" sz="4400" b="1">
                <a:latin typeface="Arial" charset="0"/>
              </a:rPr>
              <a:t>Tahun </a:t>
            </a:r>
            <a:r>
              <a:rPr lang="en-US" sz="4400" b="1">
                <a:latin typeface="Arial" charset="0"/>
              </a:rPr>
              <a:t>1642 -1694</a:t>
            </a:r>
            <a:endParaRPr lang="id-ID" sz="4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3926</TotalTime>
  <Words>284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Arial Rounded MT Bold</vt:lpstr>
      <vt:lpstr>Corbel</vt:lpstr>
      <vt:lpstr>Lucida Bright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Teknologi Komputer</vt:lpstr>
      <vt:lpstr>Alat hitung Pertama</vt:lpstr>
      <vt:lpstr>Mesin Aritmatik Pascal </vt:lpstr>
      <vt:lpstr>PowerPoint Presentation</vt:lpstr>
      <vt:lpstr>Atanasoff - Berry Computer </vt:lpstr>
      <vt:lpstr>Tahun 1946 </vt:lpstr>
      <vt:lpstr>PowerPoint Presentation</vt:lpstr>
      <vt:lpstr>PowerPoint Presentation</vt:lpstr>
      <vt:lpstr>Mesin Tabulating Kad (1950) </vt:lpstr>
      <vt:lpstr>Mark-I (1959)</vt:lpstr>
      <vt:lpstr>Tahun 1964</vt:lpstr>
      <vt:lpstr>Tahun 1979</vt:lpstr>
      <vt:lpstr>Tahun 2000 s/d Saat ini</vt:lpstr>
      <vt:lpstr>Jaringan Komputer Saat Ini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Saminista</cp:lastModifiedBy>
  <cp:revision>21</cp:revision>
  <dcterms:created xsi:type="dcterms:W3CDTF">2019-10-30T03:03:28Z</dcterms:created>
  <dcterms:modified xsi:type="dcterms:W3CDTF">2022-10-18T08:33:00Z</dcterms:modified>
</cp:coreProperties>
</file>