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sldIdLst>
    <p:sldId id="421" r:id="rId3"/>
    <p:sldId id="422" r:id="rId4"/>
    <p:sldId id="430" r:id="rId5"/>
    <p:sldId id="431" r:id="rId6"/>
    <p:sldId id="432" r:id="rId7"/>
    <p:sldId id="423" r:id="rId8"/>
    <p:sldId id="424" r:id="rId9"/>
    <p:sldId id="433" r:id="rId10"/>
    <p:sldId id="425" r:id="rId11"/>
    <p:sldId id="434" r:id="rId12"/>
    <p:sldId id="426" r:id="rId13"/>
    <p:sldId id="435" r:id="rId14"/>
    <p:sldId id="427" r:id="rId15"/>
    <p:sldId id="428" r:id="rId16"/>
    <p:sldId id="436" r:id="rId17"/>
    <p:sldId id="429" r:id="rId18"/>
    <p:sldId id="437" r:id="rId19"/>
    <p:sldId id="438" r:id="rId20"/>
    <p:sldId id="439" r:id="rId21"/>
    <p:sldId id="42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AB719C"/>
    <a:srgbClr val="B557A1"/>
    <a:srgbClr val="E076BF"/>
    <a:srgbClr val="CC3399"/>
    <a:srgbClr val="B94F89"/>
    <a:srgbClr val="BD1DB5"/>
    <a:srgbClr val="97395D"/>
    <a:srgbClr val="C52D8B"/>
    <a:srgbClr val="B33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7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32" y="44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16E264-12EC-48FB-82AF-7EC44CB3A6F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6341" y="126846"/>
            <a:ext cx="6248402" cy="6731154"/>
          </a:xfrm>
          <a:custGeom>
            <a:avLst/>
            <a:gdLst>
              <a:gd name="connsiteX0" fmla="*/ 1180828 w 6248402"/>
              <a:gd name="connsiteY0" fmla="*/ 6542589 h 6731154"/>
              <a:gd name="connsiteX1" fmla="*/ 1369393 w 6248402"/>
              <a:gd name="connsiteY1" fmla="*/ 6731154 h 6731154"/>
              <a:gd name="connsiteX2" fmla="*/ 992263 w 6248402"/>
              <a:gd name="connsiteY2" fmla="*/ 6731154 h 6731154"/>
              <a:gd name="connsiteX3" fmla="*/ 2482760 w 6248402"/>
              <a:gd name="connsiteY3" fmla="*/ 5218886 h 6731154"/>
              <a:gd name="connsiteX4" fmla="*/ 3654063 w 6248402"/>
              <a:gd name="connsiteY4" fmla="*/ 6390189 h 6731154"/>
              <a:gd name="connsiteX5" fmla="*/ 3313098 w 6248402"/>
              <a:gd name="connsiteY5" fmla="*/ 6731154 h 6731154"/>
              <a:gd name="connsiteX6" fmla="*/ 1652422 w 6248402"/>
              <a:gd name="connsiteY6" fmla="*/ 6731154 h 6731154"/>
              <a:gd name="connsiteX7" fmla="*/ 1311457 w 6248402"/>
              <a:gd name="connsiteY7" fmla="*/ 6390189 h 6731154"/>
              <a:gd name="connsiteX8" fmla="*/ 3775167 w 6248402"/>
              <a:gd name="connsiteY8" fmla="*/ 3918858 h 6731154"/>
              <a:gd name="connsiteX9" fmla="*/ 4946470 w 6248402"/>
              <a:gd name="connsiteY9" fmla="*/ 5090161 h 6731154"/>
              <a:gd name="connsiteX10" fmla="*/ 3775167 w 6248402"/>
              <a:gd name="connsiteY10" fmla="*/ 6261464 h 6731154"/>
              <a:gd name="connsiteX11" fmla="*/ 2603864 w 6248402"/>
              <a:gd name="connsiteY11" fmla="*/ 5090161 h 6731154"/>
              <a:gd name="connsiteX12" fmla="*/ 1171303 w 6248402"/>
              <a:gd name="connsiteY12" fmla="*/ 3918858 h 6731154"/>
              <a:gd name="connsiteX13" fmla="*/ 2342606 w 6248402"/>
              <a:gd name="connsiteY13" fmla="*/ 5090161 h 6731154"/>
              <a:gd name="connsiteX14" fmla="*/ 1171303 w 6248402"/>
              <a:gd name="connsiteY14" fmla="*/ 6261464 h 6731154"/>
              <a:gd name="connsiteX15" fmla="*/ 0 w 6248402"/>
              <a:gd name="connsiteY15" fmla="*/ 5090161 h 6731154"/>
              <a:gd name="connsiteX16" fmla="*/ 5077099 w 6248402"/>
              <a:gd name="connsiteY16" fmla="*/ 2595155 h 6731154"/>
              <a:gd name="connsiteX17" fmla="*/ 6248402 w 6248402"/>
              <a:gd name="connsiteY17" fmla="*/ 3766458 h 6731154"/>
              <a:gd name="connsiteX18" fmla="*/ 5077099 w 6248402"/>
              <a:gd name="connsiteY18" fmla="*/ 4937761 h 6731154"/>
              <a:gd name="connsiteX19" fmla="*/ 3905796 w 6248402"/>
              <a:gd name="connsiteY19" fmla="*/ 3766458 h 6731154"/>
              <a:gd name="connsiteX20" fmla="*/ 2473235 w 6248402"/>
              <a:gd name="connsiteY20" fmla="*/ 2595155 h 6731154"/>
              <a:gd name="connsiteX21" fmla="*/ 3644538 w 6248402"/>
              <a:gd name="connsiteY21" fmla="*/ 3766458 h 6731154"/>
              <a:gd name="connsiteX22" fmla="*/ 2473235 w 6248402"/>
              <a:gd name="connsiteY22" fmla="*/ 4937761 h 6731154"/>
              <a:gd name="connsiteX23" fmla="*/ 1301932 w 6248402"/>
              <a:gd name="connsiteY23" fmla="*/ 3766458 h 6731154"/>
              <a:gd name="connsiteX24" fmla="*/ 3775167 w 6248402"/>
              <a:gd name="connsiteY24" fmla="*/ 1323703 h 6731154"/>
              <a:gd name="connsiteX25" fmla="*/ 4946470 w 6248402"/>
              <a:gd name="connsiteY25" fmla="*/ 2495007 h 6731154"/>
              <a:gd name="connsiteX26" fmla="*/ 3775167 w 6248402"/>
              <a:gd name="connsiteY26" fmla="*/ 3666309 h 6731154"/>
              <a:gd name="connsiteX27" fmla="*/ 2603864 w 6248402"/>
              <a:gd name="connsiteY27" fmla="*/ 2495007 h 6731154"/>
              <a:gd name="connsiteX28" fmla="*/ 1171303 w 6248402"/>
              <a:gd name="connsiteY28" fmla="*/ 1323703 h 6731154"/>
              <a:gd name="connsiteX29" fmla="*/ 2342606 w 6248402"/>
              <a:gd name="connsiteY29" fmla="*/ 2495007 h 6731154"/>
              <a:gd name="connsiteX30" fmla="*/ 1171303 w 6248402"/>
              <a:gd name="connsiteY30" fmla="*/ 3666309 h 6731154"/>
              <a:gd name="connsiteX31" fmla="*/ 0 w 6248402"/>
              <a:gd name="connsiteY31" fmla="*/ 2495007 h 6731154"/>
              <a:gd name="connsiteX32" fmla="*/ 5077099 w 6248402"/>
              <a:gd name="connsiteY32" fmla="*/ 0 h 6731154"/>
              <a:gd name="connsiteX33" fmla="*/ 6248402 w 6248402"/>
              <a:gd name="connsiteY33" fmla="*/ 1171303 h 6731154"/>
              <a:gd name="connsiteX34" fmla="*/ 5077099 w 6248402"/>
              <a:gd name="connsiteY34" fmla="*/ 2342606 h 6731154"/>
              <a:gd name="connsiteX35" fmla="*/ 3905796 w 6248402"/>
              <a:gd name="connsiteY35" fmla="*/ 1171303 h 6731154"/>
              <a:gd name="connsiteX36" fmla="*/ 2473235 w 6248402"/>
              <a:gd name="connsiteY36" fmla="*/ 0 h 6731154"/>
              <a:gd name="connsiteX37" fmla="*/ 3644538 w 6248402"/>
              <a:gd name="connsiteY37" fmla="*/ 1171303 h 6731154"/>
              <a:gd name="connsiteX38" fmla="*/ 2473235 w 6248402"/>
              <a:gd name="connsiteY38" fmla="*/ 2342606 h 6731154"/>
              <a:gd name="connsiteX39" fmla="*/ 1301932 w 6248402"/>
              <a:gd name="connsiteY39" fmla="*/ 1171303 h 673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248402" h="6731154">
                <a:moveTo>
                  <a:pt x="1180828" y="6542589"/>
                </a:moveTo>
                <a:lnTo>
                  <a:pt x="1369393" y="6731154"/>
                </a:lnTo>
                <a:lnTo>
                  <a:pt x="992263" y="6731154"/>
                </a:lnTo>
                <a:close/>
                <a:moveTo>
                  <a:pt x="2482760" y="5218886"/>
                </a:moveTo>
                <a:lnTo>
                  <a:pt x="3654063" y="6390189"/>
                </a:lnTo>
                <a:lnTo>
                  <a:pt x="3313098" y="6731154"/>
                </a:lnTo>
                <a:lnTo>
                  <a:pt x="1652422" y="6731154"/>
                </a:lnTo>
                <a:lnTo>
                  <a:pt x="1311457" y="6390189"/>
                </a:lnTo>
                <a:close/>
                <a:moveTo>
                  <a:pt x="3775167" y="3918858"/>
                </a:moveTo>
                <a:lnTo>
                  <a:pt x="4946470" y="5090161"/>
                </a:lnTo>
                <a:lnTo>
                  <a:pt x="3775167" y="6261464"/>
                </a:lnTo>
                <a:lnTo>
                  <a:pt x="2603864" y="5090161"/>
                </a:lnTo>
                <a:close/>
                <a:moveTo>
                  <a:pt x="1171303" y="3918858"/>
                </a:moveTo>
                <a:lnTo>
                  <a:pt x="2342606" y="5090161"/>
                </a:lnTo>
                <a:lnTo>
                  <a:pt x="1171303" y="6261464"/>
                </a:lnTo>
                <a:lnTo>
                  <a:pt x="0" y="5090161"/>
                </a:lnTo>
                <a:close/>
                <a:moveTo>
                  <a:pt x="5077099" y="2595155"/>
                </a:moveTo>
                <a:lnTo>
                  <a:pt x="6248402" y="3766458"/>
                </a:lnTo>
                <a:lnTo>
                  <a:pt x="5077099" y="4937761"/>
                </a:lnTo>
                <a:lnTo>
                  <a:pt x="3905796" y="3766458"/>
                </a:lnTo>
                <a:close/>
                <a:moveTo>
                  <a:pt x="2473235" y="2595155"/>
                </a:moveTo>
                <a:lnTo>
                  <a:pt x="3644538" y="3766458"/>
                </a:lnTo>
                <a:lnTo>
                  <a:pt x="2473235" y="4937761"/>
                </a:lnTo>
                <a:lnTo>
                  <a:pt x="1301932" y="3766458"/>
                </a:lnTo>
                <a:close/>
                <a:moveTo>
                  <a:pt x="3775167" y="1323703"/>
                </a:moveTo>
                <a:lnTo>
                  <a:pt x="4946470" y="2495007"/>
                </a:lnTo>
                <a:lnTo>
                  <a:pt x="3775167" y="3666309"/>
                </a:lnTo>
                <a:lnTo>
                  <a:pt x="2603864" y="2495007"/>
                </a:lnTo>
                <a:close/>
                <a:moveTo>
                  <a:pt x="1171303" y="1323703"/>
                </a:moveTo>
                <a:lnTo>
                  <a:pt x="2342606" y="2495007"/>
                </a:lnTo>
                <a:lnTo>
                  <a:pt x="1171303" y="3666309"/>
                </a:lnTo>
                <a:lnTo>
                  <a:pt x="0" y="2495007"/>
                </a:lnTo>
                <a:close/>
                <a:moveTo>
                  <a:pt x="5077099" y="0"/>
                </a:moveTo>
                <a:lnTo>
                  <a:pt x="6248402" y="1171303"/>
                </a:lnTo>
                <a:lnTo>
                  <a:pt x="5077099" y="2342606"/>
                </a:lnTo>
                <a:lnTo>
                  <a:pt x="3905796" y="1171303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6">
            <a:extLst>
              <a:ext uri="{FF2B5EF4-FFF2-40B4-BE49-F238E27FC236}">
                <a16:creationId xmlns:a16="http://schemas.microsoft.com/office/drawing/2014/main" id="{693C1C97-E8A7-4C21-A435-4EC12178645C}"/>
              </a:ext>
            </a:extLst>
          </p:cNvPr>
          <p:cNvSpPr/>
          <p:nvPr userDrawn="1"/>
        </p:nvSpPr>
        <p:spPr>
          <a:xfrm>
            <a:off x="6842775" y="1777038"/>
            <a:ext cx="4572000" cy="3200400"/>
          </a:xfrm>
          <a:prstGeom prst="frame">
            <a:avLst>
              <a:gd name="adj1" fmla="val 2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EE5D01AE-3E42-4A77-B24F-7DCC173A629F}"/>
              </a:ext>
            </a:extLst>
          </p:cNvPr>
          <p:cNvSpPr/>
          <p:nvPr userDrawn="1"/>
        </p:nvSpPr>
        <p:spPr>
          <a:xfrm>
            <a:off x="777225" y="1757238"/>
            <a:ext cx="4572000" cy="3200400"/>
          </a:xfrm>
          <a:prstGeom prst="frame">
            <a:avLst>
              <a:gd name="adj1" fmla="val 2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EE426CAA-D9A5-455F-AB8A-F82EE0F3BE1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95958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8F472253-0120-4FB9-BA52-1CB6FF1DA8A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6624043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FE9A7BDC-506C-43B9-8E19-A083AACD53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854972C3-2C73-452B-BFEF-80203D550392}"/>
              </a:ext>
            </a:extLst>
          </p:cNvPr>
          <p:cNvSpPr/>
          <p:nvPr userDrawn="1"/>
        </p:nvSpPr>
        <p:spPr>
          <a:xfrm>
            <a:off x="404812" y="1076325"/>
            <a:ext cx="11382375" cy="4705350"/>
          </a:xfrm>
          <a:prstGeom prst="frame">
            <a:avLst>
              <a:gd name="adj1" fmla="val 10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2A5476AF-5340-4078-9CEF-0E15D5400AD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5825" y="0"/>
            <a:ext cx="41080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155FAC4-AFC3-4F64-8DCD-0B51D7CADA93}"/>
              </a:ext>
            </a:extLst>
          </p:cNvPr>
          <p:cNvSpPr/>
          <p:nvPr userDrawn="1"/>
        </p:nvSpPr>
        <p:spPr>
          <a:xfrm>
            <a:off x="181125" y="3917728"/>
            <a:ext cx="5796313" cy="4423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CB0BCC-3AFD-4C49-9A00-8FFA9396D0BB}"/>
              </a:ext>
            </a:extLst>
          </p:cNvPr>
          <p:cNvGrpSpPr/>
          <p:nvPr userDrawn="1"/>
        </p:nvGrpSpPr>
        <p:grpSpPr>
          <a:xfrm>
            <a:off x="793783" y="1500078"/>
            <a:ext cx="4777178" cy="2624736"/>
            <a:chOff x="-548507" y="477868"/>
            <a:chExt cx="11570449" cy="635717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4F3D345-57F6-42E2-BFC6-9CB42D9D2068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3FD75A-D49A-430A-9D37-45B8A122D19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03F115F-2DF3-472C-BD16-147263D2A2D1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1398DB7-0155-42BB-914C-D2C01314703C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F0ECF3-AA86-4B1D-8ACE-C15A01FA678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E407B59-3C2C-4BD5-9578-A10F3F75C30F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3482FBE-7F6D-46F0-9784-40DB36F0F04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2AA4F6F4-9B95-4D67-A600-740E1BBA78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62E479F-E6D0-4A5F-BEAA-7CBEAD18370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8CB948F-5AB8-448B-A723-31920F7CCDE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8E51FD3-57F4-4E5E-9B5C-FFA1002A55A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C25EA8F-B512-4406-A8AB-5026410828D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82C4231-6EF3-439C-8E24-16CCF53D3FD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466378" y="1642490"/>
            <a:ext cx="3420025" cy="21316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FB88DE1-CE79-4348-8965-FDA64AEEA9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8" r:id="rId4"/>
    <p:sldLayoutId id="2147483677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859" y="1134711"/>
            <a:ext cx="6784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ndara" panose="020E0502030303020204" pitchFamily="34" charset="0"/>
              </a:rPr>
              <a:t>Mata Kuliah :</a:t>
            </a:r>
          </a:p>
          <a:p>
            <a:r>
              <a:rPr lang="en-US" sz="3600" b="1">
                <a:latin typeface="Dosis ExtraBold" pitchFamily="2" charset="0"/>
              </a:rPr>
              <a:t>Arsitektur &amp; Organisasi Komputer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7435" y="2308245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Bahnschrift" panose="020B0502040204020203" pitchFamily="34" charset="0"/>
              </a:rPr>
              <a:t>PERTEMUAN 10`</a:t>
            </a:r>
          </a:p>
        </p:txBody>
      </p:sp>
      <p:sp>
        <p:nvSpPr>
          <p:cNvPr id="3" name="Rectangle 2"/>
          <p:cNvSpPr/>
          <p:nvPr/>
        </p:nvSpPr>
        <p:spPr>
          <a:xfrm>
            <a:off x="839859" y="3087411"/>
            <a:ext cx="6525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b="1" i="1">
                <a:latin typeface="Adobe Arabic" pitchFamily="18" charset="-78"/>
                <a:cs typeface="Adobe Arabic" pitchFamily="18" charset="-78"/>
              </a:rPr>
              <a:t>Sistem input / Output </a:t>
            </a:r>
            <a:endParaRPr lang="en-US" sz="4000" i="1"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1026" name="Picture 2" descr="C:\Users\Saminista\Downloads\New folder (2)\pngwing.co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2705" y="2467875"/>
            <a:ext cx="5061786" cy="365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15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FEB2D-0033-AA56-398C-02875034A050}"/>
              </a:ext>
            </a:extLst>
          </p:cNvPr>
          <p:cNvSpPr txBox="1"/>
          <p:nvPr/>
        </p:nvSpPr>
        <p:spPr>
          <a:xfrm>
            <a:off x="8338931" y="252657"/>
            <a:ext cx="3853070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b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TUGAS MODUL I/O</a:t>
            </a:r>
            <a:endParaRPr lang="id-ID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D1BF9-8DB8-DA2C-0F22-D96C0CA918B5}"/>
              </a:ext>
            </a:extLst>
          </p:cNvPr>
          <p:cNvSpPr txBox="1"/>
          <p:nvPr/>
        </p:nvSpPr>
        <p:spPr>
          <a:xfrm>
            <a:off x="1567483" y="1192593"/>
            <a:ext cx="9435134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algn="just">
              <a:lnSpc>
                <a:spcPct val="150000"/>
              </a:lnSpc>
            </a:pPr>
            <a:r>
              <a:rPr lang="id-ID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Modul I/O adalah suatu komponen dalam sistem komputer yang memiliki tugas sebagai berikut:</a:t>
            </a:r>
          </a:p>
          <a:p>
            <a:pPr marL="715963" lvl="0" indent="-447675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d-ID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Bertanggung jawab atas pengontrolan pada satu atau lebih perangkat eksternal.</a:t>
            </a:r>
          </a:p>
          <a:p>
            <a:pPr marL="715963" lvl="0" indent="-447675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d-ID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Bertanggung jawab dalam pertukaran data antara perangkat eksternal dengan memori utama ataupun dengan register–register CPU. </a:t>
            </a:r>
          </a:p>
          <a:p>
            <a:pPr marL="715963" lvl="0" indent="-447675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d-ID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Sebagai antarmuka internal dengan komputer (CPU dan memori utama).</a:t>
            </a:r>
          </a:p>
          <a:p>
            <a:pPr marL="715963" lvl="0" indent="-447675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d-ID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Sebagai antarmuka dengan perangkat eksternal untuk menjalankan fungsi–fungsi pengontrolan.</a:t>
            </a:r>
          </a:p>
        </p:txBody>
      </p:sp>
    </p:spTree>
    <p:extLst>
      <p:ext uri="{BB962C8B-B14F-4D97-AF65-F5344CB8AC3E}">
        <p14:creationId xmlns:p14="http://schemas.microsoft.com/office/powerpoint/2010/main" val="189934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CAC9E-2C39-F7D2-2FD4-7B1A8CA90D2E}"/>
              </a:ext>
            </a:extLst>
          </p:cNvPr>
          <p:cNvSpPr txBox="1"/>
          <p:nvPr/>
        </p:nvSpPr>
        <p:spPr>
          <a:xfrm>
            <a:off x="8338931" y="252657"/>
            <a:ext cx="385307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b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TEKNIK INPUT/OUTPUT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F7450-9863-29EA-017E-76A54F8A3B0F}"/>
              </a:ext>
            </a:extLst>
          </p:cNvPr>
          <p:cNvSpPr txBox="1"/>
          <p:nvPr/>
        </p:nvSpPr>
        <p:spPr>
          <a:xfrm>
            <a:off x="1567483" y="1192593"/>
            <a:ext cx="9435134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324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sz="28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Programmed</a:t>
            </a:r>
            <a:r>
              <a:rPr lang="id-ID" sz="28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 I/O (teknik I/O terprogram)</a:t>
            </a:r>
          </a:p>
          <a:p>
            <a:pPr marL="52324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sz="28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Interrupt-driven</a:t>
            </a:r>
            <a:r>
              <a:rPr lang="id-ID" sz="28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 I/O</a:t>
            </a:r>
          </a:p>
          <a:p>
            <a:pPr marL="52324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sz="28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Direct Memory Access </a:t>
            </a:r>
            <a:r>
              <a:rPr lang="id-ID" sz="28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(DMA)</a:t>
            </a:r>
          </a:p>
        </p:txBody>
      </p:sp>
    </p:spTree>
    <p:extLst>
      <p:ext uri="{BB962C8B-B14F-4D97-AF65-F5344CB8AC3E}">
        <p14:creationId xmlns:p14="http://schemas.microsoft.com/office/powerpoint/2010/main" val="314809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CAC9E-2C39-F7D2-2FD4-7B1A8CA90D2E}"/>
              </a:ext>
            </a:extLst>
          </p:cNvPr>
          <p:cNvSpPr txBox="1"/>
          <p:nvPr/>
        </p:nvSpPr>
        <p:spPr>
          <a:xfrm>
            <a:off x="8338930" y="163204"/>
            <a:ext cx="385307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b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JENIS PERIPHERAL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F7450-9863-29EA-017E-76A54F8A3B0F}"/>
              </a:ext>
            </a:extLst>
          </p:cNvPr>
          <p:cNvSpPr txBox="1"/>
          <p:nvPr/>
        </p:nvSpPr>
        <p:spPr>
          <a:xfrm>
            <a:off x="1567483" y="1192593"/>
            <a:ext cx="9435134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324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sz="2400" b="1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Human readable peripheral </a:t>
            </a:r>
            <a:r>
              <a:rPr lang="id-ID" sz="24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: Digunakan untuk berkomunikasi dengan pengguna komputer (user) </a:t>
            </a:r>
          </a:p>
          <a:p>
            <a:pPr marL="180340" algn="just">
              <a:lnSpc>
                <a:spcPct val="150000"/>
              </a:lnSpc>
            </a:pPr>
            <a:r>
              <a:rPr lang="en-US" sz="24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     </a:t>
            </a:r>
            <a:r>
              <a:rPr lang="id-ID" sz="24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Contoh : Monitor, Printer, Keyboard</a:t>
            </a:r>
          </a:p>
          <a:p>
            <a:pPr marL="52324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sz="2400" b="1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Machine readable peripheral </a:t>
            </a:r>
            <a:r>
              <a:rPr lang="id-ID" sz="24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: Digunakan untuk berkomunikasi dengan peralatan lainnya. Contoh: monitoring dan kontrol pada devices (perangkat) komputer.</a:t>
            </a:r>
          </a:p>
          <a:p>
            <a:pPr marL="52324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sz="2400" b="1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Communication readable peripheral </a:t>
            </a:r>
            <a:r>
              <a:rPr lang="id-ID" sz="24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: Digunakan untuk berkomunikasi dengan peralatan komunikasi (remote devices).</a:t>
            </a:r>
          </a:p>
          <a:p>
            <a:pPr marL="180340" algn="just">
              <a:lnSpc>
                <a:spcPct val="150000"/>
              </a:lnSpc>
            </a:pPr>
            <a:r>
              <a:rPr lang="en-US" sz="24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    </a:t>
            </a:r>
            <a:r>
              <a:rPr lang="id-ID" sz="24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Contoh : Modem, Network Interface Card (NIC)</a:t>
            </a:r>
          </a:p>
        </p:txBody>
      </p:sp>
    </p:spTree>
    <p:extLst>
      <p:ext uri="{BB962C8B-B14F-4D97-AF65-F5344CB8AC3E}">
        <p14:creationId xmlns:p14="http://schemas.microsoft.com/office/powerpoint/2010/main" val="300410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ADA248-A45B-843B-2568-0E0E5D1EF455}"/>
              </a:ext>
            </a:extLst>
          </p:cNvPr>
          <p:cNvSpPr txBox="1"/>
          <p:nvPr/>
        </p:nvSpPr>
        <p:spPr>
          <a:xfrm>
            <a:off x="5893904" y="163204"/>
            <a:ext cx="6298096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b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KLASIFIKASI BERDASARKAN ARAH DATA</a:t>
            </a:r>
          </a:p>
          <a:p>
            <a:pPr lvl="0" algn="just">
              <a:lnSpc>
                <a:spcPct val="150000"/>
              </a:lnSpc>
            </a:pPr>
            <a:endParaRPr lang="en-US" sz="2400" b="1">
              <a:effectLst/>
              <a:latin typeface="Constantia" panose="02030602050306030303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14D1A-CA74-434A-C0DA-DB0E53D43F9A}"/>
              </a:ext>
            </a:extLst>
          </p:cNvPr>
          <p:cNvSpPr txBox="1"/>
          <p:nvPr/>
        </p:nvSpPr>
        <p:spPr>
          <a:xfrm>
            <a:off x="1567483" y="1192593"/>
            <a:ext cx="9435134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324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sz="2400" b="1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Perangkat output : </a:t>
            </a:r>
            <a:endParaRPr lang="en-US" sz="2400" b="1" i="1">
              <a:effectLst/>
              <a:latin typeface="Constantia" panose="02030602050306030303" pitchFamily="18" charset="0"/>
              <a:ea typeface="Times New Roman" panose="02020603050405020304" pitchFamily="18" charset="0"/>
            </a:endParaRPr>
          </a:p>
          <a:p>
            <a:pPr marL="180340" algn="just">
              <a:lnSpc>
                <a:spcPct val="150000"/>
              </a:lnSpc>
            </a:pPr>
            <a:r>
              <a:rPr lang="en-US" sz="2400" i="1">
                <a:latin typeface="Constantia" panose="02030602050306030303" pitchFamily="18" charset="0"/>
                <a:ea typeface="Times New Roman" panose="02020603050405020304" pitchFamily="18" charset="0"/>
              </a:rPr>
              <a:t>     </a:t>
            </a:r>
            <a:r>
              <a:rPr lang="id-ID" sz="24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Monitor ▪ Proyektor ▪ Printer</a:t>
            </a:r>
          </a:p>
          <a:p>
            <a:pPr marL="52324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sz="2400" b="1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Perangkat input : </a:t>
            </a:r>
            <a:endParaRPr lang="en-US" sz="2400" b="1" i="1">
              <a:effectLst/>
              <a:latin typeface="Constantia" panose="02030602050306030303" pitchFamily="18" charset="0"/>
              <a:ea typeface="Times New Roman" panose="02020603050405020304" pitchFamily="18" charset="0"/>
            </a:endParaRPr>
          </a:p>
          <a:p>
            <a:pPr marL="180340" algn="just">
              <a:lnSpc>
                <a:spcPct val="150000"/>
              </a:lnSpc>
            </a:pPr>
            <a:r>
              <a:rPr lang="en-US" sz="2400" i="1">
                <a:latin typeface="Constantia" panose="02030602050306030303" pitchFamily="18" charset="0"/>
                <a:ea typeface="Times New Roman" panose="02020603050405020304" pitchFamily="18" charset="0"/>
              </a:rPr>
              <a:t>   </a:t>
            </a:r>
            <a:r>
              <a:rPr lang="id-ID" sz="24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 Keyboard ▪ Mouse ▪ Joystick ▪ Scanner ▪ Barcode reader</a:t>
            </a:r>
          </a:p>
          <a:p>
            <a:pPr marL="52324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sz="2400" b="1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Kombinasi output-input.</a:t>
            </a:r>
          </a:p>
        </p:txBody>
      </p:sp>
    </p:spTree>
    <p:extLst>
      <p:ext uri="{BB962C8B-B14F-4D97-AF65-F5344CB8AC3E}">
        <p14:creationId xmlns:p14="http://schemas.microsoft.com/office/powerpoint/2010/main" val="224188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5CE35B-E711-781D-95A8-3D4A5EB60FCF}"/>
              </a:ext>
            </a:extLst>
          </p:cNvPr>
          <p:cNvSpPr txBox="1"/>
          <p:nvPr/>
        </p:nvSpPr>
        <p:spPr>
          <a:xfrm>
            <a:off x="5893904" y="163204"/>
            <a:ext cx="6298096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2400" b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BLOCK DIAGRAM EXTERNAL DEVICE</a:t>
            </a:r>
            <a:endParaRPr lang="en-US" sz="2400" b="1">
              <a:effectLst/>
              <a:latin typeface="Constantia" panose="02030602050306030303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E77DC3-DAF4-DC4F-0231-851A4268C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00" y="1830705"/>
            <a:ext cx="3784600" cy="319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0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ADA248-A45B-843B-2568-0E0E5D1EF455}"/>
              </a:ext>
            </a:extLst>
          </p:cNvPr>
          <p:cNvSpPr txBox="1"/>
          <p:nvPr/>
        </p:nvSpPr>
        <p:spPr>
          <a:xfrm>
            <a:off x="8865704" y="163204"/>
            <a:ext cx="3326296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b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FUNGSI DALAM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14D1A-CA74-434A-C0DA-DB0E53D43F9A}"/>
              </a:ext>
            </a:extLst>
          </p:cNvPr>
          <p:cNvSpPr txBox="1"/>
          <p:nvPr/>
        </p:nvSpPr>
        <p:spPr>
          <a:xfrm>
            <a:off x="434421" y="1192594"/>
            <a:ext cx="11472657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algn="just">
              <a:lnSpc>
                <a:spcPct val="150000"/>
              </a:lnSpc>
            </a:pPr>
            <a:r>
              <a:rPr lang="id-ID" sz="2000" b="1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Signal control : </a:t>
            </a:r>
            <a:r>
              <a:rPr lang="id-ID" sz="20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Menentukan apa yang harus dilakukan oleh device, misal input atau read untuk menerima/membaca data; dan output atau write untuk mengirimkan data ke device lain.</a:t>
            </a:r>
          </a:p>
          <a:p>
            <a:pPr marL="180340" algn="just">
              <a:lnSpc>
                <a:spcPct val="150000"/>
              </a:lnSpc>
            </a:pPr>
            <a:r>
              <a:rPr lang="id-ID" sz="2000" b="1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Signal status : </a:t>
            </a:r>
            <a:r>
              <a:rPr lang="id-ID" sz="20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Mengirimkan status dari device (ready atau error).</a:t>
            </a:r>
          </a:p>
          <a:p>
            <a:pPr marL="180340" algn="just">
              <a:lnSpc>
                <a:spcPct val="150000"/>
              </a:lnSpc>
            </a:pPr>
            <a:r>
              <a:rPr lang="id-ID" sz="2000" b="1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Jalur Data : </a:t>
            </a:r>
            <a:r>
              <a:rPr lang="id-ID" sz="20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Saluran untuk mengirimkan atau menerima deretan bit ke/dari modul input/output.</a:t>
            </a:r>
          </a:p>
          <a:p>
            <a:pPr marL="180340" algn="just">
              <a:lnSpc>
                <a:spcPct val="150000"/>
              </a:lnSpc>
            </a:pPr>
            <a:r>
              <a:rPr lang="id-ID" sz="2000" b="1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Control logic : </a:t>
            </a:r>
            <a:r>
              <a:rPr lang="id-ID" sz="20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Mengatur aktivitas dan status device eksternal.</a:t>
            </a:r>
          </a:p>
          <a:p>
            <a:pPr marL="180340" algn="just">
              <a:lnSpc>
                <a:spcPct val="150000"/>
              </a:lnSpc>
            </a:pPr>
            <a:r>
              <a:rPr lang="id-ID" sz="2000" b="1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Buffer : </a:t>
            </a:r>
            <a:r>
              <a:rPr lang="id-ID" sz="20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Menampung data dari/ke modul input/output untuk sementara waktu, biasanya berukuran 8 hingga 16 bit. </a:t>
            </a:r>
          </a:p>
          <a:p>
            <a:pPr marL="180340" algn="just">
              <a:lnSpc>
                <a:spcPct val="150000"/>
              </a:lnSpc>
            </a:pPr>
            <a:r>
              <a:rPr lang="id-ID" sz="2000" b="1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Transducer : </a:t>
            </a:r>
            <a:r>
              <a:rPr lang="id-ID" sz="20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Mengubah bentuk data dari signal elektrik, mekanik, temperatur, dan tekanan menjadi data digital atau sebaliknya..</a:t>
            </a:r>
          </a:p>
        </p:txBody>
      </p:sp>
    </p:spTree>
    <p:extLst>
      <p:ext uri="{BB962C8B-B14F-4D97-AF65-F5344CB8AC3E}">
        <p14:creationId xmlns:p14="http://schemas.microsoft.com/office/powerpoint/2010/main" val="214103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BB34E3-3485-4BF2-30E4-D12FD53E4557}"/>
              </a:ext>
            </a:extLst>
          </p:cNvPr>
          <p:cNvSpPr txBox="1"/>
          <p:nvPr/>
        </p:nvSpPr>
        <p:spPr>
          <a:xfrm>
            <a:off x="8140148" y="163204"/>
            <a:ext cx="4051852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2400" b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CARA KERJA MODUL I/O</a:t>
            </a:r>
            <a:endParaRPr lang="en-US" sz="2400" b="1">
              <a:effectLst/>
              <a:latin typeface="Constantia" panose="02030602050306030303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AA3A1-47CC-6C69-557F-CB134F8EC718}"/>
              </a:ext>
            </a:extLst>
          </p:cNvPr>
          <p:cNvSpPr txBox="1"/>
          <p:nvPr/>
        </p:nvSpPr>
        <p:spPr>
          <a:xfrm>
            <a:off x="434421" y="1192594"/>
            <a:ext cx="11757579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7540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id-ID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CPU meminta status periferal pada modul I/O.</a:t>
            </a:r>
          </a:p>
          <a:p>
            <a:pPr marL="637540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id-ID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Modul I/O memeriksa ke periferal dan mengirimkan statusnya (dalam bentuk status bit).</a:t>
            </a:r>
          </a:p>
          <a:p>
            <a:pPr marL="637540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id-ID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Jika status ready, CPU melakukan request untuk transfer data.</a:t>
            </a:r>
          </a:p>
          <a:p>
            <a:pPr marL="637540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id-ID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Modul I/O menarik data dari periferal.</a:t>
            </a:r>
          </a:p>
          <a:p>
            <a:pPr marL="637540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id-ID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Modul I/O menyelaraskan data seperlunya.</a:t>
            </a:r>
          </a:p>
          <a:p>
            <a:pPr marL="637540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id-ID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Modul I/O mentransfer data ke CPU lewat bus.</a:t>
            </a:r>
          </a:p>
        </p:txBody>
      </p:sp>
    </p:spTree>
    <p:extLst>
      <p:ext uri="{BB962C8B-B14F-4D97-AF65-F5344CB8AC3E}">
        <p14:creationId xmlns:p14="http://schemas.microsoft.com/office/powerpoint/2010/main" val="2088467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BB34E3-3485-4BF2-30E4-D12FD53E4557}"/>
              </a:ext>
            </a:extLst>
          </p:cNvPr>
          <p:cNvSpPr txBox="1"/>
          <p:nvPr/>
        </p:nvSpPr>
        <p:spPr>
          <a:xfrm>
            <a:off x="8140148" y="163204"/>
            <a:ext cx="4051852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2400" b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VARIASI PERIFERAL</a:t>
            </a:r>
            <a:endParaRPr lang="en-US" sz="2400" b="1">
              <a:effectLst/>
              <a:latin typeface="Constantia" panose="02030602050306030303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AA3A1-47CC-6C69-557F-CB134F8EC718}"/>
              </a:ext>
            </a:extLst>
          </p:cNvPr>
          <p:cNvSpPr txBox="1"/>
          <p:nvPr/>
        </p:nvSpPr>
        <p:spPr>
          <a:xfrm>
            <a:off x="434421" y="1192594"/>
            <a:ext cx="11757579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7540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id-ID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Banyak variasi periferal dengan metode operasi yang bermacam-macam, diantaranya:</a:t>
            </a:r>
          </a:p>
          <a:p>
            <a:pPr marL="1073150" indent="-2682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Kecepatan transfer data antara peripheral satu dengan yang lain tidak sama, ada yang cepat dan ada yang lambat</a:t>
            </a:r>
          </a:p>
          <a:p>
            <a:pPr marL="1073150" indent="-26828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Satu kecepatan bus saja tidak efisien.</a:t>
            </a:r>
          </a:p>
          <a:p>
            <a:pPr marL="180340" algn="just">
              <a:lnSpc>
                <a:spcPct val="150000"/>
              </a:lnSpc>
            </a:pPr>
            <a:r>
              <a:rPr lang="id-ID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Tiap periferal kadang memiliki standar format data dan panjang word masing-masing.</a:t>
            </a:r>
          </a:p>
        </p:txBody>
      </p:sp>
    </p:spTree>
    <p:extLst>
      <p:ext uri="{BB962C8B-B14F-4D97-AF65-F5344CB8AC3E}">
        <p14:creationId xmlns:p14="http://schemas.microsoft.com/office/powerpoint/2010/main" val="1639910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BB34E3-3485-4BF2-30E4-D12FD53E4557}"/>
              </a:ext>
            </a:extLst>
          </p:cNvPr>
          <p:cNvSpPr txBox="1"/>
          <p:nvPr/>
        </p:nvSpPr>
        <p:spPr>
          <a:xfrm>
            <a:off x="7345017" y="163204"/>
            <a:ext cx="4846983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b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ARUS DATA INPUT/OUPUT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E307A-8C2F-A3CC-F80B-087F53F0D6B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2401846" y="1522383"/>
            <a:ext cx="6762032" cy="244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74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BB34E3-3485-4BF2-30E4-D12FD53E4557}"/>
              </a:ext>
            </a:extLst>
          </p:cNvPr>
          <p:cNvSpPr txBox="1"/>
          <p:nvPr/>
        </p:nvSpPr>
        <p:spPr>
          <a:xfrm>
            <a:off x="7345017" y="163204"/>
            <a:ext cx="4846983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b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ARUS DATA INPUT/OUPUT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782DBF-F6EC-18E4-273C-EADAB3B6637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2441602" y="1788961"/>
            <a:ext cx="6762031" cy="287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1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9E3F8A-E0B7-A423-4B78-AF0E3B0DE5C6}"/>
              </a:ext>
            </a:extLst>
          </p:cNvPr>
          <p:cNvSpPr txBox="1"/>
          <p:nvPr/>
        </p:nvSpPr>
        <p:spPr>
          <a:xfrm>
            <a:off x="1041123" y="1623539"/>
            <a:ext cx="10388877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24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Sistem Input dan output komputer (I/O) adalah suatu mekanisme pengiriman data secara bertahap dan terus-menerus melalui suatu aliran data dari proses ke peranti (begitu pula sebaliknya). Fungsi I/O pada dasarnya adalah mengimplementasikan algoritme I/O pada level aplikasi. Hal ini dikarenakan kode aplikasi sangat </a:t>
            </a:r>
            <a:r>
              <a:rPr lang="id-ID" sz="2400" b="1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fleksibel</a:t>
            </a:r>
            <a:r>
              <a:rPr lang="id-ID" sz="24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 dan </a:t>
            </a:r>
            <a:r>
              <a:rPr lang="id-ID" sz="2400" b="1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bugs</a:t>
            </a:r>
            <a:r>
              <a:rPr lang="id-ID" sz="24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 aplikasi tidak mudah menyebabkan sebuah sistem mengalami crash</a:t>
            </a:r>
            <a:r>
              <a:rPr lang="en-US" sz="24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.</a:t>
            </a:r>
            <a:endParaRPr lang="id-ID" sz="2400">
              <a:effectLst/>
              <a:latin typeface="Constantia" panose="02030602050306030303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65945-814A-FDF4-962F-0D850E05096A}"/>
              </a:ext>
            </a:extLst>
          </p:cNvPr>
          <p:cNvSpPr txBox="1"/>
          <p:nvPr/>
        </p:nvSpPr>
        <p:spPr>
          <a:xfrm>
            <a:off x="9429750" y="282474"/>
            <a:ext cx="2328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/>
              <a:t>SISTEM I/O</a:t>
            </a:r>
          </a:p>
        </p:txBody>
      </p:sp>
    </p:spTree>
    <p:extLst>
      <p:ext uri="{BB962C8B-B14F-4D97-AF65-F5344CB8AC3E}">
        <p14:creationId xmlns:p14="http://schemas.microsoft.com/office/powerpoint/2010/main" val="1387654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3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9E3F8A-E0B7-A423-4B78-AF0E3B0DE5C6}"/>
              </a:ext>
            </a:extLst>
          </p:cNvPr>
          <p:cNvSpPr txBox="1"/>
          <p:nvPr/>
        </p:nvSpPr>
        <p:spPr>
          <a:xfrm>
            <a:off x="1438688" y="947678"/>
            <a:ext cx="10388877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24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Komponen utama system komputer ada tiga, yaitu 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id-ID" sz="24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CPU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id-ID" sz="24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Memori (primer dan sekunder)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id-ID" sz="24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Peralatan masukan/keluaran (I/O devices)</a:t>
            </a:r>
            <a:r>
              <a:rPr lang="en-US" sz="24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>
                <a:latin typeface="Constantia" panose="02030602050306030303" pitchFamily="18" charset="0"/>
                <a:ea typeface="Times New Roman" panose="02020603050405020304" pitchFamily="18" charset="0"/>
              </a:rPr>
              <a:t>      contoh </a:t>
            </a:r>
            <a:r>
              <a:rPr lang="id-ID" sz="24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: printer, monitor,</a:t>
            </a:r>
            <a:r>
              <a:rPr lang="en-US" sz="24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id-ID" sz="24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keyboard, mouse, dan modem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65945-814A-FDF4-962F-0D850E05096A}"/>
              </a:ext>
            </a:extLst>
          </p:cNvPr>
          <p:cNvSpPr txBox="1"/>
          <p:nvPr/>
        </p:nvSpPr>
        <p:spPr>
          <a:xfrm>
            <a:off x="6235561" y="252657"/>
            <a:ext cx="56619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/>
              <a:t>Komponen utama SISTEM I/O</a:t>
            </a:r>
          </a:p>
        </p:txBody>
      </p:sp>
    </p:spTree>
    <p:extLst>
      <p:ext uri="{BB962C8B-B14F-4D97-AF65-F5344CB8AC3E}">
        <p14:creationId xmlns:p14="http://schemas.microsoft.com/office/powerpoint/2010/main" val="141833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9E3F8A-E0B7-A423-4B78-AF0E3B0DE5C6}"/>
              </a:ext>
            </a:extLst>
          </p:cNvPr>
          <p:cNvSpPr txBox="1"/>
          <p:nvPr/>
        </p:nvSpPr>
        <p:spPr>
          <a:xfrm>
            <a:off x="1001366" y="1206095"/>
            <a:ext cx="10388877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24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Modul I/O merupakan peralatan antarmuka (</a:t>
            </a:r>
            <a:r>
              <a:rPr lang="id-ID" sz="24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interface</a:t>
            </a:r>
            <a:r>
              <a:rPr lang="id-ID" sz="24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) bagi system bus atau</a:t>
            </a:r>
            <a:r>
              <a:rPr lang="en-US" sz="24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id-ID" sz="24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central switch yang mengontrol satu atau lebih perangkat peripheral, tidak hanya berfungsi sebagai modul penghubung, namun peranti modul I/O juga berisi logika untuk melakukan fungsi komunikasi antara </a:t>
            </a:r>
            <a:r>
              <a:rPr lang="id-ID" sz="24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peripheral </a:t>
            </a:r>
            <a:r>
              <a:rPr lang="id-ID" sz="24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dan </a:t>
            </a:r>
            <a:endParaRPr lang="en-US" sz="2400">
              <a:effectLst/>
              <a:latin typeface="Constantia" panose="02030602050306030303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id-ID" sz="24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bus </a:t>
            </a:r>
            <a:r>
              <a:rPr lang="en-US" sz="24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c</a:t>
            </a:r>
            <a:r>
              <a:rPr lang="id-ID" sz="24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omputer.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65945-814A-FDF4-962F-0D850E05096A}"/>
              </a:ext>
            </a:extLst>
          </p:cNvPr>
          <p:cNvSpPr txBox="1"/>
          <p:nvPr/>
        </p:nvSpPr>
        <p:spPr>
          <a:xfrm>
            <a:off x="9571383" y="252657"/>
            <a:ext cx="2326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/>
              <a:t>MODUL I/O</a:t>
            </a:r>
          </a:p>
        </p:txBody>
      </p:sp>
    </p:spTree>
    <p:extLst>
      <p:ext uri="{BB962C8B-B14F-4D97-AF65-F5344CB8AC3E}">
        <p14:creationId xmlns:p14="http://schemas.microsoft.com/office/powerpoint/2010/main" val="58817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9E3F8A-E0B7-A423-4B78-AF0E3B0DE5C6}"/>
              </a:ext>
            </a:extLst>
          </p:cNvPr>
          <p:cNvSpPr txBox="1"/>
          <p:nvPr/>
        </p:nvSpPr>
        <p:spPr>
          <a:xfrm>
            <a:off x="1001366" y="1206095"/>
            <a:ext cx="10388877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4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Berikut ini adalah dua fungsi utama modul I/O :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sz="24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Sebagai peranti antarmuka ke CPU dan memori melalui system bus.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sz="24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Sebagai peranti antarmuka dengan peralatan peripheral lainnya dengan menggunakan link data tertentu.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65945-814A-FDF4-962F-0D850E05096A}"/>
              </a:ext>
            </a:extLst>
          </p:cNvPr>
          <p:cNvSpPr txBox="1"/>
          <p:nvPr/>
        </p:nvSpPr>
        <p:spPr>
          <a:xfrm>
            <a:off x="7176052" y="252657"/>
            <a:ext cx="5015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/>
              <a:t>FUNGSI UTAMA MODUL I/O</a:t>
            </a:r>
          </a:p>
        </p:txBody>
      </p:sp>
    </p:spTree>
    <p:extLst>
      <p:ext uri="{BB962C8B-B14F-4D97-AF65-F5344CB8AC3E}">
        <p14:creationId xmlns:p14="http://schemas.microsoft.com/office/powerpoint/2010/main" val="351966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8EBAFE-364C-39B1-AB54-9DCE7DFED4F0}"/>
              </a:ext>
            </a:extLst>
          </p:cNvPr>
          <p:cNvSpPr txBox="1"/>
          <p:nvPr/>
        </p:nvSpPr>
        <p:spPr>
          <a:xfrm>
            <a:off x="1001366" y="1206095"/>
            <a:ext cx="10388877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sz="2000" b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Kontrol dan pewaktuan</a:t>
            </a:r>
            <a:endParaRPr lang="en-US" sz="2000" b="1">
              <a:effectLst/>
              <a:latin typeface="Constantia" panose="02030602050306030303" pitchFamily="18" charset="0"/>
              <a:ea typeface="Times New Roman" panose="02020603050405020304" pitchFamily="18" charset="0"/>
            </a:endParaRPr>
          </a:p>
          <a:p>
            <a:pPr marL="357188">
              <a:lnSpc>
                <a:spcPct val="150000"/>
              </a:lnSpc>
            </a:pPr>
            <a:r>
              <a:rPr lang="id-ID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Kontrol dan pewaktuan (</a:t>
            </a:r>
            <a:r>
              <a:rPr lang="id-ID" sz="20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control and timing</a:t>
            </a:r>
            <a:r>
              <a:rPr lang="id-ID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) merupakan hal yang penting untuk</a:t>
            </a:r>
            <a:r>
              <a:rPr lang="en-US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id-ID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mensinkronkan kerja masing–masing komponen penyusun komputer. </a:t>
            </a:r>
            <a:endParaRPr lang="en-US" sz="2000">
              <a:effectLst/>
              <a:latin typeface="Constantia" panose="02030602050306030303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sz="2000" b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Komunikasi CPU </a:t>
            </a:r>
          </a:p>
          <a:p>
            <a:pPr marL="357188">
              <a:lnSpc>
                <a:spcPct val="150000"/>
              </a:lnSpc>
            </a:pPr>
            <a:r>
              <a:rPr lang="id-ID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Berikut ini adalah proses komunikasi antara CPU dan modul I/O </a:t>
            </a:r>
          </a:p>
          <a:p>
            <a:pPr marL="715963" indent="-3587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sz="20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Command Decoding :.</a:t>
            </a:r>
          </a:p>
          <a:p>
            <a:pPr marL="715963" indent="-3587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sz="20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Data </a:t>
            </a:r>
            <a:endParaRPr lang="en-US" sz="2000" i="1">
              <a:latin typeface="Constantia" panose="02030602050306030303" pitchFamily="18" charset="0"/>
              <a:ea typeface="Times New Roman" panose="02020603050405020304" pitchFamily="18" charset="0"/>
            </a:endParaRPr>
          </a:p>
          <a:p>
            <a:pPr marL="715963" indent="-3587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sz="20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Status Reporting</a:t>
            </a:r>
          </a:p>
          <a:p>
            <a:pPr marL="715963" indent="-3587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sz="2000" i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Address Recognition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A1A10-307A-7363-3AD8-A2AB75E37191}"/>
              </a:ext>
            </a:extLst>
          </p:cNvPr>
          <p:cNvSpPr txBox="1"/>
          <p:nvPr/>
        </p:nvSpPr>
        <p:spPr>
          <a:xfrm>
            <a:off x="6301409" y="252657"/>
            <a:ext cx="58905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/>
              <a:t>FUNGSI UTAMA MODUL I/O</a:t>
            </a:r>
            <a:r>
              <a:rPr lang="en-US" sz="2800"/>
              <a:t> (Lanj)</a:t>
            </a:r>
            <a:endParaRPr lang="id-ID" sz="2800"/>
          </a:p>
        </p:txBody>
      </p:sp>
    </p:spTree>
    <p:extLst>
      <p:ext uri="{BB962C8B-B14F-4D97-AF65-F5344CB8AC3E}">
        <p14:creationId xmlns:p14="http://schemas.microsoft.com/office/powerpoint/2010/main" val="34749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15683C-50B4-FF76-E17A-D56CE92C6D2E}"/>
              </a:ext>
            </a:extLst>
          </p:cNvPr>
          <p:cNvSpPr txBox="1"/>
          <p:nvPr/>
        </p:nvSpPr>
        <p:spPr>
          <a:xfrm>
            <a:off x="1001366" y="1206095"/>
            <a:ext cx="1038887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id-ID" sz="2000" b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Komunikasi Perangkat Eksternal </a:t>
            </a:r>
          </a:p>
          <a:p>
            <a:pPr marL="357188">
              <a:lnSpc>
                <a:spcPct val="150000"/>
              </a:lnSpc>
            </a:pPr>
            <a:r>
              <a:rPr lang="id-ID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Berikut ini merupakan skema suatu perangkat peripheral.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CC559-07CC-3464-F6E0-BA6DAD431A72}"/>
              </a:ext>
            </a:extLst>
          </p:cNvPr>
          <p:cNvSpPr txBox="1"/>
          <p:nvPr/>
        </p:nvSpPr>
        <p:spPr>
          <a:xfrm>
            <a:off x="6301409" y="252657"/>
            <a:ext cx="58905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/>
              <a:t>FUNGSI UTAMA MODUL I/O</a:t>
            </a:r>
            <a:r>
              <a:rPr lang="en-US" sz="2800"/>
              <a:t> (Lanj)</a:t>
            </a:r>
            <a:endParaRPr lang="id-ID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8E289-34E6-9BA0-E14F-93FA6958A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94" y="2360958"/>
            <a:ext cx="4810125" cy="2990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111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15683C-50B4-FF76-E17A-D56CE92C6D2E}"/>
              </a:ext>
            </a:extLst>
          </p:cNvPr>
          <p:cNvSpPr txBox="1"/>
          <p:nvPr/>
        </p:nvSpPr>
        <p:spPr>
          <a:xfrm>
            <a:off x="991427" y="1017252"/>
            <a:ext cx="10388877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000" b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2)</a:t>
            </a:r>
            <a:r>
              <a:rPr lang="en-US" sz="2000" b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 </a:t>
            </a:r>
            <a:r>
              <a:rPr lang="id-ID" sz="2000" b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Pem-buffer-an Data (Buffering) </a:t>
            </a:r>
          </a:p>
          <a:p>
            <a:pPr marL="357188" algn="just">
              <a:lnSpc>
                <a:spcPct val="150000"/>
              </a:lnSpc>
            </a:pPr>
            <a:r>
              <a:rPr lang="id-ID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Tujuan utama buffering adalah mendapatkan  penyesuaian data sehubungan perbedaan laju transfer data dari perangkat peripheral dengan kecepatan pengolahan pada CPU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CC559-07CC-3464-F6E0-BA6DAD431A72}"/>
              </a:ext>
            </a:extLst>
          </p:cNvPr>
          <p:cNvSpPr txBox="1"/>
          <p:nvPr/>
        </p:nvSpPr>
        <p:spPr>
          <a:xfrm>
            <a:off x="6301409" y="252657"/>
            <a:ext cx="58905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/>
              <a:t>FUNGSI UTAMA MODUL I/O</a:t>
            </a:r>
            <a:r>
              <a:rPr lang="en-US" sz="2800"/>
              <a:t> (Lanj)</a:t>
            </a:r>
            <a:endParaRPr lang="id-ID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D5E42-29F5-BBEF-9294-743A2D8DC66C}"/>
              </a:ext>
            </a:extLst>
          </p:cNvPr>
          <p:cNvSpPr txBox="1"/>
          <p:nvPr/>
        </p:nvSpPr>
        <p:spPr>
          <a:xfrm>
            <a:off x="991426" y="2688249"/>
            <a:ext cx="10388877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000" b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3)</a:t>
            </a:r>
            <a:r>
              <a:rPr lang="en-US" sz="2000" b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  </a:t>
            </a:r>
            <a:r>
              <a:rPr lang="id-ID" sz="2000" b="1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Deteksi Kesalahan</a:t>
            </a:r>
          </a:p>
          <a:p>
            <a:pPr marL="357188" algn="just">
              <a:lnSpc>
                <a:spcPct val="150000"/>
              </a:lnSpc>
            </a:pPr>
            <a:r>
              <a:rPr lang="id-ID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Bila terdapat masalah pada perangkat peripheral sehingga proses tidak dapat dijalankan, maka modul I/O akan melaporkan kesalahan tersebut. </a:t>
            </a:r>
            <a:endParaRPr lang="en-US" sz="2000">
              <a:effectLst/>
              <a:latin typeface="Constantia" panose="02030602050306030303" pitchFamily="18" charset="0"/>
              <a:ea typeface="Times New Roman" panose="02020603050405020304" pitchFamily="18" charset="0"/>
            </a:endParaRPr>
          </a:p>
          <a:p>
            <a:pPr marL="357188" algn="just">
              <a:lnSpc>
                <a:spcPct val="150000"/>
              </a:lnSpc>
            </a:pPr>
            <a:r>
              <a:rPr lang="id-ID" sz="2000">
                <a:effectLst/>
                <a:latin typeface="Constantia" panose="02030602050306030303" pitchFamily="18" charset="0"/>
                <a:ea typeface="Times New Roman" panose="02020603050405020304" pitchFamily="18" charset="0"/>
              </a:rPr>
              <a:t>Misal: Informasi kesalahan pada printer, seperti: kertas tergulung, tinta habis, dan kertas habis. teknik yang umum digunakan untuk mendeteksi kesalahan adalah penggunaan bit paritas..</a:t>
            </a:r>
          </a:p>
        </p:txBody>
      </p:sp>
    </p:spTree>
    <p:extLst>
      <p:ext uri="{BB962C8B-B14F-4D97-AF65-F5344CB8AC3E}">
        <p14:creationId xmlns:p14="http://schemas.microsoft.com/office/powerpoint/2010/main" val="49863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6911A1-DEF3-5A47-6911-5951EE274381}"/>
              </a:ext>
            </a:extLst>
          </p:cNvPr>
          <p:cNvSpPr txBox="1"/>
          <p:nvPr/>
        </p:nvSpPr>
        <p:spPr>
          <a:xfrm>
            <a:off x="842340" y="95833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>
                <a:latin typeface="Constantia" panose="02030602050306030303" pitchFamily="18" charset="0"/>
              </a:rPr>
              <a:t>4) MODEL GENERIK DARI SUATU MODUL I/O</a:t>
            </a:r>
            <a:endParaRPr lang="id-ID" b="1">
              <a:latin typeface="Constantia" panose="0203060205030603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FEB2D-0033-AA56-398C-02875034A050}"/>
              </a:ext>
            </a:extLst>
          </p:cNvPr>
          <p:cNvSpPr txBox="1"/>
          <p:nvPr/>
        </p:nvSpPr>
        <p:spPr>
          <a:xfrm>
            <a:off x="6301409" y="252657"/>
            <a:ext cx="58905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/>
              <a:t>FUNGSI UTAMA MODUL I/O</a:t>
            </a:r>
            <a:r>
              <a:rPr lang="en-US" sz="2800"/>
              <a:t> (Lanj)</a:t>
            </a:r>
            <a:endParaRPr lang="id-ID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4D194-58A6-1B9F-2C17-7C746FB1C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652" y="1510121"/>
            <a:ext cx="5396147" cy="399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6677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 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E62601"/>
      </a:accent1>
      <a:accent2>
        <a:srgbClr val="FBA200"/>
      </a:accent2>
      <a:accent3>
        <a:srgbClr val="07A398"/>
      </a:accent3>
      <a:accent4>
        <a:srgbClr val="0680C3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 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E62601"/>
      </a:accent1>
      <a:accent2>
        <a:srgbClr val="FBA200"/>
      </a:accent2>
      <a:accent3>
        <a:srgbClr val="07A398"/>
      </a:accent3>
      <a:accent4>
        <a:srgbClr val="0680C3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5593</TotalTime>
  <Words>866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Adobe Arabic</vt:lpstr>
      <vt:lpstr>Arial</vt:lpstr>
      <vt:lpstr>Bahnschrift</vt:lpstr>
      <vt:lpstr>Candara</vt:lpstr>
      <vt:lpstr>Constantia</vt:lpstr>
      <vt:lpstr>Courier New</vt:lpstr>
      <vt:lpstr>Dosis ExtraBold</vt:lpstr>
      <vt:lpstr>Times New Roman</vt:lpstr>
      <vt:lpstr>Wingdings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Saminista</cp:lastModifiedBy>
  <cp:revision>235</cp:revision>
  <cp:lastPrinted>2021-10-14T01:53:42Z</cp:lastPrinted>
  <dcterms:created xsi:type="dcterms:W3CDTF">2020-01-20T05:08:25Z</dcterms:created>
  <dcterms:modified xsi:type="dcterms:W3CDTF">2022-12-27T15:51:28Z</dcterms:modified>
</cp:coreProperties>
</file>