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0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-726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4160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432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09675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511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5581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4692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08719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7739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7762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70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4568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5941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623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717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82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3706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473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448A2A-B0DB-4494-8136-403DB2901221}" type="datetimeFigureOut">
              <a:rPr lang="id-ID" smtClean="0"/>
              <a:t>13/07/2020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B87638-22CA-44D4-8B2C-5BAA397DFA1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029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erve.com/217664/operasi-set-instruksi-untuk-transfer-data-l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erve.com/217664/karakteristik-dan-fungsi-set-instruksi-l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erve.com/217664/elemen-elemen-dari-instruksi-mesin-set-instruksi-l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erve.com/217664/slide6-l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e.slideserve.com/217664/desain-set-instruksi-l.jp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erve.com/217664/slide8-l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mage.slideserve.com/217664/jenis-jenis-operand-l.jp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6A9492B-949B-4875-A2F2-E970AEA1D4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889" y="1669724"/>
            <a:ext cx="6068291" cy="2036887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4518" y="4185133"/>
            <a:ext cx="7549662" cy="93198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sz="4400" b="1" dirty="0" err="1" smtClean="0">
                <a:solidFill>
                  <a:srgbClr val="7030A0"/>
                </a:solidFill>
                <a:latin typeface="Agency FB" pitchFamily="34" charset="0"/>
              </a:rPr>
              <a:t>Arsitektur</a:t>
            </a:r>
            <a:r>
              <a:rPr lang="en-US" sz="4400" b="1" dirty="0">
                <a:solidFill>
                  <a:srgbClr val="7030A0"/>
                </a:solidFill>
                <a:latin typeface="Agency FB" pitchFamily="34" charset="0"/>
              </a:rPr>
              <a:t> &amp;</a:t>
            </a:r>
            <a:r>
              <a:rPr lang="en-US" sz="4400" b="1" dirty="0" smtClean="0">
                <a:solidFill>
                  <a:srgbClr val="7030A0"/>
                </a:solidFill>
                <a:latin typeface="Agency FB" pitchFamily="34" charset="0"/>
              </a:rPr>
              <a:t> </a:t>
            </a:r>
            <a:r>
              <a:rPr lang="en-US" sz="4400" b="1" dirty="0" err="1">
                <a:solidFill>
                  <a:srgbClr val="7030A0"/>
                </a:solidFill>
                <a:latin typeface="Agency FB" pitchFamily="34" charset="0"/>
              </a:rPr>
              <a:t>Organisasi</a:t>
            </a:r>
            <a:r>
              <a:rPr lang="en-US" sz="4400" b="1" dirty="0">
                <a:solidFill>
                  <a:srgbClr val="7030A0"/>
                </a:solidFill>
                <a:latin typeface="Agency FB" pitchFamily="34" charset="0"/>
              </a:rPr>
              <a:t> </a:t>
            </a:r>
            <a:r>
              <a:rPr lang="en-US" sz="4400" b="1" dirty="0" err="1" smtClean="0">
                <a:solidFill>
                  <a:srgbClr val="7030A0"/>
                </a:solidFill>
                <a:latin typeface="Agency FB" pitchFamily="34" charset="0"/>
              </a:rPr>
              <a:t>Komputer</a:t>
            </a:r>
            <a:r>
              <a:rPr lang="en-US" sz="4400" b="1" dirty="0" smtClean="0">
                <a:solidFill>
                  <a:srgbClr val="7030A0"/>
                </a:solidFill>
                <a:latin typeface="Agency FB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5445" y="5955323"/>
            <a:ext cx="286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gency FB" pitchFamily="34" charset="0"/>
              </a:rPr>
              <a:t>Deny </a:t>
            </a:r>
            <a:r>
              <a:rPr lang="en-US" sz="2400" b="1" dirty="0" err="1" smtClean="0">
                <a:latin typeface="Agency FB" pitchFamily="34" charset="0"/>
              </a:rPr>
              <a:t>Hidayatullah</a:t>
            </a:r>
            <a:r>
              <a:rPr lang="en-US" sz="2400" b="1" dirty="0" smtClean="0">
                <a:latin typeface="Agency FB" pitchFamily="34" charset="0"/>
              </a:rPr>
              <a:t>, MMSI</a:t>
            </a:r>
            <a:endParaRPr lang="en-US" sz="2400" b="1" dirty="0"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6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37897" y="1258381"/>
            <a:ext cx="7377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n-NO" sz="3200" b="1" dirty="0">
                <a:hlinkClick r:id="rId3" tooltip="operasi set instruksi untuk transfer data"/>
              </a:rPr>
              <a:t>Operasi set instruksi untuk transfer data 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337897" y="2015851"/>
            <a:ext cx="1057701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• MOVE </a:t>
            </a:r>
            <a:r>
              <a:rPr lang="en-US" sz="2800" dirty="0" smtClean="0"/>
              <a:t>			: </a:t>
            </a:r>
            <a:r>
              <a:rPr lang="en-US" sz="2800" dirty="0" err="1"/>
              <a:t>memindahkan</a:t>
            </a:r>
            <a:r>
              <a:rPr lang="en-US" sz="2800" dirty="0"/>
              <a:t> word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blok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STORE </a:t>
            </a:r>
            <a:r>
              <a:rPr lang="en-US" sz="2800" dirty="0" smtClean="0"/>
              <a:t>			: </a:t>
            </a:r>
            <a:r>
              <a:rPr lang="en-US" sz="2800" dirty="0" err="1"/>
              <a:t>memindahkan</a:t>
            </a:r>
            <a:r>
              <a:rPr lang="en-US" sz="2800" dirty="0"/>
              <a:t> word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prosesor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LOAD </a:t>
            </a:r>
            <a:r>
              <a:rPr lang="en-US" sz="2800" dirty="0" smtClean="0"/>
              <a:t>			: </a:t>
            </a:r>
            <a:r>
              <a:rPr lang="en-US" sz="2800" dirty="0" err="1"/>
              <a:t>memindahkan</a:t>
            </a:r>
            <a:r>
              <a:rPr lang="en-US" sz="2800" dirty="0"/>
              <a:t> word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memori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prosesor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• EXCHANGE	: </a:t>
            </a:r>
            <a:r>
              <a:rPr lang="en-US" sz="2800" dirty="0" err="1"/>
              <a:t>menukar</a:t>
            </a:r>
            <a:r>
              <a:rPr lang="en-US" sz="2800" dirty="0"/>
              <a:t> </a:t>
            </a:r>
            <a:r>
              <a:rPr lang="en-US" sz="2800" dirty="0" err="1"/>
              <a:t>isi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CLEAR / RESET : </a:t>
            </a:r>
            <a:r>
              <a:rPr lang="en-US" sz="2800" dirty="0" err="1"/>
              <a:t>memindahkan</a:t>
            </a:r>
            <a:r>
              <a:rPr lang="en-US" sz="2800" dirty="0"/>
              <a:t> word 0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SET </a:t>
            </a:r>
            <a:r>
              <a:rPr lang="en-US" sz="2800" dirty="0" smtClean="0"/>
              <a:t>				: </a:t>
            </a:r>
            <a:r>
              <a:rPr lang="en-US" sz="2800" dirty="0" err="1"/>
              <a:t>memindahkan</a:t>
            </a:r>
            <a:r>
              <a:rPr lang="en-US" sz="2800" dirty="0"/>
              <a:t> word 1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tujuan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PUSH </a:t>
            </a:r>
            <a:r>
              <a:rPr lang="en-US" sz="2800" dirty="0" smtClean="0"/>
              <a:t>			: </a:t>
            </a:r>
            <a:r>
              <a:rPr lang="en-US" sz="2800" dirty="0" err="1"/>
              <a:t>memindahkan</a:t>
            </a:r>
            <a:r>
              <a:rPr lang="en-US" sz="2800" dirty="0"/>
              <a:t> word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paling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			  stack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POP </a:t>
            </a:r>
            <a:r>
              <a:rPr lang="en-US" sz="2800" dirty="0" smtClean="0"/>
              <a:t>			: </a:t>
            </a:r>
            <a:r>
              <a:rPr lang="en-US" sz="2800" dirty="0" err="1"/>
              <a:t>memindahkan</a:t>
            </a:r>
            <a:r>
              <a:rPr lang="en-US" sz="2800" dirty="0"/>
              <a:t> word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bagian</a:t>
            </a:r>
            <a:r>
              <a:rPr lang="en-US" sz="2800" dirty="0"/>
              <a:t> paling </a:t>
            </a:r>
            <a:r>
              <a:rPr lang="en-US" sz="2800" dirty="0" err="1"/>
              <a:t>atas</a:t>
            </a:r>
            <a:r>
              <a:rPr lang="en-US" sz="2800" dirty="0"/>
              <a:t> </a:t>
            </a:r>
            <a:r>
              <a:rPr lang="en-US" sz="2800" dirty="0" err="1"/>
              <a:t>sumber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11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C1EC14-38D9-4DCD-A0E4-5E502912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/>
          </a:bodyPr>
          <a:lstStyle/>
          <a:p>
            <a:pPr marL="0" indent="0" algn="ctr">
              <a:buNone/>
            </a:pPr>
            <a:r>
              <a:rPr lang="id-ID" sz="6600" b="1" i="1" dirty="0">
                <a:latin typeface="Lucida Bright" panose="02040602050505020304" pitchFamily="18" charset="0"/>
                <a:ea typeface="Cambria" panose="02040503050406030204" pitchFamily="18" charset="0"/>
              </a:rPr>
              <a:t>Terimakasih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B1C77AD-E5A7-48D3-8C80-18FC68F950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0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0431" y="2743200"/>
            <a:ext cx="4694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SET  INSTRUKSI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2197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83224" y="1126607"/>
            <a:ext cx="1001290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Set </a:t>
            </a:r>
            <a:r>
              <a:rPr lang="en-US" sz="2800" b="1" dirty="0" err="1"/>
              <a:t>instruksi</a:t>
            </a:r>
            <a:r>
              <a:rPr lang="en-US" sz="2800" b="1" dirty="0"/>
              <a:t> </a:t>
            </a:r>
            <a:r>
              <a:rPr lang="en-US" sz="2800" b="1" dirty="0" err="1"/>
              <a:t>didefinisikan</a:t>
            </a:r>
            <a:r>
              <a:rPr lang="en-US" sz="2800" b="1" dirty="0"/>
              <a:t> </a:t>
            </a:r>
            <a:r>
              <a:rPr lang="en-US" sz="2800" b="1" dirty="0" err="1"/>
              <a:t>sebagai</a:t>
            </a:r>
            <a:r>
              <a:rPr lang="en-US" sz="2800" b="1" dirty="0"/>
              <a:t> </a:t>
            </a:r>
            <a:r>
              <a:rPr lang="en-US" sz="2800" b="1" dirty="0" err="1"/>
              <a:t>suatu</a:t>
            </a:r>
            <a:r>
              <a:rPr lang="en-US" sz="2800" b="1" dirty="0"/>
              <a:t> </a:t>
            </a:r>
            <a:r>
              <a:rPr lang="en-US" sz="2800" b="1" dirty="0" err="1"/>
              <a:t>aspek</a:t>
            </a:r>
            <a:r>
              <a:rPr lang="en-US" sz="2800" b="1" dirty="0"/>
              <a:t> </a:t>
            </a:r>
            <a:r>
              <a:rPr lang="en-US" sz="2800" b="1" dirty="0" err="1"/>
              <a:t>dalam</a:t>
            </a:r>
            <a:r>
              <a:rPr lang="en-US" sz="2800" b="1" dirty="0"/>
              <a:t> </a:t>
            </a:r>
            <a:r>
              <a:rPr lang="en-US" sz="2800" b="1" dirty="0" err="1"/>
              <a:t>arsitektur</a:t>
            </a:r>
            <a:r>
              <a:rPr lang="en-US" sz="2800" b="1" dirty="0"/>
              <a:t> </a:t>
            </a:r>
            <a:r>
              <a:rPr lang="en-US" sz="2800" b="1" dirty="0" err="1"/>
              <a:t>komputer</a:t>
            </a:r>
            <a:r>
              <a:rPr lang="en-US" sz="2800" b="1" dirty="0"/>
              <a:t> yang </a:t>
            </a:r>
            <a:r>
              <a:rPr lang="en-US" sz="2800" b="1" dirty="0" err="1"/>
              <a:t>dapat</a:t>
            </a:r>
            <a:r>
              <a:rPr lang="en-US" sz="2800" b="1" dirty="0"/>
              <a:t> </a:t>
            </a:r>
            <a:r>
              <a:rPr lang="en-US" sz="2800" b="1" dirty="0" err="1"/>
              <a:t>dilihat</a:t>
            </a:r>
            <a:r>
              <a:rPr lang="en-US" sz="2800" b="1" dirty="0"/>
              <a:t> </a:t>
            </a:r>
            <a:r>
              <a:rPr lang="en-US" sz="2800" b="1" dirty="0" err="1"/>
              <a:t>oleh</a:t>
            </a:r>
            <a:r>
              <a:rPr lang="en-US" sz="2800" b="1" dirty="0"/>
              <a:t> </a:t>
            </a:r>
            <a:r>
              <a:rPr lang="en-US" sz="2800" b="1" dirty="0" err="1"/>
              <a:t>para</a:t>
            </a:r>
            <a:r>
              <a:rPr lang="en-US" sz="2800" b="1" dirty="0"/>
              <a:t> </a:t>
            </a:r>
            <a:r>
              <a:rPr lang="en-US" sz="2800" b="1" dirty="0" err="1"/>
              <a:t>pemrogram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endParaRPr lang="en-US" sz="2800" b="1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err="1" smtClean="0"/>
              <a:t>Dua</a:t>
            </a:r>
            <a:r>
              <a:rPr lang="en-US" sz="2400" dirty="0" smtClean="0"/>
              <a:t>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r>
              <a:rPr lang="en-US" sz="2400" dirty="0" err="1"/>
              <a:t>arsitektur</a:t>
            </a:r>
            <a:r>
              <a:rPr lang="en-US" sz="2400" dirty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 :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</a:t>
            </a:r>
            <a:r>
              <a:rPr lang="en-US" sz="2400" dirty="0"/>
              <a:t>. Instruction set architecture (ISA) / </a:t>
            </a:r>
            <a:r>
              <a:rPr lang="en-US" sz="2400" dirty="0" err="1"/>
              <a:t>arsitektur</a:t>
            </a:r>
            <a:r>
              <a:rPr lang="en-US" sz="2400" dirty="0"/>
              <a:t> set </a:t>
            </a:r>
            <a:r>
              <a:rPr lang="en-US" sz="2400" dirty="0" err="1"/>
              <a:t>instruksi</a:t>
            </a:r>
            <a:r>
              <a:rPr lang="en-US" sz="2400" dirty="0"/>
              <a:t> ISA </a:t>
            </a:r>
            <a:r>
              <a:rPr lang="en-US" sz="2400" dirty="0" err="1" smtClean="0"/>
              <a:t>meliputi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err="1"/>
              <a:t>spesifikasi</a:t>
            </a:r>
            <a:r>
              <a:rPr lang="en-US" sz="2400" dirty="0"/>
              <a:t> yang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bagaimana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• </a:t>
            </a:r>
            <a:r>
              <a:rPr lang="en-US" sz="2400" dirty="0"/>
              <a:t>programmer </a:t>
            </a:r>
            <a:r>
              <a:rPr lang="en-US" sz="2400" dirty="0" err="1"/>
              <a:t>bahasa</a:t>
            </a:r>
            <a:r>
              <a:rPr lang="en-US" sz="2400" dirty="0"/>
              <a:t> </a:t>
            </a:r>
            <a:r>
              <a:rPr lang="en-US" sz="2400" dirty="0" err="1"/>
              <a:t>mesin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berinteraksi</a:t>
            </a:r>
            <a:r>
              <a:rPr lang="en-US" sz="2400" dirty="0"/>
              <a:t> </a:t>
            </a:r>
            <a:r>
              <a:rPr lang="en-US" sz="2400" dirty="0" err="1"/>
              <a:t>oleh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• </a:t>
            </a:r>
            <a:r>
              <a:rPr lang="en-US" sz="2400" dirty="0" err="1"/>
              <a:t>komputer</a:t>
            </a:r>
            <a:r>
              <a:rPr lang="en-US" sz="2400" dirty="0"/>
              <a:t>. ISA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sifat</a:t>
            </a:r>
            <a:r>
              <a:rPr lang="en-US" sz="2400" dirty="0"/>
              <a:t> </a:t>
            </a:r>
            <a:r>
              <a:rPr lang="en-US" sz="2400" dirty="0" err="1"/>
              <a:t>komputasional</a:t>
            </a:r>
            <a:r>
              <a:rPr lang="en-US" sz="2400" dirty="0"/>
              <a:t> </a:t>
            </a:r>
            <a:r>
              <a:rPr lang="en-US" sz="2400" dirty="0" err="1"/>
              <a:t>komputer</a:t>
            </a:r>
            <a:r>
              <a:rPr lang="en-US" sz="2400" dirty="0" smtClean="0"/>
              <a:t>.</a:t>
            </a:r>
          </a:p>
          <a:p>
            <a:endParaRPr lang="en-US" sz="1000" dirty="0"/>
          </a:p>
          <a:p>
            <a:r>
              <a:rPr lang="en-US" sz="2400" dirty="0" smtClean="0"/>
              <a:t>	2</a:t>
            </a:r>
            <a:r>
              <a:rPr lang="en-US" sz="2400" dirty="0"/>
              <a:t>. Hardware system architecture (HSA) / </a:t>
            </a:r>
            <a:r>
              <a:rPr lang="en-US" sz="2400" dirty="0" err="1"/>
              <a:t>arsitektur</a:t>
            </a:r>
            <a:r>
              <a:rPr lang="en-US" sz="2400" dirty="0"/>
              <a:t> system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• </a:t>
            </a:r>
            <a:r>
              <a:rPr lang="en-US" sz="2400" dirty="0"/>
              <a:t>hardware HSA </a:t>
            </a:r>
            <a:r>
              <a:rPr lang="en-US" sz="2400" dirty="0" err="1"/>
              <a:t>berkaitan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subsistem</a:t>
            </a:r>
            <a:r>
              <a:rPr lang="en-US" sz="2400" dirty="0"/>
              <a:t> hardware </a:t>
            </a:r>
            <a:r>
              <a:rPr lang="en-US" sz="2400" dirty="0" err="1"/>
              <a:t>utama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• </a:t>
            </a:r>
            <a:r>
              <a:rPr lang="en-US" sz="2400" dirty="0"/>
              <a:t>computer (CPU, system </a:t>
            </a:r>
            <a:r>
              <a:rPr lang="en-US" sz="2400" dirty="0" err="1"/>
              <a:t>memori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IO). </a:t>
            </a:r>
            <a:endParaRPr lang="en-US" sz="2400" dirty="0" smtClean="0"/>
          </a:p>
          <a:p>
            <a:endParaRPr lang="en-US" sz="1000" dirty="0"/>
          </a:p>
          <a:p>
            <a:r>
              <a:rPr lang="en-US" sz="2400" dirty="0" smtClean="0"/>
              <a:t>		HSA </a:t>
            </a:r>
            <a:r>
              <a:rPr lang="en-US" sz="2400" dirty="0" err="1"/>
              <a:t>mencakup</a:t>
            </a:r>
            <a:r>
              <a:rPr lang="en-US" sz="2400" dirty="0"/>
              <a:t> </a:t>
            </a:r>
            <a:r>
              <a:rPr lang="en-US" sz="2400" dirty="0" smtClean="0"/>
              <a:t>: </a:t>
            </a:r>
            <a:r>
              <a:rPr lang="en-US" sz="2400" dirty="0" err="1"/>
              <a:t>desain</a:t>
            </a:r>
            <a:r>
              <a:rPr lang="en-US" sz="2400" dirty="0"/>
              <a:t> </a:t>
            </a:r>
            <a:r>
              <a:rPr lang="en-US" sz="2400" dirty="0" err="1"/>
              <a:t>logis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organisasi</a:t>
            </a:r>
            <a:r>
              <a:rPr lang="en-US" sz="2400" dirty="0"/>
              <a:t> </a:t>
            </a:r>
            <a:r>
              <a:rPr lang="en-US" sz="2400" dirty="0" err="1"/>
              <a:t>arus</a:t>
            </a:r>
            <a:r>
              <a:rPr lang="en-US" sz="2400" dirty="0"/>
              <a:t> data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subsistem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6662" y="1830345"/>
            <a:ext cx="1074533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b="1" dirty="0" smtClean="0"/>
              <a:t>Data </a:t>
            </a:r>
            <a:r>
              <a:rPr lang="en-US" sz="2800" b="1" dirty="0"/>
              <a:t>processing/</a:t>
            </a:r>
            <a:r>
              <a:rPr lang="en-US" sz="2800" b="1" dirty="0" err="1"/>
              <a:t>pengolahan</a:t>
            </a:r>
            <a:r>
              <a:rPr lang="en-US" sz="2800" b="1" dirty="0"/>
              <a:t> data : </a:t>
            </a:r>
            <a:r>
              <a:rPr lang="en-US" sz="2800" b="1" dirty="0" err="1" smtClean="0"/>
              <a:t>instruksi</a:t>
            </a:r>
            <a:r>
              <a:rPr lang="en-US" sz="2800" b="1" dirty="0" smtClean="0"/>
              <a:t> </a:t>
            </a:r>
            <a:r>
              <a:rPr lang="en-US" sz="2800" b="1" dirty="0" err="1"/>
              <a:t>aritmetika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logika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• </a:t>
            </a:r>
            <a:r>
              <a:rPr lang="en-US" sz="2800" b="1" dirty="0"/>
              <a:t>Data storage/</a:t>
            </a:r>
            <a:r>
              <a:rPr lang="en-US" sz="2800" b="1" dirty="0" err="1"/>
              <a:t>penyimpanan</a:t>
            </a:r>
            <a:r>
              <a:rPr lang="en-US" sz="2800" b="1" dirty="0"/>
              <a:t> </a:t>
            </a:r>
            <a:r>
              <a:rPr lang="en-US" sz="2800" b="1" dirty="0" smtClean="0"/>
              <a:t>data : </a:t>
            </a:r>
            <a:r>
              <a:rPr lang="en-US" sz="2800" b="1" dirty="0" err="1"/>
              <a:t>instruksi-instruksi</a:t>
            </a:r>
            <a:r>
              <a:rPr lang="en-US" sz="2800" b="1" dirty="0"/>
              <a:t> </a:t>
            </a:r>
            <a:r>
              <a:rPr lang="en-US" sz="2800" b="1" dirty="0" err="1"/>
              <a:t>memori</a:t>
            </a:r>
            <a:r>
              <a:rPr lang="en-US" sz="2800" b="1" dirty="0"/>
              <a:t>. 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• </a:t>
            </a:r>
            <a:r>
              <a:rPr lang="en-US" sz="2800" b="1" dirty="0"/>
              <a:t>Data movement/</a:t>
            </a:r>
            <a:r>
              <a:rPr lang="en-US" sz="2800" b="1" dirty="0" err="1"/>
              <a:t>perpindahan</a:t>
            </a:r>
            <a:r>
              <a:rPr lang="en-US" sz="2800" b="1" dirty="0"/>
              <a:t> data : </a:t>
            </a:r>
            <a:r>
              <a:rPr lang="en-US" sz="2800" b="1" dirty="0" err="1"/>
              <a:t>instruksi</a:t>
            </a:r>
            <a:r>
              <a:rPr lang="en-US" sz="2800" b="1" dirty="0"/>
              <a:t> I/O. </a:t>
            </a:r>
            <a:endParaRPr lang="en-US" sz="2800" b="1" dirty="0" smtClean="0"/>
          </a:p>
          <a:p>
            <a:endParaRPr lang="en-US" sz="2800" b="1" dirty="0" smtClean="0"/>
          </a:p>
          <a:p>
            <a:pPr marL="285750" indent="-285750">
              <a:buFontTx/>
              <a:buChar char="-"/>
            </a:pPr>
            <a:r>
              <a:rPr lang="en-US" sz="2800" b="1" dirty="0" smtClean="0"/>
              <a:t>Control/control </a:t>
            </a:r>
            <a:r>
              <a:rPr lang="en-US" sz="2800" b="1" dirty="0"/>
              <a:t>: </a:t>
            </a:r>
            <a:r>
              <a:rPr lang="en-US" sz="2800" b="1" dirty="0" err="1"/>
              <a:t>instruksi</a:t>
            </a:r>
            <a:r>
              <a:rPr lang="en-US" sz="2800" b="1" dirty="0"/>
              <a:t> </a:t>
            </a:r>
            <a:r>
              <a:rPr lang="en-US" sz="2800" b="1" dirty="0" err="1"/>
              <a:t>pemeriksaan</a:t>
            </a:r>
            <a:r>
              <a:rPr lang="en-US" sz="2800" b="1" dirty="0"/>
              <a:t> </a:t>
            </a:r>
            <a:r>
              <a:rPr lang="en-US" sz="2800" b="1" dirty="0" err="1"/>
              <a:t>dan</a:t>
            </a:r>
            <a:r>
              <a:rPr lang="en-US" sz="2800" b="1" dirty="0"/>
              <a:t> </a:t>
            </a:r>
            <a:r>
              <a:rPr lang="en-US" sz="2800" b="1" dirty="0" err="1"/>
              <a:t>percabangan</a:t>
            </a:r>
            <a:r>
              <a:rPr lang="en-US" sz="2800" b="1" dirty="0"/>
              <a:t>.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46662" y="827494"/>
            <a:ext cx="6305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JENIS-JENIS INSTRUKSI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82640" y="737542"/>
            <a:ext cx="7791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3" tooltip="karakteristik dan fungsi set instruksi"/>
              </a:rPr>
              <a:t>KARAKTERISTIK DAN FUNGSI SET </a:t>
            </a:r>
            <a:r>
              <a:rPr lang="en-US" sz="2800" b="1" dirty="0" smtClean="0">
                <a:hlinkClick r:id="rId3" tooltip="karakteristik dan fungsi set instruksi"/>
              </a:rPr>
              <a:t>INSTRUKSI</a:t>
            </a:r>
            <a:r>
              <a:rPr lang="en-US" sz="2800" dirty="0"/>
              <a:t> 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1378006" y="1920334"/>
            <a:ext cx="110050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 •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dari</a:t>
            </a:r>
            <a:r>
              <a:rPr lang="en-US" sz="2800" dirty="0"/>
              <a:t> CPU </a:t>
            </a:r>
            <a:r>
              <a:rPr lang="en-US" sz="2800" dirty="0" err="1"/>
              <a:t>ditentukan</a:t>
            </a:r>
            <a:r>
              <a:rPr lang="en-US" sz="2800" dirty="0"/>
              <a:t> </a:t>
            </a: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instruksi-instruksi</a:t>
            </a:r>
            <a:r>
              <a:rPr lang="en-US" sz="2800" dirty="0"/>
              <a:t> yang </a:t>
            </a:r>
            <a:r>
              <a:rPr lang="en-US" sz="2800" dirty="0" err="1" smtClean="0"/>
              <a:t>dilaksanakan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dijalankannya</a:t>
            </a:r>
            <a:r>
              <a:rPr lang="en-US" sz="2800" dirty="0"/>
              <a:t>. </a:t>
            </a:r>
            <a:r>
              <a:rPr lang="en-US" sz="2800" dirty="0" err="1"/>
              <a:t>Instruksi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sering</a:t>
            </a:r>
            <a:r>
              <a:rPr lang="en-US" sz="2800" dirty="0"/>
              <a:t>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sebagai</a:t>
            </a:r>
            <a:r>
              <a:rPr lang="en-US" sz="2800" dirty="0"/>
              <a:t> </a:t>
            </a:r>
            <a:r>
              <a:rPr lang="en-US" sz="2800" dirty="0" err="1"/>
              <a:t>instruksi</a:t>
            </a:r>
            <a:r>
              <a:rPr lang="en-US" sz="2800" dirty="0"/>
              <a:t> </a:t>
            </a:r>
            <a:r>
              <a:rPr lang="en-US" sz="2800" dirty="0" err="1"/>
              <a:t>mesin</a:t>
            </a:r>
            <a:r>
              <a:rPr lang="en-US" sz="2800" dirty="0"/>
              <a:t> 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 (</a:t>
            </a:r>
            <a:r>
              <a:rPr lang="en-US" sz="2800" dirty="0" err="1"/>
              <a:t>mechine</a:t>
            </a:r>
            <a:r>
              <a:rPr lang="en-US" sz="2800" dirty="0"/>
              <a:t> instructions)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instruksi</a:t>
            </a:r>
            <a:r>
              <a:rPr lang="en-US" sz="2800" dirty="0"/>
              <a:t> </a:t>
            </a:r>
            <a:r>
              <a:rPr lang="en-US" sz="2800" dirty="0" err="1"/>
              <a:t>komputer</a:t>
            </a:r>
            <a:r>
              <a:rPr lang="en-US" sz="2800" dirty="0"/>
              <a:t> (computer instructions).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• </a:t>
            </a:r>
            <a:r>
              <a:rPr lang="en-US" sz="2800" dirty="0"/>
              <a:t>Kumpulan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instruksi-instruksi</a:t>
            </a:r>
            <a:r>
              <a:rPr lang="en-US" sz="2800" dirty="0"/>
              <a:t> yang </a:t>
            </a:r>
            <a:r>
              <a:rPr lang="en-US" sz="2800" dirty="0" err="1"/>
              <a:t>berbeda</a:t>
            </a:r>
            <a:r>
              <a:rPr lang="en-US" sz="2800" dirty="0"/>
              <a:t>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 smtClean="0"/>
              <a:t>dijalankan</a:t>
            </a:r>
            <a:endParaRPr lang="en-US" sz="2800" dirty="0" smtClean="0"/>
          </a:p>
          <a:p>
            <a:r>
              <a:rPr lang="en-US" sz="2800" dirty="0"/>
              <a:t> </a:t>
            </a:r>
            <a:r>
              <a:rPr lang="en-US" sz="2800" dirty="0" smtClean="0"/>
              <a:t>  </a:t>
            </a:r>
            <a:r>
              <a:rPr lang="en-US" sz="2800" dirty="0" err="1"/>
              <a:t>oleh</a:t>
            </a:r>
            <a:r>
              <a:rPr lang="en-US" sz="2800" dirty="0"/>
              <a:t> CPU </a:t>
            </a:r>
            <a:r>
              <a:rPr lang="en-US" sz="2800" dirty="0" err="1"/>
              <a:t>disebut</a:t>
            </a:r>
            <a:r>
              <a:rPr lang="en-US" sz="2800" dirty="0"/>
              <a:t> set </a:t>
            </a:r>
            <a:r>
              <a:rPr lang="en-US" sz="2800" dirty="0" err="1"/>
              <a:t>Instruksi</a:t>
            </a:r>
            <a:r>
              <a:rPr lang="en-US" sz="2800" dirty="0"/>
              <a:t> (Instruction Set).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37564" y="827494"/>
            <a:ext cx="79573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3600" b="1" dirty="0">
                <a:hlinkClick r:id="rId3" tooltip="elemen elemen dari instruksi mesin set instruksi"/>
              </a:rPr>
              <a:t>ELEMEN-ELEMEN DARI </a:t>
            </a:r>
            <a:endParaRPr lang="nn-NO" sz="3600" b="1" dirty="0" smtClean="0">
              <a:hlinkClick r:id="rId3" tooltip="elemen elemen dari instruksi mesin set instruksi"/>
            </a:endParaRPr>
          </a:p>
          <a:p>
            <a:r>
              <a:rPr lang="nn-NO" sz="3600" b="1" dirty="0" smtClean="0">
                <a:hlinkClick r:id="rId3" tooltip="elemen elemen dari instruksi mesin set instruksi"/>
              </a:rPr>
              <a:t>INSTRUKSI </a:t>
            </a:r>
            <a:r>
              <a:rPr lang="nn-NO" sz="3600" b="1" dirty="0">
                <a:hlinkClick r:id="rId3" tooltip="elemen elemen dari instruksi mesin set instruksi"/>
              </a:rPr>
              <a:t>MESIN (SET INSTRUKSI)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437564" y="2304156"/>
            <a:ext cx="1075443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 • Operation Code (</a:t>
            </a:r>
            <a:r>
              <a:rPr lang="en-US" sz="2800" b="1" dirty="0" err="1"/>
              <a:t>opcode</a:t>
            </a:r>
            <a:r>
              <a:rPr lang="en-US" sz="2800" b="1" dirty="0"/>
              <a:t>) </a:t>
            </a:r>
            <a:r>
              <a:rPr lang="en-US" sz="2800" b="1" dirty="0" smtClean="0"/>
              <a:t> 	:  </a:t>
            </a:r>
            <a:r>
              <a:rPr lang="en-US" sz="2800" b="1" dirty="0" err="1" smtClean="0"/>
              <a:t>menentukan</a:t>
            </a:r>
            <a:r>
              <a:rPr lang="en-US" sz="2800" b="1" dirty="0" smtClean="0"/>
              <a:t> </a:t>
            </a:r>
            <a:r>
              <a:rPr lang="en-US" sz="2800" b="1" dirty="0" err="1"/>
              <a:t>operasi</a:t>
            </a:r>
            <a:r>
              <a:rPr lang="en-US" sz="2800" b="1" dirty="0"/>
              <a:t> yang </a:t>
            </a:r>
            <a:r>
              <a:rPr lang="en-US" sz="2800" b="1" dirty="0" err="1" smtClean="0"/>
              <a:t>akan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								     	    </a:t>
            </a:r>
            <a:r>
              <a:rPr lang="en-US" sz="2800" b="1" dirty="0" err="1" smtClean="0"/>
              <a:t>dilaksanakan</a:t>
            </a:r>
            <a:r>
              <a:rPr lang="en-US" sz="2800" b="1" dirty="0" smtClean="0"/>
              <a:t> </a:t>
            </a:r>
          </a:p>
          <a:p>
            <a:r>
              <a:rPr lang="en-US" sz="2800" b="1" dirty="0" smtClean="0"/>
              <a:t>• </a:t>
            </a:r>
            <a:r>
              <a:rPr lang="en-US" sz="2800" b="1" dirty="0"/>
              <a:t>Source Operand Reference </a:t>
            </a:r>
            <a:r>
              <a:rPr lang="en-US" sz="2800" b="1" dirty="0" smtClean="0"/>
              <a:t>	:  </a:t>
            </a:r>
            <a:r>
              <a:rPr lang="en-US" sz="2800" b="1" dirty="0" err="1"/>
              <a:t>merupakan</a:t>
            </a:r>
            <a:r>
              <a:rPr lang="en-US" sz="2800" b="1" dirty="0"/>
              <a:t> input </a:t>
            </a:r>
            <a:r>
              <a:rPr lang="en-US" sz="2800" b="1" dirty="0" err="1"/>
              <a:t>bagi</a:t>
            </a:r>
            <a:r>
              <a:rPr lang="en-US" sz="2800" b="1" dirty="0"/>
              <a:t> </a:t>
            </a:r>
            <a:r>
              <a:rPr lang="en-US" sz="2800" b="1" dirty="0" err="1"/>
              <a:t>operasi</a:t>
            </a:r>
            <a:r>
              <a:rPr lang="en-US" sz="2800" b="1" dirty="0"/>
              <a:t> </a:t>
            </a:r>
            <a:r>
              <a:rPr lang="en-US" sz="2800" b="1" dirty="0" smtClean="0"/>
              <a:t>yang</a:t>
            </a:r>
          </a:p>
          <a:p>
            <a:r>
              <a:rPr lang="en-US" sz="2800" b="1" dirty="0"/>
              <a:t>	</a:t>
            </a:r>
            <a:r>
              <a:rPr lang="en-US" sz="2800" b="1" dirty="0" smtClean="0"/>
              <a:t>								          </a:t>
            </a:r>
            <a:r>
              <a:rPr lang="en-US" sz="2800" b="1" dirty="0" err="1" smtClean="0"/>
              <a:t>akan</a:t>
            </a:r>
            <a:r>
              <a:rPr lang="en-US" sz="2800" b="1" dirty="0" smtClean="0"/>
              <a:t> </a:t>
            </a:r>
            <a:r>
              <a:rPr lang="en-US" sz="2800" b="1" dirty="0" err="1"/>
              <a:t>dilaksanakan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r>
              <a:rPr lang="en-US" sz="2800" b="1" dirty="0" smtClean="0"/>
              <a:t>• </a:t>
            </a:r>
            <a:r>
              <a:rPr lang="en-US" sz="2800" b="1" dirty="0"/>
              <a:t>Result Operand Reference </a:t>
            </a:r>
            <a:r>
              <a:rPr lang="en-US" sz="2800" b="1" dirty="0" smtClean="0"/>
              <a:t>	:  </a:t>
            </a:r>
            <a:r>
              <a:rPr lang="en-US" sz="2800" b="1" dirty="0" err="1" smtClean="0"/>
              <a:t>merupakan</a:t>
            </a:r>
            <a:r>
              <a:rPr lang="en-US" sz="2800" b="1" dirty="0" smtClean="0"/>
              <a:t> </a:t>
            </a:r>
            <a:r>
              <a:rPr lang="en-US" sz="2800" b="1" dirty="0" err="1"/>
              <a:t>hasil</a:t>
            </a:r>
            <a:r>
              <a:rPr lang="en-US" sz="2800" b="1" dirty="0"/>
              <a:t> </a:t>
            </a:r>
            <a:r>
              <a:rPr lang="en-US" sz="2800" b="1" dirty="0" err="1"/>
              <a:t>dari</a:t>
            </a:r>
            <a:r>
              <a:rPr lang="en-US" sz="2800" b="1" dirty="0"/>
              <a:t> </a:t>
            </a:r>
            <a:r>
              <a:rPr lang="en-US" sz="2800" b="1" dirty="0" err="1"/>
              <a:t>operasi</a:t>
            </a:r>
            <a:r>
              <a:rPr lang="en-US" sz="2800" b="1" dirty="0"/>
              <a:t> yang 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								          </a:t>
            </a:r>
            <a:r>
              <a:rPr lang="en-US" sz="2800" b="1" dirty="0" err="1" smtClean="0"/>
              <a:t>dilaksanakan</a:t>
            </a:r>
            <a:r>
              <a:rPr lang="en-US" sz="2800" b="1" dirty="0" smtClean="0"/>
              <a:t> </a:t>
            </a:r>
          </a:p>
          <a:p>
            <a:r>
              <a:rPr lang="en-US" sz="2800" b="1" dirty="0" smtClean="0"/>
              <a:t>• </a:t>
            </a:r>
            <a:r>
              <a:rPr lang="en-US" sz="2800" b="1" dirty="0"/>
              <a:t>Next instruction Reference </a:t>
            </a:r>
            <a:r>
              <a:rPr lang="en-US" sz="2800" b="1" dirty="0" smtClean="0"/>
              <a:t>	:  </a:t>
            </a:r>
            <a:r>
              <a:rPr lang="en-US" sz="2800" b="1" dirty="0" err="1" smtClean="0"/>
              <a:t>memberitahu</a:t>
            </a:r>
            <a:r>
              <a:rPr lang="en-US" sz="2800" b="1" dirty="0" smtClean="0"/>
              <a:t> </a:t>
            </a:r>
            <a:r>
              <a:rPr lang="en-US" sz="2800" b="1" dirty="0"/>
              <a:t>CPU </a:t>
            </a:r>
            <a:r>
              <a:rPr lang="en-US" sz="2800" b="1" dirty="0" err="1"/>
              <a:t>untuk</a:t>
            </a:r>
            <a:r>
              <a:rPr lang="en-US" sz="2800" b="1" dirty="0"/>
              <a:t> </a:t>
            </a:r>
            <a:r>
              <a:rPr lang="en-US" sz="2800" b="1" dirty="0" err="1"/>
              <a:t>mengambil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									   (</a:t>
            </a:r>
            <a:r>
              <a:rPr lang="en-US" sz="2800" b="1" dirty="0"/>
              <a:t>fetch) </a:t>
            </a:r>
            <a:r>
              <a:rPr lang="en-US" sz="2800" b="1" dirty="0" err="1"/>
              <a:t>instruksi</a:t>
            </a:r>
            <a:r>
              <a:rPr lang="en-US" sz="2800" b="1" dirty="0"/>
              <a:t> </a:t>
            </a:r>
            <a:r>
              <a:rPr lang="en-US" sz="2800" b="1" dirty="0" err="1"/>
              <a:t>berikutnya</a:t>
            </a:r>
            <a:r>
              <a:rPr lang="en-US" sz="2800" b="1" dirty="0"/>
              <a:t> </a:t>
            </a:r>
            <a:r>
              <a:rPr lang="en-US" sz="2800" b="1" dirty="0" err="1"/>
              <a:t>setelah</a:t>
            </a:r>
            <a:r>
              <a:rPr lang="en-US" sz="2800" b="1" dirty="0"/>
              <a:t> </a:t>
            </a:r>
            <a:endParaRPr lang="en-US" sz="2800" b="1" dirty="0" smtClean="0"/>
          </a:p>
          <a:p>
            <a:r>
              <a:rPr lang="en-US" sz="2800" b="1" dirty="0"/>
              <a:t>	</a:t>
            </a:r>
            <a:r>
              <a:rPr lang="en-US" sz="2800" b="1" dirty="0" smtClean="0"/>
              <a:t>									   </a:t>
            </a:r>
            <a:r>
              <a:rPr lang="en-US" sz="2800" b="1" dirty="0" err="1" smtClean="0"/>
              <a:t>instruksi</a:t>
            </a:r>
            <a:r>
              <a:rPr lang="en-US" sz="2800" b="1" dirty="0" smtClean="0"/>
              <a:t> </a:t>
            </a:r>
            <a:r>
              <a:rPr lang="en-US" sz="2800" b="1" dirty="0"/>
              <a:t>yang </a:t>
            </a:r>
            <a:r>
              <a:rPr lang="en-US" sz="2800" b="1" dirty="0" err="1"/>
              <a:t>dijalankan</a:t>
            </a:r>
            <a:r>
              <a:rPr lang="en-US" sz="2800" b="1" dirty="0"/>
              <a:t> </a:t>
            </a:r>
            <a:r>
              <a:rPr lang="en-US" sz="2800" b="1" dirty="0" err="1"/>
              <a:t>selesai</a:t>
            </a:r>
            <a:r>
              <a:rPr lang="en-US" sz="2800" b="1" dirty="0"/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3073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31818" y="1023997"/>
            <a:ext cx="81179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hlinkClick r:id="rId3" tooltip="slide6"/>
              </a:rPr>
              <a:t>Source </a:t>
            </a:r>
            <a:r>
              <a:rPr lang="en-US" sz="3200" b="1" dirty="0" err="1">
                <a:hlinkClick r:id="rId3" tooltip="slide6"/>
              </a:rPr>
              <a:t>dan</a:t>
            </a:r>
            <a:r>
              <a:rPr lang="en-US" sz="3200" b="1" dirty="0">
                <a:hlinkClick r:id="rId3" tooltip="slide6"/>
              </a:rPr>
              <a:t> result operands </a:t>
            </a:r>
            <a:r>
              <a:rPr lang="en-US" sz="3200" b="1" dirty="0" err="1">
                <a:hlinkClick r:id="rId3" tooltip="slide6"/>
              </a:rPr>
              <a:t>dapat</a:t>
            </a:r>
            <a:r>
              <a:rPr lang="en-US" sz="3200" b="1" dirty="0">
                <a:hlinkClick r:id="rId3" tooltip="slide6"/>
              </a:rPr>
              <a:t> </a:t>
            </a:r>
            <a:r>
              <a:rPr lang="en-US" sz="3200" b="1" dirty="0" err="1" smtClean="0">
                <a:hlinkClick r:id="rId3" tooltip="slide6"/>
              </a:rPr>
              <a:t>berupa</a:t>
            </a:r>
            <a:r>
              <a:rPr lang="en-US" sz="3200" b="1" dirty="0" smtClean="0">
                <a:hlinkClick r:id="rId3" tooltip="slide6"/>
              </a:rPr>
              <a:t>  :</a:t>
            </a:r>
            <a:r>
              <a:rPr lang="en-US" sz="3200" b="1" dirty="0" smtClean="0"/>
              <a:t>  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431818" y="1647400"/>
            <a:ext cx="10483094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Salah </a:t>
            </a:r>
            <a:r>
              <a:rPr lang="en-US" sz="2400" dirty="0" err="1"/>
              <a:t>satu</a:t>
            </a:r>
            <a:r>
              <a:rPr lang="en-US" sz="2400" dirty="0"/>
              <a:t> </a:t>
            </a:r>
            <a:r>
              <a:rPr lang="en-US" sz="2400" dirty="0" err="1"/>
              <a:t>diantara</a:t>
            </a:r>
            <a:r>
              <a:rPr lang="en-US" sz="2400" dirty="0"/>
              <a:t> </a:t>
            </a:r>
            <a:r>
              <a:rPr lang="en-US" sz="2400" dirty="0" err="1"/>
              <a:t>tiga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: </a:t>
            </a:r>
          </a:p>
          <a:p>
            <a:r>
              <a:rPr lang="en-US" sz="2400" dirty="0" smtClean="0"/>
              <a:t>• </a:t>
            </a:r>
            <a:r>
              <a:rPr lang="en-US" sz="2400" dirty="0"/>
              <a:t>Main or Virtual Memory </a:t>
            </a:r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CPU Register </a:t>
            </a:r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I/O </a:t>
            </a:r>
            <a:r>
              <a:rPr lang="en-US" sz="2400" dirty="0" smtClean="0"/>
              <a:t>Device</a:t>
            </a:r>
          </a:p>
          <a:p>
            <a:endParaRPr lang="en-US" dirty="0"/>
          </a:p>
          <a:p>
            <a:r>
              <a:rPr lang="en-US" sz="2800" b="1" dirty="0">
                <a:hlinkClick r:id="rId4" tooltip="desain set instruksi"/>
              </a:rPr>
              <a:t>DESAIN SET INSTRUKSI</a:t>
            </a:r>
            <a:r>
              <a:rPr lang="en-US" sz="2800" dirty="0"/>
              <a:t> </a:t>
            </a:r>
            <a:endParaRPr lang="en-US" sz="2800" dirty="0" smtClean="0"/>
          </a:p>
          <a:p>
            <a:r>
              <a:rPr lang="en-US" sz="2400" dirty="0" err="1" smtClean="0"/>
              <a:t>Desain</a:t>
            </a:r>
            <a:r>
              <a:rPr lang="en-US" sz="2400" dirty="0" smtClean="0"/>
              <a:t> </a:t>
            </a:r>
            <a:r>
              <a:rPr lang="en-US" sz="2400" dirty="0"/>
              <a:t>set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r>
              <a:rPr lang="en-US" sz="2400" dirty="0" err="1"/>
              <a:t>merupakan</a:t>
            </a:r>
            <a:r>
              <a:rPr lang="en-US" sz="2400" dirty="0"/>
              <a:t> </a:t>
            </a:r>
            <a:r>
              <a:rPr lang="en-US" sz="2400" dirty="0" err="1"/>
              <a:t>masalah</a:t>
            </a:r>
            <a:r>
              <a:rPr lang="en-US" sz="2400" dirty="0"/>
              <a:t> yang </a:t>
            </a:r>
            <a:r>
              <a:rPr lang="en-US" sz="2400" dirty="0" err="1"/>
              <a:t>sangat</a:t>
            </a:r>
            <a:r>
              <a:rPr lang="en-US" sz="2400" dirty="0"/>
              <a:t> </a:t>
            </a:r>
            <a:r>
              <a:rPr lang="en-US" sz="2400" dirty="0" err="1"/>
              <a:t>komplek</a:t>
            </a:r>
            <a:r>
              <a:rPr lang="en-US" sz="2400" dirty="0"/>
              <a:t> yang </a:t>
            </a:r>
            <a:r>
              <a:rPr lang="en-US" sz="2400" dirty="0" err="1"/>
              <a:t>melibatkan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aspek</a:t>
            </a:r>
            <a:r>
              <a:rPr lang="en-US" sz="2400" dirty="0"/>
              <a:t>, </a:t>
            </a:r>
            <a:r>
              <a:rPr lang="en-US" sz="2400" dirty="0" err="1"/>
              <a:t>diantaranya</a:t>
            </a:r>
            <a:r>
              <a:rPr lang="en-US" sz="2400" dirty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: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1</a:t>
            </a:r>
            <a:r>
              <a:rPr lang="en-US" sz="2400" dirty="0"/>
              <a:t>. </a:t>
            </a:r>
            <a:r>
              <a:rPr lang="en-US" sz="2400" dirty="0" err="1"/>
              <a:t>Kelengkapan</a:t>
            </a:r>
            <a:r>
              <a:rPr lang="en-US" sz="2400" dirty="0"/>
              <a:t> set </a:t>
            </a:r>
            <a:r>
              <a:rPr lang="en-US" sz="2400" dirty="0" err="1"/>
              <a:t>instruksi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2</a:t>
            </a:r>
            <a:r>
              <a:rPr lang="en-US" sz="2400" dirty="0"/>
              <a:t>. </a:t>
            </a:r>
            <a:r>
              <a:rPr lang="en-US" sz="2400" dirty="0" err="1"/>
              <a:t>Ortogonalitas</a:t>
            </a:r>
            <a:r>
              <a:rPr lang="en-US" sz="2400" dirty="0"/>
              <a:t> (</a:t>
            </a:r>
            <a:r>
              <a:rPr lang="en-US" sz="2400" dirty="0" err="1"/>
              <a:t>sifat</a:t>
            </a:r>
            <a:r>
              <a:rPr lang="en-US" sz="2400" dirty="0"/>
              <a:t> </a:t>
            </a:r>
            <a:r>
              <a:rPr lang="en-US" sz="2400" dirty="0" err="1"/>
              <a:t>independensi</a:t>
            </a:r>
            <a:r>
              <a:rPr lang="en-US" sz="2400" dirty="0"/>
              <a:t> </a:t>
            </a:r>
            <a:r>
              <a:rPr lang="en-US" sz="2400" dirty="0" err="1"/>
              <a:t>instruksi</a:t>
            </a:r>
            <a:r>
              <a:rPr lang="en-US" sz="2400" dirty="0"/>
              <a:t>)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3</a:t>
            </a:r>
            <a:r>
              <a:rPr lang="en-US" sz="2400" dirty="0"/>
              <a:t>. </a:t>
            </a:r>
            <a:r>
              <a:rPr lang="en-US" sz="2400" dirty="0" err="1"/>
              <a:t>Kompatibilitas</a:t>
            </a:r>
            <a:r>
              <a:rPr lang="en-US" sz="2400" dirty="0"/>
              <a:t> :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		- </a:t>
            </a:r>
            <a:r>
              <a:rPr lang="en-US" sz="2400" dirty="0"/>
              <a:t>Source code compatibility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				- </a:t>
            </a:r>
            <a:r>
              <a:rPr lang="en-US" sz="2400" dirty="0"/>
              <a:t>Object code Compatibility</a:t>
            </a:r>
          </a:p>
        </p:txBody>
      </p:sp>
    </p:spTree>
    <p:extLst>
      <p:ext uri="{BB962C8B-B14F-4D97-AF65-F5344CB8AC3E}">
        <p14:creationId xmlns:p14="http://schemas.microsoft.com/office/powerpoint/2010/main" val="24711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21893" y="509363"/>
            <a:ext cx="69670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3200" b="1" dirty="0">
                <a:hlinkClick r:id="rId3" tooltip="slide8"/>
              </a:rPr>
              <a:t>Selain ketiga aspek tersebut juga </a:t>
            </a:r>
            <a:r>
              <a:rPr lang="sv-SE" sz="3200" b="1" dirty="0" smtClean="0">
                <a:hlinkClick r:id="rId3" tooltip="slide8"/>
              </a:rPr>
              <a:t>melibatkan hal-hal sebagai berikut :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1301085" y="2169699"/>
            <a:ext cx="107225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Operation Repertoire : </a:t>
            </a: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banyak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operasi</a:t>
            </a:r>
            <a:r>
              <a:rPr lang="en-US" sz="2800" dirty="0"/>
              <a:t> </a:t>
            </a:r>
            <a:r>
              <a:rPr lang="en-US" sz="2800" dirty="0" err="1"/>
              <a:t>apa</a:t>
            </a:r>
            <a:r>
              <a:rPr lang="en-US" sz="2800" dirty="0"/>
              <a:t> </a:t>
            </a:r>
            <a:r>
              <a:rPr lang="en-US" sz="2800" dirty="0" err="1"/>
              <a:t>saja</a:t>
            </a:r>
            <a:r>
              <a:rPr lang="en-US" sz="2800" dirty="0"/>
              <a:t> </a:t>
            </a:r>
            <a:r>
              <a:rPr lang="en-US" sz="2800" dirty="0" smtClean="0"/>
              <a:t>								   		   yang </a:t>
            </a:r>
            <a:r>
              <a:rPr lang="en-US" sz="2800" dirty="0" err="1" smtClean="0"/>
              <a:t>disediakan</a:t>
            </a:r>
            <a:r>
              <a:rPr lang="en-US" sz="2800" dirty="0"/>
              <a:t>,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berapa</a:t>
            </a:r>
            <a:r>
              <a:rPr lang="en-US" sz="2800" dirty="0"/>
              <a:t> </a:t>
            </a:r>
            <a:r>
              <a:rPr lang="en-US" sz="2800" dirty="0" err="1"/>
              <a:t>sulit</a:t>
            </a:r>
            <a:r>
              <a:rPr lang="en-US" sz="2800" dirty="0"/>
              <a:t> </a:t>
            </a:r>
            <a:r>
              <a:rPr lang="en-US" sz="2800" dirty="0" err="1"/>
              <a:t>operasinya</a:t>
            </a:r>
            <a:r>
              <a:rPr lang="en-US" sz="2800" dirty="0"/>
              <a:t>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Data Types 				 : </a:t>
            </a:r>
            <a:r>
              <a:rPr lang="en-US" sz="2800" dirty="0" err="1"/>
              <a:t>tipe</a:t>
            </a:r>
            <a:r>
              <a:rPr lang="en-US" sz="2800" dirty="0"/>
              <a:t>/</a:t>
            </a:r>
            <a:r>
              <a:rPr lang="en-US" sz="2800" dirty="0" err="1"/>
              <a:t>jenis</a:t>
            </a:r>
            <a:r>
              <a:rPr lang="en-US" sz="2800" dirty="0"/>
              <a:t> data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olah</a:t>
            </a:r>
            <a:r>
              <a:rPr lang="en-US" sz="2800" dirty="0"/>
              <a:t>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Instruction  Format 	 : </a:t>
            </a:r>
            <a:r>
              <a:rPr lang="en-US" sz="2800" dirty="0" err="1"/>
              <a:t>panjangnya</a:t>
            </a:r>
            <a:r>
              <a:rPr lang="en-US" sz="2800" dirty="0"/>
              <a:t>, </a:t>
            </a:r>
            <a:r>
              <a:rPr lang="en-US" sz="2800" dirty="0" err="1"/>
              <a:t>banyaknya</a:t>
            </a:r>
            <a:r>
              <a:rPr lang="en-US" sz="2800" dirty="0"/>
              <a:t> </a:t>
            </a:r>
            <a:r>
              <a:rPr lang="en-US" sz="2800" dirty="0" err="1"/>
              <a:t>alamat</a:t>
            </a:r>
            <a:r>
              <a:rPr lang="en-US" sz="2800" dirty="0"/>
              <a:t>, </a:t>
            </a:r>
            <a:r>
              <a:rPr lang="en-US" sz="2800" dirty="0" err="1"/>
              <a:t>dsb</a:t>
            </a:r>
            <a:r>
              <a:rPr lang="en-US" sz="2800" dirty="0"/>
              <a:t>. </a:t>
            </a: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/>
              <a:t>Register					 : </a:t>
            </a:r>
            <a:r>
              <a:rPr lang="en-US" sz="2800" dirty="0" err="1"/>
              <a:t>Banyaknya</a:t>
            </a:r>
            <a:r>
              <a:rPr lang="en-US" sz="2800" dirty="0"/>
              <a:t> register yang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 smtClean="0"/>
              <a:t>digunakan</a:t>
            </a:r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 smtClean="0"/>
              <a:t>Addressing 				 : </a:t>
            </a:r>
            <a:r>
              <a:rPr lang="en-US" sz="2800" dirty="0"/>
              <a:t>Mode </a:t>
            </a:r>
            <a:r>
              <a:rPr lang="en-US" sz="2800" dirty="0" err="1"/>
              <a:t>pengalamatan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operand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11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307892-B462-4ACD-8B4B-4E5B304ADB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912" y="304795"/>
            <a:ext cx="2520000" cy="84586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603499" y="781328"/>
            <a:ext cx="48987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 smtClean="0">
                <a:hlinkClick r:id="rId3" tooltip="jenis jenis operand"/>
              </a:rPr>
              <a:t>JENIS-JENIS OPERAND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1765109" y="1996322"/>
            <a:ext cx="97399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 • Addresses (</a:t>
            </a:r>
            <a:r>
              <a:rPr lang="en-US" sz="2800" dirty="0" err="1" smtClean="0"/>
              <a:t>akandibahas</a:t>
            </a:r>
            <a:r>
              <a:rPr lang="en-US" sz="2800" dirty="0" smtClean="0"/>
              <a:t>  </a:t>
            </a:r>
            <a:r>
              <a:rPr lang="en-US" sz="2800" dirty="0" err="1" smtClean="0"/>
              <a:t>pada</a:t>
            </a:r>
            <a:r>
              <a:rPr lang="en-US" sz="2800" dirty="0" smtClean="0"/>
              <a:t>  </a:t>
            </a:r>
            <a:r>
              <a:rPr lang="en-US" sz="2800" dirty="0"/>
              <a:t>addressing </a:t>
            </a:r>
            <a:r>
              <a:rPr lang="en-US" sz="2800" dirty="0" smtClean="0"/>
              <a:t> modes)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• </a:t>
            </a:r>
            <a:r>
              <a:rPr lang="en-US" sz="2800" dirty="0"/>
              <a:t>Numbers </a:t>
            </a:r>
            <a:r>
              <a:rPr lang="en-US" sz="2800" dirty="0" smtClean="0"/>
              <a:t>		: 	- </a:t>
            </a:r>
            <a:r>
              <a:rPr lang="en-US" sz="2800" dirty="0"/>
              <a:t>Integer or fixed point - Floating point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	  			- </a:t>
            </a:r>
            <a:r>
              <a:rPr lang="en-US" sz="2800" dirty="0"/>
              <a:t>Decimal (BCD) </a:t>
            </a:r>
            <a:endParaRPr lang="en-US" sz="2800" dirty="0" smtClean="0"/>
          </a:p>
          <a:p>
            <a:r>
              <a:rPr lang="en-US" sz="2800" dirty="0" smtClean="0"/>
              <a:t> • </a:t>
            </a:r>
            <a:r>
              <a:rPr lang="en-US" sz="2800" dirty="0"/>
              <a:t>Characters </a:t>
            </a:r>
            <a:r>
              <a:rPr lang="en-US" sz="2800" dirty="0" smtClean="0"/>
              <a:t>	:  </a:t>
            </a:r>
            <a:r>
              <a:rPr lang="en-US" sz="2800" dirty="0"/>
              <a:t>- ASCII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en-US" sz="2800" dirty="0" smtClean="0"/>
              <a:t>				   - </a:t>
            </a:r>
            <a:r>
              <a:rPr lang="en-US" sz="2800" dirty="0"/>
              <a:t>EBCDIC </a:t>
            </a:r>
            <a:endParaRPr lang="en-US" sz="2800" dirty="0" smtClean="0"/>
          </a:p>
          <a:p>
            <a:r>
              <a:rPr lang="en-US" sz="2800" dirty="0" smtClean="0"/>
              <a:t> • </a:t>
            </a:r>
            <a:r>
              <a:rPr lang="en-US" sz="2800" dirty="0"/>
              <a:t>Logical Data </a:t>
            </a:r>
            <a:r>
              <a:rPr lang="en-US" sz="2800" dirty="0" smtClean="0"/>
              <a:t>	:  </a:t>
            </a:r>
            <a:r>
              <a:rPr lang="en-US" sz="2800" dirty="0" err="1" smtClean="0"/>
              <a:t>Bila</a:t>
            </a:r>
            <a:r>
              <a:rPr lang="en-US" sz="2800" dirty="0" smtClean="0"/>
              <a:t> </a:t>
            </a:r>
            <a:r>
              <a:rPr lang="en-US" sz="2800" dirty="0"/>
              <a:t>data </a:t>
            </a:r>
            <a:r>
              <a:rPr lang="en-US" sz="2800" dirty="0" err="1"/>
              <a:t>berbentuk</a:t>
            </a:r>
            <a:r>
              <a:rPr lang="en-US" sz="2800" dirty="0"/>
              <a:t> </a:t>
            </a:r>
            <a:r>
              <a:rPr lang="en-US" sz="2800" dirty="0" smtClean="0"/>
              <a:t>binary, </a:t>
            </a:r>
            <a:r>
              <a:rPr lang="en-US" sz="2800" dirty="0" err="1" smtClean="0"/>
              <a:t>yaitu</a:t>
            </a:r>
            <a:r>
              <a:rPr lang="en-US" sz="2800" dirty="0" smtClean="0"/>
              <a:t>  : </a:t>
            </a:r>
            <a:r>
              <a:rPr lang="en-US" sz="2800" dirty="0"/>
              <a:t>0 </a:t>
            </a:r>
            <a:r>
              <a:rPr lang="en-US" sz="2800" dirty="0" err="1"/>
              <a:t>dan</a:t>
            </a:r>
            <a:r>
              <a:rPr lang="en-US" sz="2800" dirty="0"/>
              <a:t>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115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4009</TotalTime>
  <Words>116</Words>
  <Application>Microsoft Office PowerPoint</Application>
  <PresentationFormat>Custom</PresentationFormat>
  <Paragraphs>77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</dc:creator>
  <cp:lastModifiedBy>Deny Hidayatullah</cp:lastModifiedBy>
  <cp:revision>32</cp:revision>
  <dcterms:created xsi:type="dcterms:W3CDTF">2019-10-30T03:03:28Z</dcterms:created>
  <dcterms:modified xsi:type="dcterms:W3CDTF">2020-07-13T08:46:44Z</dcterms:modified>
</cp:coreProperties>
</file>