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436" y="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t>30/09/2021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6A9492B-949B-4875-A2F2-E970AEA1D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89" y="1669724"/>
            <a:ext cx="6068291" cy="2036887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4518" y="4185133"/>
            <a:ext cx="7549662" cy="9319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b="1" dirty="0" err="1" smtClean="0">
                <a:solidFill>
                  <a:srgbClr val="7030A0"/>
                </a:solidFill>
                <a:latin typeface="Agency FB" pitchFamily="34" charset="0"/>
              </a:rPr>
              <a:t>Arsitektur</a:t>
            </a:r>
            <a:r>
              <a:rPr lang="en-US" sz="4400" b="1" dirty="0">
                <a:solidFill>
                  <a:srgbClr val="7030A0"/>
                </a:solidFill>
                <a:latin typeface="Agency FB" pitchFamily="34" charset="0"/>
              </a:rPr>
              <a:t> &amp;</a:t>
            </a:r>
            <a:r>
              <a:rPr lang="en-US" sz="4400" b="1" dirty="0" smtClean="0">
                <a:solidFill>
                  <a:srgbClr val="7030A0"/>
                </a:solidFill>
                <a:latin typeface="Agency FB" pitchFamily="34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Agency FB" pitchFamily="34" charset="0"/>
              </a:rPr>
              <a:t>Organisasi</a:t>
            </a:r>
            <a:r>
              <a:rPr lang="en-US" sz="4400" b="1" dirty="0">
                <a:solidFill>
                  <a:srgbClr val="7030A0"/>
                </a:solidFill>
                <a:latin typeface="Agency FB" pitchFamily="34" charset="0"/>
              </a:rPr>
              <a:t> </a:t>
            </a:r>
            <a:r>
              <a:rPr lang="en-US" sz="4400" b="1" dirty="0" err="1" smtClean="0">
                <a:solidFill>
                  <a:srgbClr val="7030A0"/>
                </a:solidFill>
                <a:latin typeface="Agency FB" pitchFamily="34" charset="0"/>
              </a:rPr>
              <a:t>Komputer</a:t>
            </a:r>
            <a:r>
              <a:rPr lang="en-US" sz="4400" b="1" dirty="0" smtClean="0">
                <a:solidFill>
                  <a:srgbClr val="7030A0"/>
                </a:solidFill>
                <a:latin typeface="Agency FB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5445" y="5955323"/>
            <a:ext cx="286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gency FB" pitchFamily="34" charset="0"/>
              </a:rPr>
              <a:t>Deny </a:t>
            </a:r>
            <a:r>
              <a:rPr lang="en-US" sz="2400" b="1" dirty="0" err="1" smtClean="0">
                <a:latin typeface="Agency FB" pitchFamily="34" charset="0"/>
              </a:rPr>
              <a:t>Hidayatullah</a:t>
            </a:r>
            <a:r>
              <a:rPr lang="en-US" sz="2400" b="1" dirty="0" smtClean="0">
                <a:latin typeface="Agency FB" pitchFamily="34" charset="0"/>
              </a:rPr>
              <a:t>, MMSI</a:t>
            </a:r>
            <a:endParaRPr lang="en-US" sz="2400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411900" y="1263259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 b="0" i="0" u="none" strike="noStrike" cap="none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US" smtClean="0"/>
              <a:t>Review Jenis Jenis Register 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/>
        </p:nvSpPr>
        <p:spPr>
          <a:xfrm>
            <a:off x="1524000" y="2297441"/>
            <a:ext cx="2307000" cy="3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✣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⨳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127000" indent="0">
              <a:buNone/>
            </a:pPr>
            <a:r>
              <a:rPr lang="en-US" b="1" smtClean="0"/>
              <a:t>General Purpose Regiter :</a:t>
            </a:r>
          </a:p>
          <a:p>
            <a:r>
              <a:rPr lang="en-US" smtClean="0"/>
              <a:t>AX (Accumulator )</a:t>
            </a:r>
          </a:p>
          <a:p>
            <a:r>
              <a:rPr lang="en-US" smtClean="0"/>
              <a:t>BX( Base )</a:t>
            </a:r>
          </a:p>
          <a:p>
            <a:r>
              <a:rPr lang="en-US" smtClean="0"/>
              <a:t>CX( Counter )</a:t>
            </a:r>
          </a:p>
          <a:p>
            <a:r>
              <a:rPr lang="en-US" smtClean="0"/>
              <a:t>DX (Data ) </a:t>
            </a:r>
          </a:p>
          <a:p>
            <a:pPr marL="127000" indent="0">
              <a:buNone/>
            </a:pPr>
            <a:r>
              <a:rPr lang="en-US" smtClean="0"/>
              <a:t>( 16 bit )</a:t>
            </a:r>
          </a:p>
          <a:p>
            <a:pPr marL="127000" indent="0">
              <a:buNone/>
            </a:pPr>
            <a:r>
              <a:rPr lang="en-US" smtClean="0"/>
              <a:t>Jika 8 bit , X diganti menjadi akhiran L atau H )</a:t>
            </a:r>
            <a:endParaRPr lang="en-US"/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3675707" y="2297441"/>
            <a:ext cx="2476315" cy="3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✣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⨳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127000" indent="0">
              <a:buNone/>
            </a:pPr>
            <a:r>
              <a:rPr lang="en-US" b="1" smtClean="0"/>
              <a:t>Pointer dan Index Register :</a:t>
            </a:r>
          </a:p>
          <a:p>
            <a:r>
              <a:rPr lang="en-US" smtClean="0"/>
              <a:t>SP ( Stack Pointer)</a:t>
            </a:r>
          </a:p>
          <a:p>
            <a:r>
              <a:rPr lang="en-US" smtClean="0"/>
              <a:t>BP ( Base Pointer )</a:t>
            </a:r>
          </a:p>
          <a:p>
            <a:r>
              <a:rPr lang="en-US" smtClean="0"/>
              <a:t>SI dan DI ( Source Index dan Destination Index )</a:t>
            </a:r>
          </a:p>
          <a:p>
            <a:r>
              <a:rPr lang="en-US" smtClean="0"/>
              <a:t>IP ( Instruction Pointer )</a:t>
            </a:r>
            <a:endParaRPr lang="en-US"/>
          </a:p>
        </p:txBody>
      </p:sp>
      <p:sp>
        <p:nvSpPr>
          <p:cNvPr id="7" name="Text Placeholder 4"/>
          <p:cNvSpPr>
            <a:spLocks noGrp="1"/>
          </p:cNvSpPr>
          <p:nvPr/>
        </p:nvSpPr>
        <p:spPr>
          <a:xfrm>
            <a:off x="5975287" y="2297441"/>
            <a:ext cx="2804813" cy="3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✣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⨳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 b="0" i="0" u="none" strike="noStrike" cap="none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pPr marL="127000" indent="0">
              <a:buNone/>
            </a:pPr>
            <a:r>
              <a:rPr lang="en-US" b="1" smtClean="0"/>
              <a:t>Register Segment :</a:t>
            </a:r>
          </a:p>
          <a:p>
            <a:r>
              <a:rPr lang="en-US" smtClean="0"/>
              <a:t>CS( Code Segment )</a:t>
            </a:r>
          </a:p>
          <a:p>
            <a:r>
              <a:rPr lang="en-US" smtClean="0"/>
              <a:t>DS ( Data Segment )</a:t>
            </a:r>
          </a:p>
          <a:p>
            <a:r>
              <a:rPr lang="en-US" smtClean="0"/>
              <a:t>SS ( Stack Segment)</a:t>
            </a:r>
          </a:p>
          <a:p>
            <a:r>
              <a:rPr lang="en-US" smtClean="0"/>
              <a:t>ES ( Extra Segment)</a:t>
            </a:r>
            <a:endParaRPr lang="en-US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780100" y="2297441"/>
            <a:ext cx="2307000" cy="3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>
              <a:buNone/>
            </a:pPr>
            <a:r>
              <a:rPr lang="en-US" b="1" smtClean="0"/>
              <a:t>Register Flag </a:t>
            </a:r>
            <a:r>
              <a:rPr lang="en-US" smtClean="0"/>
              <a:t>: </a:t>
            </a:r>
          </a:p>
          <a:p>
            <a:r>
              <a:rPr lang="en-US" smtClean="0"/>
              <a:t>CF (Carry Flag ) </a:t>
            </a:r>
          </a:p>
          <a:p>
            <a:r>
              <a:rPr lang="en-US" smtClean="0"/>
              <a:t>OF( Overflow Flag )</a:t>
            </a:r>
          </a:p>
          <a:p>
            <a:r>
              <a:rPr lang="en-US" smtClean="0"/>
              <a:t>SF ( Sign Flag ) ,</a:t>
            </a:r>
          </a:p>
          <a:p>
            <a:r>
              <a:rPr lang="en-US" smtClean="0"/>
              <a:t>dll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C1EC14-38D9-4DCD-A0E4-5E50291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id-ID" sz="6600" b="1" i="1" dirty="0">
                <a:latin typeface="Lucida Bright" panose="02040602050505020304" pitchFamily="18" charset="0"/>
                <a:ea typeface="Cambria" panose="02040503050406030204" pitchFamily="18" charset="0"/>
              </a:rPr>
              <a:t>Terimakasih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75071" y="2684776"/>
            <a:ext cx="5733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“Mode </a:t>
            </a:r>
            <a:r>
              <a:rPr lang="en-US" sz="4400" b="1" dirty="0" err="1"/>
              <a:t>Pengalamatan</a:t>
            </a:r>
            <a:r>
              <a:rPr lang="en-US" sz="4400" b="1" dirty="0"/>
              <a:t>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42471" y="1027029"/>
            <a:ext cx="8656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Pendahuluan</a:t>
            </a:r>
            <a:r>
              <a:rPr lang="en-US" sz="2800" b="1" dirty="0"/>
              <a:t> </a:t>
            </a:r>
            <a:r>
              <a:rPr lang="en-US" sz="2800" b="1" dirty="0" err="1"/>
              <a:t>Secara</a:t>
            </a:r>
            <a:r>
              <a:rPr lang="en-US" sz="2800" b="1" dirty="0"/>
              <a:t> </a:t>
            </a:r>
            <a:r>
              <a:rPr lang="en-US" sz="2800" b="1" dirty="0" err="1"/>
              <a:t>umum</a:t>
            </a:r>
            <a:r>
              <a:rPr lang="en-US" sz="2800" b="1" dirty="0"/>
              <a:t>, Set </a:t>
            </a:r>
            <a:r>
              <a:rPr lang="en-US" sz="2800" b="1" dirty="0" err="1"/>
              <a:t>Instruksi</a:t>
            </a:r>
            <a:r>
              <a:rPr lang="en-US" sz="2800" b="1" dirty="0"/>
              <a:t> </a:t>
            </a:r>
            <a:r>
              <a:rPr lang="en-US" sz="2800" b="1" dirty="0" err="1"/>
              <a:t>ini</a:t>
            </a:r>
            <a:r>
              <a:rPr lang="en-US" sz="2800" b="1" dirty="0"/>
              <a:t> </a:t>
            </a:r>
            <a:r>
              <a:rPr lang="en-US" sz="2800" b="1" dirty="0" err="1"/>
              <a:t>mencakup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519451" y="1550249"/>
            <a:ext cx="91354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Jenis</a:t>
            </a:r>
            <a:r>
              <a:rPr lang="en-US" sz="2400" dirty="0"/>
              <a:t> data yang </a:t>
            </a:r>
            <a:r>
              <a:rPr lang="en-US" sz="2400" dirty="0" err="1" smtClean="0"/>
              <a:t>didukung</a:t>
            </a:r>
            <a:r>
              <a:rPr lang="en-US" sz="2400" dirty="0" smtClean="0"/>
              <a:t> 			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Jenis</a:t>
            </a:r>
            <a:r>
              <a:rPr lang="en-US" sz="2400" dirty="0"/>
              <a:t> </a:t>
            </a:r>
            <a:r>
              <a:rPr lang="en-US" sz="2400" dirty="0" err="1"/>
              <a:t>instruksi</a:t>
            </a:r>
            <a:r>
              <a:rPr lang="en-US" sz="2400" dirty="0"/>
              <a:t> yang </a:t>
            </a:r>
            <a:r>
              <a:rPr lang="en-US" sz="2400" dirty="0" err="1" smtClean="0"/>
              <a:t>dipakai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J</a:t>
            </a:r>
            <a:r>
              <a:rPr lang="en-US" sz="2400" dirty="0" err="1" smtClean="0"/>
              <a:t>enis</a:t>
            </a:r>
            <a:r>
              <a:rPr lang="en-US" sz="2400" dirty="0"/>
              <a:t> </a:t>
            </a:r>
            <a:r>
              <a:rPr lang="en-US" sz="2400" dirty="0" smtClean="0"/>
              <a:t>register</a:t>
            </a:r>
            <a:r>
              <a:rPr lang="en-US" sz="2400" dirty="0"/>
              <a:t> 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Mode </a:t>
            </a:r>
            <a:r>
              <a:rPr lang="en-US" sz="2400" dirty="0" err="1" smtClean="0"/>
              <a:t>pengalamatan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Arsitektur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P</a:t>
            </a:r>
            <a:r>
              <a:rPr lang="en-US" sz="2400" dirty="0" err="1" smtClean="0"/>
              <a:t>enanganan</a:t>
            </a:r>
            <a:r>
              <a:rPr lang="en-US" sz="2400" dirty="0"/>
              <a:t> </a:t>
            </a:r>
            <a:r>
              <a:rPr lang="en-US" sz="2400" dirty="0" err="1" smtClean="0"/>
              <a:t>interupsi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 smtClean="0"/>
              <a:t>Eksepsi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Dan 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/>
              <a:t>I/O </a:t>
            </a:r>
            <a:r>
              <a:rPr lang="en-US" sz="2400" dirty="0" err="1"/>
              <a:t>eksternalnya</a:t>
            </a:r>
            <a:r>
              <a:rPr lang="en-US" sz="2400" dirty="0"/>
              <a:t> (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19451" y="4597237"/>
            <a:ext cx="105724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Kumpulan </a:t>
            </a:r>
            <a:r>
              <a:rPr lang="en-US" sz="2400" dirty="0" err="1"/>
              <a:t>intruksi</a:t>
            </a:r>
            <a:r>
              <a:rPr lang="en-US" sz="2400" dirty="0"/>
              <a:t>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yang </a:t>
            </a:r>
            <a:r>
              <a:rPr lang="en-US" sz="2400" dirty="0" err="1"/>
              <a:t>bervariasi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menemukan</a:t>
            </a:r>
            <a:r>
              <a:rPr lang="en-US" sz="2400" dirty="0"/>
              <a:t> </a:t>
            </a:r>
            <a:r>
              <a:rPr lang="en-US" sz="2400" dirty="0" err="1"/>
              <a:t>lokasi</a:t>
            </a:r>
            <a:r>
              <a:rPr lang="en-US" sz="2400" dirty="0"/>
              <a:t> </a:t>
            </a:r>
            <a:r>
              <a:rPr lang="en-US" sz="2400" dirty="0" err="1"/>
              <a:t>memori</a:t>
            </a:r>
            <a:r>
              <a:rPr lang="en-US" sz="2400" dirty="0" smtClean="0"/>
              <a:t>.  Cara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b="1" dirty="0"/>
              <a:t>mode </a:t>
            </a:r>
            <a:r>
              <a:rPr lang="en-US" sz="2400" b="1" dirty="0" err="1"/>
              <a:t>pengalamatan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Cara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pemrosesan</a:t>
            </a:r>
            <a:r>
              <a:rPr lang="en-US" sz="2400" dirty="0"/>
              <a:t> list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mengacu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data yang </a:t>
            </a:r>
            <a:r>
              <a:rPr lang="en-US" sz="2400" dirty="0" err="1"/>
              <a:t>komplek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69324" y="727727"/>
            <a:ext cx="77424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Mode </a:t>
            </a:r>
            <a:r>
              <a:rPr lang="en-US" sz="3200" b="1" dirty="0" err="1"/>
              <a:t>Pengalamatan</a:t>
            </a:r>
            <a:r>
              <a:rPr lang="en-US" sz="3600" b="1" dirty="0"/>
              <a:t> </a:t>
            </a:r>
            <a:r>
              <a:rPr lang="en-US" sz="3600" b="1" dirty="0" err="1"/>
              <a:t>Digunakan</a:t>
            </a:r>
            <a:r>
              <a:rPr lang="en-US" sz="3600" b="1" dirty="0"/>
              <a:t> </a:t>
            </a:r>
            <a:r>
              <a:rPr lang="en-US" sz="3600" b="1" dirty="0" err="1"/>
              <a:t>untuk</a:t>
            </a:r>
            <a:r>
              <a:rPr lang="en-US" sz="3600" b="1" dirty="0"/>
              <a:t> :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792406" y="1318596"/>
            <a:ext cx="88625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mereferensi</a:t>
            </a:r>
            <a:r>
              <a:rPr lang="en-US" sz="2400" b="1" dirty="0"/>
              <a:t> </a:t>
            </a:r>
            <a:r>
              <a:rPr lang="en-US" sz="2400" b="1" dirty="0" err="1"/>
              <a:t>lokasi</a:t>
            </a:r>
            <a:r>
              <a:rPr lang="en-US" sz="2400" b="1" dirty="0"/>
              <a:t> </a:t>
            </a:r>
            <a:r>
              <a:rPr lang="en-US" sz="2400" b="1" dirty="0" err="1"/>
              <a:t>memori</a:t>
            </a:r>
            <a:r>
              <a:rPr lang="en-US" sz="2400" b="1" dirty="0"/>
              <a:t> yang </a:t>
            </a:r>
            <a:r>
              <a:rPr lang="en-US" sz="2400" b="1" dirty="0" err="1" smtClean="0"/>
              <a:t>besar</a:t>
            </a: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 smtClean="0"/>
              <a:t>Membatasi</a:t>
            </a:r>
            <a:r>
              <a:rPr lang="en-US" sz="2400" b="1" dirty="0" smtClean="0"/>
              <a:t> </a:t>
            </a:r>
            <a:r>
              <a:rPr lang="en-US" sz="2400" b="1" dirty="0" err="1"/>
              <a:t>keterbatasan</a:t>
            </a:r>
            <a:r>
              <a:rPr lang="en-US" sz="2400" b="1" dirty="0"/>
              <a:t> format </a:t>
            </a:r>
            <a:r>
              <a:rPr lang="en-US" sz="2400" b="1" dirty="0" err="1"/>
              <a:t>instruksi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373631" y="2046366"/>
            <a:ext cx="10286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/>
              <a:t>Mode </a:t>
            </a:r>
            <a:r>
              <a:rPr lang="sv-SE" sz="3200" b="1" dirty="0" smtClean="0"/>
              <a:t>Pengalamatan ada </a:t>
            </a:r>
            <a:r>
              <a:rPr lang="sv-SE" sz="3200" b="1" dirty="0"/>
              <a:t>beberapa teknik </a:t>
            </a:r>
            <a:r>
              <a:rPr lang="sv-SE" sz="3200" b="1" dirty="0" smtClean="0"/>
              <a:t>pengalamatan, Yaitu :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770912" y="3155704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sz="2800" i="1" dirty="0"/>
              <a:t>Immediate Addressing</a:t>
            </a:r>
            <a:endParaRPr lang="en-US" sz="2800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Direct Addressing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Indirect Addressing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Register addressing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Register </a:t>
            </a:r>
            <a:r>
              <a:rPr lang="en-US" sz="2800" i="1" dirty="0"/>
              <a:t>indirect </a:t>
            </a:r>
            <a:r>
              <a:rPr lang="en-US" sz="2800" i="1" dirty="0" smtClean="0"/>
              <a:t>addressing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Displacement addressing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i="1" dirty="0" smtClean="0"/>
              <a:t>Stack </a:t>
            </a:r>
            <a:r>
              <a:rPr lang="en-US" sz="2800" i="1" dirty="0"/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19702" y="1570885"/>
            <a:ext cx="90575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Corbel" panose="020B0503020204020204" pitchFamily="34" charset="0"/>
              <a:buChar char="Ф"/>
            </a:pPr>
            <a:r>
              <a:rPr lang="en-US" sz="2400" dirty="0" smtClean="0"/>
              <a:t>Mode </a:t>
            </a:r>
            <a:r>
              <a:rPr lang="en-US" sz="2400" dirty="0" err="1" smtClean="0"/>
              <a:t>pengalamatan</a:t>
            </a:r>
            <a:r>
              <a:rPr lang="en-US" sz="2400" dirty="0" smtClean="0"/>
              <a:t> immediate addressing </a:t>
            </a:r>
            <a:r>
              <a:rPr lang="en-US" sz="2400" dirty="0" err="1" smtClean="0"/>
              <a:t>sangat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dipakai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harga</a:t>
            </a:r>
            <a:r>
              <a:rPr lang="en-US" sz="2400" dirty="0" smtClean="0"/>
              <a:t> yang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disimpan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memori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mengikuti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err="1" smtClean="0"/>
              <a:t>dalam</a:t>
            </a:r>
            <a:r>
              <a:rPr lang="en-US" sz="2400" smtClean="0"/>
              <a:t> memori.</a:t>
            </a:r>
          </a:p>
          <a:p>
            <a:pPr marL="342900" indent="-342900" algn="just">
              <a:buFont typeface="Corbel" panose="020B0503020204020204" pitchFamily="34" charset="0"/>
              <a:buChar char="Ф"/>
            </a:pPr>
            <a:r>
              <a:rPr lang="en-US" sz="2400" smtClean="0"/>
              <a:t>Mode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konstanta</a:t>
            </a:r>
            <a:r>
              <a:rPr lang="en-US" sz="2400" dirty="0" smtClean="0"/>
              <a:t> </a:t>
            </a:r>
            <a:r>
              <a:rPr lang="en-US" sz="2400" dirty="0" err="1" smtClean="0"/>
              <a:t>diketahui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program </a:t>
            </a:r>
            <a:r>
              <a:rPr lang="en-US" sz="2400" dirty="0" err="1" smtClean="0"/>
              <a:t>dibuat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dirubah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err="1" smtClean="0"/>
              <a:t>eksekusi</a:t>
            </a:r>
            <a:r>
              <a:rPr lang="en-US" sz="2400" smtClean="0"/>
              <a:t> program.</a:t>
            </a:r>
          </a:p>
          <a:p>
            <a:pPr marL="342900" indent="-342900" algn="just">
              <a:buFont typeface="Corbel" panose="020B0503020204020204" pitchFamily="34" charset="0"/>
              <a:buChar char="Ф"/>
            </a:pPr>
            <a:r>
              <a:rPr lang="en-US" sz="2400" smtClean="0"/>
              <a:t>Operasi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mode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byte </a:t>
            </a:r>
            <a:r>
              <a:rPr lang="en-US" sz="2400" dirty="0" err="1" smtClean="0"/>
              <a:t>instruksi</a:t>
            </a:r>
            <a:r>
              <a:rPr lang="en-US" sz="2400" dirty="0" smtClean="0"/>
              <a:t>,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kode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lagi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smtClean="0"/>
              <a:t>data byte.</a:t>
            </a:r>
          </a:p>
          <a:p>
            <a:pPr marL="342900" indent="-342900" algn="just">
              <a:buFont typeface="Corbel" panose="020B0503020204020204" pitchFamily="34" charset="0"/>
              <a:buChar char="Ф"/>
            </a:pPr>
            <a:r>
              <a:rPr lang="en-US" sz="2400" smtClean="0"/>
              <a:t>Dengan </a:t>
            </a:r>
            <a:r>
              <a:rPr lang="en-US" sz="2400" dirty="0" smtClean="0"/>
              <a:t>kata lain,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diperlukan</a:t>
            </a:r>
            <a:r>
              <a:rPr lang="en-US" sz="2400" dirty="0" smtClean="0"/>
              <a:t> </a:t>
            </a:r>
            <a:r>
              <a:rPr lang="en-US" sz="2400" dirty="0" err="1" smtClean="0"/>
              <a:t>pengambilan</a:t>
            </a:r>
            <a:r>
              <a:rPr lang="en-US" sz="2400" dirty="0" smtClean="0"/>
              <a:t> </a:t>
            </a:r>
            <a:r>
              <a:rPr lang="en-US" sz="2400" dirty="0" err="1" smtClean="0"/>
              <a:t>harga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alamat</a:t>
            </a:r>
            <a:r>
              <a:rPr lang="en-US" sz="2400" dirty="0" smtClean="0"/>
              <a:t> lain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disimpan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497132" y="727727"/>
            <a:ext cx="42559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 </a:t>
            </a:r>
            <a:r>
              <a:rPr lang="en-US" sz="3200" b="1" i="1" u="sng" dirty="0"/>
              <a:t>Immediate Addressing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7152" y="4912435"/>
            <a:ext cx="296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Instruction</a:t>
            </a:r>
            <a:endParaRPr lang="en-US" b="1"/>
          </a:p>
        </p:txBody>
      </p:sp>
      <p:sp>
        <p:nvSpPr>
          <p:cNvPr id="6" name="Rectangle 5"/>
          <p:cNvSpPr/>
          <p:nvPr/>
        </p:nvSpPr>
        <p:spPr>
          <a:xfrm>
            <a:off x="2335794" y="5281767"/>
            <a:ext cx="1665838" cy="311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Operand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49921" y="1612427"/>
            <a:ext cx="10742079" cy="3023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Direct addressing </a:t>
            </a:r>
            <a:r>
              <a:rPr lang="en-US" sz="2000" dirty="0" err="1"/>
              <a:t>merupakan</a:t>
            </a:r>
            <a:r>
              <a:rPr lang="en-US" sz="2000" dirty="0"/>
              <a:t> mode </a:t>
            </a:r>
            <a:r>
              <a:rPr lang="en-US" sz="2000" dirty="0" err="1"/>
              <a:t>pengalamatan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mentransfer</a:t>
            </a:r>
            <a:r>
              <a:rPr lang="en-US" sz="2000" dirty="0"/>
              <a:t> data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register.</a:t>
            </a:r>
          </a:p>
          <a:p>
            <a:r>
              <a:rPr lang="en-US" sz="2000" dirty="0" smtClean="0"/>
              <a:t>Format </a:t>
            </a:r>
            <a:r>
              <a:rPr lang="en-US" sz="2000" dirty="0" err="1" smtClean="0"/>
              <a:t>Instruksik</a:t>
            </a:r>
            <a:endParaRPr lang="en-US" sz="2000" dirty="0" smtClean="0"/>
          </a:p>
          <a:p>
            <a:r>
              <a:rPr lang="en-US" sz="2000" dirty="0" smtClean="0"/>
              <a:t>Operation Code, Register</a:t>
            </a:r>
            <a:r>
              <a:rPr lang="en-US" sz="2000" dirty="0"/>
              <a:t>,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: </a:t>
            </a:r>
            <a:r>
              <a:rPr lang="en-US" sz="2000" b="1" dirty="0" smtClean="0"/>
              <a:t>MOV </a:t>
            </a:r>
            <a:r>
              <a:rPr lang="en-US" sz="2000" b="1" dirty="0"/>
              <a:t>A</a:t>
            </a:r>
            <a:r>
              <a:rPr lang="en-US" sz="2000" dirty="0"/>
              <a:t>, </a:t>
            </a:r>
            <a:r>
              <a:rPr lang="en-US" sz="2000" dirty="0" smtClean="0"/>
              <a:t>04H</a:t>
            </a:r>
          </a:p>
          <a:p>
            <a:endParaRPr lang="en-US" sz="1050" dirty="0"/>
          </a:p>
          <a:p>
            <a:r>
              <a:rPr lang="en-US" sz="2000" b="1" dirty="0" smtClean="0"/>
              <a:t>Note </a:t>
            </a:r>
            <a:r>
              <a:rPr lang="en-US" sz="2000" dirty="0"/>
              <a:t>:</a:t>
            </a:r>
            <a:r>
              <a:rPr lang="en-US" sz="2000" b="1" dirty="0"/>
              <a:t> 04H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data di </a:t>
            </a:r>
            <a:r>
              <a:rPr lang="en-US" sz="2000" dirty="0" err="1"/>
              <a:t>simpan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di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 </a:t>
            </a:r>
            <a:r>
              <a:rPr lang="en-US" sz="2000" dirty="0" err="1" smtClean="0"/>
              <a:t>isikan</a:t>
            </a:r>
            <a:r>
              <a:rPr lang="en-US" sz="2000" dirty="0" smtClean="0"/>
              <a:t> </a:t>
            </a:r>
            <a:r>
              <a:rPr lang="en-US" sz="2000" dirty="0"/>
              <a:t> </a:t>
            </a:r>
            <a:endParaRPr lang="en-US" sz="2000" dirty="0" smtClean="0"/>
          </a:p>
          <a:p>
            <a:r>
              <a:rPr lang="en-US" sz="2000" dirty="0" err="1" smtClean="0"/>
              <a:t>Kira-kira</a:t>
            </a:r>
            <a:r>
              <a:rPr lang="en-US" sz="2000" dirty="0" smtClean="0"/>
              <a:t> 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bedanya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Immediate Addressing?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49921" y="781328"/>
            <a:ext cx="3752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/>
              <a:t>Direct addressing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2871" y="4636332"/>
            <a:ext cx="591347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4218" y="4635776"/>
            <a:ext cx="1095469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1754" y="4735278"/>
            <a:ext cx="1095469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04770" y="5097566"/>
            <a:ext cx="1095469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Operand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2322" y="5476291"/>
            <a:ext cx="1095469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01754" y="4402795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Memory</a:t>
            </a:r>
            <a:endParaRPr lang="en-US"/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>
            <a:off x="6129196" y="5015064"/>
            <a:ext cx="1875574" cy="272146"/>
          </a:xfrm>
          <a:prstGeom prst="bentConnector3">
            <a:avLst>
              <a:gd name="adj1" fmla="val 157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1301" y="529979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07544" y="1633224"/>
            <a:ext cx="10529781" cy="250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/>
              <a:t>mode </a:t>
            </a:r>
            <a:r>
              <a:rPr lang="en-US" sz="2000" dirty="0" err="1"/>
              <a:t>pengalamatan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mentransfer</a:t>
            </a:r>
            <a:r>
              <a:rPr lang="en-US" sz="2000" dirty="0"/>
              <a:t> DATA/byte/word </a:t>
            </a:r>
            <a:r>
              <a:rPr lang="en-US" sz="2000" dirty="0" err="1"/>
              <a:t>antar</a:t>
            </a:r>
            <a:r>
              <a:rPr lang="en-US" sz="2000" dirty="0"/>
              <a:t> register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lokasi</a:t>
            </a:r>
            <a:r>
              <a:rPr lang="en-US" sz="2000" dirty="0"/>
              <a:t> yang </a:t>
            </a:r>
            <a:r>
              <a:rPr lang="en-US" sz="2000" dirty="0" err="1"/>
              <a:t>alamatnya</a:t>
            </a:r>
            <a:r>
              <a:rPr lang="en-US" sz="2000" dirty="0"/>
              <a:t> </a:t>
            </a:r>
            <a:r>
              <a:rPr lang="en-US" sz="2000" dirty="0" err="1"/>
              <a:t>ditunjukkan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register</a:t>
            </a:r>
            <a:r>
              <a:rPr lang="en-US" sz="2000" dirty="0" smtClean="0"/>
              <a:t>.</a:t>
            </a:r>
          </a:p>
          <a:p>
            <a:pPr algn="just"/>
            <a:endParaRPr lang="en-US" sz="800" dirty="0" smtClean="0"/>
          </a:p>
          <a:p>
            <a:pPr algn="just"/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b="1" dirty="0"/>
              <a:t>:ADD </a:t>
            </a:r>
            <a:r>
              <a:rPr lang="en-US" sz="2000" dirty="0"/>
              <a:t>[A]; #</a:t>
            </a:r>
            <a:r>
              <a:rPr lang="en-US" sz="2000" dirty="0" err="1"/>
              <a:t>tambahkan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yang </a:t>
            </a:r>
            <a:r>
              <a:rPr lang="en-US" sz="2000" dirty="0" err="1"/>
              <a:t>ditunjuk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 smtClean="0"/>
              <a:t>isi</a:t>
            </a:r>
            <a:endParaRPr lang="en-US" sz="2000" dirty="0" smtClean="0"/>
          </a:p>
          <a:p>
            <a:pPr algn="just"/>
            <a:r>
              <a:rPr lang="en-US" sz="2000" dirty="0"/>
              <a:t>	</a:t>
            </a:r>
            <a:r>
              <a:rPr lang="en-US" sz="2000" dirty="0" smtClean="0"/>
              <a:t>	    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smtClean="0"/>
              <a:t> A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 smtClean="0"/>
              <a:t>Akumulator</a:t>
            </a:r>
            <a:r>
              <a:rPr lang="en-US" sz="2000" dirty="0" smtClean="0"/>
              <a:t> </a:t>
            </a:r>
          </a:p>
          <a:p>
            <a:pPr algn="just"/>
            <a:endParaRPr lang="en-US" sz="900" dirty="0" smtClean="0"/>
          </a:p>
          <a:p>
            <a:r>
              <a:rPr lang="en-US" sz="2000" dirty="0" smtClean="0"/>
              <a:t>MOV </a:t>
            </a:r>
            <a:r>
              <a:rPr lang="en-US" sz="2000" dirty="0"/>
              <a:t>[BX], AX #</a:t>
            </a:r>
            <a:r>
              <a:rPr lang="en-US" sz="2000" dirty="0" err="1"/>
              <a:t>Pindahkan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 register AX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yang </a:t>
            </a:r>
            <a:r>
              <a:rPr lang="en-US" sz="2000" dirty="0" err="1"/>
              <a:t>ditunjukkan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isi</a:t>
            </a:r>
            <a:r>
              <a:rPr lang="en-US" sz="2000" dirty="0"/>
              <a:t>  register BX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507544" y="845734"/>
            <a:ext cx="4027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u="sng" dirty="0"/>
              <a:t>Indirect Addressing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5202871" y="4636332"/>
            <a:ext cx="591347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94218" y="4635776"/>
            <a:ext cx="1095469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0807" y="4491484"/>
            <a:ext cx="1095469" cy="623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3823" y="5097566"/>
            <a:ext cx="1095469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2322" y="5476291"/>
            <a:ext cx="1095469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754" y="4122152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Memory</a:t>
            </a:r>
            <a:endParaRPr lang="en-US"/>
          </a:p>
        </p:txBody>
      </p:sp>
      <p:cxnSp>
        <p:nvCxnSpPr>
          <p:cNvPr id="12" name="Elbow Connector 11"/>
          <p:cNvCxnSpPr>
            <a:endCxn id="9" idx="1"/>
          </p:cNvCxnSpPr>
          <p:nvPr/>
        </p:nvCxnSpPr>
        <p:spPr>
          <a:xfrm>
            <a:off x="6138249" y="5015064"/>
            <a:ext cx="1875574" cy="272146"/>
          </a:xfrm>
          <a:prstGeom prst="bentConnector3">
            <a:avLst>
              <a:gd name="adj1" fmla="val 157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51301" y="529979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012322" y="5855579"/>
            <a:ext cx="1095469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Operand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01754" y="6234867"/>
            <a:ext cx="1095469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81459" y="4141603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Instruksi</a:t>
            </a:r>
            <a:endParaRPr lang="en-US"/>
          </a:p>
        </p:txBody>
      </p:sp>
      <p:sp>
        <p:nvSpPr>
          <p:cNvPr id="5" name="Right Bracket 4"/>
          <p:cNvSpPr/>
          <p:nvPr/>
        </p:nvSpPr>
        <p:spPr>
          <a:xfrm>
            <a:off x="9107791" y="5196405"/>
            <a:ext cx="470775" cy="815097"/>
          </a:xfrm>
          <a:prstGeom prst="righ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78566" y="545219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95925" y="990413"/>
            <a:ext cx="104189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Metode</a:t>
            </a:r>
            <a:r>
              <a:rPr lang="en-US" sz="2000" dirty="0" smtClean="0"/>
              <a:t> </a:t>
            </a:r>
            <a:r>
              <a:rPr lang="en-US" sz="2000" dirty="0" err="1" smtClean="0"/>
              <a:t>pengalamatan</a:t>
            </a:r>
            <a:r>
              <a:rPr lang="en-US" sz="2000" dirty="0" smtClean="0"/>
              <a:t> register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mirip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mode </a:t>
            </a:r>
            <a:r>
              <a:rPr lang="en-US" sz="2000" dirty="0" err="1" smtClean="0"/>
              <a:t>pengalamatan</a:t>
            </a:r>
            <a:r>
              <a:rPr lang="en-US" sz="2000" dirty="0" smtClean="0"/>
              <a:t> </a:t>
            </a:r>
            <a:r>
              <a:rPr lang="en-US" sz="2000" err="1" smtClean="0"/>
              <a:t>langsung</a:t>
            </a:r>
            <a:r>
              <a:rPr lang="en-US" sz="2000" smtClean="0"/>
              <a:t>.</a:t>
            </a:r>
            <a:endParaRPr lang="en-US" sz="2000" dirty="0" smtClean="0"/>
          </a:p>
          <a:p>
            <a:r>
              <a:rPr lang="en-US" sz="2000" dirty="0" err="1" smtClean="0"/>
              <a:t>Perbedaannya</a:t>
            </a:r>
            <a:r>
              <a:rPr lang="en-US" sz="2000" dirty="0" smtClean="0"/>
              <a:t> </a:t>
            </a:r>
            <a:r>
              <a:rPr lang="en-US" sz="2000" dirty="0" err="1" smtClean="0"/>
              <a:t>terletak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field </a:t>
            </a:r>
            <a:r>
              <a:rPr lang="en-US" sz="2000" dirty="0" err="1" smtClean="0"/>
              <a:t>alamat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mengacu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register, </a:t>
            </a:r>
            <a:r>
              <a:rPr lang="en-US" sz="2000" dirty="0" err="1" smtClean="0"/>
              <a:t>bukan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</a:t>
            </a:r>
            <a:r>
              <a:rPr lang="en-US" sz="2000" err="1" smtClean="0"/>
              <a:t>utama</a:t>
            </a:r>
            <a:r>
              <a:rPr lang="en-US" sz="2000" smtClean="0"/>
              <a:t>.</a:t>
            </a:r>
            <a:endParaRPr lang="en-US" sz="2000" dirty="0" smtClean="0"/>
          </a:p>
          <a:p>
            <a:r>
              <a:rPr lang="en-US" sz="2000" dirty="0" err="1" smtClean="0"/>
              <a:t>Pengalamatan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</a:t>
            </a:r>
            <a:r>
              <a:rPr lang="en-US" sz="2000" dirty="0" smtClean="0"/>
              <a:t> register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register yang </a:t>
            </a:r>
            <a:r>
              <a:rPr lang="en-US" sz="2000" dirty="0" err="1" smtClean="0"/>
              <a:t>berukuran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,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AL </a:t>
            </a:r>
            <a:r>
              <a:rPr lang="en-US" sz="2000" dirty="0" err="1" smtClean="0"/>
              <a:t>dan</a:t>
            </a:r>
            <a:r>
              <a:rPr lang="en-US" sz="2000" dirty="0" smtClean="0"/>
              <a:t> BH, CX </a:t>
            </a:r>
            <a:r>
              <a:rPr lang="en-US" sz="2000" err="1" smtClean="0"/>
              <a:t>dan</a:t>
            </a:r>
            <a:r>
              <a:rPr lang="en-US" sz="2000" smtClean="0"/>
              <a:t> AX</a:t>
            </a:r>
            <a:endParaRPr lang="en-US" sz="2000" dirty="0"/>
          </a:p>
          <a:p>
            <a:r>
              <a:rPr lang="en-US" sz="2000" dirty="0" err="1" smtClean="0"/>
              <a:t>Contoh</a:t>
            </a:r>
            <a:r>
              <a:rPr lang="en-US" sz="2000" dirty="0" smtClean="0"/>
              <a:t>  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MOV AX,CX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 smtClean="0"/>
              <a:t>MOV A, R4 #</a:t>
            </a:r>
            <a:r>
              <a:rPr lang="en-US" sz="2000" dirty="0" err="1" smtClean="0"/>
              <a:t>Pindahkan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Register R4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Akumulator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95925" y="565885"/>
            <a:ext cx="37124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Register Addressing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6170" y="3994930"/>
            <a:ext cx="1139081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5251" y="3994374"/>
            <a:ext cx="547735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372" y="4474484"/>
            <a:ext cx="1095469" cy="623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stCxn id="7" idx="3"/>
          </p:cNvCxnSpPr>
          <p:nvPr/>
        </p:nvCxnSpPr>
        <p:spPr>
          <a:xfrm>
            <a:off x="6212986" y="4184018"/>
            <a:ext cx="576402" cy="10861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326866" y="5282796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87887" y="4888014"/>
            <a:ext cx="1095469" cy="599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Operand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86372" y="5475521"/>
            <a:ext cx="1095469" cy="5993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27959" y="3625598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instruksi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629389" y="6074875"/>
            <a:ext cx="1307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Register set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82890" y="1562932"/>
            <a:ext cx="908332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rbel" panose="020B0503020204020204" pitchFamily="34" charset="0"/>
              <a:buChar char="℗"/>
            </a:pPr>
            <a:r>
              <a:rPr lang="en-US" sz="2600" b="1" dirty="0" smtClean="0"/>
              <a:t>Mode </a:t>
            </a:r>
            <a:r>
              <a:rPr lang="en-US" sz="2600" b="1" dirty="0" err="1"/>
              <a:t>pengalamatan</a:t>
            </a:r>
            <a:r>
              <a:rPr lang="en-US" sz="2600" b="1" dirty="0"/>
              <a:t> </a:t>
            </a:r>
            <a:r>
              <a:rPr lang="en-US" sz="2600" b="1" dirty="0" err="1"/>
              <a:t>ini</a:t>
            </a:r>
            <a:r>
              <a:rPr lang="en-US" sz="2600" b="1" dirty="0"/>
              <a:t> </a:t>
            </a:r>
            <a:r>
              <a:rPr lang="en-US" sz="2600" b="1" dirty="0" err="1"/>
              <a:t>mirip</a:t>
            </a:r>
            <a:r>
              <a:rPr lang="en-US" sz="2600" b="1" dirty="0"/>
              <a:t> </a:t>
            </a:r>
            <a:r>
              <a:rPr lang="en-US" sz="2600" b="1" dirty="0" err="1"/>
              <a:t>dengan</a:t>
            </a:r>
            <a:r>
              <a:rPr lang="en-US" sz="2600" b="1" dirty="0"/>
              <a:t> mode </a:t>
            </a:r>
            <a:r>
              <a:rPr lang="en-US" sz="2600" b="1" dirty="0" err="1"/>
              <a:t>pengalamatan</a:t>
            </a:r>
            <a:r>
              <a:rPr lang="en-US" sz="2600" b="1" dirty="0"/>
              <a:t> </a:t>
            </a:r>
            <a:r>
              <a:rPr lang="en-US" sz="2600" b="1" err="1"/>
              <a:t>tak</a:t>
            </a:r>
            <a:r>
              <a:rPr lang="en-US" sz="2600" b="1"/>
              <a:t> </a:t>
            </a:r>
            <a:r>
              <a:rPr lang="en-US" sz="2600" b="1" smtClean="0"/>
              <a:t>langsung.</a:t>
            </a:r>
            <a:endParaRPr lang="en-US" sz="2600" b="1" dirty="0"/>
          </a:p>
          <a:p>
            <a:pPr marL="457200" indent="-457200">
              <a:buFont typeface="Corbel" panose="020B0503020204020204" pitchFamily="34" charset="0"/>
              <a:buChar char="℗"/>
            </a:pPr>
            <a:r>
              <a:rPr lang="en-US" sz="2600" b="1" smtClean="0"/>
              <a:t>Perbedaannya </a:t>
            </a:r>
            <a:r>
              <a:rPr lang="en-US" sz="2600" b="1" dirty="0" err="1" smtClean="0"/>
              <a:t>ada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pada</a:t>
            </a:r>
            <a:r>
              <a:rPr lang="en-US" sz="2600" b="1" dirty="0" smtClean="0"/>
              <a:t> </a:t>
            </a:r>
            <a:r>
              <a:rPr lang="en-US" sz="2600" b="1" dirty="0" err="1"/>
              <a:t>lokasi</a:t>
            </a:r>
            <a:r>
              <a:rPr lang="en-US" sz="2600" b="1" dirty="0"/>
              <a:t> field </a:t>
            </a:r>
            <a:r>
              <a:rPr lang="en-US" sz="2600" b="1" dirty="0" err="1" smtClean="0"/>
              <a:t>alamatnya</a:t>
            </a:r>
            <a:r>
              <a:rPr lang="en-US" sz="2600" b="1" dirty="0" smtClean="0"/>
              <a:t>, </a:t>
            </a:r>
            <a:r>
              <a:rPr lang="en-US" sz="2600" b="1" dirty="0" err="1"/>
              <a:t>yaitu</a:t>
            </a:r>
            <a:r>
              <a:rPr lang="en-US" sz="2600" b="1" dirty="0"/>
              <a:t> </a:t>
            </a:r>
            <a:r>
              <a:rPr lang="en-US" sz="2600" b="1" dirty="0" err="1"/>
              <a:t>pada</a:t>
            </a:r>
            <a:r>
              <a:rPr lang="en-US" sz="2600" b="1" dirty="0"/>
              <a:t> </a:t>
            </a:r>
            <a:r>
              <a:rPr lang="en-US" sz="2600" b="1" err="1"/>
              <a:t>alamat</a:t>
            </a:r>
            <a:r>
              <a:rPr lang="en-US" sz="2600" b="1"/>
              <a:t> </a:t>
            </a:r>
            <a:r>
              <a:rPr lang="en-US" sz="2600" b="1" smtClean="0"/>
              <a:t>register.</a:t>
            </a:r>
            <a:endParaRPr lang="en-US" sz="2600" b="1" dirty="0"/>
          </a:p>
          <a:p>
            <a:pPr marL="457200" indent="-457200">
              <a:buFont typeface="Corbel" panose="020B0503020204020204" pitchFamily="34" charset="0"/>
              <a:buChar char="℗"/>
            </a:pPr>
            <a:r>
              <a:rPr lang="en-US" sz="2600" b="1" smtClean="0"/>
              <a:t>Letak </a:t>
            </a:r>
            <a:r>
              <a:rPr lang="en-US" sz="2600" b="1" dirty="0"/>
              <a:t>operand </a:t>
            </a:r>
            <a:r>
              <a:rPr lang="en-US" sz="2600" b="1" dirty="0" err="1"/>
              <a:t>berada</a:t>
            </a:r>
            <a:r>
              <a:rPr lang="en-US" sz="2600" b="1" dirty="0"/>
              <a:t> </a:t>
            </a:r>
            <a:r>
              <a:rPr lang="en-US" sz="2600" b="1" dirty="0" err="1"/>
              <a:t>pada</a:t>
            </a:r>
            <a:r>
              <a:rPr lang="en-US" sz="2600" b="1" dirty="0"/>
              <a:t> </a:t>
            </a:r>
            <a:r>
              <a:rPr lang="en-US" sz="2600" b="1" dirty="0" err="1"/>
              <a:t>memori</a:t>
            </a:r>
            <a:r>
              <a:rPr lang="en-US" sz="2600" b="1" dirty="0"/>
              <a:t> yang </a:t>
            </a:r>
            <a:r>
              <a:rPr lang="en-US" sz="2600" b="1" dirty="0" err="1"/>
              <a:t>ditunjuk</a:t>
            </a:r>
            <a:r>
              <a:rPr lang="en-US" sz="2600" b="1" dirty="0"/>
              <a:t> </a:t>
            </a:r>
            <a:r>
              <a:rPr lang="en-US" sz="2600" b="1" dirty="0" err="1"/>
              <a:t>oleh</a:t>
            </a:r>
            <a:r>
              <a:rPr lang="en-US" sz="2600" b="1" dirty="0"/>
              <a:t> </a:t>
            </a:r>
            <a:r>
              <a:rPr lang="en-US" sz="2600" b="1" dirty="0" err="1"/>
              <a:t>isi</a:t>
            </a:r>
            <a:r>
              <a:rPr lang="en-US" sz="2600" b="1" dirty="0"/>
              <a:t> register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282891" y="94812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i="1" u="sng" dirty="0"/>
              <a:t>Register </a:t>
            </a:r>
            <a:r>
              <a:rPr lang="en-US" sz="3200" b="1" i="1" u="sng"/>
              <a:t>Indirect </a:t>
            </a:r>
            <a:r>
              <a:rPr lang="en-US" sz="3200" b="1" i="1" u="sng" smtClean="0"/>
              <a:t>Addressing</a:t>
            </a:r>
            <a:endParaRPr lang="en-US" sz="3200" i="1" u="sng" dirty="0"/>
          </a:p>
        </p:txBody>
      </p:sp>
      <p:sp>
        <p:nvSpPr>
          <p:cNvPr id="6" name="Rectangle 5"/>
          <p:cNvSpPr/>
          <p:nvPr/>
        </p:nvSpPr>
        <p:spPr>
          <a:xfrm>
            <a:off x="4526170" y="3994930"/>
            <a:ext cx="1139081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5251" y="3994374"/>
            <a:ext cx="547735" cy="37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86372" y="4474484"/>
            <a:ext cx="1095469" cy="623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7" idx="3"/>
          </p:cNvCxnSpPr>
          <p:nvPr/>
        </p:nvCxnSpPr>
        <p:spPr>
          <a:xfrm>
            <a:off x="6212986" y="4184018"/>
            <a:ext cx="576402" cy="10861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87887" y="4888014"/>
            <a:ext cx="1095469" cy="489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86372" y="5377758"/>
            <a:ext cx="1095469" cy="697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27959" y="3625598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instruksi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96903" y="6074875"/>
            <a:ext cx="97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Register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10511" y="4501643"/>
            <a:ext cx="1095469" cy="6230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412026" y="5124725"/>
            <a:ext cx="1095469" cy="6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Operand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10511" y="5679287"/>
            <a:ext cx="1095469" cy="4227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1" idx="3"/>
          </p:cNvCxnSpPr>
          <p:nvPr/>
        </p:nvCxnSpPr>
        <p:spPr>
          <a:xfrm>
            <a:off x="7883356" y="5132886"/>
            <a:ext cx="542489" cy="3877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429659" y="405592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Memory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89330" y="5541650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4546</TotalTime>
  <Words>407</Words>
  <Application>Microsoft Office PowerPoint</Application>
  <PresentationFormat>Custom</PresentationFormat>
  <Paragraphs>106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Saminista</cp:lastModifiedBy>
  <cp:revision>44</cp:revision>
  <dcterms:created xsi:type="dcterms:W3CDTF">2019-10-30T03:03:28Z</dcterms:created>
  <dcterms:modified xsi:type="dcterms:W3CDTF">2021-09-30T01:07:31Z</dcterms:modified>
</cp:coreProperties>
</file>