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7" r:id="rId3"/>
    <p:sldId id="267" r:id="rId4"/>
    <p:sldId id="268" r:id="rId5"/>
    <p:sldId id="269" r:id="rId6"/>
    <p:sldId id="280" r:id="rId7"/>
    <p:sldId id="281" r:id="rId8"/>
    <p:sldId id="282" r:id="rId9"/>
    <p:sldId id="283" r:id="rId10"/>
    <p:sldId id="28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11212068" y="0"/>
                </a:lnTo>
                <a:lnTo>
                  <a:pt x="0" y="0"/>
                </a:lnTo>
                <a:lnTo>
                  <a:pt x="0" y="1214628"/>
                </a:lnTo>
                <a:lnTo>
                  <a:pt x="12192000" y="1214628"/>
                </a:lnTo>
                <a:lnTo>
                  <a:pt x="12192000" y="979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009" y="-69341"/>
            <a:ext cx="91376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9655" y="1248105"/>
            <a:ext cx="6012688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E7E7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5458" y="6509309"/>
            <a:ext cx="999490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www.mathcs.emory.edu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44194A9-0D76-92C4-9497-5E0943D31D82}"/>
              </a:ext>
            </a:extLst>
          </p:cNvPr>
          <p:cNvSpPr txBox="1"/>
          <p:nvPr/>
        </p:nvSpPr>
        <p:spPr>
          <a:xfrm>
            <a:off x="6934200" y="4495800"/>
            <a:ext cx="49542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ORGANISASI PROSESOR</a:t>
            </a:r>
            <a:endParaRPr sz="32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6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9CB39E5-2567-2F67-054C-25309993C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52400"/>
            <a:ext cx="99593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da-DK" sz="4000">
                <a:solidFill>
                  <a:schemeClr val="tx1"/>
                </a:solidFill>
                <a:latin typeface="+mj-lt"/>
              </a:rPr>
              <a:t>SIKLUS INSTRUKSI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507CA-947C-33B0-CAA3-732D4A13801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35458" y="1676400"/>
            <a:ext cx="5125825" cy="28575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979E1D5-58EA-C7D8-2E50-620C3CC38A6D}"/>
              </a:ext>
            </a:extLst>
          </p:cNvPr>
          <p:cNvSpPr txBox="1"/>
          <p:nvPr/>
        </p:nvSpPr>
        <p:spPr>
          <a:xfrm>
            <a:off x="6477000" y="1324805"/>
            <a:ext cx="5562600" cy="4869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10000"/>
              </a:lnSpc>
              <a:spcBef>
                <a:spcPts val="100"/>
              </a:spcBef>
              <a:buFont typeface="+mj-lt"/>
              <a:buAutoNum type="arabicPeriod" startAt="4"/>
            </a:pPr>
            <a:r>
              <a:rPr lang="id-ID" sz="2600" spc="95">
                <a:cs typeface="Microsoft Sans Serif"/>
              </a:rPr>
              <a:t>Instruksi yang dibaca dimuatkan  ke dalam sebuah register di  dalam CPU.</a:t>
            </a:r>
          </a:p>
          <a:p>
            <a:pPr marL="527050" marR="5080" indent="-514350">
              <a:lnSpc>
                <a:spcPct val="110000"/>
              </a:lnSpc>
              <a:spcBef>
                <a:spcPts val="100"/>
              </a:spcBef>
              <a:buFont typeface="+mj-lt"/>
              <a:buAutoNum type="arabicPeriod" startAt="4"/>
            </a:pPr>
            <a:r>
              <a:rPr lang="id-ID" sz="2600" spc="95">
                <a:cs typeface="Microsoft Sans Serif"/>
              </a:rPr>
              <a:t>Instruksi berbentuk kode biner  yang menentukan apa yang  perlu dilakukan oleh CPU.</a:t>
            </a:r>
          </a:p>
          <a:p>
            <a:pPr marL="527050" marR="5080" indent="-514350">
              <a:lnSpc>
                <a:spcPct val="110000"/>
              </a:lnSpc>
              <a:spcBef>
                <a:spcPts val="100"/>
              </a:spcBef>
              <a:buFont typeface="+mj-lt"/>
              <a:buAutoNum type="arabicPeriod" startAt="4"/>
            </a:pPr>
            <a:r>
              <a:rPr lang="id-ID" sz="2600" spc="95">
                <a:cs typeface="Microsoft Sans Serif"/>
              </a:rPr>
              <a:t>CPU menginterprestasikan  instruksi dan melakukan aksi  yang diperlukan.</a:t>
            </a: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lang="id-ID" sz="260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3DA603D9-8A0E-C38C-F075-6C1A3B869D23}"/>
              </a:ext>
            </a:extLst>
          </p:cNvPr>
          <p:cNvSpPr txBox="1"/>
          <p:nvPr/>
        </p:nvSpPr>
        <p:spPr>
          <a:xfrm>
            <a:off x="152400" y="1143000"/>
            <a:ext cx="96551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10" dirty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5" dirty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45" dirty="0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siklus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85" dirty="0">
                <a:latin typeface="Arial" panose="020B0604020202020204" pitchFamily="34" charset="0"/>
                <a:cs typeface="Arial" panose="020B0604020202020204" pitchFamily="34" charset="0"/>
              </a:rPr>
              <a:t>instruksi: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7772400" y="228600"/>
            <a:ext cx="4114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id-ID" sz="2800" b="1">
                <a:latin typeface="Arial" panose="020B0604020202020204" pitchFamily="34" charset="0"/>
                <a:cs typeface="Arial" panose="020B0604020202020204" pitchFamily="34" charset="0"/>
              </a:rPr>
              <a:t>rganisasi register CPU</a:t>
            </a:r>
          </a:p>
        </p:txBody>
      </p:sp>
      <p:sp>
        <p:nvSpPr>
          <p:cNvPr id="6" name="object 42">
            <a:extLst>
              <a:ext uri="{FF2B5EF4-FFF2-40B4-BE49-F238E27FC236}">
                <a16:creationId xmlns:a16="http://schemas.microsoft.com/office/drawing/2014/main" id="{532812FA-36A3-EBD3-D4AA-F0BD0A058867}"/>
              </a:ext>
            </a:extLst>
          </p:cNvPr>
          <p:cNvSpPr txBox="1"/>
          <p:nvPr/>
        </p:nvSpPr>
        <p:spPr>
          <a:xfrm>
            <a:off x="647700" y="990600"/>
            <a:ext cx="11239500" cy="963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>
              <a:lnSpc>
                <a:spcPct val="125000"/>
              </a:lnSpc>
              <a:spcBef>
                <a:spcPts val="100"/>
              </a:spcBef>
            </a:pPr>
            <a:r>
              <a:rPr lang="id-ID" sz="2600" b="1" spc="3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DEFINISI </a:t>
            </a:r>
            <a:r>
              <a:rPr sz="2600" b="1" spc="3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sz="2600" b="1" spc="3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600" b="1" spc="3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110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 </a:t>
            </a:r>
            <a:r>
              <a:rPr sz="2600" b="1" spc="140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</a:t>
            </a:r>
            <a:r>
              <a:rPr sz="2600" b="1" spc="145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125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penyimpanan</a:t>
            </a:r>
            <a:r>
              <a:rPr sz="2600" b="1" spc="-65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spc="35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sz="2600" spc="-45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114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bersifat </a:t>
            </a:r>
            <a:r>
              <a:rPr sz="2600" b="1" spc="-875" dirty="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spc="120">
                <a:solidFill>
                  <a:srgbClr val="7E7E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sementara.</a:t>
            </a: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ECEF37-E4C8-6C18-164A-69C80E03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24" y="2175210"/>
            <a:ext cx="3808176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9753600" y="228600"/>
            <a:ext cx="2133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lang="id-ID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B0102-6870-73F8-4548-6AD3213FB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711" y="67942"/>
            <a:ext cx="2113159" cy="2009775"/>
          </a:xfrm>
          <a:prstGeom prst="rect">
            <a:avLst/>
          </a:prstGeom>
        </p:spPr>
      </p:pic>
      <p:sp>
        <p:nvSpPr>
          <p:cNvPr id="16" name="object 14">
            <a:extLst>
              <a:ext uri="{FF2B5EF4-FFF2-40B4-BE49-F238E27FC236}">
                <a16:creationId xmlns:a16="http://schemas.microsoft.com/office/drawing/2014/main" id="{941DCA76-E9FB-AA4C-ADFF-16155CBD4F24}"/>
              </a:ext>
            </a:extLst>
          </p:cNvPr>
          <p:cNvSpPr txBox="1"/>
          <p:nvPr/>
        </p:nvSpPr>
        <p:spPr>
          <a:xfrm>
            <a:off x="1247352" y="1212885"/>
            <a:ext cx="10868447" cy="496065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800" spc="8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Berdiri</a:t>
            </a:r>
            <a:r>
              <a:rPr sz="2800" spc="-4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8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sz="28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15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sz="2800" b="1" spc="-4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sz="2800" spc="-3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9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hierarki</a:t>
            </a:r>
            <a:r>
              <a:rPr sz="2800" spc="-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memori.</a:t>
            </a:r>
            <a:endParaRPr sz="2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48920">
              <a:lnSpc>
                <a:spcPct val="125000"/>
              </a:lnSpc>
              <a:spcBef>
                <a:spcPts val="280"/>
              </a:spcBef>
            </a:pPr>
            <a:endParaRPr lang="en-US" spc="1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48920">
              <a:lnSpc>
                <a:spcPct val="125000"/>
              </a:lnSpc>
              <a:spcBef>
                <a:spcPts val="280"/>
              </a:spcBef>
            </a:pPr>
            <a:r>
              <a:rPr sz="2800" spc="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sz="2800" spc="-2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sz="2800" spc="-1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sz="2800" spc="-3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6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paling </a:t>
            </a:r>
            <a:r>
              <a:rPr sz="2800" b="1" spc="-8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8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cepat.</a:t>
            </a:r>
            <a:endParaRPr lang="en-US" sz="2800" b="1" spc="85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48920">
              <a:lnSpc>
                <a:spcPct val="125000"/>
              </a:lnSpc>
              <a:spcBef>
                <a:spcPts val="280"/>
              </a:spcBef>
            </a:pPr>
            <a:endParaRPr lang="en-US" sz="1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25000"/>
              </a:lnSpc>
              <a:spcBef>
                <a:spcPts val="50"/>
              </a:spcBef>
            </a:pPr>
            <a:r>
              <a:rPr sz="2800" spc="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sz="2800" spc="-2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kapasitas</a:t>
            </a:r>
            <a:r>
              <a:rPr sz="2800" b="1" spc="-1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sz="2800" spc="-2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6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paling </a:t>
            </a:r>
            <a:r>
              <a:rPr sz="2800" b="1" spc="-8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kecil </a:t>
            </a:r>
            <a:r>
              <a:rPr sz="2800" spc="10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sz="2800" b="1" spc="9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harga </a:t>
            </a:r>
            <a:r>
              <a:rPr sz="2800" b="1" spc="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tiap </a:t>
            </a:r>
            <a:r>
              <a:rPr sz="2800" b="1" spc="1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</a:t>
            </a:r>
            <a:r>
              <a:rPr sz="2800" spc="3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sz="2800" spc="4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6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paling</a:t>
            </a:r>
            <a:r>
              <a:rPr sz="2800" b="1" spc="-5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4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tinggi.</a:t>
            </a:r>
            <a:endParaRPr lang="en-US" sz="2800" b="1" spc="45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25000"/>
              </a:lnSpc>
              <a:spcBef>
                <a:spcPts val="50"/>
              </a:spcBef>
            </a:pPr>
            <a:r>
              <a:rPr lang="id-ID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 paling cepat dalam</a:t>
            </a:r>
            <a:r>
              <a:rPr lang="en-US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 manipulasi data.</a:t>
            </a:r>
          </a:p>
          <a:p>
            <a:pPr marL="12700" marR="5080">
              <a:lnSpc>
                <a:spcPct val="125000"/>
              </a:lnSpc>
              <a:spcBef>
                <a:spcPts val="50"/>
              </a:spcBef>
            </a:pPr>
            <a:endParaRPr lang="en-US" sz="20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25000"/>
              </a:lnSpc>
              <a:spcBef>
                <a:spcPts val="50"/>
              </a:spcBef>
            </a:pPr>
            <a:r>
              <a:rPr lang="id-ID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Diukur dalam satuan jumlah bit  yang d</a:t>
            </a:r>
            <a:r>
              <a:rPr lang="en-US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d-ID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ditampung, seperti:  "</a:t>
            </a:r>
            <a:r>
              <a:rPr lang="id-ID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8-bit</a:t>
            </a:r>
            <a:r>
              <a:rPr lang="id-ID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","</a:t>
            </a:r>
            <a:r>
              <a:rPr lang="id-ID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16-bit</a:t>
            </a:r>
            <a:r>
              <a:rPr lang="id-ID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","</a:t>
            </a:r>
            <a:r>
              <a:rPr lang="id-ID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32-bit</a:t>
            </a:r>
            <a:r>
              <a:rPr lang="id-ID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","</a:t>
            </a:r>
            <a:r>
              <a:rPr lang="id-ID" sz="2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64-bit</a:t>
            </a:r>
            <a:r>
              <a:rPr lang="id-ID"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</a:t>
            </a:r>
            <a:endParaRPr sz="2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2CBDF7-D687-3C05-C8B8-DFCADD228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29" y="1300309"/>
            <a:ext cx="535649" cy="15190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B8F60D-306A-9560-7FE4-AD24BFDD8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28" y="3092100"/>
            <a:ext cx="535649" cy="15190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AE6681-98F2-1F34-7C13-EF81EA9CB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28" y="4117936"/>
            <a:ext cx="50419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6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8305800" y="228600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FUNGSI REGISTER</a:t>
            </a:r>
            <a:endParaRPr lang="id-ID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55714A88-0E2C-51CB-54C4-2EF62AE8BEA2}"/>
              </a:ext>
            </a:extLst>
          </p:cNvPr>
          <p:cNvSpPr txBox="1"/>
          <p:nvPr/>
        </p:nvSpPr>
        <p:spPr>
          <a:xfrm>
            <a:off x="733431" y="914400"/>
            <a:ext cx="11165294" cy="4160113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Adapun </a:t>
            </a:r>
            <a:r>
              <a:rPr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 register </a:t>
            </a: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 sebagai berikut:</a:t>
            </a:r>
            <a:endParaRPr sz="2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5510" indent="-497205">
              <a:lnSpc>
                <a:spcPct val="100000"/>
              </a:lnSpc>
              <a:spcBef>
                <a:spcPts val="2005"/>
              </a:spcBef>
              <a:buSzPct val="112500"/>
              <a:buFont typeface="Arial"/>
              <a:buAutoNum type="arabicPeriod"/>
              <a:tabLst>
                <a:tab pos="905510" algn="l"/>
              </a:tabLst>
            </a:pP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</a:t>
            </a:r>
            <a:r>
              <a:rPr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pengalamatan </a:t>
            </a: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2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8210" indent="-510540">
              <a:lnSpc>
                <a:spcPct val="100000"/>
              </a:lnSpc>
              <a:spcBef>
                <a:spcPts val="1885"/>
              </a:spcBef>
              <a:buSzPct val="112500"/>
              <a:buAutoNum type="arabicPeriod"/>
              <a:tabLst>
                <a:tab pos="918844" algn="l"/>
              </a:tabLst>
            </a:pPr>
            <a:r>
              <a:rPr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Akumulator </a:t>
            </a: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arithmetic, shift, rotate</a:t>
            </a: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5510" indent="-497205">
              <a:lnSpc>
                <a:spcPct val="100000"/>
              </a:lnSpc>
              <a:spcBef>
                <a:spcPts val="1750"/>
              </a:spcBef>
              <a:buSzPct val="112500"/>
              <a:buFont typeface="Arial"/>
              <a:buAutoNum type="arabicPeriod"/>
              <a:tabLst>
                <a:tab pos="905510" algn="l"/>
              </a:tabLst>
            </a:pPr>
            <a:r>
              <a:rPr sz="28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registers </a:t>
            </a: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rotate, shift, arithmetic</a:t>
            </a: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8210" indent="-510540">
              <a:lnSpc>
                <a:spcPct val="100000"/>
              </a:lnSpc>
              <a:spcBef>
                <a:spcPts val="2005"/>
              </a:spcBef>
              <a:buSzPct val="112500"/>
              <a:buFont typeface="Arial"/>
              <a:buAutoNum type="arabicPeriod"/>
              <a:tabLst>
                <a:tab pos="918844" algn="l"/>
              </a:tabLst>
            </a:pPr>
            <a:r>
              <a:rPr sz="28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 registers </a:t>
            </a: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</a:t>
            </a: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8210" indent="-510540">
              <a:lnSpc>
                <a:spcPct val="100000"/>
              </a:lnSpc>
              <a:spcBef>
                <a:spcPts val="2000"/>
              </a:spcBef>
              <a:buSzPct val="112500"/>
              <a:buFont typeface="Arial"/>
              <a:buAutoNum type="arabicPeriod"/>
              <a:tabLst>
                <a:tab pos="918844" algn="l"/>
              </a:tabLst>
            </a:pPr>
            <a:r>
              <a:rPr sz="28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registers </a:t>
            </a:r>
            <a:r>
              <a:rPr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(menyimpan alamat I/O </a:t>
            </a:r>
            <a:r>
              <a:rPr sz="28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sz="3200" spc="-105" dirty="0">
                <a:solidFill>
                  <a:srgbClr val="002060"/>
                </a:solidFill>
                <a:cs typeface="Microsoft Sans Serif"/>
              </a:rPr>
              <a:t>)</a:t>
            </a:r>
            <a:endParaRPr sz="3200">
              <a:solidFill>
                <a:srgbClr val="002060"/>
              </a:solidFill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16615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6400800" y="228600"/>
            <a:ext cx="5486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JENIS ORGANISASI REGISTER</a:t>
            </a:r>
            <a:endParaRPr lang="id-ID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DFD05-6613-8B16-EE1B-66B786927BC8}"/>
              </a:ext>
            </a:extLst>
          </p:cNvPr>
          <p:cNvSpPr txBox="1"/>
          <p:nvPr/>
        </p:nvSpPr>
        <p:spPr>
          <a:xfrm>
            <a:off x="501502" y="990600"/>
            <a:ext cx="11353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2250">
              <a:lnSpc>
                <a:spcPct val="100000"/>
              </a:lnSpc>
              <a:spcBef>
                <a:spcPts val="1265"/>
              </a:spcBef>
            </a:pPr>
            <a:r>
              <a:rPr lang="id-ID" sz="2800">
                <a:solidFill>
                  <a:srgbClr val="002060"/>
                </a:solidFill>
                <a:cs typeface="Microsoft Sans Serif"/>
              </a:rPr>
              <a:t>Organisasi register meliputi </a:t>
            </a:r>
            <a:r>
              <a:rPr lang="id-ID" sz="2800" b="1">
                <a:solidFill>
                  <a:srgbClr val="002060"/>
                </a:solidFill>
                <a:cs typeface="Arial"/>
              </a:rPr>
              <a:t>jenis-jenis register</a:t>
            </a:r>
            <a:r>
              <a:rPr lang="en-US" sz="2800" b="1">
                <a:solidFill>
                  <a:srgbClr val="002060"/>
                </a:solidFill>
                <a:cs typeface="Arial"/>
              </a:rPr>
              <a:t> 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di bawah ini:</a:t>
            </a:r>
          </a:p>
          <a:p>
            <a:pPr marL="627063" marR="5080" indent="-265113" algn="just">
              <a:buFont typeface="Arial MT"/>
              <a:buChar char="•"/>
              <a:tabLst>
                <a:tab pos="989013" algn="l"/>
              </a:tabLst>
            </a:pPr>
            <a:r>
              <a:rPr lang="id-ID" sz="2800" b="1" i="1">
                <a:solidFill>
                  <a:srgbClr val="002060"/>
                </a:solidFill>
                <a:cs typeface="Trebuchet MS"/>
              </a:rPr>
              <a:t>General: 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terdapat 8 buah register </a:t>
            </a:r>
            <a:r>
              <a:rPr lang="id-ID" sz="2800" i="1">
                <a:solidFill>
                  <a:srgbClr val="002060"/>
                </a:solidFill>
                <a:cs typeface="Arial"/>
              </a:rPr>
              <a:t>general-purpose 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32-bit. Register-register ini juga dapat menampung berbagai </a:t>
            </a:r>
            <a:r>
              <a:rPr lang="id-ID" sz="2800" i="1">
                <a:solidFill>
                  <a:srgbClr val="002060"/>
                </a:solidFill>
                <a:cs typeface="Arial"/>
              </a:rPr>
              <a:t>operands</a:t>
            </a:r>
            <a:r>
              <a:rPr lang="en-US" sz="2800" i="1">
                <a:solidFill>
                  <a:srgbClr val="002060"/>
                </a:solidFill>
                <a:cs typeface="Arial"/>
              </a:rPr>
              <a:t> 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untuk keperluan kalkulasi alamat.</a:t>
            </a:r>
          </a:p>
          <a:p>
            <a:pPr marL="627063" marR="142875" indent="-265113" algn="just">
              <a:buFont typeface="Arial MT"/>
              <a:buChar char="•"/>
              <a:tabLst>
                <a:tab pos="989013" algn="l"/>
              </a:tabLst>
            </a:pPr>
            <a:r>
              <a:rPr lang="id-ID" sz="2800" b="1" i="1">
                <a:solidFill>
                  <a:srgbClr val="002060"/>
                </a:solidFill>
                <a:cs typeface="Trebuchet MS"/>
              </a:rPr>
              <a:t>Segment: 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terdapat enam </a:t>
            </a:r>
            <a:r>
              <a:rPr lang="id-ID" sz="2800" i="1">
                <a:solidFill>
                  <a:srgbClr val="002060"/>
                </a:solidFill>
                <a:cs typeface="Arial"/>
              </a:rPr>
              <a:t>segment registers 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16-bit berisi lokasi  spesifik segmen-segmen tertentu (</a:t>
            </a:r>
            <a:r>
              <a:rPr lang="id-ID" sz="2800" i="1">
                <a:solidFill>
                  <a:srgbClr val="002060"/>
                </a:solidFill>
                <a:cs typeface="Arial"/>
              </a:rPr>
              <a:t>data segment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, </a:t>
            </a:r>
            <a:r>
              <a:rPr lang="id-ID" sz="2800" i="1">
                <a:solidFill>
                  <a:srgbClr val="002060"/>
                </a:solidFill>
                <a:cs typeface="Arial"/>
              </a:rPr>
              <a:t>code segment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,</a:t>
            </a:r>
            <a:r>
              <a:rPr lang="en-US" sz="2800">
                <a:solidFill>
                  <a:srgbClr val="002060"/>
                </a:solidFill>
                <a:cs typeface="Microsoft Sans Serif"/>
              </a:rPr>
              <a:t> 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dsb), yang diindeks ke dalam tabel segmen.</a:t>
            </a:r>
            <a:endParaRPr lang="en-US" sz="2800">
              <a:solidFill>
                <a:srgbClr val="002060"/>
              </a:solidFill>
              <a:cs typeface="Microsoft Sans Serif"/>
            </a:endParaRPr>
          </a:p>
          <a:p>
            <a:pPr marL="627063" marR="142875" indent="-265113" algn="just">
              <a:buFont typeface="Arial MT"/>
              <a:buChar char="•"/>
              <a:tabLst>
                <a:tab pos="989013" algn="l"/>
              </a:tabLst>
            </a:pPr>
            <a:r>
              <a:rPr lang="id-ID" sz="2800" b="1" i="1">
                <a:solidFill>
                  <a:srgbClr val="002060"/>
                </a:solidFill>
                <a:cs typeface="Microsoft Sans Serif"/>
              </a:rPr>
              <a:t>Flags: 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register eflag berisi kode kondisi (persyaratan)  dan bermacam-macam bit mode.</a:t>
            </a:r>
          </a:p>
          <a:p>
            <a:pPr marL="627063" marR="142875" indent="-265113" algn="just">
              <a:buFont typeface="Arial MT"/>
              <a:buChar char="•"/>
              <a:tabLst>
                <a:tab pos="989013" algn="l"/>
              </a:tabLst>
            </a:pPr>
            <a:r>
              <a:rPr lang="id-ID" sz="2800" b="1" i="1">
                <a:solidFill>
                  <a:srgbClr val="002060"/>
                </a:solidFill>
                <a:cs typeface="Microsoft Sans Serif"/>
              </a:rPr>
              <a:t>Instruction pointer: </a:t>
            </a:r>
            <a:r>
              <a:rPr lang="id-ID" sz="2800">
                <a:solidFill>
                  <a:srgbClr val="002060"/>
                </a:solidFill>
                <a:cs typeface="Microsoft Sans Serif"/>
              </a:rPr>
              <a:t>berisi alamat instruksi saat itu</a:t>
            </a:r>
          </a:p>
        </p:txBody>
      </p:sp>
    </p:spTree>
    <p:extLst>
      <p:ext uri="{BB962C8B-B14F-4D97-AF65-F5344CB8AC3E}">
        <p14:creationId xmlns:p14="http://schemas.microsoft.com/office/powerpoint/2010/main" val="336365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3733800" y="228600"/>
            <a:ext cx="815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VISUALISASI </a:t>
            </a:r>
            <a:r>
              <a:rPr 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GENERAL-PURPOSE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REGISTER</a:t>
            </a:r>
            <a:endParaRPr lang="id-ID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4A3B20C8-DD6A-A920-B604-E26C9C568F9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383" y="1630658"/>
            <a:ext cx="6544098" cy="4177305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4583AAD6-4DB5-D017-D2AE-6B019D667E47}"/>
              </a:ext>
            </a:extLst>
          </p:cNvPr>
          <p:cNvSpPr txBox="1"/>
          <p:nvPr/>
        </p:nvSpPr>
        <p:spPr>
          <a:xfrm>
            <a:off x="6965950" y="1597659"/>
            <a:ext cx="495617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15" dirty="0">
                <a:solidFill>
                  <a:srgbClr val="7E7E7E"/>
                </a:solidFill>
                <a:latin typeface="Microsoft Sans Serif"/>
                <a:cs typeface="Microsoft Sans Serif"/>
              </a:rPr>
              <a:t>Ada</a:t>
            </a:r>
            <a:r>
              <a:rPr sz="26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600" b="1" spc="35" dirty="0">
                <a:solidFill>
                  <a:srgbClr val="7E7E7E"/>
                </a:solidFill>
                <a:latin typeface="Arial"/>
                <a:cs typeface="Arial"/>
              </a:rPr>
              <a:t>8</a:t>
            </a:r>
            <a:r>
              <a:rPr sz="26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7E7E7E"/>
                </a:solidFill>
                <a:latin typeface="Trebuchet MS"/>
                <a:cs typeface="Trebuchet MS"/>
              </a:rPr>
              <a:t>general</a:t>
            </a:r>
            <a:r>
              <a:rPr sz="2600" b="1" i="1" spc="-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i="1" spc="10" dirty="0">
                <a:solidFill>
                  <a:srgbClr val="7E7E7E"/>
                </a:solidFill>
                <a:latin typeface="Trebuchet MS"/>
                <a:cs typeface="Trebuchet MS"/>
              </a:rPr>
              <a:t>purpose</a:t>
            </a:r>
            <a:r>
              <a:rPr sz="2600" b="1" i="1" spc="-9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600" b="1" i="1" spc="-35" dirty="0">
                <a:solidFill>
                  <a:srgbClr val="7E7E7E"/>
                </a:solidFill>
                <a:latin typeface="Trebuchet MS"/>
                <a:cs typeface="Trebuchet MS"/>
              </a:rPr>
              <a:t>registers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pada</a:t>
            </a:r>
            <a:r>
              <a:rPr sz="2600" spc="-4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600" spc="95" dirty="0">
                <a:solidFill>
                  <a:srgbClr val="7E7E7E"/>
                </a:solidFill>
                <a:latin typeface="Microsoft Sans Serif"/>
                <a:cs typeface="Microsoft Sans Serif"/>
              </a:rPr>
              <a:t>mikroprosesor</a:t>
            </a:r>
            <a:r>
              <a:rPr sz="26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7E7E7E"/>
                </a:solidFill>
                <a:latin typeface="Microsoft Sans Serif"/>
                <a:cs typeface="Microsoft Sans Serif"/>
              </a:rPr>
              <a:t>8086.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30BA9500-E3EB-199B-8D14-3892757DB883}"/>
              </a:ext>
            </a:extLst>
          </p:cNvPr>
          <p:cNvSpPr txBox="1"/>
          <p:nvPr/>
        </p:nvSpPr>
        <p:spPr>
          <a:xfrm>
            <a:off x="1950720" y="5986271"/>
            <a:ext cx="3554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535353"/>
                </a:solidFill>
                <a:latin typeface="Microsoft Sans Serif"/>
                <a:cs typeface="Microsoft Sans Serif"/>
              </a:rPr>
              <a:t>Sumber:</a:t>
            </a:r>
            <a:r>
              <a:rPr sz="1800" spc="-55" dirty="0">
                <a:solidFill>
                  <a:srgbClr val="535353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535353"/>
                </a:solidFill>
                <a:latin typeface="Microsoft Sans Serif"/>
                <a:cs typeface="Microsoft Sans Serif"/>
                <a:hlinkClick r:id="rId4"/>
              </a:rPr>
              <a:t>www.mathcs.emory.edu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6D3868-33F5-F47B-325A-5CF494DCF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950" y="2590800"/>
            <a:ext cx="4352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5638800" y="228600"/>
            <a:ext cx="6248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VISUALISASI SEGMENT REGISTER</a:t>
            </a:r>
            <a:endParaRPr lang="id-ID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319C05A9-5AFC-ADAE-C59F-5E70311FA8C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926085"/>
            <a:ext cx="6579827" cy="500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4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3581400" y="228600"/>
            <a:ext cx="8305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ORGANISASI REGISTER UNIT </a:t>
            </a:r>
            <a:r>
              <a:rPr 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FLOATING POINT </a:t>
            </a:r>
            <a:endParaRPr lang="id-ID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00E76-0623-5833-75A7-3DBCAB5ABDF8}"/>
              </a:ext>
            </a:extLst>
          </p:cNvPr>
          <p:cNvSpPr txBox="1"/>
          <p:nvPr/>
        </p:nvSpPr>
        <p:spPr>
          <a:xfrm>
            <a:off x="838200" y="1131309"/>
            <a:ext cx="11277600" cy="4316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/>
              <a:t>Terdapat juga register-register yang secara khusus ditujukan  bagi </a:t>
            </a:r>
            <a:r>
              <a:rPr lang="id-ID" sz="2400" b="1"/>
              <a:t>unit floating point:</a:t>
            </a:r>
            <a:endParaRPr lang="en-US" sz="2400" b="1"/>
          </a:p>
          <a:p>
            <a:endParaRPr lang="id-ID" sz="1050" b="1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400" b="1" i="1"/>
              <a:t>Numeric: </a:t>
            </a:r>
            <a:r>
              <a:rPr lang="id-ID" sz="2400"/>
              <a:t>semua register menampung bilangan floating point</a:t>
            </a:r>
            <a:r>
              <a:rPr lang="en-US" sz="2400"/>
              <a:t> </a:t>
            </a:r>
            <a:r>
              <a:rPr lang="id-ID" sz="2400"/>
              <a:t>80-bit</a:t>
            </a:r>
            <a:r>
              <a:rPr lang="id-ID" sz="2400" i="1"/>
              <a:t> extended-precision.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400" i="1"/>
              <a:t>Control: register </a:t>
            </a:r>
            <a:r>
              <a:rPr lang="id-ID" sz="2400"/>
              <a:t>kontrol 16-bit berisi bit-bit yang mengontrol  operasi unit </a:t>
            </a:r>
            <a:r>
              <a:rPr lang="id-ID" sz="2400" i="1"/>
              <a:t>floating point.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400" b="1" i="1"/>
              <a:t>Status: </a:t>
            </a:r>
            <a:r>
              <a:rPr lang="id-ID" sz="2400"/>
              <a:t>register status 16-bit berisi bit-bit yang merefleksikan  status unit </a:t>
            </a:r>
            <a:r>
              <a:rPr lang="id-ID" sz="2400" i="1"/>
              <a:t>floating point </a:t>
            </a:r>
            <a:r>
              <a:rPr lang="id-ID" sz="2400"/>
              <a:t>saat itu.</a:t>
            </a: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400" b="1" i="1"/>
              <a:t>Tag word</a:t>
            </a:r>
            <a:r>
              <a:rPr lang="en-US" sz="2400" b="1" i="1"/>
              <a:t> </a:t>
            </a:r>
            <a:r>
              <a:rPr lang="id-ID" sz="2400" b="1" i="1"/>
              <a:t>: </a:t>
            </a:r>
            <a:r>
              <a:rPr lang="id-ID" sz="2400"/>
              <a:t>register 16-bit ini berisi tag 2-bit bagi semua  register numeric floating point, yang mengindikasikan  sifat-sifat isi register yang berkaitan. Keempat nilainya  adalah valid, nol, special (NaN, infinity, denormalized),  dan kosong.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304510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6400800" y="228600"/>
            <a:ext cx="5486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FUNGSI REGISTER PADA CPU</a:t>
            </a:r>
            <a:endParaRPr lang="id-ID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2D784-AC82-442E-093D-69C06847A7DC}"/>
              </a:ext>
            </a:extLst>
          </p:cNvPr>
          <p:cNvSpPr txBox="1"/>
          <p:nvPr/>
        </p:nvSpPr>
        <p:spPr>
          <a:xfrm>
            <a:off x="457200" y="1179964"/>
            <a:ext cx="11506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d-ID" sz="2400" b="1" i="1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User-visible</a:t>
            </a:r>
            <a:r>
              <a:rPr lang="en-US" sz="2400" b="1" i="1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i="1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r>
              <a:rPr lang="en-US" sz="2400" b="1" i="1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7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Pemrogram</a:t>
            </a:r>
            <a:r>
              <a:rPr lang="id-ID" sz="2400" b="1" spc="-2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7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id-ID" sz="2400" b="1" spc="-8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8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id-ID" sz="2400" b="1" spc="-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9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id-ID" sz="2400" b="1" spc="-62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7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 </a:t>
            </a:r>
            <a:r>
              <a:rPr lang="id-ID" sz="2400" b="1" i="1" spc="1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 </a:t>
            </a:r>
            <a:r>
              <a:rPr lang="id-ID" sz="2400" b="1" i="1" spc="2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14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meminimalkan</a:t>
            </a:r>
            <a:r>
              <a:rPr lang="id-ID" sz="2400" b="1" spc="-10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6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referensi</a:t>
            </a:r>
            <a:r>
              <a:rPr lang="id-ID" sz="2400" b="1" spc="-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i="1" spc="5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  <a:r>
              <a:rPr lang="id-ID" sz="2400" b="1" i="1" spc="-65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i="1" spc="1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id-ID" sz="2400" b="1" spc="6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 </a:t>
            </a:r>
            <a:r>
              <a:rPr lang="id-ID" sz="2400" b="1" spc="1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 </a:t>
            </a:r>
            <a:r>
              <a:rPr lang="id-ID" sz="2400" b="1" spc="1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9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mengoptimasi</a:t>
            </a:r>
            <a:r>
              <a:rPr lang="id-ID" sz="2400" b="1" spc="-15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7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endParaRPr lang="en-US" sz="2400" b="1" spc="7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b="1" i="1" u="sng" spc="7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id-ID" sz="2400" b="1" i="1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and  status registers</a:t>
            </a:r>
            <a:r>
              <a:rPr lang="en-US" sz="2400" b="1" i="1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d-ID" sz="2400" b="1" spc="5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id-ID" sz="2400" b="1" spc="-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8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id-ID" sz="2400" b="1" spc="-1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12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lang="id-ID" sz="2400" b="1" spc="-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10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</a:t>
            </a:r>
            <a:r>
              <a:rPr lang="id-ID" sz="2400" b="1" spc="-1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13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b="1" spc="13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mengontrol </a:t>
            </a:r>
            <a:r>
              <a:rPr lang="id-ID" sz="2400" b="1" spc="4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 </a:t>
            </a:r>
            <a:r>
              <a:rPr lang="id-ID" sz="2400" b="1" spc="-9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id-ID" sz="2400" b="1" spc="9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id-ID" sz="2400" b="1" spc="-62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8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id-ID" sz="2400" b="1" spc="-1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id-ID" sz="2400" b="1" spc="-1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5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id-ID" sz="2400" b="1" spc="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5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id-ID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13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1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mengontrol</a:t>
            </a:r>
            <a:r>
              <a:rPr lang="id-ID" sz="2400" b="1" spc="-9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5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eksekusi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2400" b="1" spc="75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program.</a:t>
            </a:r>
            <a:endParaRPr lang="id-ID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id-ID" sz="2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6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6400800" y="228600"/>
            <a:ext cx="5486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MACAM-MACAM REGISTER</a:t>
            </a:r>
            <a:endParaRPr lang="id-ID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2D784-AC82-442E-093D-69C06847A7DC}"/>
              </a:ext>
            </a:extLst>
          </p:cNvPr>
          <p:cNvSpPr txBox="1"/>
          <p:nvPr/>
        </p:nvSpPr>
        <p:spPr>
          <a:xfrm>
            <a:off x="457200" y="1179964"/>
            <a:ext cx="115062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 b="1" i="1" u="sng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 4 macam register yang penting bagi eksekusi  instruksi, yaitu:</a:t>
            </a:r>
            <a:endParaRPr lang="en-US" sz="2400" b="1" i="1" u="sng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d-ID" sz="2400" b="1" i="1" u="sng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id-ID" sz="24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Counter (PC) atau Pencacah Program: </a:t>
            </a:r>
            <a:r>
              <a:rPr lang="id-ID"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 alamat  instruksi yang akan diambil.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4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Register (IR): </a:t>
            </a:r>
            <a:r>
              <a:rPr lang="id-ID"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 instruksi yang terakhir diambil.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4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Address Register (MAR): </a:t>
            </a:r>
            <a:r>
              <a:rPr lang="id-ID"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 alamat sebuah lokasi  di dalam memori.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400" b="1" i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 Buffer Register (MBR): </a:t>
            </a:r>
            <a:r>
              <a:rPr lang="id-ID"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 sebuah word data yang  akan dituliskan ke dalam memori atau word yang terakhir dibaca</a:t>
            </a:r>
            <a:endParaRPr lang="id-ID" sz="2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d-ID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8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800" y="609600"/>
            <a:ext cx="75523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>
                <a:solidFill>
                  <a:schemeClr val="tx1"/>
                </a:solidFill>
              </a:rPr>
              <a:t>TUJUAN PEMBELAJARAN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24000" y="2362200"/>
            <a:ext cx="10058400" cy="496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50000"/>
              </a:lnSpc>
              <a:spcBef>
                <a:spcPts val="100"/>
              </a:spcBef>
            </a:pPr>
            <a:r>
              <a:rPr sz="2400" spc="20" dirty="0">
                <a:solidFill>
                  <a:schemeClr val="tx1"/>
                </a:solidFill>
              </a:rPr>
              <a:t>Setelah </a:t>
            </a:r>
            <a:r>
              <a:rPr sz="2400" spc="110" dirty="0">
                <a:solidFill>
                  <a:schemeClr val="tx1"/>
                </a:solidFill>
              </a:rPr>
              <a:t>mempelajari </a:t>
            </a:r>
            <a:r>
              <a:rPr sz="2400" spc="65" dirty="0">
                <a:solidFill>
                  <a:schemeClr val="tx1"/>
                </a:solidFill>
              </a:rPr>
              <a:t>bagian </a:t>
            </a:r>
            <a:r>
              <a:rPr sz="2400" spc="55" dirty="0">
                <a:solidFill>
                  <a:schemeClr val="tx1"/>
                </a:solidFill>
              </a:rPr>
              <a:t>ini, </a:t>
            </a:r>
            <a:r>
              <a:rPr sz="2400" spc="-835" dirty="0">
                <a:solidFill>
                  <a:schemeClr val="tx1"/>
                </a:solidFill>
              </a:rPr>
              <a:t> </a:t>
            </a:r>
            <a:r>
              <a:rPr sz="2400" spc="60" dirty="0">
                <a:solidFill>
                  <a:schemeClr val="tx1"/>
                </a:solidFill>
              </a:rPr>
              <a:t>Anda</a:t>
            </a:r>
            <a:r>
              <a:rPr sz="2400" spc="-20" dirty="0">
                <a:solidFill>
                  <a:schemeClr val="tx1"/>
                </a:solidFill>
              </a:rPr>
              <a:t> </a:t>
            </a:r>
            <a:r>
              <a:rPr sz="2400" spc="100" dirty="0">
                <a:solidFill>
                  <a:schemeClr val="tx1"/>
                </a:solidFill>
              </a:rPr>
              <a:t>diharapkan</a:t>
            </a:r>
            <a:r>
              <a:rPr sz="2400" spc="-20" dirty="0">
                <a:solidFill>
                  <a:schemeClr val="tx1"/>
                </a:solidFill>
              </a:rPr>
              <a:t> </a:t>
            </a:r>
            <a:r>
              <a:rPr sz="2400" spc="95" dirty="0">
                <a:solidFill>
                  <a:schemeClr val="tx1"/>
                </a:solidFill>
              </a:rPr>
              <a:t>telah</a:t>
            </a:r>
            <a:r>
              <a:rPr sz="2400" spc="-10" dirty="0">
                <a:solidFill>
                  <a:schemeClr val="tx1"/>
                </a:solidFill>
              </a:rPr>
              <a:t> </a:t>
            </a:r>
            <a:r>
              <a:rPr sz="2400" spc="150" dirty="0">
                <a:solidFill>
                  <a:schemeClr val="tx1"/>
                </a:solidFill>
              </a:rPr>
              <a:t>mampu: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24000" y="2859067"/>
            <a:ext cx="93198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35353"/>
                </a:solidFill>
                <a:latin typeface="Tahoma"/>
                <a:cs typeface="Tahoma"/>
              </a:rPr>
              <a:t>Menjelaskan organisasi prosesor CPU.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7543800" y="228600"/>
            <a:ext cx="434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Instruksi pipelining CPU.</a:t>
            </a:r>
            <a:endParaRPr lang="id-ID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841E1-FB99-5B6F-4188-94316A354659}"/>
              </a:ext>
            </a:extLst>
          </p:cNvPr>
          <p:cNvSpPr txBox="1"/>
          <p:nvPr/>
        </p:nvSpPr>
        <p:spPr>
          <a:xfrm>
            <a:off x="838200" y="1066800"/>
            <a:ext cx="10896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200" b="1">
                <a:cs typeface="Arial" panose="020B0604020202020204" pitchFamily="34" charset="0"/>
              </a:rPr>
              <a:t>Defini</a:t>
            </a:r>
            <a:r>
              <a:rPr lang="id-ID" sz="3200" b="1">
                <a:cs typeface="Arial" panose="020B0604020202020204" pitchFamily="34" charset="0"/>
              </a:rPr>
              <a:t>si</a:t>
            </a:r>
            <a:r>
              <a:rPr lang="en-US" sz="3200" b="1">
                <a:cs typeface="Arial" panose="020B0604020202020204" pitchFamily="34" charset="0"/>
              </a:rPr>
              <a:t> </a:t>
            </a:r>
            <a:r>
              <a:rPr lang="id-ID" sz="3200" b="1">
                <a:cs typeface="Arial" panose="020B0604020202020204" pitchFamily="34" charset="0"/>
              </a:rPr>
              <a:t>Pipeline </a:t>
            </a:r>
            <a:r>
              <a:rPr lang="id-ID" sz="3200">
                <a:cs typeface="Arial" panose="020B0604020202020204" pitchFamily="34" charset="0"/>
              </a:rPr>
              <a:t>adalah suatu teknik implementasi di  mana berbagai instruksi dapat dilaksanakan secara  tumpang tindih.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d-ID" sz="3200" i="1">
                <a:cs typeface="Arial" panose="020B0604020202020204" pitchFamily="34" charset="0"/>
              </a:rPr>
              <a:t>Pipeline </a:t>
            </a:r>
            <a:r>
              <a:rPr lang="id-ID" sz="3200">
                <a:cs typeface="Arial" panose="020B0604020202020204" pitchFamily="34" charset="0"/>
              </a:rPr>
              <a:t>digunakan untuk melakukan sejumlah kerja  secara bersamaan, tetapi dalam tahap</a:t>
            </a:r>
            <a:r>
              <a:rPr lang="en-US" sz="3200">
                <a:cs typeface="Arial" panose="020B0604020202020204" pitchFamily="34" charset="0"/>
              </a:rPr>
              <a:t> </a:t>
            </a:r>
            <a:r>
              <a:rPr lang="id-ID" sz="3200">
                <a:cs typeface="Arial" panose="020B0604020202020204" pitchFamily="34" charset="0"/>
              </a:rPr>
              <a:t>yang berbeda yang dialirkan secara  kontinu pada unit pemrosesan.</a:t>
            </a:r>
          </a:p>
        </p:txBody>
      </p:sp>
    </p:spTree>
    <p:extLst>
      <p:ext uri="{BB962C8B-B14F-4D97-AF65-F5344CB8AC3E}">
        <p14:creationId xmlns:p14="http://schemas.microsoft.com/office/powerpoint/2010/main" val="105071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7543800" y="228600"/>
            <a:ext cx="434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fi-FI" sz="2800" b="1">
                <a:latin typeface="Arial" panose="020B0604020202020204" pitchFamily="34" charset="0"/>
                <a:cs typeface="Arial" panose="020B0604020202020204" pitchFamily="34" charset="0"/>
              </a:rPr>
              <a:t>Kategori pipeline</a:t>
            </a:r>
            <a:endParaRPr lang="id-ID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841E1-FB99-5B6F-4188-94316A354659}"/>
              </a:ext>
            </a:extLst>
          </p:cNvPr>
          <p:cNvSpPr txBox="1"/>
          <p:nvPr/>
        </p:nvSpPr>
        <p:spPr>
          <a:xfrm>
            <a:off x="838200" y="1066800"/>
            <a:ext cx="10896600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i-FI" sz="3200" b="1">
                <a:cs typeface="Arial" panose="020B0604020202020204" pitchFamily="34" charset="0"/>
              </a:rPr>
              <a:t>Terdapat 2 kategori pipeline, yaitu:</a:t>
            </a:r>
          </a:p>
          <a:p>
            <a:pPr algn="just"/>
            <a:endParaRPr lang="fi-FI" sz="1100" b="1"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3200" b="1" i="1">
                <a:cs typeface="Arial" panose="020B0604020202020204" pitchFamily="34" charset="0"/>
              </a:rPr>
              <a:t>Pipeline  Unit  Arithmetic</a:t>
            </a:r>
            <a:r>
              <a:rPr lang="en-US" sz="3200" b="1" i="1">
                <a:cs typeface="Arial" panose="020B0604020202020204" pitchFamily="34" charset="0"/>
              </a:rPr>
              <a:t> : </a:t>
            </a:r>
          </a:p>
          <a:p>
            <a:pPr marL="446088" algn="just"/>
            <a:r>
              <a:rPr lang="id-ID" sz="3200">
                <a:cs typeface="Arial" panose="020B0604020202020204" pitchFamily="34" charset="0"/>
              </a:rPr>
              <a:t>Berguna untuk</a:t>
            </a:r>
            <a:r>
              <a:rPr lang="en-US" sz="3200">
                <a:cs typeface="Arial" panose="020B0604020202020204" pitchFamily="34" charset="0"/>
              </a:rPr>
              <a:t> </a:t>
            </a:r>
            <a:r>
              <a:rPr lang="id-ID" sz="3200">
                <a:cs typeface="Arial" panose="020B0604020202020204" pitchFamily="34" charset="0"/>
              </a:rPr>
              <a:t>operasi vector</a:t>
            </a:r>
            <a:r>
              <a:rPr lang="en-US" sz="3200"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3200" b="1" i="1">
                <a:cs typeface="Arial" panose="020B0604020202020204" pitchFamily="34" charset="0"/>
              </a:rPr>
              <a:t>Pipeline  Unit  Instruction</a:t>
            </a:r>
            <a:r>
              <a:rPr lang="en-US" sz="3200" b="1" i="1">
                <a:cs typeface="Arial" panose="020B0604020202020204" pitchFamily="34" charset="0"/>
              </a:rPr>
              <a:t> : </a:t>
            </a:r>
          </a:p>
          <a:p>
            <a:pPr marL="446088" algn="just"/>
            <a:r>
              <a:rPr lang="id-ID" sz="3200">
                <a:cs typeface="Arial" panose="020B0604020202020204" pitchFamily="34" charset="0"/>
              </a:rPr>
              <a:t>Berguna untuk komputer yang  mempunyai set instruksi  sederhana</a:t>
            </a:r>
          </a:p>
          <a:p>
            <a:pPr algn="just"/>
            <a:endParaRPr lang="id-ID" sz="3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5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7543800" y="228600"/>
            <a:ext cx="434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fi-FI" sz="2800" b="1">
                <a:latin typeface="Arial" panose="020B0604020202020204" pitchFamily="34" charset="0"/>
                <a:cs typeface="Arial" panose="020B0604020202020204" pitchFamily="34" charset="0"/>
              </a:rPr>
              <a:t>DEKOMPOSISI PIPELINE</a:t>
            </a:r>
            <a:endParaRPr lang="id-ID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841E1-FB99-5B6F-4188-94316A354659}"/>
              </a:ext>
            </a:extLst>
          </p:cNvPr>
          <p:cNvSpPr txBox="1"/>
          <p:nvPr/>
        </p:nvSpPr>
        <p:spPr>
          <a:xfrm>
            <a:off x="533400" y="990600"/>
            <a:ext cx="11353800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i-FI" sz="3200" b="1">
                <a:cs typeface="Arial" panose="020B0604020202020204" pitchFamily="34" charset="0"/>
              </a:rPr>
              <a:t>Berikut ini merupakan dekomposisi daripada pipeline:</a:t>
            </a:r>
          </a:p>
          <a:p>
            <a:pPr algn="just"/>
            <a:endParaRPr lang="fi-FI" sz="1100" b="1"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 b="1" i="1">
                <a:cs typeface="Arial" panose="020B0604020202020204" pitchFamily="34" charset="0"/>
              </a:rPr>
              <a:t>Fetch Instruction (FI)</a:t>
            </a:r>
            <a:r>
              <a:rPr lang="en-US" sz="2800" b="1" i="1">
                <a:cs typeface="Arial" panose="020B0604020202020204" pitchFamily="34" charset="0"/>
              </a:rPr>
              <a:t> : </a:t>
            </a:r>
            <a:r>
              <a:rPr lang="id-ID" sz="2800">
                <a:cs typeface="Arial" panose="020B0604020202020204" pitchFamily="34" charset="0"/>
              </a:rPr>
              <a:t>Membaca instruksi berikutnya ke dalam buffer.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 b="1" i="1">
                <a:cs typeface="Arial" panose="020B0604020202020204" pitchFamily="34" charset="0"/>
              </a:rPr>
              <a:t>Decode Instruction (DI)</a:t>
            </a:r>
            <a:r>
              <a:rPr lang="en-US" sz="2800" b="1" i="1">
                <a:cs typeface="Arial" panose="020B0604020202020204" pitchFamily="34" charset="0"/>
              </a:rPr>
              <a:t> : </a:t>
            </a:r>
            <a:r>
              <a:rPr lang="id-ID" sz="2800">
                <a:cs typeface="Arial" panose="020B0604020202020204" pitchFamily="34" charset="0"/>
              </a:rPr>
              <a:t>Menentukan opcode dan operand specifier.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 b="1" i="1">
                <a:cs typeface="Arial" panose="020B0604020202020204" pitchFamily="34" charset="0"/>
              </a:rPr>
              <a:t>Calculate Operand (CO)</a:t>
            </a:r>
            <a:r>
              <a:rPr lang="en-US" sz="2800" b="1" i="1">
                <a:cs typeface="Arial" panose="020B0604020202020204" pitchFamily="34" charset="0"/>
              </a:rPr>
              <a:t> : </a:t>
            </a:r>
            <a:r>
              <a:rPr lang="id-ID" sz="2800">
                <a:cs typeface="Arial" panose="020B0604020202020204" pitchFamily="34" charset="0"/>
              </a:rPr>
              <a:t>Menghitung alamat efektif seluruh operand sumber. Hal ini  mungkin melibatkan displacement, register indirect, atau bentuk  kalkulasi alamat lainnya.</a:t>
            </a:r>
            <a:endParaRPr lang="en-US" sz="2800">
              <a:cs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 b="1" i="1">
                <a:cs typeface="Arial" panose="020B0604020202020204" pitchFamily="34" charset="0"/>
              </a:rPr>
              <a:t>Fetch Operand (FO)</a:t>
            </a:r>
            <a:r>
              <a:rPr lang="en-US" sz="2800" b="1" i="1">
                <a:cs typeface="Arial" panose="020B0604020202020204" pitchFamily="34" charset="0"/>
              </a:rPr>
              <a:t> </a:t>
            </a:r>
            <a:r>
              <a:rPr lang="en-US" sz="2800">
                <a:cs typeface="Arial" panose="020B0604020202020204" pitchFamily="34" charset="0"/>
              </a:rPr>
              <a:t>: </a:t>
            </a:r>
            <a:r>
              <a:rPr lang="id-ID" sz="2800">
                <a:cs typeface="Arial" panose="020B0604020202020204" pitchFamily="34" charset="0"/>
              </a:rPr>
              <a:t>Mengambil semua operand dari memori. Operand-operand</a:t>
            </a:r>
            <a:r>
              <a:rPr lang="en-US" sz="2800">
                <a:cs typeface="Arial" panose="020B0604020202020204" pitchFamily="34" charset="0"/>
              </a:rPr>
              <a:t> </a:t>
            </a:r>
            <a:r>
              <a:rPr lang="id-ID" sz="2800">
                <a:cs typeface="Arial" panose="020B0604020202020204" pitchFamily="34" charset="0"/>
              </a:rPr>
              <a:t>yang berada di register tidak perlu diambil.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 b="1" i="1">
                <a:cs typeface="Arial" panose="020B0604020202020204" pitchFamily="34" charset="0"/>
              </a:rPr>
              <a:t>Execute Instruction (EI)</a:t>
            </a:r>
            <a:r>
              <a:rPr lang="en-US" sz="2800" b="1" i="1">
                <a:cs typeface="Arial" panose="020B0604020202020204" pitchFamily="34" charset="0"/>
              </a:rPr>
              <a:t> </a:t>
            </a:r>
            <a:r>
              <a:rPr lang="en-US" sz="2800">
                <a:cs typeface="Arial" panose="020B0604020202020204" pitchFamily="34" charset="0"/>
              </a:rPr>
              <a:t>: </a:t>
            </a:r>
            <a:r>
              <a:rPr lang="id-ID" sz="2800">
                <a:cs typeface="Arial" panose="020B0604020202020204" pitchFamily="34" charset="0"/>
              </a:rPr>
              <a:t>Melakukan operasi yang diindikasikan dan menyimpan hasilnya.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 b="1" i="1">
                <a:cs typeface="Arial" panose="020B0604020202020204" pitchFamily="34" charset="0"/>
              </a:rPr>
              <a:t>Write Operand (WO)</a:t>
            </a:r>
            <a:r>
              <a:rPr lang="en-US" sz="2800" b="1" i="1">
                <a:cs typeface="Arial" panose="020B0604020202020204" pitchFamily="34" charset="0"/>
              </a:rPr>
              <a:t> : </a:t>
            </a:r>
            <a:r>
              <a:rPr lang="id-ID" sz="2800">
                <a:cs typeface="Arial" panose="020B0604020202020204" pitchFamily="34" charset="0"/>
              </a:rPr>
              <a:t>Menyimpan hasilnya di dalam memori.</a:t>
            </a:r>
          </a:p>
        </p:txBody>
      </p:sp>
    </p:spTree>
    <p:extLst>
      <p:ext uri="{BB962C8B-B14F-4D97-AF65-F5344CB8AC3E}">
        <p14:creationId xmlns:p14="http://schemas.microsoft.com/office/powerpoint/2010/main" val="1029553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1676400" y="228600"/>
            <a:ext cx="10363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fi-FI" sz="2800" b="1">
                <a:latin typeface="Arial" panose="020B0604020202020204" pitchFamily="34" charset="0"/>
                <a:cs typeface="Arial" panose="020B0604020202020204" pitchFamily="34" charset="0"/>
              </a:rPr>
              <a:t>TIMING DIAGRAM FOR INSTRUCTION PIPELINE OPERATION</a:t>
            </a:r>
            <a:endParaRPr lang="id-ID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95E81E2A-D826-5A01-5725-C41D23AEDD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990600"/>
            <a:ext cx="7797271" cy="50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23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5105400" y="228600"/>
            <a:ext cx="6934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fi-FI" sz="2800" b="1">
                <a:latin typeface="Arial" panose="020B0604020202020204" pitchFamily="34" charset="0"/>
                <a:cs typeface="Arial" panose="020B0604020202020204" pitchFamily="34" charset="0"/>
              </a:rPr>
              <a:t>TAHAPAN DALAM GENERIC PIPELINE</a:t>
            </a:r>
            <a:endParaRPr lang="id-ID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B4314842-4A45-7F7F-B80A-51F58FB7997A}"/>
              </a:ext>
            </a:extLst>
          </p:cNvPr>
          <p:cNvSpPr txBox="1"/>
          <p:nvPr/>
        </p:nvSpPr>
        <p:spPr>
          <a:xfrm>
            <a:off x="254951" y="914400"/>
            <a:ext cx="7829337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4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sz="28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155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sz="2800" b="1" spc="-5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11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sz="2800" i="1" spc="-55"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sz="2800" i="1" spc="-8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75" dirty="0">
                <a:latin typeface="Arial" panose="020B0604020202020204" pitchFamily="34" charset="0"/>
                <a:cs typeface="Arial" panose="020B0604020202020204" pitchFamily="34" charset="0"/>
              </a:rPr>
              <a:t>yaitu: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0A564-3D82-7FAC-6DDE-41EDDF830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447800"/>
            <a:ext cx="6947437" cy="4667809"/>
          </a:xfrm>
          <a:prstGeom prst="rect">
            <a:avLst/>
          </a:prstGeom>
        </p:spPr>
      </p:pic>
      <p:sp>
        <p:nvSpPr>
          <p:cNvPr id="7" name="object 10">
            <a:extLst>
              <a:ext uri="{FF2B5EF4-FFF2-40B4-BE49-F238E27FC236}">
                <a16:creationId xmlns:a16="http://schemas.microsoft.com/office/drawing/2014/main" id="{442C4CEE-0ED8-9C8F-A01C-859AEC9DDFE6}"/>
              </a:ext>
            </a:extLst>
          </p:cNvPr>
          <p:cNvSpPr txBox="1"/>
          <p:nvPr/>
        </p:nvSpPr>
        <p:spPr>
          <a:xfrm>
            <a:off x="1828800" y="2438400"/>
            <a:ext cx="2971800" cy="215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12065" rIns="0" bIns="0" rtlCol="0">
            <a:spAutoFit/>
          </a:bodyPr>
          <a:lstStyle/>
          <a:p>
            <a:pPr marL="912494" indent="-454659">
              <a:lnSpc>
                <a:spcPct val="100000"/>
              </a:lnSpc>
              <a:buFont typeface="Arial"/>
              <a:buAutoNum type="arabicPeriod"/>
              <a:tabLst>
                <a:tab pos="913130" algn="l"/>
                <a:tab pos="2909570" algn="l"/>
              </a:tabLst>
            </a:pPr>
            <a:r>
              <a:rPr sz="2800" b="1" i="1" spc="-55">
                <a:uFill>
                  <a:solidFill>
                    <a:srgbClr val="3E3E3E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sz="2800" b="1" i="1" spc="-55" dirty="0">
                <a:uFill>
                  <a:solidFill>
                    <a:srgbClr val="3E3E3E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9319" indent="-454659">
              <a:lnSpc>
                <a:spcPct val="100000"/>
              </a:lnSpc>
              <a:spcBef>
                <a:spcPts val="1095"/>
              </a:spcBef>
              <a:buFont typeface="Arial"/>
              <a:buAutoNum type="arabicPeriod"/>
              <a:tabLst>
                <a:tab pos="909955" algn="l"/>
              </a:tabLst>
            </a:pPr>
            <a:r>
              <a:rPr sz="2800" b="1" i="1" spc="-90" dirty="0">
                <a:latin typeface="Arial" panose="020B0604020202020204" pitchFamily="34" charset="0"/>
                <a:cs typeface="Arial" panose="020B0604020202020204" pitchFamily="34" charset="0"/>
              </a:rPr>
              <a:t>Decode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9319" indent="-454659">
              <a:lnSpc>
                <a:spcPct val="100000"/>
              </a:lnSpc>
              <a:spcBef>
                <a:spcPts val="1090"/>
              </a:spcBef>
              <a:buFont typeface="Arial"/>
              <a:buAutoNum type="arabicPeriod"/>
              <a:tabLst>
                <a:tab pos="909955" algn="l"/>
              </a:tabLst>
            </a:pPr>
            <a:r>
              <a:rPr sz="2800" b="1" i="1" spc="-85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9319" indent="-454659">
              <a:lnSpc>
                <a:spcPct val="100000"/>
              </a:lnSpc>
              <a:spcBef>
                <a:spcPts val="1075"/>
              </a:spcBef>
              <a:buFont typeface="Arial"/>
              <a:buAutoNum type="arabicPeriod"/>
              <a:tabLst>
                <a:tab pos="909955" algn="l"/>
              </a:tabLst>
            </a:pPr>
            <a:r>
              <a:rPr sz="2800" b="1" i="1" dirty="0">
                <a:uFill>
                  <a:solidFill>
                    <a:srgbClr val="3E3E3E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Write-back</a:t>
            </a:r>
            <a:endParaRPr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39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5029200" y="228600"/>
            <a:ext cx="7010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fi-FI" sz="2800" b="1">
                <a:latin typeface="Arial" panose="020B0604020202020204" pitchFamily="34" charset="0"/>
                <a:cs typeface="Arial" panose="020B0604020202020204" pitchFamily="34" charset="0"/>
              </a:rPr>
              <a:t>KELEBIHAN &amp; KEKURANGAN PIPELINE</a:t>
            </a:r>
            <a:endParaRPr lang="id-ID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707BE-1B96-A24A-EA10-1BD788EC0A68}"/>
              </a:ext>
            </a:extLst>
          </p:cNvPr>
          <p:cNvSpPr txBox="1"/>
          <p:nvPr/>
        </p:nvSpPr>
        <p:spPr>
          <a:xfrm>
            <a:off x="609600" y="1066800"/>
            <a:ext cx="112776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cs typeface="Arial" panose="020B0604020202020204" pitchFamily="34" charset="0"/>
              </a:rPr>
              <a:t>Kelebihan dari pipeline adalah sebagai berikut: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d-ID" sz="2800">
                <a:cs typeface="Arial" panose="020B0604020202020204" pitchFamily="34" charset="0"/>
              </a:rPr>
              <a:t>Waktu yang dihabiskan dalam satu siklus  prosesor menjadi berkurang sehingga  meningkatkan tingkat penyelesaian instruksi.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d-ID" sz="2800">
                <a:cs typeface="Arial" panose="020B0604020202020204" pitchFamily="34" charset="0"/>
              </a:rPr>
              <a:t>Beberapa combinational circuit seperti  penambah atau pengganda dapat  dibuat lebih cepat.</a:t>
            </a:r>
            <a:endParaRPr lang="en-US" sz="2800"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200">
              <a:cs typeface="Arial" panose="020B0604020202020204" pitchFamily="34" charset="0"/>
            </a:endParaRPr>
          </a:p>
          <a:p>
            <a:pPr algn="just"/>
            <a:r>
              <a:rPr lang="id-ID" sz="2800" b="1">
                <a:cs typeface="Arial" panose="020B0604020202020204" pitchFamily="34" charset="0"/>
              </a:rPr>
              <a:t>Kekurangan dari pipeline adalah sebagai berikut</a:t>
            </a:r>
            <a:r>
              <a:rPr lang="en-US" sz="2800" b="1">
                <a:cs typeface="Arial" panose="020B0604020202020204" pitchFamily="34" charset="0"/>
              </a:rPr>
              <a:t> </a:t>
            </a:r>
            <a:r>
              <a:rPr lang="id-ID" sz="2800" b="1"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d-ID" sz="2800" b="1" i="1">
                <a:cs typeface="Arial" panose="020B0604020202020204" pitchFamily="34" charset="0"/>
              </a:rPr>
              <a:t>Non-pipelined processor</a:t>
            </a:r>
            <a:r>
              <a:rPr lang="id-ID" sz="2800">
                <a:cs typeface="Arial" panose="020B0604020202020204" pitchFamily="34" charset="0"/>
              </a:rPr>
              <a:t>, prosesor hanya  menjalankan satu instruksi pada satu waktu.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d-ID" sz="2800" b="1" i="1">
                <a:cs typeface="Arial" panose="020B0604020202020204" pitchFamily="34" charset="0"/>
              </a:rPr>
              <a:t>Instruksi latency </a:t>
            </a:r>
            <a:r>
              <a:rPr lang="id-ID" sz="2800">
                <a:cs typeface="Arial" panose="020B0604020202020204" pitchFamily="34" charset="0"/>
              </a:rPr>
              <a:t>di non-pipelined processor</a:t>
            </a:r>
            <a:r>
              <a:rPr lang="en-US" sz="2800">
                <a:cs typeface="Arial" panose="020B0604020202020204" pitchFamily="34" charset="0"/>
              </a:rPr>
              <a:t> </a:t>
            </a:r>
            <a:r>
              <a:rPr lang="id-ID" sz="2800">
                <a:cs typeface="Arial" panose="020B0604020202020204" pitchFamily="34" charset="0"/>
              </a:rPr>
              <a:t>sedikit lebih rendah daripada pipelined setara.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d-ID" sz="2800" b="1" i="1">
                <a:cs typeface="Arial" panose="020B0604020202020204" pitchFamily="34" charset="0"/>
              </a:rPr>
              <a:t>Non-pipelined processor </a:t>
            </a:r>
            <a:r>
              <a:rPr lang="id-ID" sz="2800">
                <a:cs typeface="Arial" panose="020B0604020202020204" pitchFamily="34" charset="0"/>
              </a:rPr>
              <a:t>akan memiliki</a:t>
            </a:r>
            <a:r>
              <a:rPr lang="en-US" sz="2800">
                <a:cs typeface="Arial" panose="020B0604020202020204" pitchFamily="34" charset="0"/>
              </a:rPr>
              <a:t> </a:t>
            </a:r>
            <a:r>
              <a:rPr lang="id-ID" sz="2800">
                <a:cs typeface="Arial" panose="020B0604020202020204" pitchFamily="34" charset="0"/>
              </a:rPr>
              <a:t>instruksi bandwidth yang stabil.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id-ID" sz="28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0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6934200" y="228600"/>
            <a:ext cx="5105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fi-FI" sz="2800" b="1">
                <a:latin typeface="Arial" panose="020B0604020202020204" pitchFamily="34" charset="0"/>
                <a:cs typeface="Arial" panose="020B0604020202020204" pitchFamily="34" charset="0"/>
              </a:rPr>
              <a:t>DEFINISI PIPELINE HAZARD</a:t>
            </a:r>
            <a:endParaRPr lang="id-ID" sz="28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286D9-EA82-7528-F0E1-4C8793FDD0D2}"/>
              </a:ext>
            </a:extLst>
          </p:cNvPr>
          <p:cNvSpPr txBox="1"/>
          <p:nvPr/>
        </p:nvSpPr>
        <p:spPr>
          <a:xfrm>
            <a:off x="838200" y="1066800"/>
            <a:ext cx="10668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 i="1"/>
              <a:t>Pipeline hazard </a:t>
            </a:r>
            <a:r>
              <a:rPr lang="id-ID" sz="2800"/>
              <a:t>merupakan bahaya  pada pipa di mana pada beberapa  bagian harus diperlambat karena  kondisi yang tidak diizinkan untuk  menjalankan eksekusi terus-menerus.</a:t>
            </a:r>
            <a:endParaRPr lang="en-US" sz="2800"/>
          </a:p>
          <a:p>
            <a:endParaRPr lang="en-US" sz="8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800" b="1" i="1"/>
              <a:t>Resource Hazard</a:t>
            </a:r>
            <a:r>
              <a:rPr lang="en-US" sz="2800" b="1" i="1"/>
              <a:t> : </a:t>
            </a:r>
            <a:r>
              <a:rPr lang="id-ID" sz="2800"/>
              <a:t>Bahaya terjadi ketika dua atau lebih instruksi yang telah  ada di pipa membutuhkan sumber daya yang sama.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800" b="1" i="1"/>
              <a:t>Data Hazard</a:t>
            </a:r>
            <a:r>
              <a:rPr lang="en-US" sz="2800" b="1" i="1"/>
              <a:t> : </a:t>
            </a:r>
            <a:r>
              <a:rPr lang="id-ID" sz="2800"/>
              <a:t>Bahaya data terjadi ketika ada konflik dalam akses lokasi operand.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800" b="1" i="1"/>
              <a:t>Control Hazard</a:t>
            </a:r>
            <a:r>
              <a:rPr lang="en-US" sz="2800" b="1" i="1"/>
              <a:t> : </a:t>
            </a:r>
            <a:r>
              <a:rPr lang="id-ID" sz="2800"/>
              <a:t>Bahaya terjadi ketika pipa membuat keputusan yang salah</a:t>
            </a:r>
            <a:r>
              <a:rPr lang="en-US" sz="2800"/>
              <a:t> </a:t>
            </a:r>
            <a:r>
              <a:rPr lang="id-ID" sz="2800"/>
              <a:t>tentang prediksi cabang.</a:t>
            </a:r>
          </a:p>
          <a:p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345496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F04EB3-4BE0-8E2C-0F6C-342B871F2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816219"/>
            <a:ext cx="4048125" cy="2190750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A9CB39E5-2567-2F67-054C-25309993C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7800" y="152400"/>
            <a:ext cx="67589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chemeClr val="tx1"/>
                </a:solidFill>
                <a:latin typeface="+mj-lt"/>
              </a:rPr>
              <a:t>DEFINISI PROSESOR</a:t>
            </a:r>
            <a:endParaRPr sz="4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DB0DE5C2-59F5-30AC-AF47-76AC61B60A12}"/>
              </a:ext>
            </a:extLst>
          </p:cNvPr>
          <p:cNvSpPr txBox="1"/>
          <p:nvPr/>
        </p:nvSpPr>
        <p:spPr>
          <a:xfrm>
            <a:off x="926472" y="780777"/>
            <a:ext cx="7248525" cy="2127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25099"/>
              </a:lnSpc>
              <a:spcBef>
                <a:spcPts val="100"/>
              </a:spcBef>
            </a:pPr>
            <a:r>
              <a:rPr sz="2800" spc="45" dirty="0">
                <a:latin typeface="+mj-lt"/>
                <a:cs typeface="Microsoft Sans Serif"/>
              </a:rPr>
              <a:t>Prosesor </a:t>
            </a:r>
            <a:r>
              <a:rPr sz="2800" spc="70" dirty="0">
                <a:latin typeface="+mj-lt"/>
                <a:cs typeface="Microsoft Sans Serif"/>
              </a:rPr>
              <a:t>adalah </a:t>
            </a:r>
            <a:r>
              <a:rPr sz="2800" i="1" spc="-30" dirty="0">
                <a:latin typeface="+mj-lt"/>
                <a:cs typeface="Trebuchet MS"/>
              </a:rPr>
              <a:t>integrated </a:t>
            </a:r>
            <a:r>
              <a:rPr sz="2800" i="1" spc="-25" dirty="0">
                <a:latin typeface="+mj-lt"/>
                <a:cs typeface="Trebuchet MS"/>
              </a:rPr>
              <a:t> </a:t>
            </a:r>
            <a:r>
              <a:rPr sz="2800" i="1" spc="-55" dirty="0">
                <a:latin typeface="+mj-lt"/>
                <a:cs typeface="Trebuchet MS"/>
              </a:rPr>
              <a:t>circuit </a:t>
            </a:r>
            <a:r>
              <a:rPr sz="2800" spc="-20" dirty="0">
                <a:latin typeface="+mj-lt"/>
                <a:cs typeface="Arial"/>
              </a:rPr>
              <a:t>(IC) </a:t>
            </a:r>
            <a:r>
              <a:rPr sz="2800" spc="35" dirty="0">
                <a:latin typeface="+mj-lt"/>
                <a:cs typeface="Microsoft Sans Serif"/>
              </a:rPr>
              <a:t>yang </a:t>
            </a:r>
            <a:r>
              <a:rPr sz="2800" spc="110" dirty="0">
                <a:latin typeface="+mj-lt"/>
                <a:cs typeface="Arial"/>
              </a:rPr>
              <a:t>mengontrol </a:t>
            </a:r>
            <a:r>
              <a:rPr sz="2800" spc="114" dirty="0">
                <a:latin typeface="+mj-lt"/>
                <a:cs typeface="Arial"/>
              </a:rPr>
              <a:t> </a:t>
            </a:r>
            <a:r>
              <a:rPr sz="2800" spc="75" dirty="0">
                <a:latin typeface="+mj-lt"/>
                <a:cs typeface="Microsoft Sans Serif"/>
              </a:rPr>
              <a:t>keseluruhan </a:t>
            </a:r>
            <a:r>
              <a:rPr sz="2800" spc="60" dirty="0">
                <a:latin typeface="+mj-lt"/>
                <a:cs typeface="Microsoft Sans Serif"/>
              </a:rPr>
              <a:t>jalannya </a:t>
            </a:r>
            <a:r>
              <a:rPr sz="2800" spc="65" dirty="0">
                <a:latin typeface="+mj-lt"/>
                <a:cs typeface="Microsoft Sans Serif"/>
              </a:rPr>
              <a:t>sistem </a:t>
            </a:r>
            <a:r>
              <a:rPr sz="2800" spc="70" dirty="0">
                <a:latin typeface="+mj-lt"/>
                <a:cs typeface="Microsoft Sans Serif"/>
              </a:rPr>
              <a:t> </a:t>
            </a:r>
            <a:r>
              <a:rPr sz="2800" spc="145" dirty="0">
                <a:latin typeface="+mj-lt"/>
                <a:cs typeface="Microsoft Sans Serif"/>
              </a:rPr>
              <a:t>komputer </a:t>
            </a:r>
            <a:r>
              <a:rPr sz="2800" spc="105" dirty="0">
                <a:latin typeface="+mj-lt"/>
                <a:cs typeface="Microsoft Sans Serif"/>
              </a:rPr>
              <a:t>dan </a:t>
            </a:r>
            <a:r>
              <a:rPr sz="2800" spc="85" dirty="0">
                <a:latin typeface="+mj-lt"/>
                <a:cs typeface="Microsoft Sans Serif"/>
              </a:rPr>
              <a:t>digunakan </a:t>
            </a:r>
            <a:r>
              <a:rPr sz="2800" spc="20" dirty="0">
                <a:latin typeface="+mj-lt"/>
                <a:cs typeface="Microsoft Sans Serif"/>
              </a:rPr>
              <a:t>sebagai </a:t>
            </a:r>
            <a:r>
              <a:rPr sz="2800" spc="25" dirty="0">
                <a:latin typeface="+mj-lt"/>
                <a:cs typeface="Microsoft Sans Serif"/>
              </a:rPr>
              <a:t> </a:t>
            </a:r>
            <a:r>
              <a:rPr sz="2800" spc="100" dirty="0">
                <a:latin typeface="+mj-lt"/>
                <a:cs typeface="Arial"/>
              </a:rPr>
              <a:t>pusat</a:t>
            </a:r>
            <a:r>
              <a:rPr sz="2800" spc="-70" dirty="0">
                <a:latin typeface="+mj-lt"/>
                <a:cs typeface="Arial"/>
              </a:rPr>
              <a:t> </a:t>
            </a:r>
            <a:r>
              <a:rPr sz="2800" spc="190" dirty="0">
                <a:latin typeface="+mj-lt"/>
                <a:cs typeface="Arial"/>
              </a:rPr>
              <a:t>atau</a:t>
            </a:r>
            <a:r>
              <a:rPr sz="2800" spc="-60" dirty="0">
                <a:latin typeface="+mj-lt"/>
                <a:cs typeface="Arial"/>
              </a:rPr>
              <a:t> </a:t>
            </a:r>
            <a:r>
              <a:rPr sz="2800" spc="170" dirty="0">
                <a:latin typeface="+mj-lt"/>
                <a:cs typeface="Arial"/>
              </a:rPr>
              <a:t>otak</a:t>
            </a:r>
            <a:r>
              <a:rPr sz="2800" spc="-160" dirty="0">
                <a:latin typeface="+mj-lt"/>
                <a:cs typeface="Arial"/>
              </a:rPr>
              <a:t> </a:t>
            </a:r>
            <a:r>
              <a:rPr sz="2800" spc="110" dirty="0">
                <a:latin typeface="+mj-lt"/>
                <a:cs typeface="Microsoft Sans Serif"/>
              </a:rPr>
              <a:t>dari</a:t>
            </a:r>
            <a:r>
              <a:rPr sz="2800" spc="-40" dirty="0">
                <a:latin typeface="+mj-lt"/>
                <a:cs typeface="Microsoft Sans Serif"/>
              </a:rPr>
              <a:t> </a:t>
            </a:r>
            <a:r>
              <a:rPr sz="2800" spc="125" dirty="0">
                <a:latin typeface="+mj-lt"/>
                <a:cs typeface="Microsoft Sans Serif"/>
              </a:rPr>
              <a:t>komputer.</a:t>
            </a:r>
            <a:endParaRPr sz="2800">
              <a:latin typeface="+mj-lt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2447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9CB39E5-2567-2F67-054C-25309993C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6600" y="152400"/>
            <a:ext cx="87401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id-ID" sz="4000">
                <a:solidFill>
                  <a:schemeClr val="tx1"/>
                </a:solidFill>
                <a:latin typeface="+mj-lt"/>
              </a:rPr>
              <a:t>BAGIAN-BAGIAN ORGANISASI</a:t>
            </a:r>
            <a:r>
              <a:rPr sz="4000">
                <a:solidFill>
                  <a:schemeClr val="tx1"/>
                </a:solidFill>
                <a:latin typeface="+mj-lt"/>
              </a:rPr>
              <a:t> </a:t>
            </a:r>
            <a:r>
              <a:rPr sz="4000" dirty="0">
                <a:solidFill>
                  <a:schemeClr val="tx1"/>
                </a:solidFill>
                <a:latin typeface="+mj-lt"/>
              </a:rPr>
              <a:t>PROSESOR</a:t>
            </a:r>
            <a:endParaRPr sz="4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1451AE8E-A560-D71E-1ED9-AFB514662948}"/>
              </a:ext>
            </a:extLst>
          </p:cNvPr>
          <p:cNvSpPr txBox="1"/>
          <p:nvPr/>
        </p:nvSpPr>
        <p:spPr>
          <a:xfrm>
            <a:off x="381000" y="774365"/>
            <a:ext cx="11208068" cy="663002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810"/>
              </a:spcBef>
            </a:pPr>
            <a:r>
              <a:rPr sz="2800" u="sng" spc="45" dirty="0">
                <a:latin typeface="+mj-lt"/>
                <a:cs typeface="Microsoft Sans Serif"/>
              </a:rPr>
              <a:t>Terdapat</a:t>
            </a:r>
            <a:r>
              <a:rPr sz="2800" u="sng" dirty="0">
                <a:latin typeface="+mj-lt"/>
                <a:cs typeface="Microsoft Sans Serif"/>
              </a:rPr>
              <a:t> </a:t>
            </a:r>
            <a:r>
              <a:rPr sz="2800" b="1" u="sng" spc="45" dirty="0">
                <a:latin typeface="+mj-lt"/>
                <a:cs typeface="Arial"/>
              </a:rPr>
              <a:t>3</a:t>
            </a:r>
            <a:r>
              <a:rPr sz="2800" b="1" u="sng" spc="-60" dirty="0">
                <a:latin typeface="+mj-lt"/>
                <a:cs typeface="Arial"/>
              </a:rPr>
              <a:t> </a:t>
            </a:r>
            <a:r>
              <a:rPr sz="2800" b="1" u="sng" spc="75" dirty="0">
                <a:latin typeface="+mj-lt"/>
                <a:cs typeface="Arial"/>
              </a:rPr>
              <a:t>bagian</a:t>
            </a:r>
            <a:r>
              <a:rPr sz="2800" b="1" u="sng" spc="-40" dirty="0">
                <a:latin typeface="+mj-lt"/>
                <a:cs typeface="Arial"/>
              </a:rPr>
              <a:t> </a:t>
            </a:r>
            <a:r>
              <a:rPr sz="2800" b="1" u="sng" spc="25" dirty="0">
                <a:latin typeface="+mj-lt"/>
                <a:cs typeface="Arial"/>
              </a:rPr>
              <a:t>organisasi</a:t>
            </a:r>
            <a:r>
              <a:rPr sz="2800" b="1" u="sng" spc="-40" dirty="0">
                <a:latin typeface="+mj-lt"/>
                <a:cs typeface="Arial"/>
              </a:rPr>
              <a:t> </a:t>
            </a:r>
            <a:r>
              <a:rPr sz="2800" b="1" u="sng" spc="5" dirty="0">
                <a:latin typeface="+mj-lt"/>
                <a:cs typeface="Arial"/>
              </a:rPr>
              <a:t>prosesor</a:t>
            </a:r>
            <a:r>
              <a:rPr sz="2800" u="sng" spc="5" dirty="0">
                <a:latin typeface="+mj-lt"/>
                <a:cs typeface="Microsoft Sans Serif"/>
              </a:rPr>
              <a:t>,</a:t>
            </a:r>
            <a:r>
              <a:rPr sz="2800" u="sng" spc="-5" dirty="0">
                <a:latin typeface="+mj-lt"/>
                <a:cs typeface="Microsoft Sans Serif"/>
              </a:rPr>
              <a:t> </a:t>
            </a:r>
            <a:r>
              <a:rPr sz="2800" u="sng" spc="75">
                <a:latin typeface="+mj-lt"/>
                <a:cs typeface="Microsoft Sans Serif"/>
              </a:rPr>
              <a:t>yaitu</a:t>
            </a:r>
            <a:r>
              <a:rPr sz="2800" spc="75">
                <a:solidFill>
                  <a:srgbClr val="7E7E7E"/>
                </a:solidFill>
                <a:latin typeface="+mj-lt"/>
                <a:cs typeface="Microsoft Sans Serif"/>
              </a:rPr>
              <a:t>:</a:t>
            </a:r>
            <a:endParaRPr sz="2800">
              <a:latin typeface="+mj-lt"/>
              <a:cs typeface="Microsoft Sans 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102F2-DC60-C484-98D2-8FBF88001E48}"/>
              </a:ext>
            </a:extLst>
          </p:cNvPr>
          <p:cNvSpPr txBox="1"/>
          <p:nvPr/>
        </p:nvSpPr>
        <p:spPr>
          <a:xfrm>
            <a:off x="735203" y="1600200"/>
            <a:ext cx="112815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 sz="2800" b="1" i="1"/>
              <a:t>Arithmetic and Logical Unit </a:t>
            </a:r>
            <a:r>
              <a:rPr lang="id-ID" sz="2800"/>
              <a:t>(ALU) : Melakukan komputasi atau pengolahan data aktual.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 sz="2800" b="1" i="1"/>
              <a:t>Control Unit </a:t>
            </a:r>
            <a:r>
              <a:rPr lang="id-ID" sz="2800"/>
              <a:t>(CU) : Mengontrol perpindahan data dan instruksi ke/dari CPU  dan juga mengontrol operasi ALU.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 sz="2800" b="1" i="1"/>
              <a:t>Register</a:t>
            </a:r>
            <a:r>
              <a:rPr lang="id-ID" sz="2800"/>
              <a:t> : Memori internal CPU.</a:t>
            </a:r>
          </a:p>
        </p:txBody>
      </p:sp>
    </p:spTree>
    <p:extLst>
      <p:ext uri="{BB962C8B-B14F-4D97-AF65-F5344CB8AC3E}">
        <p14:creationId xmlns:p14="http://schemas.microsoft.com/office/powerpoint/2010/main" val="295902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9CB39E5-2567-2F67-054C-25309993C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6600" y="152400"/>
            <a:ext cx="87401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id-ID" sz="4000">
                <a:solidFill>
                  <a:schemeClr val="tx1"/>
                </a:solidFill>
                <a:latin typeface="+mj-lt"/>
              </a:rPr>
              <a:t>GAMBAR KOMPONEN INTERNAL CPU</a:t>
            </a:r>
            <a:endParaRPr sz="4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84">
            <a:extLst>
              <a:ext uri="{FF2B5EF4-FFF2-40B4-BE49-F238E27FC236}">
                <a16:creationId xmlns:a16="http://schemas.microsoft.com/office/drawing/2014/main" id="{F64449FB-4D9F-2EF4-7825-CD5C5DC8A752}"/>
              </a:ext>
            </a:extLst>
          </p:cNvPr>
          <p:cNvSpPr txBox="1"/>
          <p:nvPr/>
        </p:nvSpPr>
        <p:spPr>
          <a:xfrm>
            <a:off x="2743200" y="5709987"/>
            <a:ext cx="7848600" cy="330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lang="en-US" b="1">
                <a:solidFill>
                  <a:srgbClr val="7E7E7E"/>
                </a:solidFill>
                <a:cs typeface="Arial"/>
              </a:rPr>
              <a:t>G</a:t>
            </a:r>
            <a:r>
              <a:rPr b="1">
                <a:solidFill>
                  <a:srgbClr val="7E7E7E"/>
                </a:solidFill>
                <a:cs typeface="Arial"/>
              </a:rPr>
              <a:t>ambar  </a:t>
            </a:r>
            <a:r>
              <a:rPr b="1" dirty="0">
                <a:solidFill>
                  <a:srgbClr val="7E7E7E"/>
                </a:solidFill>
                <a:cs typeface="Arial"/>
              </a:rPr>
              <a:t>komponen </a:t>
            </a:r>
            <a:r>
              <a:rPr b="1">
                <a:solidFill>
                  <a:srgbClr val="7E7E7E"/>
                </a:solidFill>
                <a:cs typeface="Arial"/>
              </a:rPr>
              <a:t>internal  CPU</a:t>
            </a:r>
            <a:r>
              <a:rPr lang="en-US" b="1">
                <a:solidFill>
                  <a:srgbClr val="7E7E7E"/>
                </a:solidFill>
                <a:cs typeface="Arial"/>
              </a:rPr>
              <a:t> (</a:t>
            </a:r>
            <a:r>
              <a:rPr lang="en-US" b="1" spc="40">
                <a:solidFill>
                  <a:srgbClr val="7E7E7E"/>
                </a:solidFill>
                <a:latin typeface="Microsoft Sans Serif"/>
                <a:cs typeface="Microsoft Sans Serif"/>
              </a:rPr>
              <a:t>s</a:t>
            </a:r>
            <a:r>
              <a:rPr lang="en-US" sz="1800" spc="40">
                <a:solidFill>
                  <a:srgbClr val="7E7E7E"/>
                </a:solidFill>
                <a:latin typeface="Microsoft Sans Serif"/>
                <a:cs typeface="Microsoft Sans Serif"/>
              </a:rPr>
              <a:t>umber :</a:t>
            </a:r>
            <a:r>
              <a:rPr lang="en-US" sz="1800" spc="-25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lang="en-US" sz="1800" spc="35">
                <a:solidFill>
                  <a:srgbClr val="7E7E7E"/>
                </a:solidFill>
                <a:latin typeface="Microsoft Sans Serif"/>
                <a:cs typeface="Microsoft Sans Serif"/>
              </a:rPr>
              <a:t>www-mdp.eng.cam.ac.uk)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240F9-9F55-98E2-D969-1A230B5C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1242762"/>
            <a:ext cx="71437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6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9CB39E5-2567-2F67-054C-25309993C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6600" y="152400"/>
            <a:ext cx="87401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da-DK" sz="4000">
                <a:solidFill>
                  <a:schemeClr val="tx1"/>
                </a:solidFill>
                <a:latin typeface="+mj-lt"/>
              </a:rPr>
              <a:t>HAL-HAL YANG DILAKUKAN CPU</a:t>
            </a:r>
            <a:endParaRPr sz="4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685800" y="1066800"/>
            <a:ext cx="11049000" cy="4703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u="sng" dirty="0">
                <a:solidFill>
                  <a:srgbClr val="002060"/>
                </a:solidFill>
                <a:cs typeface="Microsoft Sans Serif"/>
              </a:rPr>
              <a:t>Berikut ini merupakan </a:t>
            </a:r>
            <a:r>
              <a:rPr sz="3200" b="1" u="sng" dirty="0">
                <a:solidFill>
                  <a:srgbClr val="002060"/>
                </a:solidFill>
                <a:cs typeface="Arial"/>
              </a:rPr>
              <a:t>hal-hal yang dilakukan  CPU</a:t>
            </a:r>
            <a:r>
              <a:rPr sz="3200" b="1" u="sng" dirty="0">
                <a:solidFill>
                  <a:srgbClr val="002060"/>
                </a:solidFill>
                <a:cs typeface="Microsoft Sans Serif"/>
              </a:rPr>
              <a:t>, </a:t>
            </a:r>
            <a:r>
              <a:rPr sz="3200" b="1" u="sng">
                <a:solidFill>
                  <a:srgbClr val="002060"/>
                </a:solidFill>
                <a:cs typeface="Microsoft Sans Serif"/>
              </a:rPr>
              <a:t>di antaranya</a:t>
            </a:r>
            <a:r>
              <a:rPr lang="en-US" sz="3200" b="1" u="sng">
                <a:solidFill>
                  <a:srgbClr val="002060"/>
                </a:solidFill>
                <a:cs typeface="Microsoft Sans Serif"/>
              </a:rPr>
              <a:t> </a:t>
            </a:r>
            <a:r>
              <a:rPr sz="3200" b="1" u="sng">
                <a:solidFill>
                  <a:srgbClr val="002060"/>
                </a:solidFill>
                <a:cs typeface="Microsoft Sans Serif"/>
              </a:rPr>
              <a:t>:</a:t>
            </a:r>
            <a:endParaRPr lang="en-US" sz="3200" b="1" u="sng">
              <a:solidFill>
                <a:srgbClr val="002060"/>
              </a:solidFill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200" b="1" u="sng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buFont typeface="+mj-lt"/>
              <a:buAutoNum type="arabicParenR"/>
            </a:pP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Mengambil Instruksi (</a:t>
            </a:r>
            <a:r>
              <a:rPr lang="id-ID" sz="2400" i="1">
                <a:latin typeface="Arial" panose="020B0604020202020204" pitchFamily="34" charset="0"/>
                <a:cs typeface="Arial" panose="020B0604020202020204" pitchFamily="34" charset="0"/>
              </a:rPr>
              <a:t>Fetch Instruction</a:t>
            </a: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CPU membaca instruksi dari memori.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buFont typeface="+mj-lt"/>
              <a:buAutoNum type="arabicParenR"/>
            </a:pPr>
            <a:endParaRPr lang="id-ID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buFont typeface="+mj-lt"/>
              <a:buAutoNum type="arabicParenR"/>
            </a:pP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Menerjemahkan Instruksi (</a:t>
            </a:r>
            <a:r>
              <a:rPr lang="id-ID" sz="2400" i="1">
                <a:latin typeface="Arial" panose="020B0604020202020204" pitchFamily="34" charset="0"/>
                <a:cs typeface="Arial" panose="020B0604020202020204" pitchFamily="34" charset="0"/>
              </a:rPr>
              <a:t>Interpret Instruction</a:t>
            </a: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CPU menerjemahkan instruksi untuk menentukan aksi  yang diperlukan.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buFont typeface="+mj-lt"/>
              <a:buAutoNum type="arabicParenR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buFont typeface="+mj-lt"/>
              <a:buAutoNum type="arabicParenR"/>
            </a:pP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Mengambil Data (</a:t>
            </a:r>
            <a:r>
              <a:rPr lang="id-ID" sz="2400" i="1">
                <a:latin typeface="Arial" panose="020B0604020202020204" pitchFamily="34" charset="0"/>
                <a:cs typeface="Arial" panose="020B0604020202020204" pitchFamily="34" charset="0"/>
              </a:rPr>
              <a:t>Fetch Data</a:t>
            </a: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Eksekusi instruksi mungkin memerlukan pembacaan data  dari memori atau dari modul I/O.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buFont typeface="+mj-lt"/>
              <a:buAutoNum type="arabicParenR"/>
            </a:pPr>
            <a:endParaRPr lang="id-ID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buFont typeface="+mj-lt"/>
              <a:buAutoNum type="arabicParenR"/>
            </a:pP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Mengolah Data (Process Data)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Eksekusi instruksi memerlukan operasi aritmetika  atau logika.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buFont typeface="+mj-lt"/>
              <a:buAutoNum type="arabicParenR"/>
            </a:pPr>
            <a:endParaRPr lang="id-ID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buFont typeface="+mj-lt"/>
              <a:buAutoNum type="arabicParenR"/>
            </a:pP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Menulis Data (</a:t>
            </a:r>
            <a:r>
              <a:rPr lang="id-ID" sz="2400" i="1">
                <a:latin typeface="Arial" panose="020B0604020202020204" pitchFamily="34" charset="0"/>
                <a:cs typeface="Arial" panose="020B0604020202020204" pitchFamily="34" charset="0"/>
              </a:rPr>
              <a:t>Write Data</a:t>
            </a: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Hasil eksekusi mungkin memerlukan penulisan data  ke memori atau ke modul I/O.</a:t>
            </a:r>
          </a:p>
        </p:txBody>
      </p:sp>
    </p:spTree>
    <p:extLst>
      <p:ext uri="{BB962C8B-B14F-4D97-AF65-F5344CB8AC3E}">
        <p14:creationId xmlns:p14="http://schemas.microsoft.com/office/powerpoint/2010/main" val="32455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9CB39E5-2567-2F67-054C-25309993C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6600" y="152400"/>
            <a:ext cx="87401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da-DK" sz="4000">
                <a:solidFill>
                  <a:schemeClr val="tx1"/>
                </a:solidFill>
                <a:latin typeface="+mj-lt"/>
              </a:rPr>
              <a:t>siklus instruksi CPU</a:t>
            </a:r>
            <a:endParaRPr sz="4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54C2F5C-0B00-B013-3458-EF7673F742A5}"/>
              </a:ext>
            </a:extLst>
          </p:cNvPr>
          <p:cNvSpPr txBox="1"/>
          <p:nvPr/>
        </p:nvSpPr>
        <p:spPr>
          <a:xfrm>
            <a:off x="685800" y="1066800"/>
            <a:ext cx="11049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/>
            <a:r>
              <a:rPr lang="id-ID" sz="2400">
                <a:latin typeface="Arial" panose="020B0604020202020204" pitchFamily="34" charset="0"/>
                <a:cs typeface="Arial" panose="020B0604020202020204" pitchFamily="34" charset="0"/>
              </a:rPr>
              <a:t>Proses eksekusi program paling sederhana adalah dengan  mengambil pengolahan instruksi yang terdiri dari 2  langkah, yaitu: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E2840-40DC-DB98-8209-2AA1B6E16B6A}"/>
              </a:ext>
            </a:extLst>
          </p:cNvPr>
          <p:cNvSpPr txBox="1"/>
          <p:nvPr/>
        </p:nvSpPr>
        <p:spPr>
          <a:xfrm>
            <a:off x="609600" y="1981200"/>
            <a:ext cx="8153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800"/>
              <a:t>Operasi pembacaan instruksi (</a:t>
            </a:r>
            <a:r>
              <a:rPr lang="id-ID" sz="2800" i="1"/>
              <a:t>fetch</a:t>
            </a:r>
            <a:r>
              <a:rPr lang="id-ID" sz="280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800"/>
              <a:t>Operasi pelaksanaan instruksi (</a:t>
            </a:r>
            <a:r>
              <a:rPr lang="id-ID" sz="2800" i="1"/>
              <a:t>execute</a:t>
            </a:r>
            <a:r>
              <a:rPr lang="id-ID" sz="280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120913-FF8E-ADC4-E649-CE3EFCEEB39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7516333" y="2114224"/>
            <a:ext cx="4021740" cy="405656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581C490-3E27-9D16-EF83-76EA3228178D}"/>
              </a:ext>
            </a:extLst>
          </p:cNvPr>
          <p:cNvSpPr/>
          <p:nvPr/>
        </p:nvSpPr>
        <p:spPr>
          <a:xfrm>
            <a:off x="2664797" y="3429000"/>
            <a:ext cx="3534870" cy="1324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C711F-9570-8803-8B67-C5F35D37436A}"/>
              </a:ext>
            </a:extLst>
          </p:cNvPr>
          <p:cNvSpPr txBox="1"/>
          <p:nvPr/>
        </p:nvSpPr>
        <p:spPr>
          <a:xfrm>
            <a:off x="2664797" y="3927739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>
                <a:solidFill>
                  <a:schemeClr val="bg1"/>
                </a:solidFill>
              </a:rPr>
              <a:t>FLOWCHART  SIKLUS  INSTRUKSI</a:t>
            </a:r>
          </a:p>
        </p:txBody>
      </p:sp>
    </p:spTree>
    <p:extLst>
      <p:ext uri="{BB962C8B-B14F-4D97-AF65-F5344CB8AC3E}">
        <p14:creationId xmlns:p14="http://schemas.microsoft.com/office/powerpoint/2010/main" val="408927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9CB39E5-2567-2F67-054C-25309993C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52400"/>
            <a:ext cx="99593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da-DK" sz="4000">
                <a:solidFill>
                  <a:schemeClr val="tx1"/>
                </a:solidFill>
                <a:latin typeface="+mj-lt"/>
              </a:rPr>
              <a:t>PENJELASAN FLOWCHART SIKLUS INSTRUKSI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6A211-F30F-E7B9-BC0A-997A7CD2775D}"/>
              </a:ext>
            </a:extLst>
          </p:cNvPr>
          <p:cNvSpPr txBox="1"/>
          <p:nvPr/>
        </p:nvSpPr>
        <p:spPr>
          <a:xfrm>
            <a:off x="742290" y="1295400"/>
            <a:ext cx="110687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>
                <a:cs typeface="Arial" panose="020B0604020202020204" pitchFamily="34" charset="0"/>
              </a:rPr>
              <a:t>Mengambil instruksi (</a:t>
            </a:r>
            <a:r>
              <a:rPr lang="id-ID" sz="2800" b="1" i="1">
                <a:cs typeface="Arial" panose="020B0604020202020204" pitchFamily="34" charset="0"/>
              </a:rPr>
              <a:t>instruction fetch</a:t>
            </a:r>
            <a:r>
              <a:rPr lang="id-ID" sz="2800">
                <a:cs typeface="Arial" panose="020B0604020202020204" pitchFamily="34" charset="0"/>
              </a:rPr>
              <a:t>) dari memori</a:t>
            </a:r>
            <a:r>
              <a:rPr lang="en-US" sz="2800">
                <a:cs typeface="Arial" panose="020B0604020202020204" pitchFamily="34" charset="0"/>
              </a:rPr>
              <a:t> :</a:t>
            </a:r>
            <a:r>
              <a:rPr lang="id-ID" sz="2800">
                <a:cs typeface="Arial" panose="020B0604020202020204" pitchFamily="34" charset="0"/>
              </a:rPr>
              <a:t> Fetch instruksi adalah operasi umum bagi setiap instruksi,  dan terdiri dari pembacaan instruksi dari suatu lokasi</a:t>
            </a:r>
            <a:r>
              <a:rPr lang="en-US" sz="2800">
                <a:cs typeface="Arial" panose="020B0604020202020204" pitchFamily="34" charset="0"/>
              </a:rPr>
              <a:t> </a:t>
            </a:r>
            <a:r>
              <a:rPr lang="id-ID" sz="2800">
                <a:cs typeface="Arial" panose="020B0604020202020204" pitchFamily="34" charset="0"/>
              </a:rPr>
              <a:t>di dalam memori.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>
                <a:cs typeface="Arial" panose="020B0604020202020204" pitchFamily="34" charset="0"/>
              </a:rPr>
              <a:t>Mengeksekusi instruksi (</a:t>
            </a:r>
            <a:r>
              <a:rPr lang="id-ID" sz="2800" b="1" i="1">
                <a:cs typeface="Arial" panose="020B0604020202020204" pitchFamily="34" charset="0"/>
              </a:rPr>
              <a:t>instruction execution</a:t>
            </a:r>
            <a:r>
              <a:rPr lang="id-ID" sz="2800">
                <a:cs typeface="Arial" panose="020B0604020202020204" pitchFamily="34" charset="0"/>
              </a:rPr>
              <a:t>)  </a:t>
            </a:r>
            <a:r>
              <a:rPr lang="en-US" sz="2800">
                <a:cs typeface="Arial" panose="020B0604020202020204" pitchFamily="34" charset="0"/>
              </a:rPr>
              <a:t>: </a:t>
            </a:r>
            <a:r>
              <a:rPr lang="id-ID" sz="2800">
                <a:cs typeface="Arial" panose="020B0604020202020204" pitchFamily="34" charset="0"/>
              </a:rPr>
              <a:t>Eksekusi instruksi dapat melibatkan sejumlah operasi  dan tergantung pada sifat-sifat instruksi.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800" b="1" i="1">
                <a:cs typeface="Arial" panose="020B0604020202020204" pitchFamily="34" charset="0"/>
              </a:rPr>
              <a:t>Interrupt</a:t>
            </a:r>
            <a:r>
              <a:rPr lang="en-US" sz="2800" b="1" i="1">
                <a:cs typeface="Arial" panose="020B0604020202020204" pitchFamily="34" charset="0"/>
              </a:rPr>
              <a:t> : </a:t>
            </a:r>
            <a:r>
              <a:rPr lang="id-ID" sz="2800">
                <a:cs typeface="Arial" panose="020B0604020202020204" pitchFamily="34" charset="0"/>
              </a:rPr>
              <a:t>Suatu mekanisme yang disediakan bagi modul-modul  lain (seperti I/O) untuk dapat menginterupsi operasi  normal CPU.</a:t>
            </a:r>
          </a:p>
        </p:txBody>
      </p:sp>
    </p:spTree>
    <p:extLst>
      <p:ext uri="{BB962C8B-B14F-4D97-AF65-F5344CB8AC3E}">
        <p14:creationId xmlns:p14="http://schemas.microsoft.com/office/powerpoint/2010/main" val="131611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15" dirty="0"/>
              <a:t>1812</a:t>
            </a:r>
            <a:r>
              <a:rPr spc="-20" dirty="0"/>
              <a:t>ARKOM11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A9CB39E5-2567-2F67-054C-25309993C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52400"/>
            <a:ext cx="99593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da-DK" sz="4000">
                <a:solidFill>
                  <a:schemeClr val="tx1"/>
                </a:solidFill>
                <a:latin typeface="+mj-lt"/>
              </a:rPr>
              <a:t>SIKLUS INSTRUKSI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507CA-947C-33B0-CAA3-732D4A13801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35458" y="1676400"/>
            <a:ext cx="5125825" cy="28575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979E1D5-58EA-C7D8-2E50-620C3CC38A6D}"/>
              </a:ext>
            </a:extLst>
          </p:cNvPr>
          <p:cNvSpPr txBox="1"/>
          <p:nvPr/>
        </p:nvSpPr>
        <p:spPr>
          <a:xfrm>
            <a:off x="6477000" y="1324805"/>
            <a:ext cx="5562600" cy="4869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600" spc="95" dirty="0">
                <a:cs typeface="Microsoft Sans Serif"/>
              </a:rPr>
              <a:t>Mengambil/membaca</a:t>
            </a:r>
            <a:r>
              <a:rPr sz="2600" spc="-30" dirty="0">
                <a:cs typeface="Microsoft Sans Serif"/>
              </a:rPr>
              <a:t> </a:t>
            </a:r>
            <a:r>
              <a:rPr sz="2600" spc="80" dirty="0">
                <a:cs typeface="Microsoft Sans Serif"/>
              </a:rPr>
              <a:t>instruksi </a:t>
            </a:r>
            <a:r>
              <a:rPr sz="2600" spc="-675" dirty="0">
                <a:cs typeface="Microsoft Sans Serif"/>
              </a:rPr>
              <a:t> </a:t>
            </a:r>
            <a:r>
              <a:rPr sz="2600" spc="95" dirty="0">
                <a:cs typeface="Microsoft Sans Serif"/>
              </a:rPr>
              <a:t>dan</a:t>
            </a:r>
            <a:r>
              <a:rPr sz="2600" spc="-20" dirty="0">
                <a:cs typeface="Microsoft Sans Serif"/>
              </a:rPr>
              <a:t> </a:t>
            </a:r>
            <a:r>
              <a:rPr sz="2600" spc="45" dirty="0">
                <a:cs typeface="Microsoft Sans Serif"/>
              </a:rPr>
              <a:t>mengeksekusi</a:t>
            </a:r>
            <a:r>
              <a:rPr sz="2600" spc="10" dirty="0">
                <a:cs typeface="Microsoft Sans Serif"/>
              </a:rPr>
              <a:t> </a:t>
            </a:r>
            <a:r>
              <a:rPr sz="2600" spc="70">
                <a:cs typeface="Microsoft Sans Serif"/>
              </a:rPr>
              <a:t>instruksi.</a:t>
            </a:r>
            <a:endParaRPr lang="en-US" sz="2600" spc="70">
              <a:cs typeface="Microsoft Sans Serif"/>
            </a:endParaRPr>
          </a:p>
          <a:p>
            <a:pPr marL="527050" marR="5080" indent="-51435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id-ID" sz="2600">
                <a:cs typeface="Microsoft Sans Serif"/>
              </a:rPr>
              <a:t>Instruksi diperiksa untuk  menentukan apakah  diperlukan pengalamatan tidak  langsung (indirect) atau tidak.</a:t>
            </a:r>
            <a:endParaRPr lang="en-US" sz="2600">
              <a:cs typeface="Microsoft Sans Serif"/>
            </a:endParaRPr>
          </a:p>
          <a:p>
            <a:pPr marL="527050" marR="5080" indent="-51435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id-ID" sz="2600" i="1" spc="60">
                <a:cs typeface="Arial"/>
              </a:rPr>
              <a:t>Interrupt </a:t>
            </a:r>
            <a:r>
              <a:rPr lang="id-ID" sz="2600" spc="95">
                <a:cs typeface="Microsoft Sans Serif"/>
              </a:rPr>
              <a:t>dapat </a:t>
            </a:r>
            <a:r>
              <a:rPr lang="id-ID" sz="2600" spc="60">
                <a:cs typeface="Microsoft Sans Serif"/>
              </a:rPr>
              <a:t>diproses </a:t>
            </a:r>
            <a:r>
              <a:rPr lang="id-ID" sz="2600" spc="65">
                <a:cs typeface="Microsoft Sans Serif"/>
              </a:rPr>
              <a:t> </a:t>
            </a:r>
            <a:r>
              <a:rPr lang="id-ID" sz="2600" spc="75">
                <a:cs typeface="Microsoft Sans Serif"/>
              </a:rPr>
              <a:t>sebelum</a:t>
            </a:r>
            <a:r>
              <a:rPr lang="id-ID" sz="2600" spc="-35">
                <a:cs typeface="Microsoft Sans Serif"/>
              </a:rPr>
              <a:t> </a:t>
            </a:r>
            <a:r>
              <a:rPr lang="id-ID" sz="2600" spc="95">
                <a:cs typeface="Microsoft Sans Serif"/>
              </a:rPr>
              <a:t>membaca/mengambil </a:t>
            </a:r>
            <a:r>
              <a:rPr lang="id-ID" sz="2600" spc="-675">
                <a:cs typeface="Microsoft Sans Serif"/>
              </a:rPr>
              <a:t> </a:t>
            </a:r>
            <a:r>
              <a:rPr lang="id-ID" sz="2600" spc="80">
                <a:cs typeface="Microsoft Sans Serif"/>
              </a:rPr>
              <a:t>instruksi</a:t>
            </a:r>
            <a:r>
              <a:rPr lang="id-ID" sz="2600" spc="-20">
                <a:cs typeface="Microsoft Sans Serif"/>
              </a:rPr>
              <a:t> </a:t>
            </a:r>
            <a:r>
              <a:rPr lang="id-ID" sz="2600" spc="85">
                <a:cs typeface="Microsoft Sans Serif"/>
              </a:rPr>
              <a:t>berikutnya.</a:t>
            </a:r>
            <a:endParaRPr lang="id-ID" sz="2600">
              <a:cs typeface="Microsoft Sans Serif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lang="id-ID" sz="260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3DA603D9-8A0E-C38C-F075-6C1A3B869D23}"/>
              </a:ext>
            </a:extLst>
          </p:cNvPr>
          <p:cNvSpPr txBox="1"/>
          <p:nvPr/>
        </p:nvSpPr>
        <p:spPr>
          <a:xfrm>
            <a:off x="152400" y="1143000"/>
            <a:ext cx="96551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10" dirty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5" dirty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45" dirty="0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siklus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85" dirty="0">
                <a:latin typeface="Arial" panose="020B0604020202020204" pitchFamily="34" charset="0"/>
                <a:cs typeface="Arial" panose="020B0604020202020204" pitchFamily="34" charset="0"/>
              </a:rPr>
              <a:t>instruksi: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1257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MT</vt:lpstr>
      <vt:lpstr>Calibri</vt:lpstr>
      <vt:lpstr>Microsoft Sans Serif</vt:lpstr>
      <vt:lpstr>Segoe UI Semibold</vt:lpstr>
      <vt:lpstr>Tahoma</vt:lpstr>
      <vt:lpstr>Trebuchet MS</vt:lpstr>
      <vt:lpstr>Wingdings</vt:lpstr>
      <vt:lpstr>Office Theme</vt:lpstr>
      <vt:lpstr>PowerPoint Presentation</vt:lpstr>
      <vt:lpstr>TUJUAN PEMBELAJARAN</vt:lpstr>
      <vt:lpstr>DEFINISI PROSESOR</vt:lpstr>
      <vt:lpstr>BAGIAN-BAGIAN ORGANISASI PROSESOR</vt:lpstr>
      <vt:lpstr>GAMBAR KOMPONEN INTERNAL CPU</vt:lpstr>
      <vt:lpstr>HAL-HAL YANG DILAKUKAN CPU</vt:lpstr>
      <vt:lpstr>siklus instruksi CPU</vt:lpstr>
      <vt:lpstr>PENJELASAN FLOWCHART SIKLUS INSTRUKSI</vt:lpstr>
      <vt:lpstr>SIKLUS INSTRUKSI (1)</vt:lpstr>
      <vt:lpstr>SIKLUS INSTRUKSI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BISNIS</dc:title>
  <dc:creator>Windows User</dc:creator>
  <cp:lastModifiedBy>Saminista</cp:lastModifiedBy>
  <cp:revision>7</cp:revision>
  <dcterms:created xsi:type="dcterms:W3CDTF">2023-01-17T13:38:46Z</dcterms:created>
  <dcterms:modified xsi:type="dcterms:W3CDTF">2023-01-17T14:54:55Z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2023-01-17T00:00:00Z</vt:filetime>
  </property>
</Properties>
</file>