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88" r:id="rId5"/>
    <p:sldId id="308" r:id="rId6"/>
    <p:sldId id="299" r:id="rId7"/>
    <p:sldId id="274" r:id="rId8"/>
    <p:sldId id="326" r:id="rId9"/>
    <p:sldId id="279" r:id="rId10"/>
    <p:sldId id="328" r:id="rId11"/>
    <p:sldId id="327" r:id="rId12"/>
    <p:sldId id="319" r:id="rId13"/>
    <p:sldId id="320" r:id="rId14"/>
    <p:sldId id="322" r:id="rId15"/>
    <p:sldId id="323" r:id="rId16"/>
    <p:sldId id="324" r:id="rId17"/>
    <p:sldId id="325" r:id="rId18"/>
    <p:sldId id="329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7274" y="1127052"/>
            <a:ext cx="6354726" cy="287079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id-ID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ARSITEKTUR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</a:t>
            </a:r>
            <a:r>
              <a:rPr lang="en-US" sz="3200" b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id-ID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ORGANISASI </a:t>
            </a:r>
            <a:b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id-ID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KOMPUTER</a:t>
            </a:r>
            <a:b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id-ID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PJJ INFORMATIKA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Sesi 14 – ELEMEN CONTROL UNIT</a:t>
            </a:r>
            <a:endParaRPr lang="en-ID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7274" y="5972149"/>
            <a:ext cx="4787723" cy="470341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1">
                <a:latin typeface="Montserrat" panose="00000500000000000000" pitchFamily="2" charset="0"/>
              </a:rPr>
              <a:t>CATUR NUGROHO, S.KOM., M.KOM</a:t>
            </a:r>
            <a:endParaRPr lang="en-ID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87" y="0"/>
            <a:ext cx="4727713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OUTPUT CONTROL UNIT</a:t>
            </a:r>
            <a:endParaRPr lang="en-ID" sz="2800" b="1" i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7B861-5ECE-8EB8-1C8C-C4028D8F8B31}"/>
              </a:ext>
            </a:extLst>
          </p:cNvPr>
          <p:cNvSpPr txBox="1"/>
          <p:nvPr/>
        </p:nvSpPr>
        <p:spPr>
          <a:xfrm>
            <a:off x="514912" y="964817"/>
            <a:ext cx="110001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/>
              <a:t>Sinyal kontrol di dalam CPU merupakan output dari control unit yang terdiri dari dua macam sinyal, yaitu: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/>
              <a:t>• sinyal-sinyal yang dapat mengaktifkan fungsi ALU</a:t>
            </a:r>
            <a:r>
              <a:rPr lang="en-US" sz="2800"/>
              <a:t> </a:t>
            </a:r>
            <a:r>
              <a:rPr lang="id-ID" sz="2800"/>
              <a:t>yang spesifik;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/>
              <a:t>• sinyal-sinyal yang menyebabkan perpindahan data antar register.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/>
              <a:t>Sinyal kontrol ke control bus juga terdiri atas dua sinyal, yaitu:</a:t>
            </a:r>
          </a:p>
          <a:p>
            <a:pPr marL="447675" algn="just"/>
            <a:r>
              <a:rPr lang="id-ID" sz="2800"/>
              <a:t>• sinyal kontrol ke memori;</a:t>
            </a:r>
          </a:p>
          <a:p>
            <a:pPr marL="447675" algn="just"/>
            <a:r>
              <a:rPr lang="id-ID" sz="2800"/>
              <a:t>• sinyal kontrol ke modul input/output.</a:t>
            </a:r>
          </a:p>
        </p:txBody>
      </p:sp>
    </p:spTree>
    <p:extLst>
      <p:ext uri="{BB962C8B-B14F-4D97-AF65-F5344CB8AC3E}">
        <p14:creationId xmlns:p14="http://schemas.microsoft.com/office/powerpoint/2010/main" val="400568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693" y="0"/>
            <a:ext cx="7524308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CONTROL UNIT MICROPROGRAMMED</a:t>
            </a:r>
            <a:endParaRPr lang="en-ID" sz="2800" b="1" i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7B861-5ECE-8EB8-1C8C-C4028D8F8B31}"/>
              </a:ext>
            </a:extLst>
          </p:cNvPr>
          <p:cNvSpPr txBox="1"/>
          <p:nvPr/>
        </p:nvSpPr>
        <p:spPr>
          <a:xfrm>
            <a:off x="514912" y="964817"/>
            <a:ext cx="1100014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Control unit microprogrammed terbagi menjadi 2, yaitu:</a:t>
            </a:r>
          </a:p>
          <a:p>
            <a:pPr algn="just"/>
            <a:endParaRPr lang="en-US" sz="800"/>
          </a:p>
          <a:p>
            <a:pPr marL="457200" indent="-457200" algn="just">
              <a:buFont typeface="Calibri" panose="020F0502020204030204" pitchFamily="34" charset="0"/>
              <a:buChar char="①"/>
            </a:pPr>
            <a:r>
              <a:rPr lang="en-US" sz="2800" b="1" i="1">
                <a:solidFill>
                  <a:srgbClr val="0070C0"/>
                </a:solidFill>
              </a:rPr>
              <a:t> </a:t>
            </a:r>
            <a:r>
              <a:rPr lang="id-ID" sz="2800" b="1" i="1">
                <a:solidFill>
                  <a:srgbClr val="0070C0"/>
                </a:solidFill>
              </a:rPr>
              <a:t>Kontrol Vertikal </a:t>
            </a:r>
            <a:endParaRPr lang="en-US" sz="2800" b="1" i="1">
              <a:solidFill>
                <a:srgbClr val="0070C0"/>
              </a:solidFill>
            </a:endParaRPr>
          </a:p>
          <a:p>
            <a:pPr marL="627063" algn="just"/>
            <a:r>
              <a:rPr lang="id-ID" sz="2800"/>
              <a:t>Jenis implementasi di mana sinyal kontrol dikode ke dalam bit, kemudian digunakan setelah dikode. </a:t>
            </a:r>
            <a:endParaRPr lang="en-US" sz="2800"/>
          </a:p>
          <a:p>
            <a:pPr marL="457200" indent="-457200" algn="just">
              <a:buFont typeface="Calibri" panose="020F0502020204030204" pitchFamily="34" charset="0"/>
              <a:buChar char="②"/>
            </a:pPr>
            <a:r>
              <a:rPr lang="en-US" sz="2800" b="1" i="1">
                <a:solidFill>
                  <a:srgbClr val="0070C0"/>
                </a:solidFill>
              </a:rPr>
              <a:t> </a:t>
            </a:r>
            <a:r>
              <a:rPr lang="id-ID" sz="2800" b="1" i="1">
                <a:solidFill>
                  <a:srgbClr val="0070C0"/>
                </a:solidFill>
              </a:rPr>
              <a:t>Kontrol Horizontal </a:t>
            </a:r>
            <a:endParaRPr lang="en-US" sz="2800" b="1" i="1">
              <a:solidFill>
                <a:srgbClr val="0070C0"/>
              </a:solidFill>
            </a:endParaRPr>
          </a:p>
          <a:p>
            <a:pPr marL="627063" algn="just"/>
            <a:r>
              <a:rPr lang="id-ID" sz="2800"/>
              <a:t>Kontrol di mana setiap bit kontrol mengatur 1 operasi gate atau mesin.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1191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977" y="-74428"/>
            <a:ext cx="9672084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KOMPONEN CONTROL UNIT MICROPROGRAMMED</a:t>
            </a:r>
            <a:endParaRPr lang="en-ID" sz="2800" b="1" i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7B861-5ECE-8EB8-1C8C-C4028D8F8B31}"/>
              </a:ext>
            </a:extLst>
          </p:cNvPr>
          <p:cNvSpPr txBox="1"/>
          <p:nvPr/>
        </p:nvSpPr>
        <p:spPr>
          <a:xfrm>
            <a:off x="376689" y="797510"/>
            <a:ext cx="11553041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Komponen-komponen pokok control unit </a:t>
            </a:r>
            <a:r>
              <a:rPr lang="en-US" sz="2800" b="1" i="1"/>
              <a:t>microprogrammed</a:t>
            </a:r>
            <a:r>
              <a:rPr lang="en-US" sz="2800"/>
              <a:t> :</a:t>
            </a:r>
          </a:p>
          <a:p>
            <a:pPr algn="just"/>
            <a:endParaRPr lang="en-US" sz="800"/>
          </a:p>
          <a:p>
            <a:pPr marL="457200" indent="-457200" algn="just">
              <a:buFont typeface="Calibri" panose="020F0502020204030204" pitchFamily="34" charset="0"/>
              <a:buChar char="①"/>
            </a:pPr>
            <a:r>
              <a:rPr lang="en-US" sz="2800" b="1" i="1">
                <a:solidFill>
                  <a:srgbClr val="0070C0"/>
                </a:solidFill>
              </a:rPr>
              <a:t> </a:t>
            </a:r>
            <a:r>
              <a:rPr lang="id-ID" sz="2800" b="1" i="1">
                <a:solidFill>
                  <a:srgbClr val="0070C0"/>
                </a:solidFill>
              </a:rPr>
              <a:t>Instruction Register</a:t>
            </a:r>
            <a:endParaRPr lang="en-US" sz="2800" b="1" i="1">
              <a:solidFill>
                <a:srgbClr val="0070C0"/>
              </a:solidFill>
            </a:endParaRPr>
          </a:p>
          <a:p>
            <a:pPr marL="542925" algn="just"/>
            <a:r>
              <a:rPr lang="id-ID" sz="2800"/>
              <a:t>Menyimpan instruksi pada register mesin yang dijalankan.</a:t>
            </a:r>
            <a:r>
              <a:rPr lang="en-US" sz="2800" b="1" i="1">
                <a:solidFill>
                  <a:srgbClr val="0070C0"/>
                </a:solidFill>
              </a:rPr>
              <a:t> </a:t>
            </a:r>
          </a:p>
          <a:p>
            <a:pPr marL="457200" indent="-457200" algn="just">
              <a:buFont typeface="Calibri" panose="020F0502020204030204" pitchFamily="34" charset="0"/>
              <a:buChar char="②"/>
            </a:pPr>
            <a:r>
              <a:rPr lang="id-ID" sz="2800" b="1" i="1">
                <a:solidFill>
                  <a:srgbClr val="0070C0"/>
                </a:solidFill>
              </a:rPr>
              <a:t>Control Store berisi Microprograms</a:t>
            </a:r>
            <a:endParaRPr lang="en-US" sz="2800" b="1" i="1">
              <a:solidFill>
                <a:srgbClr val="0070C0"/>
              </a:solidFill>
            </a:endParaRPr>
          </a:p>
          <a:p>
            <a:pPr marL="1084263" indent="-457200" algn="just">
              <a:buFont typeface="Calibri" panose="020F0502020204030204" pitchFamily="34" charset="0"/>
              <a:buChar char="●"/>
            </a:pPr>
            <a:r>
              <a:rPr lang="id-ID" sz="2800"/>
              <a:t>Untuk semua instruksi mesin.</a:t>
            </a:r>
          </a:p>
          <a:p>
            <a:pPr marL="1084263" indent="-457200" algn="just">
              <a:buFont typeface="Calibri" panose="020F0502020204030204" pitchFamily="34" charset="0"/>
              <a:buChar char="●"/>
            </a:pPr>
            <a:r>
              <a:rPr lang="id-ID" sz="2800"/>
              <a:t>Untuk startup mesin.</a:t>
            </a:r>
          </a:p>
          <a:p>
            <a:pPr marL="1084263" indent="-457200" algn="just">
              <a:buFont typeface="Calibri" panose="020F0502020204030204" pitchFamily="34" charset="0"/>
              <a:buChar char="●"/>
            </a:pPr>
            <a:r>
              <a:rPr lang="id-ID" sz="2800"/>
              <a:t>Untuk pemprosesan interrupt.</a:t>
            </a:r>
            <a:endParaRPr lang="en-US" sz="2800"/>
          </a:p>
          <a:p>
            <a:pPr marL="446088" indent="-446088" algn="just">
              <a:buFont typeface="Calibri" panose="020F0502020204030204" pitchFamily="34" charset="0"/>
              <a:buChar char="③"/>
            </a:pPr>
            <a:r>
              <a:rPr lang="en-US" sz="2800" b="1" i="1">
                <a:solidFill>
                  <a:srgbClr val="0070C0"/>
                </a:solidFill>
              </a:rPr>
              <a:t>Address Computing Circuit</a:t>
            </a:r>
          </a:p>
          <a:p>
            <a:pPr marL="627063" algn="just"/>
            <a:r>
              <a:rPr lang="en-US" sz="2800"/>
              <a:t>Menentukan alamat control store dari mikro instruksi berikutnya</a:t>
            </a:r>
          </a:p>
          <a:p>
            <a:pPr marL="446088" indent="-446088" algn="just">
              <a:buFont typeface="Calibri" panose="020F0502020204030204" pitchFamily="34" charset="0"/>
              <a:buChar char="④"/>
            </a:pPr>
            <a:r>
              <a:rPr lang="nn-NO" sz="2800" b="1" i="1">
                <a:solidFill>
                  <a:srgbClr val="0070C0"/>
                </a:solidFill>
              </a:rPr>
              <a:t>Microprogrammed Counter </a:t>
            </a:r>
          </a:p>
          <a:p>
            <a:pPr marL="627063" algn="just"/>
            <a:r>
              <a:rPr lang="nn-NO" sz="2800"/>
              <a:t>Menyimpan alamat dari mikro instruksi berikutnya.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63766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977" y="-74428"/>
            <a:ext cx="9672084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KOMPONEN CONTROL UNIT MICROPROGRAMMED</a:t>
            </a:r>
            <a:endParaRPr lang="en-ID" sz="2800" b="1" i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7B861-5ECE-8EB8-1C8C-C4028D8F8B31}"/>
              </a:ext>
            </a:extLst>
          </p:cNvPr>
          <p:cNvSpPr txBox="1"/>
          <p:nvPr/>
        </p:nvSpPr>
        <p:spPr>
          <a:xfrm>
            <a:off x="376689" y="797510"/>
            <a:ext cx="1155304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Komponen-komponen pokok control unit </a:t>
            </a:r>
            <a:r>
              <a:rPr lang="en-US" sz="2800" b="1" i="1"/>
              <a:t>microprogrammed</a:t>
            </a:r>
            <a:r>
              <a:rPr lang="en-US" sz="2800"/>
              <a:t> :</a:t>
            </a:r>
          </a:p>
          <a:p>
            <a:pPr algn="just"/>
            <a:endParaRPr lang="en-US" sz="800"/>
          </a:p>
          <a:p>
            <a:pPr marL="457200" indent="-457200" algn="just">
              <a:buFont typeface="Calibri" panose="020F0502020204030204" pitchFamily="34" charset="0"/>
              <a:buChar char="⑤"/>
            </a:pPr>
            <a:r>
              <a:rPr lang="en-US" sz="2800" b="1" i="1">
                <a:solidFill>
                  <a:srgbClr val="0070C0"/>
                </a:solidFill>
              </a:rPr>
              <a:t> </a:t>
            </a:r>
            <a:r>
              <a:rPr lang="id-ID" sz="2800" b="1" i="1">
                <a:solidFill>
                  <a:srgbClr val="0070C0"/>
                </a:solidFill>
              </a:rPr>
              <a:t>Microinstruction Buffer</a:t>
            </a:r>
          </a:p>
          <a:p>
            <a:pPr marL="542925" algn="just"/>
            <a:r>
              <a:rPr lang="id-ID" sz="2800"/>
              <a:t>Menyimpan mikro instruksi tersebut selama dieksekusi.</a:t>
            </a:r>
          </a:p>
          <a:p>
            <a:pPr marL="542925" indent="-542925" algn="just">
              <a:buFont typeface="Calibri" panose="020F0502020204030204" pitchFamily="34" charset="0"/>
              <a:buChar char="⑥"/>
            </a:pPr>
            <a:r>
              <a:rPr lang="id-ID" sz="2800" b="1" i="1">
                <a:solidFill>
                  <a:srgbClr val="0070C0"/>
                </a:solidFill>
              </a:rPr>
              <a:t>Microinstruction Decoder</a:t>
            </a:r>
          </a:p>
          <a:p>
            <a:pPr marL="542925" algn="just"/>
            <a:r>
              <a:rPr lang="id-ID" sz="2800"/>
              <a:t>Menghasilkan dan mengeluarkan mikro order yang</a:t>
            </a:r>
            <a:r>
              <a:rPr lang="en-US" sz="2800"/>
              <a:t> </a:t>
            </a:r>
            <a:r>
              <a:rPr lang="id-ID" sz="2800"/>
              <a:t>didasarkan pada mikro instruksi dan opcode instruksi</a:t>
            </a:r>
            <a:r>
              <a:rPr lang="en-US" sz="2800"/>
              <a:t> </a:t>
            </a:r>
            <a:r>
              <a:rPr lang="id-ID" sz="2800"/>
              <a:t>yang akan dijalankan.</a:t>
            </a:r>
          </a:p>
          <a:p>
            <a:pPr marL="627063" algn="just"/>
            <a:r>
              <a:rPr lang="nn-NO" sz="2800"/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3478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887" y="-74428"/>
            <a:ext cx="4345173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KONTROL PROSESOR</a:t>
            </a:r>
            <a:endParaRPr lang="en-ID" sz="2800" b="1" i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7B861-5ECE-8EB8-1C8C-C4028D8F8B31}"/>
              </a:ext>
            </a:extLst>
          </p:cNvPr>
          <p:cNvSpPr txBox="1"/>
          <p:nvPr/>
        </p:nvSpPr>
        <p:spPr>
          <a:xfrm>
            <a:off x="148856" y="964817"/>
            <a:ext cx="711664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/>
              <a:t>Eksekusi instruksi melibatkan rangkaian sub-langkah yang disebut siklus.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/>
              <a:t>Setiap siklus terdiri atas rangkaian operasi fundamental yang disebut operasi mikro.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/>
              <a:t>Sinyal kontrol yang dihasilkan oleh control unit akan memengaruhi logic gate sehingga data dapat berpindah.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/>
              <a:t>Teknik untuk menerapkan control unit dapat dilakukan sebagai implementasi hardwired  atau implementasi termikroprogram.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/>
              <a:t>Control unit memiliki dua tugas, yaitu:</a:t>
            </a:r>
          </a:p>
          <a:p>
            <a:pPr marL="903288" indent="-457200" algn="just">
              <a:buFont typeface="Wingdings" panose="05000000000000000000" pitchFamily="2" charset="2"/>
              <a:buChar char="§"/>
            </a:pPr>
            <a:r>
              <a:rPr lang="en-US" sz="2000"/>
              <a:t>Membuat prosesor melakukan operasi mikro pada urutan ditentukan program;</a:t>
            </a:r>
          </a:p>
          <a:p>
            <a:pPr marL="903288" indent="-457200" algn="just">
              <a:buFont typeface="Wingdings" panose="05000000000000000000" pitchFamily="2" charset="2"/>
              <a:buChar char="§"/>
            </a:pPr>
            <a:r>
              <a:rPr lang="en-US" sz="2000"/>
              <a:t>Menghasilkan sinyal kontrol yang  menyebabkan operasi mikro dieksekusi.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2403E-42A5-B08A-0FA4-CC851A687C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8443479" y="1356084"/>
            <a:ext cx="3129961" cy="26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3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887" y="-74428"/>
            <a:ext cx="4345173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KONTROL PROSESOR</a:t>
            </a:r>
            <a:endParaRPr lang="en-ID" sz="2800" b="1" i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7B861-5ECE-8EB8-1C8C-C4028D8F8B31}"/>
              </a:ext>
            </a:extLst>
          </p:cNvPr>
          <p:cNvSpPr txBox="1"/>
          <p:nvPr/>
        </p:nvSpPr>
        <p:spPr>
          <a:xfrm>
            <a:off x="914400" y="964817"/>
            <a:ext cx="1016773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/>
              <a:t>Sinyal kontrol yang dihasilkan oleh control unit akan memengaruhi </a:t>
            </a:r>
            <a:r>
              <a:rPr lang="en-US" sz="2400" i="1"/>
              <a:t>logic gate </a:t>
            </a:r>
            <a:r>
              <a:rPr lang="en-US" sz="2400"/>
              <a:t>sehingga data  dapat berpindah.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/>
              <a:t>Teknik untuk menerapkan control unit dapat dilakukan sebagai implementasi hardwired atau implementasi termikroprogram.</a:t>
            </a:r>
          </a:p>
          <a:p>
            <a:pPr algn="just"/>
            <a:r>
              <a:rPr lang="en-US" sz="2400" b="1" u="sng"/>
              <a:t>Kerja kontrol prosesor</a:t>
            </a:r>
          </a:p>
          <a:p>
            <a:pPr marL="536575" indent="-88900" algn="just"/>
            <a:r>
              <a:rPr lang="en-US" sz="2400" b="1"/>
              <a:t>1. Pengurutan</a:t>
            </a:r>
          </a:p>
          <a:p>
            <a:pPr marL="536575" indent="88900" algn="just"/>
            <a:r>
              <a:rPr lang="en-US" sz="2400"/>
              <a:t>Control unit menyebabkan prosesor menuju sejumlah operasi mikro dalam urutan yang benar pada program yang sedang dieksekusi.</a:t>
            </a:r>
          </a:p>
          <a:p>
            <a:pPr marL="536575" indent="-88900" algn="just"/>
            <a:r>
              <a:rPr lang="en-US" sz="2400" b="1"/>
              <a:t>2. Eksekusi</a:t>
            </a:r>
          </a:p>
          <a:p>
            <a:pPr marL="536575" indent="88900" algn="just"/>
            <a:r>
              <a:rPr lang="en-US" sz="2400"/>
              <a:t>Control unit memungkinkan setiap operasi mikro dilakukan.</a:t>
            </a:r>
          </a:p>
          <a:p>
            <a:pPr marL="536575" indent="88900" algn="just"/>
            <a:r>
              <a:rPr lang="en-US" sz="2400"/>
              <a:t>Cara control unit beroperasi yaitu dengan menggunakan</a:t>
            </a:r>
          </a:p>
          <a:p>
            <a:pPr marL="536575" indent="88900" algn="just"/>
            <a:r>
              <a:rPr lang="en-US" sz="2400"/>
              <a:t>sinyal-sinyal kontrol.</a:t>
            </a:r>
          </a:p>
        </p:txBody>
      </p:sp>
    </p:spTree>
    <p:extLst>
      <p:ext uri="{BB962C8B-B14F-4D97-AF65-F5344CB8AC3E}">
        <p14:creationId xmlns:p14="http://schemas.microsoft.com/office/powerpoint/2010/main" val="299081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409" y="-74428"/>
            <a:ext cx="4832651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Fungsi dasar prosesor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7B861-5ECE-8EB8-1C8C-C4028D8F8B31}"/>
              </a:ext>
            </a:extLst>
          </p:cNvPr>
          <p:cNvSpPr txBox="1"/>
          <p:nvPr/>
        </p:nvSpPr>
        <p:spPr>
          <a:xfrm>
            <a:off x="914400" y="964817"/>
            <a:ext cx="101677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/>
              <a:t>1. Menjalankan program-program yang disimpan dalam memori utama dengan cara mengambil instruksi, menguji instruksi, dan mengeksekusi instruksi.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400"/>
          </a:p>
          <a:p>
            <a:pPr algn="just"/>
            <a:r>
              <a:rPr lang="en-US" sz="2400"/>
              <a:t>2. Proses eksekusi program paling sederhana adalah dengan mengambil pengolahan instruksi yang terdiri dari dua langkah, yaitu: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/>
              <a:t>operasi pembacaan instruksi (fetch)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/>
              <a:t>operasi pelaksana instruksi (excecute)</a:t>
            </a:r>
          </a:p>
        </p:txBody>
      </p:sp>
    </p:spTree>
    <p:extLst>
      <p:ext uri="{BB962C8B-B14F-4D97-AF65-F5344CB8AC3E}">
        <p14:creationId xmlns:p14="http://schemas.microsoft.com/office/powerpoint/2010/main" val="121081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235" y="-74428"/>
            <a:ext cx="3987825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SINYAL KONTROL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7B861-5ECE-8EB8-1C8C-C4028D8F8B31}"/>
              </a:ext>
            </a:extLst>
          </p:cNvPr>
          <p:cNvSpPr txBox="1"/>
          <p:nvPr/>
        </p:nvSpPr>
        <p:spPr>
          <a:xfrm>
            <a:off x="914400" y="964817"/>
            <a:ext cx="101677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id-ID" sz="2400"/>
              <a:t>Spesifikasi eksternal Dalam melaksanakan fungsinya, control unit harus memiliki input untuk mengetahui status sistem dan memiliki output yang mengatur perilaku sistem. </a:t>
            </a:r>
            <a:endParaRPr lang="en-US" sz="2400"/>
          </a:p>
          <a:p>
            <a:pPr marL="457200" indent="-457200" algn="just">
              <a:buAutoNum type="arabicPeriod"/>
            </a:pPr>
            <a:r>
              <a:rPr lang="id-ID" sz="2400"/>
              <a:t>Spesifikasi eksternal Dalam melaksanakan fungsinya, control unit harus memiliki input untuk mengetahui status sistem dan memiliki output yang mengatur perilaku sistem. </a:t>
            </a:r>
            <a:endParaRPr lang="en-US" sz="2400"/>
          </a:p>
          <a:p>
            <a:pPr marL="457200" indent="-457200" algn="just">
              <a:buAutoNum type="arabicPeriod"/>
            </a:pPr>
            <a:r>
              <a:rPr lang="id-ID" sz="2400"/>
              <a:t>Elemen-elemen sinyal kontrol </a:t>
            </a:r>
            <a:endParaRPr lang="en-US" sz="2400"/>
          </a:p>
          <a:p>
            <a:pPr marL="790575" indent="-342900" algn="just">
              <a:buFont typeface="Wingdings" panose="05000000000000000000" pitchFamily="2" charset="2"/>
              <a:buChar char="§"/>
            </a:pPr>
            <a:r>
              <a:rPr lang="id-ID" sz="2400"/>
              <a:t>Sinyal yang mengaktivasi fungsifungsi ALU </a:t>
            </a:r>
            <a:endParaRPr lang="en-US" sz="2400"/>
          </a:p>
          <a:p>
            <a:pPr marL="790575" indent="-342900" algn="just">
              <a:buFont typeface="Wingdings" panose="05000000000000000000" pitchFamily="2" charset="2"/>
              <a:buChar char="§"/>
            </a:pPr>
            <a:r>
              <a:rPr lang="id-ID" sz="2400"/>
              <a:t>Sinyal yang mengaktivasi alur-alur data </a:t>
            </a:r>
            <a:endParaRPr lang="en-US" sz="2400"/>
          </a:p>
          <a:p>
            <a:pPr marL="790575" indent="-342900" algn="just">
              <a:buFont typeface="Wingdings" panose="05000000000000000000" pitchFamily="2" charset="2"/>
              <a:buChar char="§"/>
            </a:pPr>
            <a:r>
              <a:rPr lang="id-ID" sz="2400"/>
              <a:t>Sinyal pada system bus eksternal atau interface lainnya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6299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57" y="-74428"/>
            <a:ext cx="5607903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EKSEKUSI INSTRUKSI MIKRO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156A6-A552-05E6-449D-875931CF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3" y="980039"/>
            <a:ext cx="4811741" cy="48979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0C80AD-4B19-ED6E-6EBC-0E8AE229D76A}"/>
              </a:ext>
            </a:extLst>
          </p:cNvPr>
          <p:cNvSpPr/>
          <p:nvPr/>
        </p:nvSpPr>
        <p:spPr>
          <a:xfrm>
            <a:off x="417443" y="5506278"/>
            <a:ext cx="1103244" cy="5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A9BAB-F674-98AC-BC1F-7018CD58F4D6}"/>
              </a:ext>
            </a:extLst>
          </p:cNvPr>
          <p:cNvSpPr txBox="1"/>
          <p:nvPr/>
        </p:nvSpPr>
        <p:spPr>
          <a:xfrm>
            <a:off x="6209472" y="1275308"/>
            <a:ext cx="56079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400"/>
              <a:t>Eksekusi instruksi mikro</a:t>
            </a:r>
            <a:r>
              <a:rPr lang="en-US" sz="2400"/>
              <a:t> </a:t>
            </a:r>
            <a:r>
              <a:rPr lang="id-ID" sz="2400"/>
              <a:t>untuk menghasilkan</a:t>
            </a:r>
            <a:r>
              <a:rPr lang="en-US" sz="2400"/>
              <a:t> </a:t>
            </a:r>
            <a:r>
              <a:rPr lang="id-ID" sz="2400"/>
              <a:t>sinyal-sinyal kontrol.</a:t>
            </a: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d-ID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d-ID" sz="2400"/>
              <a:t>Sebagian sinyal menuju</a:t>
            </a:r>
            <a:r>
              <a:rPr lang="en-US" sz="2400"/>
              <a:t> </a:t>
            </a:r>
            <a:r>
              <a:rPr lang="id-ID" sz="2400"/>
              <a:t>ke dalam CPU dan</a:t>
            </a:r>
            <a:r>
              <a:rPr lang="en-US" sz="2400"/>
              <a:t> </a:t>
            </a:r>
            <a:r>
              <a:rPr lang="id-ID" sz="2400"/>
              <a:t>sebagian menuju bus kontrol eksternal.</a:t>
            </a:r>
          </a:p>
        </p:txBody>
      </p:sp>
    </p:spTree>
    <p:extLst>
      <p:ext uri="{BB962C8B-B14F-4D97-AF65-F5344CB8AC3E}">
        <p14:creationId xmlns:p14="http://schemas.microsoft.com/office/powerpoint/2010/main" val="4069269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F26F0-73E7-D905-7C32-84642C4E365C}"/>
              </a:ext>
            </a:extLst>
          </p:cNvPr>
          <p:cNvSpPr txBox="1"/>
          <p:nvPr/>
        </p:nvSpPr>
        <p:spPr>
          <a:xfrm>
            <a:off x="3814430" y="3180263"/>
            <a:ext cx="6097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>
                <a:latin typeface="Montserrat" panose="02000505000000020004" pitchFamily="2" charset="0"/>
              </a:rPr>
              <a:t>TERIMA KASIH</a:t>
            </a:r>
            <a:endParaRPr lang="id-ID" sz="4400"/>
          </a:p>
        </p:txBody>
      </p:sp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9234-4866-4ACB-B20F-A0F976D2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507" y="581803"/>
            <a:ext cx="8195381" cy="761264"/>
          </a:xfrm>
        </p:spPr>
        <p:txBody>
          <a:bodyPr>
            <a:normAutofit/>
          </a:bodyPr>
          <a:lstStyle/>
          <a:p>
            <a:r>
              <a:rPr lang="en-US" sz="3600">
                <a:latin typeface="Montserrat" panose="02000505000000020004" pitchFamily="2" charset="0"/>
              </a:rPr>
              <a:t>TUJUAN PEMBELAJARAN</a:t>
            </a:r>
            <a:endParaRPr lang="en-ID" sz="3600">
              <a:latin typeface="Montserrat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9A8AC-1863-565F-D8A2-47931006820E}"/>
              </a:ext>
            </a:extLst>
          </p:cNvPr>
          <p:cNvSpPr txBox="1"/>
          <p:nvPr/>
        </p:nvSpPr>
        <p:spPr>
          <a:xfrm>
            <a:off x="1162878" y="1511505"/>
            <a:ext cx="104758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2800"/>
              <a:t>Setelah mempelajari bagian ini, Anda diharapkan telah mampu: </a:t>
            </a:r>
            <a:br>
              <a:rPr lang="id-ID" sz="2800"/>
            </a:br>
            <a:endParaRPr lang="en-US" sz="2800"/>
          </a:p>
          <a:p>
            <a:pPr algn="ctr"/>
            <a:r>
              <a:rPr lang="en-US" sz="2800"/>
              <a:t>“</a:t>
            </a:r>
            <a:r>
              <a:rPr lang="sv-SE" sz="2800"/>
              <a:t>Menyebutkan elemen control unit”</a:t>
            </a: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13959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967" y="0"/>
            <a:ext cx="5497033" cy="1039245"/>
          </a:xfrm>
        </p:spPr>
        <p:txBody>
          <a:bodyPr>
            <a:normAutofit/>
          </a:bodyPr>
          <a:lstStyle/>
          <a:p>
            <a:pPr algn="r"/>
            <a:r>
              <a:rPr lang="en-US" sz="36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CONTROL UNIT</a:t>
            </a:r>
            <a:endParaRPr lang="en-ID" sz="3600" b="1" i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705D5-CD72-4FDA-974B-65E6266B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814" y="1183860"/>
            <a:ext cx="4195517" cy="3833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236490-4367-8A19-B213-65DAEB8397BA}"/>
              </a:ext>
            </a:extLst>
          </p:cNvPr>
          <p:cNvSpPr txBox="1"/>
          <p:nvPr/>
        </p:nvSpPr>
        <p:spPr>
          <a:xfrm>
            <a:off x="175669" y="1183860"/>
            <a:ext cx="74575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b="1"/>
              <a:t>CONTROL UNIT </a:t>
            </a:r>
            <a:r>
              <a:rPr lang="en-US" sz="2000"/>
              <a:t>adalah Bagian dari komputer yang menghasilkan sinyal yang mengontrol operasi komputerinstruksi yang baru saja dijemput.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000" b="1" i="1">
              <a:solidFill>
                <a:srgbClr val="0070C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000" b="1"/>
              <a:t>Tugas control unit </a:t>
            </a:r>
            <a:r>
              <a:rPr lang="id-ID" sz="2000"/>
              <a:t>adalah mengontrol siklus Mesin </a:t>
            </a:r>
            <a:r>
              <a:rPr lang="id-ID" sz="2000" b="1" i="1"/>
              <a:t>von Neumann</a:t>
            </a:r>
            <a:r>
              <a:rPr lang="id-ID" sz="2000"/>
              <a:t>: </a:t>
            </a:r>
            <a:endParaRPr lang="en-US" sz="2000"/>
          </a:p>
          <a:p>
            <a:pPr marL="808038" indent="-361950" algn="just">
              <a:buFont typeface="+mj-lt"/>
              <a:buAutoNum type="arabicPeriod"/>
            </a:pPr>
            <a:r>
              <a:rPr lang="id-ID" sz="2000"/>
              <a:t>Menjemput instruksi berikutnya yang dijalankan dari memori, menempatkannya </a:t>
            </a:r>
            <a:r>
              <a:rPr lang="id-ID" sz="2000" b="1" i="1"/>
              <a:t>instruction register </a:t>
            </a:r>
            <a:r>
              <a:rPr lang="id-ID" sz="2000"/>
              <a:t>(IR) dan menambahkan (</a:t>
            </a:r>
            <a:r>
              <a:rPr lang="id-ID" sz="2000" b="1" i="1"/>
              <a:t>increment</a:t>
            </a:r>
            <a:r>
              <a:rPr lang="id-ID" sz="2000"/>
              <a:t>) pada PC untuk mengarah</a:t>
            </a:r>
            <a:r>
              <a:rPr lang="en-US" sz="2000"/>
              <a:t> </a:t>
            </a:r>
            <a:r>
              <a:rPr lang="id-ID" sz="2000"/>
              <a:t>ke instruksi berikutnya </a:t>
            </a:r>
            <a:r>
              <a:rPr lang="en-US" sz="2000"/>
              <a:t>ke </a:t>
            </a:r>
            <a:r>
              <a:rPr lang="id-ID" sz="2000"/>
              <a:t>dalam memori.</a:t>
            </a:r>
            <a:endParaRPr lang="en-US" sz="2000"/>
          </a:p>
          <a:p>
            <a:pPr marL="808038" indent="-361950" algn="just">
              <a:buFont typeface="+mj-lt"/>
              <a:buAutoNum type="arabicPeriod"/>
            </a:pPr>
            <a:r>
              <a:rPr lang="id-ID" sz="2000"/>
              <a:t>Mendekode dan menjalankan instruksi yang baru saja dijemput. 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6DDE2-3932-B257-7F62-485A2A435BA1}"/>
              </a:ext>
            </a:extLst>
          </p:cNvPr>
          <p:cNvSpPr txBox="1"/>
          <p:nvPr/>
        </p:nvSpPr>
        <p:spPr>
          <a:xfrm>
            <a:off x="8589893" y="5350974"/>
            <a:ext cx="30488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/>
              <a:t>ARSITEKTUR KOMPUTER </a:t>
            </a:r>
          </a:p>
          <a:p>
            <a:pPr algn="ctr"/>
            <a:r>
              <a:rPr lang="id-ID" sz="1100"/>
              <a:t>VON NEUMANN</a:t>
            </a:r>
          </a:p>
        </p:txBody>
      </p:sp>
    </p:spTree>
    <p:extLst>
      <p:ext uri="{BB962C8B-B14F-4D97-AF65-F5344CB8AC3E}">
        <p14:creationId xmlns:p14="http://schemas.microsoft.com/office/powerpoint/2010/main" val="171598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847" y="0"/>
            <a:ext cx="6429153" cy="1039245"/>
          </a:xfrm>
        </p:spPr>
        <p:txBody>
          <a:bodyPr>
            <a:normAutofit/>
          </a:bodyPr>
          <a:lstStyle/>
          <a:p>
            <a:pPr algn="r"/>
            <a:r>
              <a:rPr lang="en-US" sz="36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TIPE OPERASI MIKRO</a:t>
            </a:r>
            <a:endParaRPr lang="en-ID" sz="3600" b="1" i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F71B0-8CE0-072D-1608-9898A026F6F6}"/>
              </a:ext>
            </a:extLst>
          </p:cNvPr>
          <p:cNvSpPr txBox="1"/>
          <p:nvPr/>
        </p:nvSpPr>
        <p:spPr>
          <a:xfrm>
            <a:off x="627320" y="1145571"/>
            <a:ext cx="111003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/>
              <a:t>Adapun tipe operasi mikro adalah</a:t>
            </a:r>
            <a:r>
              <a:rPr lang="en-US" sz="2800"/>
              <a:t> </a:t>
            </a:r>
            <a:r>
              <a:rPr lang="id-ID" sz="2800"/>
              <a:t>sebagai berikut</a:t>
            </a:r>
            <a:r>
              <a:rPr lang="en-US" sz="2800"/>
              <a:t> </a:t>
            </a:r>
            <a:r>
              <a:rPr lang="id-ID" sz="2800"/>
              <a:t>:</a:t>
            </a:r>
            <a:endParaRPr lang="en-US" sz="280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d-ID" sz="2800"/>
              <a:t>Mendefinisikan elemen dasar prosesor</a:t>
            </a:r>
            <a:r>
              <a:rPr lang="en-US" sz="2800"/>
              <a:t> : ( </a:t>
            </a:r>
            <a:r>
              <a:rPr lang="id-ID" sz="2800" i="1"/>
              <a:t>ALU</a:t>
            </a:r>
            <a:r>
              <a:rPr lang="en-US" sz="2800" i="1"/>
              <a:t>, </a:t>
            </a:r>
            <a:r>
              <a:rPr lang="id-ID" sz="2800" i="1"/>
              <a:t>Register</a:t>
            </a:r>
            <a:r>
              <a:rPr lang="en-US" sz="2800" i="1"/>
              <a:t>, </a:t>
            </a:r>
            <a:r>
              <a:rPr lang="id-ID" sz="2800" i="1"/>
              <a:t>Internal Data Path</a:t>
            </a:r>
            <a:r>
              <a:rPr lang="en-US" sz="2800" i="1"/>
              <a:t>, </a:t>
            </a:r>
            <a:r>
              <a:rPr lang="id-ID" sz="2800" i="1"/>
              <a:t>External Data Path</a:t>
            </a:r>
            <a:r>
              <a:rPr lang="en-US" sz="2800" i="1"/>
              <a:t>, </a:t>
            </a:r>
            <a:r>
              <a:rPr lang="id-ID" sz="2800" i="1"/>
              <a:t>Control Unit</a:t>
            </a:r>
            <a:r>
              <a:rPr lang="en-US" sz="2800" i="1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d-ID" sz="2800"/>
              <a:t>Mendeskripsikan operasi mikro yang harus dilakukan prosesor. </a:t>
            </a:r>
            <a:endParaRPr lang="en-US" sz="2800" i="1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d-ID" sz="2800" i="1"/>
              <a:t>Menentukan fungsi control unit yang harus dilakukan prosesor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51692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4967" y="0"/>
            <a:ext cx="5497033" cy="1039245"/>
          </a:xfrm>
        </p:spPr>
        <p:txBody>
          <a:bodyPr>
            <a:normAutofit fontScale="90000"/>
          </a:bodyPr>
          <a:lstStyle/>
          <a:p>
            <a:pPr algn="r"/>
            <a:r>
              <a:rPr lang="en-US" sz="36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FUNGSI CONTROL UNIT</a:t>
            </a:r>
            <a:endParaRPr lang="en-ID" sz="3600" b="1" i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6FB86-5C39-3F0D-5C64-3F16B8B43B6B}"/>
              </a:ext>
            </a:extLst>
          </p:cNvPr>
          <p:cNvSpPr txBox="1"/>
          <p:nvPr/>
        </p:nvSpPr>
        <p:spPr>
          <a:xfrm>
            <a:off x="489098" y="1054132"/>
            <a:ext cx="1090900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600"/>
              <a:t>Ada 2 fungsi control unit, yaitu:</a:t>
            </a:r>
            <a:endParaRPr lang="en-US" sz="2600"/>
          </a:p>
          <a:p>
            <a:pPr algn="just"/>
            <a:endParaRPr lang="id-ID" sz="800"/>
          </a:p>
          <a:p>
            <a:pPr marL="627063" indent="-627063" algn="just">
              <a:buFont typeface="Calibri" panose="020F0502020204030204" pitchFamily="34" charset="0"/>
              <a:buChar char="①"/>
            </a:pPr>
            <a:r>
              <a:rPr lang="id-ID" sz="2600" b="1" i="1"/>
              <a:t>Sequencing</a:t>
            </a:r>
            <a:r>
              <a:rPr lang="id-ID" sz="2600"/>
              <a:t> (Mengurutkan Operasi)</a:t>
            </a:r>
            <a:r>
              <a:rPr lang="en-US" sz="2600"/>
              <a:t> </a:t>
            </a:r>
          </a:p>
          <a:p>
            <a:pPr marL="625475" algn="just"/>
            <a:r>
              <a:rPr lang="id-ID" sz="2600"/>
              <a:t>Membuat sejumlah operasi CPU untuk melalui urutan</a:t>
            </a:r>
            <a:r>
              <a:rPr lang="en-US" sz="2600"/>
              <a:t> </a:t>
            </a:r>
            <a:r>
              <a:rPr lang="id-ID" sz="2600"/>
              <a:t>operasi tertentu.</a:t>
            </a:r>
          </a:p>
          <a:p>
            <a:pPr marL="627063" indent="-627063" algn="just">
              <a:buFont typeface="Calibri" panose="020F0502020204030204" pitchFamily="34" charset="0"/>
              <a:buChar char="②"/>
            </a:pPr>
            <a:r>
              <a:rPr lang="id-ID" sz="2600" b="1" i="1"/>
              <a:t>Mengeksekusi</a:t>
            </a:r>
            <a:r>
              <a:rPr lang="en-US" sz="2600" b="1" i="1"/>
              <a:t> </a:t>
            </a:r>
          </a:p>
          <a:p>
            <a:pPr marL="625475" algn="just"/>
            <a:r>
              <a:rPr lang="id-ID" sz="2600"/>
              <a:t>Mengerjakan setiap operasi mikro dengan</a:t>
            </a:r>
            <a:r>
              <a:rPr lang="en-US" sz="2600"/>
              <a:t> </a:t>
            </a:r>
            <a:r>
              <a:rPr lang="id-ID" sz="2600"/>
              <a:t>menggunakan sinyal kontrol tertentu</a:t>
            </a:r>
          </a:p>
        </p:txBody>
      </p:sp>
    </p:spTree>
    <p:extLst>
      <p:ext uri="{BB962C8B-B14F-4D97-AF65-F5344CB8AC3E}">
        <p14:creationId xmlns:p14="http://schemas.microsoft.com/office/powerpoint/2010/main" val="392394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163" y="0"/>
            <a:ext cx="7566837" cy="1039245"/>
          </a:xfrm>
        </p:spPr>
        <p:txBody>
          <a:bodyPr>
            <a:normAutofit/>
          </a:bodyPr>
          <a:lstStyle/>
          <a:p>
            <a:pPr algn="r"/>
            <a:r>
              <a:rPr lang="en-US" sz="3600" b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JENIS-JENIS SINYAL KONTROL</a:t>
            </a:r>
            <a:endParaRPr lang="en-ID" sz="3600" b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B7672-C44F-D47D-A86E-A45F119266AC}"/>
              </a:ext>
            </a:extLst>
          </p:cNvPr>
          <p:cNvSpPr txBox="1"/>
          <p:nvPr/>
        </p:nvSpPr>
        <p:spPr>
          <a:xfrm>
            <a:off x="412126" y="1039245"/>
            <a:ext cx="1151506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/>
              <a:t>Adapun jenis-jenis sinyal kontrol adalah sebagai berikut :</a:t>
            </a:r>
          </a:p>
          <a:p>
            <a:pPr marL="704850" indent="-342900" algn="just">
              <a:buFont typeface="Wingdings" panose="05000000000000000000" pitchFamily="2" charset="2"/>
              <a:buChar char="§"/>
              <a:tabLst>
                <a:tab pos="542925" algn="l"/>
              </a:tabLst>
            </a:pPr>
            <a:r>
              <a:rPr lang="id-ID" sz="2400" b="1" i="1">
                <a:solidFill>
                  <a:schemeClr val="accent2">
                    <a:lumMod val="75000"/>
                  </a:schemeClr>
                </a:solidFill>
              </a:rPr>
              <a:t>Clock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361950" algn="just">
              <a:tabLst>
                <a:tab pos="542925" algn="l"/>
              </a:tabLst>
            </a:pPr>
            <a:r>
              <a:rPr lang="fi-FI" sz="2400"/>
              <a:t>Satu instruksi operasi mikro persiklus clock.</a:t>
            </a:r>
            <a:endParaRPr lang="id-ID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704850" indent="-342900" algn="just">
              <a:buFont typeface="Wingdings" panose="05000000000000000000" pitchFamily="2" charset="2"/>
              <a:buChar char="§"/>
              <a:tabLst>
                <a:tab pos="542925" algn="l"/>
              </a:tabLst>
            </a:pPr>
            <a:r>
              <a:rPr lang="id-ID" sz="2400" b="1" i="1">
                <a:solidFill>
                  <a:schemeClr val="accent2">
                    <a:lumMod val="75000"/>
                  </a:schemeClr>
                </a:solidFill>
              </a:rPr>
              <a:t>Instruction Register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361950" algn="just">
              <a:tabLst>
                <a:tab pos="542925" algn="l"/>
              </a:tabLst>
            </a:pPr>
            <a:r>
              <a:rPr lang="id-ID" sz="2400" i="1"/>
              <a:t>Opcode </a:t>
            </a:r>
            <a:r>
              <a:rPr lang="id-ID" sz="2400"/>
              <a:t>(</a:t>
            </a:r>
            <a:r>
              <a:rPr lang="id-ID" sz="2400" i="1"/>
              <a:t>operation code</a:t>
            </a:r>
            <a:r>
              <a:rPr lang="id-ID" sz="2400"/>
              <a:t>) setiap instruksi dan</a:t>
            </a:r>
            <a:r>
              <a:rPr lang="en-US" sz="2400"/>
              <a:t> </a:t>
            </a:r>
            <a:r>
              <a:rPr lang="id-ID" sz="2400"/>
              <a:t>menentukan instruksi mikro </a:t>
            </a:r>
            <a:r>
              <a:rPr lang="id-ID" sz="2400" b="1" i="1">
                <a:solidFill>
                  <a:schemeClr val="accent2">
                    <a:lumMod val="75000"/>
                  </a:schemeClr>
                </a:solidFill>
              </a:rPr>
              <a:t>Tags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361950" algn="just">
              <a:tabLst>
                <a:tab pos="542925" algn="l"/>
              </a:tabLst>
            </a:pPr>
            <a:r>
              <a:rPr lang="id-ID" sz="2400"/>
              <a:t>Menunjukkan status CPU dan hasil dari operasi</a:t>
            </a:r>
            <a:r>
              <a:rPr lang="en-US" sz="2400"/>
              <a:t> </a:t>
            </a:r>
            <a:r>
              <a:rPr lang="id-ID" sz="2400"/>
              <a:t>sebelumnya.</a:t>
            </a:r>
            <a:endParaRPr lang="en-US" sz="2400"/>
          </a:p>
          <a:p>
            <a:pPr marL="704850" indent="-342900" algn="just">
              <a:buFont typeface="Wingdings" panose="05000000000000000000" pitchFamily="2" charset="2"/>
              <a:buChar char="§"/>
              <a:tabLst>
                <a:tab pos="542925" algn="l"/>
              </a:tabLst>
            </a:pPr>
            <a:r>
              <a:rPr lang="id-ID" sz="2400" b="1" i="1">
                <a:solidFill>
                  <a:schemeClr val="accent2">
                    <a:lumMod val="75000"/>
                  </a:schemeClr>
                </a:solidFill>
              </a:rPr>
              <a:t>Pada BUS kendali 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361950" algn="just">
              <a:tabLst>
                <a:tab pos="542925" algn="l"/>
              </a:tabLst>
            </a:pPr>
            <a:r>
              <a:rPr lang="id-ID" sz="2400"/>
              <a:t>Interupsi dan sinyal </a:t>
            </a:r>
            <a:r>
              <a:rPr lang="id-ID" sz="2400" i="1"/>
              <a:t>acknowledgment.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704850" indent="-342900" algn="just">
              <a:buFont typeface="Wingdings" panose="05000000000000000000" pitchFamily="2" charset="2"/>
              <a:buChar char="§"/>
              <a:tabLst>
                <a:tab pos="542925" algn="l"/>
              </a:tabLst>
            </a:pPr>
            <a:r>
              <a:rPr lang="id-ID" sz="2400" b="1" i="1">
                <a:solidFill>
                  <a:schemeClr val="accent2">
                    <a:lumMod val="75000"/>
                  </a:schemeClr>
                </a:solidFill>
              </a:rPr>
              <a:t>Pada Output dalam CPU 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361950" algn="just">
              <a:tabLst>
                <a:tab pos="542925" algn="l"/>
              </a:tabLst>
            </a:pPr>
            <a:r>
              <a:rPr lang="id-ID" sz="2400"/>
              <a:t>Pergerakan data dan mengaktifkan fungsi tertentu.</a:t>
            </a:r>
            <a:endParaRPr lang="en-US" sz="2400"/>
          </a:p>
          <a:p>
            <a:pPr marL="704850" indent="-342900" algn="just">
              <a:buFont typeface="Wingdings" panose="05000000000000000000" pitchFamily="2" charset="2"/>
              <a:buChar char="§"/>
              <a:tabLst>
                <a:tab pos="542925" algn="l"/>
              </a:tabLst>
            </a:pPr>
            <a:r>
              <a:rPr lang="id-ID" sz="2400" b="1" i="1">
                <a:solidFill>
                  <a:schemeClr val="accent2">
                    <a:lumMod val="75000"/>
                  </a:schemeClr>
                </a:solidFill>
              </a:rPr>
              <a:t>Melalui BUS Kendali</a:t>
            </a:r>
            <a:endParaRPr lang="en-US" sz="2400" b="1" i="1">
              <a:solidFill>
                <a:schemeClr val="accent2">
                  <a:lumMod val="75000"/>
                </a:schemeClr>
              </a:solidFill>
            </a:endParaRPr>
          </a:p>
          <a:p>
            <a:pPr marL="361950" algn="just">
              <a:tabLst>
                <a:tab pos="542925" algn="l"/>
              </a:tabLst>
            </a:pPr>
            <a:r>
              <a:rPr lang="it-IT" sz="2400"/>
              <a:t>Ke memori dan ke I/O.</a:t>
            </a:r>
            <a:endParaRPr lang="id-ID" sz="2400" b="1" i="1"/>
          </a:p>
        </p:txBody>
      </p:sp>
    </p:spTree>
    <p:extLst>
      <p:ext uri="{BB962C8B-B14F-4D97-AF65-F5344CB8AC3E}">
        <p14:creationId xmlns:p14="http://schemas.microsoft.com/office/powerpoint/2010/main" val="121359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176" y="228166"/>
            <a:ext cx="4260112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rgbClr val="C00000"/>
                </a:solidFill>
                <a:latin typeface="Montserrat" panose="02000505000000020004" pitchFamily="2" charset="0"/>
              </a:rPr>
              <a:t>JENIS CONTROL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7B861-5ECE-8EB8-1C8C-C4028D8F8B31}"/>
              </a:ext>
            </a:extLst>
          </p:cNvPr>
          <p:cNvSpPr txBox="1"/>
          <p:nvPr/>
        </p:nvSpPr>
        <p:spPr>
          <a:xfrm>
            <a:off x="544242" y="905904"/>
            <a:ext cx="1110351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sv-SE" sz="2800" b="1" i="1">
                <a:solidFill>
                  <a:srgbClr val="0070C0"/>
                </a:solidFill>
              </a:rPr>
              <a:t>1. Control Unit Microprogrammed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sv-SE" sz="2800"/>
              <a:t>Untuk menghasilkan sinyal kontrol dengan cara membaca,  mengeluarkan, atau mengalirkan mikro instruksi.</a:t>
            </a:r>
          </a:p>
          <a:p>
            <a:pPr marL="514350" indent="-514350" algn="just">
              <a:buFont typeface="+mj-lt"/>
              <a:buAutoNum type="arabicPeriod" startAt="2"/>
            </a:pPr>
            <a:r>
              <a:rPr lang="id-ID" sz="2800" b="1" i="1">
                <a:solidFill>
                  <a:srgbClr val="0070C0"/>
                </a:solidFill>
              </a:rPr>
              <a:t>Control Unit Conventional (Hardwired)</a:t>
            </a:r>
            <a:endParaRPr lang="en-US" sz="2800" b="1" i="1">
              <a:solidFill>
                <a:srgbClr val="0070C0"/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/>
              <a:t>Untuk menghasilkan sinyal kontrol pada komputer berkinerja tinggi (</a:t>
            </a:r>
            <a:r>
              <a:rPr lang="id-ID" sz="2800" i="1"/>
              <a:t>supercomputer </a:t>
            </a:r>
            <a:r>
              <a:rPr lang="en-US" sz="2800" i="1"/>
              <a:t>&amp; </a:t>
            </a:r>
            <a:r>
              <a:rPr lang="id-ID" sz="2800" i="1"/>
              <a:t>RISC</a:t>
            </a:r>
            <a:r>
              <a:rPr lang="id-ID" sz="2800"/>
              <a:t>)</a:t>
            </a:r>
            <a:r>
              <a:rPr lang="en-US" sz="280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/>
              <a:t>k</a:t>
            </a:r>
            <a:r>
              <a:rPr lang="id-ID" sz="2800"/>
              <a:t>omputer mainframe (</a:t>
            </a:r>
            <a:r>
              <a:rPr lang="id-ID" sz="2800" i="1"/>
              <a:t>server</a:t>
            </a:r>
            <a:r>
              <a:rPr lang="id-ID" sz="2800"/>
              <a:t>) sering menggunakannya untuk aritmetik, logika, shift sederhana, dan instruksi akses memori.</a:t>
            </a:r>
            <a:endParaRPr lang="en-US" sz="280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/>
              <a:t>Control unit </a:t>
            </a:r>
            <a:r>
              <a:rPr lang="id-ID" sz="2800" i="1"/>
              <a:t>tipe conventional </a:t>
            </a:r>
            <a:r>
              <a:rPr lang="id-ID" sz="2800"/>
              <a:t>menghasilkan rangkaian mikro instruksi.</a:t>
            </a:r>
            <a:endParaRPr lang="en-US" sz="280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/>
              <a:t>Perbedaan</a:t>
            </a:r>
            <a:r>
              <a:rPr lang="en-US" sz="2800"/>
              <a:t> </a:t>
            </a:r>
            <a:r>
              <a:rPr lang="id-ID" sz="2800"/>
              <a:t>dengan control unit tipe </a:t>
            </a:r>
            <a:r>
              <a:rPr lang="id-ID" sz="2800" b="1" i="1"/>
              <a:t>microprogrammed</a:t>
            </a:r>
            <a:r>
              <a:rPr lang="id-ID" sz="2800"/>
              <a:t> pada gerbang logika yang hasil</a:t>
            </a:r>
            <a:r>
              <a:rPr lang="en-US" sz="2800"/>
              <a:t>nya</a:t>
            </a:r>
            <a:r>
              <a:rPr lang="id-ID" sz="2800"/>
              <a:t> semua mikro order hingga eksekusinya lebih cepat.</a:t>
            </a:r>
            <a:endParaRPr lang="sv-SE" sz="2800"/>
          </a:p>
        </p:txBody>
      </p:sp>
    </p:spTree>
    <p:extLst>
      <p:ext uri="{BB962C8B-B14F-4D97-AF65-F5344CB8AC3E}">
        <p14:creationId xmlns:p14="http://schemas.microsoft.com/office/powerpoint/2010/main" val="322713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270" y="228167"/>
            <a:ext cx="4917018" cy="457634"/>
          </a:xfrm>
        </p:spPr>
        <p:txBody>
          <a:bodyPr>
            <a:normAutofit fontScale="90000"/>
          </a:bodyPr>
          <a:lstStyle/>
          <a:p>
            <a:r>
              <a:rPr lang="en-US" sz="2800" b="1" i="1">
                <a:solidFill>
                  <a:srgbClr val="C00000"/>
                </a:solidFill>
                <a:latin typeface="Montserrat" panose="02000505000000020004" pitchFamily="2" charset="0"/>
              </a:rPr>
              <a:t>MODEL CONTROL UNIT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977D6-1AE3-E94C-6B1C-958B0C1A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425148" y="855704"/>
            <a:ext cx="8309113" cy="41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1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4B6BD35-B481-6C12-4900-09DC7271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095" y="0"/>
            <a:ext cx="4369905" cy="1039245"/>
          </a:xfrm>
        </p:spPr>
        <p:txBody>
          <a:bodyPr>
            <a:normAutofit/>
          </a:bodyPr>
          <a:lstStyle/>
          <a:p>
            <a:r>
              <a:rPr lang="en-US" sz="2800" b="1" i="1">
                <a:solidFill>
                  <a:schemeClr val="accent2">
                    <a:lumMod val="75000"/>
                  </a:schemeClr>
                </a:solidFill>
                <a:latin typeface="Montserrat" panose="02000505000000020004" pitchFamily="2" charset="0"/>
              </a:rPr>
              <a:t>INPUT CONTROL UNIT</a:t>
            </a:r>
            <a:endParaRPr lang="en-ID" sz="2800" b="1" i="1">
              <a:solidFill>
                <a:schemeClr val="accent2">
                  <a:lumMod val="7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7B861-5ECE-8EB8-1C8C-C4028D8F8B31}"/>
              </a:ext>
            </a:extLst>
          </p:cNvPr>
          <p:cNvSpPr txBox="1"/>
          <p:nvPr/>
        </p:nvSpPr>
        <p:spPr>
          <a:xfrm>
            <a:off x="514912" y="964817"/>
            <a:ext cx="1100014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/>
              <a:t>Clock berfungsi untuk sinkronisasi antar komponen. </a:t>
            </a:r>
            <a:endParaRPr lang="en-US" sz="2800"/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/>
              <a:t>Flag diperlukan oleh control unit untuk mengetahui status CPU. Flag di-set ALU berdasarkan hasil dari suatu operasi; misalnya overflow flag di-set satu bila hasil komputasi melampaui panjang register tempat word disimpan</a:t>
            </a:r>
            <a:endParaRPr lang="en-US" sz="280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 b="1" i="1"/>
              <a:t>Instruction register </a:t>
            </a:r>
            <a:r>
              <a:rPr lang="id-ID" sz="2800"/>
              <a:t>menggunakan opcode untuk menentukan operasi mikro yang akan dilakukan selama siklus eksekusi. </a:t>
            </a:r>
            <a:endParaRPr lang="en-US" sz="280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id-ID" sz="2800" b="1"/>
              <a:t>Sinyal kontrol </a:t>
            </a:r>
            <a:r>
              <a:rPr lang="id-ID" sz="2800"/>
              <a:t>dari bus kontrol memberi jalur ke control unit untuk sinyal-sinyal tertentu, seperti sinyal interrupt dan sinyal acknowledgment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52757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973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Tahoma</vt:lpstr>
      <vt:lpstr>Wingdings</vt:lpstr>
      <vt:lpstr>Office Theme</vt:lpstr>
      <vt:lpstr>ARSITEKTUR &amp; ORGANISASI  KOMPUTER  Program Studi PJJ INFORMATIKA  Sesi 14 – ELEMEN CONTROL UNIT</vt:lpstr>
      <vt:lpstr>TUJUAN PEMBELAJARAN</vt:lpstr>
      <vt:lpstr>CONTROL UNIT</vt:lpstr>
      <vt:lpstr>TIPE OPERASI MIKRO</vt:lpstr>
      <vt:lpstr>FUNGSI CONTROL UNIT</vt:lpstr>
      <vt:lpstr>JENIS-JENIS SINYAL KONTROL</vt:lpstr>
      <vt:lpstr>JENIS CONTROL UNIT</vt:lpstr>
      <vt:lpstr>MODEL CONTROL UNIT</vt:lpstr>
      <vt:lpstr>INPUT CONTROL UNIT</vt:lpstr>
      <vt:lpstr>OUTPUT CONTROL UNIT</vt:lpstr>
      <vt:lpstr>CONTROL UNIT MICROPROGRAMMED</vt:lpstr>
      <vt:lpstr>KOMPONEN CONTROL UNIT MICROPROGRAMMED</vt:lpstr>
      <vt:lpstr>KOMPONEN CONTROL UNIT MICROPROGRAMMED</vt:lpstr>
      <vt:lpstr>KONTROL PROSESOR</vt:lpstr>
      <vt:lpstr>KONTROL PROSESOR</vt:lpstr>
      <vt:lpstr>Fungsi dasar prosesor</vt:lpstr>
      <vt:lpstr>SINYAL KONTROL</vt:lpstr>
      <vt:lpstr>EKSEKUSI INSTRUKSI MIKRO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Saminista</cp:lastModifiedBy>
  <cp:revision>50</cp:revision>
  <dcterms:created xsi:type="dcterms:W3CDTF">2021-09-06T16:17:13Z</dcterms:created>
  <dcterms:modified xsi:type="dcterms:W3CDTF">2023-01-24T18:24:17Z</dcterms:modified>
</cp:coreProperties>
</file>