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9" r:id="rId17"/>
    <p:sldId id="275" r:id="rId18"/>
    <p:sldId id="278" r:id="rId19"/>
    <p:sldId id="276" r:id="rId20"/>
    <p:sldId id="277" r:id="rId2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1" d="100"/>
          <a:sy n="61" d="100"/>
        </p:scale>
        <p:origin x="84" y="120"/>
      </p:cViewPr>
      <p:guideLst>
        <p:guide orient="horz" pos="2160"/>
        <p:guide pos="3840"/>
      </p:guideLst>
    </p:cSldViewPr>
  </p:slideViewPr>
  <p:notesTextViewPr>
    <p:cViewPr>
      <p:scale>
        <a:sx n="1" d="1"/>
        <a:sy n="1" d="1"/>
      </p:scale>
      <p:origin x="0" y="0"/>
    </p:cViewPr>
  </p:notesTextViewPr>
  <p:sorterViewPr>
    <p:cViewPr>
      <p:scale>
        <a:sx n="100" d="100"/>
        <a:sy n="100" d="100"/>
      </p:scale>
      <p:origin x="0" y="18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58A2-3C5D-EF84-1740-D0149CEAA6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1FAB8444-CAF3-22A1-69EA-C195253F1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134D993B-E3C2-2169-CD91-08F71C51FE0E}"/>
              </a:ext>
            </a:extLst>
          </p:cNvPr>
          <p:cNvSpPr>
            <a:spLocks noGrp="1"/>
          </p:cNvSpPr>
          <p:nvPr>
            <p:ph type="dt" sz="half" idx="10"/>
          </p:nvPr>
        </p:nvSpPr>
        <p:spPr/>
        <p:txBody>
          <a:bodyPr/>
          <a:lstStyle/>
          <a:p>
            <a:fld id="{F7448A2A-B0DB-4494-8136-403DB2901221}" type="datetimeFigureOut">
              <a:rPr lang="id-ID" smtClean="0"/>
              <a:t>25/01/2023</a:t>
            </a:fld>
            <a:endParaRPr lang="id-ID"/>
          </a:p>
        </p:txBody>
      </p:sp>
      <p:sp>
        <p:nvSpPr>
          <p:cNvPr id="5" name="Footer Placeholder 4">
            <a:extLst>
              <a:ext uri="{FF2B5EF4-FFF2-40B4-BE49-F238E27FC236}">
                <a16:creationId xmlns:a16="http://schemas.microsoft.com/office/drawing/2014/main" id="{3F9FD1F6-FDCB-17A6-77C4-A4930A3C8FD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1BFAFE9-9706-B084-4936-1F81C19FEC30}"/>
              </a:ext>
            </a:extLst>
          </p:cNvPr>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366282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C523-02CB-A995-EA73-1AECB6C865D5}"/>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DF8C6B9-C200-9DE9-E392-E309E3EDB0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CA93388-CEF0-D62D-B150-69D9BDF7A820}"/>
              </a:ext>
            </a:extLst>
          </p:cNvPr>
          <p:cNvSpPr>
            <a:spLocks noGrp="1"/>
          </p:cNvSpPr>
          <p:nvPr>
            <p:ph type="dt" sz="half" idx="10"/>
          </p:nvPr>
        </p:nvSpPr>
        <p:spPr/>
        <p:txBody>
          <a:bodyPr/>
          <a:lstStyle/>
          <a:p>
            <a:fld id="{F7448A2A-B0DB-4494-8136-403DB2901221}" type="datetimeFigureOut">
              <a:rPr lang="id-ID" smtClean="0"/>
              <a:t>25/01/2023</a:t>
            </a:fld>
            <a:endParaRPr lang="id-ID"/>
          </a:p>
        </p:txBody>
      </p:sp>
      <p:sp>
        <p:nvSpPr>
          <p:cNvPr id="5" name="Footer Placeholder 4">
            <a:extLst>
              <a:ext uri="{FF2B5EF4-FFF2-40B4-BE49-F238E27FC236}">
                <a16:creationId xmlns:a16="http://schemas.microsoft.com/office/drawing/2014/main" id="{00366117-5E89-F5DF-D88D-3F82EEB3137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C658A7F6-A361-ADC7-EA8C-1ED64B9B84CA}"/>
              </a:ext>
            </a:extLst>
          </p:cNvPr>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337332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F75163-B2BF-7E62-E77E-96077070EE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25972AC5-CE80-ED22-2656-9638BF6093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9899454-5E0A-C677-C9FB-B1CE8D4DB6EE}"/>
              </a:ext>
            </a:extLst>
          </p:cNvPr>
          <p:cNvSpPr>
            <a:spLocks noGrp="1"/>
          </p:cNvSpPr>
          <p:nvPr>
            <p:ph type="dt" sz="half" idx="10"/>
          </p:nvPr>
        </p:nvSpPr>
        <p:spPr/>
        <p:txBody>
          <a:bodyPr/>
          <a:lstStyle/>
          <a:p>
            <a:fld id="{F7448A2A-B0DB-4494-8136-403DB2901221}" type="datetimeFigureOut">
              <a:rPr lang="id-ID" smtClean="0"/>
              <a:t>25/01/2023</a:t>
            </a:fld>
            <a:endParaRPr lang="id-ID"/>
          </a:p>
        </p:txBody>
      </p:sp>
      <p:sp>
        <p:nvSpPr>
          <p:cNvPr id="5" name="Footer Placeholder 4">
            <a:extLst>
              <a:ext uri="{FF2B5EF4-FFF2-40B4-BE49-F238E27FC236}">
                <a16:creationId xmlns:a16="http://schemas.microsoft.com/office/drawing/2014/main" id="{6D5DA816-F68A-260C-8E9E-A68BFB92809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D108A08-762A-6AB5-A78A-0418D42EDF87}"/>
              </a:ext>
            </a:extLst>
          </p:cNvPr>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293008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10D6-9A8D-F42D-FE19-576020DC0FA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40DD07F1-81CD-019B-00A8-FB94C03DC3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0DE6AAB-F272-05BE-C542-907239E7F13A}"/>
              </a:ext>
            </a:extLst>
          </p:cNvPr>
          <p:cNvSpPr>
            <a:spLocks noGrp="1"/>
          </p:cNvSpPr>
          <p:nvPr>
            <p:ph type="dt" sz="half" idx="10"/>
          </p:nvPr>
        </p:nvSpPr>
        <p:spPr/>
        <p:txBody>
          <a:bodyPr/>
          <a:lstStyle/>
          <a:p>
            <a:fld id="{F7448A2A-B0DB-4494-8136-403DB2901221}" type="datetimeFigureOut">
              <a:rPr lang="id-ID" smtClean="0"/>
              <a:t>25/01/2023</a:t>
            </a:fld>
            <a:endParaRPr lang="id-ID"/>
          </a:p>
        </p:txBody>
      </p:sp>
      <p:sp>
        <p:nvSpPr>
          <p:cNvPr id="5" name="Footer Placeholder 4">
            <a:extLst>
              <a:ext uri="{FF2B5EF4-FFF2-40B4-BE49-F238E27FC236}">
                <a16:creationId xmlns:a16="http://schemas.microsoft.com/office/drawing/2014/main" id="{B0E80DF8-A775-8E05-75D0-AC1A93F6CFA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06A8BAB-8235-C968-3398-FBBF5F2AD9F4}"/>
              </a:ext>
            </a:extLst>
          </p:cNvPr>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413246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35CF-9ACE-8437-E01B-B665634650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39BEB314-565A-56DD-E871-3247D8AA6B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D35F7D-B48B-8C6C-EECD-EE06A9D65C2D}"/>
              </a:ext>
            </a:extLst>
          </p:cNvPr>
          <p:cNvSpPr>
            <a:spLocks noGrp="1"/>
          </p:cNvSpPr>
          <p:nvPr>
            <p:ph type="dt" sz="half" idx="10"/>
          </p:nvPr>
        </p:nvSpPr>
        <p:spPr/>
        <p:txBody>
          <a:bodyPr/>
          <a:lstStyle/>
          <a:p>
            <a:fld id="{F7448A2A-B0DB-4494-8136-403DB2901221}" type="datetimeFigureOut">
              <a:rPr lang="id-ID" smtClean="0"/>
              <a:t>25/01/2023</a:t>
            </a:fld>
            <a:endParaRPr lang="id-ID"/>
          </a:p>
        </p:txBody>
      </p:sp>
      <p:sp>
        <p:nvSpPr>
          <p:cNvPr id="5" name="Footer Placeholder 4">
            <a:extLst>
              <a:ext uri="{FF2B5EF4-FFF2-40B4-BE49-F238E27FC236}">
                <a16:creationId xmlns:a16="http://schemas.microsoft.com/office/drawing/2014/main" id="{1744E197-53D9-3109-36DD-FCB40365F98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C0382381-C647-85F4-7A32-D42EDF3358DB}"/>
              </a:ext>
            </a:extLst>
          </p:cNvPr>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280992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DC83-1097-06E7-14B1-0B62099C9D1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C48899BE-3895-779F-CAA2-30BC31FC62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861D1431-D32D-49AE-5FEB-E9FCB44412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79273280-171F-0863-C07B-EE7BB244E636}"/>
              </a:ext>
            </a:extLst>
          </p:cNvPr>
          <p:cNvSpPr>
            <a:spLocks noGrp="1"/>
          </p:cNvSpPr>
          <p:nvPr>
            <p:ph type="dt" sz="half" idx="10"/>
          </p:nvPr>
        </p:nvSpPr>
        <p:spPr/>
        <p:txBody>
          <a:bodyPr/>
          <a:lstStyle/>
          <a:p>
            <a:fld id="{F7448A2A-B0DB-4494-8136-403DB2901221}" type="datetimeFigureOut">
              <a:rPr lang="id-ID" smtClean="0"/>
              <a:t>25/01/2023</a:t>
            </a:fld>
            <a:endParaRPr lang="id-ID"/>
          </a:p>
        </p:txBody>
      </p:sp>
      <p:sp>
        <p:nvSpPr>
          <p:cNvPr id="6" name="Footer Placeholder 5">
            <a:extLst>
              <a:ext uri="{FF2B5EF4-FFF2-40B4-BE49-F238E27FC236}">
                <a16:creationId xmlns:a16="http://schemas.microsoft.com/office/drawing/2014/main" id="{B880714B-DF89-4584-26CE-B532B4CA4A3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0DDA49E9-AB76-4196-3DF9-D285DAA79324}"/>
              </a:ext>
            </a:extLst>
          </p:cNvPr>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209429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AAEB-9C1C-AAE4-20B6-CB4A9F0E2E49}"/>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16FA6F0-CFE7-A88D-724D-18B64921D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FBBFC1-BAE8-7ECE-4483-676C3EC288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4608A6EC-17E4-BE21-F3BA-780267731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F2DAB-8406-0A75-B869-5DCE51132C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24A42B7-4C3F-8BA8-58CE-069CB652D550}"/>
              </a:ext>
            </a:extLst>
          </p:cNvPr>
          <p:cNvSpPr>
            <a:spLocks noGrp="1"/>
          </p:cNvSpPr>
          <p:nvPr>
            <p:ph type="dt" sz="half" idx="10"/>
          </p:nvPr>
        </p:nvSpPr>
        <p:spPr/>
        <p:txBody>
          <a:bodyPr/>
          <a:lstStyle/>
          <a:p>
            <a:fld id="{F7448A2A-B0DB-4494-8136-403DB2901221}" type="datetimeFigureOut">
              <a:rPr lang="id-ID" smtClean="0"/>
              <a:t>25/01/2023</a:t>
            </a:fld>
            <a:endParaRPr lang="id-ID"/>
          </a:p>
        </p:txBody>
      </p:sp>
      <p:sp>
        <p:nvSpPr>
          <p:cNvPr id="8" name="Footer Placeholder 7">
            <a:extLst>
              <a:ext uri="{FF2B5EF4-FFF2-40B4-BE49-F238E27FC236}">
                <a16:creationId xmlns:a16="http://schemas.microsoft.com/office/drawing/2014/main" id="{57FE5D6D-4F6D-0D27-E47E-15C2955F3150}"/>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AD442F7B-DE15-D3BE-DFDA-EB2E6A340F60}"/>
              </a:ext>
            </a:extLst>
          </p:cNvPr>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1285402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183A-83B2-8CBE-1AE8-BDE18C46DD69}"/>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8217300B-1752-4F18-F76C-8C245181450B}"/>
              </a:ext>
            </a:extLst>
          </p:cNvPr>
          <p:cNvSpPr>
            <a:spLocks noGrp="1"/>
          </p:cNvSpPr>
          <p:nvPr>
            <p:ph type="dt" sz="half" idx="10"/>
          </p:nvPr>
        </p:nvSpPr>
        <p:spPr/>
        <p:txBody>
          <a:bodyPr/>
          <a:lstStyle/>
          <a:p>
            <a:fld id="{F7448A2A-B0DB-4494-8136-403DB2901221}" type="datetimeFigureOut">
              <a:rPr lang="id-ID" smtClean="0"/>
              <a:t>25/01/2023</a:t>
            </a:fld>
            <a:endParaRPr lang="id-ID"/>
          </a:p>
        </p:txBody>
      </p:sp>
      <p:sp>
        <p:nvSpPr>
          <p:cNvPr id="4" name="Footer Placeholder 3">
            <a:extLst>
              <a:ext uri="{FF2B5EF4-FFF2-40B4-BE49-F238E27FC236}">
                <a16:creationId xmlns:a16="http://schemas.microsoft.com/office/drawing/2014/main" id="{836A5A86-DB38-E83F-0CD0-6A3222FAE922}"/>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CE04E22C-5F35-CDEC-0175-E70772E6F029}"/>
              </a:ext>
            </a:extLst>
          </p:cNvPr>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91713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E03D6F-9C2F-EC0A-6331-A07804E9E917}"/>
              </a:ext>
            </a:extLst>
          </p:cNvPr>
          <p:cNvSpPr>
            <a:spLocks noGrp="1"/>
          </p:cNvSpPr>
          <p:nvPr>
            <p:ph type="dt" sz="half" idx="10"/>
          </p:nvPr>
        </p:nvSpPr>
        <p:spPr/>
        <p:txBody>
          <a:bodyPr/>
          <a:lstStyle/>
          <a:p>
            <a:fld id="{F7448A2A-B0DB-4494-8136-403DB2901221}" type="datetimeFigureOut">
              <a:rPr lang="id-ID" smtClean="0"/>
              <a:t>25/01/2023</a:t>
            </a:fld>
            <a:endParaRPr lang="id-ID"/>
          </a:p>
        </p:txBody>
      </p:sp>
      <p:sp>
        <p:nvSpPr>
          <p:cNvPr id="3" name="Footer Placeholder 2">
            <a:extLst>
              <a:ext uri="{FF2B5EF4-FFF2-40B4-BE49-F238E27FC236}">
                <a16:creationId xmlns:a16="http://schemas.microsoft.com/office/drawing/2014/main" id="{429065AE-E1AE-7B3E-4534-2111CBEADA86}"/>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8952C96E-B498-9863-816B-C8918001E117}"/>
              </a:ext>
            </a:extLst>
          </p:cNvPr>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219638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7D8B-D6A0-A029-3DB6-EC2369016B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963DA81D-DAEB-0E98-DEC2-ED71F3DB1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719C8E73-F6A3-9602-FAC6-DF8A2258E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1012F-E013-81A2-D8A7-AAA2B96DE27B}"/>
              </a:ext>
            </a:extLst>
          </p:cNvPr>
          <p:cNvSpPr>
            <a:spLocks noGrp="1"/>
          </p:cNvSpPr>
          <p:nvPr>
            <p:ph type="dt" sz="half" idx="10"/>
          </p:nvPr>
        </p:nvSpPr>
        <p:spPr/>
        <p:txBody>
          <a:bodyPr/>
          <a:lstStyle/>
          <a:p>
            <a:fld id="{F7448A2A-B0DB-4494-8136-403DB2901221}" type="datetimeFigureOut">
              <a:rPr lang="id-ID" smtClean="0"/>
              <a:t>25/01/2023</a:t>
            </a:fld>
            <a:endParaRPr lang="id-ID"/>
          </a:p>
        </p:txBody>
      </p:sp>
      <p:sp>
        <p:nvSpPr>
          <p:cNvPr id="6" name="Footer Placeholder 5">
            <a:extLst>
              <a:ext uri="{FF2B5EF4-FFF2-40B4-BE49-F238E27FC236}">
                <a16:creationId xmlns:a16="http://schemas.microsoft.com/office/drawing/2014/main" id="{C71BEE7A-CA15-3AF6-C8FA-BF3A833D440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4030B6A3-B4C3-9DEE-5CC4-381BE8874625}"/>
              </a:ext>
            </a:extLst>
          </p:cNvPr>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93268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CDC4-C90B-8B01-1057-C7079EA01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368C1EA8-D489-CBDD-FD5E-49CE3AC23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2F1EA8DC-60AE-9B1E-CFE4-D8848956C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8DFE3-7D08-2DCF-ED16-09FD95AA6789}"/>
              </a:ext>
            </a:extLst>
          </p:cNvPr>
          <p:cNvSpPr>
            <a:spLocks noGrp="1"/>
          </p:cNvSpPr>
          <p:nvPr>
            <p:ph type="dt" sz="half" idx="10"/>
          </p:nvPr>
        </p:nvSpPr>
        <p:spPr/>
        <p:txBody>
          <a:bodyPr/>
          <a:lstStyle/>
          <a:p>
            <a:fld id="{F7448A2A-B0DB-4494-8136-403DB2901221}" type="datetimeFigureOut">
              <a:rPr lang="id-ID" smtClean="0"/>
              <a:t>25/01/2023</a:t>
            </a:fld>
            <a:endParaRPr lang="id-ID"/>
          </a:p>
        </p:txBody>
      </p:sp>
      <p:sp>
        <p:nvSpPr>
          <p:cNvPr id="6" name="Footer Placeholder 5">
            <a:extLst>
              <a:ext uri="{FF2B5EF4-FFF2-40B4-BE49-F238E27FC236}">
                <a16:creationId xmlns:a16="http://schemas.microsoft.com/office/drawing/2014/main" id="{449BD35C-D21C-3101-F544-6C7A6511C12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53625750-308C-A67C-04CC-0C8A833DD89B}"/>
              </a:ext>
            </a:extLst>
          </p:cNvPr>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345671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AEB42-3A13-86A5-50A0-6D943AB57A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11D67AEF-79DC-6E39-6FA0-F199A14594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A0B0DA8F-51FF-7973-248E-9BAB29B09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48A2A-B0DB-4494-8136-403DB2901221}" type="datetimeFigureOut">
              <a:rPr lang="id-ID" smtClean="0"/>
              <a:t>25/01/2023</a:t>
            </a:fld>
            <a:endParaRPr lang="id-ID"/>
          </a:p>
        </p:txBody>
      </p:sp>
      <p:sp>
        <p:nvSpPr>
          <p:cNvPr id="5" name="Footer Placeholder 4">
            <a:extLst>
              <a:ext uri="{FF2B5EF4-FFF2-40B4-BE49-F238E27FC236}">
                <a16:creationId xmlns:a16="http://schemas.microsoft.com/office/drawing/2014/main" id="{6085914D-3DF6-C1BE-D352-7842F170A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B65BB320-B560-29E0-4C34-3050FD6C3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87638-22CA-44D4-8B2C-5BAA397DFA19}" type="slidenum">
              <a:rPr lang="id-ID" smtClean="0"/>
              <a:t>‹#›</a:t>
            </a:fld>
            <a:endParaRPr lang="id-ID"/>
          </a:p>
        </p:txBody>
      </p:sp>
    </p:spTree>
    <p:extLst>
      <p:ext uri="{BB962C8B-B14F-4D97-AF65-F5344CB8AC3E}">
        <p14:creationId xmlns:p14="http://schemas.microsoft.com/office/powerpoint/2010/main" val="11617447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176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25668E-98BE-0F84-1568-1E98C3F77737}"/>
              </a:ext>
            </a:extLst>
          </p:cNvPr>
          <p:cNvSpPr txBox="1"/>
          <p:nvPr/>
        </p:nvSpPr>
        <p:spPr>
          <a:xfrm>
            <a:off x="9061713" y="304799"/>
            <a:ext cx="2164823" cy="523220"/>
          </a:xfrm>
          <a:prstGeom prst="rect">
            <a:avLst/>
          </a:prstGeom>
          <a:noFill/>
        </p:spPr>
        <p:txBody>
          <a:bodyPr wrap="none" rtlCol="0">
            <a:spAutoFit/>
          </a:bodyPr>
          <a:lstStyle/>
          <a:p>
            <a:r>
              <a:rPr lang="en-US" sz="2800"/>
              <a:t>Alasan utama</a:t>
            </a:r>
            <a:endParaRPr lang="id-ID" sz="2800"/>
          </a:p>
        </p:txBody>
      </p:sp>
      <p:sp>
        <p:nvSpPr>
          <p:cNvPr id="7" name="TextBox 6">
            <a:extLst>
              <a:ext uri="{FF2B5EF4-FFF2-40B4-BE49-F238E27FC236}">
                <a16:creationId xmlns:a16="http://schemas.microsoft.com/office/drawing/2014/main" id="{15070422-542C-7BA5-F9E5-E9FAC0D9A43A}"/>
              </a:ext>
            </a:extLst>
          </p:cNvPr>
          <p:cNvSpPr txBox="1"/>
          <p:nvPr/>
        </p:nvSpPr>
        <p:spPr>
          <a:xfrm>
            <a:off x="1636154" y="1255985"/>
            <a:ext cx="10356149" cy="2677656"/>
          </a:xfrm>
          <a:prstGeom prst="rect">
            <a:avLst/>
          </a:prstGeom>
          <a:noFill/>
        </p:spPr>
        <p:txBody>
          <a:bodyPr wrap="square" rtlCol="0">
            <a:spAutoFit/>
          </a:bodyPr>
          <a:lstStyle/>
          <a:p>
            <a:pPr marL="457200" indent="-457200">
              <a:buFont typeface="Wingdings" panose="05000000000000000000" pitchFamily="2" charset="2"/>
              <a:buChar char="§"/>
            </a:pPr>
            <a:r>
              <a:rPr lang="en-US" sz="2800"/>
              <a:t>Keinginan untuk menyelesaikan masalah dalam waktu yang leboh singkat dan keinginan untuk menyelesaikan masalah yang lebih besar</a:t>
            </a:r>
          </a:p>
          <a:p>
            <a:pPr marL="457200" indent="-457200">
              <a:buFont typeface="Wingdings" panose="05000000000000000000" pitchFamily="2" charset="2"/>
              <a:buChar char="§"/>
            </a:pPr>
            <a:r>
              <a:rPr lang="en-US" sz="2800"/>
              <a:t>Masalah efisiensi biaya,pengunaan sumberdaya non-local yang tersedia mampupun keterbatasan fisik dari sumberdaya komputasi itu sendiri</a:t>
            </a:r>
            <a:endParaRPr lang="id-ID" sz="2800"/>
          </a:p>
        </p:txBody>
      </p:sp>
    </p:spTree>
    <p:extLst>
      <p:ext uri="{BB962C8B-B14F-4D97-AF65-F5344CB8AC3E}">
        <p14:creationId xmlns:p14="http://schemas.microsoft.com/office/powerpoint/2010/main" val="329427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52461E-6125-2D24-B6C7-639024C6A65C}"/>
              </a:ext>
            </a:extLst>
          </p:cNvPr>
          <p:cNvPicPr>
            <a:picLocks noChangeAspect="1"/>
          </p:cNvPicPr>
          <p:nvPr/>
        </p:nvPicPr>
        <p:blipFill>
          <a:blip r:embed="rId3"/>
          <a:stretch>
            <a:fillRect/>
          </a:stretch>
        </p:blipFill>
        <p:spPr>
          <a:xfrm>
            <a:off x="9645262" y="1640928"/>
            <a:ext cx="2019300" cy="2209800"/>
          </a:xfrm>
          <a:prstGeom prst="rect">
            <a:avLst/>
          </a:prstGeom>
        </p:spPr>
      </p:pic>
      <p:pic>
        <p:nvPicPr>
          <p:cNvPr id="6" name="Picture 5">
            <a:extLst>
              <a:ext uri="{FF2B5EF4-FFF2-40B4-BE49-F238E27FC236}">
                <a16:creationId xmlns:a16="http://schemas.microsoft.com/office/drawing/2014/main" id="{222667DF-3A76-3B4E-5031-FBF1CE2F35F0}"/>
              </a:ext>
            </a:extLst>
          </p:cNvPr>
          <p:cNvPicPr>
            <a:picLocks noChangeAspect="1"/>
          </p:cNvPicPr>
          <p:nvPr/>
        </p:nvPicPr>
        <p:blipFill>
          <a:blip r:embed="rId4"/>
          <a:stretch>
            <a:fillRect/>
          </a:stretch>
        </p:blipFill>
        <p:spPr>
          <a:xfrm>
            <a:off x="1684118" y="3850728"/>
            <a:ext cx="5229225" cy="1590675"/>
          </a:xfrm>
          <a:prstGeom prst="rect">
            <a:avLst/>
          </a:prstGeom>
        </p:spPr>
      </p:pic>
      <p:sp>
        <p:nvSpPr>
          <p:cNvPr id="8" name="TextBox 7">
            <a:extLst>
              <a:ext uri="{FF2B5EF4-FFF2-40B4-BE49-F238E27FC236}">
                <a16:creationId xmlns:a16="http://schemas.microsoft.com/office/drawing/2014/main" id="{4D0C05C0-6631-B494-5160-1CFCE60F9736}"/>
              </a:ext>
            </a:extLst>
          </p:cNvPr>
          <p:cNvSpPr txBox="1"/>
          <p:nvPr/>
        </p:nvSpPr>
        <p:spPr>
          <a:xfrm>
            <a:off x="1169109" y="1792041"/>
            <a:ext cx="8067019" cy="1938992"/>
          </a:xfrm>
          <a:prstGeom prst="rect">
            <a:avLst/>
          </a:prstGeom>
          <a:noFill/>
        </p:spPr>
        <p:txBody>
          <a:bodyPr wrap="square">
            <a:spAutoFit/>
          </a:bodyPr>
          <a:lstStyle/>
          <a:p>
            <a:pPr marL="342900" indent="-342900">
              <a:buFont typeface="Wingdings" panose="05000000000000000000" pitchFamily="2" charset="2"/>
              <a:buChar char="§"/>
            </a:pPr>
            <a:r>
              <a:rPr lang="id-ID" sz="2400"/>
              <a:t>Taksonomi arsitektur computer</a:t>
            </a:r>
            <a:r>
              <a:rPr lang="en-US" sz="2400"/>
              <a:t> 1966</a:t>
            </a:r>
            <a:r>
              <a:rPr lang="id-ID" sz="2400"/>
              <a:t> yang telah dikenal baik </a:t>
            </a:r>
          </a:p>
          <a:p>
            <a:pPr marL="342900" indent="-342900">
              <a:buFont typeface="Wingdings" panose="05000000000000000000" pitchFamily="2" charset="2"/>
              <a:buChar char="§"/>
            </a:pPr>
            <a:r>
              <a:rPr lang="id-ID" sz="2400"/>
              <a:t>diklasifikasikan oleh Flynn</a:t>
            </a:r>
            <a:endParaRPr lang="en-US" sz="2400"/>
          </a:p>
          <a:p>
            <a:pPr marL="342900" indent="-342900">
              <a:buFont typeface="Wingdings" panose="05000000000000000000" pitchFamily="2" charset="2"/>
              <a:buChar char="§"/>
            </a:pPr>
            <a:r>
              <a:rPr lang="en-US" sz="2400"/>
              <a:t>Membedakan </a:t>
            </a:r>
            <a:r>
              <a:rPr lang="id-ID" sz="2400"/>
              <a:t>arsitektur computer</a:t>
            </a:r>
            <a:r>
              <a:rPr lang="en-US" sz="2400"/>
              <a:t>  multipro</a:t>
            </a:r>
            <a:r>
              <a:rPr lang="id-ID" sz="2400"/>
              <a:t>s</a:t>
            </a:r>
            <a:r>
              <a:rPr lang="en-US" sz="2400"/>
              <a:t>e</a:t>
            </a:r>
            <a:r>
              <a:rPr lang="id-ID" sz="2400"/>
              <a:t>s</a:t>
            </a:r>
            <a:r>
              <a:rPr lang="en-US" sz="2400"/>
              <a:t>or berda</a:t>
            </a:r>
            <a:r>
              <a:rPr lang="id-ID" sz="2400"/>
              <a:t>s</a:t>
            </a:r>
            <a:r>
              <a:rPr lang="en-US" sz="2400"/>
              <a:t>arkan dimen</a:t>
            </a:r>
            <a:r>
              <a:rPr lang="id-ID" sz="2400"/>
              <a:t>s</a:t>
            </a:r>
            <a:r>
              <a:rPr lang="en-US" sz="2400"/>
              <a:t>i in</a:t>
            </a:r>
            <a:r>
              <a:rPr lang="id-ID" sz="2400"/>
              <a:t>s</a:t>
            </a:r>
            <a:r>
              <a:rPr lang="en-US" sz="2400"/>
              <a:t>truk</a:t>
            </a:r>
            <a:r>
              <a:rPr lang="id-ID" sz="2400"/>
              <a:t>s</a:t>
            </a:r>
            <a:r>
              <a:rPr lang="en-US" sz="2400"/>
              <a:t>i dan data. Kemudian tiap dimen</a:t>
            </a:r>
            <a:r>
              <a:rPr lang="id-ID" sz="2400"/>
              <a:t>s</a:t>
            </a:r>
            <a:r>
              <a:rPr lang="en-US" sz="2400"/>
              <a:t>i dibagi menjadi </a:t>
            </a:r>
            <a:r>
              <a:rPr lang="id-ID" sz="2400"/>
              <a:t>s</a:t>
            </a:r>
            <a:r>
              <a:rPr lang="en-US" sz="2400"/>
              <a:t>ingle dan multiple</a:t>
            </a:r>
            <a:endParaRPr lang="id-ID" sz="2400"/>
          </a:p>
        </p:txBody>
      </p:sp>
      <p:sp>
        <p:nvSpPr>
          <p:cNvPr id="10" name="TextBox 9">
            <a:extLst>
              <a:ext uri="{FF2B5EF4-FFF2-40B4-BE49-F238E27FC236}">
                <a16:creationId xmlns:a16="http://schemas.microsoft.com/office/drawing/2014/main" id="{29963B7D-DC01-A109-6CFA-32A2454CECED}"/>
              </a:ext>
            </a:extLst>
          </p:cNvPr>
          <p:cNvSpPr txBox="1"/>
          <p:nvPr/>
        </p:nvSpPr>
        <p:spPr>
          <a:xfrm>
            <a:off x="5756434" y="261837"/>
            <a:ext cx="6264164" cy="461665"/>
          </a:xfrm>
          <a:prstGeom prst="rect">
            <a:avLst/>
          </a:prstGeom>
          <a:noFill/>
        </p:spPr>
        <p:txBody>
          <a:bodyPr wrap="square">
            <a:spAutoFit/>
          </a:bodyPr>
          <a:lstStyle/>
          <a:p>
            <a:pPr algn="r"/>
            <a:r>
              <a:rPr lang="id-ID" sz="2400"/>
              <a:t>Taksonomi Flynn</a:t>
            </a:r>
          </a:p>
        </p:txBody>
      </p:sp>
    </p:spTree>
    <p:extLst>
      <p:ext uri="{BB962C8B-B14F-4D97-AF65-F5344CB8AC3E}">
        <p14:creationId xmlns:p14="http://schemas.microsoft.com/office/powerpoint/2010/main" val="329427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1C77AD-E5A7-48D3-8C80-18FC68F95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2" name="Content Placeholder 2">
            <a:extLst>
              <a:ext uri="{FF2B5EF4-FFF2-40B4-BE49-F238E27FC236}">
                <a16:creationId xmlns:a16="http://schemas.microsoft.com/office/drawing/2014/main" id="{ED78F826-6F59-4666-57AA-C6520D3C478E}"/>
              </a:ext>
            </a:extLst>
          </p:cNvPr>
          <p:cNvSpPr>
            <a:spLocks noGrp="1"/>
          </p:cNvSpPr>
          <p:nvPr>
            <p:ph idx="1"/>
          </p:nvPr>
        </p:nvSpPr>
        <p:spPr>
          <a:xfrm>
            <a:off x="609687" y="1232064"/>
            <a:ext cx="11305225" cy="2881312"/>
          </a:xfrm>
        </p:spPr>
        <p:txBody>
          <a:bodyPr/>
          <a:lstStyle/>
          <a:p>
            <a:r>
              <a:rPr lang="id-ID" altLang="id-ID" sz="2000"/>
              <a:t>Ada 4 model komputasi yang digunakan </a:t>
            </a:r>
            <a:r>
              <a:rPr lang="id-ID" altLang="id-ID" sz="2000" b="1" i="1"/>
              <a:t>Taksonomi Flynn </a:t>
            </a:r>
            <a:r>
              <a:rPr lang="id-ID" altLang="id-ID" sz="2000"/>
              <a:t>, yaitu:</a:t>
            </a:r>
          </a:p>
          <a:p>
            <a:pPr>
              <a:buFontTx/>
              <a:buAutoNum type="arabicPeriod"/>
            </a:pPr>
            <a:r>
              <a:rPr lang="en-US" altLang="id-ID" sz="1800" b="1" i="1"/>
              <a:t>SISD (Single Instruction, Single Data)</a:t>
            </a:r>
            <a:r>
              <a:rPr lang="id-ID" altLang="id-ID" sz="1800" b="1" i="1"/>
              <a:t> </a:t>
            </a:r>
            <a:r>
              <a:rPr lang="id-ID" altLang="id-ID" sz="1800"/>
              <a:t>Komputer ini memiliki hanya satu prosesor dan satu instruksi yang dieksekusi secara serial. </a:t>
            </a:r>
          </a:p>
          <a:p>
            <a:pPr>
              <a:buFontTx/>
              <a:buNone/>
            </a:pPr>
            <a:r>
              <a:rPr lang="id-ID" altLang="id-ID" sz="1800"/>
              <a:t>Komputer ini adalah tipe komputer konvensional. Menurut mereka tipe komputer ini tidak ada dalam praktik komputer paralel karena bahkan mainframe pun tidak lagi menggunakan satu prosesor. Klasifikasi ini sekedar untuk melengkapi definisi komputer paralel. </a:t>
            </a:r>
          </a:p>
          <a:p>
            <a:pPr>
              <a:buFontTx/>
              <a:buNone/>
            </a:pPr>
            <a:r>
              <a:rPr lang="id-ID" altLang="id-ID" sz="1800"/>
              <a:t>Beberapa contoh komputer yang menggunakan model SISD adalah UNIVAC1, IBM 360, CDC 7600, Cray 1 dan PDP 1.</a:t>
            </a:r>
          </a:p>
          <a:p>
            <a:pPr>
              <a:buFontTx/>
              <a:buNone/>
            </a:pPr>
            <a:endParaRPr lang="id-ID" altLang="id-ID" sz="1800"/>
          </a:p>
        </p:txBody>
      </p:sp>
      <p:pic>
        <p:nvPicPr>
          <p:cNvPr id="3" name="Picture 2" descr=" ">
            <a:extLst>
              <a:ext uri="{FF2B5EF4-FFF2-40B4-BE49-F238E27FC236}">
                <a16:creationId xmlns:a16="http://schemas.microsoft.com/office/drawing/2014/main" id="{0664625C-7F0E-4933-60DD-043E7DA1F2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2117" y="3753891"/>
            <a:ext cx="7980363"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27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1C77AD-E5A7-48D3-8C80-18FC68F95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2" name="Content Placeholder 2">
            <a:extLst>
              <a:ext uri="{FF2B5EF4-FFF2-40B4-BE49-F238E27FC236}">
                <a16:creationId xmlns:a16="http://schemas.microsoft.com/office/drawing/2014/main" id="{A78F23E0-853D-063C-3DCE-F88CCBF9442A}"/>
              </a:ext>
            </a:extLst>
          </p:cNvPr>
          <p:cNvSpPr>
            <a:spLocks noGrp="1"/>
          </p:cNvSpPr>
          <p:nvPr>
            <p:ph idx="1"/>
          </p:nvPr>
        </p:nvSpPr>
        <p:spPr>
          <a:xfrm>
            <a:off x="1125319" y="1196975"/>
            <a:ext cx="10394019" cy="2232025"/>
          </a:xfrm>
        </p:spPr>
        <p:txBody>
          <a:bodyPr/>
          <a:lstStyle/>
          <a:p>
            <a:pPr>
              <a:buFontTx/>
              <a:buAutoNum type="arabicPeriod" startAt="2"/>
            </a:pPr>
            <a:r>
              <a:rPr lang="id-ID" altLang="id-ID" sz="1800" b="1" i="1"/>
              <a:t>SIMD (Single Instruction, Multiple Data) </a:t>
            </a:r>
            <a:r>
              <a:rPr lang="id-ID" altLang="id-ID" sz="1800"/>
              <a:t>Komputer ini memiliki lebih dari satu prosesor, tetapi hanya mengeksekusi satu instruksi secara paralel pada data yang berbeda pada level lock-step. </a:t>
            </a:r>
          </a:p>
          <a:p>
            <a:pPr>
              <a:buFontTx/>
              <a:buNone/>
            </a:pPr>
            <a:r>
              <a:rPr lang="id-ID" altLang="id-ID" sz="1800"/>
              <a:t>Komputer vektor adalah salah satu komputer paralel yang menggunakan arsitektur ini. Beberapa contoh komputer yang menggunakan model SIMD adalah ILLIAC IV, MasPar, Cray X-MP, Cray Y-MP, Thingking Machine CM-2 dan Cell Processor (GPU).</a:t>
            </a:r>
          </a:p>
        </p:txBody>
      </p:sp>
      <p:pic>
        <p:nvPicPr>
          <p:cNvPr id="3" name="Picture 2" descr=" ">
            <a:extLst>
              <a:ext uri="{FF2B5EF4-FFF2-40B4-BE49-F238E27FC236}">
                <a16:creationId xmlns:a16="http://schemas.microsoft.com/office/drawing/2014/main" id="{5CB52135-CB36-5F43-0606-DDC5CD1684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745" y="2704278"/>
            <a:ext cx="7610510"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27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1C77AD-E5A7-48D3-8C80-18FC68F95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2" name="Content Placeholder 2">
            <a:extLst>
              <a:ext uri="{FF2B5EF4-FFF2-40B4-BE49-F238E27FC236}">
                <a16:creationId xmlns:a16="http://schemas.microsoft.com/office/drawing/2014/main" id="{08F343E5-3622-616D-206B-BD3C7E56DEDA}"/>
              </a:ext>
            </a:extLst>
          </p:cNvPr>
          <p:cNvSpPr>
            <a:spLocks noGrp="1"/>
          </p:cNvSpPr>
          <p:nvPr>
            <p:ph idx="1"/>
          </p:nvPr>
        </p:nvSpPr>
        <p:spPr>
          <a:xfrm>
            <a:off x="912976" y="1150660"/>
            <a:ext cx="11001935" cy="1003961"/>
          </a:xfrm>
        </p:spPr>
        <p:txBody>
          <a:bodyPr>
            <a:noAutofit/>
          </a:bodyPr>
          <a:lstStyle/>
          <a:p>
            <a:pPr>
              <a:lnSpc>
                <a:spcPct val="150000"/>
              </a:lnSpc>
              <a:buFontTx/>
              <a:buAutoNum type="arabicPeriod" startAt="3"/>
            </a:pPr>
            <a:r>
              <a:rPr lang="id-ID" altLang="id-ID" sz="2000" b="1" i="1"/>
              <a:t>MISD (Multiple Instruction, Single Data) </a:t>
            </a:r>
            <a:r>
              <a:rPr lang="id-ID" altLang="id-ID" sz="2000"/>
              <a:t>Teorinya komputer ini memiliki satu prosesor dan mengeksekusi beberapa instruksi secara paralel tetapi praktiknya tidak ada komputer yang dibangun dengan arsitektur ini karena sistemnya tidak mudah dipahami. Sampai saat ini belum ada komputer yang menggunakan model MISD.</a:t>
            </a:r>
          </a:p>
        </p:txBody>
      </p:sp>
      <p:pic>
        <p:nvPicPr>
          <p:cNvPr id="3" name="Picture 2" descr=" ">
            <a:extLst>
              <a:ext uri="{FF2B5EF4-FFF2-40B4-BE49-F238E27FC236}">
                <a16:creationId xmlns:a16="http://schemas.microsoft.com/office/drawing/2014/main" id="{1AC0D0AF-F52D-E5BB-A74A-9803AD47A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6760" y="3227856"/>
            <a:ext cx="5178151" cy="295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27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1C77AD-E5A7-48D3-8C80-18FC68F95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2" name="Content Placeholder 2">
            <a:extLst>
              <a:ext uri="{FF2B5EF4-FFF2-40B4-BE49-F238E27FC236}">
                <a16:creationId xmlns:a16="http://schemas.microsoft.com/office/drawing/2014/main" id="{1BBBBB73-1D7F-235A-0D5D-865887497CF1}"/>
              </a:ext>
            </a:extLst>
          </p:cNvPr>
          <p:cNvSpPr>
            <a:spLocks noGrp="1"/>
          </p:cNvSpPr>
          <p:nvPr>
            <p:ph idx="1"/>
          </p:nvPr>
        </p:nvSpPr>
        <p:spPr>
          <a:xfrm>
            <a:off x="752561" y="1150660"/>
            <a:ext cx="11029535" cy="2116138"/>
          </a:xfrm>
        </p:spPr>
        <p:txBody>
          <a:bodyPr>
            <a:normAutofit/>
          </a:bodyPr>
          <a:lstStyle/>
          <a:p>
            <a:pPr>
              <a:lnSpc>
                <a:spcPct val="100000"/>
              </a:lnSpc>
              <a:buFontTx/>
              <a:buAutoNum type="arabicPeriod" startAt="4"/>
            </a:pPr>
            <a:r>
              <a:rPr lang="id-ID" altLang="id-ID" sz="2000" b="1" i="1"/>
              <a:t>MIMD ( Multiple Instruction, Multiple Data) </a:t>
            </a:r>
            <a:r>
              <a:rPr lang="id-ID" altLang="id-ID" sz="2000"/>
              <a:t>Multiple Instructions – Multiple Data. Komputer ini memiliki lebih dari satu prosesor dan mengeksekusi lebih dari satu instruksi secara paralel. Tipe komputer ini yang paling banyak digunakan untuk membangun komputer paralel, bahkan banyak supercomputer yang menerapkan arsitektur ini. Beberapa komputer yang menggunakan model MIMD adalah IBM POWER5, HP/Compaq AlphaServer, Intel IA32, AMD Opteron, Cray XT3 dan IBM BG/L.</a:t>
            </a:r>
            <a:endParaRPr lang="id-ID" altLang="id-ID" sz="2000" b="1" i="1"/>
          </a:p>
        </p:txBody>
      </p:sp>
      <p:pic>
        <p:nvPicPr>
          <p:cNvPr id="3" name="Picture 2" descr=" ">
            <a:extLst>
              <a:ext uri="{FF2B5EF4-FFF2-40B4-BE49-F238E27FC236}">
                <a16:creationId xmlns:a16="http://schemas.microsoft.com/office/drawing/2014/main" id="{14EFBDA4-66D0-2AA0-E3AB-A1106503C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870" y="3266798"/>
            <a:ext cx="5351462"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275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56A8833-F571-C024-A55C-2DFE489294D9}"/>
              </a:ext>
            </a:extLst>
          </p:cNvPr>
          <p:cNvSpPr>
            <a:spLocks noGrp="1"/>
          </p:cNvSpPr>
          <p:nvPr>
            <p:ph idx="1"/>
          </p:nvPr>
        </p:nvSpPr>
        <p:spPr>
          <a:xfrm>
            <a:off x="1627680" y="1221828"/>
            <a:ext cx="8642350" cy="676275"/>
          </a:xfrm>
        </p:spPr>
        <p:txBody>
          <a:bodyPr/>
          <a:lstStyle/>
          <a:p>
            <a:pPr marL="0" indent="0">
              <a:buFontTx/>
              <a:buNone/>
            </a:pPr>
            <a:r>
              <a:rPr lang="id-ID" altLang="id-ID" sz="1700"/>
              <a:t>Singkatnya untuk perbedaan antara </a:t>
            </a:r>
            <a:r>
              <a:rPr lang="id-ID" altLang="id-ID" sz="1700" b="1" i="1"/>
              <a:t>komputasi tunggal </a:t>
            </a:r>
            <a:r>
              <a:rPr lang="id-ID" altLang="id-ID" sz="1700"/>
              <a:t>dengan </a:t>
            </a:r>
            <a:r>
              <a:rPr lang="id-ID" altLang="id-ID" sz="1700" b="1" i="1"/>
              <a:t>komputasi paralel</a:t>
            </a:r>
            <a:r>
              <a:rPr lang="id-ID" altLang="id-ID" sz="1700"/>
              <a:t>, bisa digambarkan pada gambar di bawah ini:</a:t>
            </a:r>
          </a:p>
        </p:txBody>
      </p:sp>
      <p:pic>
        <p:nvPicPr>
          <p:cNvPr id="8" name="Picture 4" descr="http://dpamudji.files.wordpress.com/2011/04/serialproblem.gif">
            <a:extLst>
              <a:ext uri="{FF2B5EF4-FFF2-40B4-BE49-F238E27FC236}">
                <a16:creationId xmlns:a16="http://schemas.microsoft.com/office/drawing/2014/main" id="{B6268708-E04B-52C0-C618-C2470F820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943" y="2187028"/>
            <a:ext cx="730726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a:extLst>
              <a:ext uri="{FF2B5EF4-FFF2-40B4-BE49-F238E27FC236}">
                <a16:creationId xmlns:a16="http://schemas.microsoft.com/office/drawing/2014/main" id="{36E54AD7-A720-53AE-A6C7-0A6372C43ED0}"/>
              </a:ext>
            </a:extLst>
          </p:cNvPr>
          <p:cNvSpPr txBox="1">
            <a:spLocks noChangeArrowheads="1"/>
          </p:cNvSpPr>
          <p:nvPr/>
        </p:nvSpPr>
        <p:spPr bwMode="auto">
          <a:xfrm>
            <a:off x="3356468" y="5354091"/>
            <a:ext cx="53292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d-ID" altLang="id-ID" sz="1600" i="1"/>
              <a:t>Penyelesaian Sebuah Masalah pada Komputasi Tunggal</a:t>
            </a:r>
            <a:endParaRPr lang="id-ID" altLang="id-ID" sz="1600"/>
          </a:p>
        </p:txBody>
      </p:sp>
    </p:spTree>
    <p:extLst>
      <p:ext uri="{BB962C8B-B14F-4D97-AF65-F5344CB8AC3E}">
        <p14:creationId xmlns:p14="http://schemas.microsoft.com/office/powerpoint/2010/main" val="369150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6C032E-55D4-E341-6E81-B2C6678C825C}"/>
              </a:ext>
            </a:extLst>
          </p:cNvPr>
          <p:cNvSpPr txBox="1"/>
          <p:nvPr/>
        </p:nvSpPr>
        <p:spPr>
          <a:xfrm>
            <a:off x="5885793" y="283044"/>
            <a:ext cx="6096000" cy="523220"/>
          </a:xfrm>
          <a:prstGeom prst="rect">
            <a:avLst/>
          </a:prstGeom>
          <a:noFill/>
        </p:spPr>
        <p:txBody>
          <a:bodyPr wrap="square">
            <a:spAutoFit/>
          </a:bodyPr>
          <a:lstStyle/>
          <a:p>
            <a:pPr algn="r"/>
            <a:r>
              <a:rPr lang="en-US" sz="2800" b="1"/>
              <a:t>P</a:t>
            </a:r>
            <a:r>
              <a:rPr lang="id-ID" sz="2800" b="1"/>
              <a:t>emrograman pararel </a:t>
            </a:r>
          </a:p>
        </p:txBody>
      </p:sp>
      <p:sp>
        <p:nvSpPr>
          <p:cNvPr id="11" name="Content Placeholder 2">
            <a:extLst>
              <a:ext uri="{FF2B5EF4-FFF2-40B4-BE49-F238E27FC236}">
                <a16:creationId xmlns:a16="http://schemas.microsoft.com/office/drawing/2014/main" id="{409FF119-E7FA-5DC7-1368-44E943EC4E77}"/>
              </a:ext>
            </a:extLst>
          </p:cNvPr>
          <p:cNvSpPr>
            <a:spLocks noGrp="1"/>
          </p:cNvSpPr>
          <p:nvPr>
            <p:ph idx="1"/>
          </p:nvPr>
        </p:nvSpPr>
        <p:spPr>
          <a:xfrm>
            <a:off x="831029" y="1362075"/>
            <a:ext cx="10898516" cy="4133850"/>
          </a:xfrm>
        </p:spPr>
        <p:txBody>
          <a:bodyPr>
            <a:normAutofit/>
          </a:bodyPr>
          <a:lstStyle/>
          <a:p>
            <a:pPr eaLnBrk="1" hangingPunct="1">
              <a:buFont typeface="Wingdings" panose="05000000000000000000" pitchFamily="2" charset="2"/>
              <a:buChar char="§"/>
            </a:pPr>
            <a:r>
              <a:rPr lang="id-ID" altLang="id-ID" sz="2400"/>
              <a:t>Teknik pemrograman komputer yang memungkinkan eksekusi perintah/operasi secara bersamaan baik dalam komputer dengan satu (prosesor tunggal) ataupun banyak (prosesor ganda dengan mesin paralel) CPU. </a:t>
            </a:r>
          </a:p>
          <a:p>
            <a:pPr eaLnBrk="1" hangingPunct="1">
              <a:buFont typeface="Wingdings" panose="05000000000000000000" pitchFamily="2" charset="2"/>
              <a:buChar char="§"/>
            </a:pPr>
            <a:r>
              <a:rPr lang="id-ID" altLang="id-ID" sz="2400"/>
              <a:t>Tujuan utama dari pemrograman paralel adalah untuk meningkatkan performa komputasi. Semakin banyak hal yang bisa dilakukan secara bersamaan (dalam waktu yang sama), semakin banyak pekerjaan yang bisa diselesaikan. </a:t>
            </a:r>
          </a:p>
          <a:p>
            <a:pPr eaLnBrk="1" hangingPunct="1">
              <a:buFont typeface="Wingdings" panose="05000000000000000000" pitchFamily="2" charset="2"/>
              <a:buChar char="§"/>
            </a:pPr>
            <a:r>
              <a:rPr lang="id-ID" altLang="id-ID" sz="2400"/>
              <a:t>Komputasi paralel membutuhkan:· </a:t>
            </a:r>
          </a:p>
          <a:p>
            <a:pPr marL="627063" lvl="1" indent="-271463" eaLnBrk="1" hangingPunct="1">
              <a:buFontTx/>
              <a:buAutoNum type="arabicPeriod"/>
            </a:pPr>
            <a:r>
              <a:rPr lang="id-ID" altLang="id-ID"/>
              <a:t>algoritma· </a:t>
            </a:r>
          </a:p>
          <a:p>
            <a:pPr marL="627063" lvl="1" indent="-271463" eaLnBrk="1" hangingPunct="1">
              <a:buFontTx/>
              <a:buAutoNum type="arabicPeriod"/>
            </a:pPr>
            <a:r>
              <a:rPr lang="id-ID" altLang="id-ID"/>
              <a:t>bahasa pemrograman· </a:t>
            </a:r>
          </a:p>
          <a:p>
            <a:pPr marL="627063" lvl="1" indent="-271463" eaLnBrk="1" hangingPunct="1">
              <a:buFontTx/>
              <a:buAutoNum type="arabicPeriod"/>
            </a:pPr>
            <a:r>
              <a:rPr lang="id-ID" altLang="id-ID"/>
              <a:t>compiler </a:t>
            </a:r>
          </a:p>
          <a:p>
            <a:pPr marL="0" indent="0" eaLnBrk="1" hangingPunct="1"/>
            <a:endParaRPr lang="id-ID" altLang="id-ID" sz="2400"/>
          </a:p>
        </p:txBody>
      </p:sp>
    </p:spTree>
    <p:extLst>
      <p:ext uri="{BB962C8B-B14F-4D97-AF65-F5344CB8AC3E}">
        <p14:creationId xmlns:p14="http://schemas.microsoft.com/office/powerpoint/2010/main" val="22418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6AA3D28-2A5C-3CA2-04DB-DAFCDE9BA38A}"/>
              </a:ext>
            </a:extLst>
          </p:cNvPr>
          <p:cNvSpPr>
            <a:spLocks noGrp="1"/>
          </p:cNvSpPr>
          <p:nvPr>
            <p:ph idx="1"/>
          </p:nvPr>
        </p:nvSpPr>
        <p:spPr>
          <a:xfrm>
            <a:off x="850626" y="1064172"/>
            <a:ext cx="10963002" cy="5141913"/>
          </a:xfrm>
        </p:spPr>
        <p:txBody>
          <a:bodyPr>
            <a:normAutofit/>
          </a:bodyPr>
          <a:lstStyle/>
          <a:p>
            <a:pPr marL="0" indent="0">
              <a:buFontTx/>
              <a:buNone/>
            </a:pPr>
            <a:r>
              <a:rPr lang="id-ID" altLang="id-ID" sz="2400"/>
              <a:t>Ada 2 tehnik pemrograman pararel :</a:t>
            </a:r>
          </a:p>
          <a:p>
            <a:pPr marL="0" indent="0">
              <a:buFontTx/>
              <a:buAutoNum type="arabicPeriod"/>
            </a:pPr>
            <a:r>
              <a:rPr lang="id-ID" altLang="id-ID" sz="2400" b="1" i="1"/>
              <a:t>Message Passing Interface </a:t>
            </a:r>
            <a:r>
              <a:rPr lang="id-ID" altLang="id-ID" sz="2400" b="1"/>
              <a:t>(MPI).</a:t>
            </a:r>
            <a:endParaRPr lang="id-ID" altLang="id-ID" sz="2400"/>
          </a:p>
          <a:p>
            <a:pPr marL="0" indent="0">
              <a:buFontTx/>
              <a:buNone/>
            </a:pPr>
            <a:r>
              <a:rPr lang="id-ID" altLang="id-ID" sz="2000"/>
              <a:t>MPI adalah sebuah standard pemrograman yang memungkinkan pemrogram (</a:t>
            </a:r>
            <a:r>
              <a:rPr lang="id-ID" altLang="id-ID" sz="2000" i="1"/>
              <a:t>programmer</a:t>
            </a:r>
            <a:r>
              <a:rPr lang="id-ID" altLang="id-ID" sz="2000"/>
              <a:t>) untuk membuat sebuah aplikasi yang dapat dijalankan secara paralel. </a:t>
            </a:r>
          </a:p>
          <a:p>
            <a:pPr marL="0" indent="0">
              <a:buFontTx/>
              <a:buNone/>
            </a:pPr>
            <a:r>
              <a:rPr lang="id-ID" altLang="id-ID" sz="2000"/>
              <a:t>Proses yang dijalankan oleh sebuah aplikasi dapat dibagi untuk dikirimkan ke masing - masing compute node yang kemudian masing -masing compute node tersebut mengolah dan mengembalikan hasilnya ke komputer head node. Untuk merancang aplikasi paralel tentu membutuhkan banyak pertimbangan - pertimbangan diantaranya adalah latensi dari jaringan dan lama sebuah tugas dieksekusi oleh</a:t>
            </a:r>
            <a:r>
              <a:rPr lang="en-US" altLang="id-ID" sz="2000"/>
              <a:t> </a:t>
            </a:r>
            <a:r>
              <a:rPr lang="id-ID" altLang="id-ID" sz="2000"/>
              <a:t>prosesor.</a:t>
            </a:r>
          </a:p>
          <a:p>
            <a:pPr marL="0" indent="0">
              <a:buFontTx/>
              <a:buNone/>
            </a:pPr>
            <a:r>
              <a:rPr lang="id-ID" altLang="id-ID" sz="2000"/>
              <a:t>Kegunaan MPI yang lain adalah :</a:t>
            </a:r>
          </a:p>
          <a:p>
            <a:pPr marL="0" indent="0">
              <a:buFontTx/>
              <a:buAutoNum type="arabicPeriod"/>
            </a:pPr>
            <a:r>
              <a:rPr lang="id-ID" altLang="id-ID" sz="2000"/>
              <a:t>Menulis kode paralel secara portable,</a:t>
            </a:r>
          </a:p>
          <a:p>
            <a:pPr marL="0" indent="0">
              <a:buFontTx/>
              <a:buAutoNum type="arabicPeriod"/>
            </a:pPr>
            <a:r>
              <a:rPr lang="id-ID" altLang="id-ID" sz="2000"/>
              <a:t>Mendapatkan performa yang tinggi dalam pemrograman paralel, </a:t>
            </a:r>
          </a:p>
          <a:p>
            <a:pPr marL="0" indent="0">
              <a:buFontTx/>
              <a:buAutoNum type="arabicPeriod"/>
            </a:pPr>
            <a:r>
              <a:rPr lang="id-ID" altLang="id-ID" sz="2000"/>
              <a:t>Menghadapi permasalahan yang melibatkan hubungan data irregular atau dinamis yang tidak  begitu cocok dengan model data paralel.</a:t>
            </a:r>
          </a:p>
        </p:txBody>
      </p:sp>
      <p:sp>
        <p:nvSpPr>
          <p:cNvPr id="8" name="TextBox 7">
            <a:extLst>
              <a:ext uri="{FF2B5EF4-FFF2-40B4-BE49-F238E27FC236}">
                <a16:creationId xmlns:a16="http://schemas.microsoft.com/office/drawing/2014/main" id="{8A6C032E-55D4-E341-6E81-B2C6678C825C}"/>
              </a:ext>
            </a:extLst>
          </p:cNvPr>
          <p:cNvSpPr txBox="1"/>
          <p:nvPr/>
        </p:nvSpPr>
        <p:spPr>
          <a:xfrm>
            <a:off x="5885793" y="283044"/>
            <a:ext cx="6096000" cy="523220"/>
          </a:xfrm>
          <a:prstGeom prst="rect">
            <a:avLst/>
          </a:prstGeom>
          <a:noFill/>
        </p:spPr>
        <p:txBody>
          <a:bodyPr wrap="square">
            <a:spAutoFit/>
          </a:bodyPr>
          <a:lstStyle/>
          <a:p>
            <a:pPr algn="r"/>
            <a:r>
              <a:rPr lang="en-US" sz="2800" b="1"/>
              <a:t>P</a:t>
            </a:r>
            <a:r>
              <a:rPr lang="id-ID" sz="2800" b="1"/>
              <a:t>emrograman pararel </a:t>
            </a:r>
          </a:p>
        </p:txBody>
      </p:sp>
    </p:spTree>
    <p:extLst>
      <p:ext uri="{BB962C8B-B14F-4D97-AF65-F5344CB8AC3E}">
        <p14:creationId xmlns:p14="http://schemas.microsoft.com/office/powerpoint/2010/main" val="2039014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FEA34FB-C7F6-2B00-16D4-5D4A675A8631}"/>
              </a:ext>
            </a:extLst>
          </p:cNvPr>
          <p:cNvSpPr>
            <a:spLocks noGrp="1"/>
          </p:cNvSpPr>
          <p:nvPr>
            <p:ph idx="1"/>
          </p:nvPr>
        </p:nvSpPr>
        <p:spPr>
          <a:xfrm>
            <a:off x="1439917" y="1116724"/>
            <a:ext cx="10531366" cy="5141913"/>
          </a:xfrm>
        </p:spPr>
        <p:txBody>
          <a:bodyPr>
            <a:normAutofit/>
          </a:bodyPr>
          <a:lstStyle/>
          <a:p>
            <a:pPr>
              <a:buFont typeface="Wingdings" panose="05000000000000000000" pitchFamily="2" charset="2"/>
              <a:buChar char="§"/>
            </a:pPr>
            <a:r>
              <a:rPr lang="id-ID" altLang="id-ID" sz="2400"/>
              <a:t>Paket software yang mendukung pengiriman pesan untuk komputasi parallel antara komputer.</a:t>
            </a:r>
          </a:p>
          <a:p>
            <a:pPr>
              <a:buFont typeface="Wingdings" panose="05000000000000000000" pitchFamily="2" charset="2"/>
              <a:buChar char="§"/>
            </a:pPr>
            <a:r>
              <a:rPr lang="id-ID" altLang="id-ID" sz="2400"/>
              <a:t>PVM dapat berjalan diberbagai macam variasi UNIX atau pun windows dan telah portable untuk banyak arsitektur seperti PC, workstation, multiprocessor dan superkomputer.</a:t>
            </a:r>
          </a:p>
          <a:p>
            <a:endParaRPr lang="id-ID" altLang="id-ID" sz="2400"/>
          </a:p>
        </p:txBody>
      </p:sp>
      <p:sp>
        <p:nvSpPr>
          <p:cNvPr id="4" name="TextBox 3">
            <a:extLst>
              <a:ext uri="{FF2B5EF4-FFF2-40B4-BE49-F238E27FC236}">
                <a16:creationId xmlns:a16="http://schemas.microsoft.com/office/drawing/2014/main" id="{FD4E3FA5-00E7-032A-DE36-21CBC10A6439}"/>
              </a:ext>
            </a:extLst>
          </p:cNvPr>
          <p:cNvSpPr txBox="1"/>
          <p:nvPr/>
        </p:nvSpPr>
        <p:spPr>
          <a:xfrm>
            <a:off x="6022428" y="115887"/>
            <a:ext cx="6096000" cy="461665"/>
          </a:xfrm>
          <a:prstGeom prst="rect">
            <a:avLst/>
          </a:prstGeom>
          <a:noFill/>
        </p:spPr>
        <p:txBody>
          <a:bodyPr wrap="square">
            <a:spAutoFit/>
          </a:bodyPr>
          <a:lstStyle/>
          <a:p>
            <a:pPr algn="r"/>
            <a:r>
              <a:rPr lang="id-ID" sz="2400" b="1"/>
              <a:t>PVM (</a:t>
            </a:r>
            <a:r>
              <a:rPr lang="id-ID" sz="2400" b="1" i="1"/>
              <a:t>Parallel Virtual Machine</a:t>
            </a:r>
            <a:r>
              <a:rPr lang="id-ID" sz="2400" b="1"/>
              <a:t>)</a:t>
            </a:r>
          </a:p>
        </p:txBody>
      </p:sp>
    </p:spTree>
    <p:extLst>
      <p:ext uri="{BB962C8B-B14F-4D97-AF65-F5344CB8AC3E}">
        <p14:creationId xmlns:p14="http://schemas.microsoft.com/office/powerpoint/2010/main" val="84582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2" name="TextBox 1"/>
          <p:cNvSpPr txBox="1"/>
          <p:nvPr/>
        </p:nvSpPr>
        <p:spPr>
          <a:xfrm>
            <a:off x="3111689" y="2775661"/>
            <a:ext cx="5895833" cy="769441"/>
          </a:xfrm>
          <a:prstGeom prst="rect">
            <a:avLst/>
          </a:prstGeom>
          <a:noFill/>
        </p:spPr>
        <p:txBody>
          <a:bodyPr wrap="square" rtlCol="0">
            <a:spAutoFit/>
          </a:bodyPr>
          <a:lstStyle/>
          <a:p>
            <a:r>
              <a:rPr lang="en-US" sz="4400" b="1" dirty="0"/>
              <a:t>KOMPUTASI  PARALEL</a:t>
            </a:r>
          </a:p>
        </p:txBody>
      </p:sp>
    </p:spTree>
    <p:extLst>
      <p:ext uri="{BB962C8B-B14F-4D97-AF65-F5344CB8AC3E}">
        <p14:creationId xmlns:p14="http://schemas.microsoft.com/office/powerpoint/2010/main" val="28219755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1C77AD-E5A7-48D3-8C80-18FC68F95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2" name="Content Placeholder 2">
            <a:extLst>
              <a:ext uri="{FF2B5EF4-FFF2-40B4-BE49-F238E27FC236}">
                <a16:creationId xmlns:a16="http://schemas.microsoft.com/office/drawing/2014/main" id="{D70D76E2-4394-F4E2-4331-D9D379110372}"/>
              </a:ext>
            </a:extLst>
          </p:cNvPr>
          <p:cNvSpPr>
            <a:spLocks noGrp="1"/>
          </p:cNvSpPr>
          <p:nvPr>
            <p:ph idx="1"/>
          </p:nvPr>
        </p:nvSpPr>
        <p:spPr>
          <a:xfrm>
            <a:off x="838200" y="1825625"/>
            <a:ext cx="10515600" cy="4351338"/>
          </a:xfrm>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val="84846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D69EA8-68B6-0BCA-74C3-7F2DFC08E442}"/>
              </a:ext>
            </a:extLst>
          </p:cNvPr>
          <p:cNvSpPr txBox="1"/>
          <p:nvPr/>
        </p:nvSpPr>
        <p:spPr>
          <a:xfrm>
            <a:off x="1502979" y="950964"/>
            <a:ext cx="9448800" cy="1938992"/>
          </a:xfrm>
          <a:prstGeom prst="rect">
            <a:avLst/>
          </a:prstGeom>
          <a:noFill/>
        </p:spPr>
        <p:txBody>
          <a:bodyPr wrap="square" rtlCol="0">
            <a:spAutoFit/>
          </a:bodyPr>
          <a:lstStyle/>
          <a:p>
            <a:r>
              <a:rPr lang="en-US" sz="2400"/>
              <a:t>Semesta bersifat pararel, sehingga model pararel memberikan hasil terbaik -&gt; pengolahan pararel</a:t>
            </a:r>
          </a:p>
          <a:p>
            <a:pPr marL="285750" indent="-285750">
              <a:buFont typeface="Wingdings" panose="05000000000000000000" pitchFamily="2" charset="2"/>
              <a:buChar char="§"/>
            </a:pPr>
            <a:r>
              <a:rPr lang="en-US" sz="2400"/>
              <a:t>Proses fisik terjadi pararel : aliran fluida, pergerakan planet, pola cuaca, galaxy</a:t>
            </a:r>
          </a:p>
          <a:p>
            <a:pPr marL="285750" indent="-285750">
              <a:buFont typeface="Wingdings" panose="05000000000000000000" pitchFamily="2" charset="2"/>
              <a:buChar char="§"/>
            </a:pPr>
            <a:r>
              <a:rPr lang="en-US" sz="2400"/>
              <a:t>Proses social terjadi pararel: koloni semut, assembly lines, trafik</a:t>
            </a:r>
            <a:endParaRPr lang="id-ID" sz="2400"/>
          </a:p>
        </p:txBody>
      </p:sp>
      <p:pic>
        <p:nvPicPr>
          <p:cNvPr id="6" name="Picture 5">
            <a:extLst>
              <a:ext uri="{FF2B5EF4-FFF2-40B4-BE49-F238E27FC236}">
                <a16:creationId xmlns:a16="http://schemas.microsoft.com/office/drawing/2014/main" id="{A755E76F-D0A1-EDD2-D3B8-E308F8407563}"/>
              </a:ext>
            </a:extLst>
          </p:cNvPr>
          <p:cNvPicPr>
            <a:picLocks noChangeAspect="1"/>
          </p:cNvPicPr>
          <p:nvPr/>
        </p:nvPicPr>
        <p:blipFill>
          <a:blip r:embed="rId3"/>
          <a:stretch>
            <a:fillRect/>
          </a:stretch>
        </p:blipFill>
        <p:spPr>
          <a:xfrm>
            <a:off x="3676404" y="2889956"/>
            <a:ext cx="4839192" cy="3424293"/>
          </a:xfrm>
          <a:prstGeom prst="rect">
            <a:avLst/>
          </a:prstGeom>
        </p:spPr>
      </p:pic>
      <p:sp>
        <p:nvSpPr>
          <p:cNvPr id="8" name="TextBox 7">
            <a:extLst>
              <a:ext uri="{FF2B5EF4-FFF2-40B4-BE49-F238E27FC236}">
                <a16:creationId xmlns:a16="http://schemas.microsoft.com/office/drawing/2014/main" id="{2879CE6B-D028-D930-8687-3598A103D278}"/>
              </a:ext>
            </a:extLst>
          </p:cNvPr>
          <p:cNvSpPr txBox="1"/>
          <p:nvPr/>
        </p:nvSpPr>
        <p:spPr>
          <a:xfrm>
            <a:off x="5917325" y="189000"/>
            <a:ext cx="6096000" cy="523220"/>
          </a:xfrm>
          <a:prstGeom prst="rect">
            <a:avLst/>
          </a:prstGeom>
          <a:noFill/>
        </p:spPr>
        <p:txBody>
          <a:bodyPr wrap="square">
            <a:spAutoFit/>
          </a:bodyPr>
          <a:lstStyle/>
          <a:p>
            <a:pPr algn="r"/>
            <a:r>
              <a:rPr lang="id-ID" sz="2800" b="1"/>
              <a:t>Semesta adalah Pararel</a:t>
            </a:r>
          </a:p>
        </p:txBody>
      </p:sp>
    </p:spTree>
    <p:extLst>
      <p:ext uri="{BB962C8B-B14F-4D97-AF65-F5344CB8AC3E}">
        <p14:creationId xmlns:p14="http://schemas.microsoft.com/office/powerpoint/2010/main" val="730733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81F88A-E059-5DCF-12FC-96F1504D3C56}"/>
              </a:ext>
            </a:extLst>
          </p:cNvPr>
          <p:cNvSpPr txBox="1"/>
          <p:nvPr/>
        </p:nvSpPr>
        <p:spPr>
          <a:xfrm>
            <a:off x="1639614" y="1120676"/>
            <a:ext cx="9217572" cy="3046988"/>
          </a:xfrm>
          <a:prstGeom prst="rect">
            <a:avLst/>
          </a:prstGeom>
          <a:noFill/>
        </p:spPr>
        <p:txBody>
          <a:bodyPr wrap="square">
            <a:spAutoFit/>
          </a:bodyPr>
          <a:lstStyle/>
          <a:p>
            <a:r>
              <a:rPr lang="id-ID" sz="2400" b="1"/>
              <a:t>Pe</a:t>
            </a:r>
            <a:r>
              <a:rPr lang="en-US" sz="2400" b="1"/>
              <a:t>ngolahan</a:t>
            </a:r>
            <a:r>
              <a:rPr lang="id-ID" sz="2400" b="1"/>
              <a:t> Paralel </a:t>
            </a:r>
            <a:r>
              <a:rPr lang="en-US" sz="2400" b="1"/>
              <a:t>:</a:t>
            </a:r>
          </a:p>
          <a:p>
            <a:r>
              <a:rPr lang="id-ID" sz="2400"/>
              <a:t>Pe</a:t>
            </a:r>
            <a:r>
              <a:rPr lang="en-US" sz="2400"/>
              <a:t>ngolahan</a:t>
            </a:r>
            <a:r>
              <a:rPr lang="id-ID" sz="2400"/>
              <a:t> </a:t>
            </a:r>
            <a:r>
              <a:rPr lang="en-US" sz="2400"/>
              <a:t>informasi yang ditekankan pada manipulasi eleemn data yang dimilki oleh satu atau lebih dari satu proses secara bersamaan dalam rangka menyelesaikan sebuah problem</a:t>
            </a:r>
          </a:p>
          <a:p>
            <a:endParaRPr lang="en-US" sz="2400"/>
          </a:p>
          <a:p>
            <a:r>
              <a:rPr lang="en-US" sz="2400" b="1"/>
              <a:t>Komputer Pararel:</a:t>
            </a:r>
          </a:p>
          <a:p>
            <a:r>
              <a:rPr lang="en-US" sz="2400"/>
              <a:t>Komputer multi-prosesor dengan kemampuan melakukan pengolahan pararel.</a:t>
            </a:r>
            <a:endParaRPr lang="id-ID" sz="2400"/>
          </a:p>
        </p:txBody>
      </p:sp>
      <p:sp>
        <p:nvSpPr>
          <p:cNvPr id="6" name="TextBox 5">
            <a:extLst>
              <a:ext uri="{FF2B5EF4-FFF2-40B4-BE49-F238E27FC236}">
                <a16:creationId xmlns:a16="http://schemas.microsoft.com/office/drawing/2014/main" id="{A44E3CF2-D1E3-2A19-5B3B-402EAEE6B426}"/>
              </a:ext>
            </a:extLst>
          </p:cNvPr>
          <p:cNvSpPr txBox="1"/>
          <p:nvPr/>
        </p:nvSpPr>
        <p:spPr>
          <a:xfrm>
            <a:off x="5822731" y="325085"/>
            <a:ext cx="6096000" cy="523220"/>
          </a:xfrm>
          <a:prstGeom prst="rect">
            <a:avLst/>
          </a:prstGeom>
          <a:noFill/>
        </p:spPr>
        <p:txBody>
          <a:bodyPr wrap="square">
            <a:spAutoFit/>
          </a:bodyPr>
          <a:lstStyle/>
          <a:p>
            <a:pPr algn="r"/>
            <a:r>
              <a:rPr lang="en-US" sz="2800" b="1"/>
              <a:t>TERMINOLOGI</a:t>
            </a:r>
          </a:p>
        </p:txBody>
      </p:sp>
    </p:spTree>
    <p:extLst>
      <p:ext uri="{BB962C8B-B14F-4D97-AF65-F5344CB8AC3E}">
        <p14:creationId xmlns:p14="http://schemas.microsoft.com/office/powerpoint/2010/main" val="730733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31305D-4D8E-F410-E56C-6FF4BEE3DB3B}"/>
              </a:ext>
            </a:extLst>
          </p:cNvPr>
          <p:cNvSpPr txBox="1"/>
          <p:nvPr/>
        </p:nvSpPr>
        <p:spPr>
          <a:xfrm>
            <a:off x="1030014" y="1056067"/>
            <a:ext cx="10506526" cy="4467057"/>
          </a:xfrm>
          <a:prstGeom prst="rect">
            <a:avLst/>
          </a:prstGeom>
          <a:noFill/>
        </p:spPr>
        <p:txBody>
          <a:bodyPr wrap="square">
            <a:spAutoFit/>
          </a:bodyPr>
          <a:lstStyle/>
          <a:p>
            <a:pPr>
              <a:lnSpc>
                <a:spcPct val="150000"/>
              </a:lnSpc>
            </a:pPr>
            <a:r>
              <a:rPr lang="id-ID" sz="2400" b="1"/>
              <a:t>S</a:t>
            </a:r>
            <a:r>
              <a:rPr lang="en-US" sz="2400" b="1"/>
              <a:t>upercomputer</a:t>
            </a:r>
          </a:p>
          <a:p>
            <a:pPr>
              <a:lnSpc>
                <a:spcPct val="150000"/>
              </a:lnSpc>
            </a:pPr>
            <a:r>
              <a:rPr lang="id-ID" sz="2400"/>
              <a:t>Special </a:t>
            </a:r>
            <a:r>
              <a:rPr lang="en-US" sz="2400" i="1"/>
              <a:t>general-</a:t>
            </a:r>
            <a:r>
              <a:rPr lang="id-ID" sz="2400" i="1"/>
              <a:t>purpose </a:t>
            </a:r>
            <a:r>
              <a:rPr lang="id-ID" sz="2400"/>
              <a:t>komputer banyak dikembangkan untuk pengontrolan yang otomatis pada proses-proses industri dan untuk tujuan militer, untuk </a:t>
            </a:r>
            <a:r>
              <a:rPr lang="en-US" sz="2400"/>
              <a:t> </a:t>
            </a:r>
            <a:r>
              <a:rPr lang="id-ID" sz="2400"/>
              <a:t>memecahkan masalah navigasi di kapal selam atau kapal terbang.</a:t>
            </a:r>
            <a:endParaRPr lang="en-US" sz="2400"/>
          </a:p>
          <a:p>
            <a:pPr>
              <a:lnSpc>
                <a:spcPct val="150000"/>
              </a:lnSpc>
            </a:pPr>
            <a:r>
              <a:rPr lang="id-ID" sz="2400"/>
              <a:t>Se</a:t>
            </a:r>
            <a:r>
              <a:rPr lang="en-US" sz="2400"/>
              <a:t>mua </a:t>
            </a:r>
            <a:r>
              <a:rPr lang="id-ID" sz="2400"/>
              <a:t>S</a:t>
            </a:r>
            <a:r>
              <a:rPr lang="en-US" sz="2400"/>
              <a:t>upercomputer kontemporer adalah komputer pararel, </a:t>
            </a:r>
            <a:r>
              <a:rPr lang="id-ID" sz="2400"/>
              <a:t>purpose komputer sudah diprogram untuk masalah yang khusus maka tidak dapat digunakan untuk masalah yang lainnya, tanpa adanya perubahan-perubahan yang dilakukan di dalam komputer.</a:t>
            </a:r>
          </a:p>
        </p:txBody>
      </p:sp>
      <p:sp>
        <p:nvSpPr>
          <p:cNvPr id="6" name="TextBox 5">
            <a:extLst>
              <a:ext uri="{FF2B5EF4-FFF2-40B4-BE49-F238E27FC236}">
                <a16:creationId xmlns:a16="http://schemas.microsoft.com/office/drawing/2014/main" id="{CA14D9EE-DDB8-80AD-E3E1-2FD38B4515C0}"/>
              </a:ext>
            </a:extLst>
          </p:cNvPr>
          <p:cNvSpPr txBox="1"/>
          <p:nvPr/>
        </p:nvSpPr>
        <p:spPr>
          <a:xfrm>
            <a:off x="6096000" y="283044"/>
            <a:ext cx="6096000" cy="461665"/>
          </a:xfrm>
          <a:prstGeom prst="rect">
            <a:avLst/>
          </a:prstGeom>
          <a:noFill/>
        </p:spPr>
        <p:txBody>
          <a:bodyPr wrap="square">
            <a:spAutoFit/>
          </a:bodyPr>
          <a:lstStyle/>
          <a:p>
            <a:pPr algn="r"/>
            <a:r>
              <a:rPr lang="en-US" sz="2400" b="1"/>
              <a:t>G</a:t>
            </a:r>
            <a:r>
              <a:rPr lang="id-ID" sz="2400" b="1"/>
              <a:t>eneral-purpose </a:t>
            </a:r>
          </a:p>
        </p:txBody>
      </p:sp>
    </p:spTree>
    <p:extLst>
      <p:ext uri="{BB962C8B-B14F-4D97-AF65-F5344CB8AC3E}">
        <p14:creationId xmlns:p14="http://schemas.microsoft.com/office/powerpoint/2010/main" val="730733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EDF430-3E9A-BC16-02CC-856F2A97C072}"/>
              </a:ext>
            </a:extLst>
          </p:cNvPr>
          <p:cNvPicPr>
            <a:picLocks noChangeAspect="1"/>
          </p:cNvPicPr>
          <p:nvPr/>
        </p:nvPicPr>
        <p:blipFill>
          <a:blip r:embed="rId3"/>
          <a:stretch>
            <a:fillRect/>
          </a:stretch>
        </p:blipFill>
        <p:spPr>
          <a:xfrm>
            <a:off x="1033536" y="3764180"/>
            <a:ext cx="4896690" cy="2200275"/>
          </a:xfrm>
          <a:prstGeom prst="rect">
            <a:avLst/>
          </a:prstGeom>
        </p:spPr>
      </p:pic>
      <p:pic>
        <p:nvPicPr>
          <p:cNvPr id="6" name="Picture 5">
            <a:extLst>
              <a:ext uri="{FF2B5EF4-FFF2-40B4-BE49-F238E27FC236}">
                <a16:creationId xmlns:a16="http://schemas.microsoft.com/office/drawing/2014/main" id="{0120D520-5E54-65B6-146E-EFA3846CEEE3}"/>
              </a:ext>
            </a:extLst>
          </p:cNvPr>
          <p:cNvPicPr>
            <a:picLocks noChangeAspect="1"/>
          </p:cNvPicPr>
          <p:nvPr/>
        </p:nvPicPr>
        <p:blipFill>
          <a:blip r:embed="rId4"/>
          <a:stretch>
            <a:fillRect/>
          </a:stretch>
        </p:blipFill>
        <p:spPr>
          <a:xfrm>
            <a:off x="6439886" y="2506015"/>
            <a:ext cx="3048000" cy="1533525"/>
          </a:xfrm>
          <a:prstGeom prst="rect">
            <a:avLst/>
          </a:prstGeom>
        </p:spPr>
      </p:pic>
      <p:pic>
        <p:nvPicPr>
          <p:cNvPr id="8" name="Picture 7">
            <a:extLst>
              <a:ext uri="{FF2B5EF4-FFF2-40B4-BE49-F238E27FC236}">
                <a16:creationId xmlns:a16="http://schemas.microsoft.com/office/drawing/2014/main" id="{0F862461-B978-3C01-FA39-47A257E1FD2B}"/>
              </a:ext>
            </a:extLst>
          </p:cNvPr>
          <p:cNvPicPr>
            <a:picLocks noChangeAspect="1"/>
          </p:cNvPicPr>
          <p:nvPr/>
        </p:nvPicPr>
        <p:blipFill>
          <a:blip r:embed="rId5"/>
          <a:stretch>
            <a:fillRect/>
          </a:stretch>
        </p:blipFill>
        <p:spPr>
          <a:xfrm>
            <a:off x="1076608" y="1150660"/>
            <a:ext cx="4853617" cy="2548149"/>
          </a:xfrm>
          <a:prstGeom prst="rect">
            <a:avLst/>
          </a:prstGeom>
        </p:spPr>
      </p:pic>
      <p:sp>
        <p:nvSpPr>
          <p:cNvPr id="10" name="TextBox 9">
            <a:extLst>
              <a:ext uri="{FF2B5EF4-FFF2-40B4-BE49-F238E27FC236}">
                <a16:creationId xmlns:a16="http://schemas.microsoft.com/office/drawing/2014/main" id="{C836D5C5-E212-CFE9-577C-00FDCB503A67}"/>
              </a:ext>
            </a:extLst>
          </p:cNvPr>
          <p:cNvSpPr txBox="1"/>
          <p:nvPr/>
        </p:nvSpPr>
        <p:spPr>
          <a:xfrm>
            <a:off x="5854790" y="238552"/>
            <a:ext cx="6096000" cy="523220"/>
          </a:xfrm>
          <a:prstGeom prst="rect">
            <a:avLst/>
          </a:prstGeom>
          <a:noFill/>
        </p:spPr>
        <p:txBody>
          <a:bodyPr wrap="square">
            <a:spAutoFit/>
          </a:bodyPr>
          <a:lstStyle/>
          <a:p>
            <a:pPr algn="r"/>
            <a:r>
              <a:rPr lang="en-US" sz="2800" b="1"/>
              <a:t>SUPER  KOMPUTER</a:t>
            </a:r>
            <a:endParaRPr lang="id-ID" sz="2800"/>
          </a:p>
        </p:txBody>
      </p:sp>
    </p:spTree>
    <p:extLst>
      <p:ext uri="{BB962C8B-B14F-4D97-AF65-F5344CB8AC3E}">
        <p14:creationId xmlns:p14="http://schemas.microsoft.com/office/powerpoint/2010/main" val="730733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6D11A0-7D85-E2DF-A00B-6C1C37CC4C62}"/>
              </a:ext>
            </a:extLst>
          </p:cNvPr>
          <p:cNvPicPr>
            <a:picLocks noChangeAspect="1"/>
          </p:cNvPicPr>
          <p:nvPr/>
        </p:nvPicPr>
        <p:blipFill>
          <a:blip r:embed="rId3"/>
          <a:stretch>
            <a:fillRect/>
          </a:stretch>
        </p:blipFill>
        <p:spPr>
          <a:xfrm>
            <a:off x="2782590" y="1351236"/>
            <a:ext cx="6996552" cy="4155528"/>
          </a:xfrm>
          <a:prstGeom prst="rect">
            <a:avLst/>
          </a:prstGeom>
        </p:spPr>
      </p:pic>
      <p:sp>
        <p:nvSpPr>
          <p:cNvPr id="5" name="TextBox 4">
            <a:extLst>
              <a:ext uri="{FF2B5EF4-FFF2-40B4-BE49-F238E27FC236}">
                <a16:creationId xmlns:a16="http://schemas.microsoft.com/office/drawing/2014/main" id="{0D56E36F-93B1-1149-A8E7-88B4BB2DD1B3}"/>
              </a:ext>
            </a:extLst>
          </p:cNvPr>
          <p:cNvSpPr txBox="1"/>
          <p:nvPr/>
        </p:nvSpPr>
        <p:spPr>
          <a:xfrm>
            <a:off x="7851228" y="199697"/>
            <a:ext cx="3977627" cy="461665"/>
          </a:xfrm>
          <a:prstGeom prst="rect">
            <a:avLst/>
          </a:prstGeom>
          <a:noFill/>
        </p:spPr>
        <p:txBody>
          <a:bodyPr wrap="none" rtlCol="0">
            <a:spAutoFit/>
          </a:bodyPr>
          <a:lstStyle/>
          <a:p>
            <a:r>
              <a:rPr lang="en-US" sz="2400" b="1"/>
              <a:t>Mengapa Pemrosesan Pararel</a:t>
            </a:r>
            <a:endParaRPr lang="id-ID" sz="2400" b="1"/>
          </a:p>
        </p:txBody>
      </p:sp>
    </p:spTree>
    <p:extLst>
      <p:ext uri="{BB962C8B-B14F-4D97-AF65-F5344CB8AC3E}">
        <p14:creationId xmlns:p14="http://schemas.microsoft.com/office/powerpoint/2010/main" val="730733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FBC83C-B30D-9A49-4A69-9D5C8D58E1B4}"/>
              </a:ext>
            </a:extLst>
          </p:cNvPr>
          <p:cNvSpPr txBox="1"/>
          <p:nvPr/>
        </p:nvSpPr>
        <p:spPr>
          <a:xfrm>
            <a:off x="441434" y="1240220"/>
            <a:ext cx="11235559" cy="3785652"/>
          </a:xfrm>
          <a:prstGeom prst="rect">
            <a:avLst/>
          </a:prstGeom>
          <a:noFill/>
        </p:spPr>
        <p:txBody>
          <a:bodyPr wrap="square" rtlCol="0">
            <a:spAutoFit/>
          </a:bodyPr>
          <a:lstStyle/>
          <a:p>
            <a:pPr marL="285750" indent="-285750">
              <a:buFont typeface="Courier New" panose="02070309020205020404" pitchFamily="49" charset="0"/>
              <a:buChar char="o"/>
            </a:pPr>
            <a:r>
              <a:rPr lang="en-US" sz="2400"/>
              <a:t>Fenomena Alam : suatu kejadian alam yang terjadi nyata dalam kehidupan ini, contoh : gerhana bulan, matahari, meteor jatuh.</a:t>
            </a:r>
          </a:p>
          <a:p>
            <a:pPr marL="285750" indent="-285750">
              <a:buFont typeface="Courier New" panose="02070309020205020404" pitchFamily="49" charset="0"/>
              <a:buChar char="o"/>
            </a:pPr>
            <a:r>
              <a:rPr lang="en-US" sz="2400"/>
              <a:t>Observasi : Tindakan yang dilakukan untuk meneliti suatu kejadian yang sedang terjadi</a:t>
            </a:r>
          </a:p>
          <a:p>
            <a:pPr marL="285750" indent="-285750">
              <a:buFont typeface="Courier New" panose="02070309020205020404" pitchFamily="49" charset="0"/>
              <a:buChar char="o"/>
            </a:pPr>
            <a:r>
              <a:rPr lang="en-US" sz="2400"/>
              <a:t>Hypotesis : adalah ide, pendapat, pemikiran atau pernyataan yang merupakan dugaan mengenai apa saja yang sedang kita amati dalam usaha untuk memahami permasalahan yang ada setelah kita melakukan observasi</a:t>
            </a:r>
          </a:p>
          <a:p>
            <a:pPr marL="285750" indent="-285750">
              <a:buFont typeface="Courier New" panose="02070309020205020404" pitchFamily="49" charset="0"/>
              <a:buChar char="o"/>
            </a:pPr>
            <a:r>
              <a:rPr lang="en-US" sz="2400"/>
              <a:t>Percobaan untuk pembuktian : setelah adanya suatu ide atau gagasan tadi mencoba untuk melakukan percobaan untuk memperoleh pembuktian, melalui percobaan fisik (nyata) dan komputasi numerik (simulasi) bahan tiruan, sehingga menghasilkan teori atas fenomena tadi</a:t>
            </a:r>
            <a:endParaRPr lang="id-ID" sz="2400"/>
          </a:p>
        </p:txBody>
      </p:sp>
      <p:sp>
        <p:nvSpPr>
          <p:cNvPr id="4" name="TextBox 3">
            <a:extLst>
              <a:ext uri="{FF2B5EF4-FFF2-40B4-BE49-F238E27FC236}">
                <a16:creationId xmlns:a16="http://schemas.microsoft.com/office/drawing/2014/main" id="{18BF23F6-9769-CFE2-CD18-948570D4910F}"/>
              </a:ext>
            </a:extLst>
          </p:cNvPr>
          <p:cNvSpPr txBox="1"/>
          <p:nvPr/>
        </p:nvSpPr>
        <p:spPr>
          <a:xfrm>
            <a:off x="5570483" y="304064"/>
            <a:ext cx="6621517" cy="523220"/>
          </a:xfrm>
          <a:prstGeom prst="rect">
            <a:avLst/>
          </a:prstGeom>
          <a:noFill/>
        </p:spPr>
        <p:txBody>
          <a:bodyPr wrap="square">
            <a:spAutoFit/>
          </a:bodyPr>
          <a:lstStyle/>
          <a:p>
            <a:pPr algn="r"/>
            <a:r>
              <a:rPr lang="id-ID" sz="2800" b="1"/>
              <a:t>Mengapa Mengunakan Pemrosesan pararel</a:t>
            </a:r>
          </a:p>
        </p:txBody>
      </p:sp>
    </p:spTree>
    <p:extLst>
      <p:ext uri="{BB962C8B-B14F-4D97-AF65-F5344CB8AC3E}">
        <p14:creationId xmlns:p14="http://schemas.microsoft.com/office/powerpoint/2010/main" val="2864632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E5A933-CA49-0C4B-67D7-8AAC43A41A7E}"/>
              </a:ext>
            </a:extLst>
          </p:cNvPr>
          <p:cNvPicPr>
            <a:picLocks noChangeAspect="1"/>
          </p:cNvPicPr>
          <p:nvPr/>
        </p:nvPicPr>
        <p:blipFill>
          <a:blip r:embed="rId3"/>
          <a:stretch>
            <a:fillRect/>
          </a:stretch>
        </p:blipFill>
        <p:spPr>
          <a:xfrm>
            <a:off x="1667449" y="1412327"/>
            <a:ext cx="8857102" cy="4368362"/>
          </a:xfrm>
          <a:prstGeom prst="rect">
            <a:avLst/>
          </a:prstGeom>
        </p:spPr>
      </p:pic>
      <p:sp>
        <p:nvSpPr>
          <p:cNvPr id="4" name="TextBox 3">
            <a:extLst>
              <a:ext uri="{FF2B5EF4-FFF2-40B4-BE49-F238E27FC236}">
                <a16:creationId xmlns:a16="http://schemas.microsoft.com/office/drawing/2014/main" id="{A484FED5-8253-F7AB-D6E9-D13880A8AB39}"/>
              </a:ext>
            </a:extLst>
          </p:cNvPr>
          <p:cNvSpPr txBox="1"/>
          <p:nvPr/>
        </p:nvSpPr>
        <p:spPr>
          <a:xfrm>
            <a:off x="6600726" y="283774"/>
            <a:ext cx="5591274" cy="461665"/>
          </a:xfrm>
          <a:prstGeom prst="rect">
            <a:avLst/>
          </a:prstGeom>
          <a:noFill/>
        </p:spPr>
        <p:txBody>
          <a:bodyPr wrap="none" rtlCol="0">
            <a:spAutoFit/>
          </a:bodyPr>
          <a:lstStyle/>
          <a:p>
            <a:r>
              <a:rPr lang="en-US" sz="2400"/>
              <a:t>Mengapa mengunakan Pemrosesan pararel</a:t>
            </a:r>
            <a:endParaRPr lang="id-ID" sz="2400"/>
          </a:p>
        </p:txBody>
      </p:sp>
    </p:spTree>
    <p:extLst>
      <p:ext uri="{BB962C8B-B14F-4D97-AF65-F5344CB8AC3E}">
        <p14:creationId xmlns:p14="http://schemas.microsoft.com/office/powerpoint/2010/main" val="329427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4051</TotalTime>
  <Words>918</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Lucida Bright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Saminista</cp:lastModifiedBy>
  <cp:revision>35</cp:revision>
  <dcterms:created xsi:type="dcterms:W3CDTF">2019-10-30T03:03:28Z</dcterms:created>
  <dcterms:modified xsi:type="dcterms:W3CDTF">2023-01-24T18:00:54Z</dcterms:modified>
</cp:coreProperties>
</file>