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76" r:id="rId7"/>
    <p:sldId id="277" r:id="rId8"/>
    <p:sldId id="278" r:id="rId9"/>
    <p:sldId id="274" r:id="rId10"/>
    <p:sldId id="279" r:id="rId11"/>
    <p:sldId id="275" r:id="rId12"/>
    <p:sldId id="262" r:id="rId13"/>
    <p:sldId id="263" r:id="rId14"/>
    <p:sldId id="265" r:id="rId15"/>
    <p:sldId id="269" r:id="rId16"/>
    <p:sldId id="272" r:id="rId17"/>
    <p:sldId id="273" r:id="rId18"/>
    <p:sldId id="266" r:id="rId19"/>
    <p:sldId id="267" r:id="rId20"/>
    <p:sldId id="268" r:id="rId21"/>
    <p:sldId id="270"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EC0E-B54A-4757-90C4-7372932CC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BA9AD3A-6F1F-4452-A6D5-75775264F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B30A2F-CBEC-478C-BF3B-5C1C8E149927}"/>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5" name="Footer Placeholder 4">
            <a:extLst>
              <a:ext uri="{FF2B5EF4-FFF2-40B4-BE49-F238E27FC236}">
                <a16:creationId xmlns:a16="http://schemas.microsoft.com/office/drawing/2014/main" id="{AC576EAF-BE71-4C3B-8B51-D4E293C8F0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B49BB96-5449-4130-B96E-450F18C577FC}"/>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820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11BD-511A-4E25-B3DA-6451194FBE0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F8A8543-2E01-4286-B144-CB03531EA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A9DDC02-77FC-4320-95B6-C2191A25AAF9}"/>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5" name="Footer Placeholder 4">
            <a:extLst>
              <a:ext uri="{FF2B5EF4-FFF2-40B4-BE49-F238E27FC236}">
                <a16:creationId xmlns:a16="http://schemas.microsoft.com/office/drawing/2014/main" id="{64EAEF0B-DFCE-444E-BCE8-CA309D163C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7031F82-749B-4E27-81E5-C104152CAF0B}"/>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09298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D189E-4AB7-4959-93BD-EB8425E8D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B47F0F-9537-425D-AC1B-C748D18E9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E30B35-6476-4895-B917-97E026CB8246}"/>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5" name="Footer Placeholder 4">
            <a:extLst>
              <a:ext uri="{FF2B5EF4-FFF2-40B4-BE49-F238E27FC236}">
                <a16:creationId xmlns:a16="http://schemas.microsoft.com/office/drawing/2014/main" id="{375FDD39-0BB2-4CFD-B7A5-90C56FB728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2612572-5C14-4625-A3EC-90B54DFEEAF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4283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D603-B48B-4D51-B53C-42277C035B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8CA1A1E-015F-4B43-8BC0-E5D3BD26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FC4540-1B76-4BCF-99BE-B2A4D87D60FA}"/>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5" name="Footer Placeholder 4">
            <a:extLst>
              <a:ext uri="{FF2B5EF4-FFF2-40B4-BE49-F238E27FC236}">
                <a16:creationId xmlns:a16="http://schemas.microsoft.com/office/drawing/2014/main" id="{1CEB4293-0CA6-49C4-86BE-CB98879BDB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714F8C-1643-4897-849C-842379110D62}"/>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8368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5662-4128-4CF6-B6BF-C7462F15B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BFAA2A-5B12-4460-982E-C4A0DA85D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4750D-CD99-46F0-8516-CFA7E291ABF2}"/>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5" name="Footer Placeholder 4">
            <a:extLst>
              <a:ext uri="{FF2B5EF4-FFF2-40B4-BE49-F238E27FC236}">
                <a16:creationId xmlns:a16="http://schemas.microsoft.com/office/drawing/2014/main" id="{0B88FE43-FE13-479E-8DC8-9D0614BAB7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05134C-D41D-4C0E-BA40-D93FA771CAC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6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74D-E817-423D-B6B9-A6CCD9F4069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7C13361-0CCF-4E75-ACBA-2DF897F7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4BEBA29-35AF-40BF-9A07-09051ACAC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3A18D48-5215-4E34-BEA9-D54296715904}"/>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6" name="Footer Placeholder 5">
            <a:extLst>
              <a:ext uri="{FF2B5EF4-FFF2-40B4-BE49-F238E27FC236}">
                <a16:creationId xmlns:a16="http://schemas.microsoft.com/office/drawing/2014/main" id="{5538976C-76FA-4349-8FF0-EA7038C0EE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0E55C9-AF73-4795-A92A-7A75AFDB50E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4950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1469-E3CB-4E17-B117-2D5E32465CD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0D31211-4F33-4AA0-9EB9-94F8189E5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2B0D1-4FEE-4F12-85CF-930D9A67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770B2A6-975D-4720-971D-3438C838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C17BE-CD29-4269-9A5E-D263264E4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DFA7450-7AEA-4FD7-A19B-38EE6E6B56FD}"/>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8" name="Footer Placeholder 7">
            <a:extLst>
              <a:ext uri="{FF2B5EF4-FFF2-40B4-BE49-F238E27FC236}">
                <a16:creationId xmlns:a16="http://schemas.microsoft.com/office/drawing/2014/main" id="{01CAC590-6406-48B1-8044-9ADC28CCE9A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BCCAC4-CBDB-4FF3-B8A0-41CFF772400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1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9DF-EE32-4560-91CD-40FC0C771B8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21E6B15-664E-470F-A5A9-FB7646521A0E}"/>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4" name="Footer Placeholder 3">
            <a:extLst>
              <a:ext uri="{FF2B5EF4-FFF2-40B4-BE49-F238E27FC236}">
                <a16:creationId xmlns:a16="http://schemas.microsoft.com/office/drawing/2014/main" id="{0B3F3F62-75A9-4B10-B937-E23323174C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B1907F2-2F76-4855-A3DB-887452CDDE8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0181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6255C-049F-4A73-96A8-33118209784D}"/>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3" name="Footer Placeholder 2">
            <a:extLst>
              <a:ext uri="{FF2B5EF4-FFF2-40B4-BE49-F238E27FC236}">
                <a16:creationId xmlns:a16="http://schemas.microsoft.com/office/drawing/2014/main" id="{A5A75076-AF27-4CDA-96E5-A84EBF112A9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1F9AFC5-D9B0-487B-AA9D-853C4C8D3D7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20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152B-0CA5-4CD5-8F0A-78246D7E7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9994CF2-A46A-40C6-9834-594343A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CA4DB8F-EA01-418B-9D1B-4C29395D2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2A462-739E-4636-927F-803C5EF67684}"/>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6" name="Footer Placeholder 5">
            <a:extLst>
              <a:ext uri="{FF2B5EF4-FFF2-40B4-BE49-F238E27FC236}">
                <a16:creationId xmlns:a16="http://schemas.microsoft.com/office/drawing/2014/main" id="{2FE59B3E-03B6-4C7A-BD1D-DC3375516CC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53D13F6-0AA8-4B08-A97C-CD37608A69C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820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CCE7-904D-4B40-A7B5-B4C571AE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06BC17C-66AB-4464-8858-22EA3AE72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066F997-37A1-4DC8-B752-3D9C17AE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2BAC1-E0FC-4BC7-8EB8-DEB5B532A991}"/>
              </a:ext>
            </a:extLst>
          </p:cNvPr>
          <p:cNvSpPr>
            <a:spLocks noGrp="1"/>
          </p:cNvSpPr>
          <p:nvPr>
            <p:ph type="dt" sz="half" idx="10"/>
          </p:nvPr>
        </p:nvSpPr>
        <p:spPr/>
        <p:txBody>
          <a:bodyPr/>
          <a:lstStyle/>
          <a:p>
            <a:fld id="{034952B0-BC14-4D46-8DFA-CCD43AD5AF56}" type="datetimeFigureOut">
              <a:rPr lang="en-ID" smtClean="0"/>
              <a:t>21/09/2022</a:t>
            </a:fld>
            <a:endParaRPr lang="en-ID"/>
          </a:p>
        </p:txBody>
      </p:sp>
      <p:sp>
        <p:nvSpPr>
          <p:cNvPr id="6" name="Footer Placeholder 5">
            <a:extLst>
              <a:ext uri="{FF2B5EF4-FFF2-40B4-BE49-F238E27FC236}">
                <a16:creationId xmlns:a16="http://schemas.microsoft.com/office/drawing/2014/main" id="{32A43450-F49A-48DC-AC5D-1FFB17F13F3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889349-023B-4471-BFEE-16073CB2477E}"/>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49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E4F6-9E03-4C0A-9D3E-96394B4E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533FEEA-59E3-4848-AB4F-481FAFA7C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B40B19-C227-4017-9D8C-535BFA7D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21/09/2022</a:t>
            </a:fld>
            <a:endParaRPr lang="en-ID"/>
          </a:p>
        </p:txBody>
      </p:sp>
      <p:sp>
        <p:nvSpPr>
          <p:cNvPr id="5" name="Footer Placeholder 4">
            <a:extLst>
              <a:ext uri="{FF2B5EF4-FFF2-40B4-BE49-F238E27FC236}">
                <a16:creationId xmlns:a16="http://schemas.microsoft.com/office/drawing/2014/main" id="{BB639005-3B4A-4274-820E-DC2B43CAB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59879D8-F57B-4FCE-B137-9149280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16407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A84-E56A-4C5D-986B-43B6981686F4}"/>
              </a:ext>
            </a:extLst>
          </p:cNvPr>
          <p:cNvSpPr>
            <a:spLocks noGrp="1"/>
          </p:cNvSpPr>
          <p:nvPr>
            <p:ph type="ctrTitle"/>
          </p:nvPr>
        </p:nvSpPr>
        <p:spPr>
          <a:xfrm>
            <a:off x="5837274" y="1127052"/>
            <a:ext cx="6482316" cy="3421284"/>
          </a:xfrm>
        </p:spPr>
        <p:txBody>
          <a:bodyPr>
            <a:noAutofit/>
          </a:bodyPr>
          <a:lstStyle/>
          <a:p>
            <a:pPr marL="0" marR="0" lvl="0" indent="0" algn="l" defTabSz="914400" rtl="0" eaLnBrk="1" fontAlgn="auto" latinLnBrk="0" hangingPunct="1">
              <a:lnSpc>
                <a:spcPct val="100000"/>
              </a:lnSpc>
              <a:spcBef>
                <a:spcPts val="1000"/>
              </a:spcBef>
              <a:spcAft>
                <a:spcPts val="1200"/>
              </a:spcAft>
              <a:tabLst/>
              <a:defRPr/>
            </a:pPr>
            <a:r>
              <a:rPr kumimoji="0" lang="id-ID"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ARSITEKTUR</a:t>
            </a:r>
            <a:r>
              <a:rPr kumimoji="0" lang="en-US"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 &amp;</a:t>
            </a:r>
            <a:r>
              <a:rPr lang="en-US" sz="3200" b="1">
                <a:solidFill>
                  <a:prstClr val="black"/>
                </a:solidFill>
                <a:latin typeface="Tahoma" panose="020B0604030504040204" pitchFamily="34" charset="0"/>
                <a:ea typeface="Tahoma" panose="020B0604030504040204" pitchFamily="34" charset="0"/>
                <a:cs typeface="Tahoma" panose="020B0604030504040204" pitchFamily="34" charset="0"/>
              </a:rPr>
              <a:t> </a:t>
            </a:r>
            <a:r>
              <a:rPr kumimoji="0" lang="id-ID"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ORGANISASI </a:t>
            </a:r>
            <a:br>
              <a:rPr kumimoji="0" lang="en-US"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id-ID"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KOMPUTER</a:t>
            </a:r>
            <a:br>
              <a:rPr kumimoji="0" lang="en-US"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br>
              <a:rPr kumimoji="0" lang="en-US"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id-ID"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Program Studi </a:t>
            </a:r>
            <a:r>
              <a:rPr kumimoji="0" lang="en-US"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PJJ INFORMATIKA</a:t>
            </a:r>
            <a:br>
              <a:rPr kumimoji="0" lang="en-US"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br>
              <a:rPr kumimoji="0" lang="id-ID" altLang="id-ID"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altLang="id-ID"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Sesi 2 – FUNGSI DAN STRUKTUR</a:t>
            </a:r>
            <a:br>
              <a:rPr kumimoji="0" lang="en-US" altLang="id-ID"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altLang="id-ID"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ARSITEKTUR KOMPUTER </a:t>
            </a:r>
            <a:endParaRPr lang="en-ID" sz="240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E79765D7-3DE7-4B42-876A-8EBCDBE18EFD}"/>
              </a:ext>
            </a:extLst>
          </p:cNvPr>
          <p:cNvSpPr>
            <a:spLocks noGrp="1"/>
          </p:cNvSpPr>
          <p:nvPr>
            <p:ph type="subTitle" idx="1"/>
          </p:nvPr>
        </p:nvSpPr>
        <p:spPr>
          <a:xfrm>
            <a:off x="5837274" y="5972149"/>
            <a:ext cx="4787723" cy="470341"/>
          </a:xfrm>
        </p:spPr>
        <p:txBody>
          <a:bodyPr>
            <a:normAutofit fontScale="85000" lnSpcReduction="10000"/>
          </a:bodyPr>
          <a:lstStyle/>
          <a:p>
            <a:pPr algn="r"/>
            <a:r>
              <a:rPr lang="en-US" b="1">
                <a:latin typeface="Montserrat" panose="00000500000000000000" pitchFamily="2" charset="0"/>
              </a:rPr>
              <a:t>CATUR NUGROHO, S.KOM., M.KOM</a:t>
            </a:r>
            <a:endParaRPr lang="en-ID" b="1">
              <a:latin typeface="Montserrat" panose="00000500000000000000"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2603638" y="1208246"/>
            <a:ext cx="9322945" cy="2677656"/>
          </a:xfrm>
          <a:prstGeom prst="rect">
            <a:avLst/>
          </a:prstGeom>
          <a:noFill/>
        </p:spPr>
        <p:txBody>
          <a:bodyPr wrap="square">
            <a:spAutoFit/>
          </a:bodyPr>
          <a:lstStyle/>
          <a:p>
            <a:pPr marL="457200" indent="-457200">
              <a:buFont typeface="Wingdings" panose="05000000000000000000" pitchFamily="2" charset="2"/>
              <a:buChar char="§"/>
            </a:pPr>
            <a:r>
              <a:rPr lang="en-US" sz="2800"/>
              <a:t>H</a:t>
            </a:r>
            <a:r>
              <a:rPr lang="id-ID" sz="2800"/>
              <a:t>ampir semua</a:t>
            </a:r>
            <a:r>
              <a:rPr lang="en-US" sz="2800"/>
              <a:t> </a:t>
            </a:r>
            <a:r>
              <a:rPr lang="id-ID" sz="2800"/>
              <a:t>komputer mengadopsi arsitektur yang dibuat</a:t>
            </a:r>
            <a:r>
              <a:rPr lang="en-US" sz="2800"/>
              <a:t> </a:t>
            </a:r>
            <a:r>
              <a:rPr lang="id-ID" sz="2800"/>
              <a:t>oleh </a:t>
            </a:r>
            <a:r>
              <a:rPr lang="id-ID" sz="2800" b="1"/>
              <a:t>John von Neumann </a:t>
            </a:r>
            <a:r>
              <a:rPr lang="id-ID" sz="2800"/>
              <a:t>(1903-1957).</a:t>
            </a:r>
            <a:endParaRPr lang="en-US" sz="2800"/>
          </a:p>
          <a:p>
            <a:pPr marL="457200" indent="-457200">
              <a:buFont typeface="Wingdings" panose="05000000000000000000" pitchFamily="2" charset="2"/>
              <a:buChar char="§"/>
            </a:pPr>
            <a:r>
              <a:rPr lang="nn-NO" sz="2800"/>
              <a:t>Kunci utama arsitektur Von Neumann adalah unit pemrosesan sentral (CPU) yang memungkinkan seluruh fungsi komputer untuk dikoordinasikan melalui satu sumber tunggal.</a:t>
            </a:r>
            <a:endParaRPr lang="id-ID" sz="2800"/>
          </a:p>
        </p:txBody>
      </p:sp>
      <p:pic>
        <p:nvPicPr>
          <p:cNvPr id="3" name="Picture 2">
            <a:extLst>
              <a:ext uri="{FF2B5EF4-FFF2-40B4-BE49-F238E27FC236}">
                <a16:creationId xmlns:a16="http://schemas.microsoft.com/office/drawing/2014/main" id="{5B94A8B8-67F4-F4B4-6CD4-2AFB167223BB}"/>
              </a:ext>
            </a:extLst>
          </p:cNvPr>
          <p:cNvPicPr>
            <a:picLocks noChangeAspect="1"/>
          </p:cNvPicPr>
          <p:nvPr/>
        </p:nvPicPr>
        <p:blipFill>
          <a:blip r:embed="rId2"/>
          <a:stretch>
            <a:fillRect/>
          </a:stretch>
        </p:blipFill>
        <p:spPr>
          <a:xfrm>
            <a:off x="265417" y="1367247"/>
            <a:ext cx="2219325" cy="2781300"/>
          </a:xfrm>
          <a:prstGeom prst="rect">
            <a:avLst/>
          </a:prstGeom>
        </p:spPr>
      </p:pic>
      <p:sp>
        <p:nvSpPr>
          <p:cNvPr id="7" name="TextBox 6">
            <a:extLst>
              <a:ext uri="{FF2B5EF4-FFF2-40B4-BE49-F238E27FC236}">
                <a16:creationId xmlns:a16="http://schemas.microsoft.com/office/drawing/2014/main" id="{0F38EDE6-1C03-210E-7440-6754E193514B}"/>
              </a:ext>
            </a:extLst>
          </p:cNvPr>
          <p:cNvSpPr txBox="1"/>
          <p:nvPr/>
        </p:nvSpPr>
        <p:spPr>
          <a:xfrm>
            <a:off x="236014" y="4148547"/>
            <a:ext cx="2377896" cy="861774"/>
          </a:xfrm>
          <a:prstGeom prst="rect">
            <a:avLst/>
          </a:prstGeom>
          <a:noFill/>
        </p:spPr>
        <p:txBody>
          <a:bodyPr wrap="square">
            <a:spAutoFit/>
          </a:bodyPr>
          <a:lstStyle/>
          <a:p>
            <a:pPr algn="ctr"/>
            <a:r>
              <a:rPr lang="de-DE" sz="1600"/>
              <a:t>JOHN VON NEUMANN </a:t>
            </a:r>
          </a:p>
          <a:p>
            <a:pPr algn="ctr"/>
            <a:r>
              <a:rPr lang="de-DE" sz="1600"/>
              <a:t>(1903-1957) </a:t>
            </a:r>
          </a:p>
          <a:p>
            <a:pPr algn="ctr"/>
            <a:r>
              <a:rPr lang="de-DE" sz="1600"/>
              <a:t>Computer Scientist</a:t>
            </a:r>
            <a:endParaRPr lang="id-ID" sz="1600"/>
          </a:p>
        </p:txBody>
      </p:sp>
      <p:sp>
        <p:nvSpPr>
          <p:cNvPr id="11" name="TextBox 10">
            <a:extLst>
              <a:ext uri="{FF2B5EF4-FFF2-40B4-BE49-F238E27FC236}">
                <a16:creationId xmlns:a16="http://schemas.microsoft.com/office/drawing/2014/main" id="{0D6DF461-B4CC-3C0F-2C03-9992692D19C2}"/>
              </a:ext>
            </a:extLst>
          </p:cNvPr>
          <p:cNvSpPr txBox="1"/>
          <p:nvPr/>
        </p:nvSpPr>
        <p:spPr>
          <a:xfrm>
            <a:off x="8018394" y="183081"/>
            <a:ext cx="3908189" cy="461665"/>
          </a:xfrm>
          <a:prstGeom prst="rect">
            <a:avLst/>
          </a:prstGeom>
          <a:noFill/>
        </p:spPr>
        <p:txBody>
          <a:bodyPr wrap="square">
            <a:spAutoFit/>
          </a:bodyPr>
          <a:lstStyle/>
          <a:p>
            <a:r>
              <a:rPr lang="id-ID" sz="2400" b="1" i="1">
                <a:solidFill>
                  <a:schemeClr val="accent2">
                    <a:lumMod val="75000"/>
                  </a:schemeClr>
                </a:solidFill>
              </a:rPr>
              <a:t>ARSITEKTUR VON NEUMANN</a:t>
            </a:r>
          </a:p>
        </p:txBody>
      </p:sp>
    </p:spTree>
    <p:extLst>
      <p:ext uri="{BB962C8B-B14F-4D97-AF65-F5344CB8AC3E}">
        <p14:creationId xmlns:p14="http://schemas.microsoft.com/office/powerpoint/2010/main" val="407010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DB9FC6-2400-11F6-8125-70DA9285F17B}"/>
              </a:ext>
            </a:extLst>
          </p:cNvPr>
          <p:cNvSpPr txBox="1"/>
          <p:nvPr/>
        </p:nvSpPr>
        <p:spPr>
          <a:xfrm>
            <a:off x="243510" y="5959013"/>
            <a:ext cx="5979878" cy="338554"/>
          </a:xfrm>
          <a:prstGeom prst="rect">
            <a:avLst/>
          </a:prstGeom>
          <a:noFill/>
        </p:spPr>
        <p:txBody>
          <a:bodyPr wrap="square">
            <a:spAutoFit/>
          </a:bodyPr>
          <a:lstStyle/>
          <a:p>
            <a:r>
              <a:rPr lang="de-DE" sz="1600" b="1"/>
              <a:t>BAGIAN -BAGIAN KOMPUTER PADA  ARSITEKTUR VON NEUMANN</a:t>
            </a:r>
            <a:endParaRPr lang="id-ID" sz="1600" b="1"/>
          </a:p>
        </p:txBody>
      </p:sp>
      <p:sp>
        <p:nvSpPr>
          <p:cNvPr id="6" name="TextBox 5">
            <a:extLst>
              <a:ext uri="{FF2B5EF4-FFF2-40B4-BE49-F238E27FC236}">
                <a16:creationId xmlns:a16="http://schemas.microsoft.com/office/drawing/2014/main" id="{8CC27F36-F12F-94B6-94C4-17D0CC261AA2}"/>
              </a:ext>
            </a:extLst>
          </p:cNvPr>
          <p:cNvSpPr txBox="1"/>
          <p:nvPr/>
        </p:nvSpPr>
        <p:spPr>
          <a:xfrm>
            <a:off x="8018394" y="183081"/>
            <a:ext cx="3908189" cy="461665"/>
          </a:xfrm>
          <a:prstGeom prst="rect">
            <a:avLst/>
          </a:prstGeom>
          <a:noFill/>
        </p:spPr>
        <p:txBody>
          <a:bodyPr wrap="square">
            <a:spAutoFit/>
          </a:bodyPr>
          <a:lstStyle/>
          <a:p>
            <a:r>
              <a:rPr lang="id-ID" sz="2400" b="1" i="1">
                <a:solidFill>
                  <a:schemeClr val="accent2">
                    <a:lumMod val="75000"/>
                  </a:schemeClr>
                </a:solidFill>
              </a:rPr>
              <a:t>ARSITEKTUR VON NEUMANN</a:t>
            </a:r>
          </a:p>
        </p:txBody>
      </p:sp>
      <p:pic>
        <p:nvPicPr>
          <p:cNvPr id="9" name="Picture 8">
            <a:extLst>
              <a:ext uri="{FF2B5EF4-FFF2-40B4-BE49-F238E27FC236}">
                <a16:creationId xmlns:a16="http://schemas.microsoft.com/office/drawing/2014/main" id="{2772005A-661D-044E-1ADC-F6A42ED3384E}"/>
              </a:ext>
            </a:extLst>
          </p:cNvPr>
          <p:cNvPicPr>
            <a:picLocks noChangeAspect="1"/>
          </p:cNvPicPr>
          <p:nvPr/>
        </p:nvPicPr>
        <p:blipFill>
          <a:blip r:embed="rId2"/>
          <a:stretch>
            <a:fillRect/>
          </a:stretch>
        </p:blipFill>
        <p:spPr>
          <a:xfrm>
            <a:off x="530967" y="1371600"/>
            <a:ext cx="4646367" cy="4333461"/>
          </a:xfrm>
          <a:prstGeom prst="rect">
            <a:avLst/>
          </a:prstGeom>
        </p:spPr>
      </p:pic>
      <p:sp>
        <p:nvSpPr>
          <p:cNvPr id="11" name="TextBox 10">
            <a:extLst>
              <a:ext uri="{FF2B5EF4-FFF2-40B4-BE49-F238E27FC236}">
                <a16:creationId xmlns:a16="http://schemas.microsoft.com/office/drawing/2014/main" id="{86B06BCC-AD7E-2CC2-75D4-7358BA7AA6B5}"/>
              </a:ext>
            </a:extLst>
          </p:cNvPr>
          <p:cNvSpPr txBox="1"/>
          <p:nvPr/>
        </p:nvSpPr>
        <p:spPr>
          <a:xfrm>
            <a:off x="5563377" y="898698"/>
            <a:ext cx="6097656" cy="4401205"/>
          </a:xfrm>
          <a:prstGeom prst="rect">
            <a:avLst/>
          </a:prstGeom>
          <a:noFill/>
        </p:spPr>
        <p:txBody>
          <a:bodyPr wrap="square">
            <a:spAutoFit/>
          </a:bodyPr>
          <a:lstStyle/>
          <a:p>
            <a:r>
              <a:rPr lang="de-DE" sz="2400" b="1"/>
              <a:t>TERDAPAT 3 ELEMEN PADA ARSITEKTUR :</a:t>
            </a:r>
          </a:p>
          <a:p>
            <a:endParaRPr lang="de-DE" sz="2400" b="1"/>
          </a:p>
          <a:p>
            <a:endParaRPr lang="de-DE" sz="2400" b="1"/>
          </a:p>
          <a:p>
            <a:endParaRPr lang="de-DE" sz="2400" b="1"/>
          </a:p>
          <a:p>
            <a:endParaRPr lang="de-DE" sz="2400" b="1"/>
          </a:p>
          <a:p>
            <a:endParaRPr lang="de-DE" sz="2000" b="1"/>
          </a:p>
          <a:p>
            <a:pPr marL="457200" indent="-457200" algn="just">
              <a:buFont typeface="+mj-lt"/>
              <a:buAutoNum type="arabicPeriod"/>
            </a:pPr>
            <a:r>
              <a:rPr lang="id-ID" sz="2000">
                <a:latin typeface="Arial" panose="020B0604020202020204" pitchFamily="34" charset="0"/>
                <a:cs typeface="Arial" panose="020B0604020202020204" pitchFamily="34" charset="0"/>
              </a:rPr>
              <a:t>Merupakan pusat dari kontrol dan pemrosesan instruksi pada</a:t>
            </a:r>
            <a:r>
              <a:rPr lang="en-US" sz="2000">
                <a:latin typeface="Arial" panose="020B0604020202020204" pitchFamily="34" charset="0"/>
                <a:cs typeface="Arial" panose="020B0604020202020204" pitchFamily="34" charset="0"/>
              </a:rPr>
              <a:t> </a:t>
            </a:r>
            <a:r>
              <a:rPr lang="id-ID" sz="2000">
                <a:latin typeface="Arial" panose="020B0604020202020204" pitchFamily="34" charset="0"/>
                <a:cs typeface="Arial" panose="020B0604020202020204" pitchFamily="34" charset="0"/>
              </a:rPr>
              <a:t>komputer.</a:t>
            </a:r>
          </a:p>
          <a:p>
            <a:pPr marL="457200" indent="-457200" algn="just">
              <a:buFont typeface="+mj-lt"/>
              <a:buAutoNum type="arabicPeriod"/>
            </a:pPr>
            <a:r>
              <a:rPr lang="id-ID" sz="2000">
                <a:latin typeface="Arial" panose="020B0604020202020204" pitchFamily="34" charset="0"/>
                <a:cs typeface="Arial" panose="020B0604020202020204" pitchFamily="34" charset="0"/>
              </a:rPr>
              <a:t>Digunakan untuk menyimpan informasi, baik program maupun data.</a:t>
            </a:r>
            <a:endParaRPr lang="en-US" sz="2000">
              <a:latin typeface="Arial" panose="020B0604020202020204" pitchFamily="34" charset="0"/>
              <a:cs typeface="Arial" panose="020B0604020202020204" pitchFamily="34" charset="0"/>
            </a:endParaRPr>
          </a:p>
          <a:p>
            <a:pPr marL="457200" indent="-457200" algn="just">
              <a:buFont typeface="+mj-lt"/>
              <a:buAutoNum type="arabicPeriod"/>
            </a:pPr>
            <a:r>
              <a:rPr lang="id-ID" sz="2000">
                <a:latin typeface="Arial" panose="020B0604020202020204" pitchFamily="34" charset="0"/>
                <a:cs typeface="Arial" panose="020B0604020202020204" pitchFamily="34" charset="0"/>
              </a:rPr>
              <a:t>Berfungsi sebagai media yang menangkap input dari luar serta</a:t>
            </a:r>
            <a:r>
              <a:rPr lang="en-US" sz="2000">
                <a:latin typeface="Arial" panose="020B0604020202020204" pitchFamily="34" charset="0"/>
                <a:cs typeface="Arial" panose="020B0604020202020204" pitchFamily="34" charset="0"/>
              </a:rPr>
              <a:t> </a:t>
            </a:r>
            <a:r>
              <a:rPr lang="id-ID" sz="2000">
                <a:latin typeface="Arial" panose="020B0604020202020204" pitchFamily="34" charset="0"/>
                <a:cs typeface="Arial" panose="020B0604020202020204" pitchFamily="34" charset="0"/>
              </a:rPr>
              <a:t>menyajikan informasi (output) keluar dari sistem komputer.</a:t>
            </a:r>
          </a:p>
        </p:txBody>
      </p:sp>
      <p:pic>
        <p:nvPicPr>
          <p:cNvPr id="13" name="Picture 12">
            <a:extLst>
              <a:ext uri="{FF2B5EF4-FFF2-40B4-BE49-F238E27FC236}">
                <a16:creationId xmlns:a16="http://schemas.microsoft.com/office/drawing/2014/main" id="{68FA27F2-EB06-6242-D755-9BBC00621710}"/>
              </a:ext>
            </a:extLst>
          </p:cNvPr>
          <p:cNvPicPr>
            <a:picLocks noChangeAspect="1"/>
          </p:cNvPicPr>
          <p:nvPr/>
        </p:nvPicPr>
        <p:blipFill>
          <a:blip r:embed="rId3">
            <a:grayscl/>
            <a:extLst>
              <a:ext uri="{BEBA8EAE-BF5A-486C-A8C5-ECC9F3942E4B}">
                <a14:imgProps xmlns:a14="http://schemas.microsoft.com/office/drawing/2010/main">
                  <a14:imgLayer r:embed="rId4">
                    <a14:imgEffect>
                      <a14:artisticPhotocopy/>
                    </a14:imgEffect>
                    <a14:imgEffect>
                      <a14:brightnessContrast bright="20000" contrast="-40000"/>
                    </a14:imgEffect>
                  </a14:imgLayer>
                </a14:imgProps>
              </a:ext>
            </a:extLst>
          </a:blip>
          <a:stretch>
            <a:fillRect/>
          </a:stretch>
        </p:blipFill>
        <p:spPr>
          <a:xfrm>
            <a:off x="5784319" y="1400793"/>
            <a:ext cx="5228238" cy="1331843"/>
          </a:xfrm>
          <a:prstGeom prst="rect">
            <a:avLst/>
          </a:prstGeom>
          <a:ln>
            <a:solidFill>
              <a:schemeClr val="tx1"/>
            </a:solidFill>
          </a:ln>
        </p:spPr>
      </p:pic>
    </p:spTree>
    <p:extLst>
      <p:ext uri="{BB962C8B-B14F-4D97-AF65-F5344CB8AC3E}">
        <p14:creationId xmlns:p14="http://schemas.microsoft.com/office/powerpoint/2010/main" val="91196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699426" y="1128733"/>
            <a:ext cx="10656145" cy="954107"/>
          </a:xfrm>
          <a:prstGeom prst="rect">
            <a:avLst/>
          </a:prstGeom>
          <a:noFill/>
        </p:spPr>
        <p:txBody>
          <a:bodyPr wrap="square">
            <a:spAutoFit/>
          </a:bodyPr>
          <a:lstStyle/>
          <a:p>
            <a:r>
              <a:rPr lang="id-ID" sz="2800"/>
              <a:t>Komputer digunakan secara bersama-sama dengan</a:t>
            </a:r>
            <a:r>
              <a:rPr lang="en-US" sz="2800"/>
              <a:t> </a:t>
            </a:r>
            <a:r>
              <a:rPr lang="id-ID" sz="2800"/>
              <a:t>berbagai perangkat dari lingkungan eksternal.</a:t>
            </a:r>
            <a:endParaRPr lang="en-US" sz="2800"/>
          </a:p>
        </p:txBody>
      </p:sp>
      <p:sp>
        <p:nvSpPr>
          <p:cNvPr id="3" name="TextBox 2">
            <a:extLst>
              <a:ext uri="{FF2B5EF4-FFF2-40B4-BE49-F238E27FC236}">
                <a16:creationId xmlns:a16="http://schemas.microsoft.com/office/drawing/2014/main" id="{690309CF-C3FF-B1BC-20AF-3AEE78123128}"/>
              </a:ext>
            </a:extLst>
          </p:cNvPr>
          <p:cNvSpPr txBox="1"/>
          <p:nvPr/>
        </p:nvSpPr>
        <p:spPr>
          <a:xfrm>
            <a:off x="6182139" y="153265"/>
            <a:ext cx="6009861" cy="523220"/>
          </a:xfrm>
          <a:prstGeom prst="rect">
            <a:avLst/>
          </a:prstGeom>
          <a:noFill/>
        </p:spPr>
        <p:txBody>
          <a:bodyPr wrap="square">
            <a:spAutoFit/>
          </a:bodyPr>
          <a:lstStyle/>
          <a:p>
            <a:r>
              <a:rPr lang="id-ID" sz="2800" b="1">
                <a:solidFill>
                  <a:schemeClr val="accent2">
                    <a:lumMod val="75000"/>
                  </a:schemeClr>
                </a:solidFill>
              </a:rPr>
              <a:t>STRUKTUR ARSITEKTUR KOMPUTER (1)</a:t>
            </a:r>
          </a:p>
        </p:txBody>
      </p:sp>
      <p:pic>
        <p:nvPicPr>
          <p:cNvPr id="6" name="Picture 5">
            <a:extLst>
              <a:ext uri="{FF2B5EF4-FFF2-40B4-BE49-F238E27FC236}">
                <a16:creationId xmlns:a16="http://schemas.microsoft.com/office/drawing/2014/main" id="{02E52333-6445-F356-F9E7-63F77584757F}"/>
              </a:ext>
            </a:extLst>
          </p:cNvPr>
          <p:cNvPicPr>
            <a:picLocks noChangeAspect="1"/>
          </p:cNvPicPr>
          <p:nvPr/>
        </p:nvPicPr>
        <p:blipFill>
          <a:blip r:embed="rId2"/>
          <a:stretch>
            <a:fillRect/>
          </a:stretch>
        </p:blipFill>
        <p:spPr>
          <a:xfrm>
            <a:off x="1590261" y="2243137"/>
            <a:ext cx="3800061" cy="3179206"/>
          </a:xfrm>
          <a:prstGeom prst="rect">
            <a:avLst/>
          </a:prstGeom>
        </p:spPr>
      </p:pic>
      <p:sp>
        <p:nvSpPr>
          <p:cNvPr id="8" name="TextBox 7">
            <a:extLst>
              <a:ext uri="{FF2B5EF4-FFF2-40B4-BE49-F238E27FC236}">
                <a16:creationId xmlns:a16="http://schemas.microsoft.com/office/drawing/2014/main" id="{5CB57E34-E5D1-DE60-B041-4C01A782CB6B}"/>
              </a:ext>
            </a:extLst>
          </p:cNvPr>
          <p:cNvSpPr txBox="1"/>
          <p:nvPr/>
        </p:nvSpPr>
        <p:spPr>
          <a:xfrm>
            <a:off x="5734878" y="2082840"/>
            <a:ext cx="6122504" cy="1815882"/>
          </a:xfrm>
          <a:prstGeom prst="rect">
            <a:avLst/>
          </a:prstGeom>
          <a:noFill/>
        </p:spPr>
        <p:txBody>
          <a:bodyPr wrap="square">
            <a:spAutoFit/>
          </a:bodyPr>
          <a:lstStyle/>
          <a:p>
            <a:r>
              <a:rPr lang="id-ID" sz="2800"/>
              <a:t>Secara umum lingkungan perangkat</a:t>
            </a:r>
            <a:r>
              <a:rPr lang="en-US" sz="2800"/>
              <a:t> </a:t>
            </a:r>
            <a:r>
              <a:rPr lang="id-ID" sz="2800"/>
              <a:t>terbagi menjadi dua bagian, yaitu:</a:t>
            </a:r>
          </a:p>
          <a:p>
            <a:pPr marL="514350" indent="-514350">
              <a:buFont typeface="+mj-lt"/>
              <a:buAutoNum type="arabicParenR"/>
            </a:pPr>
            <a:r>
              <a:rPr lang="id-ID" sz="2800"/>
              <a:t>Perangkat periferal</a:t>
            </a:r>
          </a:p>
          <a:p>
            <a:pPr marL="514350" indent="-514350">
              <a:buFont typeface="+mj-lt"/>
              <a:buAutoNum type="arabicParenR"/>
            </a:pPr>
            <a:r>
              <a:rPr lang="id-ID" sz="2800"/>
              <a:t>Jalur komunika</a:t>
            </a:r>
          </a:p>
        </p:txBody>
      </p:sp>
    </p:spTree>
    <p:extLst>
      <p:ext uri="{BB962C8B-B14F-4D97-AF65-F5344CB8AC3E}">
        <p14:creationId xmlns:p14="http://schemas.microsoft.com/office/powerpoint/2010/main" val="1809711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252165" y="1287679"/>
            <a:ext cx="10656145" cy="523220"/>
          </a:xfrm>
          <a:prstGeom prst="rect">
            <a:avLst/>
          </a:prstGeom>
          <a:noFill/>
        </p:spPr>
        <p:txBody>
          <a:bodyPr wrap="square">
            <a:spAutoFit/>
          </a:bodyPr>
          <a:lstStyle/>
          <a:p>
            <a:r>
              <a:rPr lang="id-ID" sz="2800"/>
              <a:t>Struktur internal komputer terdiri empat bagian utama, yaitu:</a:t>
            </a:r>
          </a:p>
        </p:txBody>
      </p:sp>
      <p:sp>
        <p:nvSpPr>
          <p:cNvPr id="3" name="TextBox 2">
            <a:extLst>
              <a:ext uri="{FF2B5EF4-FFF2-40B4-BE49-F238E27FC236}">
                <a16:creationId xmlns:a16="http://schemas.microsoft.com/office/drawing/2014/main" id="{690309CF-C3FF-B1BC-20AF-3AEE78123128}"/>
              </a:ext>
            </a:extLst>
          </p:cNvPr>
          <p:cNvSpPr txBox="1"/>
          <p:nvPr/>
        </p:nvSpPr>
        <p:spPr>
          <a:xfrm>
            <a:off x="6182139" y="153265"/>
            <a:ext cx="6009861" cy="523220"/>
          </a:xfrm>
          <a:prstGeom prst="rect">
            <a:avLst/>
          </a:prstGeom>
          <a:noFill/>
        </p:spPr>
        <p:txBody>
          <a:bodyPr wrap="square">
            <a:spAutoFit/>
          </a:bodyPr>
          <a:lstStyle/>
          <a:p>
            <a:r>
              <a:rPr lang="id-ID" sz="2800" b="1">
                <a:solidFill>
                  <a:schemeClr val="accent2">
                    <a:lumMod val="75000"/>
                  </a:schemeClr>
                </a:solidFill>
              </a:rPr>
              <a:t>STRUKTUR ARSITEKTUR KOMPUTER (1)</a:t>
            </a:r>
          </a:p>
        </p:txBody>
      </p:sp>
      <p:pic>
        <p:nvPicPr>
          <p:cNvPr id="4" name="Picture 3">
            <a:extLst>
              <a:ext uri="{FF2B5EF4-FFF2-40B4-BE49-F238E27FC236}">
                <a16:creationId xmlns:a16="http://schemas.microsoft.com/office/drawing/2014/main" id="{E1E512E2-C9FF-79FF-BE88-B96D73F7F31D}"/>
              </a:ext>
            </a:extLst>
          </p:cNvPr>
          <p:cNvPicPr>
            <a:picLocks noChangeAspect="1"/>
          </p:cNvPicPr>
          <p:nvPr/>
        </p:nvPicPr>
        <p:blipFill>
          <a:blip r:embed="rId2"/>
          <a:stretch>
            <a:fillRect/>
          </a:stretch>
        </p:blipFill>
        <p:spPr>
          <a:xfrm>
            <a:off x="4824285" y="2095903"/>
            <a:ext cx="7261699" cy="3340801"/>
          </a:xfrm>
          <a:prstGeom prst="rect">
            <a:avLst/>
          </a:prstGeom>
        </p:spPr>
      </p:pic>
      <p:sp>
        <p:nvSpPr>
          <p:cNvPr id="7" name="TextBox 6">
            <a:extLst>
              <a:ext uri="{FF2B5EF4-FFF2-40B4-BE49-F238E27FC236}">
                <a16:creationId xmlns:a16="http://schemas.microsoft.com/office/drawing/2014/main" id="{246BB06E-A829-6BE3-9F2D-B14DB4F4B04E}"/>
              </a:ext>
            </a:extLst>
          </p:cNvPr>
          <p:cNvSpPr txBox="1"/>
          <p:nvPr/>
        </p:nvSpPr>
        <p:spPr>
          <a:xfrm>
            <a:off x="325051" y="2768936"/>
            <a:ext cx="10656145" cy="1569660"/>
          </a:xfrm>
          <a:prstGeom prst="rect">
            <a:avLst/>
          </a:prstGeom>
          <a:noFill/>
        </p:spPr>
        <p:txBody>
          <a:bodyPr wrap="square">
            <a:spAutoFit/>
          </a:bodyPr>
          <a:lstStyle/>
          <a:p>
            <a:pPr marL="514350" indent="-514350">
              <a:buFont typeface="+mj-lt"/>
              <a:buAutoNum type="arabicParenR"/>
            </a:pPr>
            <a:r>
              <a:rPr lang="sv-SE" sz="2400"/>
              <a:t>CPU atau </a:t>
            </a:r>
            <a:r>
              <a:rPr lang="sv-SE" sz="2400" b="1" i="1">
                <a:solidFill>
                  <a:schemeClr val="accent2">
                    <a:lumMod val="75000"/>
                  </a:schemeClr>
                </a:solidFill>
              </a:rPr>
              <a:t>Central Processing Unit</a:t>
            </a:r>
          </a:p>
          <a:p>
            <a:pPr marL="514350" indent="-514350">
              <a:buFont typeface="+mj-lt"/>
              <a:buAutoNum type="arabicParenR"/>
            </a:pPr>
            <a:r>
              <a:rPr lang="sv-SE" sz="2400"/>
              <a:t>Memori Utama</a:t>
            </a:r>
          </a:p>
          <a:p>
            <a:pPr marL="514350" indent="-514350">
              <a:buFont typeface="+mj-lt"/>
              <a:buAutoNum type="arabicParenR"/>
            </a:pPr>
            <a:r>
              <a:rPr lang="sv-SE" sz="2400"/>
              <a:t>Input/Output</a:t>
            </a:r>
          </a:p>
          <a:p>
            <a:pPr marL="514350" indent="-514350">
              <a:buFont typeface="+mj-lt"/>
              <a:buAutoNum type="arabicParenR"/>
            </a:pPr>
            <a:r>
              <a:rPr lang="sv-SE" sz="2400"/>
              <a:t>Sistem Interkoneksi</a:t>
            </a:r>
          </a:p>
        </p:txBody>
      </p:sp>
    </p:spTree>
    <p:extLst>
      <p:ext uri="{BB962C8B-B14F-4D97-AF65-F5344CB8AC3E}">
        <p14:creationId xmlns:p14="http://schemas.microsoft.com/office/powerpoint/2010/main" val="1112639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232287" y="1039201"/>
            <a:ext cx="11840207" cy="3046988"/>
          </a:xfrm>
          <a:prstGeom prst="rect">
            <a:avLst/>
          </a:prstGeom>
          <a:noFill/>
        </p:spPr>
        <p:txBody>
          <a:bodyPr wrap="square">
            <a:spAutoFit/>
          </a:bodyPr>
          <a:lstStyle/>
          <a:p>
            <a:pPr algn="just"/>
            <a:r>
              <a:rPr lang="id-ID" sz="2800" b="1"/>
              <a:t>CPU (</a:t>
            </a:r>
            <a:r>
              <a:rPr lang="id-ID" sz="2800" b="1" i="1"/>
              <a:t>Central Processing Unit</a:t>
            </a:r>
            <a:r>
              <a:rPr lang="id-ID" sz="2800" b="1"/>
              <a:t>) </a:t>
            </a:r>
            <a:r>
              <a:rPr lang="id-ID" sz="2800"/>
              <a:t>perangkat keras computer</a:t>
            </a:r>
            <a:r>
              <a:rPr lang="en-US" sz="2800"/>
              <a:t> </a:t>
            </a:r>
            <a:r>
              <a:rPr lang="id-ID" sz="2800"/>
              <a:t>yang memiliki fungsi untuk menerima data dan melaksanakan</a:t>
            </a:r>
            <a:r>
              <a:rPr lang="en-US" sz="2800"/>
              <a:t> </a:t>
            </a:r>
            <a:r>
              <a:rPr lang="id-ID" sz="2800"/>
              <a:t>perintah dari perangkat lunak.</a:t>
            </a:r>
          </a:p>
          <a:p>
            <a:pPr algn="just"/>
            <a:r>
              <a:rPr lang="id-ID" sz="2800"/>
              <a:t>CPU adalah otak computer</a:t>
            </a:r>
            <a:r>
              <a:rPr lang="en-US" sz="2800"/>
              <a:t>, t</a:t>
            </a:r>
            <a:r>
              <a:rPr lang="id-ID" sz="2800"/>
              <a:t>anpa</a:t>
            </a:r>
            <a:r>
              <a:rPr lang="en-US" sz="2800"/>
              <a:t> </a:t>
            </a:r>
            <a:r>
              <a:rPr lang="id-ID" sz="2800"/>
              <a:t>CPU</a:t>
            </a:r>
            <a:r>
              <a:rPr lang="en-US" sz="2800"/>
              <a:t> </a:t>
            </a:r>
            <a:r>
              <a:rPr lang="id-ID" sz="2800"/>
              <a:t>komputer tidak akan berfungsi sebagai</a:t>
            </a:r>
            <a:r>
              <a:rPr lang="en-US" sz="2800"/>
              <a:t>mana</a:t>
            </a:r>
            <a:r>
              <a:rPr lang="id-ID" sz="2800"/>
              <a:t> mestinya. </a:t>
            </a:r>
            <a:endParaRPr lang="en-US" sz="2800"/>
          </a:p>
          <a:p>
            <a:pPr marL="357188" algn="just"/>
            <a:r>
              <a:rPr lang="sv-SE" sz="2800">
                <a:solidFill>
                  <a:srgbClr val="FF0000"/>
                </a:solidFill>
              </a:rPr>
              <a:t>Kecepatan pemrosesan ditentukan oleh kecepatan clock, </a:t>
            </a:r>
            <a:r>
              <a:rPr lang="en-US" sz="2800">
                <a:solidFill>
                  <a:srgbClr val="FF0000"/>
                </a:solidFill>
              </a:rPr>
              <a:t>perhitungannya dalam satuan hertz (Hz), semakin besar nilainya semakin cepat clocknya</a:t>
            </a:r>
            <a:r>
              <a:rPr lang="en-US" sz="2800">
                <a:solidFill>
                  <a:srgbClr val="0070C0"/>
                </a:solidFill>
              </a:rPr>
              <a:t>. </a:t>
            </a:r>
          </a:p>
          <a:p>
            <a:pPr marL="357188" algn="just"/>
            <a:r>
              <a:rPr lang="en-US" sz="2400">
                <a:solidFill>
                  <a:srgbClr val="0070C0"/>
                </a:solidFill>
              </a:rPr>
              <a:t>Contoh : Intel Core i7 2.93 Ghz artinya kecepatan clock control unitnya adalah 2.93 Ghz.</a:t>
            </a:r>
            <a:endParaRPr lang="id-ID" sz="2400">
              <a:solidFill>
                <a:srgbClr val="0070C0"/>
              </a:solidFill>
            </a:endParaRPr>
          </a:p>
        </p:txBody>
      </p:sp>
      <p:sp>
        <p:nvSpPr>
          <p:cNvPr id="3" name="TextBox 2">
            <a:extLst>
              <a:ext uri="{FF2B5EF4-FFF2-40B4-BE49-F238E27FC236}">
                <a16:creationId xmlns:a16="http://schemas.microsoft.com/office/drawing/2014/main" id="{690309CF-C3FF-B1BC-20AF-3AEE78123128}"/>
              </a:ext>
            </a:extLst>
          </p:cNvPr>
          <p:cNvSpPr txBox="1"/>
          <p:nvPr/>
        </p:nvSpPr>
        <p:spPr>
          <a:xfrm>
            <a:off x="7404652" y="153265"/>
            <a:ext cx="4787348" cy="523220"/>
          </a:xfrm>
          <a:prstGeom prst="rect">
            <a:avLst/>
          </a:prstGeom>
          <a:noFill/>
        </p:spPr>
        <p:txBody>
          <a:bodyPr wrap="square">
            <a:spAutoFit/>
          </a:bodyPr>
          <a:lstStyle/>
          <a:p>
            <a:r>
              <a:rPr lang="id-ID" sz="2800" b="1">
                <a:solidFill>
                  <a:schemeClr val="accent2">
                    <a:lumMod val="75000"/>
                  </a:schemeClr>
                </a:solidFill>
              </a:rPr>
              <a:t>CPU (</a:t>
            </a:r>
            <a:r>
              <a:rPr lang="id-ID" sz="2800" b="1" i="1">
                <a:solidFill>
                  <a:schemeClr val="accent2">
                    <a:lumMod val="75000"/>
                  </a:schemeClr>
                </a:solidFill>
              </a:rPr>
              <a:t>Central Processing Unit</a:t>
            </a:r>
            <a:r>
              <a:rPr lang="id-ID" sz="2800" b="1">
                <a:solidFill>
                  <a:schemeClr val="accent2">
                    <a:lumMod val="75000"/>
                  </a:schemeClr>
                </a:solidFill>
              </a:rPr>
              <a:t>) </a:t>
            </a:r>
          </a:p>
        </p:txBody>
      </p:sp>
      <p:pic>
        <p:nvPicPr>
          <p:cNvPr id="6" name="Picture 5">
            <a:extLst>
              <a:ext uri="{FF2B5EF4-FFF2-40B4-BE49-F238E27FC236}">
                <a16:creationId xmlns:a16="http://schemas.microsoft.com/office/drawing/2014/main" id="{64600D7F-E38B-FB20-ABE5-61153412BCFC}"/>
              </a:ext>
            </a:extLst>
          </p:cNvPr>
          <p:cNvPicPr>
            <a:picLocks noChangeAspect="1"/>
          </p:cNvPicPr>
          <p:nvPr/>
        </p:nvPicPr>
        <p:blipFill>
          <a:blip r:embed="rId2"/>
          <a:stretch>
            <a:fillRect/>
          </a:stretch>
        </p:blipFill>
        <p:spPr>
          <a:xfrm>
            <a:off x="776081" y="4304669"/>
            <a:ext cx="1973509" cy="1979958"/>
          </a:xfrm>
          <a:prstGeom prst="rect">
            <a:avLst/>
          </a:prstGeom>
        </p:spPr>
      </p:pic>
    </p:spTree>
    <p:extLst>
      <p:ext uri="{BB962C8B-B14F-4D97-AF65-F5344CB8AC3E}">
        <p14:creationId xmlns:p14="http://schemas.microsoft.com/office/powerpoint/2010/main" val="333565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232287" y="1039201"/>
            <a:ext cx="11840207" cy="2939266"/>
          </a:xfrm>
          <a:prstGeom prst="rect">
            <a:avLst/>
          </a:prstGeom>
          <a:noFill/>
        </p:spPr>
        <p:txBody>
          <a:bodyPr wrap="square">
            <a:spAutoFit/>
          </a:bodyPr>
          <a:lstStyle/>
          <a:p>
            <a:pPr algn="just"/>
            <a:r>
              <a:rPr lang="id-ID" sz="2400" b="1">
                <a:solidFill>
                  <a:srgbClr val="0070C0"/>
                </a:solidFill>
                <a:latin typeface="Arial Black" panose="020B0A04020102020204" pitchFamily="34" charset="0"/>
              </a:rPr>
              <a:t>Fungsi CPU</a:t>
            </a:r>
            <a:endParaRPr lang="en-US" sz="2400" b="1">
              <a:solidFill>
                <a:srgbClr val="0070C0"/>
              </a:solidFill>
              <a:latin typeface="Arial Black" panose="020B0A04020102020204" pitchFamily="34" charset="0"/>
            </a:endParaRPr>
          </a:p>
          <a:p>
            <a:pPr algn="just"/>
            <a:endParaRPr lang="id-ID" sz="1100" b="1">
              <a:solidFill>
                <a:srgbClr val="0070C0"/>
              </a:solidFill>
              <a:latin typeface="Arial Black" panose="020B0A04020102020204" pitchFamily="34" charset="0"/>
            </a:endParaRPr>
          </a:p>
          <a:p>
            <a:pPr marL="514350" indent="-514350" algn="just">
              <a:buFont typeface="+mj-lt"/>
              <a:buAutoNum type="arabicPeriod"/>
            </a:pPr>
            <a:r>
              <a:rPr lang="id-ID" sz="2500"/>
              <a:t>Mengatur dan mengendalikan alat-alat input/output</a:t>
            </a:r>
          </a:p>
          <a:p>
            <a:pPr marL="514350" indent="-514350" algn="just">
              <a:buFont typeface="+mj-lt"/>
              <a:buAutoNum type="arabicPeriod"/>
            </a:pPr>
            <a:r>
              <a:rPr lang="id-ID" sz="2500"/>
              <a:t>Mengambil instruksi-instruksi dari memori utama</a:t>
            </a:r>
          </a:p>
          <a:p>
            <a:pPr marL="514350" indent="-514350" algn="just">
              <a:buFont typeface="+mj-lt"/>
              <a:buAutoNum type="arabicPeriod"/>
            </a:pPr>
            <a:r>
              <a:rPr lang="id-ID" sz="2500"/>
              <a:t>Mengambil data dari memori utama untuk diproses</a:t>
            </a:r>
          </a:p>
          <a:p>
            <a:pPr marL="514350" indent="-514350" algn="just">
              <a:buFont typeface="+mj-lt"/>
              <a:buAutoNum type="arabicPeriod"/>
            </a:pPr>
            <a:r>
              <a:rPr lang="id-ID" sz="2500"/>
              <a:t>Mengirimkan intruksi ke ALU jika ada perhitungan aritmetika</a:t>
            </a:r>
            <a:endParaRPr lang="en-US" sz="2500"/>
          </a:p>
          <a:p>
            <a:pPr marL="514350" indent="-514350" algn="just">
              <a:buFont typeface="+mj-lt"/>
              <a:buAutoNum type="arabicPeriod"/>
            </a:pPr>
            <a:r>
              <a:rPr lang="id-ID" sz="2500"/>
              <a:t>Mengawasi kerja dari ALU</a:t>
            </a:r>
          </a:p>
          <a:p>
            <a:pPr marL="514350" indent="-514350" algn="just">
              <a:buFont typeface="+mj-lt"/>
              <a:buAutoNum type="arabicPeriod"/>
            </a:pPr>
            <a:r>
              <a:rPr lang="id-ID" sz="2500"/>
              <a:t>Menyimpan hasil proses ke memori utama</a:t>
            </a:r>
          </a:p>
        </p:txBody>
      </p:sp>
      <p:sp>
        <p:nvSpPr>
          <p:cNvPr id="3" name="TextBox 2">
            <a:extLst>
              <a:ext uri="{FF2B5EF4-FFF2-40B4-BE49-F238E27FC236}">
                <a16:creationId xmlns:a16="http://schemas.microsoft.com/office/drawing/2014/main" id="{690309CF-C3FF-B1BC-20AF-3AEE78123128}"/>
              </a:ext>
            </a:extLst>
          </p:cNvPr>
          <p:cNvSpPr txBox="1"/>
          <p:nvPr/>
        </p:nvSpPr>
        <p:spPr>
          <a:xfrm>
            <a:off x="7404652" y="153265"/>
            <a:ext cx="4787348" cy="523220"/>
          </a:xfrm>
          <a:prstGeom prst="rect">
            <a:avLst/>
          </a:prstGeom>
          <a:noFill/>
        </p:spPr>
        <p:txBody>
          <a:bodyPr wrap="square">
            <a:spAutoFit/>
          </a:bodyPr>
          <a:lstStyle/>
          <a:p>
            <a:r>
              <a:rPr lang="id-ID" sz="2800" b="1">
                <a:solidFill>
                  <a:schemeClr val="accent2">
                    <a:lumMod val="75000"/>
                  </a:schemeClr>
                </a:solidFill>
              </a:rPr>
              <a:t>CPU (</a:t>
            </a:r>
            <a:r>
              <a:rPr lang="id-ID" sz="2800" b="1" i="1">
                <a:solidFill>
                  <a:schemeClr val="accent2">
                    <a:lumMod val="75000"/>
                  </a:schemeClr>
                </a:solidFill>
              </a:rPr>
              <a:t>Central Processing Unit</a:t>
            </a:r>
            <a:r>
              <a:rPr lang="id-ID" sz="2800" b="1">
                <a:solidFill>
                  <a:schemeClr val="accent2">
                    <a:lumMod val="75000"/>
                  </a:schemeClr>
                </a:solidFill>
              </a:rPr>
              <a:t>) </a:t>
            </a:r>
          </a:p>
        </p:txBody>
      </p:sp>
      <p:pic>
        <p:nvPicPr>
          <p:cNvPr id="6" name="Picture 5">
            <a:extLst>
              <a:ext uri="{FF2B5EF4-FFF2-40B4-BE49-F238E27FC236}">
                <a16:creationId xmlns:a16="http://schemas.microsoft.com/office/drawing/2014/main" id="{64600D7F-E38B-FB20-ABE5-61153412BCFC}"/>
              </a:ext>
            </a:extLst>
          </p:cNvPr>
          <p:cNvPicPr>
            <a:picLocks noChangeAspect="1"/>
          </p:cNvPicPr>
          <p:nvPr/>
        </p:nvPicPr>
        <p:blipFill>
          <a:blip r:embed="rId2"/>
          <a:stretch>
            <a:fillRect/>
          </a:stretch>
        </p:blipFill>
        <p:spPr>
          <a:xfrm>
            <a:off x="10098985" y="4341183"/>
            <a:ext cx="1973509" cy="1979958"/>
          </a:xfrm>
          <a:prstGeom prst="rect">
            <a:avLst/>
          </a:prstGeom>
        </p:spPr>
      </p:pic>
    </p:spTree>
    <p:extLst>
      <p:ext uri="{BB962C8B-B14F-4D97-AF65-F5344CB8AC3E}">
        <p14:creationId xmlns:p14="http://schemas.microsoft.com/office/powerpoint/2010/main" val="293232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309CF-C3FF-B1BC-20AF-3AEE78123128}"/>
              </a:ext>
            </a:extLst>
          </p:cNvPr>
          <p:cNvSpPr txBox="1"/>
          <p:nvPr/>
        </p:nvSpPr>
        <p:spPr>
          <a:xfrm>
            <a:off x="7404652" y="153265"/>
            <a:ext cx="4787348" cy="523220"/>
          </a:xfrm>
          <a:prstGeom prst="rect">
            <a:avLst/>
          </a:prstGeom>
          <a:noFill/>
        </p:spPr>
        <p:txBody>
          <a:bodyPr wrap="square">
            <a:spAutoFit/>
          </a:bodyPr>
          <a:lstStyle/>
          <a:p>
            <a:r>
              <a:rPr lang="id-ID" sz="2800" b="1">
                <a:solidFill>
                  <a:schemeClr val="accent2">
                    <a:lumMod val="75000"/>
                  </a:schemeClr>
                </a:solidFill>
              </a:rPr>
              <a:t>CPU (</a:t>
            </a:r>
            <a:r>
              <a:rPr lang="id-ID" sz="2800" b="1" i="1">
                <a:solidFill>
                  <a:schemeClr val="accent2">
                    <a:lumMod val="75000"/>
                  </a:schemeClr>
                </a:solidFill>
              </a:rPr>
              <a:t>Central Processing Unit</a:t>
            </a:r>
            <a:r>
              <a:rPr lang="id-ID" sz="2800" b="1">
                <a:solidFill>
                  <a:schemeClr val="accent2">
                    <a:lumMod val="75000"/>
                  </a:schemeClr>
                </a:solidFill>
              </a:rPr>
              <a:t>) </a:t>
            </a:r>
          </a:p>
        </p:txBody>
      </p:sp>
      <p:pic>
        <p:nvPicPr>
          <p:cNvPr id="4" name="Picture 3">
            <a:extLst>
              <a:ext uri="{FF2B5EF4-FFF2-40B4-BE49-F238E27FC236}">
                <a16:creationId xmlns:a16="http://schemas.microsoft.com/office/drawing/2014/main" id="{00FFCFEE-A688-9834-C78A-986FE32E4E7F}"/>
              </a:ext>
            </a:extLst>
          </p:cNvPr>
          <p:cNvPicPr>
            <a:picLocks noChangeAspect="1"/>
          </p:cNvPicPr>
          <p:nvPr/>
        </p:nvPicPr>
        <p:blipFill>
          <a:blip r:embed="rId2"/>
          <a:stretch>
            <a:fillRect/>
          </a:stretch>
        </p:blipFill>
        <p:spPr>
          <a:xfrm>
            <a:off x="19340" y="2042276"/>
            <a:ext cx="5398198" cy="2161976"/>
          </a:xfrm>
          <a:prstGeom prst="rect">
            <a:avLst/>
          </a:prstGeom>
        </p:spPr>
      </p:pic>
      <p:sp>
        <p:nvSpPr>
          <p:cNvPr id="7" name="TextBox 6">
            <a:extLst>
              <a:ext uri="{FF2B5EF4-FFF2-40B4-BE49-F238E27FC236}">
                <a16:creationId xmlns:a16="http://schemas.microsoft.com/office/drawing/2014/main" id="{CD83B1DD-F251-6166-4837-BCDAF9ADECD5}"/>
              </a:ext>
            </a:extLst>
          </p:cNvPr>
          <p:cNvSpPr txBox="1"/>
          <p:nvPr/>
        </p:nvSpPr>
        <p:spPr>
          <a:xfrm>
            <a:off x="5398197" y="1167021"/>
            <a:ext cx="6774463" cy="4093428"/>
          </a:xfrm>
          <a:prstGeom prst="rect">
            <a:avLst/>
          </a:prstGeom>
          <a:noFill/>
        </p:spPr>
        <p:txBody>
          <a:bodyPr wrap="square">
            <a:spAutoFit/>
          </a:bodyPr>
          <a:lstStyle/>
          <a:p>
            <a:pPr algn="just"/>
            <a:r>
              <a:rPr lang="id-ID" sz="2400" b="1">
                <a:solidFill>
                  <a:srgbClr val="0070C0"/>
                </a:solidFill>
                <a:latin typeface="Arial Black" panose="020B0A04020102020204" pitchFamily="34" charset="0"/>
              </a:rPr>
              <a:t>Struktur CPU terdiri dari:</a:t>
            </a:r>
            <a:endParaRPr lang="en-US" sz="2400" b="1">
              <a:solidFill>
                <a:srgbClr val="0070C0"/>
              </a:solidFill>
              <a:latin typeface="Arial Black" panose="020B0A04020102020204" pitchFamily="34" charset="0"/>
            </a:endParaRPr>
          </a:p>
          <a:p>
            <a:pPr algn="just"/>
            <a:endParaRPr lang="id-ID" sz="1100" b="1">
              <a:solidFill>
                <a:srgbClr val="0070C0"/>
              </a:solidFill>
              <a:latin typeface="Arial Black" panose="020B0A04020102020204" pitchFamily="34" charset="0"/>
            </a:endParaRPr>
          </a:p>
          <a:p>
            <a:pPr marL="342900" indent="-342900" algn="just">
              <a:buFont typeface="Calibri" panose="020F0502020204030204" pitchFamily="34" charset="0"/>
              <a:buChar char="①"/>
            </a:pPr>
            <a:r>
              <a:rPr lang="en-US" sz="2500"/>
              <a:t> </a:t>
            </a:r>
            <a:r>
              <a:rPr lang="id-ID" sz="2500" b="1" i="1"/>
              <a:t>Register</a:t>
            </a:r>
            <a:r>
              <a:rPr lang="id-ID" sz="2500"/>
              <a:t> berfungsi untuk menyediakan </a:t>
            </a:r>
            <a:endParaRPr lang="en-US" sz="2500"/>
          </a:p>
          <a:p>
            <a:pPr algn="just"/>
            <a:r>
              <a:rPr lang="en-US" sz="2500"/>
              <a:t>       </a:t>
            </a:r>
            <a:r>
              <a:rPr lang="id-ID" sz="2500"/>
              <a:t>internal storage pada CPU.</a:t>
            </a:r>
            <a:endParaRPr lang="en-US" sz="2500"/>
          </a:p>
          <a:p>
            <a:pPr marL="342900" indent="-342900" algn="just">
              <a:buFont typeface="Calibri" panose="020F0502020204030204" pitchFamily="34" charset="0"/>
              <a:buChar char="②"/>
            </a:pPr>
            <a:r>
              <a:rPr lang="en-US" sz="2500"/>
              <a:t> </a:t>
            </a:r>
            <a:r>
              <a:rPr lang="en-US" sz="2500" b="1" i="1"/>
              <a:t>ALU (Arithmetic and Logic Unit) </a:t>
            </a:r>
            <a:r>
              <a:rPr lang="en-US" sz="2500"/>
              <a:t>melaksanakan </a:t>
            </a:r>
          </a:p>
          <a:p>
            <a:pPr algn="just"/>
            <a:r>
              <a:rPr lang="en-US" sz="2500"/>
              <a:t>       fungsi pemrosesan data.</a:t>
            </a:r>
          </a:p>
          <a:p>
            <a:pPr marL="342900" indent="-342900" algn="just">
              <a:buFont typeface="Calibri" panose="020F0502020204030204" pitchFamily="34" charset="0"/>
              <a:buChar char="③"/>
            </a:pPr>
            <a:r>
              <a:rPr lang="en-US" sz="2500"/>
              <a:t> </a:t>
            </a:r>
            <a:r>
              <a:rPr lang="en-US" sz="2500" b="1" i="1"/>
              <a:t>Control unit </a:t>
            </a:r>
            <a:r>
              <a:rPr lang="en-US" sz="2500"/>
              <a:t>bertugas dalam mengontrol    </a:t>
            </a:r>
          </a:p>
          <a:p>
            <a:pPr algn="just"/>
            <a:r>
              <a:rPr lang="en-US" sz="2500"/>
              <a:t>       operasi CPU termasuk operasi komputer.</a:t>
            </a:r>
          </a:p>
          <a:p>
            <a:pPr marL="342900" indent="-342900" algn="just">
              <a:buFont typeface="Calibri" panose="020F0502020204030204" pitchFamily="34" charset="0"/>
              <a:buChar char="④"/>
            </a:pPr>
            <a:r>
              <a:rPr lang="en-US" sz="2500"/>
              <a:t> </a:t>
            </a:r>
            <a:r>
              <a:rPr lang="en-US" sz="2500" b="1" i="1"/>
              <a:t>CPU interconnection </a:t>
            </a:r>
            <a:r>
              <a:rPr lang="en-US" sz="2500"/>
              <a:t>menyediakan mekanisme</a:t>
            </a:r>
          </a:p>
          <a:p>
            <a:pPr algn="just"/>
            <a:r>
              <a:rPr lang="en-US" sz="2500"/>
              <a:t>       komunikasi antara register, ALU (</a:t>
            </a:r>
            <a:r>
              <a:rPr lang="en-US" sz="2500" i="1"/>
              <a:t>arithmetic </a:t>
            </a:r>
          </a:p>
          <a:p>
            <a:pPr algn="just"/>
            <a:r>
              <a:rPr lang="en-US" sz="2500" i="1"/>
              <a:t>       and logic unit</a:t>
            </a:r>
            <a:r>
              <a:rPr lang="en-US" sz="2500"/>
              <a:t>), dan </a:t>
            </a:r>
            <a:r>
              <a:rPr lang="en-US" sz="2500" i="1"/>
              <a:t>control unit</a:t>
            </a:r>
            <a:r>
              <a:rPr lang="en-US" sz="2500"/>
              <a:t>.</a:t>
            </a:r>
          </a:p>
        </p:txBody>
      </p:sp>
    </p:spTree>
    <p:extLst>
      <p:ext uri="{BB962C8B-B14F-4D97-AF65-F5344CB8AC3E}">
        <p14:creationId xmlns:p14="http://schemas.microsoft.com/office/powerpoint/2010/main" val="426129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309CF-C3FF-B1BC-20AF-3AEE78123128}"/>
              </a:ext>
            </a:extLst>
          </p:cNvPr>
          <p:cNvSpPr txBox="1"/>
          <p:nvPr/>
        </p:nvSpPr>
        <p:spPr>
          <a:xfrm>
            <a:off x="7404652" y="153265"/>
            <a:ext cx="4787348" cy="523220"/>
          </a:xfrm>
          <a:prstGeom prst="rect">
            <a:avLst/>
          </a:prstGeom>
          <a:noFill/>
        </p:spPr>
        <p:txBody>
          <a:bodyPr wrap="square">
            <a:spAutoFit/>
          </a:bodyPr>
          <a:lstStyle/>
          <a:p>
            <a:r>
              <a:rPr lang="id-ID" sz="2800" b="1">
                <a:solidFill>
                  <a:schemeClr val="accent2">
                    <a:lumMod val="75000"/>
                  </a:schemeClr>
                </a:solidFill>
              </a:rPr>
              <a:t>CPU (</a:t>
            </a:r>
            <a:r>
              <a:rPr lang="id-ID" sz="2800" b="1" i="1">
                <a:solidFill>
                  <a:schemeClr val="accent2">
                    <a:lumMod val="75000"/>
                  </a:schemeClr>
                </a:solidFill>
              </a:rPr>
              <a:t>Central Processing Unit</a:t>
            </a:r>
            <a:r>
              <a:rPr lang="id-ID" sz="2800" b="1">
                <a:solidFill>
                  <a:schemeClr val="accent2">
                    <a:lumMod val="75000"/>
                  </a:schemeClr>
                </a:solidFill>
              </a:rPr>
              <a:t>) </a:t>
            </a:r>
          </a:p>
        </p:txBody>
      </p:sp>
      <p:sp>
        <p:nvSpPr>
          <p:cNvPr id="7" name="TextBox 6">
            <a:extLst>
              <a:ext uri="{FF2B5EF4-FFF2-40B4-BE49-F238E27FC236}">
                <a16:creationId xmlns:a16="http://schemas.microsoft.com/office/drawing/2014/main" id="{CD83B1DD-F251-6166-4837-BCDAF9ADECD5}"/>
              </a:ext>
            </a:extLst>
          </p:cNvPr>
          <p:cNvSpPr txBox="1"/>
          <p:nvPr/>
        </p:nvSpPr>
        <p:spPr>
          <a:xfrm>
            <a:off x="630103" y="819669"/>
            <a:ext cx="10931794" cy="2554545"/>
          </a:xfrm>
          <a:prstGeom prst="rect">
            <a:avLst/>
          </a:prstGeom>
          <a:noFill/>
        </p:spPr>
        <p:txBody>
          <a:bodyPr wrap="square">
            <a:spAutoFit/>
          </a:bodyPr>
          <a:lstStyle/>
          <a:p>
            <a:pPr algn="just"/>
            <a:r>
              <a:rPr lang="id-ID" sz="2400" b="1">
                <a:solidFill>
                  <a:srgbClr val="0070C0"/>
                </a:solidFill>
                <a:latin typeface="Arial Black" panose="020B0A04020102020204" pitchFamily="34" charset="0"/>
              </a:rPr>
              <a:t>STRUKTUR CONTROL UNIT</a:t>
            </a:r>
            <a:endParaRPr lang="en-US" sz="2400" b="1">
              <a:solidFill>
                <a:srgbClr val="0070C0"/>
              </a:solidFill>
              <a:latin typeface="Arial Black" panose="020B0A04020102020204" pitchFamily="34" charset="0"/>
            </a:endParaRPr>
          </a:p>
          <a:p>
            <a:pPr algn="just"/>
            <a:endParaRPr lang="id-ID" sz="1100" b="1">
              <a:solidFill>
                <a:srgbClr val="0070C0"/>
              </a:solidFill>
              <a:latin typeface="Arial Black" panose="020B0A04020102020204" pitchFamily="34" charset="0"/>
            </a:endParaRPr>
          </a:p>
          <a:p>
            <a:pPr algn="just"/>
            <a:r>
              <a:rPr lang="id-ID" sz="2500" b="1" i="1"/>
              <a:t>Setiap bagian subsistem dari CPU memiliki hierarki yang lebih</a:t>
            </a:r>
            <a:r>
              <a:rPr lang="en-US" sz="2500" b="1" i="1"/>
              <a:t> </a:t>
            </a:r>
            <a:r>
              <a:rPr lang="id-ID" sz="2500" b="1" i="1"/>
              <a:t>rendah lagi.</a:t>
            </a:r>
          </a:p>
          <a:p>
            <a:pPr algn="just"/>
            <a:r>
              <a:rPr lang="id-ID" sz="2500" b="1" i="1"/>
              <a:t>Misal: </a:t>
            </a:r>
          </a:p>
          <a:p>
            <a:pPr algn="just"/>
            <a:r>
              <a:rPr lang="id-ID" sz="2500" i="1">
                <a:solidFill>
                  <a:srgbClr val="0070C0"/>
                </a:solidFill>
              </a:rPr>
              <a:t>Control unit </a:t>
            </a:r>
            <a:r>
              <a:rPr lang="id-ID" sz="2500" i="1"/>
              <a:t>merupakan integrasi dari sequencing logic, control unit registers dan decoders, serta control memory.</a:t>
            </a:r>
            <a:r>
              <a:rPr lang="en-US" sz="2500" i="1"/>
              <a:t> </a:t>
            </a:r>
            <a:r>
              <a:rPr lang="id-ID" sz="2500" i="1"/>
              <a:t>seterusnya, hingga sistem komputer yang kompleks</a:t>
            </a:r>
            <a:r>
              <a:rPr lang="en-US" sz="2500" i="1"/>
              <a:t> </a:t>
            </a:r>
            <a:r>
              <a:rPr lang="id-ID" sz="2500" i="1"/>
              <a:t>mencapai hierarki pada level yang paling rendah dan sederhana.</a:t>
            </a:r>
          </a:p>
        </p:txBody>
      </p:sp>
      <p:pic>
        <p:nvPicPr>
          <p:cNvPr id="5" name="Picture 4">
            <a:extLst>
              <a:ext uri="{FF2B5EF4-FFF2-40B4-BE49-F238E27FC236}">
                <a16:creationId xmlns:a16="http://schemas.microsoft.com/office/drawing/2014/main" id="{D115AD42-F6A6-0AD4-2228-F2CD0C61A54C}"/>
              </a:ext>
            </a:extLst>
          </p:cNvPr>
          <p:cNvPicPr>
            <a:picLocks noChangeAspect="1"/>
          </p:cNvPicPr>
          <p:nvPr/>
        </p:nvPicPr>
        <p:blipFill>
          <a:blip r:embed="rId2"/>
          <a:stretch>
            <a:fillRect/>
          </a:stretch>
        </p:blipFill>
        <p:spPr>
          <a:xfrm>
            <a:off x="2887370" y="3429000"/>
            <a:ext cx="6910956" cy="2733692"/>
          </a:xfrm>
          <a:prstGeom prst="rect">
            <a:avLst/>
          </a:prstGeom>
        </p:spPr>
      </p:pic>
      <p:sp>
        <p:nvSpPr>
          <p:cNvPr id="8" name="TextBox 7">
            <a:extLst>
              <a:ext uri="{FF2B5EF4-FFF2-40B4-BE49-F238E27FC236}">
                <a16:creationId xmlns:a16="http://schemas.microsoft.com/office/drawing/2014/main" id="{E56D65FE-0485-2AD2-599C-7905FAB273DE}"/>
              </a:ext>
            </a:extLst>
          </p:cNvPr>
          <p:cNvSpPr txBox="1"/>
          <p:nvPr/>
        </p:nvSpPr>
        <p:spPr>
          <a:xfrm>
            <a:off x="4355824" y="6093118"/>
            <a:ext cx="6097656" cy="338554"/>
          </a:xfrm>
          <a:prstGeom prst="rect">
            <a:avLst/>
          </a:prstGeom>
          <a:noFill/>
        </p:spPr>
        <p:txBody>
          <a:bodyPr wrap="square">
            <a:spAutoFit/>
          </a:bodyPr>
          <a:lstStyle/>
          <a:p>
            <a:pPr algn="just"/>
            <a:r>
              <a:rPr lang="en-US" sz="1600">
                <a:latin typeface="Calibri" panose="020F0502020204030204" pitchFamily="34" charset="0"/>
                <a:cs typeface="Calibri" panose="020F0502020204030204" pitchFamily="34" charset="0"/>
              </a:rPr>
              <a:t>Gambar </a:t>
            </a:r>
            <a:r>
              <a:rPr lang="id-ID" sz="1600">
                <a:latin typeface="Calibri" panose="020F0502020204030204" pitchFamily="34" charset="0"/>
                <a:cs typeface="Calibri" panose="020F0502020204030204" pitchFamily="34" charset="0"/>
              </a:rPr>
              <a:t>S</a:t>
            </a:r>
            <a:r>
              <a:rPr lang="en-US" sz="1600">
                <a:latin typeface="Calibri" panose="020F0502020204030204" pitchFamily="34" charset="0"/>
                <a:cs typeface="Calibri" panose="020F0502020204030204" pitchFamily="34" charset="0"/>
              </a:rPr>
              <a:t>truktur </a:t>
            </a:r>
            <a:r>
              <a:rPr lang="id-ID" sz="1600">
                <a:latin typeface="Calibri" panose="020F0502020204030204" pitchFamily="34" charset="0"/>
                <a:cs typeface="Calibri" panose="020F0502020204030204" pitchFamily="34" charset="0"/>
              </a:rPr>
              <a:t>Control unit </a:t>
            </a:r>
            <a:r>
              <a:rPr lang="en-US" sz="1600">
                <a:latin typeface="Calibri" panose="020F0502020204030204" pitchFamily="34" charset="0"/>
                <a:cs typeface="Calibri" panose="020F0502020204030204" pitchFamily="34" charset="0"/>
              </a:rPr>
              <a:t>pada CPU</a:t>
            </a:r>
          </a:p>
        </p:txBody>
      </p:sp>
    </p:spTree>
    <p:extLst>
      <p:ext uri="{BB962C8B-B14F-4D97-AF65-F5344CB8AC3E}">
        <p14:creationId xmlns:p14="http://schemas.microsoft.com/office/powerpoint/2010/main" val="315232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232287" y="1039201"/>
            <a:ext cx="11840207" cy="1384995"/>
          </a:xfrm>
          <a:prstGeom prst="rect">
            <a:avLst/>
          </a:prstGeom>
          <a:noFill/>
        </p:spPr>
        <p:txBody>
          <a:bodyPr wrap="square">
            <a:spAutoFit/>
          </a:bodyPr>
          <a:lstStyle/>
          <a:p>
            <a:pPr algn="just"/>
            <a:r>
              <a:rPr lang="id-ID" sz="2800" b="1"/>
              <a:t>Memori utama </a:t>
            </a:r>
            <a:r>
              <a:rPr lang="id-ID" sz="2800"/>
              <a:t>berfungsi sebagai tempat penyimpanan yang akses datanya digunakan oleh CPU atau</a:t>
            </a:r>
            <a:r>
              <a:rPr lang="en-US" sz="2800"/>
              <a:t> </a:t>
            </a:r>
            <a:r>
              <a:rPr lang="id-ID" sz="2800"/>
              <a:t>perangkat I/O</a:t>
            </a:r>
            <a:r>
              <a:rPr lang="en-US" sz="2800"/>
              <a:t>, </a:t>
            </a:r>
            <a:r>
              <a:rPr lang="nn-NO" sz="2800"/>
              <a:t>tempat penyimpanan data yang sementara (volatile) yang artinya data dapat hilang begitu sistem dimatikan</a:t>
            </a:r>
            <a:endParaRPr lang="id-ID" sz="2500"/>
          </a:p>
        </p:txBody>
      </p:sp>
      <p:sp>
        <p:nvSpPr>
          <p:cNvPr id="3" name="TextBox 2">
            <a:extLst>
              <a:ext uri="{FF2B5EF4-FFF2-40B4-BE49-F238E27FC236}">
                <a16:creationId xmlns:a16="http://schemas.microsoft.com/office/drawing/2014/main" id="{690309CF-C3FF-B1BC-20AF-3AEE78123128}"/>
              </a:ext>
            </a:extLst>
          </p:cNvPr>
          <p:cNvSpPr txBox="1"/>
          <p:nvPr/>
        </p:nvSpPr>
        <p:spPr>
          <a:xfrm>
            <a:off x="7851912" y="153265"/>
            <a:ext cx="4340087" cy="523220"/>
          </a:xfrm>
          <a:prstGeom prst="rect">
            <a:avLst/>
          </a:prstGeom>
          <a:noFill/>
        </p:spPr>
        <p:txBody>
          <a:bodyPr wrap="square">
            <a:spAutoFit/>
          </a:bodyPr>
          <a:lstStyle/>
          <a:p>
            <a:r>
              <a:rPr lang="id-ID" sz="2800" b="1">
                <a:solidFill>
                  <a:srgbClr val="C00000"/>
                </a:solidFill>
              </a:rPr>
              <a:t>M</a:t>
            </a:r>
            <a:r>
              <a:rPr lang="en-US" sz="2800" b="1">
                <a:solidFill>
                  <a:srgbClr val="C00000"/>
                </a:solidFill>
              </a:rPr>
              <a:t>EMORY UTAMA</a:t>
            </a:r>
            <a:endParaRPr lang="id-ID" sz="2800" b="1">
              <a:solidFill>
                <a:srgbClr val="C00000"/>
              </a:solidFill>
            </a:endParaRPr>
          </a:p>
        </p:txBody>
      </p:sp>
    </p:spTree>
    <p:extLst>
      <p:ext uri="{BB962C8B-B14F-4D97-AF65-F5344CB8AC3E}">
        <p14:creationId xmlns:p14="http://schemas.microsoft.com/office/powerpoint/2010/main" val="283734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232287" y="1039201"/>
            <a:ext cx="11840207" cy="1769715"/>
          </a:xfrm>
          <a:prstGeom prst="rect">
            <a:avLst/>
          </a:prstGeom>
          <a:noFill/>
        </p:spPr>
        <p:txBody>
          <a:bodyPr wrap="square">
            <a:spAutoFit/>
          </a:bodyPr>
          <a:lstStyle/>
          <a:p>
            <a:pPr algn="just"/>
            <a:r>
              <a:rPr lang="id-ID" sz="2800" b="1"/>
              <a:t>Perangkat input </a:t>
            </a:r>
            <a:r>
              <a:rPr lang="id-ID" sz="2800"/>
              <a:t>adalah perangkat yang memberikan perintah langsung atau data ke peralatan proses pada</a:t>
            </a:r>
            <a:r>
              <a:rPr lang="en-US" sz="2800"/>
              <a:t> </a:t>
            </a:r>
            <a:r>
              <a:rPr lang="id-ID" sz="2800"/>
              <a:t>komputer untuk diproses kemudian dikeluarkan berupa</a:t>
            </a:r>
            <a:r>
              <a:rPr lang="en-US" sz="2800"/>
              <a:t> </a:t>
            </a:r>
            <a:r>
              <a:rPr lang="id-ID" sz="2800"/>
              <a:t>informasi kepada pengguna.</a:t>
            </a:r>
          </a:p>
          <a:p>
            <a:pPr algn="just"/>
            <a:endParaRPr lang="id-ID" sz="2500"/>
          </a:p>
        </p:txBody>
      </p:sp>
      <p:sp>
        <p:nvSpPr>
          <p:cNvPr id="3" name="TextBox 2">
            <a:extLst>
              <a:ext uri="{FF2B5EF4-FFF2-40B4-BE49-F238E27FC236}">
                <a16:creationId xmlns:a16="http://schemas.microsoft.com/office/drawing/2014/main" id="{690309CF-C3FF-B1BC-20AF-3AEE78123128}"/>
              </a:ext>
            </a:extLst>
          </p:cNvPr>
          <p:cNvSpPr txBox="1"/>
          <p:nvPr/>
        </p:nvSpPr>
        <p:spPr>
          <a:xfrm>
            <a:off x="8249478" y="153265"/>
            <a:ext cx="3942522" cy="523220"/>
          </a:xfrm>
          <a:prstGeom prst="rect">
            <a:avLst/>
          </a:prstGeom>
          <a:noFill/>
        </p:spPr>
        <p:txBody>
          <a:bodyPr wrap="square">
            <a:spAutoFit/>
          </a:bodyPr>
          <a:lstStyle/>
          <a:p>
            <a:r>
              <a:rPr lang="id-ID" sz="2800" b="1">
                <a:solidFill>
                  <a:schemeClr val="accent2">
                    <a:lumMod val="75000"/>
                  </a:schemeClr>
                </a:solidFill>
              </a:rPr>
              <a:t>PERANGKAT </a:t>
            </a:r>
            <a:r>
              <a:rPr lang="en-US" sz="2800" b="1">
                <a:solidFill>
                  <a:schemeClr val="accent2">
                    <a:lumMod val="75000"/>
                  </a:schemeClr>
                </a:solidFill>
              </a:rPr>
              <a:t>IN</a:t>
            </a:r>
            <a:r>
              <a:rPr lang="id-ID" sz="2800" b="1">
                <a:solidFill>
                  <a:schemeClr val="accent2">
                    <a:lumMod val="75000"/>
                  </a:schemeClr>
                </a:solidFill>
              </a:rPr>
              <a:t>PUT</a:t>
            </a:r>
          </a:p>
        </p:txBody>
      </p:sp>
      <p:pic>
        <p:nvPicPr>
          <p:cNvPr id="2" name="Picture 1" descr="04-069-fig1-03-ar5">
            <a:extLst>
              <a:ext uri="{FF2B5EF4-FFF2-40B4-BE49-F238E27FC236}">
                <a16:creationId xmlns:a16="http://schemas.microsoft.com/office/drawing/2014/main" id="{7FA797AA-7361-C498-AC18-9827D6116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0000"/>
          <a:stretch>
            <a:fillRect/>
          </a:stretch>
        </p:blipFill>
        <p:spPr bwMode="auto">
          <a:xfrm>
            <a:off x="2630803" y="2359758"/>
            <a:ext cx="6562893" cy="3991346"/>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009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9234-4866-4ACB-B20F-A0F976D2A2E7}"/>
              </a:ext>
            </a:extLst>
          </p:cNvPr>
          <p:cNvSpPr>
            <a:spLocks noGrp="1"/>
          </p:cNvSpPr>
          <p:nvPr>
            <p:ph type="title"/>
          </p:nvPr>
        </p:nvSpPr>
        <p:spPr>
          <a:xfrm>
            <a:off x="2647507" y="581803"/>
            <a:ext cx="8195381" cy="761264"/>
          </a:xfrm>
        </p:spPr>
        <p:txBody>
          <a:bodyPr>
            <a:normAutofit/>
          </a:bodyPr>
          <a:lstStyle/>
          <a:p>
            <a:r>
              <a:rPr lang="en-US" sz="3600">
                <a:latin typeface="Montserrat" panose="02000505000000020004" pitchFamily="2" charset="0"/>
              </a:rPr>
              <a:t>TUJUAN PEMBELAJARAN</a:t>
            </a:r>
            <a:endParaRPr lang="en-ID" sz="3600">
              <a:latin typeface="Montserrat" panose="02000505000000020004" pitchFamily="2" charset="0"/>
            </a:endParaRPr>
          </a:p>
        </p:txBody>
      </p:sp>
      <p:sp>
        <p:nvSpPr>
          <p:cNvPr id="5" name="TextBox 4">
            <a:extLst>
              <a:ext uri="{FF2B5EF4-FFF2-40B4-BE49-F238E27FC236}">
                <a16:creationId xmlns:a16="http://schemas.microsoft.com/office/drawing/2014/main" id="{B3E9A8AC-1863-565F-D8A2-47931006820E}"/>
              </a:ext>
            </a:extLst>
          </p:cNvPr>
          <p:cNvSpPr txBox="1"/>
          <p:nvPr/>
        </p:nvSpPr>
        <p:spPr>
          <a:xfrm>
            <a:off x="1507501" y="1511505"/>
            <a:ext cx="9709848" cy="1384995"/>
          </a:xfrm>
          <a:prstGeom prst="rect">
            <a:avLst/>
          </a:prstGeom>
          <a:noFill/>
        </p:spPr>
        <p:txBody>
          <a:bodyPr wrap="square">
            <a:spAutoFit/>
          </a:bodyPr>
          <a:lstStyle/>
          <a:p>
            <a:r>
              <a:rPr lang="id-ID" sz="2800"/>
              <a:t>Setelah mempelajari bagian ini, Anda diharapkan telah mampu: </a:t>
            </a:r>
            <a:br>
              <a:rPr lang="id-ID" sz="2800"/>
            </a:br>
            <a:endParaRPr lang="en-US" sz="2800"/>
          </a:p>
          <a:p>
            <a:r>
              <a:rPr lang="en-US" sz="2800"/>
              <a:t>“Menjelaskan fungsi dan struktur sebuah arsitektur komputer“</a:t>
            </a:r>
            <a:endParaRPr lang="id-ID" sz="2800"/>
          </a:p>
        </p:txBody>
      </p:sp>
    </p:spTree>
    <p:extLst>
      <p:ext uri="{BB962C8B-B14F-4D97-AF65-F5344CB8AC3E}">
        <p14:creationId xmlns:p14="http://schemas.microsoft.com/office/powerpoint/2010/main" val="139590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232287" y="1039201"/>
            <a:ext cx="11840207" cy="4047262"/>
          </a:xfrm>
          <a:prstGeom prst="rect">
            <a:avLst/>
          </a:prstGeom>
          <a:noFill/>
        </p:spPr>
        <p:txBody>
          <a:bodyPr wrap="square">
            <a:spAutoFit/>
          </a:bodyPr>
          <a:lstStyle/>
          <a:p>
            <a:pPr algn="just"/>
            <a:r>
              <a:rPr lang="id-ID" sz="2800" b="1"/>
              <a:t>Perangkat output </a:t>
            </a:r>
            <a:r>
              <a:rPr lang="id-ID" sz="2800"/>
              <a:t>adalah komponen komputer yang</a:t>
            </a:r>
            <a:r>
              <a:rPr lang="en-US" sz="2800"/>
              <a:t> </a:t>
            </a:r>
            <a:r>
              <a:rPr lang="id-ID" sz="2800"/>
              <a:t>berfungsi menghasilkan informasi yang diperoleh</a:t>
            </a:r>
            <a:r>
              <a:rPr lang="en-US" sz="2800"/>
              <a:t> </a:t>
            </a:r>
            <a:r>
              <a:rPr lang="id-ID" sz="2800"/>
              <a:t>dari hasil proses peralatan komputer.</a:t>
            </a:r>
            <a:endParaRPr lang="en-US" sz="2800"/>
          </a:p>
          <a:p>
            <a:pPr algn="just"/>
            <a:endParaRPr lang="en-US" sz="800"/>
          </a:p>
          <a:p>
            <a:pPr marL="457200" indent="-457200" algn="just">
              <a:buFont typeface="Courier New" panose="02070309020205020404" pitchFamily="49" charset="0"/>
              <a:buChar char="o"/>
            </a:pPr>
            <a:r>
              <a:rPr lang="id-ID" sz="2800" b="1">
                <a:solidFill>
                  <a:srgbClr val="0070C0"/>
                </a:solidFill>
              </a:rPr>
              <a:t>Alat output tampilan</a:t>
            </a:r>
          </a:p>
          <a:p>
            <a:pPr marL="457200" indent="-457200" algn="just">
              <a:buFont typeface="Courier New" panose="02070309020205020404" pitchFamily="49" charset="0"/>
              <a:buChar char="o"/>
            </a:pPr>
            <a:r>
              <a:rPr lang="id-ID" sz="2800" b="1">
                <a:solidFill>
                  <a:srgbClr val="0070C0"/>
                </a:solidFill>
              </a:rPr>
              <a:t>Alat output cetakan </a:t>
            </a:r>
          </a:p>
          <a:p>
            <a:pPr marL="457200" indent="-457200" algn="just">
              <a:buFont typeface="Courier New" panose="02070309020205020404" pitchFamily="49" charset="0"/>
              <a:buChar char="o"/>
            </a:pPr>
            <a:r>
              <a:rPr lang="id-ID" sz="2800" b="1">
                <a:solidFill>
                  <a:srgbClr val="0070C0"/>
                </a:solidFill>
              </a:rPr>
              <a:t>Alat output suara</a:t>
            </a:r>
          </a:p>
          <a:p>
            <a:pPr marL="457200" indent="-457200" algn="just">
              <a:buFont typeface="Courier New" panose="02070309020205020404" pitchFamily="49" charset="0"/>
              <a:buChar char="o"/>
            </a:pPr>
            <a:r>
              <a:rPr lang="id-ID" sz="2800" b="1">
                <a:solidFill>
                  <a:srgbClr val="0070C0"/>
                </a:solidFill>
              </a:rPr>
              <a:t>Ploter</a:t>
            </a:r>
          </a:p>
          <a:p>
            <a:pPr marL="457200" indent="-457200" algn="just">
              <a:buFont typeface="Courier New" panose="02070309020205020404" pitchFamily="49" charset="0"/>
              <a:buChar char="o"/>
            </a:pPr>
            <a:r>
              <a:rPr lang="id-ID" sz="2800" b="1">
                <a:solidFill>
                  <a:srgbClr val="0070C0"/>
                </a:solidFill>
              </a:rPr>
              <a:t>Digital Printing, dll</a:t>
            </a:r>
          </a:p>
          <a:p>
            <a:pPr algn="just"/>
            <a:endParaRPr lang="id-ID" sz="2800"/>
          </a:p>
          <a:p>
            <a:pPr algn="just"/>
            <a:endParaRPr lang="id-ID" sz="2500"/>
          </a:p>
        </p:txBody>
      </p:sp>
      <p:sp>
        <p:nvSpPr>
          <p:cNvPr id="3" name="TextBox 2">
            <a:extLst>
              <a:ext uri="{FF2B5EF4-FFF2-40B4-BE49-F238E27FC236}">
                <a16:creationId xmlns:a16="http://schemas.microsoft.com/office/drawing/2014/main" id="{690309CF-C3FF-B1BC-20AF-3AEE78123128}"/>
              </a:ext>
            </a:extLst>
          </p:cNvPr>
          <p:cNvSpPr txBox="1"/>
          <p:nvPr/>
        </p:nvSpPr>
        <p:spPr>
          <a:xfrm>
            <a:off x="8249478" y="153265"/>
            <a:ext cx="3942522" cy="523220"/>
          </a:xfrm>
          <a:prstGeom prst="rect">
            <a:avLst/>
          </a:prstGeom>
          <a:noFill/>
        </p:spPr>
        <p:txBody>
          <a:bodyPr wrap="square">
            <a:spAutoFit/>
          </a:bodyPr>
          <a:lstStyle/>
          <a:p>
            <a:r>
              <a:rPr lang="id-ID" sz="2800" b="1">
                <a:solidFill>
                  <a:schemeClr val="accent2">
                    <a:lumMod val="75000"/>
                  </a:schemeClr>
                </a:solidFill>
              </a:rPr>
              <a:t>PERANGKAT OUTPUT</a:t>
            </a:r>
          </a:p>
        </p:txBody>
      </p:sp>
      <p:sp>
        <p:nvSpPr>
          <p:cNvPr id="4" name="Rectangle 3">
            <a:extLst>
              <a:ext uri="{FF2B5EF4-FFF2-40B4-BE49-F238E27FC236}">
                <a16:creationId xmlns:a16="http://schemas.microsoft.com/office/drawing/2014/main" id="{F2976D99-C86D-5C8C-86F7-0EDB5AE8B7F6}"/>
              </a:ext>
            </a:extLst>
          </p:cNvPr>
          <p:cNvSpPr txBox="1">
            <a:spLocks noChangeArrowheads="1"/>
          </p:cNvSpPr>
          <p:nvPr/>
        </p:nvSpPr>
        <p:spPr>
          <a:xfrm>
            <a:off x="0" y="2017643"/>
            <a:ext cx="4988702" cy="304889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295400" lvl="2" indent="-381000">
              <a:defRPr/>
            </a:pPr>
            <a:endParaRPr lang="en-US" sz="2800" i="1" dirty="0"/>
          </a:p>
        </p:txBody>
      </p:sp>
    </p:spTree>
    <p:extLst>
      <p:ext uri="{BB962C8B-B14F-4D97-AF65-F5344CB8AC3E}">
        <p14:creationId xmlns:p14="http://schemas.microsoft.com/office/powerpoint/2010/main" val="252855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Bottom)">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175897" y="1039201"/>
            <a:ext cx="11234226" cy="4355038"/>
          </a:xfrm>
          <a:prstGeom prst="rect">
            <a:avLst/>
          </a:prstGeom>
          <a:noFill/>
        </p:spPr>
        <p:txBody>
          <a:bodyPr wrap="square">
            <a:spAutoFit/>
          </a:bodyPr>
          <a:lstStyle/>
          <a:p>
            <a:pPr algn="just"/>
            <a:r>
              <a:rPr lang="id-ID" sz="2800"/>
              <a:t>Struktur interkoneksi harus mendukung perpindahan</a:t>
            </a:r>
            <a:r>
              <a:rPr lang="en-US" sz="2800"/>
              <a:t> </a:t>
            </a:r>
            <a:r>
              <a:rPr lang="id-ID" sz="2800"/>
              <a:t>(pertukaran) data yang diperlukan oleh modul-modul</a:t>
            </a:r>
            <a:r>
              <a:rPr lang="en-US" sz="2800"/>
              <a:t> </a:t>
            </a:r>
            <a:r>
              <a:rPr lang="id-ID" sz="2800"/>
              <a:t>komputer sebagai berikut:</a:t>
            </a:r>
          </a:p>
          <a:p>
            <a:pPr marL="1073150" indent="-447675" algn="just">
              <a:lnSpc>
                <a:spcPct val="200000"/>
              </a:lnSpc>
              <a:buFont typeface="Calibri" panose="020F0502020204030204" pitchFamily="34" charset="0"/>
              <a:buChar char="❶"/>
            </a:pPr>
            <a:r>
              <a:rPr lang="en-US" sz="2800"/>
              <a:t> </a:t>
            </a:r>
            <a:r>
              <a:rPr lang="id-ID" sz="2800"/>
              <a:t>Memori ke CPU</a:t>
            </a:r>
            <a:endParaRPr lang="en-US" sz="2800"/>
          </a:p>
          <a:p>
            <a:pPr marL="1073150" indent="-447675" algn="just">
              <a:lnSpc>
                <a:spcPct val="200000"/>
              </a:lnSpc>
              <a:buFont typeface="Calibri" panose="020F0502020204030204" pitchFamily="34" charset="0"/>
              <a:buChar char="❷"/>
            </a:pPr>
            <a:r>
              <a:rPr lang="en-US" sz="2800"/>
              <a:t> </a:t>
            </a:r>
            <a:r>
              <a:rPr lang="id-ID" sz="2800"/>
              <a:t>CPU ke memori</a:t>
            </a:r>
          </a:p>
          <a:p>
            <a:pPr marL="1073150" indent="-447675" algn="just">
              <a:lnSpc>
                <a:spcPct val="200000"/>
              </a:lnSpc>
              <a:buFont typeface="Calibri" panose="020F0502020204030204" pitchFamily="34" charset="0"/>
              <a:buChar char="❸"/>
            </a:pPr>
            <a:r>
              <a:rPr lang="en-US" sz="2800"/>
              <a:t> </a:t>
            </a:r>
            <a:r>
              <a:rPr lang="id-ID" sz="2800"/>
              <a:t>Perangkat I/O ke CPU</a:t>
            </a:r>
          </a:p>
          <a:p>
            <a:pPr algn="just"/>
            <a:endParaRPr lang="id-ID" sz="2800"/>
          </a:p>
          <a:p>
            <a:pPr algn="just"/>
            <a:endParaRPr lang="id-ID" sz="2500"/>
          </a:p>
        </p:txBody>
      </p:sp>
      <p:sp>
        <p:nvSpPr>
          <p:cNvPr id="3" name="TextBox 2">
            <a:extLst>
              <a:ext uri="{FF2B5EF4-FFF2-40B4-BE49-F238E27FC236}">
                <a16:creationId xmlns:a16="http://schemas.microsoft.com/office/drawing/2014/main" id="{690309CF-C3FF-B1BC-20AF-3AEE78123128}"/>
              </a:ext>
            </a:extLst>
          </p:cNvPr>
          <p:cNvSpPr txBox="1"/>
          <p:nvPr/>
        </p:nvSpPr>
        <p:spPr>
          <a:xfrm>
            <a:off x="8249478" y="153265"/>
            <a:ext cx="3942522" cy="523220"/>
          </a:xfrm>
          <a:prstGeom prst="rect">
            <a:avLst/>
          </a:prstGeom>
          <a:noFill/>
        </p:spPr>
        <p:txBody>
          <a:bodyPr wrap="square">
            <a:spAutoFit/>
          </a:bodyPr>
          <a:lstStyle/>
          <a:p>
            <a:r>
              <a:rPr lang="id-ID" sz="2800" b="1">
                <a:solidFill>
                  <a:schemeClr val="accent2">
                    <a:lumMod val="75000"/>
                  </a:schemeClr>
                </a:solidFill>
              </a:rPr>
              <a:t>SISTEM INTERKONEKSI</a:t>
            </a:r>
          </a:p>
        </p:txBody>
      </p:sp>
      <p:sp>
        <p:nvSpPr>
          <p:cNvPr id="6" name="TextBox 5">
            <a:extLst>
              <a:ext uri="{FF2B5EF4-FFF2-40B4-BE49-F238E27FC236}">
                <a16:creationId xmlns:a16="http://schemas.microsoft.com/office/drawing/2014/main" id="{1F983EA3-884F-1545-5959-0FE93238A19C}"/>
              </a:ext>
            </a:extLst>
          </p:cNvPr>
          <p:cNvSpPr txBox="1"/>
          <p:nvPr/>
        </p:nvSpPr>
        <p:spPr>
          <a:xfrm>
            <a:off x="4768297" y="1938229"/>
            <a:ext cx="6097656" cy="2092881"/>
          </a:xfrm>
          <a:prstGeom prst="rect">
            <a:avLst/>
          </a:prstGeom>
          <a:noFill/>
        </p:spPr>
        <p:txBody>
          <a:bodyPr wrap="square">
            <a:spAutoFit/>
          </a:bodyPr>
          <a:lstStyle/>
          <a:p>
            <a:pPr marL="457200" marR="0" lvl="0" indent="-457200" algn="just" defTabSz="914400" rtl="0" eaLnBrk="1" fontAlgn="auto" latinLnBrk="0" hangingPunct="1">
              <a:lnSpc>
                <a:spcPct val="200000"/>
              </a:lnSpc>
              <a:spcBef>
                <a:spcPts val="0"/>
              </a:spcBef>
              <a:spcAft>
                <a:spcPts val="0"/>
              </a:spcAft>
              <a:buClrTx/>
              <a:buSzTx/>
              <a:buFont typeface="Calibri" panose="020F0502020204030204" pitchFamily="34" charset="0"/>
              <a:buChar char="❹"/>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id-ID" sz="2800" b="0" i="0" u="none" strike="noStrike" kern="1200" cap="none" spc="0" normalizeH="0" baseline="0" noProof="0">
                <a:ln>
                  <a:noFill/>
                </a:ln>
                <a:solidFill>
                  <a:prstClr val="black"/>
                </a:solidFill>
                <a:effectLst/>
                <a:uLnTx/>
                <a:uFillTx/>
                <a:latin typeface="Calibri" panose="020F0502020204030204"/>
                <a:ea typeface="+mn-ea"/>
                <a:cs typeface="+mn-cs"/>
              </a:rPr>
              <a:t>CPU ke perangkat I/O</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a:p>
            <a:pPr marR="0" lvl="0" algn="just" defTabSz="914400" rtl="0" eaLnBrk="1" fontAlgn="auto" latinLnBrk="0" hangingPunct="1">
              <a:lnSpc>
                <a:spcPct val="200000"/>
              </a:lnSpc>
              <a:spcBef>
                <a:spcPts val="0"/>
              </a:spcBef>
              <a:spcAft>
                <a:spcPts val="0"/>
              </a:spcAft>
              <a:buClrTx/>
              <a:buSzTx/>
              <a:tabLst/>
              <a:defRPr/>
            </a:pPr>
            <a:endParaRPr kumimoji="0" lang="id-ID" sz="900" b="0" i="0" u="none" strike="noStrike" kern="1200" cap="none" spc="0" normalizeH="0" baseline="0" noProof="0">
              <a:ln>
                <a:noFill/>
              </a:ln>
              <a:solidFill>
                <a:prstClr val="black"/>
              </a:solidFill>
              <a:effectLst/>
              <a:uLnTx/>
              <a:uFillTx/>
              <a:latin typeface="Calibri" panose="020F0502020204030204"/>
              <a:ea typeface="+mn-ea"/>
              <a:cs typeface="+mn-cs"/>
            </a:endParaRPr>
          </a:p>
          <a:p>
            <a:pPr marL="457200" marR="0" lvl="0" indent="-457200" algn="just" defTabSz="914400" rtl="0" eaLnBrk="1" fontAlgn="auto" latinLnBrk="0" hangingPunct="1">
              <a:spcBef>
                <a:spcPts val="0"/>
              </a:spcBef>
              <a:spcAft>
                <a:spcPts val="0"/>
              </a:spcAft>
              <a:buClrTx/>
              <a:buSzTx/>
              <a:buFont typeface="Calibri" panose="020F0502020204030204" pitchFamily="34" charset="0"/>
              <a:buChar char="❺"/>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id-ID" sz="2800" b="0" i="0" u="none" strike="noStrike" kern="1200" cap="none" spc="0" normalizeH="0" baseline="0" noProof="0">
                <a:ln>
                  <a:noFill/>
                </a:ln>
                <a:solidFill>
                  <a:prstClr val="black"/>
                </a:solidFill>
                <a:effectLst/>
                <a:uLnTx/>
                <a:uFillTx/>
                <a:latin typeface="Calibri" panose="020F0502020204030204"/>
                <a:ea typeface="+mn-ea"/>
                <a:cs typeface="+mn-cs"/>
              </a:rPr>
              <a:t>Perangkat I/O ke memori</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id-ID" sz="2800" b="0" i="0" u="none" strike="noStrike" kern="1200" cap="none" spc="0" normalizeH="0" baseline="0" noProof="0">
                <a:ln>
                  <a:noFill/>
                </a:ln>
                <a:solidFill>
                  <a:prstClr val="black"/>
                </a:solidFill>
                <a:effectLst/>
                <a:uLnTx/>
                <a:uFillTx/>
                <a:latin typeface="Calibri" panose="020F0502020204030204"/>
                <a:ea typeface="+mn-ea"/>
                <a:cs typeface="+mn-cs"/>
              </a:rPr>
              <a:t>atau dari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a:p>
            <a:pPr marR="0" lvl="0" algn="just" defTabSz="914400" rtl="0" eaLnBrk="1" fontAlgn="auto" latinLnBrk="0" hangingPunct="1">
              <a:spcBef>
                <a:spcPts val="0"/>
              </a:spcBef>
              <a:spcAft>
                <a:spcPts val="0"/>
              </a:spcAft>
              <a:buClrTx/>
              <a:buSzTx/>
              <a:tabLst/>
              <a:defRPr/>
            </a:pPr>
            <a:r>
              <a:rPr lang="en-US" sz="2800">
                <a:solidFill>
                  <a:prstClr val="black"/>
                </a:solidFill>
                <a:latin typeface="Calibri" panose="020F0502020204030204"/>
              </a:rPr>
              <a:t>       </a:t>
            </a:r>
            <a:r>
              <a:rPr kumimoji="0" lang="id-ID" sz="2800" b="0" i="0" u="none" strike="noStrike" kern="1200" cap="none" spc="0" normalizeH="0" baseline="0" noProof="0">
                <a:ln>
                  <a:noFill/>
                </a:ln>
                <a:solidFill>
                  <a:prstClr val="black"/>
                </a:solidFill>
                <a:effectLst/>
                <a:uLnTx/>
                <a:uFillTx/>
                <a:latin typeface="Calibri" panose="020F0502020204030204"/>
                <a:ea typeface="+mn-ea"/>
                <a:cs typeface="+mn-cs"/>
              </a:rPr>
              <a:t>memori</a:t>
            </a:r>
          </a:p>
        </p:txBody>
      </p:sp>
    </p:spTree>
    <p:extLst>
      <p:ext uri="{BB962C8B-B14F-4D97-AF65-F5344CB8AC3E}">
        <p14:creationId xmlns:p14="http://schemas.microsoft.com/office/powerpoint/2010/main" val="3002829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2F26F0-73E7-D905-7C32-84642C4E365C}"/>
              </a:ext>
            </a:extLst>
          </p:cNvPr>
          <p:cNvSpPr txBox="1"/>
          <p:nvPr/>
        </p:nvSpPr>
        <p:spPr>
          <a:xfrm>
            <a:off x="3814430" y="3180263"/>
            <a:ext cx="6097772" cy="769441"/>
          </a:xfrm>
          <a:prstGeom prst="rect">
            <a:avLst/>
          </a:prstGeom>
          <a:noFill/>
        </p:spPr>
        <p:txBody>
          <a:bodyPr wrap="square">
            <a:spAutoFit/>
          </a:bodyPr>
          <a:lstStyle/>
          <a:p>
            <a:r>
              <a:rPr lang="en-US" sz="4400" b="1">
                <a:latin typeface="Montserrat" panose="02000505000000020004" pitchFamily="2" charset="0"/>
              </a:rPr>
              <a:t>TERIMA KASIH</a:t>
            </a:r>
            <a:endParaRPr lang="id-ID" sz="4400"/>
          </a:p>
        </p:txBody>
      </p:sp>
    </p:spTree>
    <p:extLst>
      <p:ext uri="{BB962C8B-B14F-4D97-AF65-F5344CB8AC3E}">
        <p14:creationId xmlns:p14="http://schemas.microsoft.com/office/powerpoint/2010/main" val="313183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699426" y="1128733"/>
            <a:ext cx="10656145" cy="3539430"/>
          </a:xfrm>
          <a:prstGeom prst="rect">
            <a:avLst/>
          </a:prstGeom>
          <a:noFill/>
        </p:spPr>
        <p:txBody>
          <a:bodyPr wrap="square">
            <a:spAutoFit/>
          </a:bodyPr>
          <a:lstStyle/>
          <a:p>
            <a:pPr marL="457200" indent="-457200">
              <a:buFont typeface="Wingdings" panose="05000000000000000000" pitchFamily="2" charset="2"/>
              <a:buChar char="§"/>
            </a:pPr>
            <a:r>
              <a:rPr lang="id-ID" sz="2800"/>
              <a:t>Komputer merupakan sebuah sistem yang kompleks</a:t>
            </a:r>
            <a:r>
              <a:rPr lang="en-US" sz="2800"/>
              <a:t> </a:t>
            </a:r>
            <a:r>
              <a:rPr lang="id-ID" sz="2800"/>
              <a:t>dan terdiri atas jutaan komponen dasar elektronik</a:t>
            </a:r>
            <a:r>
              <a:rPr lang="en-US" sz="2800"/>
              <a:t>.</a:t>
            </a:r>
          </a:p>
          <a:p>
            <a:pPr marL="457200" indent="-457200">
              <a:buFont typeface="Wingdings" panose="05000000000000000000" pitchFamily="2" charset="2"/>
              <a:buChar char="§"/>
            </a:pPr>
            <a:r>
              <a:rPr lang="id-ID" sz="2800"/>
              <a:t>Oleh karena itu, untuk memudahkan dalam pendeskripsian</a:t>
            </a:r>
            <a:r>
              <a:rPr lang="en-US" sz="2800"/>
              <a:t> </a:t>
            </a:r>
            <a:r>
              <a:rPr lang="id-ID" sz="2800"/>
              <a:t>perlu dikenali sifat hierarki dari sistem tersebut.</a:t>
            </a:r>
            <a:endParaRPr lang="en-US" sz="2800"/>
          </a:p>
          <a:p>
            <a:pPr marL="457200" indent="-457200">
              <a:buFont typeface="Wingdings" panose="05000000000000000000" pitchFamily="2" charset="2"/>
              <a:buChar char="§"/>
            </a:pPr>
            <a:r>
              <a:rPr lang="id-ID" sz="2800"/>
              <a:t>Sistem hierarkis adalah seperangkat subsistem yang saling</a:t>
            </a:r>
            <a:r>
              <a:rPr lang="en-US" sz="2800"/>
              <a:t> </a:t>
            </a:r>
            <a:r>
              <a:rPr lang="id-ID" sz="2800"/>
              <a:t>terkait, yang tersusun secara hierarkis di mana masing-masing</a:t>
            </a:r>
            <a:r>
              <a:rPr lang="en-US" sz="2800"/>
              <a:t> </a:t>
            </a:r>
            <a:r>
              <a:rPr lang="id-ID" sz="2800"/>
              <a:t>akan berakhir pada tingkat terendahnya.</a:t>
            </a:r>
          </a:p>
          <a:p>
            <a:pPr marL="457200" indent="-457200">
              <a:buFont typeface="Wingdings" panose="05000000000000000000" pitchFamily="2" charset="2"/>
              <a:buChar char="§"/>
            </a:pPr>
            <a:endParaRPr lang="id-ID" sz="2800"/>
          </a:p>
        </p:txBody>
      </p:sp>
    </p:spTree>
    <p:extLst>
      <p:ext uri="{BB962C8B-B14F-4D97-AF65-F5344CB8AC3E}">
        <p14:creationId xmlns:p14="http://schemas.microsoft.com/office/powerpoint/2010/main" val="397070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699426" y="1128733"/>
            <a:ext cx="10656145" cy="2246769"/>
          </a:xfrm>
          <a:prstGeom prst="rect">
            <a:avLst/>
          </a:prstGeom>
          <a:noFill/>
        </p:spPr>
        <p:txBody>
          <a:bodyPr wrap="square">
            <a:spAutoFit/>
          </a:bodyPr>
          <a:lstStyle/>
          <a:p>
            <a:pPr marL="457200" indent="-457200">
              <a:buFont typeface="Wingdings" panose="05000000000000000000" pitchFamily="2" charset="2"/>
              <a:buChar char="§"/>
            </a:pPr>
            <a:r>
              <a:rPr lang="id-ID" sz="2800"/>
              <a:t>Fungsi merupakan operasi dari masing-masing</a:t>
            </a:r>
            <a:r>
              <a:rPr lang="en-US" sz="2800"/>
              <a:t> </a:t>
            </a:r>
            <a:r>
              <a:rPr lang="id-ID" sz="2800"/>
              <a:t>komponen sebagai bagian dari </a:t>
            </a:r>
            <a:r>
              <a:rPr lang="id-ID" sz="2800" b="1" i="1"/>
              <a:t>struktur</a:t>
            </a:r>
            <a:r>
              <a:rPr lang="en-US" sz="2800"/>
              <a:t> (</a:t>
            </a:r>
            <a:r>
              <a:rPr lang="id-ID" sz="2800"/>
              <a:t>bagaimana masing-masing komponen saling berhubungan satu sama lain</a:t>
            </a:r>
            <a:r>
              <a:rPr lang="en-US" sz="2800"/>
              <a:t>)</a:t>
            </a:r>
          </a:p>
          <a:p>
            <a:pPr marL="457200" indent="-457200">
              <a:buFont typeface="Wingdings" panose="05000000000000000000" pitchFamily="2" charset="2"/>
              <a:buChar char="§"/>
            </a:pPr>
            <a:r>
              <a:rPr lang="id-ID" sz="2800"/>
              <a:t>Semua komputer berfungsi untuk:</a:t>
            </a:r>
          </a:p>
          <a:p>
            <a:pPr marL="457200" indent="-457200">
              <a:buFont typeface="Wingdings" panose="05000000000000000000" pitchFamily="2" charset="2"/>
              <a:buChar char="§"/>
            </a:pPr>
            <a:endParaRPr lang="id-ID" sz="2800"/>
          </a:p>
        </p:txBody>
      </p:sp>
      <p:sp>
        <p:nvSpPr>
          <p:cNvPr id="3" name="TextBox 2">
            <a:extLst>
              <a:ext uri="{FF2B5EF4-FFF2-40B4-BE49-F238E27FC236}">
                <a16:creationId xmlns:a16="http://schemas.microsoft.com/office/drawing/2014/main" id="{7724FA5E-81AC-8768-E634-ACBD2F24574A}"/>
              </a:ext>
            </a:extLst>
          </p:cNvPr>
          <p:cNvSpPr txBox="1"/>
          <p:nvPr/>
        </p:nvSpPr>
        <p:spPr>
          <a:xfrm>
            <a:off x="4720857" y="203421"/>
            <a:ext cx="7471144" cy="523220"/>
          </a:xfrm>
          <a:prstGeom prst="rect">
            <a:avLst/>
          </a:prstGeom>
          <a:noFill/>
        </p:spPr>
        <p:txBody>
          <a:bodyPr wrap="square">
            <a:spAutoFit/>
          </a:bodyPr>
          <a:lstStyle/>
          <a:p>
            <a:r>
              <a:rPr lang="id-ID" sz="2800" b="1">
                <a:solidFill>
                  <a:schemeClr val="accent2">
                    <a:lumMod val="75000"/>
                  </a:schemeClr>
                </a:solidFill>
              </a:rPr>
              <a:t>FUNGSI DAN STRUKTUR ARSITEKTUR KOMPUTER</a:t>
            </a:r>
          </a:p>
        </p:txBody>
      </p:sp>
      <p:sp>
        <p:nvSpPr>
          <p:cNvPr id="6" name="TextBox 5">
            <a:extLst>
              <a:ext uri="{FF2B5EF4-FFF2-40B4-BE49-F238E27FC236}">
                <a16:creationId xmlns:a16="http://schemas.microsoft.com/office/drawing/2014/main" id="{10EAE30C-CB05-A62D-7FF4-DF1BE796C0C5}"/>
              </a:ext>
            </a:extLst>
          </p:cNvPr>
          <p:cNvSpPr txBox="1"/>
          <p:nvPr/>
        </p:nvSpPr>
        <p:spPr>
          <a:xfrm>
            <a:off x="1105092" y="3565946"/>
            <a:ext cx="8420985" cy="2677656"/>
          </a:xfrm>
          <a:prstGeom prst="rect">
            <a:avLst/>
          </a:prstGeom>
          <a:noFill/>
        </p:spPr>
        <p:txBody>
          <a:bodyPr wrap="square">
            <a:spAutoFit/>
          </a:bodyPr>
          <a:lstStyle/>
          <a:p>
            <a:pPr marL="457200" indent="-457200">
              <a:buFont typeface="Courier New" panose="02070309020205020404" pitchFamily="49" charset="0"/>
              <a:buChar char="o"/>
            </a:pPr>
            <a:r>
              <a:rPr lang="it-IT" sz="2800" i="1"/>
              <a:t>Pengolahan data </a:t>
            </a:r>
          </a:p>
          <a:p>
            <a:r>
              <a:rPr lang="it-IT" sz="2800" i="1"/>
              <a:t>     (Data processing)</a:t>
            </a:r>
          </a:p>
          <a:p>
            <a:r>
              <a:rPr lang="it-IT" sz="2800" i="1"/>
              <a:t> </a:t>
            </a:r>
          </a:p>
          <a:p>
            <a:endParaRPr lang="it-IT" sz="2800" i="1"/>
          </a:p>
          <a:p>
            <a:pPr marL="457200" indent="-457200">
              <a:buFont typeface="Courier New" panose="02070309020205020404" pitchFamily="49" charset="0"/>
              <a:buChar char="o"/>
            </a:pPr>
            <a:r>
              <a:rPr lang="it-IT" sz="2800" i="1"/>
              <a:t>Pemindahan data </a:t>
            </a:r>
          </a:p>
          <a:p>
            <a:r>
              <a:rPr lang="it-IT" sz="2800" i="1"/>
              <a:t>    (Data movement) </a:t>
            </a:r>
          </a:p>
        </p:txBody>
      </p:sp>
      <p:sp>
        <p:nvSpPr>
          <p:cNvPr id="7" name="TextBox 6">
            <a:extLst>
              <a:ext uri="{FF2B5EF4-FFF2-40B4-BE49-F238E27FC236}">
                <a16:creationId xmlns:a16="http://schemas.microsoft.com/office/drawing/2014/main" id="{84AEDDFA-1797-AAEF-29D1-FB466A72CC6E}"/>
              </a:ext>
            </a:extLst>
          </p:cNvPr>
          <p:cNvSpPr txBox="1"/>
          <p:nvPr/>
        </p:nvSpPr>
        <p:spPr>
          <a:xfrm>
            <a:off x="5889276" y="3527907"/>
            <a:ext cx="4147860" cy="2246769"/>
          </a:xfrm>
          <a:prstGeom prst="rect">
            <a:avLst/>
          </a:prstGeom>
          <a:noFill/>
        </p:spPr>
        <p:txBody>
          <a:bodyPr wrap="square">
            <a:spAutoFit/>
          </a:bodyPr>
          <a:lstStyle/>
          <a:p>
            <a:pPr marL="457200" indent="-457200">
              <a:buFont typeface="Courier New" panose="02070309020205020404" pitchFamily="49" charset="0"/>
              <a:buChar char="o"/>
            </a:pPr>
            <a:r>
              <a:rPr lang="it-IT" sz="2800" i="1"/>
              <a:t>Penyimpanan data </a:t>
            </a:r>
          </a:p>
          <a:p>
            <a:r>
              <a:rPr lang="it-IT" sz="2800" i="1"/>
              <a:t>     (Data storage) </a:t>
            </a:r>
          </a:p>
          <a:p>
            <a:endParaRPr lang="it-IT" sz="2800" i="1"/>
          </a:p>
          <a:p>
            <a:endParaRPr lang="it-IT" sz="2800" i="1"/>
          </a:p>
          <a:p>
            <a:pPr marL="457200" indent="-457200">
              <a:buFont typeface="Courier New" panose="02070309020205020404" pitchFamily="49" charset="0"/>
              <a:buChar char="o"/>
            </a:pPr>
            <a:r>
              <a:rPr lang="it-IT" sz="2800" i="1"/>
              <a:t>Control </a:t>
            </a:r>
            <a:endParaRPr lang="id-ID" sz="2800" i="1"/>
          </a:p>
        </p:txBody>
      </p:sp>
      <p:pic>
        <p:nvPicPr>
          <p:cNvPr id="9" name="Picture 8">
            <a:extLst>
              <a:ext uri="{FF2B5EF4-FFF2-40B4-BE49-F238E27FC236}">
                <a16:creationId xmlns:a16="http://schemas.microsoft.com/office/drawing/2014/main" id="{83FAC641-AFB5-555F-3776-B67EB48045C7}"/>
              </a:ext>
            </a:extLst>
          </p:cNvPr>
          <p:cNvPicPr>
            <a:picLocks noChangeAspect="1"/>
          </p:cNvPicPr>
          <p:nvPr/>
        </p:nvPicPr>
        <p:blipFill>
          <a:blip r:embed="rId2"/>
          <a:stretch>
            <a:fillRect/>
          </a:stretch>
        </p:blipFill>
        <p:spPr>
          <a:xfrm>
            <a:off x="2384403" y="2785454"/>
            <a:ext cx="741854" cy="780492"/>
          </a:xfrm>
          <a:prstGeom prst="rect">
            <a:avLst/>
          </a:prstGeom>
        </p:spPr>
      </p:pic>
      <p:pic>
        <p:nvPicPr>
          <p:cNvPr id="11" name="Picture 10">
            <a:extLst>
              <a:ext uri="{FF2B5EF4-FFF2-40B4-BE49-F238E27FC236}">
                <a16:creationId xmlns:a16="http://schemas.microsoft.com/office/drawing/2014/main" id="{9C5D5A74-E9D1-47E3-C42E-A06D55902787}"/>
              </a:ext>
            </a:extLst>
          </p:cNvPr>
          <p:cNvPicPr>
            <a:picLocks noChangeAspect="1"/>
          </p:cNvPicPr>
          <p:nvPr/>
        </p:nvPicPr>
        <p:blipFill>
          <a:blip r:embed="rId3"/>
          <a:stretch>
            <a:fillRect/>
          </a:stretch>
        </p:blipFill>
        <p:spPr>
          <a:xfrm>
            <a:off x="7050707" y="2838271"/>
            <a:ext cx="741854" cy="726868"/>
          </a:xfrm>
          <a:prstGeom prst="rect">
            <a:avLst/>
          </a:prstGeom>
        </p:spPr>
      </p:pic>
      <p:pic>
        <p:nvPicPr>
          <p:cNvPr id="13" name="Picture 12">
            <a:extLst>
              <a:ext uri="{FF2B5EF4-FFF2-40B4-BE49-F238E27FC236}">
                <a16:creationId xmlns:a16="http://schemas.microsoft.com/office/drawing/2014/main" id="{93021896-51D9-1CFD-EED6-FA46C8A427E2}"/>
              </a:ext>
            </a:extLst>
          </p:cNvPr>
          <p:cNvPicPr>
            <a:picLocks noChangeAspect="1"/>
          </p:cNvPicPr>
          <p:nvPr/>
        </p:nvPicPr>
        <p:blipFill>
          <a:blip r:embed="rId4"/>
          <a:stretch>
            <a:fillRect/>
          </a:stretch>
        </p:blipFill>
        <p:spPr>
          <a:xfrm>
            <a:off x="2397655" y="4521458"/>
            <a:ext cx="764724" cy="780492"/>
          </a:xfrm>
          <a:prstGeom prst="rect">
            <a:avLst/>
          </a:prstGeom>
        </p:spPr>
      </p:pic>
      <p:pic>
        <p:nvPicPr>
          <p:cNvPr id="15" name="Picture 14">
            <a:extLst>
              <a:ext uri="{FF2B5EF4-FFF2-40B4-BE49-F238E27FC236}">
                <a16:creationId xmlns:a16="http://schemas.microsoft.com/office/drawing/2014/main" id="{7530BA66-C9D4-CEFD-7C55-BF02BADA58D5}"/>
              </a:ext>
            </a:extLst>
          </p:cNvPr>
          <p:cNvPicPr>
            <a:picLocks noChangeAspect="1"/>
          </p:cNvPicPr>
          <p:nvPr/>
        </p:nvPicPr>
        <p:blipFill>
          <a:blip r:embed="rId5"/>
          <a:stretch>
            <a:fillRect/>
          </a:stretch>
        </p:blipFill>
        <p:spPr>
          <a:xfrm>
            <a:off x="7050707" y="4474197"/>
            <a:ext cx="741854" cy="827753"/>
          </a:xfrm>
          <a:prstGeom prst="rect">
            <a:avLst/>
          </a:prstGeom>
        </p:spPr>
      </p:pic>
    </p:spTree>
    <p:extLst>
      <p:ext uri="{BB962C8B-B14F-4D97-AF65-F5344CB8AC3E}">
        <p14:creationId xmlns:p14="http://schemas.microsoft.com/office/powerpoint/2010/main" val="931160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699426" y="890194"/>
            <a:ext cx="11326922" cy="2246769"/>
          </a:xfrm>
          <a:prstGeom prst="rect">
            <a:avLst/>
          </a:prstGeom>
          <a:noFill/>
        </p:spPr>
        <p:txBody>
          <a:bodyPr wrap="square">
            <a:spAutoFit/>
          </a:bodyPr>
          <a:lstStyle/>
          <a:p>
            <a:r>
              <a:rPr lang="id-ID" sz="2800"/>
              <a:t>Dalam mendeskripsikan sebuah fungsi </a:t>
            </a:r>
            <a:r>
              <a:rPr lang="en-US" sz="2800"/>
              <a:t>k</a:t>
            </a:r>
            <a:r>
              <a:rPr lang="id-ID" sz="2800"/>
              <a:t>omputer</a:t>
            </a:r>
            <a:r>
              <a:rPr lang="en-US" sz="2800"/>
              <a:t> </a:t>
            </a:r>
            <a:r>
              <a:rPr lang="id-ID" sz="2800"/>
              <a:t>ada dua pendekatan, yaitu:</a:t>
            </a:r>
            <a:endParaRPr lang="en-US" sz="2800"/>
          </a:p>
          <a:p>
            <a:pPr marL="984250" indent="-447675">
              <a:buFont typeface="+mj-lt"/>
              <a:buAutoNum type="arabicParenR"/>
            </a:pPr>
            <a:r>
              <a:rPr lang="id-ID" sz="2800"/>
              <a:t>Dari level paling rendah ke level tertinggi.</a:t>
            </a:r>
          </a:p>
          <a:p>
            <a:pPr marL="984250" indent="-447675">
              <a:buFont typeface="+mj-lt"/>
              <a:buAutoNum type="arabicParenR"/>
            </a:pPr>
            <a:r>
              <a:rPr lang="id-ID" sz="2800"/>
              <a:t>Dari gambaran paling umum kemudian mengerucut</a:t>
            </a:r>
            <a:r>
              <a:rPr lang="en-US" sz="2800"/>
              <a:t> </a:t>
            </a:r>
            <a:r>
              <a:rPr lang="id-ID" sz="2800"/>
              <a:t>ke bagian-bagian sub</a:t>
            </a:r>
            <a:r>
              <a:rPr lang="en-US" sz="2800"/>
              <a:t>-</a:t>
            </a:r>
            <a:r>
              <a:rPr lang="id-ID" sz="2800"/>
              <a:t>sistem.</a:t>
            </a:r>
          </a:p>
          <a:p>
            <a:pPr marL="457200" indent="-457200">
              <a:buFont typeface="Wingdings" panose="05000000000000000000" pitchFamily="2" charset="2"/>
              <a:buChar char="§"/>
            </a:pPr>
            <a:endParaRPr lang="id-ID" sz="2800"/>
          </a:p>
        </p:txBody>
      </p:sp>
      <p:pic>
        <p:nvPicPr>
          <p:cNvPr id="6" name="Picture 5">
            <a:extLst>
              <a:ext uri="{FF2B5EF4-FFF2-40B4-BE49-F238E27FC236}">
                <a16:creationId xmlns:a16="http://schemas.microsoft.com/office/drawing/2014/main" id="{E9094C62-CC5E-B71C-0238-B6ADFB60D1C1}"/>
              </a:ext>
            </a:extLst>
          </p:cNvPr>
          <p:cNvPicPr>
            <a:picLocks noChangeAspect="1"/>
          </p:cNvPicPr>
          <p:nvPr/>
        </p:nvPicPr>
        <p:blipFill>
          <a:blip r:embed="rId2"/>
          <a:stretch>
            <a:fillRect/>
          </a:stretch>
        </p:blipFill>
        <p:spPr>
          <a:xfrm>
            <a:off x="1487143" y="3170285"/>
            <a:ext cx="2101864" cy="2623193"/>
          </a:xfrm>
          <a:prstGeom prst="rect">
            <a:avLst/>
          </a:prstGeom>
        </p:spPr>
      </p:pic>
      <p:pic>
        <p:nvPicPr>
          <p:cNvPr id="8" name="Picture 7">
            <a:extLst>
              <a:ext uri="{FF2B5EF4-FFF2-40B4-BE49-F238E27FC236}">
                <a16:creationId xmlns:a16="http://schemas.microsoft.com/office/drawing/2014/main" id="{B0E2B9BD-F14E-4EB0-F67D-A6996988D30E}"/>
              </a:ext>
            </a:extLst>
          </p:cNvPr>
          <p:cNvPicPr>
            <a:picLocks noChangeAspect="1"/>
          </p:cNvPicPr>
          <p:nvPr/>
        </p:nvPicPr>
        <p:blipFill>
          <a:blip r:embed="rId3"/>
          <a:stretch>
            <a:fillRect/>
          </a:stretch>
        </p:blipFill>
        <p:spPr>
          <a:xfrm>
            <a:off x="4103531" y="3269974"/>
            <a:ext cx="1911746" cy="2523504"/>
          </a:xfrm>
          <a:prstGeom prst="rect">
            <a:avLst/>
          </a:prstGeom>
        </p:spPr>
      </p:pic>
      <p:pic>
        <p:nvPicPr>
          <p:cNvPr id="10" name="Picture 9">
            <a:extLst>
              <a:ext uri="{FF2B5EF4-FFF2-40B4-BE49-F238E27FC236}">
                <a16:creationId xmlns:a16="http://schemas.microsoft.com/office/drawing/2014/main" id="{AD5E2EB9-C7A2-BA24-9647-AA670605A68B}"/>
              </a:ext>
            </a:extLst>
          </p:cNvPr>
          <p:cNvPicPr>
            <a:picLocks noChangeAspect="1"/>
          </p:cNvPicPr>
          <p:nvPr/>
        </p:nvPicPr>
        <p:blipFill>
          <a:blip r:embed="rId4"/>
          <a:stretch>
            <a:fillRect/>
          </a:stretch>
        </p:blipFill>
        <p:spPr>
          <a:xfrm>
            <a:off x="6696151" y="3288051"/>
            <a:ext cx="1994452" cy="2505427"/>
          </a:xfrm>
          <a:prstGeom prst="rect">
            <a:avLst/>
          </a:prstGeom>
        </p:spPr>
      </p:pic>
      <p:pic>
        <p:nvPicPr>
          <p:cNvPr id="12" name="Picture 11">
            <a:extLst>
              <a:ext uri="{FF2B5EF4-FFF2-40B4-BE49-F238E27FC236}">
                <a16:creationId xmlns:a16="http://schemas.microsoft.com/office/drawing/2014/main" id="{7D9233C7-D117-932C-E84C-8C039F283F61}"/>
              </a:ext>
            </a:extLst>
          </p:cNvPr>
          <p:cNvPicPr>
            <a:picLocks noChangeAspect="1"/>
          </p:cNvPicPr>
          <p:nvPr/>
        </p:nvPicPr>
        <p:blipFill>
          <a:blip r:embed="rId5"/>
          <a:stretch>
            <a:fillRect/>
          </a:stretch>
        </p:blipFill>
        <p:spPr>
          <a:xfrm>
            <a:off x="9371477" y="3249707"/>
            <a:ext cx="1994452" cy="2543771"/>
          </a:xfrm>
          <a:prstGeom prst="rect">
            <a:avLst/>
          </a:prstGeom>
        </p:spPr>
      </p:pic>
      <p:sp>
        <p:nvSpPr>
          <p:cNvPr id="14" name="TextBox 13">
            <a:extLst>
              <a:ext uri="{FF2B5EF4-FFF2-40B4-BE49-F238E27FC236}">
                <a16:creationId xmlns:a16="http://schemas.microsoft.com/office/drawing/2014/main" id="{D7C976A2-F665-210E-9A31-5DE78AAEA1E1}"/>
              </a:ext>
            </a:extLst>
          </p:cNvPr>
          <p:cNvSpPr txBox="1"/>
          <p:nvPr/>
        </p:nvSpPr>
        <p:spPr>
          <a:xfrm>
            <a:off x="1719859" y="5793478"/>
            <a:ext cx="1417607" cy="646331"/>
          </a:xfrm>
          <a:prstGeom prst="rect">
            <a:avLst/>
          </a:prstGeom>
          <a:noFill/>
        </p:spPr>
        <p:txBody>
          <a:bodyPr wrap="square">
            <a:spAutoFit/>
          </a:bodyPr>
          <a:lstStyle/>
          <a:p>
            <a:pPr algn="ctr"/>
            <a:r>
              <a:rPr lang="id-ID"/>
              <a:t>Perpindahan</a:t>
            </a:r>
          </a:p>
          <a:p>
            <a:pPr algn="ctr"/>
            <a:r>
              <a:rPr lang="id-ID"/>
              <a:t>data</a:t>
            </a:r>
          </a:p>
        </p:txBody>
      </p:sp>
      <p:sp>
        <p:nvSpPr>
          <p:cNvPr id="15" name="TextBox 14">
            <a:extLst>
              <a:ext uri="{FF2B5EF4-FFF2-40B4-BE49-F238E27FC236}">
                <a16:creationId xmlns:a16="http://schemas.microsoft.com/office/drawing/2014/main" id="{85D5CC42-4CA8-2BB8-70CB-898ADB878422}"/>
              </a:ext>
            </a:extLst>
          </p:cNvPr>
          <p:cNvSpPr txBox="1"/>
          <p:nvPr/>
        </p:nvSpPr>
        <p:spPr>
          <a:xfrm>
            <a:off x="4353831" y="5793477"/>
            <a:ext cx="1510256" cy="646331"/>
          </a:xfrm>
          <a:prstGeom prst="rect">
            <a:avLst/>
          </a:prstGeom>
          <a:noFill/>
        </p:spPr>
        <p:txBody>
          <a:bodyPr wrap="square">
            <a:spAutoFit/>
          </a:bodyPr>
          <a:lstStyle/>
          <a:p>
            <a:pPr algn="ctr"/>
            <a:r>
              <a:rPr lang="id-ID"/>
              <a:t>Pen</a:t>
            </a:r>
            <a:r>
              <a:rPr lang="en-US"/>
              <a:t>yimpanan</a:t>
            </a:r>
            <a:endParaRPr lang="id-ID"/>
          </a:p>
          <a:p>
            <a:pPr algn="ctr"/>
            <a:r>
              <a:rPr lang="id-ID"/>
              <a:t>data</a:t>
            </a:r>
          </a:p>
        </p:txBody>
      </p:sp>
      <p:sp>
        <p:nvSpPr>
          <p:cNvPr id="16" name="TextBox 15">
            <a:extLst>
              <a:ext uri="{FF2B5EF4-FFF2-40B4-BE49-F238E27FC236}">
                <a16:creationId xmlns:a16="http://schemas.microsoft.com/office/drawing/2014/main" id="{DA129D5B-0147-719E-55EC-23EAD52840E1}"/>
              </a:ext>
            </a:extLst>
          </p:cNvPr>
          <p:cNvSpPr txBox="1"/>
          <p:nvPr/>
        </p:nvSpPr>
        <p:spPr>
          <a:xfrm>
            <a:off x="6360814" y="5793478"/>
            <a:ext cx="2693722" cy="646331"/>
          </a:xfrm>
          <a:prstGeom prst="rect">
            <a:avLst/>
          </a:prstGeom>
          <a:noFill/>
        </p:spPr>
        <p:txBody>
          <a:bodyPr wrap="square">
            <a:spAutoFit/>
          </a:bodyPr>
          <a:lstStyle/>
          <a:p>
            <a:pPr algn="ctr"/>
            <a:r>
              <a:rPr lang="id-ID"/>
              <a:t>Pe</a:t>
            </a:r>
            <a:r>
              <a:rPr lang="en-US"/>
              <a:t>mprose</a:t>
            </a:r>
            <a:r>
              <a:rPr lang="id-ID" sz="1800"/>
              <a:t>s</a:t>
            </a:r>
            <a:r>
              <a:rPr lang="en-US" sz="1800"/>
              <a:t>an dari </a:t>
            </a:r>
          </a:p>
          <a:p>
            <a:pPr algn="ctr"/>
            <a:r>
              <a:rPr lang="en-US"/>
              <a:t>m</a:t>
            </a:r>
            <a:r>
              <a:rPr lang="en-US" sz="1800"/>
              <a:t>enuju </a:t>
            </a:r>
            <a:r>
              <a:rPr lang="id-ID"/>
              <a:t>data</a:t>
            </a:r>
          </a:p>
        </p:txBody>
      </p:sp>
      <p:sp>
        <p:nvSpPr>
          <p:cNvPr id="17" name="TextBox 16">
            <a:extLst>
              <a:ext uri="{FF2B5EF4-FFF2-40B4-BE49-F238E27FC236}">
                <a16:creationId xmlns:a16="http://schemas.microsoft.com/office/drawing/2014/main" id="{96DC6CCF-C008-C2D4-6593-428FC66EF2FE}"/>
              </a:ext>
            </a:extLst>
          </p:cNvPr>
          <p:cNvSpPr txBox="1"/>
          <p:nvPr/>
        </p:nvSpPr>
        <p:spPr>
          <a:xfrm>
            <a:off x="9049261" y="5793477"/>
            <a:ext cx="2845759" cy="646331"/>
          </a:xfrm>
          <a:prstGeom prst="rect">
            <a:avLst/>
          </a:prstGeom>
          <a:noFill/>
        </p:spPr>
        <p:txBody>
          <a:bodyPr wrap="square">
            <a:spAutoFit/>
          </a:bodyPr>
          <a:lstStyle/>
          <a:p>
            <a:pPr algn="ctr"/>
            <a:r>
              <a:rPr lang="id-ID"/>
              <a:t>Pemrosesan</a:t>
            </a:r>
            <a:r>
              <a:rPr lang="en-US"/>
              <a:t> </a:t>
            </a:r>
            <a:r>
              <a:rPr lang="id-ID"/>
              <a:t>storage ke </a:t>
            </a:r>
          </a:p>
          <a:p>
            <a:pPr algn="ctr"/>
            <a:r>
              <a:rPr lang="id-ID"/>
              <a:t>perangkat I/O</a:t>
            </a:r>
          </a:p>
        </p:txBody>
      </p:sp>
    </p:spTree>
    <p:extLst>
      <p:ext uri="{BB962C8B-B14F-4D97-AF65-F5344CB8AC3E}">
        <p14:creationId xmlns:p14="http://schemas.microsoft.com/office/powerpoint/2010/main" val="3584623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6DF461-B4CC-3C0F-2C03-9992692D19C2}"/>
              </a:ext>
            </a:extLst>
          </p:cNvPr>
          <p:cNvSpPr txBox="1"/>
          <p:nvPr/>
        </p:nvSpPr>
        <p:spPr>
          <a:xfrm>
            <a:off x="8018394" y="183081"/>
            <a:ext cx="3908189" cy="461665"/>
          </a:xfrm>
          <a:prstGeom prst="rect">
            <a:avLst/>
          </a:prstGeom>
          <a:noFill/>
        </p:spPr>
        <p:txBody>
          <a:bodyPr wrap="square">
            <a:spAutoFit/>
          </a:bodyPr>
          <a:lstStyle/>
          <a:p>
            <a:r>
              <a:rPr lang="id-ID" sz="2400" b="1" i="1">
                <a:solidFill>
                  <a:schemeClr val="accent2">
                    <a:lumMod val="75000"/>
                  </a:schemeClr>
                </a:solidFill>
              </a:rPr>
              <a:t>ARSITEKTUR KOMPUTER</a:t>
            </a:r>
          </a:p>
        </p:txBody>
      </p:sp>
      <p:pic>
        <p:nvPicPr>
          <p:cNvPr id="4" name="Picture 3">
            <a:extLst>
              <a:ext uri="{FF2B5EF4-FFF2-40B4-BE49-F238E27FC236}">
                <a16:creationId xmlns:a16="http://schemas.microsoft.com/office/drawing/2014/main" id="{0917000C-DCB3-3FBA-2595-B32087CEDECD}"/>
              </a:ext>
            </a:extLst>
          </p:cNvPr>
          <p:cNvPicPr>
            <a:picLocks noChangeAspect="1"/>
          </p:cNvPicPr>
          <p:nvPr/>
        </p:nvPicPr>
        <p:blipFill>
          <a:blip r:embed="rId2"/>
          <a:stretch>
            <a:fillRect/>
          </a:stretch>
        </p:blipFill>
        <p:spPr>
          <a:xfrm>
            <a:off x="2467890" y="819963"/>
            <a:ext cx="3237171" cy="3253857"/>
          </a:xfrm>
          <a:prstGeom prst="rect">
            <a:avLst/>
          </a:prstGeom>
        </p:spPr>
      </p:pic>
      <p:pic>
        <p:nvPicPr>
          <p:cNvPr id="8" name="Picture 7">
            <a:extLst>
              <a:ext uri="{FF2B5EF4-FFF2-40B4-BE49-F238E27FC236}">
                <a16:creationId xmlns:a16="http://schemas.microsoft.com/office/drawing/2014/main" id="{16D11984-6550-6423-A0F0-630F4DADFD3E}"/>
              </a:ext>
            </a:extLst>
          </p:cNvPr>
          <p:cNvPicPr>
            <a:picLocks noChangeAspect="1"/>
          </p:cNvPicPr>
          <p:nvPr/>
        </p:nvPicPr>
        <p:blipFill>
          <a:blip r:embed="rId3"/>
          <a:stretch>
            <a:fillRect/>
          </a:stretch>
        </p:blipFill>
        <p:spPr>
          <a:xfrm>
            <a:off x="6026099" y="819963"/>
            <a:ext cx="3237171" cy="3253856"/>
          </a:xfrm>
          <a:prstGeom prst="rect">
            <a:avLst/>
          </a:prstGeom>
        </p:spPr>
      </p:pic>
      <p:sp>
        <p:nvSpPr>
          <p:cNvPr id="10" name="TextBox 9">
            <a:extLst>
              <a:ext uri="{FF2B5EF4-FFF2-40B4-BE49-F238E27FC236}">
                <a16:creationId xmlns:a16="http://schemas.microsoft.com/office/drawing/2014/main" id="{D0AC56C3-3AE6-C306-E511-5151ACB134A2}"/>
              </a:ext>
            </a:extLst>
          </p:cNvPr>
          <p:cNvSpPr txBox="1"/>
          <p:nvPr/>
        </p:nvSpPr>
        <p:spPr>
          <a:xfrm>
            <a:off x="2467890" y="4169322"/>
            <a:ext cx="3381790" cy="1200329"/>
          </a:xfrm>
          <a:prstGeom prst="rect">
            <a:avLst/>
          </a:prstGeom>
          <a:noFill/>
        </p:spPr>
        <p:txBody>
          <a:bodyPr wrap="square">
            <a:spAutoFit/>
          </a:bodyPr>
          <a:lstStyle/>
          <a:p>
            <a:pPr algn="ctr"/>
            <a:r>
              <a:rPr lang="id-ID">
                <a:latin typeface="Bahnschrift" panose="020B0502040204020203" pitchFamily="34" charset="0"/>
              </a:rPr>
              <a:t>Arsitektur Harvard banyak digunakan</a:t>
            </a:r>
            <a:r>
              <a:rPr lang="en-US">
                <a:latin typeface="Bahnschrift" panose="020B0502040204020203" pitchFamily="34" charset="0"/>
              </a:rPr>
              <a:t> </a:t>
            </a:r>
            <a:r>
              <a:rPr lang="id-ID">
                <a:latin typeface="Bahnschrift" panose="020B0502040204020203" pitchFamily="34" charset="0"/>
              </a:rPr>
              <a:t>pada</a:t>
            </a:r>
            <a:r>
              <a:rPr lang="en-US">
                <a:latin typeface="Bahnschrift" panose="020B0502040204020203" pitchFamily="34" charset="0"/>
              </a:rPr>
              <a:t> </a:t>
            </a:r>
            <a:r>
              <a:rPr lang="id-ID" i="1">
                <a:latin typeface="Bahnschrift" panose="020B0502040204020203" pitchFamily="34" charset="0"/>
              </a:rPr>
              <a:t>microcontrolle</a:t>
            </a:r>
            <a:r>
              <a:rPr lang="id-ID">
                <a:latin typeface="Bahnschrift" panose="020B0502040204020203" pitchFamily="34" charset="0"/>
              </a:rPr>
              <a:t>r dan </a:t>
            </a:r>
            <a:r>
              <a:rPr lang="id-ID" i="1">
                <a:latin typeface="Bahnschrift" panose="020B0502040204020203" pitchFamily="34" charset="0"/>
              </a:rPr>
              <a:t>digital signal processor </a:t>
            </a:r>
            <a:r>
              <a:rPr lang="id-ID">
                <a:latin typeface="Bahnschrift" panose="020B0502040204020203" pitchFamily="34" charset="0"/>
              </a:rPr>
              <a:t>(DSP).</a:t>
            </a:r>
          </a:p>
        </p:txBody>
      </p:sp>
    </p:spTree>
    <p:extLst>
      <p:ext uri="{BB962C8B-B14F-4D97-AF65-F5344CB8AC3E}">
        <p14:creationId xmlns:p14="http://schemas.microsoft.com/office/powerpoint/2010/main" val="2581636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6DF461-B4CC-3C0F-2C03-9992692D19C2}"/>
              </a:ext>
            </a:extLst>
          </p:cNvPr>
          <p:cNvSpPr txBox="1"/>
          <p:nvPr/>
        </p:nvSpPr>
        <p:spPr>
          <a:xfrm>
            <a:off x="8018394" y="183081"/>
            <a:ext cx="3908189" cy="461665"/>
          </a:xfrm>
          <a:prstGeom prst="rect">
            <a:avLst/>
          </a:prstGeom>
          <a:noFill/>
        </p:spPr>
        <p:txBody>
          <a:bodyPr wrap="square">
            <a:spAutoFit/>
          </a:bodyPr>
          <a:lstStyle/>
          <a:p>
            <a:r>
              <a:rPr lang="id-ID" sz="2400" b="1" i="1">
                <a:solidFill>
                  <a:schemeClr val="accent2">
                    <a:lumMod val="75000"/>
                  </a:schemeClr>
                </a:solidFill>
              </a:rPr>
              <a:t>ARSITEKTUR </a:t>
            </a:r>
            <a:r>
              <a:rPr lang="en-US" sz="2400" b="1" i="1">
                <a:solidFill>
                  <a:schemeClr val="accent2">
                    <a:lumMod val="75000"/>
                  </a:schemeClr>
                </a:solidFill>
              </a:rPr>
              <a:t>HAVARD</a:t>
            </a:r>
            <a:endParaRPr lang="id-ID" sz="2400" b="1" i="1">
              <a:solidFill>
                <a:schemeClr val="accent2">
                  <a:lumMod val="75000"/>
                </a:schemeClr>
              </a:solidFill>
            </a:endParaRPr>
          </a:p>
        </p:txBody>
      </p:sp>
      <p:pic>
        <p:nvPicPr>
          <p:cNvPr id="3" name="Picture 2">
            <a:extLst>
              <a:ext uri="{FF2B5EF4-FFF2-40B4-BE49-F238E27FC236}">
                <a16:creationId xmlns:a16="http://schemas.microsoft.com/office/drawing/2014/main" id="{602E2F92-57D1-7BEB-79E4-DE2B53A7C1C3}"/>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882348" y="847741"/>
            <a:ext cx="5698434" cy="2244983"/>
          </a:xfrm>
          <a:prstGeom prst="rect">
            <a:avLst/>
          </a:prstGeom>
        </p:spPr>
      </p:pic>
      <p:sp>
        <p:nvSpPr>
          <p:cNvPr id="6" name="TextBox 5">
            <a:extLst>
              <a:ext uri="{FF2B5EF4-FFF2-40B4-BE49-F238E27FC236}">
                <a16:creationId xmlns:a16="http://schemas.microsoft.com/office/drawing/2014/main" id="{282721A3-F07C-D42B-A5EB-A515ACD07B9A}"/>
              </a:ext>
            </a:extLst>
          </p:cNvPr>
          <p:cNvSpPr txBox="1"/>
          <p:nvPr/>
        </p:nvSpPr>
        <p:spPr>
          <a:xfrm>
            <a:off x="967408" y="3295719"/>
            <a:ext cx="9528314" cy="3046988"/>
          </a:xfrm>
          <a:prstGeom prst="rect">
            <a:avLst/>
          </a:prstGeom>
          <a:noFill/>
        </p:spPr>
        <p:txBody>
          <a:bodyPr wrap="square">
            <a:spAutoFit/>
          </a:bodyPr>
          <a:lstStyle/>
          <a:p>
            <a:pPr marL="342900" indent="-342900" algn="just">
              <a:buFont typeface="Wingdings" panose="05000000000000000000" pitchFamily="2" charset="2"/>
              <a:buChar char="§"/>
            </a:pPr>
            <a:r>
              <a:rPr lang="id-ID" sz="2400"/>
              <a:t>Arsitektur Harvard menggunakan memori terpisah untuk program dan data dengan alamat dan bus data berdiri sendiri. </a:t>
            </a:r>
            <a:endParaRPr lang="en-US" sz="2400"/>
          </a:p>
          <a:p>
            <a:pPr marL="342900" indent="-342900" algn="just">
              <a:buFont typeface="Wingdings" panose="05000000000000000000" pitchFamily="2" charset="2"/>
              <a:buChar char="§"/>
            </a:pPr>
            <a:r>
              <a:rPr lang="id-ID" sz="2400"/>
              <a:t>Adanya dua perbedaan aliran data dan alamat menyebabkan tidak diperlukannya </a:t>
            </a:r>
            <a:r>
              <a:rPr lang="id-ID" sz="2400" i="1"/>
              <a:t>multiplexing </a:t>
            </a:r>
            <a:r>
              <a:rPr lang="id-ID" sz="2400"/>
              <a:t>alamat dan bus data.</a:t>
            </a:r>
            <a:endParaRPr lang="en-US" sz="2400"/>
          </a:p>
          <a:p>
            <a:pPr marL="342900" indent="-342900" algn="just">
              <a:buFont typeface="Wingdings" panose="05000000000000000000" pitchFamily="2" charset="2"/>
              <a:buChar char="§"/>
            </a:pPr>
            <a:r>
              <a:rPr lang="id-ID" sz="2400"/>
              <a:t>Arsitektur ini tidak hanya didukung dengan bus paralel untuk alamat dan data, tetapi juga menyediakan organisasi internal yang berbeda sedemikian rupa. Instruksi dapat diambil dan dikodekan ketika berbagai data sedang diambil dan dioperasikan.</a:t>
            </a:r>
          </a:p>
        </p:txBody>
      </p:sp>
    </p:spTree>
    <p:extLst>
      <p:ext uri="{BB962C8B-B14F-4D97-AF65-F5344CB8AC3E}">
        <p14:creationId xmlns:p14="http://schemas.microsoft.com/office/powerpoint/2010/main" val="350909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D6DF461-B4CC-3C0F-2C03-9992692D19C2}"/>
              </a:ext>
            </a:extLst>
          </p:cNvPr>
          <p:cNvSpPr txBox="1"/>
          <p:nvPr/>
        </p:nvSpPr>
        <p:spPr>
          <a:xfrm>
            <a:off x="8018394" y="183081"/>
            <a:ext cx="3908189" cy="461665"/>
          </a:xfrm>
          <a:prstGeom prst="rect">
            <a:avLst/>
          </a:prstGeom>
          <a:noFill/>
        </p:spPr>
        <p:txBody>
          <a:bodyPr wrap="square">
            <a:spAutoFit/>
          </a:bodyPr>
          <a:lstStyle/>
          <a:p>
            <a:r>
              <a:rPr lang="id-ID" sz="2400" b="1" i="1">
                <a:solidFill>
                  <a:schemeClr val="accent2">
                    <a:lumMod val="75000"/>
                  </a:schemeClr>
                </a:solidFill>
              </a:rPr>
              <a:t>ARSITEKTUR </a:t>
            </a:r>
            <a:r>
              <a:rPr lang="en-US" sz="2400" b="1" i="1">
                <a:solidFill>
                  <a:schemeClr val="accent2">
                    <a:lumMod val="75000"/>
                  </a:schemeClr>
                </a:solidFill>
              </a:rPr>
              <a:t>HAVARD</a:t>
            </a:r>
            <a:endParaRPr lang="id-ID" sz="2400" b="1" i="1">
              <a:solidFill>
                <a:schemeClr val="accent2">
                  <a:lumMod val="75000"/>
                </a:schemeClr>
              </a:solidFill>
            </a:endParaRPr>
          </a:p>
        </p:txBody>
      </p:sp>
      <p:sp>
        <p:nvSpPr>
          <p:cNvPr id="6" name="TextBox 5">
            <a:extLst>
              <a:ext uri="{FF2B5EF4-FFF2-40B4-BE49-F238E27FC236}">
                <a16:creationId xmlns:a16="http://schemas.microsoft.com/office/drawing/2014/main" id="{282721A3-F07C-D42B-A5EB-A515ACD07B9A}"/>
              </a:ext>
            </a:extLst>
          </p:cNvPr>
          <p:cNvSpPr txBox="1"/>
          <p:nvPr/>
        </p:nvSpPr>
        <p:spPr>
          <a:xfrm>
            <a:off x="1146312" y="2918032"/>
            <a:ext cx="9528314" cy="1200329"/>
          </a:xfrm>
          <a:prstGeom prst="rect">
            <a:avLst/>
          </a:prstGeom>
          <a:noFill/>
        </p:spPr>
        <p:txBody>
          <a:bodyPr wrap="square">
            <a:spAutoFit/>
          </a:bodyPr>
          <a:lstStyle/>
          <a:p>
            <a:pPr marL="342900" indent="-342900" algn="just">
              <a:buFont typeface="Wingdings" panose="05000000000000000000" pitchFamily="2" charset="2"/>
              <a:buChar char="§"/>
            </a:pPr>
            <a:r>
              <a:rPr lang="id-ID" sz="2400"/>
              <a:t>Data bus bisa saja memiliki ukuran yang berbeda dengan</a:t>
            </a:r>
            <a:r>
              <a:rPr lang="en-US" sz="2400"/>
              <a:t> </a:t>
            </a:r>
            <a:r>
              <a:rPr lang="id-ID" sz="2400"/>
              <a:t>address bus. </a:t>
            </a:r>
          </a:p>
          <a:p>
            <a:pPr marL="342900" indent="-342900" algn="just">
              <a:buFont typeface="Wingdings" panose="05000000000000000000" pitchFamily="2" charset="2"/>
              <a:buChar char="§"/>
            </a:pPr>
            <a:r>
              <a:rPr lang="id-ID" sz="2400"/>
              <a:t>Perbedaan ukuran bus memungkinkan optimalisasi dalam</a:t>
            </a:r>
            <a:r>
              <a:rPr lang="en-US" sz="2400"/>
              <a:t> </a:t>
            </a:r>
            <a:r>
              <a:rPr lang="id-ID" sz="2400"/>
              <a:t>eksekusi instruksi yang cepat.</a:t>
            </a:r>
          </a:p>
        </p:txBody>
      </p:sp>
      <p:pic>
        <p:nvPicPr>
          <p:cNvPr id="4" name="Picture 3">
            <a:extLst>
              <a:ext uri="{FF2B5EF4-FFF2-40B4-BE49-F238E27FC236}">
                <a16:creationId xmlns:a16="http://schemas.microsoft.com/office/drawing/2014/main" id="{8FA610C4-4566-D297-6C9E-84408B199E00}"/>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80291" y="916892"/>
            <a:ext cx="4871622" cy="1592889"/>
          </a:xfrm>
          <a:prstGeom prst="rect">
            <a:avLst/>
          </a:prstGeom>
        </p:spPr>
      </p:pic>
    </p:spTree>
    <p:extLst>
      <p:ext uri="{BB962C8B-B14F-4D97-AF65-F5344CB8AC3E}">
        <p14:creationId xmlns:p14="http://schemas.microsoft.com/office/powerpoint/2010/main" val="546990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9A8AC-1863-565F-D8A2-47931006820E}"/>
              </a:ext>
            </a:extLst>
          </p:cNvPr>
          <p:cNvSpPr txBox="1"/>
          <p:nvPr/>
        </p:nvSpPr>
        <p:spPr>
          <a:xfrm>
            <a:off x="726634" y="3031434"/>
            <a:ext cx="9908236" cy="2492990"/>
          </a:xfrm>
          <a:prstGeom prst="rect">
            <a:avLst/>
          </a:prstGeom>
          <a:noFill/>
        </p:spPr>
        <p:txBody>
          <a:bodyPr wrap="square">
            <a:spAutoFit/>
          </a:bodyPr>
          <a:lstStyle/>
          <a:p>
            <a:pPr marL="457200" indent="-457200" algn="just">
              <a:buFont typeface="Wingdings" panose="05000000000000000000" pitchFamily="2" charset="2"/>
              <a:buChar char="§"/>
            </a:pPr>
            <a:r>
              <a:rPr lang="en-US" sz="2600"/>
              <a:t>Arsitektur Von Neumann, program dan data dibagi di ruang memori.</a:t>
            </a:r>
          </a:p>
          <a:p>
            <a:pPr marL="457200" indent="-457200" algn="just">
              <a:buFont typeface="Wingdings" panose="05000000000000000000" pitchFamily="2" charset="2"/>
              <a:buChar char="§"/>
            </a:pPr>
            <a:r>
              <a:rPr lang="en-US" sz="2600"/>
              <a:t>Tersedia fitur penyimpanan dan modifikasi program secara mudah.</a:t>
            </a:r>
          </a:p>
          <a:p>
            <a:pPr marL="457200" indent="-457200" algn="just">
              <a:buFont typeface="Wingdings" panose="05000000000000000000" pitchFamily="2" charset="2"/>
              <a:buChar char="§"/>
            </a:pPr>
            <a:r>
              <a:rPr lang="en-US" sz="2600"/>
              <a:t>Pengumpulan program dan data diselesaikan menggunakan time division </a:t>
            </a:r>
            <a:r>
              <a:rPr lang="en-US" sz="2600" i="1"/>
              <a:t>multiplexing</a:t>
            </a:r>
            <a:r>
              <a:rPr lang="en-US" sz="2600"/>
              <a:t> berpengaruh pada performa microcontroller.</a:t>
            </a:r>
          </a:p>
          <a:p>
            <a:pPr marL="457200" indent="-457200" algn="just">
              <a:buFont typeface="Wingdings" panose="05000000000000000000" pitchFamily="2" charset="2"/>
              <a:buChar char="§"/>
            </a:pPr>
            <a:r>
              <a:rPr lang="en-US" sz="2600"/>
              <a:t>mikrokontroler yang menggunakan arsitektur Von Neumann (</a:t>
            </a:r>
            <a:r>
              <a:rPr lang="en-US" sz="2600" i="1"/>
              <a:t>Princeton</a:t>
            </a:r>
            <a:r>
              <a:rPr lang="en-US" sz="2600"/>
              <a:t>) adalah Motorola 68HC11.</a:t>
            </a:r>
            <a:endParaRPr lang="id-ID" sz="2600"/>
          </a:p>
        </p:txBody>
      </p:sp>
      <p:sp>
        <p:nvSpPr>
          <p:cNvPr id="11" name="TextBox 10">
            <a:extLst>
              <a:ext uri="{FF2B5EF4-FFF2-40B4-BE49-F238E27FC236}">
                <a16:creationId xmlns:a16="http://schemas.microsoft.com/office/drawing/2014/main" id="{0D6DF461-B4CC-3C0F-2C03-9992692D19C2}"/>
              </a:ext>
            </a:extLst>
          </p:cNvPr>
          <p:cNvSpPr txBox="1"/>
          <p:nvPr/>
        </p:nvSpPr>
        <p:spPr>
          <a:xfrm>
            <a:off x="8018394" y="183081"/>
            <a:ext cx="3908189" cy="461665"/>
          </a:xfrm>
          <a:prstGeom prst="rect">
            <a:avLst/>
          </a:prstGeom>
          <a:noFill/>
        </p:spPr>
        <p:txBody>
          <a:bodyPr wrap="square">
            <a:spAutoFit/>
          </a:bodyPr>
          <a:lstStyle/>
          <a:p>
            <a:r>
              <a:rPr lang="id-ID" sz="2400" b="1" i="1">
                <a:solidFill>
                  <a:schemeClr val="accent2">
                    <a:lumMod val="75000"/>
                  </a:schemeClr>
                </a:solidFill>
              </a:rPr>
              <a:t>ARSITEKTUR VON NEUMANN</a:t>
            </a:r>
          </a:p>
        </p:txBody>
      </p:sp>
      <p:pic>
        <p:nvPicPr>
          <p:cNvPr id="18" name="Picture 17">
            <a:extLst>
              <a:ext uri="{FF2B5EF4-FFF2-40B4-BE49-F238E27FC236}">
                <a16:creationId xmlns:a16="http://schemas.microsoft.com/office/drawing/2014/main" id="{F1B6F680-4209-D3E2-A17F-3B1F8409B114}"/>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666070" y="844825"/>
            <a:ext cx="4352324" cy="1889496"/>
          </a:xfrm>
          <a:prstGeom prst="rect">
            <a:avLst/>
          </a:prstGeom>
        </p:spPr>
      </p:pic>
    </p:spTree>
    <p:extLst>
      <p:ext uri="{BB962C8B-B14F-4D97-AF65-F5344CB8AC3E}">
        <p14:creationId xmlns:p14="http://schemas.microsoft.com/office/powerpoint/2010/main" val="1274910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951</Words>
  <Application>Microsoft Office PowerPoint</Application>
  <PresentationFormat>Widescreen</PresentationFormat>
  <Paragraphs>130</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Bahnschrift</vt:lpstr>
      <vt:lpstr>Calibri</vt:lpstr>
      <vt:lpstr>Calibri Light</vt:lpstr>
      <vt:lpstr>Courier New</vt:lpstr>
      <vt:lpstr>Montserrat</vt:lpstr>
      <vt:lpstr>Tahoma</vt:lpstr>
      <vt:lpstr>Wingdings</vt:lpstr>
      <vt:lpstr>Office Theme</vt:lpstr>
      <vt:lpstr>ARSITEKTUR &amp; ORGANISASI  KOMPUTER  Program Studi PJJ INFORMATIKA  Sesi 2 – FUNGSI DAN STRUKTUR ARSITEKTUR KOMPUTER </vt:lpstr>
      <vt:lpstr>TUJUAN PEMBELAJARAN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Ekonomi &amp; Bisnis II Program Studi Manajemen  Sesi 1 – Ruang Lingkup Statistik Inferensial</dc:title>
  <dc:creator>rizky kinoy</dc:creator>
  <cp:lastModifiedBy>Saminista</cp:lastModifiedBy>
  <cp:revision>29</cp:revision>
  <dcterms:created xsi:type="dcterms:W3CDTF">2021-09-06T16:17:13Z</dcterms:created>
  <dcterms:modified xsi:type="dcterms:W3CDTF">2022-09-21T12:41:55Z</dcterms:modified>
</cp:coreProperties>
</file>