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6394D-4A7F-DF23-E3A6-001E25686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89" y="178688"/>
            <a:ext cx="2654613" cy="8910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9D484C-1004-DEFA-E801-9E013830CBFA}"/>
              </a:ext>
            </a:extLst>
          </p:cNvPr>
          <p:cNvSpPr txBox="1">
            <a:spLocks noChangeArrowheads="1"/>
          </p:cNvSpPr>
          <p:nvPr/>
        </p:nvSpPr>
        <p:spPr>
          <a:xfrm>
            <a:off x="4742121" y="3334528"/>
            <a:ext cx="6857999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Arsitektur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&amp;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Organisasi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Komputer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1EF7-2D1D-454D-57D0-822EDFFF91E4}"/>
              </a:ext>
            </a:extLst>
          </p:cNvPr>
          <p:cNvSpPr txBox="1"/>
          <p:nvPr/>
        </p:nvSpPr>
        <p:spPr>
          <a:xfrm>
            <a:off x="6709145" y="5955323"/>
            <a:ext cx="455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Catur Nugroho, S.Kom, M.Kom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241344" y="1150660"/>
            <a:ext cx="4114800" cy="5216861"/>
          </a:xfrm>
        </p:spPr>
        <p:txBody>
          <a:bodyPr>
            <a:noAutofit/>
          </a:bodyPr>
          <a:lstStyle/>
          <a:p>
            <a:r>
              <a:rPr lang="en-GB" sz="2000" b="1" dirty="0"/>
              <a:t>Semiconductor</a:t>
            </a:r>
          </a:p>
          <a:p>
            <a:pPr lvl="2">
              <a:buFont typeface="Wingdings" pitchFamily="2" charset="2"/>
              <a:buChar char="ü"/>
            </a:pPr>
            <a:r>
              <a:rPr lang="en-GB" b="1" dirty="0"/>
              <a:t>RAM</a:t>
            </a:r>
          </a:p>
          <a:p>
            <a:pPr marL="457200" lvl="1" indent="0">
              <a:buNone/>
            </a:pPr>
            <a:endParaRPr lang="en-GB" sz="800" b="1" dirty="0"/>
          </a:p>
          <a:p>
            <a:r>
              <a:rPr lang="en-GB" sz="2000" b="1" dirty="0"/>
              <a:t>Magnetic</a:t>
            </a:r>
          </a:p>
          <a:p>
            <a:pPr lvl="2">
              <a:buFont typeface="Wingdings" pitchFamily="2" charset="2"/>
              <a:buChar char="ü"/>
            </a:pPr>
            <a:r>
              <a:rPr lang="en-GB" b="1" dirty="0"/>
              <a:t>Disk &amp; Tape</a:t>
            </a:r>
          </a:p>
          <a:p>
            <a:pPr marL="457200" lvl="1" indent="0">
              <a:buNone/>
            </a:pPr>
            <a:endParaRPr lang="en-GB" sz="800" b="1" dirty="0"/>
          </a:p>
          <a:p>
            <a:r>
              <a:rPr lang="en-GB" sz="2000" b="1" dirty="0"/>
              <a:t>Optical</a:t>
            </a:r>
          </a:p>
          <a:p>
            <a:pPr lvl="2">
              <a:buFont typeface="Wingdings" pitchFamily="2" charset="2"/>
              <a:buChar char="ü"/>
            </a:pPr>
            <a:r>
              <a:rPr lang="en-GB" b="1" dirty="0"/>
              <a:t>CD &amp; DVD</a:t>
            </a:r>
          </a:p>
          <a:p>
            <a:pPr marL="457200" lvl="1" indent="0">
              <a:buNone/>
            </a:pPr>
            <a:endParaRPr lang="en-GB" sz="800" b="1" dirty="0"/>
          </a:p>
          <a:p>
            <a:r>
              <a:rPr lang="en-GB" sz="2000" b="1" dirty="0"/>
              <a:t>Others</a:t>
            </a:r>
          </a:p>
          <a:p>
            <a:pPr lvl="2">
              <a:buFont typeface="Wingdings" pitchFamily="2" charset="2"/>
              <a:buChar char="ü"/>
            </a:pPr>
            <a:r>
              <a:rPr lang="en-GB" b="1" dirty="0"/>
              <a:t>Bubble</a:t>
            </a:r>
          </a:p>
          <a:p>
            <a:pPr lvl="2">
              <a:buFont typeface="Wingdings" pitchFamily="2" charset="2"/>
              <a:buChar char="ü"/>
            </a:pPr>
            <a:r>
              <a:rPr lang="en-GB" b="1" dirty="0"/>
              <a:t>Hologram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26692" y="200157"/>
            <a:ext cx="3773606" cy="1143000"/>
          </a:xfrm>
        </p:spPr>
        <p:txBody>
          <a:bodyPr/>
          <a:lstStyle/>
          <a:p>
            <a:pPr algn="l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562669" y="1361359"/>
            <a:ext cx="8229600" cy="4525963"/>
          </a:xfrm>
        </p:spPr>
        <p:txBody>
          <a:bodyPr/>
          <a:lstStyle/>
          <a:p>
            <a:r>
              <a:rPr lang="en-GB" dirty="0"/>
              <a:t>Decay</a:t>
            </a:r>
          </a:p>
          <a:p>
            <a:r>
              <a:rPr lang="en-GB" dirty="0"/>
              <a:t>Volatility</a:t>
            </a:r>
          </a:p>
          <a:p>
            <a:r>
              <a:rPr lang="en-GB" dirty="0"/>
              <a:t>Erasable</a:t>
            </a:r>
          </a:p>
          <a:p>
            <a:r>
              <a:rPr lang="en-GB" dirty="0"/>
              <a:t>Power consumption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GB" sz="4000" b="1" dirty="0" err="1"/>
              <a:t>Organisa</a:t>
            </a:r>
            <a:r>
              <a:rPr lang="en-US" sz="4000" b="1" dirty="0" err="1"/>
              <a:t>si</a:t>
            </a:r>
            <a:endParaRPr lang="en-US" sz="4000" b="1" dirty="0"/>
          </a:p>
          <a:p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bit-bit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GB" dirty="0"/>
              <a:t> word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53487" y="304795"/>
            <a:ext cx="3418764" cy="1143000"/>
          </a:xfrm>
        </p:spPr>
        <p:txBody>
          <a:bodyPr/>
          <a:lstStyle/>
          <a:p>
            <a:pPr algn="l"/>
            <a:r>
              <a:rPr lang="en-US" b="1" dirty="0" err="1"/>
              <a:t>Karakteristik</a:t>
            </a:r>
            <a:endParaRPr lang="en-GB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816996"/>
              </p:ext>
            </p:extLst>
          </p:nvPr>
        </p:nvGraphicFramePr>
        <p:xfrm>
          <a:off x="4934139" y="202625"/>
          <a:ext cx="5235166" cy="4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847619" imgH="3600000" progId="PBrush">
                  <p:embed/>
                </p:oleObj>
              </mc:Choice>
              <mc:Fallback>
                <p:oleObj name="Bitmap Image" r:id="rId3" imgW="5847619" imgH="36000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139" y="202625"/>
                        <a:ext cx="5235166" cy="408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108576" y="1723867"/>
            <a:ext cx="8229600" cy="351687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Berapa</a:t>
            </a:r>
            <a:r>
              <a:rPr lang="en-US" sz="2800" b="1" dirty="0"/>
              <a:t> </a:t>
            </a:r>
            <a:r>
              <a:rPr lang="en-US" sz="2800" b="1" dirty="0" err="1"/>
              <a:t>banyak</a:t>
            </a:r>
            <a:r>
              <a:rPr lang="en-GB" sz="2800" b="1" dirty="0"/>
              <a:t>?</a:t>
            </a:r>
          </a:p>
          <a:p>
            <a:pPr lvl="1">
              <a:buFont typeface="Wingdings" pitchFamily="2" charset="2"/>
              <a:buChar char="ü"/>
            </a:pPr>
            <a:r>
              <a:rPr lang="en-GB" sz="2800" b="1" dirty="0"/>
              <a:t>Capacity</a:t>
            </a:r>
          </a:p>
          <a:p>
            <a:r>
              <a:rPr lang="en-US" sz="2800" b="1" dirty="0" err="1"/>
              <a:t>Seberapa</a:t>
            </a:r>
            <a:r>
              <a:rPr lang="en-US" sz="2800" b="1" dirty="0"/>
              <a:t> </a:t>
            </a:r>
            <a:r>
              <a:rPr lang="en-US" sz="2800" b="1" dirty="0" err="1"/>
              <a:t>cepat</a:t>
            </a:r>
            <a:r>
              <a:rPr lang="en-GB" sz="2800" b="1" dirty="0"/>
              <a:t>?</a:t>
            </a:r>
          </a:p>
          <a:p>
            <a:pPr lvl="1">
              <a:buFont typeface="Wingdings" pitchFamily="2" charset="2"/>
              <a:buChar char="ü"/>
            </a:pPr>
            <a:r>
              <a:rPr lang="en-GB" sz="2800" b="1" dirty="0"/>
              <a:t>Time is money</a:t>
            </a:r>
          </a:p>
          <a:p>
            <a:r>
              <a:rPr lang="en-US" sz="2800" b="1" dirty="0" err="1"/>
              <a:t>Berapa</a:t>
            </a:r>
            <a:r>
              <a:rPr lang="en-US" sz="2800" b="1" dirty="0"/>
              <a:t> </a:t>
            </a:r>
            <a:r>
              <a:rPr lang="en-US" sz="2800" b="1" dirty="0" err="1"/>
              <a:t>mahal</a:t>
            </a:r>
            <a:r>
              <a:rPr lang="en-GB" sz="2800" b="1" dirty="0"/>
              <a:t>?</a:t>
            </a:r>
          </a:p>
          <a:p>
            <a:endParaRPr lang="en-GB" sz="2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20" y="454921"/>
            <a:ext cx="5481148" cy="1143000"/>
          </a:xfrm>
        </p:spPr>
        <p:txBody>
          <a:bodyPr/>
          <a:lstStyle/>
          <a:p>
            <a:pPr algn="l"/>
            <a:r>
              <a:rPr lang="en-US" b="1" dirty="0" err="1"/>
              <a:t>Kendala</a:t>
            </a:r>
            <a:r>
              <a:rPr lang="en-US" b="1" dirty="0"/>
              <a:t> </a:t>
            </a:r>
            <a:r>
              <a:rPr lang="en-US" b="1" dirty="0" err="1"/>
              <a:t>Rancangan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531661" y="1262963"/>
            <a:ext cx="8229600" cy="50423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/>
              <a:t>  Registers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L1 Cache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L2 Cache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Main memory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Disk cache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Disk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Optical</a:t>
            </a:r>
          </a:p>
          <a:p>
            <a:pPr>
              <a:buFont typeface="Wingdings" pitchFamily="2" charset="2"/>
              <a:buChar char="Ø"/>
            </a:pPr>
            <a:r>
              <a:rPr lang="en-GB" sz="2800" b="1" dirty="0"/>
              <a:t>  Tape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510" y="304795"/>
            <a:ext cx="4223982" cy="1143000"/>
          </a:xfrm>
        </p:spPr>
        <p:txBody>
          <a:bodyPr/>
          <a:lstStyle/>
          <a:p>
            <a:pPr algn="l"/>
            <a:r>
              <a:rPr lang="en-GB" b="1" dirty="0" err="1"/>
              <a:t>Hierar</a:t>
            </a:r>
            <a:r>
              <a:rPr lang="en-US" b="1" dirty="0" err="1"/>
              <a:t>ki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58452" y="1740636"/>
            <a:ext cx="9628495" cy="3486457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Selama</a:t>
            </a:r>
            <a:r>
              <a:rPr lang="en-US" sz="3200" b="1" dirty="0"/>
              <a:t> </a:t>
            </a:r>
            <a:r>
              <a:rPr lang="en-US" sz="3200" b="1" dirty="0" err="1"/>
              <a:t>berlangsungnya</a:t>
            </a:r>
            <a:r>
              <a:rPr lang="en-US" sz="3200" b="1" dirty="0"/>
              <a:t> </a:t>
            </a:r>
            <a:r>
              <a:rPr lang="en-US" sz="3200" b="1" dirty="0" err="1"/>
              <a:t>eksekusi</a:t>
            </a:r>
            <a:r>
              <a:rPr lang="en-US" sz="3200" b="1" dirty="0"/>
              <a:t> </a:t>
            </a:r>
            <a:r>
              <a:rPr lang="en-US" sz="3200" b="1" dirty="0" err="1"/>
              <a:t>suatu</a:t>
            </a:r>
            <a:r>
              <a:rPr lang="en-US" sz="3200" b="1" dirty="0"/>
              <a:t> program,</a:t>
            </a:r>
            <a:r>
              <a:rPr lang="en-GB" sz="3200" b="1" dirty="0"/>
              <a:t> </a:t>
            </a:r>
            <a:r>
              <a:rPr lang="en-US" sz="3200" b="1" dirty="0" err="1"/>
              <a:t>referensi</a:t>
            </a:r>
            <a:r>
              <a:rPr lang="en-US" sz="3200" b="1" dirty="0"/>
              <a:t> </a:t>
            </a:r>
            <a:r>
              <a:rPr lang="en-GB" sz="3200" b="1" dirty="0" err="1"/>
              <a:t>memori</a:t>
            </a:r>
            <a:r>
              <a:rPr lang="en-US" sz="3200" b="1" dirty="0"/>
              <a:t> </a:t>
            </a:r>
            <a:r>
              <a:rPr lang="en-US" sz="3200" b="1" dirty="0" err="1"/>
              <a:t>cenderung</a:t>
            </a:r>
            <a:r>
              <a:rPr lang="en-US" sz="3200" b="1" dirty="0"/>
              <a:t>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mengelompok</a:t>
            </a:r>
            <a:r>
              <a:rPr lang="en-US" sz="3200" b="1" dirty="0"/>
              <a:t> (</a:t>
            </a:r>
            <a:r>
              <a:rPr lang="en-GB" sz="3200" b="1" dirty="0"/>
              <a:t>cluster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 err="1"/>
              <a:t>Contoh</a:t>
            </a:r>
            <a:r>
              <a:rPr lang="en-US" sz="3200" b="1" dirty="0"/>
              <a:t> :</a:t>
            </a:r>
            <a:r>
              <a:rPr lang="en-GB" sz="3200" b="1" dirty="0"/>
              <a:t> loops</a:t>
            </a:r>
          </a:p>
          <a:p>
            <a:endParaRPr lang="en-GB" sz="3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191" y="888787"/>
            <a:ext cx="5206620" cy="1143000"/>
          </a:xfrm>
        </p:spPr>
        <p:txBody>
          <a:bodyPr/>
          <a:lstStyle/>
          <a:p>
            <a:r>
              <a:rPr lang="en-GB" b="1" dirty="0"/>
              <a:t>Locality of Reference</a:t>
            </a:r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972100" y="1733266"/>
            <a:ext cx="9000700" cy="354841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3200" b="1" dirty="0"/>
              <a:t>RAM </a:t>
            </a:r>
          </a:p>
          <a:p>
            <a:pPr lvl="1"/>
            <a:r>
              <a:rPr lang="en-US" sz="2400" b="1" dirty="0" err="1"/>
              <a:t>Penamaan</a:t>
            </a:r>
            <a:r>
              <a:rPr lang="en-US" sz="2400" b="1" dirty="0"/>
              <a:t> yang </a:t>
            </a:r>
            <a:r>
              <a:rPr lang="en-US" sz="2400" b="1" dirty="0" err="1"/>
              <a:t>salah</a:t>
            </a:r>
            <a:r>
              <a:rPr lang="en-US" sz="2400" b="1" dirty="0"/>
              <a:t> </a:t>
            </a:r>
            <a:r>
              <a:rPr lang="en-US" sz="2400" b="1" dirty="0" err="1"/>
              <a:t>karena</a:t>
            </a:r>
            <a:r>
              <a:rPr lang="en-US" sz="2400" b="1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memori</a:t>
            </a:r>
            <a:r>
              <a:rPr lang="en-GB" sz="2400" b="1" dirty="0"/>
              <a:t> semiconductor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GB" sz="2400" b="1" dirty="0"/>
              <a:t>random access</a:t>
            </a:r>
            <a:r>
              <a:rPr lang="en-US" sz="2400" b="1" dirty="0"/>
              <a:t> (</a:t>
            </a:r>
            <a:r>
              <a:rPr lang="en-US" sz="2400" b="1" dirty="0" err="1"/>
              <a:t>termasuk</a:t>
            </a:r>
            <a:r>
              <a:rPr lang="en-US" sz="2400" b="1" dirty="0"/>
              <a:t> ROM)</a:t>
            </a:r>
            <a:endParaRPr lang="en-GB" sz="2400" b="1" dirty="0"/>
          </a:p>
          <a:p>
            <a:pPr lvl="1"/>
            <a:r>
              <a:rPr lang="en-GB" sz="2400" b="1" dirty="0"/>
              <a:t>Read/Write</a:t>
            </a:r>
          </a:p>
          <a:p>
            <a:pPr lvl="1"/>
            <a:r>
              <a:rPr lang="en-GB" sz="2400" b="1" dirty="0"/>
              <a:t>Volatile</a:t>
            </a:r>
          </a:p>
          <a:p>
            <a:pPr lvl="1"/>
            <a:r>
              <a:rPr lang="en-US" sz="2400" b="1" dirty="0" err="1"/>
              <a:t>Penyimpan</a:t>
            </a:r>
            <a:r>
              <a:rPr lang="en-US" sz="2400" b="1" dirty="0"/>
              <a:t> </a:t>
            </a:r>
            <a:r>
              <a:rPr lang="en-US" sz="2400" b="1" dirty="0" err="1"/>
              <a:t>sementara</a:t>
            </a:r>
            <a:endParaRPr lang="en-GB" sz="2400" b="1" dirty="0"/>
          </a:p>
          <a:p>
            <a:pPr lvl="1"/>
            <a:r>
              <a:rPr lang="en-GB" sz="2400" b="1" dirty="0"/>
              <a:t>Static </a:t>
            </a:r>
            <a:r>
              <a:rPr lang="en-US" sz="2400" b="1" dirty="0" err="1"/>
              <a:t>atau</a:t>
            </a:r>
            <a:r>
              <a:rPr lang="en-GB" sz="2400" b="1" dirty="0"/>
              <a:t> dynamic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0781" y="533946"/>
            <a:ext cx="5766180" cy="1143000"/>
          </a:xfrm>
        </p:spPr>
        <p:txBody>
          <a:bodyPr>
            <a:normAutofit/>
          </a:bodyPr>
          <a:lstStyle/>
          <a:p>
            <a:r>
              <a:rPr lang="en-GB" b="1" dirty="0" err="1"/>
              <a:t>Memor</a:t>
            </a:r>
            <a:r>
              <a:rPr lang="en-US" b="1" dirty="0"/>
              <a:t>i</a:t>
            </a:r>
            <a:r>
              <a:rPr lang="en-GB" b="1" dirty="0"/>
              <a:t> Semiconductor</a:t>
            </a:r>
          </a:p>
        </p:txBody>
      </p:sp>
    </p:spTree>
    <p:extLst>
      <p:ext uri="{BB962C8B-B14F-4D97-AF65-F5344CB8AC3E}">
        <p14:creationId xmlns:p14="http://schemas.microsoft.com/office/powerpoint/2010/main" val="25555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067636" y="1262965"/>
            <a:ext cx="8229600" cy="5308432"/>
          </a:xfrm>
        </p:spPr>
        <p:txBody>
          <a:bodyPr>
            <a:noAutofit/>
          </a:bodyPr>
          <a:lstStyle/>
          <a:p>
            <a:r>
              <a:rPr lang="en-GB" sz="2800" b="1" dirty="0"/>
              <a:t>Bit</a:t>
            </a:r>
            <a:r>
              <a:rPr lang="en-US" sz="2800" b="1" dirty="0"/>
              <a:t> </a:t>
            </a:r>
            <a:r>
              <a:rPr lang="en-US" sz="2800" b="1" dirty="0" err="1"/>
              <a:t>tersimpan</a:t>
            </a:r>
            <a:r>
              <a:rPr lang="en-US" sz="2800" b="1" dirty="0"/>
              <a:t> </a:t>
            </a:r>
            <a:r>
              <a:rPr lang="en-US" sz="2800" b="1" dirty="0" err="1"/>
              <a:t>berupa</a:t>
            </a:r>
            <a:r>
              <a:rPr lang="en-US" sz="2800" b="1" dirty="0"/>
              <a:t> </a:t>
            </a:r>
            <a:r>
              <a:rPr lang="en-US" sz="2800" b="1" dirty="0" err="1"/>
              <a:t>muatan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GB" sz="2800" b="1" dirty="0"/>
              <a:t>capacitor</a:t>
            </a:r>
          </a:p>
          <a:p>
            <a:r>
              <a:rPr lang="en-US" sz="2800" b="1" dirty="0" err="1"/>
              <a:t>Muatan</a:t>
            </a:r>
            <a:r>
              <a:rPr lang="en-US" sz="2800" b="1" dirty="0"/>
              <a:t>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b="1" dirty="0" err="1"/>
              <a:t>bocor</a:t>
            </a:r>
            <a:endParaRPr lang="en-GB" sz="2800" b="1" dirty="0"/>
          </a:p>
          <a:p>
            <a:r>
              <a:rPr lang="en-US" sz="2800" b="1" dirty="0" err="1"/>
              <a:t>Perlu</a:t>
            </a:r>
            <a:r>
              <a:rPr lang="en-US" sz="2800" b="1" dirty="0"/>
              <a:t> di-</a:t>
            </a:r>
            <a:r>
              <a:rPr lang="en-GB" sz="2800" b="1" dirty="0"/>
              <a:t>refresh</a:t>
            </a:r>
          </a:p>
          <a:p>
            <a:r>
              <a:rPr lang="en-US" sz="2800" b="1" dirty="0" err="1"/>
              <a:t>Konstruksi</a:t>
            </a:r>
            <a:r>
              <a:rPr lang="en-US" sz="2800" b="1" dirty="0"/>
              <a:t> </a:t>
            </a:r>
            <a:r>
              <a:rPr lang="en-US" sz="2800" b="1" dirty="0" err="1"/>
              <a:t>sederhana</a:t>
            </a:r>
            <a:endParaRPr lang="en-GB" sz="2800" b="1" dirty="0"/>
          </a:p>
          <a:p>
            <a:r>
              <a:rPr lang="en-US" sz="2800" b="1" dirty="0" err="1"/>
              <a:t>Ukuran</a:t>
            </a:r>
            <a:r>
              <a:rPr lang="en-US" sz="2800" b="1" dirty="0"/>
              <a:t> per bit </a:t>
            </a:r>
            <a:r>
              <a:rPr lang="en-US" sz="2800" b="1" dirty="0" err="1"/>
              <a:t>nya</a:t>
            </a:r>
            <a:r>
              <a:rPr lang="en-US" sz="2800" b="1" dirty="0"/>
              <a:t> </a:t>
            </a:r>
            <a:r>
              <a:rPr lang="en-US" sz="2800" b="1" dirty="0" err="1"/>
              <a:t>kecil</a:t>
            </a:r>
            <a:endParaRPr lang="en-GB" sz="2800" b="1" dirty="0"/>
          </a:p>
          <a:p>
            <a:r>
              <a:rPr lang="en-US" sz="2800" b="1" dirty="0" err="1"/>
              <a:t>Murah</a:t>
            </a:r>
            <a:endParaRPr lang="en-GB" sz="2800" b="1" dirty="0"/>
          </a:p>
          <a:p>
            <a:r>
              <a:rPr lang="en-US" sz="2800" b="1" dirty="0" err="1"/>
              <a:t>Perlu</a:t>
            </a:r>
            <a:r>
              <a:rPr lang="en-US" sz="2800" b="1" dirty="0"/>
              <a:t> </a:t>
            </a:r>
            <a:r>
              <a:rPr lang="en-GB" sz="2800" b="1" dirty="0"/>
              <a:t> refresh</a:t>
            </a:r>
            <a:r>
              <a:rPr lang="en-US" sz="2800" b="1" dirty="0"/>
              <a:t>-</a:t>
            </a:r>
            <a:r>
              <a:rPr lang="en-GB" sz="2800" b="1" dirty="0"/>
              <a:t>circuits</a:t>
            </a:r>
          </a:p>
          <a:p>
            <a:r>
              <a:rPr lang="en-US" sz="2800" b="1" dirty="0" err="1"/>
              <a:t>Lambat</a:t>
            </a:r>
            <a:endParaRPr lang="en-GB" sz="2800" b="1" dirty="0"/>
          </a:p>
          <a:p>
            <a:r>
              <a:rPr lang="en-GB" sz="2800" b="1" dirty="0"/>
              <a:t>Main memory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22" y="213805"/>
            <a:ext cx="4565175" cy="1143000"/>
          </a:xfrm>
        </p:spPr>
        <p:txBody>
          <a:bodyPr/>
          <a:lstStyle/>
          <a:p>
            <a:pPr algn="l"/>
            <a:r>
              <a:rPr lang="en-GB" b="1" dirty="0"/>
              <a:t>Dynamic RAM</a:t>
            </a:r>
          </a:p>
        </p:txBody>
      </p:sp>
    </p:spTree>
    <p:extLst>
      <p:ext uri="{BB962C8B-B14F-4D97-AF65-F5344CB8AC3E}">
        <p14:creationId xmlns:p14="http://schemas.microsoft.com/office/powerpoint/2010/main" val="25555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122227" y="1478205"/>
            <a:ext cx="8178800" cy="5168253"/>
          </a:xfrm>
        </p:spPr>
        <p:txBody>
          <a:bodyPr>
            <a:noAutofit/>
          </a:bodyPr>
          <a:lstStyle/>
          <a:p>
            <a:r>
              <a:rPr lang="en-GB" sz="2800" b="1" dirty="0"/>
              <a:t>Bit</a:t>
            </a:r>
            <a:r>
              <a:rPr lang="en-US" sz="2800" b="1" dirty="0"/>
              <a:t> </a:t>
            </a:r>
            <a:r>
              <a:rPr lang="en-US" sz="2800" b="1" dirty="0" err="1"/>
              <a:t>disimpan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GB" sz="2800" b="1" dirty="0"/>
              <a:t>switches</a:t>
            </a:r>
            <a:r>
              <a:rPr lang="en-US" sz="2800" b="1" dirty="0"/>
              <a:t> </a:t>
            </a:r>
            <a:r>
              <a:rPr lang="en-GB" sz="2800" b="1" dirty="0"/>
              <a:t> on/off </a:t>
            </a:r>
          </a:p>
          <a:p>
            <a:r>
              <a:rPr lang="en-US" sz="2800" b="1" dirty="0" err="1"/>
              <a:t>Tidk</a:t>
            </a:r>
            <a:r>
              <a:rPr lang="en-US" sz="2800" b="1" dirty="0"/>
              <a:t>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/>
              <a:t>kebocoran</a:t>
            </a:r>
            <a:endParaRPr lang="en-GB" sz="2800" b="1" dirty="0"/>
          </a:p>
          <a:p>
            <a:r>
              <a:rPr lang="en-US" sz="2800" b="1" dirty="0" err="1"/>
              <a:t>Tdk</a:t>
            </a:r>
            <a:r>
              <a:rPr lang="en-US" sz="2800" b="1" dirty="0"/>
              <a:t> </a:t>
            </a:r>
            <a:r>
              <a:rPr lang="en-US" sz="2800" b="1" dirty="0" err="1"/>
              <a:t>perlu</a:t>
            </a:r>
            <a:r>
              <a:rPr lang="en-US" sz="2800" b="1" dirty="0"/>
              <a:t>  </a:t>
            </a:r>
            <a:r>
              <a:rPr lang="en-GB" sz="2800" b="1" dirty="0"/>
              <a:t>refreshing</a:t>
            </a:r>
            <a:endParaRPr lang="en-US" sz="2800" b="1" dirty="0"/>
          </a:p>
          <a:p>
            <a:r>
              <a:rPr lang="en-US" sz="2800" b="1" dirty="0" err="1"/>
              <a:t>Konstruksi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GB" sz="2800" b="1" dirty="0"/>
              <a:t>complex </a:t>
            </a:r>
          </a:p>
          <a:p>
            <a:r>
              <a:rPr lang="en-US" sz="2800" b="1" dirty="0" err="1"/>
              <a:t>Ukuran</a:t>
            </a:r>
            <a:r>
              <a:rPr lang="en-US" sz="2800" b="1" dirty="0"/>
              <a:t> </a:t>
            </a:r>
            <a:r>
              <a:rPr lang="en-GB" sz="2800" b="1" dirty="0"/>
              <a:t>per bit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endParaRPr lang="en-GB" sz="2800" b="1" dirty="0"/>
          </a:p>
          <a:p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mahal</a:t>
            </a:r>
            <a:endParaRPr lang="en-GB" sz="2800" b="1" dirty="0"/>
          </a:p>
          <a:p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memerlukan</a:t>
            </a:r>
            <a:r>
              <a:rPr lang="en-US" sz="2800" b="1" dirty="0"/>
              <a:t> </a:t>
            </a:r>
            <a:r>
              <a:rPr lang="en-GB" sz="2800" b="1" dirty="0"/>
              <a:t>refresh</a:t>
            </a:r>
            <a:r>
              <a:rPr lang="en-US" sz="2800" b="1" dirty="0"/>
              <a:t>-</a:t>
            </a:r>
            <a:r>
              <a:rPr lang="en-GB" sz="2800" b="1" dirty="0"/>
              <a:t>circuits</a:t>
            </a:r>
          </a:p>
          <a:p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cepat</a:t>
            </a:r>
            <a:endParaRPr lang="en-GB" sz="2800" b="1" dirty="0"/>
          </a:p>
          <a:p>
            <a:r>
              <a:rPr lang="en-GB" sz="2800" b="1" dirty="0"/>
              <a:t>Cache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373" y="304795"/>
            <a:ext cx="4333164" cy="1143000"/>
          </a:xfrm>
        </p:spPr>
        <p:txBody>
          <a:bodyPr/>
          <a:lstStyle/>
          <a:p>
            <a:pPr algn="l"/>
            <a:r>
              <a:rPr lang="en-GB" b="1" dirty="0"/>
              <a:t>Static RAM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90767" y="2298511"/>
            <a:ext cx="7772400" cy="18297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</a:pPr>
            <a:br>
              <a:rPr kumimoji="1" lang="en-GB" dirty="0">
                <a:latin typeface="Arial Black" pitchFamily="34" charset="0"/>
              </a:rPr>
            </a:br>
            <a:r>
              <a:rPr kumimoji="1" lang="en-GB" dirty="0" err="1">
                <a:latin typeface="Arial Black" pitchFamily="34" charset="0"/>
              </a:rPr>
              <a:t>Memori</a:t>
            </a:r>
            <a:r>
              <a:rPr kumimoji="1" lang="en-GB" dirty="0">
                <a:latin typeface="Arial Black" pitchFamily="34" charset="0"/>
              </a:rPr>
              <a:t> Internal</a:t>
            </a:r>
            <a:br>
              <a:rPr kumimoji="1" lang="en-GB" dirty="0">
                <a:latin typeface="Arial Black" pitchFamily="34" charset="0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220596" y="1150660"/>
            <a:ext cx="5203787" cy="5151484"/>
          </a:xfrm>
        </p:spPr>
        <p:txBody>
          <a:bodyPr>
            <a:noAutofit/>
          </a:bodyPr>
          <a:lstStyle/>
          <a:p>
            <a:r>
              <a:rPr lang="en-GB" sz="2800" b="1" dirty="0" err="1"/>
              <a:t>Lokasi</a:t>
            </a:r>
            <a:endParaRPr lang="en-GB" sz="2800" b="1" dirty="0"/>
          </a:p>
          <a:p>
            <a:r>
              <a:rPr lang="en-GB" sz="2800" b="1" dirty="0" err="1"/>
              <a:t>Kapasitas</a:t>
            </a:r>
            <a:endParaRPr lang="en-GB" sz="2800" b="1" dirty="0"/>
          </a:p>
          <a:p>
            <a:r>
              <a:rPr lang="en-GB" sz="2800" b="1" dirty="0"/>
              <a:t>Unit transfer</a:t>
            </a:r>
          </a:p>
          <a:p>
            <a:r>
              <a:rPr lang="en-GB" sz="2800" b="1" dirty="0" err="1"/>
              <a:t>Metode</a:t>
            </a:r>
            <a:r>
              <a:rPr lang="en-GB" sz="2800" b="1" dirty="0"/>
              <a:t> </a:t>
            </a:r>
            <a:r>
              <a:rPr lang="en-GB" sz="2800" b="1" dirty="0" err="1"/>
              <a:t>Akses</a:t>
            </a:r>
            <a:endParaRPr lang="en-GB" sz="2800" b="1" dirty="0"/>
          </a:p>
          <a:p>
            <a:r>
              <a:rPr lang="en-GB" sz="2800" b="1" dirty="0" err="1"/>
              <a:t>Kinerja</a:t>
            </a:r>
            <a:r>
              <a:rPr lang="en-GB" sz="2800" b="1" dirty="0"/>
              <a:t> </a:t>
            </a:r>
          </a:p>
          <a:p>
            <a:r>
              <a:rPr lang="en-GB" sz="2800" b="1" dirty="0" err="1"/>
              <a:t>Jenis</a:t>
            </a:r>
            <a:r>
              <a:rPr lang="en-GB" sz="2800" b="1" dirty="0"/>
              <a:t> </a:t>
            </a:r>
            <a:r>
              <a:rPr lang="en-GB" sz="2800" b="1" dirty="0" err="1"/>
              <a:t>fisik</a:t>
            </a:r>
            <a:endParaRPr lang="en-GB" sz="2800" b="1" dirty="0"/>
          </a:p>
          <a:p>
            <a:r>
              <a:rPr lang="en-GB" sz="2800" b="1" dirty="0" err="1"/>
              <a:t>Sifat-sifat</a:t>
            </a:r>
            <a:r>
              <a:rPr lang="en-GB" sz="2800" b="1" dirty="0"/>
              <a:t> </a:t>
            </a:r>
            <a:r>
              <a:rPr lang="en-GB" sz="2800" b="1" dirty="0" err="1"/>
              <a:t>fisik</a:t>
            </a:r>
            <a:endParaRPr lang="en-GB" sz="2800" b="1" dirty="0"/>
          </a:p>
          <a:p>
            <a:r>
              <a:rPr lang="en-GB" sz="2800" b="1" dirty="0" err="1"/>
              <a:t>Organisasi</a:t>
            </a:r>
            <a:endParaRPr lang="en-GB" sz="2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669" y="304795"/>
            <a:ext cx="5684293" cy="1143000"/>
          </a:xfrm>
        </p:spPr>
        <p:txBody>
          <a:bodyPr/>
          <a:lstStyle/>
          <a:p>
            <a:pPr algn="l"/>
            <a:r>
              <a:rPr lang="en-GB" b="1" dirty="0" err="1"/>
              <a:t>Karakteristik</a:t>
            </a:r>
            <a:r>
              <a:rPr lang="en-GB" b="1" dirty="0"/>
              <a:t> </a:t>
            </a:r>
            <a:r>
              <a:rPr lang="en-GB" b="1" dirty="0" err="1"/>
              <a:t>Memori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670279" y="880827"/>
            <a:ext cx="8229600" cy="2299101"/>
          </a:xfrm>
        </p:spPr>
        <p:txBody>
          <a:bodyPr>
            <a:normAutofit/>
          </a:bodyPr>
          <a:lstStyle/>
          <a:p>
            <a:r>
              <a:rPr lang="en-GB" sz="2800" b="1" dirty="0"/>
              <a:t>CPU (register)</a:t>
            </a:r>
          </a:p>
          <a:p>
            <a:r>
              <a:rPr lang="en-GB" sz="2800" b="1" dirty="0"/>
              <a:t>Internal (main </a:t>
            </a:r>
            <a:r>
              <a:rPr lang="en-GB" sz="2800" b="1" dirty="0" err="1"/>
              <a:t>memori</a:t>
            </a:r>
            <a:r>
              <a:rPr lang="en-GB" sz="2800" b="1" dirty="0"/>
              <a:t>)</a:t>
            </a:r>
          </a:p>
          <a:p>
            <a:r>
              <a:rPr lang="en-GB" sz="2800" b="1" dirty="0"/>
              <a:t>External (secondary </a:t>
            </a:r>
            <a:r>
              <a:rPr lang="en-GB" sz="2800" b="1" dirty="0" err="1"/>
              <a:t>memori</a:t>
            </a:r>
            <a:r>
              <a:rPr lang="en-GB" sz="2800" b="1" dirty="0"/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21" y="191069"/>
            <a:ext cx="3541595" cy="805219"/>
          </a:xfrm>
        </p:spPr>
        <p:txBody>
          <a:bodyPr>
            <a:normAutofit/>
          </a:bodyPr>
          <a:lstStyle/>
          <a:p>
            <a:pPr algn="l"/>
            <a:r>
              <a:rPr lang="en-GB" b="1" dirty="0" err="1"/>
              <a:t>Lokasi</a:t>
            </a:r>
            <a:endParaRPr lang="en-GB" b="1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024418" y="3918569"/>
            <a:ext cx="6246125" cy="25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Ukuran</a:t>
            </a:r>
            <a:r>
              <a:rPr lang="en-GB" b="1" dirty="0"/>
              <a:t> Word</a:t>
            </a:r>
          </a:p>
          <a:p>
            <a:pPr lvl="1">
              <a:buFont typeface="Wingdings" pitchFamily="2" charset="2"/>
              <a:buChar char="ü"/>
            </a:pPr>
            <a:r>
              <a:rPr lang="en-GB" b="1" dirty="0" err="1"/>
              <a:t>Satuan</a:t>
            </a:r>
            <a:r>
              <a:rPr lang="en-GB" b="1" dirty="0"/>
              <a:t> </a:t>
            </a:r>
            <a:r>
              <a:rPr lang="en-GB" b="1" dirty="0" err="1"/>
              <a:t>alami</a:t>
            </a:r>
            <a:r>
              <a:rPr lang="en-GB" b="1" dirty="0"/>
              <a:t> </a:t>
            </a:r>
            <a:r>
              <a:rPr lang="en-GB" b="1" dirty="0" err="1"/>
              <a:t>organisasi</a:t>
            </a:r>
            <a:r>
              <a:rPr lang="en-GB" b="1" dirty="0"/>
              <a:t> </a:t>
            </a:r>
            <a:r>
              <a:rPr lang="en-GB" b="1" dirty="0" err="1"/>
              <a:t>memori</a:t>
            </a:r>
            <a:endParaRPr lang="en-GB" b="1" dirty="0"/>
          </a:p>
          <a:p>
            <a:r>
              <a:rPr lang="en-GB" b="1" dirty="0" err="1"/>
              <a:t>Banyaknya</a:t>
            </a:r>
            <a:r>
              <a:rPr lang="en-GB" b="1" dirty="0"/>
              <a:t> words</a:t>
            </a:r>
          </a:p>
          <a:p>
            <a:pPr lvl="1">
              <a:buFont typeface="Wingdings" pitchFamily="2" charset="2"/>
              <a:buChar char="ü"/>
            </a:pPr>
            <a:r>
              <a:rPr lang="en-GB" b="1" dirty="0" err="1"/>
              <a:t>Atau</a:t>
            </a:r>
            <a:r>
              <a:rPr lang="en-GB" b="1" dirty="0"/>
              <a:t>  Bytes</a:t>
            </a: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>
          <a:xfrm>
            <a:off x="1544471" y="3210569"/>
            <a:ext cx="3300484" cy="858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 err="1"/>
              <a:t>Kapasitas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1027"/>
          <p:cNvSpPr>
            <a:spLocks noGrp="1" noChangeArrowheads="1"/>
          </p:cNvSpPr>
          <p:nvPr>
            <p:ph idx="1"/>
          </p:nvPr>
        </p:nvSpPr>
        <p:spPr>
          <a:xfrm>
            <a:off x="1434476" y="1448659"/>
            <a:ext cx="8178800" cy="4171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Internal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GB" b="1" dirty="0" err="1"/>
              <a:t>Jumlah</a:t>
            </a:r>
            <a:r>
              <a:rPr lang="en-GB" b="1" dirty="0"/>
              <a:t> bit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sekali</a:t>
            </a:r>
            <a:r>
              <a:rPr lang="en-GB" b="1" dirty="0"/>
              <a:t> </a:t>
            </a:r>
            <a:r>
              <a:rPr lang="en-GB" b="1" dirty="0" err="1"/>
              <a:t>akses</a:t>
            </a:r>
            <a:endParaRPr lang="en-GB" b="1" dirty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GB" b="1" dirty="0" err="1"/>
              <a:t>Sama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</a:t>
            </a:r>
            <a:r>
              <a:rPr lang="en-GB" b="1" dirty="0" err="1"/>
              <a:t>jumlah</a:t>
            </a:r>
            <a:r>
              <a:rPr lang="en-GB" b="1" dirty="0"/>
              <a:t> </a:t>
            </a:r>
            <a:r>
              <a:rPr lang="en-GB" b="1" dirty="0" err="1"/>
              <a:t>saluran</a:t>
            </a:r>
            <a:r>
              <a:rPr lang="en-GB" b="1" dirty="0"/>
              <a:t> data (= </a:t>
            </a:r>
            <a:r>
              <a:rPr lang="en-GB" b="1" dirty="0" err="1"/>
              <a:t>ukuran</a:t>
            </a:r>
            <a:r>
              <a:rPr lang="en-GB" b="1" dirty="0"/>
              <a:t> word)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b="1" dirty="0"/>
          </a:p>
          <a:p>
            <a:pPr>
              <a:lnSpc>
                <a:spcPct val="90000"/>
              </a:lnSpc>
            </a:pPr>
            <a:r>
              <a:rPr lang="en-GB" b="1" dirty="0"/>
              <a:t>External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satuan</a:t>
            </a:r>
            <a:r>
              <a:rPr lang="en-GB" b="1" dirty="0"/>
              <a:t> block </a:t>
            </a:r>
            <a:r>
              <a:rPr lang="en-GB" b="1" dirty="0" err="1"/>
              <a:t>yg</a:t>
            </a:r>
            <a:r>
              <a:rPr lang="en-GB" b="1" dirty="0"/>
              <a:t> </a:t>
            </a:r>
            <a:r>
              <a:rPr lang="en-GB" b="1" dirty="0" err="1"/>
              <a:t>merupakan</a:t>
            </a:r>
            <a:r>
              <a:rPr lang="en-GB" b="1" dirty="0"/>
              <a:t> </a:t>
            </a:r>
            <a:r>
              <a:rPr lang="en-GB" b="1" dirty="0" err="1"/>
              <a:t>kelipatan</a:t>
            </a:r>
            <a:r>
              <a:rPr lang="en-GB" b="1" dirty="0"/>
              <a:t> word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b="1" dirty="0"/>
          </a:p>
          <a:p>
            <a:pPr>
              <a:lnSpc>
                <a:spcPct val="90000"/>
              </a:lnSpc>
            </a:pPr>
            <a:r>
              <a:rPr lang="en-GB" b="1" dirty="0"/>
              <a:t>Addressable unit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GB" b="1" dirty="0" err="1"/>
              <a:t>Lokasi</a:t>
            </a:r>
            <a:r>
              <a:rPr lang="en-GB" b="1" dirty="0"/>
              <a:t> </a:t>
            </a:r>
            <a:r>
              <a:rPr lang="en-GB" b="1" dirty="0" err="1"/>
              <a:t>terkecil</a:t>
            </a:r>
            <a:r>
              <a:rPr lang="en-GB" b="1" dirty="0"/>
              <a:t> yang </a:t>
            </a:r>
            <a:r>
              <a:rPr lang="en-GB" b="1" dirty="0" err="1"/>
              <a:t>dpt</a:t>
            </a:r>
            <a:r>
              <a:rPr lang="en-GB" b="1" dirty="0"/>
              <a:t> </a:t>
            </a:r>
            <a:r>
              <a:rPr lang="en-GB" b="1" dirty="0" err="1"/>
              <a:t>dialamati</a:t>
            </a:r>
            <a:r>
              <a:rPr lang="en-GB" b="1" dirty="0"/>
              <a:t> </a:t>
            </a:r>
            <a:r>
              <a:rPr lang="en-GB" b="1" dirty="0" err="1"/>
              <a:t>secara</a:t>
            </a:r>
            <a:r>
              <a:rPr lang="en-GB" b="1" dirty="0"/>
              <a:t> </a:t>
            </a:r>
            <a:r>
              <a:rPr lang="en-GB" b="1" dirty="0" err="1"/>
              <a:t>uniq</a:t>
            </a:r>
            <a:endParaRPr lang="en-GB" b="1" dirty="0"/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GB" b="1" dirty="0" err="1"/>
              <a:t>Secara</a:t>
            </a:r>
            <a:r>
              <a:rPr lang="en-GB" b="1" dirty="0"/>
              <a:t> internal </a:t>
            </a:r>
            <a:r>
              <a:rPr lang="en-GB" b="1" dirty="0" err="1"/>
              <a:t>biasanya</a:t>
            </a:r>
            <a:r>
              <a:rPr lang="en-GB" b="1" dirty="0"/>
              <a:t> </a:t>
            </a:r>
            <a:r>
              <a:rPr lang="en-GB" b="1" dirty="0" err="1"/>
              <a:t>sama</a:t>
            </a:r>
            <a:r>
              <a:rPr lang="en-GB" b="1" dirty="0"/>
              <a:t> </a:t>
            </a:r>
            <a:r>
              <a:rPr lang="en-GB" b="1" dirty="0" err="1"/>
              <a:t>dengan</a:t>
            </a:r>
            <a:r>
              <a:rPr lang="en-GB" b="1" dirty="0"/>
              <a:t> Word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GB" b="1" dirty="0" err="1"/>
              <a:t>Untuk</a:t>
            </a:r>
            <a:r>
              <a:rPr lang="en-GB" b="1" dirty="0"/>
              <a:t>  disk </a:t>
            </a:r>
            <a:r>
              <a:rPr lang="en-GB" b="1" dirty="0" err="1"/>
              <a:t>digunakan</a:t>
            </a:r>
            <a:r>
              <a:rPr lang="en-GB" b="1" dirty="0"/>
              <a:t> </a:t>
            </a:r>
            <a:r>
              <a:rPr lang="en-GB" b="1" dirty="0" err="1"/>
              <a:t>satuan</a:t>
            </a:r>
            <a:r>
              <a:rPr lang="en-GB" b="1" dirty="0"/>
              <a:t> Cluster 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9885" y="304795"/>
            <a:ext cx="4829846" cy="1143000"/>
          </a:xfrm>
        </p:spPr>
        <p:txBody>
          <a:bodyPr/>
          <a:lstStyle/>
          <a:p>
            <a:pPr algn="l"/>
            <a:r>
              <a:rPr lang="en-GB" b="1"/>
              <a:t>Satuan Transfer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589964" y="1414818"/>
            <a:ext cx="8178800" cy="49723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b="1" dirty="0"/>
              <a:t>  </a:t>
            </a:r>
            <a:r>
              <a:rPr lang="en-GB" sz="2400" b="1" dirty="0" err="1"/>
              <a:t>Sekuensial</a:t>
            </a:r>
            <a:endParaRPr lang="en-GB" sz="2400" b="1" dirty="0"/>
          </a:p>
          <a:p>
            <a:pPr lvl="1"/>
            <a:r>
              <a:rPr lang="en-GB" sz="2000" dirty="0" err="1"/>
              <a:t>Mulai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</a:t>
            </a:r>
            <a:r>
              <a:rPr lang="en-GB" sz="2000" dirty="0" err="1"/>
              <a:t>awal</a:t>
            </a:r>
            <a:r>
              <a:rPr lang="en-GB" sz="2000" dirty="0"/>
              <a:t> </a:t>
            </a:r>
            <a:r>
              <a:rPr lang="en-GB" sz="2000" dirty="0" err="1"/>
              <a:t>sampai</a:t>
            </a:r>
            <a:r>
              <a:rPr lang="en-GB" sz="2000" dirty="0"/>
              <a:t> </a:t>
            </a:r>
            <a:r>
              <a:rPr lang="en-GB" sz="2000" dirty="0" err="1"/>
              <a:t>lokasi</a:t>
            </a:r>
            <a:r>
              <a:rPr lang="en-GB" sz="2000" dirty="0"/>
              <a:t> yang </a:t>
            </a:r>
            <a:r>
              <a:rPr lang="en-GB" sz="2000" dirty="0" err="1"/>
              <a:t>dituju</a:t>
            </a:r>
            <a:endParaRPr lang="en-GB" sz="2000" dirty="0"/>
          </a:p>
          <a:p>
            <a:pPr lvl="1"/>
            <a:r>
              <a:rPr lang="en-GB" sz="2000" dirty="0" err="1"/>
              <a:t>Waktu</a:t>
            </a:r>
            <a:r>
              <a:rPr lang="en-GB" sz="2000" dirty="0"/>
              <a:t> </a:t>
            </a:r>
            <a:r>
              <a:rPr lang="en-GB" sz="2000" dirty="0" err="1"/>
              <a:t>akses</a:t>
            </a:r>
            <a:r>
              <a:rPr lang="en-GB" sz="2000" dirty="0"/>
              <a:t> </a:t>
            </a:r>
            <a:r>
              <a:rPr lang="en-GB" sz="2000" dirty="0" err="1"/>
              <a:t>tergantung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GB" sz="2000" dirty="0" err="1"/>
              <a:t>lokasi</a:t>
            </a:r>
            <a:r>
              <a:rPr lang="en-GB" sz="2000" dirty="0"/>
              <a:t> data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lokasi</a:t>
            </a:r>
            <a:r>
              <a:rPr lang="en-GB" sz="2000" dirty="0"/>
              <a:t> </a:t>
            </a:r>
            <a:r>
              <a:rPr lang="en-GB" sz="2000" dirty="0" err="1"/>
              <a:t>sebelumnya</a:t>
            </a:r>
            <a:endParaRPr lang="en-GB" sz="2000" dirty="0"/>
          </a:p>
          <a:p>
            <a:pPr lvl="1"/>
            <a:r>
              <a:rPr lang="en-GB" sz="2000" dirty="0" err="1"/>
              <a:t>Contoh</a:t>
            </a:r>
            <a:r>
              <a:rPr lang="en-GB" sz="2000" dirty="0"/>
              <a:t> tape</a:t>
            </a:r>
          </a:p>
          <a:p>
            <a:pPr marL="457200" lvl="1" indent="0">
              <a:buNone/>
            </a:pPr>
            <a:endParaRPr lang="en-GB" sz="2000" dirty="0"/>
          </a:p>
          <a:p>
            <a:pPr>
              <a:buFont typeface="Wingdings" pitchFamily="2" charset="2"/>
              <a:buChar char="Ø"/>
            </a:pPr>
            <a:r>
              <a:rPr lang="en-GB" sz="2400" b="1" dirty="0"/>
              <a:t>  Direct</a:t>
            </a:r>
          </a:p>
          <a:p>
            <a:pPr lvl="1"/>
            <a:r>
              <a:rPr lang="en-GB" sz="2000" dirty="0" err="1"/>
              <a:t>Setiap</a:t>
            </a:r>
            <a:r>
              <a:rPr lang="en-GB" sz="2000" dirty="0"/>
              <a:t>  blocks </a:t>
            </a:r>
            <a:r>
              <a:rPr lang="en-GB" sz="2000" dirty="0" err="1"/>
              <a:t>memilki</a:t>
            </a:r>
            <a:r>
              <a:rPr lang="en-GB" sz="2000" dirty="0"/>
              <a:t>  address </a:t>
            </a:r>
            <a:r>
              <a:rPr lang="en-GB" sz="2000" dirty="0" err="1"/>
              <a:t>yg</a:t>
            </a:r>
            <a:r>
              <a:rPr lang="en-GB" sz="2000" dirty="0"/>
              <a:t> unique</a:t>
            </a:r>
          </a:p>
          <a:p>
            <a:pPr lvl="1"/>
            <a:r>
              <a:rPr lang="en-GB" sz="2000" dirty="0" err="1"/>
              <a:t>Pengaksesan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err="1"/>
              <a:t>cara</a:t>
            </a:r>
            <a:r>
              <a:rPr lang="en-GB" sz="2000" dirty="0"/>
              <a:t> </a:t>
            </a:r>
            <a:r>
              <a:rPr lang="en-GB" sz="2000" dirty="0" err="1"/>
              <a:t>lompat</a:t>
            </a:r>
            <a:r>
              <a:rPr lang="en-GB" sz="2000" dirty="0"/>
              <a:t> </a:t>
            </a:r>
            <a:r>
              <a:rPr lang="en-GB" sz="2000" dirty="0" err="1"/>
              <a:t>ke</a:t>
            </a:r>
            <a:r>
              <a:rPr lang="en-GB" sz="2000" dirty="0"/>
              <a:t> </a:t>
            </a:r>
            <a:r>
              <a:rPr lang="en-GB" sz="2000" dirty="0" err="1"/>
              <a:t>kisaran</a:t>
            </a:r>
            <a:r>
              <a:rPr lang="en-GB" sz="2000" dirty="0"/>
              <a:t> </a:t>
            </a:r>
            <a:r>
              <a:rPr lang="en-GB" sz="2000" dirty="0" err="1"/>
              <a:t>umum</a:t>
            </a:r>
            <a:r>
              <a:rPr lang="en-GB" sz="2000" dirty="0"/>
              <a:t> (general vicinity) </a:t>
            </a:r>
            <a:r>
              <a:rPr lang="en-GB" sz="2000" dirty="0" err="1"/>
              <a:t>ditambah</a:t>
            </a:r>
            <a:r>
              <a:rPr lang="en-GB" sz="2000" dirty="0"/>
              <a:t> </a:t>
            </a:r>
            <a:r>
              <a:rPr lang="en-GB" sz="2000" dirty="0" err="1"/>
              <a:t>pencarian</a:t>
            </a:r>
            <a:r>
              <a:rPr lang="en-GB" sz="2000" dirty="0"/>
              <a:t> </a:t>
            </a:r>
            <a:r>
              <a:rPr lang="en-GB" sz="2000" dirty="0" err="1"/>
              <a:t>sekuensial</a:t>
            </a:r>
            <a:endParaRPr lang="en-GB" sz="2000" dirty="0"/>
          </a:p>
          <a:p>
            <a:pPr lvl="1"/>
            <a:r>
              <a:rPr lang="en-GB" sz="2000" dirty="0" err="1"/>
              <a:t>Waktu</a:t>
            </a:r>
            <a:r>
              <a:rPr lang="en-GB" sz="2000" dirty="0"/>
              <a:t> </a:t>
            </a:r>
            <a:r>
              <a:rPr lang="en-GB" sz="2000" dirty="0" err="1"/>
              <a:t>akses</a:t>
            </a:r>
            <a:r>
              <a:rPr lang="en-GB" sz="2000" dirty="0"/>
              <a:t> </a:t>
            </a:r>
            <a:r>
              <a:rPr lang="en-GB" sz="2000" dirty="0" err="1"/>
              <a:t>tdk</a:t>
            </a:r>
            <a:r>
              <a:rPr lang="en-GB" sz="2000" dirty="0"/>
              <a:t> </a:t>
            </a:r>
            <a:r>
              <a:rPr lang="en-GB" sz="2000" dirty="0" err="1"/>
              <a:t>tergantung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GB" sz="2000" dirty="0" err="1"/>
              <a:t>lokasi</a:t>
            </a:r>
            <a:r>
              <a:rPr lang="en-GB" sz="2000" dirty="0"/>
              <a:t>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lokasi</a:t>
            </a:r>
            <a:r>
              <a:rPr lang="en-GB" sz="2000" dirty="0"/>
              <a:t> </a:t>
            </a:r>
            <a:r>
              <a:rPr lang="en-GB" sz="2000" dirty="0" err="1"/>
              <a:t>sebelumnya</a:t>
            </a:r>
            <a:r>
              <a:rPr lang="en-GB" sz="2000" dirty="0"/>
              <a:t> </a:t>
            </a:r>
          </a:p>
          <a:p>
            <a:pPr lvl="1"/>
            <a:r>
              <a:rPr lang="en-GB" sz="2000" dirty="0" err="1"/>
              <a:t>contoh</a:t>
            </a:r>
            <a:r>
              <a:rPr lang="en-GB" sz="2000" dirty="0"/>
              <a:t> disk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668" y="304795"/>
            <a:ext cx="3555242" cy="1143000"/>
          </a:xfrm>
        </p:spPr>
        <p:txBody>
          <a:bodyPr/>
          <a:lstStyle/>
          <a:p>
            <a:pPr algn="l"/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Akses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658203" y="1578591"/>
            <a:ext cx="8178800" cy="474032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GB" sz="2400" b="1" dirty="0"/>
              <a:t>Random</a:t>
            </a:r>
          </a:p>
          <a:p>
            <a:pPr lvl="1"/>
            <a:r>
              <a:rPr lang="en-GB" sz="2000" dirty="0" err="1"/>
              <a:t>Setiap</a:t>
            </a:r>
            <a:r>
              <a:rPr lang="en-GB" sz="2000" dirty="0"/>
              <a:t> </a:t>
            </a:r>
            <a:r>
              <a:rPr lang="en-GB" sz="2000" dirty="0" err="1"/>
              <a:t>lokasi</a:t>
            </a:r>
            <a:r>
              <a:rPr lang="en-GB" sz="2000" dirty="0"/>
              <a:t> </a:t>
            </a:r>
            <a:r>
              <a:rPr lang="en-GB" sz="2000" dirty="0" err="1"/>
              <a:t>memiliki</a:t>
            </a:r>
            <a:r>
              <a:rPr lang="en-GB" sz="2000" dirty="0"/>
              <a:t> </a:t>
            </a:r>
            <a:r>
              <a:rPr lang="en-GB" sz="2000" dirty="0" err="1"/>
              <a:t>alamat</a:t>
            </a:r>
            <a:r>
              <a:rPr lang="en-GB" sz="2000" dirty="0"/>
              <a:t> </a:t>
            </a:r>
            <a:r>
              <a:rPr lang="en-GB" sz="2000" dirty="0" err="1"/>
              <a:t>tertentu</a:t>
            </a:r>
            <a:endParaRPr lang="en-GB" sz="2000" dirty="0"/>
          </a:p>
          <a:p>
            <a:pPr lvl="1"/>
            <a:r>
              <a:rPr lang="en-GB" sz="2000" dirty="0" err="1"/>
              <a:t>Waktu</a:t>
            </a:r>
            <a:r>
              <a:rPr lang="en-GB" sz="2000" dirty="0"/>
              <a:t> </a:t>
            </a:r>
            <a:r>
              <a:rPr lang="en-GB" sz="2000" dirty="0" err="1"/>
              <a:t>akses</a:t>
            </a:r>
            <a:r>
              <a:rPr lang="en-GB" sz="2000" dirty="0"/>
              <a:t> </a:t>
            </a:r>
            <a:r>
              <a:rPr lang="en-GB" sz="2000" dirty="0" err="1"/>
              <a:t>tdk</a:t>
            </a:r>
            <a:r>
              <a:rPr lang="en-GB" sz="2000" dirty="0"/>
              <a:t> </a:t>
            </a:r>
            <a:r>
              <a:rPr lang="en-GB" sz="2000" dirty="0" err="1"/>
              <a:t>tergantung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GB" sz="2000" dirty="0"/>
              <a:t> </a:t>
            </a:r>
            <a:r>
              <a:rPr lang="en-GB" sz="2000" dirty="0" err="1"/>
              <a:t>sebelumnya</a:t>
            </a:r>
            <a:endParaRPr lang="en-GB" sz="2000" dirty="0"/>
          </a:p>
          <a:p>
            <a:pPr lvl="1"/>
            <a:r>
              <a:rPr lang="en-GB" sz="2000" dirty="0" err="1"/>
              <a:t>Contoh</a:t>
            </a:r>
            <a:r>
              <a:rPr lang="en-GB" sz="2000" dirty="0"/>
              <a:t> RAM</a:t>
            </a:r>
          </a:p>
          <a:p>
            <a:pPr lvl="1"/>
            <a:endParaRPr lang="en-GB" sz="2000" dirty="0"/>
          </a:p>
          <a:p>
            <a:pPr>
              <a:buFont typeface="Courier New" pitchFamily="49" charset="0"/>
              <a:buChar char="o"/>
            </a:pPr>
            <a:r>
              <a:rPr lang="en-GB" sz="2400" b="1" dirty="0"/>
              <a:t>Associative</a:t>
            </a:r>
          </a:p>
          <a:p>
            <a:pPr lvl="1"/>
            <a:r>
              <a:rPr lang="en-GB" sz="2000" dirty="0"/>
              <a:t>Data </a:t>
            </a:r>
            <a:r>
              <a:rPr lang="en-US" sz="2000" dirty="0" err="1"/>
              <a:t>dicarai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isinya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GB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alamatnya</a:t>
            </a:r>
            <a:endParaRPr lang="en-GB" sz="2000" dirty="0"/>
          </a:p>
          <a:p>
            <a:pPr lvl="1"/>
            <a:r>
              <a:rPr lang="en-GB" sz="2000" dirty="0" err="1"/>
              <a:t>Waktu</a:t>
            </a:r>
            <a:r>
              <a:rPr lang="en-GB" sz="2000" dirty="0"/>
              <a:t> </a:t>
            </a:r>
            <a:r>
              <a:rPr lang="en-GB" sz="2000" dirty="0" err="1"/>
              <a:t>akses</a:t>
            </a:r>
            <a:r>
              <a:rPr lang="en-GB" sz="2000" dirty="0"/>
              <a:t> </a:t>
            </a:r>
            <a:r>
              <a:rPr lang="en-GB" sz="2000" dirty="0" err="1"/>
              <a:t>tdk</a:t>
            </a:r>
            <a:r>
              <a:rPr lang="en-GB" sz="2000" dirty="0"/>
              <a:t> </a:t>
            </a:r>
            <a:r>
              <a:rPr lang="en-GB" sz="2000" dirty="0" err="1"/>
              <a:t>tergantung</a:t>
            </a:r>
            <a:r>
              <a:rPr lang="en-GB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GB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GB" sz="2000" dirty="0"/>
              <a:t> </a:t>
            </a:r>
            <a:r>
              <a:rPr lang="en-GB" sz="2000" dirty="0" err="1"/>
              <a:t>sebelumnya</a:t>
            </a:r>
            <a:endParaRPr lang="en-GB" sz="2000" dirty="0"/>
          </a:p>
          <a:p>
            <a:pPr lvl="1"/>
            <a:r>
              <a:rPr lang="en-US" sz="2000" dirty="0" err="1"/>
              <a:t>Contoh</a:t>
            </a:r>
            <a:r>
              <a:rPr lang="en-US" sz="2000" dirty="0"/>
              <a:t>:</a:t>
            </a:r>
            <a:r>
              <a:rPr lang="en-GB" sz="2000" dirty="0"/>
              <a:t> cache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612" y="304795"/>
            <a:ext cx="4046561" cy="1143000"/>
          </a:xfrm>
        </p:spPr>
        <p:txBody>
          <a:bodyPr/>
          <a:lstStyle/>
          <a:p>
            <a:pPr algn="l"/>
            <a:r>
              <a:rPr lang="en-GB" b="1" dirty="0" err="1"/>
              <a:t>Metode</a:t>
            </a:r>
            <a:r>
              <a:rPr lang="en-GB" b="1" dirty="0"/>
              <a:t> </a:t>
            </a:r>
            <a:r>
              <a:rPr lang="en-GB" b="1" dirty="0" err="1"/>
              <a:t>Akses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760560" y="1511485"/>
            <a:ext cx="7854287" cy="45754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b="1" dirty="0"/>
              <a:t>Register</a:t>
            </a:r>
          </a:p>
          <a:p>
            <a:pPr lvl="1"/>
            <a:r>
              <a:rPr lang="en-GB" sz="2400" b="1" dirty="0" err="1"/>
              <a:t>Dalam</a:t>
            </a:r>
            <a:r>
              <a:rPr lang="en-GB" sz="2400" b="1" dirty="0"/>
              <a:t>  CPU</a:t>
            </a:r>
          </a:p>
          <a:p>
            <a:pPr marL="457200" lvl="1" indent="0">
              <a:buNone/>
            </a:pPr>
            <a:endParaRPr lang="en-GB" sz="2400" b="1" dirty="0"/>
          </a:p>
          <a:p>
            <a:pPr>
              <a:buFont typeface="Wingdings" pitchFamily="2" charset="2"/>
              <a:buChar char="ü"/>
            </a:pPr>
            <a:r>
              <a:rPr lang="en-GB" b="1" dirty="0"/>
              <a:t>Internal/Main memory</a:t>
            </a:r>
          </a:p>
          <a:p>
            <a:pPr lvl="1"/>
            <a:r>
              <a:rPr lang="en-GB" sz="2400" b="1" dirty="0" err="1"/>
              <a:t>Bisa</a:t>
            </a:r>
            <a:r>
              <a:rPr lang="en-GB" sz="2400" b="1" dirty="0"/>
              <a:t> </a:t>
            </a:r>
            <a:r>
              <a:rPr lang="en-GB" sz="2400" b="1" dirty="0" err="1"/>
              <a:t>lebih</a:t>
            </a:r>
            <a:r>
              <a:rPr lang="en-GB" sz="2400" b="1" dirty="0"/>
              <a:t> </a:t>
            </a:r>
            <a:r>
              <a:rPr lang="en-GB" sz="2400" b="1" dirty="0" err="1"/>
              <a:t>dari</a:t>
            </a:r>
            <a:r>
              <a:rPr lang="en-GB" sz="2400" b="1" dirty="0"/>
              <a:t> </a:t>
            </a:r>
            <a:r>
              <a:rPr lang="en-GB" sz="2400" b="1" dirty="0" err="1"/>
              <a:t>satu</a:t>
            </a:r>
            <a:r>
              <a:rPr lang="en-GB" sz="2400" b="1" dirty="0"/>
              <a:t> level </a:t>
            </a:r>
            <a:r>
              <a:rPr lang="en-GB" sz="2400" b="1" dirty="0" err="1"/>
              <a:t>dengan</a:t>
            </a:r>
            <a:r>
              <a:rPr lang="en-GB" sz="2400" b="1" dirty="0"/>
              <a:t> </a:t>
            </a:r>
            <a:r>
              <a:rPr lang="en-GB" sz="2400" b="1" dirty="0" err="1"/>
              <a:t>adanya</a:t>
            </a:r>
            <a:r>
              <a:rPr lang="en-GB" sz="2400" b="1" dirty="0"/>
              <a:t> cache</a:t>
            </a:r>
          </a:p>
          <a:p>
            <a:pPr lvl="1"/>
            <a:r>
              <a:rPr lang="en-GB" sz="2400" b="1" dirty="0"/>
              <a:t>“RAM”</a:t>
            </a:r>
          </a:p>
          <a:p>
            <a:pPr marL="457200" lvl="1" indent="0">
              <a:buNone/>
            </a:pPr>
            <a:endParaRPr lang="en-GB" sz="2400" b="1" dirty="0"/>
          </a:p>
          <a:p>
            <a:pPr>
              <a:buFont typeface="Wingdings" pitchFamily="2" charset="2"/>
              <a:buChar char="ü"/>
            </a:pPr>
            <a:r>
              <a:rPr lang="en-GB" b="1" dirty="0"/>
              <a:t>External memory</a:t>
            </a:r>
          </a:p>
          <a:p>
            <a:pPr lvl="1"/>
            <a:r>
              <a:rPr lang="en-GB" sz="2400" b="1" dirty="0" err="1"/>
              <a:t>Penyimpan</a:t>
            </a:r>
            <a:r>
              <a:rPr lang="en-GB" sz="2400" b="1" dirty="0"/>
              <a:t> </a:t>
            </a:r>
            <a:r>
              <a:rPr lang="en-GB" sz="2400" b="1" dirty="0" err="1"/>
              <a:t>cadangan</a:t>
            </a:r>
            <a:endParaRPr lang="en-GB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669" y="322691"/>
            <a:ext cx="3841845" cy="973846"/>
          </a:xfrm>
        </p:spPr>
        <p:txBody>
          <a:bodyPr/>
          <a:lstStyle/>
          <a:p>
            <a:r>
              <a:rPr lang="en-GB" b="1" dirty="0" err="1"/>
              <a:t>Hierarki</a:t>
            </a:r>
            <a:r>
              <a:rPr lang="en-GB" b="1" dirty="0"/>
              <a:t> </a:t>
            </a:r>
            <a:r>
              <a:rPr lang="en-GB" b="1" dirty="0" err="1"/>
              <a:t>Memori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876569" y="917811"/>
            <a:ext cx="8239836" cy="57422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/>
              <a:t>  Access time</a:t>
            </a:r>
          </a:p>
          <a:p>
            <a:pPr lvl="1"/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baca-tulis</a:t>
            </a:r>
            <a:endParaRPr lang="en-US" sz="2800" dirty="0"/>
          </a:p>
          <a:p>
            <a:pPr marL="457200" lvl="1" indent="0">
              <a:buNone/>
            </a:pPr>
            <a:endParaRPr lang="en-GB" sz="800" dirty="0"/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  Memory Cycle time</a:t>
            </a:r>
          </a:p>
          <a:p>
            <a:pPr lvl="1"/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tambahan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recovery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berikutnya</a:t>
            </a:r>
            <a:endParaRPr lang="en-GB" sz="2800" dirty="0"/>
          </a:p>
          <a:p>
            <a:pPr lvl="1"/>
            <a:r>
              <a:rPr lang="en-GB" sz="2800" dirty="0"/>
              <a:t>Access</a:t>
            </a:r>
            <a:r>
              <a:rPr lang="en-US" sz="2800" dirty="0"/>
              <a:t> time</a:t>
            </a:r>
            <a:r>
              <a:rPr lang="en-GB" sz="2800" dirty="0"/>
              <a:t> + recovery</a:t>
            </a:r>
          </a:p>
          <a:p>
            <a:pPr marL="457200" lvl="1" indent="0">
              <a:buNone/>
            </a:pPr>
            <a:endParaRPr lang="en-GB" sz="800" dirty="0"/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  Transfer Rate</a:t>
            </a:r>
          </a:p>
          <a:p>
            <a:pPr lvl="1"/>
            <a:r>
              <a:rPr lang="en-US" sz="2800" dirty="0" err="1"/>
              <a:t>Kecepatan</a:t>
            </a:r>
            <a:r>
              <a:rPr lang="en-US" sz="2800" dirty="0"/>
              <a:t> transfer data </a:t>
            </a:r>
            <a:r>
              <a:rPr lang="en-US" sz="2800" dirty="0" err="1"/>
              <a:t>ke</a:t>
            </a:r>
            <a:r>
              <a:rPr lang="en-US" sz="2800" dirty="0"/>
              <a:t>/</a:t>
            </a:r>
            <a:r>
              <a:rPr lang="en-US" sz="2800" dirty="0" err="1"/>
              <a:t>dari</a:t>
            </a:r>
            <a:r>
              <a:rPr lang="en-US" sz="2800" dirty="0"/>
              <a:t> unit </a:t>
            </a:r>
            <a:r>
              <a:rPr lang="en-US" sz="2800" dirty="0" err="1"/>
              <a:t>memori</a:t>
            </a:r>
            <a:endParaRPr lang="en-GB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737" y="156227"/>
            <a:ext cx="4169392" cy="1143000"/>
          </a:xfrm>
        </p:spPr>
        <p:txBody>
          <a:bodyPr/>
          <a:lstStyle/>
          <a:p>
            <a:pPr algn="l"/>
            <a:r>
              <a:rPr lang="en-GB" b="1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857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4000</TotalTime>
  <Words>434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Corbel</vt:lpstr>
      <vt:lpstr>Courier New</vt:lpstr>
      <vt:lpstr>Lucida Bright</vt:lpstr>
      <vt:lpstr>Monotype Sorts</vt:lpstr>
      <vt:lpstr>Wingdings</vt:lpstr>
      <vt:lpstr>Parallax</vt:lpstr>
      <vt:lpstr>Bitmap Image</vt:lpstr>
      <vt:lpstr>PowerPoint Presentation</vt:lpstr>
      <vt:lpstr>PowerPoint Presentation</vt:lpstr>
      <vt:lpstr>Karakteristik Memori</vt:lpstr>
      <vt:lpstr>Lokasi</vt:lpstr>
      <vt:lpstr>Satuan Transfer</vt:lpstr>
      <vt:lpstr>Metode Akses</vt:lpstr>
      <vt:lpstr>Metode Akses</vt:lpstr>
      <vt:lpstr>Hierarki Memori</vt:lpstr>
      <vt:lpstr>Performance</vt:lpstr>
      <vt:lpstr>Jenis Fisik</vt:lpstr>
      <vt:lpstr>Karakteristik</vt:lpstr>
      <vt:lpstr>Kendala Rancangan</vt:lpstr>
      <vt:lpstr>Hierarki</vt:lpstr>
      <vt:lpstr>Locality of Reference</vt:lpstr>
      <vt:lpstr>Memori Semiconductor</vt:lpstr>
      <vt:lpstr>Dynamic RAM</vt:lpstr>
      <vt:lpstr>Static 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Saminista</cp:lastModifiedBy>
  <cp:revision>33</cp:revision>
  <dcterms:created xsi:type="dcterms:W3CDTF">2019-10-30T03:03:28Z</dcterms:created>
  <dcterms:modified xsi:type="dcterms:W3CDTF">2022-10-18T08:03:47Z</dcterms:modified>
</cp:coreProperties>
</file>