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7" r:id="rId3"/>
    <p:sldId id="261" r:id="rId4"/>
    <p:sldId id="262" r:id="rId5"/>
    <p:sldId id="263" r:id="rId6"/>
    <p:sldId id="264" r:id="rId7"/>
    <p:sldId id="265" r:id="rId8"/>
    <p:sldId id="268" r:id="rId9"/>
    <p:sldId id="269" r:id="rId10"/>
    <p:sldId id="266" r:id="rId11"/>
    <p:sldId id="270" r:id="rId12"/>
    <p:sldId id="271" r:id="rId13"/>
    <p:sldId id="272" r:id="rId14"/>
    <p:sldId id="273" r:id="rId15"/>
    <p:sldId id="25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468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18/10/2022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4160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18/10/2022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84324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18/10/2022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09675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18/10/2022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73511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18/10/2022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5813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18/10/2022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44692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18/10/2022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08719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18/10/2022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377393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18/10/2022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7762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18/10/2022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6700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18/10/2022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5683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18/10/2022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59416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18/10/2022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0623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18/10/2022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5717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18/10/2022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48226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18/10/2022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37069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18/10/2022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4735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448A2A-B0DB-4494-8136-403DB2901221}" type="datetimeFigureOut">
              <a:rPr lang="id-ID" smtClean="0"/>
              <a:t>18/10/2022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0299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AB12B9-DAFF-4AAC-4893-CD755B9D29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689" y="178688"/>
            <a:ext cx="2654613" cy="89104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C9905B2-7644-5C64-6855-6E610528AE17}"/>
              </a:ext>
            </a:extLst>
          </p:cNvPr>
          <p:cNvSpPr txBox="1">
            <a:spLocks noChangeArrowheads="1"/>
          </p:cNvSpPr>
          <p:nvPr/>
        </p:nvSpPr>
        <p:spPr>
          <a:xfrm>
            <a:off x="4742121" y="3334528"/>
            <a:ext cx="6857999" cy="93198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600" b="1" dirty="0" err="1">
                <a:solidFill>
                  <a:srgbClr val="7030A0"/>
                </a:solidFill>
                <a:latin typeface="+mn-lt"/>
              </a:rPr>
              <a:t>Arsitektur</a:t>
            </a:r>
            <a:r>
              <a:rPr lang="en-US" sz="3600" b="1" dirty="0">
                <a:solidFill>
                  <a:srgbClr val="7030A0"/>
                </a:solidFill>
                <a:latin typeface="+mn-lt"/>
              </a:rPr>
              <a:t> &amp; </a:t>
            </a:r>
            <a:r>
              <a:rPr lang="en-US" sz="3600" b="1" dirty="0" err="1">
                <a:solidFill>
                  <a:srgbClr val="7030A0"/>
                </a:solidFill>
                <a:latin typeface="+mn-lt"/>
              </a:rPr>
              <a:t>Organisasi</a:t>
            </a:r>
            <a:r>
              <a:rPr lang="en-US" sz="3600" b="1" dirty="0">
                <a:solidFill>
                  <a:srgbClr val="7030A0"/>
                </a:solidFill>
                <a:latin typeface="+mn-lt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latin typeface="+mn-lt"/>
              </a:rPr>
              <a:t>Komputer</a:t>
            </a:r>
            <a:r>
              <a:rPr lang="en-US" sz="3600" b="1" dirty="0">
                <a:solidFill>
                  <a:srgbClr val="7030A0"/>
                </a:solidFill>
                <a:latin typeface="+mn-lt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B5F943-7DC1-75D7-CA6B-E2491976B79A}"/>
              </a:ext>
            </a:extLst>
          </p:cNvPr>
          <p:cNvSpPr txBox="1"/>
          <p:nvPr/>
        </p:nvSpPr>
        <p:spPr>
          <a:xfrm>
            <a:off x="6709145" y="5955323"/>
            <a:ext cx="4556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Catur Nugroho, S.Kom, M.Kom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8176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307892-B462-4ACD-8B4B-4E5B304AD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599244" y="1158677"/>
            <a:ext cx="75616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/>
              <a:t>SAN (storage area network)</a:t>
            </a:r>
            <a:endParaRPr lang="en-US" sz="4800" dirty="0"/>
          </a:p>
        </p:txBody>
      </p:sp>
      <p:sp>
        <p:nvSpPr>
          <p:cNvPr id="3" name="Rectangle 2"/>
          <p:cNvSpPr/>
          <p:nvPr/>
        </p:nvSpPr>
        <p:spPr>
          <a:xfrm>
            <a:off x="1599243" y="2505670"/>
            <a:ext cx="987852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/>
              <a:t>Storage Area Network (SAN) </a:t>
            </a:r>
            <a:r>
              <a:rPr lang="en-US" sz="3200" b="1" dirty="0" err="1"/>
              <a:t>adalah</a:t>
            </a:r>
            <a:r>
              <a:rPr lang="en-US" sz="3200" b="1" dirty="0"/>
              <a:t> </a:t>
            </a:r>
            <a:r>
              <a:rPr lang="en-US" sz="3200" dirty="0" err="1"/>
              <a:t>sebuah</a:t>
            </a:r>
            <a:r>
              <a:rPr lang="en-US" sz="3200" dirty="0"/>
              <a:t> </a:t>
            </a:r>
            <a:r>
              <a:rPr lang="en-US" sz="3200" dirty="0" err="1"/>
              <a:t>jaringan</a:t>
            </a:r>
            <a:r>
              <a:rPr lang="en-US" sz="3200" dirty="0"/>
              <a:t> </a:t>
            </a:r>
            <a:r>
              <a:rPr lang="en-US" sz="3200" dirty="0" err="1"/>
              <a:t>berkecepatan</a:t>
            </a:r>
            <a:r>
              <a:rPr lang="en-US" sz="3200" dirty="0"/>
              <a:t> </a:t>
            </a:r>
            <a:r>
              <a:rPr lang="en-US" sz="3200" dirty="0" err="1"/>
              <a:t>sangat</a:t>
            </a:r>
            <a:r>
              <a:rPr lang="en-US" sz="3200" dirty="0"/>
              <a:t> </a:t>
            </a:r>
            <a:r>
              <a:rPr lang="en-US" sz="3200" dirty="0" err="1"/>
              <a:t>tinggi</a:t>
            </a:r>
            <a:r>
              <a:rPr lang="en-US" sz="3200" dirty="0"/>
              <a:t> yang </a:t>
            </a:r>
            <a:r>
              <a:rPr lang="en-US" sz="3200" dirty="0" err="1"/>
              <a:t>khusus</a:t>
            </a:r>
            <a:r>
              <a:rPr lang="en-US" sz="3200" dirty="0"/>
              <a:t>, </a:t>
            </a:r>
            <a:r>
              <a:rPr lang="en-US" sz="3200" dirty="0" err="1"/>
              <a:t>terdiri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server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penyimpan</a:t>
            </a:r>
            <a:r>
              <a:rPr lang="en-US" sz="3200" dirty="0"/>
              <a:t> (storage)</a:t>
            </a:r>
          </a:p>
        </p:txBody>
      </p:sp>
    </p:spTree>
    <p:extLst>
      <p:ext uri="{BB962C8B-B14F-4D97-AF65-F5344CB8AC3E}">
        <p14:creationId xmlns:p14="http://schemas.microsoft.com/office/powerpoint/2010/main" val="73073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307892-B462-4ACD-8B4B-4E5B304AD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609597" y="1299178"/>
            <a:ext cx="1018206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 err="1"/>
              <a:t>Kemampuannya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mengakses</a:t>
            </a:r>
            <a:r>
              <a:rPr lang="en-US" sz="2800" dirty="0"/>
              <a:t> data </a:t>
            </a:r>
            <a:r>
              <a:rPr lang="en-US" sz="2800" dirty="0" err="1"/>
              <a:t>melalui</a:t>
            </a:r>
            <a:r>
              <a:rPr lang="en-US" sz="2800" dirty="0"/>
              <a:t> </a:t>
            </a:r>
            <a:r>
              <a:rPr lang="en-US" sz="2800" dirty="0" err="1"/>
              <a:t>jalur</a:t>
            </a:r>
            <a:r>
              <a:rPr lang="en-US" sz="2800" dirty="0"/>
              <a:t> yang </a:t>
            </a:r>
            <a:r>
              <a:rPr lang="en-US" sz="2800" dirty="0" err="1"/>
              <a:t>berbeda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en-US" sz="2800" dirty="0" err="1"/>
              <a:t>semua</a:t>
            </a:r>
            <a:r>
              <a:rPr lang="en-US" sz="2800" dirty="0"/>
              <a:t> host. 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/>
              <a:t>SAN </a:t>
            </a:r>
            <a:r>
              <a:rPr lang="en-US" sz="2800" dirty="0" err="1"/>
              <a:t>memungkinkan</a:t>
            </a:r>
            <a:r>
              <a:rPr lang="en-US" sz="2800" dirty="0"/>
              <a:t> </a:t>
            </a:r>
            <a:r>
              <a:rPr lang="en-US" sz="2800" dirty="0" err="1"/>
              <a:t>manajemen</a:t>
            </a:r>
            <a:r>
              <a:rPr lang="en-US" sz="2800" dirty="0"/>
              <a:t> data yang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efektif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efisien</a:t>
            </a:r>
            <a:r>
              <a:rPr lang="en-US" sz="2800" dirty="0"/>
              <a:t>. 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 err="1"/>
              <a:t>Menggunakan</a:t>
            </a:r>
            <a:r>
              <a:rPr lang="en-US" sz="2800" dirty="0"/>
              <a:t> SAN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mengurangi</a:t>
            </a:r>
            <a:r>
              <a:rPr lang="en-US" sz="2800" dirty="0"/>
              <a:t> </a:t>
            </a:r>
            <a:r>
              <a:rPr lang="en-US" sz="2800" dirty="0" err="1"/>
              <a:t>kesalahan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kegagalan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transportasi</a:t>
            </a:r>
            <a:r>
              <a:rPr lang="en-US" sz="2800" dirty="0"/>
              <a:t> data. 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/>
              <a:t>SAN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permormance</a:t>
            </a:r>
            <a:r>
              <a:rPr lang="en-US" sz="2800" dirty="0"/>
              <a:t> yang </a:t>
            </a:r>
            <a:r>
              <a:rPr lang="en-US" sz="2800" dirty="0" err="1"/>
              <a:t>unggul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bandwidth </a:t>
            </a:r>
            <a:r>
              <a:rPr lang="en-US" sz="2800" dirty="0" err="1"/>
              <a:t>hingga</a:t>
            </a:r>
            <a:r>
              <a:rPr lang="en-US" sz="2800" dirty="0"/>
              <a:t> 200 Mbps. 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 err="1"/>
              <a:t>Penggunaan</a:t>
            </a:r>
            <a:r>
              <a:rPr lang="en-US" sz="2800" dirty="0"/>
              <a:t> SAN </a:t>
            </a:r>
            <a:r>
              <a:rPr lang="en-US" sz="2800" dirty="0" err="1"/>
              <a:t>mengurangi</a:t>
            </a:r>
            <a:r>
              <a:rPr lang="en-US" sz="2800" dirty="0"/>
              <a:t> </a:t>
            </a:r>
            <a:r>
              <a:rPr lang="en-US" sz="2800" dirty="0" err="1"/>
              <a:t>biaya</a:t>
            </a:r>
            <a:r>
              <a:rPr lang="en-US" sz="2800" dirty="0"/>
              <a:t> </a:t>
            </a:r>
            <a:r>
              <a:rPr lang="en-US" sz="2800" dirty="0" err="1"/>
              <a:t>kepemilikan</a:t>
            </a:r>
            <a:r>
              <a:rPr lang="en-US" sz="2800" dirty="0"/>
              <a:t> </a:t>
            </a:r>
            <a:r>
              <a:rPr lang="en-US" sz="2800" dirty="0" err="1"/>
              <a:t>rendah</a:t>
            </a:r>
            <a:r>
              <a:rPr lang="en-US" sz="2800" dirty="0"/>
              <a:t>.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 err="1"/>
              <a:t>Memungkinkan</a:t>
            </a:r>
            <a:r>
              <a:rPr lang="en-US" sz="2800" dirty="0"/>
              <a:t> </a:t>
            </a:r>
            <a:r>
              <a:rPr lang="en-US" sz="2800" dirty="0" err="1"/>
              <a:t>manajemen</a:t>
            </a:r>
            <a:r>
              <a:rPr lang="en-US" sz="2800" dirty="0"/>
              <a:t> </a:t>
            </a:r>
            <a:r>
              <a:rPr lang="en-US" sz="2800" dirty="0" err="1"/>
              <a:t>mendeteksi</a:t>
            </a:r>
            <a:r>
              <a:rPr lang="en-US" sz="2800" dirty="0"/>
              <a:t> </a:t>
            </a:r>
            <a:r>
              <a:rPr lang="en-US" sz="2800" dirty="0" err="1"/>
              <a:t>kesalahan</a:t>
            </a:r>
            <a:r>
              <a:rPr lang="en-US" sz="2800" dirty="0"/>
              <a:t> yang </a:t>
            </a:r>
            <a:r>
              <a:rPr lang="en-US" sz="2800" dirty="0" err="1"/>
              <a:t>proaktif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juga</a:t>
            </a:r>
            <a:r>
              <a:rPr lang="en-US" sz="2800" dirty="0"/>
              <a:t> </a:t>
            </a:r>
            <a:r>
              <a:rPr lang="en-US" sz="2800" dirty="0" err="1"/>
              <a:t>manajemen</a:t>
            </a:r>
            <a:r>
              <a:rPr lang="en-US" sz="2800" dirty="0"/>
              <a:t> </a:t>
            </a: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dilakukan</a:t>
            </a:r>
            <a:r>
              <a:rPr lang="en-US" sz="2800" dirty="0"/>
              <a:t>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terpusat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1609599" y="543061"/>
            <a:ext cx="16450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err="1"/>
              <a:t>Fungsi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72667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307892-B462-4ACD-8B4B-4E5B304AD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771844" y="1150660"/>
            <a:ext cx="999252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Server-to-Storage </a:t>
            </a:r>
            <a:r>
              <a:rPr lang="en-US" sz="2800" dirty="0"/>
              <a:t>: </a:t>
            </a:r>
            <a:r>
              <a:rPr lang="en-US" sz="2800" dirty="0" err="1"/>
              <a:t>merupakan</a:t>
            </a:r>
            <a:r>
              <a:rPr lang="en-US" sz="2800" dirty="0"/>
              <a:t> model </a:t>
            </a:r>
            <a:r>
              <a:rPr lang="en-US" sz="2800" dirty="0" err="1"/>
              <a:t>interaksi</a:t>
            </a:r>
            <a:r>
              <a:rPr lang="en-US" sz="2800" dirty="0"/>
              <a:t> </a:t>
            </a:r>
            <a:r>
              <a:rPr lang="en-US" sz="2800" dirty="0" err="1"/>
              <a:t>tradisional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penyimpanan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. </a:t>
            </a:r>
          </a:p>
          <a:p>
            <a:pPr algn="just"/>
            <a:r>
              <a:rPr lang="en-US" sz="2800" dirty="0" err="1"/>
              <a:t>Keuntungannya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penyimpanannya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diakses</a:t>
            </a:r>
            <a:r>
              <a:rPr lang="en-US" sz="2800" dirty="0"/>
              <a:t> </a:t>
            </a:r>
            <a:r>
              <a:rPr lang="en-US" sz="2800" dirty="0" err="1"/>
              <a:t>secara</a:t>
            </a:r>
            <a:r>
              <a:rPr lang="en-US" sz="2800" dirty="0"/>
              <a:t> serial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bersamaan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server. 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b="1" dirty="0"/>
              <a:t>Server-to-Server</a:t>
            </a:r>
            <a:r>
              <a:rPr lang="en-US" sz="2800" dirty="0"/>
              <a:t> : </a:t>
            </a:r>
            <a:r>
              <a:rPr lang="en-US" sz="2800" dirty="0" err="1"/>
              <a:t>Sebuah</a:t>
            </a:r>
            <a:r>
              <a:rPr lang="en-US" sz="2800" dirty="0"/>
              <a:t> SAN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transfer data </a:t>
            </a:r>
            <a:r>
              <a:rPr lang="en-US" sz="2800" dirty="0" err="1"/>
              <a:t>berkecepatan</a:t>
            </a:r>
            <a:r>
              <a:rPr lang="en-US" sz="2800" dirty="0"/>
              <a:t> </a:t>
            </a:r>
            <a:r>
              <a:rPr lang="en-US" sz="2800" dirty="0" err="1"/>
              <a:t>tinggi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komunikasi</a:t>
            </a:r>
            <a:r>
              <a:rPr lang="en-US" sz="2800" dirty="0"/>
              <a:t> </a:t>
            </a:r>
            <a:r>
              <a:rPr lang="en-US" sz="2800" dirty="0" err="1"/>
              <a:t>bervolume</a:t>
            </a:r>
            <a:r>
              <a:rPr lang="en-US" sz="2800" dirty="0"/>
              <a:t> </a:t>
            </a:r>
            <a:r>
              <a:rPr lang="en-US" sz="2800" dirty="0" err="1"/>
              <a:t>tinggi</a:t>
            </a:r>
            <a:r>
              <a:rPr lang="en-US" sz="2800" dirty="0"/>
              <a:t> </a:t>
            </a:r>
            <a:r>
              <a:rPr lang="en-US" sz="2800" dirty="0" err="1"/>
              <a:t>antar</a:t>
            </a:r>
            <a:r>
              <a:rPr lang="en-US" sz="2800" dirty="0"/>
              <a:t> server.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b="1" dirty="0"/>
              <a:t>Storage-to-Storage:</a:t>
            </a:r>
            <a:r>
              <a:rPr lang="en-US" sz="2800" dirty="0"/>
              <a:t> </a:t>
            </a:r>
            <a:r>
              <a:rPr lang="en-US" sz="2800" dirty="0" err="1"/>
              <a:t>memungkinkan</a:t>
            </a:r>
            <a:r>
              <a:rPr lang="en-US" sz="2800" dirty="0"/>
              <a:t> data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dipindahkan</a:t>
            </a:r>
            <a:r>
              <a:rPr lang="en-US" sz="2800" dirty="0"/>
              <a:t> </a:t>
            </a:r>
            <a:r>
              <a:rPr lang="en-US" sz="2800" dirty="0" err="1"/>
              <a:t>tanpa</a:t>
            </a:r>
            <a:r>
              <a:rPr lang="en-US" sz="2800" dirty="0"/>
              <a:t> </a:t>
            </a:r>
            <a:r>
              <a:rPr lang="en-US" sz="2800" dirty="0" err="1"/>
              <a:t>intervensi</a:t>
            </a:r>
            <a:r>
              <a:rPr lang="en-US" sz="2800" dirty="0"/>
              <a:t> server, </a:t>
            </a:r>
            <a:r>
              <a:rPr lang="en-US" sz="2800" dirty="0" err="1"/>
              <a:t>sehingga</a:t>
            </a:r>
            <a:r>
              <a:rPr lang="en-US" sz="2800" dirty="0"/>
              <a:t> </a:t>
            </a:r>
            <a:r>
              <a:rPr lang="en-US" sz="2800" dirty="0" err="1"/>
              <a:t>membebaskan</a:t>
            </a:r>
            <a:r>
              <a:rPr lang="en-US" sz="2800" dirty="0"/>
              <a:t> </a:t>
            </a:r>
            <a:r>
              <a:rPr lang="en-US" sz="2800" dirty="0" err="1"/>
              <a:t>prosesor</a:t>
            </a:r>
            <a:r>
              <a:rPr lang="en-US" sz="2800" dirty="0"/>
              <a:t> server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tugas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memproses</a:t>
            </a:r>
            <a:r>
              <a:rPr lang="en-US" sz="2800" dirty="0"/>
              <a:t> </a:t>
            </a:r>
            <a:r>
              <a:rPr lang="en-US" sz="2800" dirty="0" err="1"/>
              <a:t>kegiatan</a:t>
            </a:r>
            <a:r>
              <a:rPr lang="en-US" sz="2800" dirty="0"/>
              <a:t> </a:t>
            </a:r>
            <a:r>
              <a:rPr lang="en-US" sz="2800" dirty="0" err="1"/>
              <a:t>seperti</a:t>
            </a:r>
            <a:r>
              <a:rPr lang="en-US" sz="2800" dirty="0"/>
              <a:t> </a:t>
            </a:r>
            <a:r>
              <a:rPr lang="en-US" sz="2800" dirty="0" err="1"/>
              <a:t>pengolahan</a:t>
            </a:r>
            <a:r>
              <a:rPr lang="en-US" sz="2800" dirty="0"/>
              <a:t> </a:t>
            </a:r>
            <a:r>
              <a:rPr lang="en-US" sz="2800" dirty="0" err="1"/>
              <a:t>aplikasi</a:t>
            </a:r>
            <a:r>
              <a:rPr lang="en-US" sz="2800" dirty="0"/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1539832" y="315593"/>
            <a:ext cx="62783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METODE PEMAKAIAN SAN</a:t>
            </a:r>
          </a:p>
        </p:txBody>
      </p:sp>
    </p:spTree>
    <p:extLst>
      <p:ext uri="{BB962C8B-B14F-4D97-AF65-F5344CB8AC3E}">
        <p14:creationId xmlns:p14="http://schemas.microsoft.com/office/powerpoint/2010/main" val="72667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307892-B462-4ACD-8B4B-4E5B304AD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852577" y="1367425"/>
            <a:ext cx="9870849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600" dirty="0" err="1"/>
              <a:t>Menggunakan</a:t>
            </a:r>
            <a:r>
              <a:rPr lang="en-US" sz="2600" dirty="0"/>
              <a:t> </a:t>
            </a:r>
            <a:r>
              <a:rPr lang="en-US" sz="2600" dirty="0" err="1"/>
              <a:t>protokol</a:t>
            </a:r>
            <a:r>
              <a:rPr lang="en-US" sz="2600" dirty="0"/>
              <a:t> </a:t>
            </a:r>
            <a:r>
              <a:rPr lang="en-US" sz="2600" dirty="0" err="1"/>
              <a:t>jaringan</a:t>
            </a:r>
            <a:r>
              <a:rPr lang="en-US" sz="2600" dirty="0"/>
              <a:t> </a:t>
            </a:r>
            <a:r>
              <a:rPr lang="en-US" sz="2600" dirty="0" err="1"/>
              <a:t>dengan</a:t>
            </a:r>
            <a:r>
              <a:rPr lang="en-US" sz="2600" dirty="0"/>
              <a:t> </a:t>
            </a:r>
            <a:r>
              <a:rPr lang="en-US" sz="2600" dirty="0" err="1"/>
              <a:t>mengirimkan</a:t>
            </a:r>
            <a:r>
              <a:rPr lang="en-US" sz="2600" dirty="0"/>
              <a:t> </a:t>
            </a:r>
            <a:r>
              <a:rPr lang="en-US" sz="2600" dirty="0" err="1"/>
              <a:t>potongan</a:t>
            </a:r>
            <a:r>
              <a:rPr lang="en-US" sz="2600" dirty="0"/>
              <a:t> </a:t>
            </a:r>
            <a:r>
              <a:rPr lang="en-US" sz="2600" dirty="0" err="1"/>
              <a:t>kecil</a:t>
            </a:r>
            <a:r>
              <a:rPr lang="en-US" sz="2600" dirty="0"/>
              <a:t> data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meningkatkan</a:t>
            </a:r>
            <a:r>
              <a:rPr lang="en-US" sz="2600" dirty="0"/>
              <a:t> overhead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mengurangi</a:t>
            </a:r>
            <a:r>
              <a:rPr lang="en-US" sz="2600" dirty="0"/>
              <a:t> </a:t>
            </a:r>
            <a:r>
              <a:rPr lang="en-US" sz="2600" dirty="0" err="1"/>
              <a:t>bandwith</a:t>
            </a:r>
            <a:r>
              <a:rPr lang="en-US" sz="2600" dirty="0"/>
              <a:t>. </a:t>
            </a:r>
          </a:p>
          <a:p>
            <a:pPr algn="just"/>
            <a:endParaRPr lang="en-US" sz="1400" dirty="0"/>
          </a:p>
          <a:p>
            <a:pPr algn="just"/>
            <a:r>
              <a:rPr lang="en-US" sz="2600" dirty="0" err="1"/>
              <a:t>Menggunakan</a:t>
            </a:r>
            <a:r>
              <a:rPr lang="en-US" sz="2600" dirty="0"/>
              <a:t> </a:t>
            </a:r>
            <a:r>
              <a:rPr lang="en-US" sz="2600" dirty="0" err="1"/>
              <a:t>protokol</a:t>
            </a:r>
            <a:r>
              <a:rPr lang="en-US" sz="2600" dirty="0"/>
              <a:t> </a:t>
            </a:r>
            <a:r>
              <a:rPr lang="en-US" sz="2600" dirty="0" err="1"/>
              <a:t>penyimpanan</a:t>
            </a:r>
            <a:r>
              <a:rPr lang="en-US" sz="2600" dirty="0"/>
              <a:t> (SCSI) </a:t>
            </a:r>
            <a:r>
              <a:rPr lang="en-US" sz="2600" dirty="0" err="1"/>
              <a:t>dengan</a:t>
            </a:r>
            <a:r>
              <a:rPr lang="en-US" sz="2600" dirty="0"/>
              <a:t> </a:t>
            </a:r>
            <a:r>
              <a:rPr lang="en-US" sz="2600" dirty="0" err="1"/>
              <a:t>potongan</a:t>
            </a:r>
            <a:r>
              <a:rPr lang="en-US" sz="2600" dirty="0"/>
              <a:t> data yang </a:t>
            </a:r>
            <a:r>
              <a:rPr lang="en-US" sz="2600" dirty="0" err="1"/>
              <a:t>besar</a:t>
            </a:r>
            <a:r>
              <a:rPr lang="en-US" sz="2600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mengurangi</a:t>
            </a:r>
            <a:r>
              <a:rPr lang="en-US" sz="2600" dirty="0"/>
              <a:t> overhead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meningkatkan</a:t>
            </a:r>
            <a:r>
              <a:rPr lang="en-US" sz="2600" dirty="0"/>
              <a:t> </a:t>
            </a:r>
            <a:r>
              <a:rPr lang="en-US" sz="2600" dirty="0" err="1"/>
              <a:t>bandwith</a:t>
            </a:r>
            <a:r>
              <a:rPr lang="en-US" sz="2600" dirty="0"/>
              <a:t> </a:t>
            </a:r>
            <a:r>
              <a:rPr lang="en-US" sz="2600" dirty="0" err="1"/>
              <a:t>menghubungkan</a:t>
            </a:r>
            <a:r>
              <a:rPr lang="en-US" sz="2600" dirty="0"/>
              <a:t> server </a:t>
            </a:r>
            <a:r>
              <a:rPr lang="en-US" sz="2600" dirty="0" err="1"/>
              <a:t>dengan</a:t>
            </a:r>
            <a:r>
              <a:rPr lang="en-US" sz="2600" dirty="0"/>
              <a:t> </a:t>
            </a:r>
            <a:r>
              <a:rPr lang="en-US" sz="2600" dirty="0" err="1"/>
              <a:t>clien</a:t>
            </a:r>
            <a:r>
              <a:rPr lang="en-US" sz="2600" dirty="0"/>
              <a:t>, </a:t>
            </a:r>
            <a:r>
              <a:rPr lang="en-US" sz="2600" dirty="0" err="1"/>
              <a:t>setiap</a:t>
            </a:r>
            <a:r>
              <a:rPr lang="en-US" sz="2600" dirty="0"/>
              <a:t> server </a:t>
            </a:r>
            <a:r>
              <a:rPr lang="en-US" sz="2600" dirty="0" err="1"/>
              <a:t>memiliki</a:t>
            </a:r>
            <a:r>
              <a:rPr lang="en-US" sz="2600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mengontrol</a:t>
            </a:r>
            <a:r>
              <a:rPr lang="en-US" sz="2600" dirty="0"/>
              <a:t> </a:t>
            </a:r>
            <a:r>
              <a:rPr lang="en-US" sz="2600" dirty="0" err="1"/>
              <a:t>akses</a:t>
            </a:r>
            <a:r>
              <a:rPr lang="en-US" sz="2600" dirty="0"/>
              <a:t> </a:t>
            </a:r>
            <a:r>
              <a:rPr lang="en-US" sz="2600" dirty="0" err="1"/>
              <a:t>ke</a:t>
            </a:r>
            <a:r>
              <a:rPr lang="en-US" sz="2600" dirty="0"/>
              <a:t> media </a:t>
            </a:r>
            <a:r>
              <a:rPr lang="en-US" sz="2600" dirty="0" err="1"/>
              <a:t>penyimpanannya</a:t>
            </a:r>
            <a:r>
              <a:rPr lang="en-US" sz="2600" dirty="0"/>
              <a:t>, yang </a:t>
            </a:r>
            <a:r>
              <a:rPr lang="en-US" sz="2600" dirty="0" err="1"/>
              <a:t>pada</a:t>
            </a:r>
            <a:r>
              <a:rPr lang="en-US" sz="2600" dirty="0"/>
              <a:t> </a:t>
            </a:r>
            <a:r>
              <a:rPr lang="en-US" sz="2600" dirty="0" err="1"/>
              <a:t>akhirnya</a:t>
            </a:r>
            <a:r>
              <a:rPr lang="en-US" sz="2600" dirty="0"/>
              <a:t> </a:t>
            </a:r>
            <a:r>
              <a:rPr lang="en-US" sz="2600" dirty="0" err="1"/>
              <a:t>membatasi</a:t>
            </a:r>
            <a:r>
              <a:rPr lang="en-US" sz="2600" dirty="0"/>
              <a:t> </a:t>
            </a:r>
            <a:r>
              <a:rPr lang="en-US" sz="2600" dirty="0" err="1"/>
              <a:t>aksesibilitas</a:t>
            </a:r>
            <a:r>
              <a:rPr lang="en-US" sz="2600" dirty="0"/>
              <a:t> data. </a:t>
            </a:r>
          </a:p>
          <a:p>
            <a:pPr algn="just"/>
            <a:endParaRPr lang="en-US" sz="1400" dirty="0"/>
          </a:p>
          <a:p>
            <a:pPr algn="just"/>
            <a:r>
              <a:rPr lang="en-US" sz="2600" dirty="0" err="1"/>
              <a:t>Setiap</a:t>
            </a:r>
            <a:r>
              <a:rPr lang="en-US" sz="2600" dirty="0"/>
              <a:t> </a:t>
            </a:r>
            <a:r>
              <a:rPr lang="en-US" sz="2600" dirty="0" err="1"/>
              <a:t>penambahan</a:t>
            </a:r>
            <a:r>
              <a:rPr lang="en-US" sz="2600" dirty="0"/>
              <a:t> media </a:t>
            </a:r>
            <a:r>
              <a:rPr lang="en-US" sz="2600" dirty="0" err="1"/>
              <a:t>penyimpanan</a:t>
            </a:r>
            <a:r>
              <a:rPr lang="en-US" sz="2600" dirty="0"/>
              <a:t> (storage) </a:t>
            </a:r>
            <a:r>
              <a:rPr lang="en-US" sz="2600" dirty="0" err="1"/>
              <a:t>akan</a:t>
            </a:r>
            <a:r>
              <a:rPr lang="en-US" sz="2600" dirty="0"/>
              <a:t> di </a:t>
            </a:r>
            <a:r>
              <a:rPr lang="en-US" sz="2600" dirty="0" err="1"/>
              <a:t>tambahkan</a:t>
            </a:r>
            <a:r>
              <a:rPr lang="en-US" sz="2600" dirty="0"/>
              <a:t> </a:t>
            </a:r>
            <a:r>
              <a:rPr lang="en-US" sz="2600" dirty="0" err="1"/>
              <a:t>ke</a:t>
            </a:r>
            <a:r>
              <a:rPr lang="en-US" sz="2600" dirty="0"/>
              <a:t> server, </a:t>
            </a:r>
            <a:r>
              <a:rPr lang="en-US" sz="2600" dirty="0" err="1"/>
              <a:t>tidak</a:t>
            </a:r>
            <a:r>
              <a:rPr lang="en-US" sz="2600" dirty="0"/>
              <a:t> di share </a:t>
            </a:r>
            <a:r>
              <a:rPr lang="en-US" sz="2600" dirty="0" err="1"/>
              <a:t>melalui</a:t>
            </a:r>
            <a:r>
              <a:rPr lang="en-US" sz="2600" dirty="0"/>
              <a:t> LAN </a:t>
            </a:r>
            <a:r>
              <a:rPr lang="en-US" sz="2600" dirty="0" err="1"/>
              <a:t>memungkinkan</a:t>
            </a:r>
            <a:r>
              <a:rPr lang="en-US" sz="2600" dirty="0"/>
              <a:t> </a:t>
            </a:r>
            <a:r>
              <a:rPr lang="en-US" sz="2600" dirty="0" err="1"/>
              <a:t>sumber</a:t>
            </a:r>
            <a:r>
              <a:rPr lang="en-US" sz="2600" dirty="0"/>
              <a:t> </a:t>
            </a:r>
            <a:r>
              <a:rPr lang="en-US" sz="2600" dirty="0" err="1"/>
              <a:t>daya</a:t>
            </a:r>
            <a:r>
              <a:rPr lang="en-US" sz="2600" dirty="0"/>
              <a:t> </a:t>
            </a:r>
            <a:r>
              <a:rPr lang="en-US" sz="2600" dirty="0" err="1"/>
              <a:t>penyimpanan</a:t>
            </a:r>
            <a:r>
              <a:rPr lang="en-US" sz="2600" dirty="0"/>
              <a:t> data (storage) </a:t>
            </a:r>
            <a:r>
              <a:rPr lang="en-US" sz="2600" dirty="0" err="1"/>
              <a:t>untuk</a:t>
            </a:r>
            <a:r>
              <a:rPr lang="en-US" sz="2600" dirty="0"/>
              <a:t> di </a:t>
            </a:r>
            <a:r>
              <a:rPr lang="en-US" sz="2600" dirty="0" err="1"/>
              <a:t>kaitkan</a:t>
            </a:r>
            <a:r>
              <a:rPr lang="en-US" sz="2600" dirty="0"/>
              <a:t> </a:t>
            </a:r>
            <a:r>
              <a:rPr lang="en-US" sz="2600" dirty="0" err="1"/>
              <a:t>langsung</a:t>
            </a:r>
            <a:r>
              <a:rPr lang="en-US" sz="2600" dirty="0"/>
              <a:t> </a:t>
            </a:r>
            <a:r>
              <a:rPr lang="en-US" sz="2600" dirty="0" err="1"/>
              <a:t>ke</a:t>
            </a:r>
            <a:r>
              <a:rPr lang="en-US" sz="2600" dirty="0"/>
              <a:t> </a:t>
            </a:r>
            <a:r>
              <a:rPr lang="en-US" sz="2600" dirty="0" err="1"/>
              <a:t>jaringan</a:t>
            </a:r>
            <a:r>
              <a:rPr lang="en-US" sz="2600" dirty="0"/>
              <a:t> </a:t>
            </a:r>
            <a:r>
              <a:rPr lang="en-US" sz="2600" dirty="0" err="1"/>
              <a:t>tanpa</a:t>
            </a:r>
            <a:r>
              <a:rPr lang="en-US" sz="2600" dirty="0"/>
              <a:t> </a:t>
            </a:r>
            <a:r>
              <a:rPr lang="en-US" sz="2600" dirty="0" err="1"/>
              <a:t>perlu</a:t>
            </a:r>
            <a:r>
              <a:rPr lang="en-US" sz="2600" dirty="0"/>
              <a:t> </a:t>
            </a:r>
            <a:r>
              <a:rPr lang="en-US" sz="2600" dirty="0" err="1"/>
              <a:t>terhubung</a:t>
            </a:r>
            <a:r>
              <a:rPr lang="en-US" sz="2600" dirty="0"/>
              <a:t> </a:t>
            </a:r>
            <a:r>
              <a:rPr lang="en-US" sz="2600" dirty="0" err="1"/>
              <a:t>ke</a:t>
            </a:r>
            <a:r>
              <a:rPr lang="en-US" sz="2600" dirty="0"/>
              <a:t> server yang </a:t>
            </a:r>
            <a:r>
              <a:rPr lang="en-US" sz="2600" dirty="0" err="1"/>
              <a:t>spesifik</a:t>
            </a:r>
            <a:r>
              <a:rPr lang="en-US" sz="2600" dirty="0"/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1565975" y="699064"/>
            <a:ext cx="70323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PERBANDINGAN  SAN  DENGAN  LAN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2667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307892-B462-4ACD-8B4B-4E5B304AD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496705" y="1131129"/>
            <a:ext cx="1069529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err="1"/>
              <a:t>Jaringan</a:t>
            </a:r>
            <a:r>
              <a:rPr lang="en-US" sz="2400" dirty="0"/>
              <a:t> dedicated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peralatan</a:t>
            </a:r>
            <a:r>
              <a:rPr lang="en-US" sz="2400" dirty="0"/>
              <a:t> </a:t>
            </a:r>
            <a:r>
              <a:rPr lang="en-US" sz="2400" dirty="0" err="1"/>
              <a:t>penyimpanan</a:t>
            </a:r>
            <a:r>
              <a:rPr lang="en-US" sz="2400" dirty="0"/>
              <a:t> (storage) </a:t>
            </a:r>
            <a:r>
              <a:rPr lang="en-US" sz="2400" dirty="0" err="1"/>
              <a:t>dan</a:t>
            </a:r>
            <a:r>
              <a:rPr lang="en-US" sz="2400" dirty="0"/>
              <a:t> host </a:t>
            </a:r>
            <a:r>
              <a:rPr lang="en-US" sz="2400" dirty="0" err="1"/>
              <a:t>pendekatan</a:t>
            </a:r>
            <a:r>
              <a:rPr lang="en-US" sz="2400" dirty="0"/>
              <a:t> </a:t>
            </a:r>
            <a:r>
              <a:rPr lang="en-US" sz="2400" dirty="0" err="1"/>
              <a:t>mempunyai</a:t>
            </a:r>
            <a:r>
              <a:rPr lang="en-US" sz="2400" dirty="0"/>
              <a:t> </a:t>
            </a:r>
            <a:r>
              <a:rPr lang="en-US" sz="2400" dirty="0" err="1"/>
              <a:t>kelebihan</a:t>
            </a:r>
            <a:r>
              <a:rPr lang="en-US" sz="2400" dirty="0"/>
              <a:t> </a:t>
            </a:r>
            <a:r>
              <a:rPr lang="en-US" sz="2400" dirty="0" err="1"/>
              <a:t>masing-masing</a:t>
            </a:r>
            <a:r>
              <a:rPr lang="en-US" sz="2400" dirty="0"/>
              <a:t>, </a:t>
            </a:r>
            <a:r>
              <a:rPr lang="en-US" sz="2400" dirty="0" err="1"/>
              <a:t>bahwa</a:t>
            </a:r>
            <a:r>
              <a:rPr lang="en-US" sz="2400" dirty="0"/>
              <a:t> SAN </a:t>
            </a:r>
            <a:r>
              <a:rPr lang="en-US" sz="2400" dirty="0" err="1"/>
              <a:t>merepresentasikan</a:t>
            </a:r>
            <a:r>
              <a:rPr lang="en-US" sz="2400" dirty="0"/>
              <a:t> </a:t>
            </a:r>
            <a:r>
              <a:rPr lang="en-US" sz="2400" dirty="0" err="1"/>
              <a:t>hubungan</a:t>
            </a:r>
            <a:r>
              <a:rPr lang="en-US" sz="2400" dirty="0"/>
              <a:t> media </a:t>
            </a:r>
            <a:r>
              <a:rPr lang="en-US" sz="2400" dirty="0" err="1"/>
              <a:t>penyimpan</a:t>
            </a:r>
            <a:r>
              <a:rPr lang="en-US" sz="2400" dirty="0"/>
              <a:t> </a:t>
            </a:r>
            <a:r>
              <a:rPr lang="en-US" sz="2400" dirty="0" err="1"/>
              <a:t>masa</a:t>
            </a:r>
            <a:r>
              <a:rPr lang="en-US" sz="2400" dirty="0"/>
              <a:t> </a:t>
            </a:r>
            <a:r>
              <a:rPr lang="en-US" sz="2400" dirty="0" err="1"/>
              <a:t>depan</a:t>
            </a:r>
            <a:r>
              <a:rPr lang="en-US" sz="2400" dirty="0"/>
              <a:t>. </a:t>
            </a:r>
          </a:p>
          <a:p>
            <a:pPr algn="just"/>
            <a:r>
              <a:rPr lang="en-US" sz="2400" dirty="0"/>
              <a:t>Storage yang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masih</a:t>
            </a:r>
            <a:r>
              <a:rPr lang="en-US" sz="2400" dirty="0"/>
              <a:t> </a:t>
            </a:r>
            <a:r>
              <a:rPr lang="en-US" sz="2400" dirty="0" err="1"/>
              <a:t>dishare</a:t>
            </a:r>
            <a:r>
              <a:rPr lang="en-US" sz="2400" dirty="0"/>
              <a:t> </a:t>
            </a:r>
            <a:r>
              <a:rPr lang="en-US" sz="2400" dirty="0" err="1"/>
              <a:t>lagi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OSSAN di </a:t>
            </a:r>
            <a:r>
              <a:rPr lang="en-US" sz="2400" dirty="0" err="1"/>
              <a:t>rancang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memonitoring</a:t>
            </a:r>
            <a:r>
              <a:rPr lang="en-US" sz="2400" dirty="0"/>
              <a:t> data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besar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server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peralatan</a:t>
            </a:r>
            <a:r>
              <a:rPr lang="en-US" sz="2400" dirty="0"/>
              <a:t> </a:t>
            </a:r>
            <a:r>
              <a:rPr lang="en-US" sz="2400" dirty="0" err="1"/>
              <a:t>penyimpanan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memisahkan</a:t>
            </a:r>
            <a:r>
              <a:rPr lang="en-US" sz="2400" dirty="0"/>
              <a:t> </a:t>
            </a:r>
            <a:r>
              <a:rPr lang="en-US" sz="2400" dirty="0" err="1"/>
              <a:t>trafik</a:t>
            </a:r>
            <a:r>
              <a:rPr lang="en-US" sz="2400" dirty="0"/>
              <a:t> backup yang bandwidth </a:t>
            </a:r>
            <a:r>
              <a:rPr lang="en-US" sz="2400" dirty="0" err="1"/>
              <a:t>intensif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trafik</a:t>
            </a:r>
            <a:r>
              <a:rPr lang="en-US" sz="2400" dirty="0"/>
              <a:t> normal LAN/WAN.</a:t>
            </a:r>
          </a:p>
          <a:p>
            <a:pPr algn="just"/>
            <a:r>
              <a:rPr lang="en-US" sz="2400" dirty="0" err="1"/>
              <a:t>Pada</a:t>
            </a:r>
            <a:r>
              <a:rPr lang="en-US" sz="2400" dirty="0"/>
              <a:t> NAS </a:t>
            </a:r>
            <a:r>
              <a:rPr lang="en-US" sz="2400" dirty="0" err="1"/>
              <a:t>saat</a:t>
            </a:r>
            <a:r>
              <a:rPr lang="en-US" sz="2400" dirty="0"/>
              <a:t> file yang </a:t>
            </a:r>
            <a:r>
              <a:rPr lang="en-US" sz="2400" dirty="0" err="1"/>
              <a:t>disharing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diakses</a:t>
            </a:r>
            <a:r>
              <a:rPr lang="en-US" sz="2400" dirty="0"/>
              <a:t>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dia</a:t>
            </a:r>
            <a:r>
              <a:rPr lang="en-US" sz="2400" dirty="0"/>
              <a:t> (file yang </a:t>
            </a:r>
            <a:r>
              <a:rPr lang="en-US" sz="2400" dirty="0" err="1"/>
              <a:t>disharing</a:t>
            </a:r>
            <a:r>
              <a:rPr lang="en-US" sz="2400" dirty="0"/>
              <a:t>)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melewati</a:t>
            </a:r>
            <a:r>
              <a:rPr lang="en-US" sz="2400" dirty="0"/>
              <a:t> processor </a:t>
            </a:r>
            <a:r>
              <a:rPr lang="en-US" sz="2400" dirty="0" err="1"/>
              <a:t>terlebih</a:t>
            </a:r>
            <a:r>
              <a:rPr lang="en-US" sz="2400" dirty="0"/>
              <a:t> </a:t>
            </a:r>
            <a:r>
              <a:rPr lang="en-US" sz="2400" dirty="0" err="1"/>
              <a:t>dahulu</a:t>
            </a:r>
            <a:r>
              <a:rPr lang="en-US" sz="2400" dirty="0"/>
              <a:t> </a:t>
            </a:r>
            <a:r>
              <a:rPr lang="en-US" sz="2400" dirty="0" err="1"/>
              <a:t>sebelum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client. </a:t>
            </a:r>
            <a:r>
              <a:rPr lang="en-US" sz="2400" dirty="0" err="1"/>
              <a:t>Termasuk</a:t>
            </a:r>
            <a:r>
              <a:rPr lang="en-US" sz="2400" dirty="0"/>
              <a:t> </a:t>
            </a:r>
            <a:r>
              <a:rPr lang="en-US" sz="2400" dirty="0" err="1"/>
              <a:t>menaikan</a:t>
            </a:r>
            <a:r>
              <a:rPr lang="en-US" sz="2400" dirty="0"/>
              <a:t> </a:t>
            </a:r>
            <a:r>
              <a:rPr lang="en-US" sz="2400" dirty="0" err="1"/>
              <a:t>konektifitas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server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peralatan</a:t>
            </a:r>
            <a:r>
              <a:rPr lang="en-US" sz="2400" dirty="0"/>
              <a:t> </a:t>
            </a:r>
            <a:r>
              <a:rPr lang="en-US" sz="2400" dirty="0" err="1"/>
              <a:t>penyimpan</a:t>
            </a:r>
            <a:r>
              <a:rPr lang="en-US" sz="2400" dirty="0"/>
              <a:t>, </a:t>
            </a:r>
            <a:r>
              <a:rPr lang="en-US" sz="2400" dirty="0" err="1"/>
              <a:t>maupun</a:t>
            </a:r>
            <a:r>
              <a:rPr lang="en-US" sz="2400" dirty="0"/>
              <a:t> </a:t>
            </a:r>
            <a:r>
              <a:rPr lang="en-US" sz="2400" dirty="0" err="1"/>
              <a:t>managemen</a:t>
            </a:r>
            <a:r>
              <a:rPr lang="en-US" sz="2400" dirty="0"/>
              <a:t> data yang </a:t>
            </a:r>
            <a:r>
              <a:rPr lang="en-US" sz="2400" dirty="0" err="1"/>
              <a:t>terpusat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/>
              <a:t>NAS </a:t>
            </a:r>
            <a:r>
              <a:rPr lang="en-US" sz="2400" dirty="0" err="1"/>
              <a:t>dapat</a:t>
            </a:r>
            <a:r>
              <a:rPr lang="en-US" sz="2400" dirty="0"/>
              <a:t> di </a:t>
            </a:r>
            <a:r>
              <a:rPr lang="en-US" sz="2400" dirty="0" err="1"/>
              <a:t>optimasikan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penggunaan</a:t>
            </a:r>
            <a:r>
              <a:rPr lang="en-US" sz="2400" dirty="0"/>
              <a:t> file server </a:t>
            </a:r>
            <a:r>
              <a:rPr lang="en-US" sz="2400" dirty="0" err="1"/>
              <a:t>saja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 err="1"/>
              <a:t>Storagenya</a:t>
            </a:r>
            <a:r>
              <a:rPr lang="en-US" sz="2400" dirty="0"/>
              <a:t> </a:t>
            </a:r>
            <a:r>
              <a:rPr lang="en-US" sz="2400" dirty="0" err="1"/>
              <a:t>langsung</a:t>
            </a:r>
            <a:r>
              <a:rPr lang="en-US" sz="2400" dirty="0"/>
              <a:t> </a:t>
            </a:r>
            <a:r>
              <a:rPr lang="en-US" sz="2400" dirty="0" err="1"/>
              <a:t>nyambung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jaringan</a:t>
            </a:r>
            <a:endParaRPr lang="en-US" sz="2400" dirty="0"/>
          </a:p>
          <a:p>
            <a:pPr algn="just"/>
            <a:r>
              <a:rPr lang="en-US" sz="2400" dirty="0"/>
              <a:t>SAN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melibatkan</a:t>
            </a:r>
            <a:r>
              <a:rPr lang="en-US" sz="2400" dirty="0"/>
              <a:t> processor </a:t>
            </a:r>
            <a:r>
              <a:rPr lang="en-US" sz="2400" dirty="0" err="1"/>
              <a:t>saat</a:t>
            </a:r>
            <a:r>
              <a:rPr lang="en-US" sz="2400" dirty="0"/>
              <a:t> file yang </a:t>
            </a:r>
            <a:r>
              <a:rPr lang="en-US" sz="2400" dirty="0" err="1"/>
              <a:t>disharing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diakses</a:t>
            </a:r>
            <a:r>
              <a:rPr lang="en-US" sz="2400" dirty="0"/>
              <a:t>.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423916" y="338363"/>
            <a:ext cx="7010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err="1"/>
              <a:t>Perbandingan</a:t>
            </a:r>
            <a:r>
              <a:rPr lang="en-US" sz="3600" b="1" dirty="0"/>
              <a:t>  SAN  </a:t>
            </a:r>
            <a:r>
              <a:rPr lang="en-US" sz="3600" b="1" dirty="0" err="1"/>
              <a:t>dengan</a:t>
            </a:r>
            <a:r>
              <a:rPr lang="en-US" sz="3600" b="1" dirty="0"/>
              <a:t>  NAS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2667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1EC14-38D9-4DCD-A0E4-5E5029121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>
            <a:normAutofit/>
          </a:bodyPr>
          <a:lstStyle/>
          <a:p>
            <a:pPr marL="0" indent="0" algn="ctr">
              <a:buNone/>
            </a:pPr>
            <a:r>
              <a:rPr lang="id-ID" sz="6600" b="1" i="1" dirty="0">
                <a:latin typeface="Lucida Bright" panose="02040602050505020304" pitchFamily="18" charset="0"/>
                <a:ea typeface="Cambria" panose="02040503050406030204" pitchFamily="18" charset="0"/>
              </a:rPr>
              <a:t>Terimakasih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1C77AD-E5A7-48D3-8C80-18FC68F950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80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307892-B462-4ACD-8B4B-4E5B304AD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066116" y="2875002"/>
            <a:ext cx="345158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4800" b="1" dirty="0"/>
              <a:t>StrogeArray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32845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307892-B462-4ACD-8B4B-4E5B304AD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903149" y="1950873"/>
            <a:ext cx="932895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RAID, </a:t>
            </a:r>
            <a:r>
              <a:rPr lang="en-US" sz="2800" dirty="0" err="1"/>
              <a:t>singkatan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“Redundant Array of Independent Disks”, </a:t>
            </a:r>
            <a:r>
              <a:rPr lang="en-US" sz="2800" dirty="0" err="1"/>
              <a:t>merujuk</a:t>
            </a:r>
            <a:r>
              <a:rPr lang="en-US" sz="2800" dirty="0"/>
              <a:t> </a:t>
            </a:r>
            <a:r>
              <a:rPr lang="en-US" sz="2800" dirty="0" err="1"/>
              <a:t>kepada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teknologi</a:t>
            </a:r>
            <a:r>
              <a:rPr lang="en-US" sz="2800" dirty="0"/>
              <a:t> di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penyimpanan</a:t>
            </a:r>
            <a:r>
              <a:rPr lang="en-US" sz="2800" dirty="0"/>
              <a:t> data </a:t>
            </a:r>
            <a:r>
              <a:rPr lang="en-US" sz="2800" dirty="0" err="1"/>
              <a:t>komputer</a:t>
            </a:r>
            <a:r>
              <a:rPr lang="en-US" sz="2800" dirty="0"/>
              <a:t> yang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mengimplementasikan</a:t>
            </a:r>
            <a:r>
              <a:rPr lang="en-US" sz="2800" dirty="0"/>
              <a:t> </a:t>
            </a:r>
            <a:r>
              <a:rPr lang="en-US" sz="2800" dirty="0" err="1"/>
              <a:t>fitur</a:t>
            </a:r>
            <a:r>
              <a:rPr lang="en-US" sz="2800" dirty="0"/>
              <a:t> </a:t>
            </a:r>
            <a:r>
              <a:rPr lang="en-US" sz="2800" dirty="0" err="1"/>
              <a:t>toleransi</a:t>
            </a:r>
            <a:r>
              <a:rPr lang="en-US" sz="2800" dirty="0"/>
              <a:t> </a:t>
            </a:r>
            <a:r>
              <a:rPr lang="en-US" sz="2800" dirty="0" err="1"/>
              <a:t>kesalahan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media </a:t>
            </a:r>
            <a:r>
              <a:rPr lang="en-US" sz="2800" dirty="0" err="1"/>
              <a:t>penyimpanan</a:t>
            </a:r>
            <a:r>
              <a:rPr lang="en-US" sz="2800" dirty="0"/>
              <a:t> </a:t>
            </a:r>
            <a:r>
              <a:rPr lang="en-US" sz="2800" dirty="0" err="1"/>
              <a:t>komputer</a:t>
            </a:r>
            <a:r>
              <a:rPr lang="en-US" sz="2800" dirty="0"/>
              <a:t> (</a:t>
            </a:r>
            <a:r>
              <a:rPr lang="en-US" sz="2800" dirty="0" err="1"/>
              <a:t>terutama</a:t>
            </a:r>
            <a:r>
              <a:rPr lang="en-US" sz="2800" dirty="0"/>
              <a:t> hard disk)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dirty="0" err="1"/>
              <a:t>cara</a:t>
            </a:r>
            <a:r>
              <a:rPr lang="en-US" sz="2800" dirty="0"/>
              <a:t> </a:t>
            </a:r>
            <a:r>
              <a:rPr lang="en-US" sz="2800" dirty="0" err="1"/>
              <a:t>redundansi</a:t>
            </a:r>
            <a:r>
              <a:rPr lang="en-US" sz="2800" dirty="0"/>
              <a:t> (</a:t>
            </a:r>
            <a:r>
              <a:rPr lang="en-US" sz="2800" dirty="0" err="1"/>
              <a:t>penumpukan</a:t>
            </a:r>
            <a:r>
              <a:rPr lang="en-US" sz="2800" dirty="0"/>
              <a:t>) data, </a:t>
            </a:r>
            <a:r>
              <a:rPr lang="en-US" sz="2800" dirty="0" err="1"/>
              <a:t>baik</a:t>
            </a:r>
            <a:r>
              <a:rPr lang="en-US" sz="2800" dirty="0"/>
              <a:t> </a:t>
            </a:r>
            <a:r>
              <a:rPr lang="en-US" sz="2800" dirty="0" err="1"/>
              <a:t>itu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r>
              <a:rPr lang="en-US" sz="2800" dirty="0"/>
              <a:t>, </a:t>
            </a:r>
            <a:r>
              <a:rPr lang="en-US" sz="2800" dirty="0" err="1"/>
              <a:t>maupun</a:t>
            </a:r>
            <a:r>
              <a:rPr lang="en-US" sz="2800" dirty="0"/>
              <a:t> unit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keras</a:t>
            </a:r>
            <a:r>
              <a:rPr lang="en-US" sz="2800" dirty="0"/>
              <a:t> RAID </a:t>
            </a:r>
            <a:r>
              <a:rPr lang="en-US" sz="2800" dirty="0" err="1"/>
              <a:t>terpisah</a:t>
            </a:r>
            <a:r>
              <a:rPr lang="en-US" sz="2800" dirty="0"/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1493718" y="543061"/>
            <a:ext cx="56226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err="1"/>
              <a:t>Pengertian</a:t>
            </a:r>
            <a:r>
              <a:rPr lang="en-US" sz="3600" b="1" dirty="0"/>
              <a:t> </a:t>
            </a:r>
            <a:r>
              <a:rPr lang="en-US" sz="3600" b="1" dirty="0" err="1"/>
              <a:t>Teknologi</a:t>
            </a:r>
            <a:r>
              <a:rPr lang="en-US" sz="3600" b="1" dirty="0"/>
              <a:t> RAID </a:t>
            </a:r>
          </a:p>
        </p:txBody>
      </p:sp>
    </p:spTree>
    <p:extLst>
      <p:ext uri="{BB962C8B-B14F-4D97-AF65-F5344CB8AC3E}">
        <p14:creationId xmlns:p14="http://schemas.microsoft.com/office/powerpoint/2010/main" val="282197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307892-B462-4ACD-8B4B-4E5B304AD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542196" y="1150660"/>
            <a:ext cx="978544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 err="1"/>
              <a:t>Penjelasan</a:t>
            </a:r>
            <a:r>
              <a:rPr lang="en-US" sz="2800" b="1" dirty="0"/>
              <a:t> Kata “RAID” </a:t>
            </a:r>
            <a:r>
              <a:rPr lang="en-US" sz="2800" dirty="0" err="1"/>
              <a:t>juga</a:t>
            </a:r>
            <a:r>
              <a:rPr lang="en-US" sz="2800" dirty="0"/>
              <a:t>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singkatan</a:t>
            </a:r>
            <a:r>
              <a:rPr lang="en-US" sz="2800" dirty="0"/>
              <a:t> </a:t>
            </a:r>
            <a:r>
              <a:rPr lang="en-US" sz="2800" i="1" dirty="0"/>
              <a:t>Redundant Array of Inexpensive Disks</a:t>
            </a:r>
            <a:r>
              <a:rPr lang="en-US" sz="2800" dirty="0"/>
              <a:t>, </a:t>
            </a:r>
            <a:r>
              <a:rPr lang="en-US" sz="2800" i="1" dirty="0"/>
              <a:t>Redundant Array of Independent Drives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juga</a:t>
            </a:r>
            <a:r>
              <a:rPr lang="en-US" sz="2800" dirty="0"/>
              <a:t> </a:t>
            </a:r>
            <a:r>
              <a:rPr lang="en-US" sz="2800" i="1" dirty="0"/>
              <a:t>Redundant Array of Inexpensive Drives</a:t>
            </a:r>
            <a:r>
              <a:rPr lang="en-US" sz="2800" dirty="0"/>
              <a:t>. </a:t>
            </a:r>
          </a:p>
          <a:p>
            <a:pPr algn="just"/>
            <a:r>
              <a:rPr lang="en-US" sz="2800" dirty="0" err="1"/>
              <a:t>Teknologi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membagi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mereplikasi</a:t>
            </a:r>
            <a:r>
              <a:rPr lang="en-US" sz="2800" dirty="0"/>
              <a:t> data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hard disk </a:t>
            </a:r>
            <a:r>
              <a:rPr lang="en-US" sz="2800" dirty="0" err="1"/>
              <a:t>terpisah</a:t>
            </a:r>
            <a:r>
              <a:rPr lang="en-US" sz="2800" dirty="0"/>
              <a:t>. RAID </a:t>
            </a:r>
            <a:r>
              <a:rPr lang="en-US" sz="2800" dirty="0" err="1"/>
              <a:t>didesain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meningkatkan</a:t>
            </a:r>
            <a:r>
              <a:rPr lang="en-US" sz="2800" dirty="0"/>
              <a:t> </a:t>
            </a:r>
            <a:r>
              <a:rPr lang="en-US" sz="2800" dirty="0" err="1"/>
              <a:t>keandalan</a:t>
            </a:r>
            <a:r>
              <a:rPr lang="en-US" sz="2800" dirty="0"/>
              <a:t> data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meningkatkan</a:t>
            </a:r>
            <a:r>
              <a:rPr lang="en-US" sz="2800" dirty="0"/>
              <a:t> </a:t>
            </a:r>
            <a:r>
              <a:rPr lang="en-US" sz="2800" dirty="0" err="1"/>
              <a:t>kinerja</a:t>
            </a:r>
            <a:r>
              <a:rPr lang="en-US" sz="2800" dirty="0"/>
              <a:t> I/O </a:t>
            </a:r>
            <a:r>
              <a:rPr lang="en-US" sz="2800" dirty="0" err="1"/>
              <a:t>dari</a:t>
            </a:r>
            <a:r>
              <a:rPr lang="en-US" sz="2800" dirty="0"/>
              <a:t> hard disk. RAID </a:t>
            </a:r>
            <a:r>
              <a:rPr lang="en-US" sz="2800" dirty="0" err="1"/>
              <a:t>juga</a:t>
            </a:r>
            <a:r>
              <a:rPr lang="en-US" sz="2800" dirty="0"/>
              <a:t>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organisasi</a:t>
            </a:r>
            <a:r>
              <a:rPr lang="en-US" sz="2800" dirty="0"/>
              <a:t> disk </a:t>
            </a:r>
            <a:r>
              <a:rPr lang="en-US" sz="2800" dirty="0" err="1"/>
              <a:t>memori</a:t>
            </a:r>
            <a:r>
              <a:rPr lang="en-US" sz="2800" dirty="0"/>
              <a:t> yang </a:t>
            </a:r>
            <a:r>
              <a:rPr lang="en-US" sz="2800" dirty="0" err="1"/>
              <a:t>mampu</a:t>
            </a:r>
            <a:r>
              <a:rPr lang="en-US" sz="2800" dirty="0"/>
              <a:t> </a:t>
            </a:r>
            <a:r>
              <a:rPr lang="en-US" sz="2800" dirty="0" err="1"/>
              <a:t>menangani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disk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akses</a:t>
            </a:r>
            <a:r>
              <a:rPr lang="en-US" sz="2800" dirty="0"/>
              <a:t> </a:t>
            </a:r>
            <a:r>
              <a:rPr lang="en-US" sz="2800" dirty="0" err="1"/>
              <a:t>paralel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redudansi</a:t>
            </a:r>
            <a:r>
              <a:rPr lang="en-US" sz="2800" dirty="0"/>
              <a:t> </a:t>
            </a:r>
            <a:r>
              <a:rPr lang="en-US" sz="2800" dirty="0" err="1"/>
              <a:t>ditambahkan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meningkatkan</a:t>
            </a:r>
            <a:r>
              <a:rPr lang="en-US" sz="2800" dirty="0"/>
              <a:t> </a:t>
            </a:r>
            <a:r>
              <a:rPr lang="en-US" sz="2800" dirty="0" err="1"/>
              <a:t>reliabilitas</a:t>
            </a:r>
            <a:r>
              <a:rPr lang="en-US" sz="2800" dirty="0"/>
              <a:t>. </a:t>
            </a:r>
            <a:r>
              <a:rPr lang="en-US" sz="2800" dirty="0" err="1"/>
              <a:t>Kerja</a:t>
            </a:r>
            <a:r>
              <a:rPr lang="en-US" sz="2800" dirty="0"/>
              <a:t> </a:t>
            </a:r>
            <a:r>
              <a:rPr lang="en-US" sz="2800" dirty="0" err="1"/>
              <a:t>paralel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menghasilkan</a:t>
            </a:r>
            <a:r>
              <a:rPr lang="en-US" sz="2800" dirty="0"/>
              <a:t> </a:t>
            </a:r>
            <a:r>
              <a:rPr lang="en-US" sz="2800" dirty="0" err="1"/>
              <a:t>resultan</a:t>
            </a:r>
            <a:r>
              <a:rPr lang="en-US" sz="2800" dirty="0"/>
              <a:t> </a:t>
            </a:r>
            <a:r>
              <a:rPr lang="en-US" sz="2800" dirty="0" err="1"/>
              <a:t>kecepatan</a:t>
            </a:r>
            <a:r>
              <a:rPr lang="en-US" sz="2800" dirty="0"/>
              <a:t> disk yang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cepat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073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307892-B462-4ACD-8B4B-4E5B304AD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473959" y="1533815"/>
            <a:ext cx="981274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err="1"/>
              <a:t>Sejarah</a:t>
            </a:r>
            <a:r>
              <a:rPr lang="en-US" sz="2800" dirty="0"/>
              <a:t> </a:t>
            </a:r>
            <a:r>
              <a:rPr lang="en-US" sz="2800" dirty="0" err="1"/>
              <a:t>Istilah</a:t>
            </a:r>
            <a:r>
              <a:rPr lang="en-US" sz="2800" dirty="0"/>
              <a:t> RAID </a:t>
            </a:r>
            <a:r>
              <a:rPr lang="en-US" sz="2800" dirty="0" err="1"/>
              <a:t>pertama</a:t>
            </a:r>
            <a:r>
              <a:rPr lang="en-US" sz="2800" dirty="0"/>
              <a:t> kali </a:t>
            </a:r>
            <a:r>
              <a:rPr lang="en-US" sz="2800" dirty="0" err="1"/>
              <a:t>didefinisikan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David A. Patterson, Garth A. Gibson </a:t>
            </a:r>
            <a:r>
              <a:rPr lang="en-US" sz="2800" dirty="0" err="1"/>
              <a:t>dan</a:t>
            </a:r>
            <a:r>
              <a:rPr lang="en-US" sz="2800" dirty="0"/>
              <a:t> Randy Katz </a:t>
            </a:r>
            <a:r>
              <a:rPr lang="en-US" sz="2800" dirty="0" err="1"/>
              <a:t>dari</a:t>
            </a:r>
            <a:r>
              <a:rPr lang="en-US" sz="2800" dirty="0"/>
              <a:t> University of California, </a:t>
            </a:r>
            <a:r>
              <a:rPr lang="en-US" sz="2800" dirty="0" err="1"/>
              <a:t>Barkeley</a:t>
            </a:r>
            <a:r>
              <a:rPr lang="en-US" sz="2800" dirty="0"/>
              <a:t>, </a:t>
            </a:r>
            <a:r>
              <a:rPr lang="en-US" sz="2800" dirty="0" err="1"/>
              <a:t>Amerika</a:t>
            </a:r>
            <a:r>
              <a:rPr lang="en-US" sz="2800" dirty="0"/>
              <a:t> </a:t>
            </a:r>
            <a:r>
              <a:rPr lang="en-US" sz="2800" dirty="0" err="1"/>
              <a:t>Serikat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tahun</a:t>
            </a:r>
            <a:r>
              <a:rPr lang="en-US" sz="2800" dirty="0"/>
              <a:t> 1987, </a:t>
            </a:r>
            <a:r>
              <a:rPr lang="en-US" sz="2800" dirty="0" err="1"/>
              <a:t>yaitu</a:t>
            </a:r>
            <a:r>
              <a:rPr lang="en-US" sz="2800" dirty="0"/>
              <a:t> 9 </a:t>
            </a:r>
            <a:r>
              <a:rPr lang="en-US" sz="2800" dirty="0" err="1"/>
              <a:t>tahun</a:t>
            </a:r>
            <a:r>
              <a:rPr lang="en-US" sz="2800" dirty="0"/>
              <a:t> </a:t>
            </a:r>
            <a:r>
              <a:rPr lang="en-US" sz="2800" dirty="0" err="1"/>
              <a:t>setelah</a:t>
            </a:r>
            <a:r>
              <a:rPr lang="en-US" sz="2800" dirty="0"/>
              <a:t> paten yang </a:t>
            </a:r>
            <a:r>
              <a:rPr lang="en-US" sz="2800" dirty="0" err="1"/>
              <a:t>dimiliki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Norman Ken </a:t>
            </a:r>
            <a:r>
              <a:rPr lang="en-US" sz="2800" dirty="0" err="1"/>
              <a:t>Ouchi</a:t>
            </a:r>
            <a:r>
              <a:rPr lang="en-US" sz="2800" dirty="0"/>
              <a:t>. </a:t>
            </a:r>
            <a:r>
              <a:rPr lang="en-US" sz="2800" dirty="0" err="1"/>
              <a:t>Mereka</a:t>
            </a:r>
            <a:r>
              <a:rPr lang="en-US" sz="2800" dirty="0"/>
              <a:t> </a:t>
            </a:r>
            <a:r>
              <a:rPr lang="en-US" sz="2800" dirty="0" err="1"/>
              <a:t>bertiga</a:t>
            </a:r>
            <a:r>
              <a:rPr lang="en-US" sz="2800" dirty="0"/>
              <a:t> </a:t>
            </a:r>
            <a:r>
              <a:rPr lang="en-US" sz="2800" dirty="0" err="1"/>
              <a:t>mempelajari</a:t>
            </a:r>
            <a:r>
              <a:rPr lang="en-US" sz="2800" dirty="0"/>
              <a:t> </a:t>
            </a:r>
            <a:r>
              <a:rPr lang="en-US" sz="2800" dirty="0" err="1"/>
              <a:t>tentang</a:t>
            </a:r>
            <a:r>
              <a:rPr lang="en-US" sz="2800" dirty="0"/>
              <a:t> </a:t>
            </a:r>
            <a:r>
              <a:rPr lang="en-US" sz="2800" dirty="0" err="1"/>
              <a:t>kemungkinan</a:t>
            </a:r>
            <a:r>
              <a:rPr lang="en-US" sz="2800" dirty="0"/>
              <a:t> </a:t>
            </a:r>
            <a:r>
              <a:rPr lang="en-US" sz="2800" dirty="0" err="1"/>
              <a:t>penggunaan</a:t>
            </a:r>
            <a:r>
              <a:rPr lang="en-US" sz="2800" dirty="0"/>
              <a:t> </a:t>
            </a:r>
            <a:r>
              <a:rPr lang="en-US" sz="2800" dirty="0" err="1"/>
              <a:t>dua</a:t>
            </a:r>
            <a:r>
              <a:rPr lang="en-US" sz="2800" dirty="0"/>
              <a:t> hard disk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lebih</a:t>
            </a:r>
            <a:r>
              <a:rPr lang="en-US" sz="2800" dirty="0"/>
              <a:t> agar </a:t>
            </a:r>
            <a:r>
              <a:rPr lang="en-US" sz="2800" dirty="0" err="1"/>
              <a:t>terlihat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tunggal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yang </a:t>
            </a:r>
            <a:r>
              <a:rPr lang="en-US" sz="2800" dirty="0" err="1"/>
              <a:t>menggunakannya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mereka</a:t>
            </a:r>
            <a:r>
              <a:rPr lang="en-US" sz="2800" dirty="0"/>
              <a:t> </a:t>
            </a:r>
            <a:r>
              <a:rPr lang="en-US" sz="2800" dirty="0" err="1"/>
              <a:t>kemudian</a:t>
            </a:r>
            <a:r>
              <a:rPr lang="en-US" sz="2800" dirty="0"/>
              <a:t> </a:t>
            </a:r>
            <a:r>
              <a:rPr lang="en-US" sz="2800" dirty="0" err="1"/>
              <a:t>mempublikasikannya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bentuk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paper </a:t>
            </a:r>
            <a:r>
              <a:rPr lang="en-US" sz="2800" dirty="0" err="1"/>
              <a:t>berjudul</a:t>
            </a:r>
            <a:r>
              <a:rPr lang="en-US" sz="2800" dirty="0"/>
              <a:t> “A case for Redundant Arrays of Inexpensive Disks (RAID)”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bulan</a:t>
            </a:r>
            <a:r>
              <a:rPr lang="en-US" sz="2800" dirty="0"/>
              <a:t> </a:t>
            </a:r>
            <a:r>
              <a:rPr lang="en-US" sz="2800" dirty="0" err="1"/>
              <a:t>Juni</a:t>
            </a:r>
            <a:r>
              <a:rPr lang="en-US" sz="2800" dirty="0"/>
              <a:t> 1988.</a:t>
            </a:r>
          </a:p>
        </p:txBody>
      </p:sp>
    </p:spTree>
    <p:extLst>
      <p:ext uri="{BB962C8B-B14F-4D97-AF65-F5344CB8AC3E}">
        <p14:creationId xmlns:p14="http://schemas.microsoft.com/office/powerpoint/2010/main" val="73073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307892-B462-4ACD-8B4B-4E5B304AD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546746" y="1397675"/>
            <a:ext cx="969901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err="1"/>
              <a:t>Konsep</a:t>
            </a:r>
            <a:r>
              <a:rPr lang="en-US" sz="3200" dirty="0"/>
              <a:t> RAID Ada </a:t>
            </a:r>
            <a:r>
              <a:rPr lang="en-US" sz="3200" dirty="0" err="1"/>
              <a:t>beberapa</a:t>
            </a:r>
            <a:r>
              <a:rPr lang="en-US" sz="3200" dirty="0"/>
              <a:t> </a:t>
            </a:r>
            <a:r>
              <a:rPr lang="en-US" sz="3200" dirty="0" err="1"/>
              <a:t>konsep</a:t>
            </a:r>
            <a:r>
              <a:rPr lang="en-US" sz="3200" dirty="0"/>
              <a:t> </a:t>
            </a:r>
            <a:r>
              <a:rPr lang="en-US" sz="3200" dirty="0" err="1"/>
              <a:t>kunci</a:t>
            </a:r>
            <a:r>
              <a:rPr lang="en-US" sz="3200" dirty="0"/>
              <a:t> di </a:t>
            </a:r>
            <a:r>
              <a:rPr lang="en-US" sz="3200" dirty="0" err="1"/>
              <a:t>dalam</a:t>
            </a:r>
            <a:r>
              <a:rPr lang="en-US" sz="3200" dirty="0"/>
              <a:t> RAID, </a:t>
            </a:r>
            <a:r>
              <a:rPr lang="en-US" sz="3200" dirty="0" err="1"/>
              <a:t>yaitu</a:t>
            </a:r>
            <a:r>
              <a:rPr lang="en-US" sz="3200" dirty="0"/>
              <a:t> : </a:t>
            </a:r>
          </a:p>
          <a:p>
            <a:pPr algn="just"/>
            <a:r>
              <a:rPr lang="en-US" sz="3200" dirty="0"/>
              <a:t>	</a:t>
            </a:r>
            <a:r>
              <a:rPr lang="en-US" sz="2800" dirty="0"/>
              <a:t>1. Mirroring (</a:t>
            </a:r>
            <a:r>
              <a:rPr lang="en-US" sz="2800" dirty="0" err="1"/>
              <a:t>penyalinan</a:t>
            </a:r>
            <a:r>
              <a:rPr lang="en-US" sz="2800" dirty="0"/>
              <a:t> data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satu</a:t>
            </a:r>
            <a:r>
              <a:rPr lang="en-US" sz="2800" dirty="0"/>
              <a:t> </a:t>
            </a:r>
            <a:r>
              <a:rPr lang="en-US" sz="2800" dirty="0" err="1"/>
              <a:t>buah</a:t>
            </a:r>
            <a:r>
              <a:rPr lang="en-US" sz="2800" dirty="0"/>
              <a:t> </a:t>
            </a:r>
          </a:p>
          <a:p>
            <a:pPr algn="just"/>
            <a:r>
              <a:rPr lang="en-US" sz="2800" dirty="0"/>
              <a:t>           </a:t>
            </a:r>
            <a:r>
              <a:rPr lang="en-US" sz="2800" dirty="0" err="1"/>
              <a:t>harddisk</a:t>
            </a:r>
            <a:r>
              <a:rPr lang="en-US" sz="2800" dirty="0"/>
              <a:t>) 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	2. Striping (</a:t>
            </a:r>
            <a:r>
              <a:rPr lang="en-US" sz="2800" dirty="0" err="1"/>
              <a:t>pemecahan</a:t>
            </a:r>
            <a:r>
              <a:rPr lang="en-US" sz="2800" dirty="0"/>
              <a:t> data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harddisk</a:t>
            </a:r>
            <a:r>
              <a:rPr lang="en-US" sz="2800" dirty="0"/>
              <a:t>) 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	3. </a:t>
            </a:r>
            <a:r>
              <a:rPr lang="en-US" sz="2800" dirty="0" err="1"/>
              <a:t>Koreksi</a:t>
            </a:r>
            <a:r>
              <a:rPr lang="en-US" sz="2800" dirty="0"/>
              <a:t> </a:t>
            </a:r>
            <a:r>
              <a:rPr lang="en-US" sz="2800" dirty="0" err="1"/>
              <a:t>kesalahan</a:t>
            </a:r>
            <a:r>
              <a:rPr lang="en-US" sz="2800" dirty="0"/>
              <a:t> (di </a:t>
            </a:r>
            <a:r>
              <a:rPr lang="en-US" sz="2800" dirty="0" err="1"/>
              <a:t>mana</a:t>
            </a:r>
            <a:r>
              <a:rPr lang="en-US" sz="2800" dirty="0"/>
              <a:t> </a:t>
            </a:r>
            <a:r>
              <a:rPr lang="en-US" sz="2800" dirty="0" err="1"/>
              <a:t>redundansi</a:t>
            </a:r>
            <a:r>
              <a:rPr lang="en-US" sz="2800" dirty="0"/>
              <a:t> data </a:t>
            </a:r>
            <a:r>
              <a:rPr lang="en-US" sz="2800" dirty="0" err="1"/>
              <a:t>disimpan</a:t>
            </a:r>
            <a:r>
              <a:rPr lang="en-US" sz="2800" dirty="0"/>
              <a:t> </a:t>
            </a:r>
          </a:p>
          <a:p>
            <a:pPr algn="just"/>
            <a:r>
              <a:rPr lang="en-US" sz="2800" dirty="0"/>
              <a:t>	    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mengizinkan</a:t>
            </a:r>
            <a:r>
              <a:rPr lang="en-US" sz="2800" dirty="0"/>
              <a:t> </a:t>
            </a:r>
            <a:r>
              <a:rPr lang="en-US" sz="2800" dirty="0" err="1"/>
              <a:t>kesalahan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masalahnya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endParaRPr lang="en-US" sz="2800" dirty="0"/>
          </a:p>
          <a:p>
            <a:pPr algn="just"/>
            <a:r>
              <a:rPr lang="en-US" sz="2800" dirty="0"/>
              <a:t>	    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dideteksi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mungkin</a:t>
            </a:r>
            <a:r>
              <a:rPr lang="en-US" sz="2800" dirty="0"/>
              <a:t> </a:t>
            </a:r>
            <a:r>
              <a:rPr lang="en-US" sz="2800" dirty="0" err="1"/>
              <a:t>dikoreksi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umum</a:t>
            </a:r>
            <a:endParaRPr lang="en-US" sz="2800" dirty="0"/>
          </a:p>
          <a:p>
            <a:pPr algn="just"/>
            <a:r>
              <a:rPr lang="en-US" sz="2800" dirty="0"/>
              <a:t>           </a:t>
            </a:r>
            <a:r>
              <a:rPr lang="en-US" sz="2800" dirty="0" err="1"/>
              <a:t>disebut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/>
              <a:t>teknik</a:t>
            </a:r>
            <a:r>
              <a:rPr lang="en-US" sz="2800" dirty="0"/>
              <a:t> fault tolerance/</a:t>
            </a:r>
            <a:r>
              <a:rPr lang="en-US" sz="2800" dirty="0" err="1"/>
              <a:t>toleransi</a:t>
            </a:r>
            <a:r>
              <a:rPr lang="en-US" sz="2800" dirty="0"/>
              <a:t> </a:t>
            </a:r>
            <a:r>
              <a:rPr lang="en-US" sz="2800" dirty="0" err="1"/>
              <a:t>kesalahan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3073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307892-B462-4ACD-8B4B-4E5B304AD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533097" y="1519150"/>
            <a:ext cx="987642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/>
              <a:t>RAID </a:t>
            </a:r>
            <a:r>
              <a:rPr lang="en-US" sz="3200" dirty="0" err="1"/>
              <a:t>memiliki</a:t>
            </a:r>
            <a:r>
              <a:rPr lang="en-US" sz="3200" dirty="0"/>
              <a:t> </a:t>
            </a:r>
            <a:r>
              <a:rPr lang="en-US" sz="3200" dirty="0" err="1"/>
              <a:t>tiga</a:t>
            </a:r>
            <a:r>
              <a:rPr lang="en-US" sz="3200" dirty="0"/>
              <a:t> </a:t>
            </a:r>
            <a:r>
              <a:rPr lang="en-US" sz="3200" dirty="0" err="1"/>
              <a:t>karakteristik</a:t>
            </a:r>
            <a:r>
              <a:rPr lang="en-US" sz="3200" dirty="0"/>
              <a:t> </a:t>
            </a:r>
            <a:r>
              <a:rPr lang="en-US" sz="3200" dirty="0" err="1"/>
              <a:t>umum</a:t>
            </a:r>
            <a:r>
              <a:rPr lang="en-US" sz="3200" dirty="0"/>
              <a:t>, </a:t>
            </a:r>
            <a:r>
              <a:rPr lang="en-US" sz="3200" dirty="0" err="1"/>
              <a:t>yaitu</a:t>
            </a:r>
            <a:r>
              <a:rPr lang="en-US" sz="3200" dirty="0"/>
              <a:t> : </a:t>
            </a:r>
          </a:p>
          <a:p>
            <a:pPr algn="just"/>
            <a:r>
              <a:rPr lang="en-US" sz="3200" dirty="0"/>
              <a:t>	</a:t>
            </a:r>
            <a:r>
              <a:rPr lang="en-US" sz="2800" dirty="0"/>
              <a:t>1. RAID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sekumpulan</a:t>
            </a:r>
            <a:r>
              <a:rPr lang="en-US" sz="2800" dirty="0"/>
              <a:t> disk drive yang </a:t>
            </a:r>
            <a:r>
              <a:rPr lang="en-US" sz="2800" dirty="0" err="1"/>
              <a:t>dianggap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endParaRPr lang="en-US" sz="2800" dirty="0"/>
          </a:p>
          <a:p>
            <a:pPr algn="just"/>
            <a:r>
              <a:rPr lang="en-US" sz="2800" dirty="0"/>
              <a:t>   	     system </a:t>
            </a:r>
            <a:r>
              <a:rPr lang="en-US" sz="2800" dirty="0" err="1"/>
              <a:t>tunggal</a:t>
            </a:r>
            <a:r>
              <a:rPr lang="en-US" sz="2800" dirty="0"/>
              <a:t> disk. 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	2. Data </a:t>
            </a:r>
            <a:r>
              <a:rPr lang="en-US" sz="2800" dirty="0" err="1"/>
              <a:t>didistribusikan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drive </a:t>
            </a:r>
            <a:r>
              <a:rPr lang="en-US" sz="2800" dirty="0" err="1"/>
              <a:t>disik</a:t>
            </a:r>
            <a:r>
              <a:rPr lang="en-US" sz="2800" dirty="0"/>
              <a:t> array. 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	3. </a:t>
            </a:r>
            <a:r>
              <a:rPr lang="en-US" sz="2800" dirty="0" err="1"/>
              <a:t>Kapasitas</a:t>
            </a:r>
            <a:r>
              <a:rPr lang="en-US" sz="2800" dirty="0"/>
              <a:t> redundant disk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menyimpan</a:t>
            </a:r>
            <a:endParaRPr lang="en-US" sz="2800" dirty="0"/>
          </a:p>
          <a:p>
            <a:pPr algn="just"/>
            <a:r>
              <a:rPr lang="en-US" sz="2800" dirty="0"/>
              <a:t>	     </a:t>
            </a:r>
            <a:r>
              <a:rPr lang="en-US" sz="2800" dirty="0" err="1"/>
              <a:t>informasi</a:t>
            </a:r>
            <a:r>
              <a:rPr lang="en-US" sz="2800" dirty="0"/>
              <a:t> </a:t>
            </a:r>
            <a:r>
              <a:rPr lang="en-US" sz="2800" dirty="0" err="1"/>
              <a:t>paritas</a:t>
            </a:r>
            <a:r>
              <a:rPr lang="en-US" sz="2800" dirty="0"/>
              <a:t> yang </a:t>
            </a:r>
            <a:r>
              <a:rPr lang="en-US" sz="2800" dirty="0" err="1"/>
              <a:t>menjamin</a:t>
            </a:r>
            <a:r>
              <a:rPr lang="en-US" sz="2800" dirty="0"/>
              <a:t> recoverability data </a:t>
            </a:r>
            <a:r>
              <a:rPr lang="en-US" sz="2800" dirty="0" err="1"/>
              <a:t>ketika</a:t>
            </a:r>
            <a:endParaRPr lang="en-US" sz="2800" dirty="0"/>
          </a:p>
          <a:p>
            <a:pPr algn="just"/>
            <a:r>
              <a:rPr lang="en-US" sz="2800" dirty="0"/>
              <a:t>           </a:t>
            </a:r>
            <a:r>
              <a:rPr lang="en-US" sz="2800" dirty="0" err="1"/>
              <a:t>terjadi</a:t>
            </a:r>
            <a:r>
              <a:rPr lang="en-US" sz="2800" dirty="0"/>
              <a:t> </a:t>
            </a:r>
            <a:r>
              <a:rPr lang="en-US" sz="2800" dirty="0" err="1"/>
              <a:t>masalah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kegagalan</a:t>
            </a:r>
            <a:r>
              <a:rPr lang="en-US" sz="2800" dirty="0"/>
              <a:t> disk.</a:t>
            </a:r>
          </a:p>
        </p:txBody>
      </p:sp>
      <p:sp>
        <p:nvSpPr>
          <p:cNvPr id="3" name="Rectangle 2"/>
          <p:cNvSpPr/>
          <p:nvPr/>
        </p:nvSpPr>
        <p:spPr>
          <a:xfrm>
            <a:off x="1533097" y="543061"/>
            <a:ext cx="441499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err="1"/>
              <a:t>Karakteristik</a:t>
            </a:r>
            <a:r>
              <a:rPr lang="en-US" sz="4000" b="1" dirty="0"/>
              <a:t> RAID </a:t>
            </a:r>
          </a:p>
        </p:txBody>
      </p:sp>
    </p:spTree>
    <p:extLst>
      <p:ext uri="{BB962C8B-B14F-4D97-AF65-F5344CB8AC3E}">
        <p14:creationId xmlns:p14="http://schemas.microsoft.com/office/powerpoint/2010/main" val="73073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307892-B462-4ACD-8B4B-4E5B304AD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519451" y="1341729"/>
            <a:ext cx="984913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err="1"/>
              <a:t>Sejak</a:t>
            </a:r>
            <a:r>
              <a:rPr lang="en-US" sz="2400" dirty="0"/>
              <a:t> </a:t>
            </a:r>
            <a:r>
              <a:rPr lang="en-US" sz="2400" dirty="0" err="1"/>
              <a:t>pertama</a:t>
            </a:r>
            <a:r>
              <a:rPr lang="en-US" sz="2400" dirty="0"/>
              <a:t> kali </a:t>
            </a:r>
            <a:r>
              <a:rPr lang="en-US" sz="2400" dirty="0" err="1"/>
              <a:t>diperkenalkan</a:t>
            </a:r>
            <a:r>
              <a:rPr lang="en-US" sz="2400" dirty="0"/>
              <a:t>, RAID </a:t>
            </a:r>
            <a:r>
              <a:rPr lang="en-US" sz="2400" dirty="0" err="1"/>
              <a:t>dibagi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skema</a:t>
            </a:r>
            <a:r>
              <a:rPr lang="en-US" sz="2400" dirty="0"/>
              <a:t>, yang </a:t>
            </a:r>
            <a:r>
              <a:rPr lang="en-US" sz="2400" dirty="0" err="1"/>
              <a:t>disebut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“RAID Level“.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awalnya</a:t>
            </a:r>
            <a:r>
              <a:rPr lang="en-US" sz="2400" dirty="0"/>
              <a:t>, </a:t>
            </a:r>
            <a:r>
              <a:rPr lang="en-US" sz="2400" dirty="0" err="1"/>
              <a:t>ada</a:t>
            </a:r>
            <a:r>
              <a:rPr lang="en-US" sz="2400" dirty="0"/>
              <a:t> lima </a:t>
            </a:r>
            <a:r>
              <a:rPr lang="en-US" sz="2400" dirty="0" err="1"/>
              <a:t>buah</a:t>
            </a:r>
            <a:r>
              <a:rPr lang="en-US" sz="2400" dirty="0"/>
              <a:t> RAID level yang </a:t>
            </a:r>
            <a:r>
              <a:rPr lang="en-US" sz="2400" dirty="0" err="1"/>
              <a:t>pertama</a:t>
            </a:r>
            <a:r>
              <a:rPr lang="en-US" sz="2400" dirty="0"/>
              <a:t> kali </a:t>
            </a:r>
            <a:r>
              <a:rPr lang="en-US" sz="2400" dirty="0" err="1"/>
              <a:t>dikonsepkan</a:t>
            </a:r>
            <a:r>
              <a:rPr lang="en-US" sz="2400" dirty="0"/>
              <a:t>, </a:t>
            </a:r>
            <a:r>
              <a:rPr lang="en-US" sz="2400" dirty="0" err="1"/>
              <a:t>tetapi</a:t>
            </a:r>
            <a:r>
              <a:rPr lang="en-US" sz="2400" dirty="0"/>
              <a:t> </a:t>
            </a:r>
            <a:r>
              <a:rPr lang="en-US" sz="2400" dirty="0" err="1"/>
              <a:t>seiring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waktu</a:t>
            </a:r>
            <a:r>
              <a:rPr lang="en-US" sz="2400" dirty="0"/>
              <a:t>, level-level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berevolusi</a:t>
            </a:r>
            <a:r>
              <a:rPr lang="en-US" sz="2400" dirty="0"/>
              <a:t>, </a:t>
            </a:r>
            <a:r>
              <a:rPr lang="en-US" sz="2400" dirty="0" err="1"/>
              <a:t>yakni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menggabungkan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level yang </a:t>
            </a:r>
            <a:r>
              <a:rPr lang="en-US" sz="2400" dirty="0" err="1"/>
              <a:t>berbeda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juga</a:t>
            </a:r>
            <a:r>
              <a:rPr lang="en-US" sz="2400" dirty="0"/>
              <a:t> </a:t>
            </a:r>
            <a:r>
              <a:rPr lang="en-US" sz="2400" dirty="0" err="1"/>
              <a:t>mengimplementasikan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level proprietary yang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standar</a:t>
            </a:r>
            <a:r>
              <a:rPr lang="en-US" sz="2400" dirty="0"/>
              <a:t> RAID. RAID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dibagi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mecam</a:t>
            </a:r>
            <a:r>
              <a:rPr lang="en-US" sz="2400" dirty="0"/>
              <a:t>, </a:t>
            </a:r>
            <a:r>
              <a:rPr lang="en-US" sz="2400" dirty="0" err="1"/>
              <a:t>yaitu</a:t>
            </a:r>
            <a:r>
              <a:rPr lang="en-US" sz="2400" dirty="0"/>
              <a:t> :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b="1" dirty="0"/>
              <a:t>1. RAID level 0 </a:t>
            </a:r>
            <a:r>
              <a:rPr lang="en-US" sz="2400" dirty="0"/>
              <a:t>(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kumpulan</a:t>
            </a:r>
            <a:r>
              <a:rPr lang="en-US" sz="2400" dirty="0"/>
              <a:t> disk </a:t>
            </a:r>
            <a:r>
              <a:rPr lang="en-US" sz="2400" dirty="0" err="1"/>
              <a:t>dengan</a:t>
            </a:r>
            <a:r>
              <a:rPr lang="en-US" sz="2400" dirty="0"/>
              <a:t> striping </a:t>
            </a:r>
            <a:r>
              <a:rPr lang="en-US" sz="2400" dirty="0" err="1"/>
              <a:t>pada</a:t>
            </a:r>
            <a:r>
              <a:rPr lang="en-US" sz="2400" dirty="0"/>
              <a:t> level </a:t>
            </a:r>
            <a:r>
              <a:rPr lang="en-US" sz="2400" dirty="0" err="1"/>
              <a:t>blok</a:t>
            </a:r>
            <a:r>
              <a:rPr lang="en-US" sz="2400" dirty="0"/>
              <a:t>, </a:t>
            </a:r>
            <a:r>
              <a:rPr lang="en-US" sz="2400" dirty="0" err="1"/>
              <a:t>tanpa</a:t>
            </a:r>
            <a:r>
              <a:rPr lang="en-US" sz="2400" dirty="0"/>
              <a:t> </a:t>
            </a:r>
            <a:r>
              <a:rPr lang="en-US" sz="2400" dirty="0" err="1"/>
              <a:t>redundansi</a:t>
            </a:r>
            <a:r>
              <a:rPr lang="en-US" sz="2400" dirty="0"/>
              <a:t>. </a:t>
            </a:r>
            <a:r>
              <a:rPr lang="en-US" sz="2400" dirty="0" err="1"/>
              <a:t>Jadi</a:t>
            </a:r>
            <a:r>
              <a:rPr lang="en-US" sz="2400" dirty="0"/>
              <a:t>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menyimpan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striping </a:t>
            </a:r>
            <a:r>
              <a:rPr lang="en-US" sz="2400" dirty="0" err="1"/>
              <a:t>blok</a:t>
            </a:r>
            <a:r>
              <a:rPr lang="en-US" sz="2400" dirty="0"/>
              <a:t> data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disk. )</a:t>
            </a:r>
          </a:p>
        </p:txBody>
      </p:sp>
      <p:sp>
        <p:nvSpPr>
          <p:cNvPr id="3" name="Rectangle 2"/>
          <p:cNvSpPr/>
          <p:nvPr/>
        </p:nvSpPr>
        <p:spPr>
          <a:xfrm>
            <a:off x="1505803" y="381857"/>
            <a:ext cx="23432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RAID level </a:t>
            </a:r>
          </a:p>
        </p:txBody>
      </p:sp>
    </p:spTree>
    <p:extLst>
      <p:ext uri="{BB962C8B-B14F-4D97-AF65-F5344CB8AC3E}">
        <p14:creationId xmlns:p14="http://schemas.microsoft.com/office/powerpoint/2010/main" val="415598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307892-B462-4ACD-8B4B-4E5B304AD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519450" y="1150660"/>
            <a:ext cx="999925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2. RAID level 1 (</a:t>
            </a:r>
            <a:r>
              <a:rPr lang="en-US" sz="2800" b="1" dirty="0" err="1"/>
              <a:t>ini</a:t>
            </a:r>
            <a:r>
              <a:rPr lang="en-US" sz="2800" b="1" dirty="0"/>
              <a:t> </a:t>
            </a:r>
            <a:r>
              <a:rPr lang="en-US" sz="2800" b="1" dirty="0" err="1"/>
              <a:t>merupakan</a:t>
            </a:r>
            <a:r>
              <a:rPr lang="en-US" sz="2800" b="1" dirty="0"/>
              <a:t> disk mirroring, </a:t>
            </a:r>
            <a:r>
              <a:rPr lang="en-US" sz="2800" b="1" dirty="0" err="1"/>
              <a:t>menduplikat</a:t>
            </a:r>
            <a:endParaRPr lang="en-US" sz="2800" b="1" dirty="0"/>
          </a:p>
          <a:p>
            <a:pPr algn="just"/>
            <a:r>
              <a:rPr lang="en-US" sz="2800" b="1" dirty="0"/>
              <a:t>     </a:t>
            </a:r>
            <a:r>
              <a:rPr lang="en-US" sz="2800" b="1" dirty="0" err="1"/>
              <a:t>setiap</a:t>
            </a:r>
            <a:r>
              <a:rPr lang="en-US" sz="2800" b="1" dirty="0"/>
              <a:t> disk) </a:t>
            </a:r>
          </a:p>
          <a:p>
            <a:pPr algn="just"/>
            <a:endParaRPr lang="en-US" sz="2800" b="1" dirty="0"/>
          </a:p>
          <a:p>
            <a:pPr algn="just"/>
            <a:r>
              <a:rPr lang="en-US" sz="2800" b="1" dirty="0"/>
              <a:t>3. RAID level 2 (</a:t>
            </a:r>
            <a:r>
              <a:rPr lang="en-US" sz="2800" b="1" dirty="0" err="1"/>
              <a:t>ini</a:t>
            </a:r>
            <a:r>
              <a:rPr lang="en-US" sz="2800" b="1" dirty="0"/>
              <a:t> </a:t>
            </a:r>
            <a:r>
              <a:rPr lang="en-US" sz="2800" b="1" dirty="0" err="1"/>
              <a:t>merupakan</a:t>
            </a:r>
            <a:r>
              <a:rPr lang="en-US" sz="2800" b="1" dirty="0"/>
              <a:t> </a:t>
            </a:r>
            <a:r>
              <a:rPr lang="en-US" sz="2800" b="1" dirty="0" err="1"/>
              <a:t>pengkoreksian</a:t>
            </a:r>
            <a:r>
              <a:rPr lang="en-US" sz="2800" b="1" dirty="0"/>
              <a:t> </a:t>
            </a:r>
            <a:r>
              <a:rPr lang="en-US" sz="2800" b="1" dirty="0" err="1"/>
              <a:t>kesalahan</a:t>
            </a:r>
            <a:r>
              <a:rPr lang="en-US" sz="2800" b="1" dirty="0"/>
              <a:t>) </a:t>
            </a:r>
          </a:p>
          <a:p>
            <a:pPr algn="just"/>
            <a:endParaRPr lang="en-US" sz="2800" b="1" dirty="0"/>
          </a:p>
          <a:p>
            <a:pPr algn="just"/>
            <a:r>
              <a:rPr lang="en-US" sz="2800" b="1" dirty="0"/>
              <a:t>4. RAID level 3 (</a:t>
            </a:r>
            <a:r>
              <a:rPr lang="en-US" sz="2800" b="1" dirty="0" err="1"/>
              <a:t>pengecekan</a:t>
            </a:r>
            <a:r>
              <a:rPr lang="en-US" sz="2800" b="1" dirty="0"/>
              <a:t> </a:t>
            </a:r>
            <a:r>
              <a:rPr lang="en-US" sz="2800" b="1" dirty="0" err="1"/>
              <a:t>terhadap</a:t>
            </a:r>
            <a:r>
              <a:rPr lang="en-US" sz="2800" b="1" dirty="0"/>
              <a:t> disk </a:t>
            </a:r>
            <a:r>
              <a:rPr lang="en-US" sz="2800" b="1" dirty="0" err="1"/>
              <a:t>tunggal</a:t>
            </a:r>
            <a:r>
              <a:rPr lang="en-US" sz="2800" b="1" dirty="0"/>
              <a:t> di </a:t>
            </a:r>
            <a:r>
              <a:rPr lang="en-US" sz="2800" b="1" dirty="0" err="1"/>
              <a:t>dalam</a:t>
            </a:r>
            <a:endParaRPr lang="en-US" sz="2800" b="1" dirty="0"/>
          </a:p>
          <a:p>
            <a:pPr algn="just"/>
            <a:r>
              <a:rPr lang="en-US" sz="2800" b="1" dirty="0"/>
              <a:t>     </a:t>
            </a:r>
            <a:r>
              <a:rPr lang="en-US" sz="2800" b="1" dirty="0" err="1"/>
              <a:t>sebuah</a:t>
            </a:r>
            <a:r>
              <a:rPr lang="en-US" sz="2800" b="1" dirty="0"/>
              <a:t> </a:t>
            </a:r>
            <a:r>
              <a:rPr lang="en-US" sz="2800" b="1" dirty="0" err="1"/>
              <a:t>kelompok</a:t>
            </a:r>
            <a:r>
              <a:rPr lang="en-US" sz="2800" b="1" dirty="0"/>
              <a:t> disk) </a:t>
            </a:r>
          </a:p>
          <a:p>
            <a:pPr algn="just"/>
            <a:endParaRPr lang="en-US" sz="2800" b="1" dirty="0"/>
          </a:p>
          <a:p>
            <a:pPr algn="just"/>
            <a:r>
              <a:rPr lang="en-US" sz="2800" b="1" dirty="0"/>
              <a:t>5. RAID level 4 (</a:t>
            </a:r>
            <a:r>
              <a:rPr lang="en-US" sz="2800" b="1" dirty="0" err="1"/>
              <a:t>pembacaan</a:t>
            </a:r>
            <a:r>
              <a:rPr lang="en-US" sz="2800" b="1" dirty="0"/>
              <a:t> </a:t>
            </a:r>
            <a:r>
              <a:rPr lang="en-US" sz="2800" b="1" dirty="0" err="1"/>
              <a:t>dan</a:t>
            </a:r>
            <a:r>
              <a:rPr lang="en-US" sz="2800" b="1" dirty="0"/>
              <a:t> </a:t>
            </a:r>
            <a:r>
              <a:rPr lang="en-US" sz="2800" b="1" dirty="0" err="1"/>
              <a:t>penulisan</a:t>
            </a:r>
            <a:r>
              <a:rPr lang="en-US" sz="2800" b="1" dirty="0"/>
              <a:t> </a:t>
            </a:r>
            <a:r>
              <a:rPr lang="en-US" sz="2800" b="1" dirty="0" err="1"/>
              <a:t>secara</a:t>
            </a:r>
            <a:r>
              <a:rPr lang="en-US" sz="2800" b="1" dirty="0"/>
              <a:t> </a:t>
            </a:r>
            <a:r>
              <a:rPr lang="en-US" sz="2800" b="1" dirty="0" err="1"/>
              <a:t>independen</a:t>
            </a:r>
            <a:r>
              <a:rPr lang="en-US" sz="2800" b="1" dirty="0"/>
              <a:t>) </a:t>
            </a:r>
          </a:p>
          <a:p>
            <a:pPr algn="just"/>
            <a:endParaRPr lang="en-US" sz="2800" b="1" dirty="0"/>
          </a:p>
          <a:p>
            <a:pPr algn="just"/>
            <a:r>
              <a:rPr lang="en-US" sz="2800" b="1" dirty="0"/>
              <a:t>6. RAID level 5 (</a:t>
            </a:r>
            <a:r>
              <a:rPr lang="en-US" sz="2800" b="1" dirty="0" err="1"/>
              <a:t>menyebarkan</a:t>
            </a:r>
            <a:r>
              <a:rPr lang="en-US" sz="2800" b="1" dirty="0"/>
              <a:t> data </a:t>
            </a:r>
            <a:r>
              <a:rPr lang="en-US" sz="2800" b="1" dirty="0" err="1"/>
              <a:t>ke</a:t>
            </a:r>
            <a:r>
              <a:rPr lang="en-US" sz="2800" b="1" dirty="0"/>
              <a:t> </a:t>
            </a:r>
            <a:r>
              <a:rPr lang="en-US" sz="2800" b="1" dirty="0" err="1"/>
              <a:t>semua</a:t>
            </a:r>
            <a:r>
              <a:rPr lang="en-US" sz="2800" b="1" dirty="0"/>
              <a:t> drive. </a:t>
            </a:r>
            <a:r>
              <a:rPr lang="en-US" sz="2800" b="1" dirty="0" err="1"/>
              <a:t>Tidak</a:t>
            </a:r>
            <a:r>
              <a:rPr lang="en-US" sz="2800" b="1" dirty="0"/>
              <a:t> </a:t>
            </a:r>
            <a:r>
              <a:rPr lang="en-US" sz="2800" b="1" dirty="0" err="1"/>
              <a:t>ada</a:t>
            </a:r>
            <a:endParaRPr lang="en-US" sz="2800" b="1" dirty="0"/>
          </a:p>
          <a:p>
            <a:pPr algn="just"/>
            <a:r>
              <a:rPr lang="en-US" sz="2800" b="1" dirty="0"/>
              <a:t>     </a:t>
            </a:r>
            <a:r>
              <a:rPr lang="en-US" sz="2800" b="1" dirty="0" err="1"/>
              <a:t>pengecekan</a:t>
            </a:r>
            <a:r>
              <a:rPr lang="en-US" sz="2800" b="1" dirty="0"/>
              <a:t> </a:t>
            </a:r>
            <a:r>
              <a:rPr lang="en-US" sz="2800" b="1" dirty="0" err="1"/>
              <a:t>terhadap</a:t>
            </a:r>
            <a:r>
              <a:rPr lang="en-US" sz="2800" b="1" dirty="0"/>
              <a:t> disk </a:t>
            </a:r>
            <a:r>
              <a:rPr lang="en-US" sz="2800" b="1" dirty="0" err="1"/>
              <a:t>tunggal</a:t>
            </a:r>
            <a:r>
              <a:rPr lang="en-US" sz="2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5598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3993</TotalTime>
  <Words>972</Words>
  <Application>Microsoft Office PowerPoint</Application>
  <PresentationFormat>Widescreen</PresentationFormat>
  <Paragraphs>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Corbel</vt:lpstr>
      <vt:lpstr>Lucida Bright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design</dc:creator>
  <cp:lastModifiedBy>Saminista</cp:lastModifiedBy>
  <cp:revision>33</cp:revision>
  <dcterms:created xsi:type="dcterms:W3CDTF">2019-10-30T03:03:28Z</dcterms:created>
  <dcterms:modified xsi:type="dcterms:W3CDTF">2022-10-18T08:05:27Z</dcterms:modified>
</cp:coreProperties>
</file>