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72" r:id="rId3"/>
    <p:sldId id="273" r:id="rId4"/>
    <p:sldId id="283" r:id="rId5"/>
    <p:sldId id="282" r:id="rId6"/>
    <p:sldId id="281" r:id="rId7"/>
    <p:sldId id="286" r:id="rId8"/>
    <p:sldId id="285" r:id="rId9"/>
    <p:sldId id="284" r:id="rId10"/>
    <p:sldId id="280" r:id="rId11"/>
    <p:sldId id="279" r:id="rId12"/>
    <p:sldId id="290" r:id="rId13"/>
    <p:sldId id="289" r:id="rId14"/>
    <p:sldId id="288" r:id="rId15"/>
    <p:sldId id="278" r:id="rId16"/>
    <p:sldId id="291" r:id="rId17"/>
    <p:sldId id="292" r:id="rId18"/>
    <p:sldId id="293" r:id="rId19"/>
    <p:sldId id="294" r:id="rId20"/>
    <p:sldId id="277" r:id="rId21"/>
    <p:sldId id="25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5" d="100"/>
          <a:sy n="45" d="100"/>
        </p:scale>
        <p:origin x="822"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1B4026-A0A9-443D-84D7-576BC26E3E55}" type="doc">
      <dgm:prSet loTypeId="urn:microsoft.com/office/officeart/2005/8/layout/vList2" loCatId="list" qsTypeId="urn:microsoft.com/office/officeart/2005/8/quickstyle/3d2#3" qsCatId="3D" csTypeId="urn:microsoft.com/office/officeart/2005/8/colors/colorful2" csCatId="colorful" phldr="1"/>
      <dgm:spPr/>
      <dgm:t>
        <a:bodyPr/>
        <a:lstStyle/>
        <a:p>
          <a:endParaRPr lang="id-ID"/>
        </a:p>
      </dgm:t>
    </dgm:pt>
    <dgm:pt modelId="{F950F9A0-8E7E-4FBF-A5D8-5537D13BA7D9}">
      <dgm:prSet/>
      <dgm:spPr/>
      <dgm:t>
        <a:bodyPr/>
        <a:lstStyle/>
        <a:p>
          <a:pPr rtl="0"/>
          <a:r>
            <a:rPr lang="id-ID" dirty="0"/>
            <a:t>Materi yang Dibahas:</a:t>
          </a:r>
        </a:p>
      </dgm:t>
    </dgm:pt>
    <dgm:pt modelId="{4B9E9AA6-6446-4A7A-9419-FB875BE25787}" type="parTrans" cxnId="{F280266B-8588-4AAA-9824-9B9002E17536}">
      <dgm:prSet/>
      <dgm:spPr/>
      <dgm:t>
        <a:bodyPr/>
        <a:lstStyle/>
        <a:p>
          <a:endParaRPr lang="id-ID"/>
        </a:p>
      </dgm:t>
    </dgm:pt>
    <dgm:pt modelId="{0053A002-FA83-43C4-92FF-6BBAAED56A9B}" type="sibTrans" cxnId="{F280266B-8588-4AAA-9824-9B9002E17536}">
      <dgm:prSet/>
      <dgm:spPr/>
      <dgm:t>
        <a:bodyPr/>
        <a:lstStyle/>
        <a:p>
          <a:endParaRPr lang="id-ID"/>
        </a:p>
      </dgm:t>
    </dgm:pt>
    <dgm:pt modelId="{B432ABC6-7DE8-471D-8522-4409CC5C2D52}">
      <dgm:prSet/>
      <dgm:spPr/>
      <dgm:t>
        <a:bodyPr/>
        <a:lstStyle/>
        <a:p>
          <a:pPr rtl="0"/>
          <a:r>
            <a:rPr lang="id-ID" dirty="0">
              <a:latin typeface="Arial" pitchFamily="34" charset="0"/>
              <a:cs typeface="Arial" pitchFamily="34" charset="0"/>
            </a:rPr>
            <a:t>Pengertian Pandangan Hidup, </a:t>
          </a:r>
          <a:endParaRPr lang="id-ID" dirty="0"/>
        </a:p>
      </dgm:t>
    </dgm:pt>
    <dgm:pt modelId="{B65D5467-CE2E-47A6-9B1E-EBF96580B7F8}" type="parTrans" cxnId="{29E4FBA4-CDD3-4567-9B86-1D13A7474196}">
      <dgm:prSet/>
      <dgm:spPr/>
      <dgm:t>
        <a:bodyPr/>
        <a:lstStyle/>
        <a:p>
          <a:endParaRPr lang="id-ID"/>
        </a:p>
      </dgm:t>
    </dgm:pt>
    <dgm:pt modelId="{8DA3433B-167B-4C03-8E72-823877F53903}" type="sibTrans" cxnId="{29E4FBA4-CDD3-4567-9B86-1D13A7474196}">
      <dgm:prSet/>
      <dgm:spPr/>
      <dgm:t>
        <a:bodyPr/>
        <a:lstStyle/>
        <a:p>
          <a:endParaRPr lang="id-ID"/>
        </a:p>
      </dgm:t>
    </dgm:pt>
    <dgm:pt modelId="{0D17F381-A083-42D9-AB07-BB047F5113F1}">
      <dgm:prSet/>
      <dgm:spPr/>
      <dgm:t>
        <a:bodyPr/>
        <a:lstStyle/>
        <a:p>
          <a:pPr rtl="0"/>
          <a:r>
            <a:rPr lang="id-ID" dirty="0">
              <a:latin typeface="Arial" pitchFamily="34" charset="0"/>
              <a:cs typeface="Arial" pitchFamily="34" charset="0"/>
            </a:rPr>
            <a:t>Makna Pandangan Hidup Bangsa, </a:t>
          </a:r>
          <a:endParaRPr lang="id-ID" dirty="0"/>
        </a:p>
      </dgm:t>
    </dgm:pt>
    <dgm:pt modelId="{AAEFCCE3-6FF6-4450-BB6B-7E050DB40748}" type="parTrans" cxnId="{CAFE7226-6ADC-415D-BB44-F42186F6000C}">
      <dgm:prSet/>
      <dgm:spPr/>
      <dgm:t>
        <a:bodyPr/>
        <a:lstStyle/>
        <a:p>
          <a:endParaRPr lang="id-ID"/>
        </a:p>
      </dgm:t>
    </dgm:pt>
    <dgm:pt modelId="{993F3795-5FA5-4931-AC93-A13262795D3F}" type="sibTrans" cxnId="{CAFE7226-6ADC-415D-BB44-F42186F6000C}">
      <dgm:prSet/>
      <dgm:spPr/>
      <dgm:t>
        <a:bodyPr/>
        <a:lstStyle/>
        <a:p>
          <a:endParaRPr lang="id-ID"/>
        </a:p>
      </dgm:t>
    </dgm:pt>
    <dgm:pt modelId="{A86593B1-B1FA-4B9F-AB70-1DBBEE82BEAD}">
      <dgm:prSet/>
      <dgm:spPr/>
      <dgm:t>
        <a:bodyPr/>
        <a:lstStyle/>
        <a:p>
          <a:pPr rtl="0"/>
          <a:r>
            <a:rPr lang="id-ID" i="1" dirty="0">
              <a:latin typeface="Arial" pitchFamily="34" charset="0"/>
              <a:cs typeface="Arial" pitchFamily="34" charset="0"/>
            </a:rPr>
            <a:t>Manfaat Pancasila sebagai pandangan hidup bangsa, </a:t>
          </a:r>
          <a:r>
            <a:rPr lang="id-ID" dirty="0">
              <a:latin typeface="Arial" pitchFamily="34" charset="0"/>
              <a:cs typeface="Arial" pitchFamily="34" charset="0"/>
            </a:rPr>
            <a:t>Sumber Pandangan Hidup Bangsa Indonesia, </a:t>
          </a:r>
          <a:endParaRPr lang="id-ID" dirty="0"/>
        </a:p>
      </dgm:t>
    </dgm:pt>
    <dgm:pt modelId="{4A505B0D-0952-4FB1-B81E-12F5E4C25DAC}" type="parTrans" cxnId="{023FFEE1-A0AD-4172-8FBD-5FD0AEB87E7B}">
      <dgm:prSet/>
      <dgm:spPr/>
      <dgm:t>
        <a:bodyPr/>
        <a:lstStyle/>
        <a:p>
          <a:endParaRPr lang="id-ID"/>
        </a:p>
      </dgm:t>
    </dgm:pt>
    <dgm:pt modelId="{F0364D62-7863-4430-B63B-EC8A5AB8F783}" type="sibTrans" cxnId="{023FFEE1-A0AD-4172-8FBD-5FD0AEB87E7B}">
      <dgm:prSet/>
      <dgm:spPr/>
      <dgm:t>
        <a:bodyPr/>
        <a:lstStyle/>
        <a:p>
          <a:endParaRPr lang="id-ID"/>
        </a:p>
      </dgm:t>
    </dgm:pt>
    <dgm:pt modelId="{6995D156-8B9F-4C46-A462-EFBE5ABACB3C}">
      <dgm:prSet/>
      <dgm:spPr/>
      <dgm:t>
        <a:bodyPr/>
        <a:lstStyle/>
        <a:p>
          <a:pPr rtl="0"/>
          <a:r>
            <a:rPr lang="id-ID" dirty="0">
              <a:latin typeface="Arial" pitchFamily="34" charset="0"/>
              <a:cs typeface="Arial" pitchFamily="34" charset="0"/>
            </a:rPr>
            <a:t>Fungsi/Kedudukan Pancasila Sebagai Pandangan Hidup bagi Suatu Bangsa, </a:t>
          </a:r>
          <a:endParaRPr lang="id-ID" dirty="0"/>
        </a:p>
      </dgm:t>
    </dgm:pt>
    <dgm:pt modelId="{A5CCB4B0-0808-49DC-8478-30ED61001FB0}" type="parTrans" cxnId="{1960992A-F17D-4C9E-9003-D7DD4C8EF506}">
      <dgm:prSet/>
      <dgm:spPr/>
      <dgm:t>
        <a:bodyPr/>
        <a:lstStyle/>
        <a:p>
          <a:endParaRPr lang="id-ID"/>
        </a:p>
      </dgm:t>
    </dgm:pt>
    <dgm:pt modelId="{768A37B0-719A-4AF2-84B1-FCF4A348EC74}" type="sibTrans" cxnId="{1960992A-F17D-4C9E-9003-D7DD4C8EF506}">
      <dgm:prSet/>
      <dgm:spPr/>
      <dgm:t>
        <a:bodyPr/>
        <a:lstStyle/>
        <a:p>
          <a:endParaRPr lang="id-ID"/>
        </a:p>
      </dgm:t>
    </dgm:pt>
    <dgm:pt modelId="{DD5B93B8-258A-4A70-AFE6-07852CA7D15E}">
      <dgm:prSet/>
      <dgm:spPr/>
      <dgm:t>
        <a:bodyPr/>
        <a:lstStyle/>
        <a:p>
          <a:pPr rtl="0"/>
          <a:r>
            <a:rPr lang="id-ID">
              <a:latin typeface="Arial" pitchFamily="34" charset="0"/>
              <a:cs typeface="Arial" pitchFamily="34" charset="0"/>
            </a:rPr>
            <a:t>Tantangan Pancasila Sebagai Pandangan Hidup Bangsa, </a:t>
          </a:r>
          <a:endParaRPr lang="id-ID" dirty="0"/>
        </a:p>
      </dgm:t>
    </dgm:pt>
    <dgm:pt modelId="{EC83B95B-2998-4C8B-9D9D-CF402E9894FB}" type="parTrans" cxnId="{2F0C9A14-CF05-47B7-A2D5-7F75604FEFED}">
      <dgm:prSet/>
      <dgm:spPr/>
      <dgm:t>
        <a:bodyPr/>
        <a:lstStyle/>
        <a:p>
          <a:endParaRPr lang="id-ID"/>
        </a:p>
      </dgm:t>
    </dgm:pt>
    <dgm:pt modelId="{54A1536A-134D-4830-9593-0100F3C134EF}" type="sibTrans" cxnId="{2F0C9A14-CF05-47B7-A2D5-7F75604FEFED}">
      <dgm:prSet/>
      <dgm:spPr/>
      <dgm:t>
        <a:bodyPr/>
        <a:lstStyle/>
        <a:p>
          <a:endParaRPr lang="id-ID"/>
        </a:p>
      </dgm:t>
    </dgm:pt>
    <dgm:pt modelId="{4F4CE4AA-A6A9-4571-8EB4-90D6CABCEB81}">
      <dgm:prSet/>
      <dgm:spPr/>
      <dgm:t>
        <a:bodyPr/>
        <a:lstStyle/>
        <a:p>
          <a:pPr rtl="0"/>
          <a:r>
            <a:rPr lang="id-ID" dirty="0">
              <a:latin typeface="Arial" pitchFamily="34" charset="0"/>
              <a:cs typeface="Arial" pitchFamily="34" charset="0"/>
            </a:rPr>
            <a:t>Macam-macam Ideologi</a:t>
          </a:r>
          <a:endParaRPr lang="id-ID" dirty="0"/>
        </a:p>
      </dgm:t>
    </dgm:pt>
    <dgm:pt modelId="{EBF1A252-539A-4514-840F-DA6BDD2DC65D}" type="parTrans" cxnId="{ED6CCB9B-4AF2-4959-BD8B-68D94EBBE887}">
      <dgm:prSet/>
      <dgm:spPr/>
      <dgm:t>
        <a:bodyPr/>
        <a:lstStyle/>
        <a:p>
          <a:endParaRPr lang="id-ID"/>
        </a:p>
      </dgm:t>
    </dgm:pt>
    <dgm:pt modelId="{8B539C3B-7A37-461D-8957-B8313D388D0E}" type="sibTrans" cxnId="{ED6CCB9B-4AF2-4959-BD8B-68D94EBBE887}">
      <dgm:prSet/>
      <dgm:spPr/>
      <dgm:t>
        <a:bodyPr/>
        <a:lstStyle/>
        <a:p>
          <a:endParaRPr lang="id-ID"/>
        </a:p>
      </dgm:t>
    </dgm:pt>
    <dgm:pt modelId="{A1CDC6C4-0A57-43D2-A903-B71F85636CBE}" type="pres">
      <dgm:prSet presAssocID="{6C1B4026-A0A9-443D-84D7-576BC26E3E55}" presName="linear" presStyleCnt="0">
        <dgm:presLayoutVars>
          <dgm:animLvl val="lvl"/>
          <dgm:resizeHandles val="exact"/>
        </dgm:presLayoutVars>
      </dgm:prSet>
      <dgm:spPr/>
    </dgm:pt>
    <dgm:pt modelId="{F12DFF08-30A9-4B55-9C1F-291F09CDF1E0}" type="pres">
      <dgm:prSet presAssocID="{F950F9A0-8E7E-4FBF-A5D8-5537D13BA7D9}" presName="parentText" presStyleLbl="node1" presStyleIdx="0" presStyleCnt="1">
        <dgm:presLayoutVars>
          <dgm:chMax val="0"/>
          <dgm:bulletEnabled val="1"/>
        </dgm:presLayoutVars>
      </dgm:prSet>
      <dgm:spPr/>
    </dgm:pt>
    <dgm:pt modelId="{4ED462ED-1528-435C-9989-90A6F20C8F04}" type="pres">
      <dgm:prSet presAssocID="{F950F9A0-8E7E-4FBF-A5D8-5537D13BA7D9}" presName="childText" presStyleLbl="revTx" presStyleIdx="0" presStyleCnt="1">
        <dgm:presLayoutVars>
          <dgm:bulletEnabled val="1"/>
        </dgm:presLayoutVars>
      </dgm:prSet>
      <dgm:spPr/>
    </dgm:pt>
  </dgm:ptLst>
  <dgm:cxnLst>
    <dgm:cxn modelId="{2F0C9A14-CF05-47B7-A2D5-7F75604FEFED}" srcId="{F950F9A0-8E7E-4FBF-A5D8-5537D13BA7D9}" destId="{DD5B93B8-258A-4A70-AFE6-07852CA7D15E}" srcOrd="4" destOrd="0" parTransId="{EC83B95B-2998-4C8B-9D9D-CF402E9894FB}" sibTransId="{54A1536A-134D-4830-9593-0100F3C134EF}"/>
    <dgm:cxn modelId="{119F8F23-B47E-4407-8C32-C4E6A595C063}" type="presOf" srcId="{DD5B93B8-258A-4A70-AFE6-07852CA7D15E}" destId="{4ED462ED-1528-435C-9989-90A6F20C8F04}" srcOrd="0" destOrd="4" presId="urn:microsoft.com/office/officeart/2005/8/layout/vList2"/>
    <dgm:cxn modelId="{CAFE7226-6ADC-415D-BB44-F42186F6000C}" srcId="{F950F9A0-8E7E-4FBF-A5D8-5537D13BA7D9}" destId="{0D17F381-A083-42D9-AB07-BB047F5113F1}" srcOrd="1" destOrd="0" parTransId="{AAEFCCE3-6FF6-4450-BB6B-7E050DB40748}" sibTransId="{993F3795-5FA5-4931-AC93-A13262795D3F}"/>
    <dgm:cxn modelId="{45194A29-2D6C-4A44-B679-8A86618DBADE}" type="presOf" srcId="{6995D156-8B9F-4C46-A462-EFBE5ABACB3C}" destId="{4ED462ED-1528-435C-9989-90A6F20C8F04}" srcOrd="0" destOrd="3" presId="urn:microsoft.com/office/officeart/2005/8/layout/vList2"/>
    <dgm:cxn modelId="{1960992A-F17D-4C9E-9003-D7DD4C8EF506}" srcId="{F950F9A0-8E7E-4FBF-A5D8-5537D13BA7D9}" destId="{6995D156-8B9F-4C46-A462-EFBE5ABACB3C}" srcOrd="3" destOrd="0" parTransId="{A5CCB4B0-0808-49DC-8478-30ED61001FB0}" sibTransId="{768A37B0-719A-4AF2-84B1-FCF4A348EC74}"/>
    <dgm:cxn modelId="{F280266B-8588-4AAA-9824-9B9002E17536}" srcId="{6C1B4026-A0A9-443D-84D7-576BC26E3E55}" destId="{F950F9A0-8E7E-4FBF-A5D8-5537D13BA7D9}" srcOrd="0" destOrd="0" parTransId="{4B9E9AA6-6446-4A7A-9419-FB875BE25787}" sibTransId="{0053A002-FA83-43C4-92FF-6BBAAED56A9B}"/>
    <dgm:cxn modelId="{18EB9174-53D2-4BFA-9B17-9206B93B26E9}" type="presOf" srcId="{B432ABC6-7DE8-471D-8522-4409CC5C2D52}" destId="{4ED462ED-1528-435C-9989-90A6F20C8F04}" srcOrd="0" destOrd="0" presId="urn:microsoft.com/office/officeart/2005/8/layout/vList2"/>
    <dgm:cxn modelId="{ED6CCB9B-4AF2-4959-BD8B-68D94EBBE887}" srcId="{F950F9A0-8E7E-4FBF-A5D8-5537D13BA7D9}" destId="{4F4CE4AA-A6A9-4571-8EB4-90D6CABCEB81}" srcOrd="5" destOrd="0" parTransId="{EBF1A252-539A-4514-840F-DA6BDD2DC65D}" sibTransId="{8B539C3B-7A37-461D-8957-B8313D388D0E}"/>
    <dgm:cxn modelId="{29E4FBA4-CDD3-4567-9B86-1D13A7474196}" srcId="{F950F9A0-8E7E-4FBF-A5D8-5537D13BA7D9}" destId="{B432ABC6-7DE8-471D-8522-4409CC5C2D52}" srcOrd="0" destOrd="0" parTransId="{B65D5467-CE2E-47A6-9B1E-EBF96580B7F8}" sibTransId="{8DA3433B-167B-4C03-8E72-823877F53903}"/>
    <dgm:cxn modelId="{995534AC-3F6F-4ED0-B6F6-E10FD19A91AD}" type="presOf" srcId="{A86593B1-B1FA-4B9F-AB70-1DBBEE82BEAD}" destId="{4ED462ED-1528-435C-9989-90A6F20C8F04}" srcOrd="0" destOrd="2" presId="urn:microsoft.com/office/officeart/2005/8/layout/vList2"/>
    <dgm:cxn modelId="{5385F1AF-FF82-4777-B33C-BDA41D80492F}" type="presOf" srcId="{4F4CE4AA-A6A9-4571-8EB4-90D6CABCEB81}" destId="{4ED462ED-1528-435C-9989-90A6F20C8F04}" srcOrd="0" destOrd="5" presId="urn:microsoft.com/office/officeart/2005/8/layout/vList2"/>
    <dgm:cxn modelId="{BF620CC0-3585-48CC-B799-619D69A597FF}" type="presOf" srcId="{0D17F381-A083-42D9-AB07-BB047F5113F1}" destId="{4ED462ED-1528-435C-9989-90A6F20C8F04}" srcOrd="0" destOrd="1" presId="urn:microsoft.com/office/officeart/2005/8/layout/vList2"/>
    <dgm:cxn modelId="{68863ECF-1196-425B-A712-D61B802F250B}" type="presOf" srcId="{6C1B4026-A0A9-443D-84D7-576BC26E3E55}" destId="{A1CDC6C4-0A57-43D2-A903-B71F85636CBE}" srcOrd="0" destOrd="0" presId="urn:microsoft.com/office/officeart/2005/8/layout/vList2"/>
    <dgm:cxn modelId="{023FFEE1-A0AD-4172-8FBD-5FD0AEB87E7B}" srcId="{F950F9A0-8E7E-4FBF-A5D8-5537D13BA7D9}" destId="{A86593B1-B1FA-4B9F-AB70-1DBBEE82BEAD}" srcOrd="2" destOrd="0" parTransId="{4A505B0D-0952-4FB1-B81E-12F5E4C25DAC}" sibTransId="{F0364D62-7863-4430-B63B-EC8A5AB8F783}"/>
    <dgm:cxn modelId="{226D5BE7-C883-446B-B1BD-B5926EF666BE}" type="presOf" srcId="{F950F9A0-8E7E-4FBF-A5D8-5537D13BA7D9}" destId="{F12DFF08-30A9-4B55-9C1F-291F09CDF1E0}" srcOrd="0" destOrd="0" presId="urn:microsoft.com/office/officeart/2005/8/layout/vList2"/>
    <dgm:cxn modelId="{A8862AC9-64B5-4B46-A8C7-E709D1F513E9}" type="presParOf" srcId="{A1CDC6C4-0A57-43D2-A903-B71F85636CBE}" destId="{F12DFF08-30A9-4B55-9C1F-291F09CDF1E0}" srcOrd="0" destOrd="0" presId="urn:microsoft.com/office/officeart/2005/8/layout/vList2"/>
    <dgm:cxn modelId="{A10751B9-37E4-4CB6-AE9D-AB9E7F9D6AD3}" type="presParOf" srcId="{A1CDC6C4-0A57-43D2-A903-B71F85636CBE}" destId="{4ED462ED-1528-435C-9989-90A6F20C8F04}"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2DFF08-30A9-4B55-9C1F-291F09CDF1E0}">
      <dsp:nvSpPr>
        <dsp:cNvPr id="0" name=""/>
        <dsp:cNvSpPr/>
      </dsp:nvSpPr>
      <dsp:spPr>
        <a:xfrm>
          <a:off x="0" y="50288"/>
          <a:ext cx="10195560" cy="935415"/>
        </a:xfrm>
        <a:prstGeom prst="roundRect">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rtl="0">
            <a:lnSpc>
              <a:spcPct val="90000"/>
            </a:lnSpc>
            <a:spcBef>
              <a:spcPct val="0"/>
            </a:spcBef>
            <a:spcAft>
              <a:spcPct val="35000"/>
            </a:spcAft>
            <a:buNone/>
          </a:pPr>
          <a:r>
            <a:rPr lang="id-ID" sz="3900" kern="1200" dirty="0"/>
            <a:t>Materi yang Dibahas:</a:t>
          </a:r>
        </a:p>
      </dsp:txBody>
      <dsp:txXfrm>
        <a:off x="0" y="50288"/>
        <a:ext cx="10195560" cy="935415"/>
      </dsp:txXfrm>
    </dsp:sp>
    <dsp:sp modelId="{4ED462ED-1528-435C-9989-90A6F20C8F04}">
      <dsp:nvSpPr>
        <dsp:cNvPr id="0" name=""/>
        <dsp:cNvSpPr/>
      </dsp:nvSpPr>
      <dsp:spPr>
        <a:xfrm>
          <a:off x="0" y="985703"/>
          <a:ext cx="10195560" cy="42786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3709" tIns="49530" rIns="277368" bIns="49530" numCol="1" spcCol="1270" anchor="t" anchorCtr="0">
          <a:noAutofit/>
        </a:bodyPr>
        <a:lstStyle/>
        <a:p>
          <a:pPr marL="285750" lvl="1" indent="-285750" algn="l" defTabSz="1333500" rtl="0">
            <a:lnSpc>
              <a:spcPct val="90000"/>
            </a:lnSpc>
            <a:spcBef>
              <a:spcPct val="0"/>
            </a:spcBef>
            <a:spcAft>
              <a:spcPct val="20000"/>
            </a:spcAft>
            <a:buChar char="•"/>
          </a:pPr>
          <a:r>
            <a:rPr lang="id-ID" sz="3000" kern="1200" dirty="0">
              <a:latin typeface="Arial" pitchFamily="34" charset="0"/>
              <a:cs typeface="Arial" pitchFamily="34" charset="0"/>
            </a:rPr>
            <a:t>Pengertian Pandangan Hidup, </a:t>
          </a:r>
          <a:endParaRPr lang="id-ID" sz="3000" kern="1200" dirty="0"/>
        </a:p>
        <a:p>
          <a:pPr marL="285750" lvl="1" indent="-285750" algn="l" defTabSz="1333500" rtl="0">
            <a:lnSpc>
              <a:spcPct val="90000"/>
            </a:lnSpc>
            <a:spcBef>
              <a:spcPct val="0"/>
            </a:spcBef>
            <a:spcAft>
              <a:spcPct val="20000"/>
            </a:spcAft>
            <a:buChar char="•"/>
          </a:pPr>
          <a:r>
            <a:rPr lang="id-ID" sz="3000" kern="1200" dirty="0">
              <a:latin typeface="Arial" pitchFamily="34" charset="0"/>
              <a:cs typeface="Arial" pitchFamily="34" charset="0"/>
            </a:rPr>
            <a:t>Makna Pandangan Hidup Bangsa, </a:t>
          </a:r>
          <a:endParaRPr lang="id-ID" sz="3000" kern="1200" dirty="0"/>
        </a:p>
        <a:p>
          <a:pPr marL="285750" lvl="1" indent="-285750" algn="l" defTabSz="1333500" rtl="0">
            <a:lnSpc>
              <a:spcPct val="90000"/>
            </a:lnSpc>
            <a:spcBef>
              <a:spcPct val="0"/>
            </a:spcBef>
            <a:spcAft>
              <a:spcPct val="20000"/>
            </a:spcAft>
            <a:buChar char="•"/>
          </a:pPr>
          <a:r>
            <a:rPr lang="id-ID" sz="3000" i="1" kern="1200" dirty="0">
              <a:latin typeface="Arial" pitchFamily="34" charset="0"/>
              <a:cs typeface="Arial" pitchFamily="34" charset="0"/>
            </a:rPr>
            <a:t>Manfaat Pancasila sebagai pandangan hidup bangsa, </a:t>
          </a:r>
          <a:r>
            <a:rPr lang="id-ID" sz="3000" kern="1200" dirty="0">
              <a:latin typeface="Arial" pitchFamily="34" charset="0"/>
              <a:cs typeface="Arial" pitchFamily="34" charset="0"/>
            </a:rPr>
            <a:t>Sumber Pandangan Hidup Bangsa Indonesia, </a:t>
          </a:r>
          <a:endParaRPr lang="id-ID" sz="3000" kern="1200" dirty="0"/>
        </a:p>
        <a:p>
          <a:pPr marL="285750" lvl="1" indent="-285750" algn="l" defTabSz="1333500" rtl="0">
            <a:lnSpc>
              <a:spcPct val="90000"/>
            </a:lnSpc>
            <a:spcBef>
              <a:spcPct val="0"/>
            </a:spcBef>
            <a:spcAft>
              <a:spcPct val="20000"/>
            </a:spcAft>
            <a:buChar char="•"/>
          </a:pPr>
          <a:r>
            <a:rPr lang="id-ID" sz="3000" kern="1200" dirty="0">
              <a:latin typeface="Arial" pitchFamily="34" charset="0"/>
              <a:cs typeface="Arial" pitchFamily="34" charset="0"/>
            </a:rPr>
            <a:t>Fungsi/Kedudukan Pancasila Sebagai Pandangan Hidup bagi Suatu Bangsa, </a:t>
          </a:r>
          <a:endParaRPr lang="id-ID" sz="3000" kern="1200" dirty="0"/>
        </a:p>
        <a:p>
          <a:pPr marL="285750" lvl="1" indent="-285750" algn="l" defTabSz="1333500" rtl="0">
            <a:lnSpc>
              <a:spcPct val="90000"/>
            </a:lnSpc>
            <a:spcBef>
              <a:spcPct val="0"/>
            </a:spcBef>
            <a:spcAft>
              <a:spcPct val="20000"/>
            </a:spcAft>
            <a:buChar char="•"/>
          </a:pPr>
          <a:r>
            <a:rPr lang="id-ID" sz="3000" kern="1200">
              <a:latin typeface="Arial" pitchFamily="34" charset="0"/>
              <a:cs typeface="Arial" pitchFamily="34" charset="0"/>
            </a:rPr>
            <a:t>Tantangan Pancasila Sebagai Pandangan Hidup Bangsa, </a:t>
          </a:r>
          <a:endParaRPr lang="id-ID" sz="3000" kern="1200" dirty="0"/>
        </a:p>
        <a:p>
          <a:pPr marL="285750" lvl="1" indent="-285750" algn="l" defTabSz="1333500" rtl="0">
            <a:lnSpc>
              <a:spcPct val="90000"/>
            </a:lnSpc>
            <a:spcBef>
              <a:spcPct val="0"/>
            </a:spcBef>
            <a:spcAft>
              <a:spcPct val="20000"/>
            </a:spcAft>
            <a:buChar char="•"/>
          </a:pPr>
          <a:r>
            <a:rPr lang="id-ID" sz="3000" kern="1200" dirty="0">
              <a:latin typeface="Arial" pitchFamily="34" charset="0"/>
              <a:cs typeface="Arial" pitchFamily="34" charset="0"/>
            </a:rPr>
            <a:t>Macam-macam Ideologi</a:t>
          </a:r>
          <a:endParaRPr lang="id-ID" sz="3000" kern="1200" dirty="0"/>
        </a:p>
      </dsp:txBody>
      <dsp:txXfrm>
        <a:off x="0" y="985703"/>
        <a:ext cx="10195560" cy="427869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3">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448A2A-B0DB-4494-8136-403DB2901221}" type="datetimeFigureOut">
              <a:rPr lang="id-ID" smtClean="0"/>
              <a:pPr/>
              <a:t>23/03/2022</a:t>
            </a:fld>
            <a:endParaRPr lang="id-ID"/>
          </a:p>
        </p:txBody>
      </p:sp>
      <p:sp>
        <p:nvSpPr>
          <p:cNvPr id="5" name="Footer Placeholder 4"/>
          <p:cNvSpPr>
            <a:spLocks noGrp="1"/>
          </p:cNvSpPr>
          <p:nvPr>
            <p:ph type="ftr" sz="quarter" idx="11"/>
          </p:nvPr>
        </p:nvSpPr>
        <p:spPr>
          <a:xfrm>
            <a:off x="5332412" y="5883275"/>
            <a:ext cx="4324044" cy="365125"/>
          </a:xfrm>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pic>
        <p:nvPicPr>
          <p:cNvPr id="14" name="Picture 13">
            <a:extLst>
              <a:ext uri="{FF2B5EF4-FFF2-40B4-BE49-F238E27FC236}">
                <a16:creationId xmlns:a16="http://schemas.microsoft.com/office/drawing/2014/main" id="{06A9492B-949B-4875-A2F2-E970AEA1D44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03341" y="192616"/>
            <a:ext cx="6068291" cy="2036887"/>
          </a:xfrm>
          <a:prstGeom prst="rect">
            <a:avLst/>
          </a:prstGeom>
        </p:spPr>
      </p:pic>
    </p:spTree>
    <p:extLst>
      <p:ext uri="{BB962C8B-B14F-4D97-AF65-F5344CB8AC3E}">
        <p14:creationId xmlns:p14="http://schemas.microsoft.com/office/powerpoint/2010/main" val="1741604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448A2A-B0DB-4494-8136-403DB2901221}" type="datetimeFigureOut">
              <a:rPr lang="id-ID" smtClean="0"/>
              <a:pPr/>
              <a:t>23/03/2022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2084324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pPr/>
              <a:t>23/03/2022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3909675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pPr/>
              <a:t>23/03/2022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28735110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pPr/>
              <a:t>23/03/2022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6558130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pPr/>
              <a:t>23/03/2022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41446921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pPr/>
              <a:t>23/03/2022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17087197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448A2A-B0DB-4494-8136-403DB2901221}" type="datetimeFigureOut">
              <a:rPr lang="id-ID" smtClean="0"/>
              <a:pPr/>
              <a:t>23/03/2022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12377393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448A2A-B0DB-4494-8136-403DB2901221}" type="datetimeFigureOut">
              <a:rPr lang="id-ID" smtClean="0"/>
              <a:pPr/>
              <a:t>23/03/2022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1077620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448A2A-B0DB-4494-8136-403DB2901221}" type="datetimeFigureOut">
              <a:rPr lang="id-ID" smtClean="0"/>
              <a:pPr/>
              <a:t>23/03/2022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a:xfrm>
            <a:off x="10951856" y="5867131"/>
            <a:ext cx="551167" cy="365125"/>
          </a:xfrm>
        </p:spPr>
        <p:txBody>
          <a:bodyPr/>
          <a:lstStyle/>
          <a:p>
            <a:fld id="{32B87638-22CA-44D4-8B2C-5BAA397DFA19}" type="slidenum">
              <a:rPr lang="id-ID" smtClean="0"/>
              <a:pPr/>
              <a:t>‹#›</a:t>
            </a:fld>
            <a:endParaRPr lang="id-ID"/>
          </a:p>
        </p:txBody>
      </p:sp>
      <p:pic>
        <p:nvPicPr>
          <p:cNvPr id="7" name="Picture 6">
            <a:extLst>
              <a:ext uri="{FF2B5EF4-FFF2-40B4-BE49-F238E27FC236}">
                <a16:creationId xmlns:a16="http://schemas.microsoft.com/office/drawing/2014/main" id="{C1307892-B462-4ACD-8B4B-4E5B304ADBF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394912" y="304795"/>
            <a:ext cx="2520000" cy="845865"/>
          </a:xfrm>
          <a:prstGeom prst="rect">
            <a:avLst/>
          </a:prstGeom>
        </p:spPr>
      </p:pic>
    </p:spTree>
    <p:extLst>
      <p:ext uri="{BB962C8B-B14F-4D97-AF65-F5344CB8AC3E}">
        <p14:creationId xmlns:p14="http://schemas.microsoft.com/office/powerpoint/2010/main" val="3367005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pPr/>
              <a:t>23/03/2022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3745683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448A2A-B0DB-4494-8136-403DB2901221}" type="datetimeFigureOut">
              <a:rPr lang="id-ID" smtClean="0"/>
              <a:pPr/>
              <a:t>23/03/2022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4159416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448A2A-B0DB-4494-8136-403DB2901221}" type="datetimeFigureOut">
              <a:rPr lang="id-ID" smtClean="0"/>
              <a:pPr/>
              <a:t>23/03/2022</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3106234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448A2A-B0DB-4494-8136-403DB2901221}" type="datetimeFigureOut">
              <a:rPr lang="id-ID" smtClean="0"/>
              <a:pPr/>
              <a:t>23/03/2022</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2357170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448A2A-B0DB-4494-8136-403DB2901221}" type="datetimeFigureOut">
              <a:rPr lang="id-ID" smtClean="0"/>
              <a:pPr/>
              <a:t>23/03/2022</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2648226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448A2A-B0DB-4494-8136-403DB2901221}" type="datetimeFigureOut">
              <a:rPr lang="id-ID" smtClean="0"/>
              <a:pPr/>
              <a:t>23/03/2022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1737069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448A2A-B0DB-4494-8136-403DB2901221}" type="datetimeFigureOut">
              <a:rPr lang="id-ID" smtClean="0"/>
              <a:pPr/>
              <a:t>23/03/2022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1174735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7448A2A-B0DB-4494-8136-403DB2901221}" type="datetimeFigureOut">
              <a:rPr lang="id-ID" smtClean="0"/>
              <a:pPr/>
              <a:t>23/03/2022</a:t>
            </a:fld>
            <a:endParaRPr lang="id-ID"/>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id-ID"/>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2B87638-22CA-44D4-8B2C-5BAA397DFA19}" type="slidenum">
              <a:rPr lang="id-ID" smtClean="0"/>
              <a:pPr/>
              <a:t>‹#›</a:t>
            </a:fld>
            <a:endParaRPr lang="id-ID"/>
          </a:p>
        </p:txBody>
      </p:sp>
    </p:spTree>
    <p:extLst>
      <p:ext uri="{BB962C8B-B14F-4D97-AF65-F5344CB8AC3E}">
        <p14:creationId xmlns:p14="http://schemas.microsoft.com/office/powerpoint/2010/main" val="339029948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uruppkn.com/macam-macam-ideologi-di-dunia"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775838" y="2121922"/>
            <a:ext cx="8587361" cy="1200329"/>
          </a:xfrm>
          <a:prstGeom prst="rect">
            <a:avLst/>
          </a:prstGeom>
          <a:noFill/>
          <a:ln w="9525">
            <a:noFill/>
            <a:miter lim="800000"/>
            <a:headEnd/>
            <a:tailEnd/>
          </a:ln>
        </p:spPr>
        <p:txBody>
          <a:bodyPr wrap="square">
            <a:spAutoFit/>
          </a:bodyPr>
          <a:lstStyle/>
          <a:p>
            <a:pPr marL="342900" indent="-342900" algn="ctr" eaLnBrk="1" hangingPunct="1">
              <a:spcBef>
                <a:spcPct val="50000"/>
              </a:spcBef>
            </a:pPr>
            <a:r>
              <a:rPr lang="id-ID" sz="3600" b="1" dirty="0"/>
              <a:t>PANCASILA SEBAGAI PANDANGAN HIDUP</a:t>
            </a:r>
            <a:endParaRPr lang="en-US" sz="3600" b="1" dirty="0"/>
          </a:p>
        </p:txBody>
      </p:sp>
      <p:sp>
        <p:nvSpPr>
          <p:cNvPr id="7" name="Text Box 6"/>
          <p:cNvSpPr txBox="1">
            <a:spLocks noChangeArrowheads="1"/>
          </p:cNvSpPr>
          <p:nvPr/>
        </p:nvSpPr>
        <p:spPr bwMode="auto">
          <a:xfrm>
            <a:off x="1308266" y="3464063"/>
            <a:ext cx="9710254" cy="584775"/>
          </a:xfrm>
          <a:prstGeom prst="rect">
            <a:avLst/>
          </a:prstGeom>
          <a:noFill/>
          <a:ln w="9525">
            <a:noFill/>
            <a:miter lim="800000"/>
            <a:headEnd/>
            <a:tailEnd/>
          </a:ln>
        </p:spPr>
        <p:txBody>
          <a:bodyPr wrap="square">
            <a:spAutoFit/>
          </a:bodyPr>
          <a:lstStyle/>
          <a:p>
            <a:pPr algn="ctr" eaLnBrk="1" hangingPunct="1">
              <a:spcBef>
                <a:spcPct val="50000"/>
              </a:spcBef>
            </a:pPr>
            <a:r>
              <a:rPr lang="id-ID" sz="3200" b="1" i="1" dirty="0"/>
              <a:t>KULIAH MINGGU KETIGA</a:t>
            </a:r>
            <a:endParaRPr lang="en-US" sz="3200" b="1" i="1" dirty="0"/>
          </a:p>
        </p:txBody>
      </p:sp>
      <p:sp>
        <p:nvSpPr>
          <p:cNvPr id="8" name="Text Box 6"/>
          <p:cNvSpPr txBox="1">
            <a:spLocks noChangeArrowheads="1"/>
          </p:cNvSpPr>
          <p:nvPr/>
        </p:nvSpPr>
        <p:spPr bwMode="auto">
          <a:xfrm>
            <a:off x="1656500" y="4669356"/>
            <a:ext cx="8458200" cy="1569660"/>
          </a:xfrm>
          <a:prstGeom prst="rect">
            <a:avLst/>
          </a:prstGeom>
          <a:noFill/>
          <a:ln w="9525">
            <a:noFill/>
            <a:miter lim="800000"/>
            <a:headEnd/>
            <a:tailEnd/>
          </a:ln>
        </p:spPr>
        <p:txBody>
          <a:bodyPr>
            <a:spAutoFit/>
          </a:bodyPr>
          <a:lstStyle/>
          <a:p>
            <a:pPr algn="ctr" eaLnBrk="1" hangingPunct="1">
              <a:spcBef>
                <a:spcPts val="0"/>
              </a:spcBef>
            </a:pPr>
            <a:r>
              <a:rPr lang="id-ID" sz="3200" b="1" i="1" dirty="0"/>
              <a:t>TIM DOSEN</a:t>
            </a:r>
          </a:p>
          <a:p>
            <a:pPr algn="ctr" eaLnBrk="1" hangingPunct="1">
              <a:spcBef>
                <a:spcPts val="0"/>
              </a:spcBef>
            </a:pPr>
            <a:r>
              <a:rPr lang="id-ID" sz="3200" b="1" i="1" dirty="0"/>
              <a:t>PENDIDIKAN PANCASILA</a:t>
            </a:r>
          </a:p>
          <a:p>
            <a:pPr algn="ctr" eaLnBrk="1" hangingPunct="1">
              <a:spcBef>
                <a:spcPts val="0"/>
              </a:spcBef>
            </a:pPr>
            <a:r>
              <a:rPr lang="id-ID" sz="3200" b="1" i="1" dirty="0"/>
              <a:t>ASIA CYBER UNIVERSITY</a:t>
            </a:r>
          </a:p>
        </p:txBody>
      </p:sp>
    </p:spTree>
    <p:extLst>
      <p:ext uri="{BB962C8B-B14F-4D97-AF65-F5344CB8AC3E}">
        <p14:creationId xmlns:p14="http://schemas.microsoft.com/office/powerpoint/2010/main" val="408176728"/>
      </p:ext>
    </p:extLst>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1658816" y="1325880"/>
            <a:ext cx="9847383" cy="4678680"/>
          </a:xfrm>
        </p:spPr>
        <p:style>
          <a:lnRef idx="1">
            <a:schemeClr val="accent2"/>
          </a:lnRef>
          <a:fillRef idx="2">
            <a:schemeClr val="accent2"/>
          </a:fillRef>
          <a:effectRef idx="1">
            <a:schemeClr val="accent2"/>
          </a:effectRef>
          <a:fontRef idx="minor">
            <a:schemeClr val="dk1"/>
          </a:fontRef>
        </p:style>
        <p:txBody>
          <a:bodyPr>
            <a:noAutofit/>
          </a:bodyPr>
          <a:lstStyle/>
          <a:p>
            <a:pPr algn="just">
              <a:buNone/>
            </a:pPr>
            <a:r>
              <a:rPr lang="id-ID" sz="2500" dirty="0"/>
              <a:t>3. </a:t>
            </a:r>
            <a:r>
              <a:rPr lang="id-ID" sz="2500" b="1" dirty="0"/>
              <a:t>Sumber Pandangan Hidup Bangsa Indonesia</a:t>
            </a:r>
            <a:endParaRPr lang="id-ID" sz="2500" dirty="0"/>
          </a:p>
          <a:p>
            <a:pPr>
              <a:buNone/>
            </a:pPr>
            <a:r>
              <a:rPr lang="id-ID" sz="2500" dirty="0"/>
              <a:t>Pancasila sebagai pandangan hidup bangsa Indonesia didasari oleh tiga elemen kesepakatan (</a:t>
            </a:r>
            <a:r>
              <a:rPr lang="id-ID" sz="2500" i="1" dirty="0"/>
              <a:t>consensus</a:t>
            </a:r>
            <a:r>
              <a:rPr lang="id-ID" sz="2500" dirty="0"/>
              <a:t>), yaitu : </a:t>
            </a:r>
          </a:p>
          <a:p>
            <a:pPr lvl="1"/>
            <a:r>
              <a:rPr lang="id-ID" sz="2500" dirty="0"/>
              <a:t>Kesepakatan tujuan dan cita-cita bersama </a:t>
            </a:r>
          </a:p>
          <a:p>
            <a:pPr lvl="1"/>
            <a:r>
              <a:rPr lang="id-ID" sz="2500" dirty="0"/>
              <a:t>Kesepakatan tentang </a:t>
            </a:r>
            <a:r>
              <a:rPr lang="id-ID" sz="2500" i="1" dirty="0"/>
              <a:t>the rule of same philosophy of government</a:t>
            </a:r>
            <a:r>
              <a:rPr lang="en-US" sz="2500" dirty="0"/>
              <a:t>.</a:t>
            </a:r>
            <a:endParaRPr lang="id-ID" sz="2500" dirty="0"/>
          </a:p>
          <a:p>
            <a:pPr lvl="1"/>
            <a:r>
              <a:rPr lang="id-ID" sz="2500" dirty="0"/>
              <a:t>Kesepakatan tentang bentuk institusi-institusi dan prosedur ketatanegaraan (</a:t>
            </a:r>
            <a:r>
              <a:rPr lang="id-ID" sz="2500" i="1" dirty="0"/>
              <a:t>the form of institutions and procedure</a:t>
            </a:r>
            <a:r>
              <a:rPr lang="id-ID" sz="2500" dirty="0"/>
              <a:t>)</a:t>
            </a:r>
          </a:p>
        </p:txBody>
      </p:sp>
    </p:spTree>
    <p:extLst>
      <p:ext uri="{BB962C8B-B14F-4D97-AF65-F5344CB8AC3E}">
        <p14:creationId xmlns:p14="http://schemas.microsoft.com/office/powerpoint/2010/main" val="1710939857"/>
      </p:ext>
    </p:extLst>
  </p:cSld>
  <p:clrMapOvr>
    <a:masterClrMapping/>
  </p:clrMapOvr>
  <p:transition>
    <p:spli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1826456" y="1173480"/>
            <a:ext cx="9664503" cy="5379720"/>
          </a:xfrm>
        </p:spPr>
        <p:style>
          <a:lnRef idx="1">
            <a:schemeClr val="accent6"/>
          </a:lnRef>
          <a:fillRef idx="2">
            <a:schemeClr val="accent6"/>
          </a:fillRef>
          <a:effectRef idx="1">
            <a:schemeClr val="accent6"/>
          </a:effectRef>
          <a:fontRef idx="minor">
            <a:schemeClr val="dk1"/>
          </a:fontRef>
        </p:style>
        <p:txBody>
          <a:bodyPr>
            <a:noAutofit/>
          </a:bodyPr>
          <a:lstStyle/>
          <a:p>
            <a:pPr algn="just"/>
            <a:r>
              <a:rPr lang="id-ID" sz="2200" dirty="0"/>
              <a:t>Secara kultural dasar-dasar pemikiran tentang pancasila dan nilai-nilai pancasila berakar pada nilai-nilai kebudayaan dan nilai-nilai religius yang dimiliki oleh bangsa Indonesia. </a:t>
            </a:r>
          </a:p>
          <a:p>
            <a:pPr algn="just"/>
            <a:r>
              <a:rPr lang="id-ID" sz="2200" dirty="0"/>
              <a:t>Indonesia sendiri sebelum mendirikan negara. Hal ini diperkuat oleh pendapat Soeryanto bahwa “Pancasila sebelum terbentuknya Negara dan bangsa Indonesia pada dasarnya terdapat secara sporadis dan fragmentaris dalam kebudayaan bangsa dan tersebar di seluruh kepulauan nusantara baik pada abad kedua puluh maupun sebelumnya, dimana masyarakat Indonesia telah mendapatkan kesempatan untuk berkomunikasi dan berakulturasi dengan kebudayaan lain”. </a:t>
            </a:r>
          </a:p>
          <a:p>
            <a:pPr algn="just"/>
            <a:r>
              <a:rPr lang="id-ID" sz="2200" dirty="0"/>
              <a:t>Selanjutnya nilai-nilai tersebut melalui para pendiri bangsa dan ini kemudian dikembangkan dan secara yuridis disahkan sebagai suatu dasar negara, dan secara verbal tercantum dalam pembukaan Undang-Undang Dasar Negara Republik Indonesia Tahun 1945. Dalam hubungan seperti inilah maka Pancasila yang causa materialisnya bersumber pada nilai-nilai budaya bangsa</a:t>
            </a:r>
          </a:p>
        </p:txBody>
      </p:sp>
    </p:spTree>
    <p:extLst>
      <p:ext uri="{BB962C8B-B14F-4D97-AF65-F5344CB8AC3E}">
        <p14:creationId xmlns:p14="http://schemas.microsoft.com/office/powerpoint/2010/main" val="1710939857"/>
      </p:ext>
    </p:extLst>
  </p:cSld>
  <p:clrMapOvr>
    <a:masterClrMapping/>
  </p:clrMapOvr>
  <p:transition>
    <p:wheel spokes="8"/>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1628337" y="1295400"/>
            <a:ext cx="9877864" cy="5042454"/>
          </a:xfrm>
        </p:spPr>
        <p:style>
          <a:lnRef idx="1">
            <a:schemeClr val="accent5"/>
          </a:lnRef>
          <a:fillRef idx="3">
            <a:schemeClr val="accent5"/>
          </a:fillRef>
          <a:effectRef idx="2">
            <a:schemeClr val="accent5"/>
          </a:effectRef>
          <a:fontRef idx="minor">
            <a:schemeClr val="lt1"/>
          </a:fontRef>
        </p:style>
        <p:txBody>
          <a:bodyPr>
            <a:noAutofit/>
          </a:bodyPr>
          <a:lstStyle/>
          <a:p>
            <a:pPr algn="just">
              <a:buNone/>
            </a:pPr>
            <a:r>
              <a:rPr lang="id-ID" sz="2600" dirty="0"/>
              <a:t>4. </a:t>
            </a:r>
            <a:r>
              <a:rPr lang="id-ID" sz="2600" b="1" dirty="0"/>
              <a:t> Fungsi/Kedudukan Pancasila Sebagai Pandangan Hidup bagi Suatu Bangsa</a:t>
            </a:r>
            <a:endParaRPr lang="id-ID" sz="2600" dirty="0"/>
          </a:p>
          <a:p>
            <a:pPr lvl="0" algn="just"/>
            <a:r>
              <a:rPr lang="id-ID" sz="2600" dirty="0"/>
              <a:t>sebagai pedoman bagi seluruh rakyat indonesia untuk mencapai cita-cita bangsa, </a:t>
            </a:r>
          </a:p>
          <a:p>
            <a:pPr lvl="0" algn="just"/>
            <a:r>
              <a:rPr lang="id-ID" sz="2600" dirty="0"/>
              <a:t>sebagai pemecah masalah-masalah sosial, politik, kebudayaan agar tidak terjadi perpecahan, </a:t>
            </a:r>
          </a:p>
          <a:p>
            <a:pPr lvl="0" algn="just"/>
            <a:r>
              <a:rPr lang="id-ID" sz="2600" dirty="0"/>
              <a:t>sebagai pedoman bagi bangsa indonesia bagaimana untuk berlaku dan bertingkah, agar tetap sesuai dengan falsafah negara. </a:t>
            </a:r>
          </a:p>
        </p:txBody>
      </p:sp>
    </p:spTree>
    <p:extLst>
      <p:ext uri="{BB962C8B-B14F-4D97-AF65-F5344CB8AC3E}">
        <p14:creationId xmlns:p14="http://schemas.microsoft.com/office/powerpoint/2010/main" val="1710939857"/>
      </p:ext>
    </p:extLst>
  </p:cSld>
  <p:clrMapOvr>
    <a:masterClrMapping/>
  </p:clrMapOvr>
  <p:transition>
    <p:newsfla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1188720" y="1188720"/>
            <a:ext cx="10569529" cy="5151120"/>
          </a:xfrm>
        </p:spPr>
        <p:style>
          <a:lnRef idx="0">
            <a:schemeClr val="accent4"/>
          </a:lnRef>
          <a:fillRef idx="3">
            <a:schemeClr val="accent4"/>
          </a:fillRef>
          <a:effectRef idx="3">
            <a:schemeClr val="accent4"/>
          </a:effectRef>
          <a:fontRef idx="minor">
            <a:schemeClr val="lt1"/>
          </a:fontRef>
        </p:style>
        <p:txBody>
          <a:bodyPr>
            <a:noAutofit/>
          </a:bodyPr>
          <a:lstStyle/>
          <a:p>
            <a:pPr marL="457200" indent="-457200" algn="just">
              <a:buNone/>
            </a:pPr>
            <a:r>
              <a:rPr lang="id-ID" sz="2600" b="1" dirty="0">
                <a:solidFill>
                  <a:schemeClr val="tx1"/>
                </a:solidFill>
                <a:effectLst>
                  <a:outerShdw blurRad="38100" dist="38100" dir="2700000" algn="tl">
                    <a:srgbClr val="000000">
                      <a:alpha val="43137"/>
                    </a:srgbClr>
                  </a:outerShdw>
                </a:effectLst>
              </a:rPr>
              <a:t>5. Tantangan Pancasila Sebagai Pandangan Hidup Bangsa</a:t>
            </a:r>
          </a:p>
          <a:p>
            <a:pPr marL="457200" indent="-457200" algn="just">
              <a:buNone/>
            </a:pPr>
            <a:r>
              <a:rPr lang="id-ID" sz="2600" dirty="0">
                <a:solidFill>
                  <a:schemeClr val="tx1"/>
                </a:solidFill>
              </a:rPr>
              <a:t>Pancasila</a:t>
            </a:r>
            <a:r>
              <a:rPr lang="id-ID" sz="2600" b="1" dirty="0">
                <a:solidFill>
                  <a:schemeClr val="tx1"/>
                </a:solidFill>
              </a:rPr>
              <a:t> </a:t>
            </a:r>
            <a:r>
              <a:rPr lang="id-ID" sz="2600" dirty="0">
                <a:solidFill>
                  <a:schemeClr val="tx1"/>
                </a:solidFill>
              </a:rPr>
              <a:t>merupakan pedoman dasar bangsa Indonesia yang didalamnya telah tertuang nilai-nilai luhur serta akan terus berkembang relevansinya seiring dengan perkembangan zaman dan juga sifat Pancasila yang tidak kontekstual atau bisa dibilang berlakunya tidak berdasarkan waktu. </a:t>
            </a:r>
          </a:p>
          <a:p>
            <a:pPr marL="457200" indent="-457200" algn="just">
              <a:buNone/>
            </a:pPr>
            <a:r>
              <a:rPr lang="id-ID" sz="2600" dirty="0">
                <a:solidFill>
                  <a:schemeClr val="tx1"/>
                </a:solidFill>
              </a:rPr>
              <a:t>Desain khusus dari para pemikir bangsa menunujukkan bahwa Pancasila akan terus berlaku. Namun demikian, seiring dengan berjalannya waktu, perubahan Pancasila yang bersifat adaptif tak jarang juga dibarengi dengan beberapa tantangan dan faktor penghambat lain yang secara langsung ataupun tidak langsung akan terus terus mencoba, menggerus, hingga menumbangkan nilai dan norma Pancasila yang pada dasarnya merupakan kultur dan budaya khas bangsa Indonesia.</a:t>
            </a:r>
          </a:p>
        </p:txBody>
      </p:sp>
    </p:spTree>
    <p:extLst>
      <p:ext uri="{BB962C8B-B14F-4D97-AF65-F5344CB8AC3E}">
        <p14:creationId xmlns:p14="http://schemas.microsoft.com/office/powerpoint/2010/main" val="1710939857"/>
      </p:ext>
    </p:extLst>
  </p:cSld>
  <p:clrMapOvr>
    <a:masterClrMapping/>
  </p:clrMapOvr>
  <p:transition>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1536896" y="1341120"/>
            <a:ext cx="9771183" cy="4709160"/>
          </a:xfrm>
        </p:spPr>
        <p:style>
          <a:lnRef idx="3">
            <a:schemeClr val="lt1"/>
          </a:lnRef>
          <a:fillRef idx="1">
            <a:schemeClr val="accent2"/>
          </a:fillRef>
          <a:effectRef idx="1">
            <a:schemeClr val="accent2"/>
          </a:effectRef>
          <a:fontRef idx="minor">
            <a:schemeClr val="lt1"/>
          </a:fontRef>
        </p:style>
        <p:txBody>
          <a:bodyPr>
            <a:noAutofit/>
          </a:bodyPr>
          <a:lstStyle/>
          <a:p>
            <a:pPr marL="457200" indent="-457200" algn="just">
              <a:buNone/>
            </a:pPr>
            <a:r>
              <a:rPr lang="id-ID" sz="2600" b="1" dirty="0">
                <a:solidFill>
                  <a:schemeClr val="tx1"/>
                </a:solidFill>
                <a:effectLst>
                  <a:outerShdw blurRad="38100" dist="38100" dir="2700000" algn="tl">
                    <a:srgbClr val="000000">
                      <a:alpha val="43137"/>
                    </a:srgbClr>
                  </a:outerShdw>
                </a:effectLst>
              </a:rPr>
              <a:t>Beberapa tantangan Pancasila sebagai Pandangan Hidup bangsa, adalah:</a:t>
            </a:r>
          </a:p>
          <a:p>
            <a:pPr marL="457200" indent="-457200" algn="just">
              <a:buFont typeface="+mj-lt"/>
              <a:buAutoNum type="arabicPeriod"/>
            </a:pPr>
            <a:r>
              <a:rPr lang="nn-NO" sz="2600" b="1" dirty="0">
                <a:solidFill>
                  <a:schemeClr val="tx1"/>
                </a:solidFill>
              </a:rPr>
              <a:t>Ancaman Separatis dan Disintegrasi Bangsa</a:t>
            </a:r>
            <a:endParaRPr lang="id-ID" sz="2600" b="1" dirty="0">
              <a:solidFill>
                <a:schemeClr val="tx1"/>
              </a:solidFill>
            </a:endParaRPr>
          </a:p>
          <a:p>
            <a:pPr marL="457200" indent="-457200" algn="just">
              <a:buFont typeface="+mj-lt"/>
              <a:buAutoNum type="arabicPeriod"/>
            </a:pPr>
            <a:r>
              <a:rPr lang="id-ID" sz="2600" b="1" dirty="0">
                <a:solidFill>
                  <a:schemeClr val="tx1"/>
                </a:solidFill>
              </a:rPr>
              <a:t>Pengaruh Globalisasi</a:t>
            </a:r>
          </a:p>
          <a:p>
            <a:pPr marL="457200" indent="-457200" algn="just">
              <a:buFont typeface="+mj-lt"/>
              <a:buAutoNum type="arabicPeriod"/>
            </a:pPr>
            <a:r>
              <a:rPr lang="id-ID" sz="2600" b="1" dirty="0">
                <a:solidFill>
                  <a:schemeClr val="tx1"/>
                </a:solidFill>
              </a:rPr>
              <a:t>Kehidupan Elit Politik yang Tak Selaras dengan Pancasila</a:t>
            </a:r>
          </a:p>
          <a:p>
            <a:pPr marL="457200" indent="-457200" algn="just">
              <a:buFont typeface="+mj-lt"/>
              <a:buAutoNum type="arabicPeriod"/>
            </a:pPr>
            <a:r>
              <a:rPr lang="id-ID" sz="2600" b="1" dirty="0">
                <a:solidFill>
                  <a:schemeClr val="tx1"/>
                </a:solidFill>
              </a:rPr>
              <a:t>Menurunnya Moralitas dan Kesadaran Moral</a:t>
            </a:r>
          </a:p>
          <a:p>
            <a:pPr marL="457200" indent="-457200" algn="just">
              <a:buFont typeface="+mj-lt"/>
              <a:buAutoNum type="arabicPeriod"/>
            </a:pPr>
            <a:endParaRPr lang="id-ID" sz="2600" b="1"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10939857"/>
      </p:ext>
    </p:extLst>
  </p:cSld>
  <p:clrMapOvr>
    <a:masterClrMapping/>
  </p:clrMapOvr>
  <p:transition>
    <p:comb/>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1658816" y="1630680"/>
            <a:ext cx="10228383" cy="4371894"/>
          </a:xfrm>
        </p:spPr>
        <p:style>
          <a:lnRef idx="1">
            <a:schemeClr val="dk1"/>
          </a:lnRef>
          <a:fillRef idx="2">
            <a:schemeClr val="dk1"/>
          </a:fillRef>
          <a:effectRef idx="1">
            <a:schemeClr val="dk1"/>
          </a:effectRef>
          <a:fontRef idx="minor">
            <a:schemeClr val="dk1"/>
          </a:fontRef>
        </p:style>
        <p:txBody>
          <a:bodyPr>
            <a:noAutofit/>
          </a:bodyPr>
          <a:lstStyle/>
          <a:p>
            <a:pPr algn="just">
              <a:buNone/>
            </a:pPr>
            <a:r>
              <a:rPr lang="id-ID" sz="2800" dirty="0"/>
              <a:t>6. </a:t>
            </a:r>
            <a:r>
              <a:rPr lang="id-ID" sz="2800" b="1" dirty="0"/>
              <a:t>Macam-macam Ideologi</a:t>
            </a:r>
          </a:p>
          <a:p>
            <a:pPr algn="just">
              <a:buNone/>
            </a:pPr>
            <a:endParaRPr lang="id-ID" sz="2800" b="1" dirty="0"/>
          </a:p>
          <a:p>
            <a:pPr algn="just">
              <a:buNone/>
            </a:pPr>
            <a:r>
              <a:rPr lang="id-ID" sz="2800" dirty="0"/>
              <a:t>Dalam perkembangannya sekarang ini terdapat beberapa ideologi yang berkembang, yaitu diantaranya ideologi liberal, ideologi komunis, ideologi sosialis, dan ideologi agama.</a:t>
            </a:r>
          </a:p>
        </p:txBody>
      </p:sp>
    </p:spTree>
    <p:extLst>
      <p:ext uri="{BB962C8B-B14F-4D97-AF65-F5344CB8AC3E}">
        <p14:creationId xmlns:p14="http://schemas.microsoft.com/office/powerpoint/2010/main" val="1710939857"/>
      </p:ext>
    </p:extLst>
  </p:cSld>
  <p:clrMapOvr>
    <a:masterClrMapping/>
  </p:clrMapOvr>
  <p:transition>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1737360" y="1188720"/>
            <a:ext cx="10219009" cy="5345722"/>
          </a:xfrm>
          <a:solidFill>
            <a:schemeClr val="accent2">
              <a:lumMod val="75000"/>
            </a:schemeClr>
          </a:solidFill>
        </p:spPr>
        <p:style>
          <a:lnRef idx="2">
            <a:schemeClr val="accent3">
              <a:shade val="50000"/>
            </a:schemeClr>
          </a:lnRef>
          <a:fillRef idx="1">
            <a:schemeClr val="accent3"/>
          </a:fillRef>
          <a:effectRef idx="0">
            <a:schemeClr val="accent3"/>
          </a:effectRef>
          <a:fontRef idx="minor">
            <a:schemeClr val="lt1"/>
          </a:fontRef>
        </p:style>
        <p:txBody>
          <a:bodyPr>
            <a:noAutofit/>
          </a:bodyPr>
          <a:lstStyle/>
          <a:p>
            <a:pPr lvl="0" algn="ctr">
              <a:buNone/>
            </a:pPr>
            <a:r>
              <a:rPr lang="id-ID" sz="2300" b="1" dirty="0"/>
              <a:t>Ideologi Komunis</a:t>
            </a:r>
          </a:p>
          <a:p>
            <a:pPr lvl="0" algn="ctr">
              <a:buNone/>
            </a:pPr>
            <a:r>
              <a:rPr lang="id-ID" sz="2300" dirty="0"/>
              <a:t>Komunisme merupakan salah satu ideologi besar yang digunakan oleh beberapa negara di dunia ini. Awal ajarannya berasal dari Karl Marx dan Friederich Engels dimana fokus utama tujuan dari ideologi ini adalah untuk memperjuangkan hak semua kelas sosial yang ada di dalam masyarakat menjadi kelas sosial yang sama tanpa adanya perbedaan sesuai dengan hak dan kewajiban warga negara. Komunisme juga memiliki nama lain yaitu Marxisme atau Leninisme karena kedua tokoh inilah yang melahirkan ideologi ini di dunia.</a:t>
            </a:r>
          </a:p>
          <a:p>
            <a:pPr lvl="0" algn="ctr">
              <a:buNone/>
            </a:pPr>
            <a:r>
              <a:rPr lang="id-ID" sz="2300" dirty="0"/>
              <a:t>Ciri-ciri yang menonjol dari ajaran komunisme adalah: masyarakat ditentukan oleh kemauan ekonomi dan nilai-nilai serta moral yang berlaku dalam masyarakat adalah semata-mata kemauan sejarah yang berpadu dengan proses kebendaan. Agama bagi pengikut komunisme adalah faktor penghalang dan hanya membodohkan masyarakat.</a:t>
            </a:r>
            <a:endParaRPr lang="id-ID" sz="2300" b="1" dirty="0"/>
          </a:p>
        </p:txBody>
      </p:sp>
    </p:spTree>
    <p:extLst>
      <p:ext uri="{BB962C8B-B14F-4D97-AF65-F5344CB8AC3E}">
        <p14:creationId xmlns:p14="http://schemas.microsoft.com/office/powerpoint/2010/main" val="1710939857"/>
      </p:ext>
    </p:extLst>
  </p:cSld>
  <p:clrMapOvr>
    <a:masterClrMapping/>
  </p:clrMapOvr>
  <p:transition>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06416" y="1371600"/>
            <a:ext cx="10213143" cy="4824046"/>
          </a:xfrm>
        </p:spPr>
        <p:style>
          <a:lnRef idx="2">
            <a:schemeClr val="accent3">
              <a:shade val="50000"/>
            </a:schemeClr>
          </a:lnRef>
          <a:fillRef idx="1">
            <a:schemeClr val="accent3"/>
          </a:fillRef>
          <a:effectRef idx="0">
            <a:schemeClr val="accent3"/>
          </a:effectRef>
          <a:fontRef idx="minor">
            <a:schemeClr val="lt1"/>
          </a:fontRef>
        </p:style>
        <p:txBody>
          <a:bodyPr>
            <a:noAutofit/>
          </a:bodyPr>
          <a:lstStyle/>
          <a:p>
            <a:pPr algn="ctr">
              <a:buNone/>
            </a:pPr>
            <a:r>
              <a:rPr lang="id-ID" sz="2800" b="1" dirty="0"/>
              <a:t>Ideologi Liberal</a:t>
            </a:r>
          </a:p>
          <a:p>
            <a:pPr algn="ctr">
              <a:buNone/>
            </a:pPr>
            <a:r>
              <a:rPr lang="id-ID" sz="2800" dirty="0"/>
              <a:t>Liberal berarti bebas. Para penganut liberalisme ini percaya bahwa untuk menciptakan tatanan dunia yang bagus dan maju harus didasarkan pada kebebasan baik kebebasan dalam pandangan politik bahkan agama. Paham ini berdasarkan bahwa kebebasan dan persamaan hak adalah nilai politik yang utama. Para tokoh Ideologi Liberal adalah John Locke, Montesquieu, dan J.J. Rousseau. 	</a:t>
            </a:r>
          </a:p>
        </p:txBody>
      </p:sp>
    </p:spTree>
    <p:extLst>
      <p:ext uri="{BB962C8B-B14F-4D97-AF65-F5344CB8AC3E}">
        <p14:creationId xmlns:p14="http://schemas.microsoft.com/office/powerpoint/2010/main" val="1710939857"/>
      </p:ext>
    </p:extLst>
  </p:cSld>
  <p:clrMapOvr>
    <a:masterClrMapping/>
  </p:clrMapOvr>
  <p:transition>
    <p:blinds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1630680" y="1447800"/>
            <a:ext cx="10340929" cy="4995202"/>
          </a:xfrm>
          <a:solidFill>
            <a:schemeClr val="tx2">
              <a:lumMod val="75000"/>
            </a:schemeClr>
          </a:solidFill>
        </p:spPr>
        <p:style>
          <a:lnRef idx="2">
            <a:schemeClr val="accent3">
              <a:shade val="50000"/>
            </a:schemeClr>
          </a:lnRef>
          <a:fillRef idx="1">
            <a:schemeClr val="accent3"/>
          </a:fillRef>
          <a:effectRef idx="0">
            <a:schemeClr val="accent3"/>
          </a:effectRef>
          <a:fontRef idx="minor">
            <a:schemeClr val="lt1"/>
          </a:fontRef>
        </p:style>
        <p:txBody>
          <a:bodyPr>
            <a:noAutofit/>
          </a:bodyPr>
          <a:lstStyle/>
          <a:p>
            <a:pPr lvl="0" algn="ctr">
              <a:buNone/>
            </a:pPr>
            <a:r>
              <a:rPr lang="id-ID" sz="2600" b="1" dirty="0"/>
              <a:t>Ideologi Agama</a:t>
            </a:r>
          </a:p>
          <a:p>
            <a:pPr lvl="0" algn="ctr">
              <a:buNone/>
            </a:pPr>
            <a:r>
              <a:rPr lang="id-ID" sz="2600" dirty="0"/>
              <a:t>Ideologi agama adalah ajaran yang bersumber dari ajaran agama yang dianut  masyarakat masyarakat yang berseumber dari kitab suci masing-masing agamanya. Dalam negara yang menganut faham theologi, maka agama dijadikan sebagai dasar dalam penyelenggaraan kehidupan bermasyarakat, berbangsa dan bernegara. Negara bertugas untuk mengembangankan ajaran agama dan membina kehidupan masyarakat berdasarkan faham agama. </a:t>
            </a:r>
            <a:endParaRPr lang="id-ID" sz="2600" b="1" dirty="0"/>
          </a:p>
        </p:txBody>
      </p:sp>
    </p:spTree>
    <p:extLst>
      <p:ext uri="{BB962C8B-B14F-4D97-AF65-F5344CB8AC3E}">
        <p14:creationId xmlns:p14="http://schemas.microsoft.com/office/powerpoint/2010/main" val="1710939857"/>
      </p:ext>
    </p:extLst>
  </p:cSld>
  <p:clrMapOvr>
    <a:masterClrMapping/>
  </p:clrMapOvr>
  <p:transition>
    <p:blinds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93520" y="1188720"/>
            <a:ext cx="10462849" cy="5208562"/>
          </a:xfrm>
        </p:spPr>
        <p:style>
          <a:lnRef idx="1">
            <a:schemeClr val="accent3"/>
          </a:lnRef>
          <a:fillRef idx="2">
            <a:schemeClr val="accent3"/>
          </a:fillRef>
          <a:effectRef idx="1">
            <a:schemeClr val="accent3"/>
          </a:effectRef>
          <a:fontRef idx="minor">
            <a:schemeClr val="dk1"/>
          </a:fontRef>
        </p:style>
        <p:txBody>
          <a:bodyPr>
            <a:noAutofit/>
          </a:bodyPr>
          <a:lstStyle/>
          <a:p>
            <a:pPr lvl="0" algn="ctr">
              <a:buNone/>
            </a:pPr>
            <a:r>
              <a:rPr lang="id-ID" sz="3600" b="1" dirty="0"/>
              <a:t>Ideologi Sosialis</a:t>
            </a:r>
          </a:p>
          <a:p>
            <a:pPr lvl="0" algn="ctr">
              <a:buNone/>
            </a:pPr>
            <a:r>
              <a:rPr lang="id-ID" sz="3200" dirty="0"/>
              <a:t>Ideologi sosialis atau sosialisme ini mungkin hampir sama konsepnya dengan paham ideology komunisme karena pada prinsipnya yaitu mengutamakan kepemilikan segala sesuatu secara bersama tidak ada yang namanya hak kepemilikan individu.</a:t>
            </a:r>
            <a:endParaRPr lang="id-ID" sz="2200" b="1" dirty="0"/>
          </a:p>
        </p:txBody>
      </p:sp>
    </p:spTree>
    <p:extLst>
      <p:ext uri="{BB962C8B-B14F-4D97-AF65-F5344CB8AC3E}">
        <p14:creationId xmlns:p14="http://schemas.microsoft.com/office/powerpoint/2010/main" val="1710939857"/>
      </p:ext>
    </p:extLst>
  </p:cSld>
  <p:clrMapOvr>
    <a:masterClrMapping/>
  </p:clrMapOvr>
  <p:transition>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ChangeArrowheads="1"/>
          </p:cNvSpPr>
          <p:nvPr/>
        </p:nvSpPr>
        <p:spPr bwMode="auto">
          <a:xfrm>
            <a:off x="1391910" y="1157788"/>
            <a:ext cx="10160010" cy="5016758"/>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a:ln>
                  <a:noFill/>
                </a:ln>
                <a:solidFill>
                  <a:schemeClr val="tx1"/>
                </a:solidFill>
                <a:latin typeface="Arial" pitchFamily="34" charset="0"/>
                <a:ea typeface="Times New Roman" pitchFamily="18" charset="0"/>
                <a:cs typeface="Arial" pitchFamily="34" charset="0"/>
              </a:rPr>
              <a:t>Halo </a:t>
            </a:r>
            <a:r>
              <a:rPr kumimoji="0" lang="en-US" sz="2000" i="0" u="none" strike="noStrike" cap="none" normalizeH="0" baseline="0" dirty="0" err="1">
                <a:ln>
                  <a:noFill/>
                </a:ln>
                <a:solidFill>
                  <a:schemeClr val="tx1"/>
                </a:solidFill>
                <a:latin typeface="Arial" pitchFamily="34" charset="0"/>
                <a:ea typeface="Times New Roman" pitchFamily="18" charset="0"/>
                <a:cs typeface="Arial" pitchFamily="34" charset="0"/>
              </a:rPr>
              <a:t>para</a:t>
            </a:r>
            <a:r>
              <a:rPr kumimoji="0" lang="en-US" sz="2000" i="0" u="none" strike="noStrike" cap="none" normalizeH="0" baseline="0" dirty="0">
                <a:ln>
                  <a:noFill/>
                </a:ln>
                <a:solidFill>
                  <a:schemeClr val="tx1"/>
                </a:solidFill>
                <a:latin typeface="Arial" pitchFamily="34" charset="0"/>
                <a:ea typeface="Times New Roman" pitchFamily="18" charset="0"/>
                <a:cs typeface="Arial" pitchFamily="34" charset="0"/>
              </a:rPr>
              <a:t> </a:t>
            </a:r>
            <a:r>
              <a:rPr kumimoji="0" lang="en-US" sz="2000" i="0" u="none" strike="noStrike" cap="none" normalizeH="0" baseline="0" dirty="0" err="1">
                <a:ln>
                  <a:noFill/>
                </a:ln>
                <a:solidFill>
                  <a:schemeClr val="tx1"/>
                </a:solidFill>
                <a:latin typeface="Arial" pitchFamily="34" charset="0"/>
                <a:ea typeface="Times New Roman" pitchFamily="18" charset="0"/>
                <a:cs typeface="Arial" pitchFamily="34" charset="0"/>
              </a:rPr>
              <a:t>Mahasiswa</a:t>
            </a:r>
            <a:r>
              <a:rPr kumimoji="0" lang="en-US" sz="2000" i="0" u="none" strike="noStrike" cap="none" normalizeH="0" baseline="0" dirty="0">
                <a:ln>
                  <a:noFill/>
                </a:ln>
                <a:solidFill>
                  <a:schemeClr val="tx1"/>
                </a:solidFill>
                <a:latin typeface="Arial" pitchFamily="34" charset="0"/>
                <a:ea typeface="Times New Roman" pitchFamily="18" charset="0"/>
                <a:cs typeface="Arial" pitchFamily="34" charset="0"/>
              </a:rPr>
              <a:t> yang </a:t>
            </a:r>
            <a:r>
              <a:rPr kumimoji="0" lang="en-US" sz="2000" i="0" u="none" strike="noStrike" cap="none" normalizeH="0" baseline="0" dirty="0" err="1">
                <a:ln>
                  <a:noFill/>
                </a:ln>
                <a:solidFill>
                  <a:schemeClr val="tx1"/>
                </a:solidFill>
                <a:latin typeface="Arial" pitchFamily="34" charset="0"/>
                <a:ea typeface="Times New Roman" pitchFamily="18" charset="0"/>
                <a:cs typeface="Arial" pitchFamily="34" charset="0"/>
              </a:rPr>
              <a:t>saya</a:t>
            </a:r>
            <a:r>
              <a:rPr kumimoji="0" lang="en-US" sz="2000" i="0" u="none" strike="noStrike" cap="none" normalizeH="0" baseline="0" dirty="0">
                <a:ln>
                  <a:noFill/>
                </a:ln>
                <a:solidFill>
                  <a:schemeClr val="tx1"/>
                </a:solidFill>
                <a:latin typeface="Arial" pitchFamily="34" charset="0"/>
                <a:ea typeface="Times New Roman" pitchFamily="18" charset="0"/>
                <a:cs typeface="Arial" pitchFamily="34" charset="0"/>
              </a:rPr>
              <a:t> </a:t>
            </a:r>
            <a:r>
              <a:rPr kumimoji="0" lang="en-US" sz="2000" i="0" u="none" strike="noStrike" cap="none" normalizeH="0" baseline="0" dirty="0" err="1">
                <a:ln>
                  <a:noFill/>
                </a:ln>
                <a:solidFill>
                  <a:schemeClr val="tx1"/>
                </a:solidFill>
                <a:latin typeface="Arial" pitchFamily="34" charset="0"/>
                <a:ea typeface="Times New Roman" pitchFamily="18" charset="0"/>
                <a:cs typeface="Arial" pitchFamily="34" charset="0"/>
              </a:rPr>
              <a:t>banggakan</a:t>
            </a:r>
            <a:r>
              <a:rPr kumimoji="0" lang="id-ID" sz="2000" i="0" u="none" strike="noStrike" cap="none" normalizeH="0" baseline="0" dirty="0">
                <a:ln>
                  <a:noFill/>
                </a:ln>
                <a:solidFill>
                  <a:schemeClr val="tx1"/>
                </a:solidFill>
                <a:latin typeface="Arial" pitchFamily="34" charset="0"/>
                <a:ea typeface="Times New Roman" pitchFamily="18" charset="0"/>
                <a:cs typeface="Arial" pitchFamily="34" charset="0"/>
              </a:rPr>
              <a:t> dimanapun Anda berada</a:t>
            </a:r>
            <a:r>
              <a:rPr kumimoji="0" lang="en-US" sz="2000" i="0" u="none" strike="noStrike" cap="none" normalizeH="0" baseline="0" dirty="0">
                <a:ln>
                  <a:noFill/>
                </a:ln>
                <a:solidFill>
                  <a:schemeClr val="tx1"/>
                </a:solidFill>
                <a:latin typeface="Arial" pitchFamily="34" charset="0"/>
                <a:ea typeface="Times New Roman" pitchFamily="18" charset="0"/>
                <a:cs typeface="Arial" pitchFamily="34" charset="0"/>
              </a:rPr>
              <a:t>, </a:t>
            </a:r>
            <a:r>
              <a:rPr kumimoji="0" lang="en-US" sz="2000" i="0" u="none" strike="noStrike" cap="none" normalizeH="0" baseline="0" dirty="0" err="1">
                <a:ln>
                  <a:noFill/>
                </a:ln>
                <a:solidFill>
                  <a:schemeClr val="tx1"/>
                </a:solidFill>
                <a:latin typeface="Arial" pitchFamily="34" charset="0"/>
                <a:ea typeface="Times New Roman" pitchFamily="18" charset="0"/>
                <a:cs typeface="Arial" pitchFamily="34" charset="0"/>
              </a:rPr>
              <a:t>selamat</a:t>
            </a:r>
            <a:r>
              <a:rPr kumimoji="0" lang="en-US" sz="2000" i="0" u="none" strike="noStrike" cap="none" normalizeH="0" baseline="0" dirty="0">
                <a:ln>
                  <a:noFill/>
                </a:ln>
                <a:solidFill>
                  <a:schemeClr val="tx1"/>
                </a:solidFill>
                <a:latin typeface="Arial" pitchFamily="34" charset="0"/>
                <a:ea typeface="Times New Roman" pitchFamily="18" charset="0"/>
                <a:cs typeface="Arial" pitchFamily="34" charset="0"/>
              </a:rPr>
              <a:t> </a:t>
            </a:r>
            <a:r>
              <a:rPr kumimoji="0" lang="en-US" sz="2000" i="0" u="none" strike="noStrike" cap="none" normalizeH="0" baseline="0" dirty="0" err="1">
                <a:ln>
                  <a:noFill/>
                </a:ln>
                <a:solidFill>
                  <a:schemeClr val="tx1"/>
                </a:solidFill>
                <a:latin typeface="Arial" pitchFamily="34" charset="0"/>
                <a:ea typeface="Times New Roman" pitchFamily="18" charset="0"/>
                <a:cs typeface="Arial" pitchFamily="34" charset="0"/>
              </a:rPr>
              <a:t>berjumpa</a:t>
            </a:r>
            <a:r>
              <a:rPr kumimoji="0" lang="id-ID" sz="2000" i="0" u="none" strike="noStrike" cap="none" normalizeH="0" baseline="0" dirty="0">
                <a:ln>
                  <a:noFill/>
                </a:ln>
                <a:solidFill>
                  <a:schemeClr val="tx1"/>
                </a:solidFill>
                <a:latin typeface="Arial" pitchFamily="34" charset="0"/>
                <a:ea typeface="Times New Roman" pitchFamily="18" charset="0"/>
                <a:cs typeface="Arial" pitchFamily="34" charset="0"/>
              </a:rPr>
              <a:t> </a:t>
            </a:r>
            <a:r>
              <a:rPr kumimoji="0" lang="en-US" sz="2000" i="0" u="none" strike="noStrike" cap="none" normalizeH="0" baseline="0" dirty="0" err="1">
                <a:ln>
                  <a:noFill/>
                </a:ln>
                <a:solidFill>
                  <a:schemeClr val="tx1"/>
                </a:solidFill>
                <a:latin typeface="Arial" pitchFamily="34" charset="0"/>
                <a:ea typeface="Times New Roman" pitchFamily="18" charset="0"/>
                <a:cs typeface="Arial" pitchFamily="34" charset="0"/>
              </a:rPr>
              <a:t>pada</a:t>
            </a:r>
            <a:r>
              <a:rPr kumimoji="0" lang="en-US" sz="2000" i="0" u="none" strike="noStrike" cap="none" normalizeH="0" baseline="0" dirty="0">
                <a:ln>
                  <a:noFill/>
                </a:ln>
                <a:solidFill>
                  <a:schemeClr val="tx1"/>
                </a:solidFill>
                <a:latin typeface="Arial" pitchFamily="34" charset="0"/>
                <a:ea typeface="Times New Roman" pitchFamily="18" charset="0"/>
                <a:cs typeface="Arial" pitchFamily="34" charset="0"/>
              </a:rPr>
              <a:t> </a:t>
            </a:r>
            <a:r>
              <a:rPr kumimoji="0" lang="id-ID" sz="2000" i="0" u="none" strike="noStrike" cap="none" normalizeH="0" baseline="0" dirty="0">
                <a:ln>
                  <a:noFill/>
                </a:ln>
                <a:solidFill>
                  <a:schemeClr val="tx1"/>
                </a:solidFill>
                <a:latin typeface="Arial" pitchFamily="34" charset="0"/>
                <a:ea typeface="Times New Roman" pitchFamily="18" charset="0"/>
                <a:cs typeface="Arial" pitchFamily="34" charset="0"/>
              </a:rPr>
              <a:t>kuliah </a:t>
            </a:r>
            <a:r>
              <a:rPr kumimoji="0" lang="en-US" sz="2000" i="0" u="none" strike="noStrike" cap="none" normalizeH="0" baseline="0" dirty="0">
                <a:ln>
                  <a:noFill/>
                </a:ln>
                <a:solidFill>
                  <a:schemeClr val="tx1"/>
                </a:solidFill>
                <a:latin typeface="Arial" pitchFamily="34" charset="0"/>
                <a:ea typeface="Times New Roman" pitchFamily="18" charset="0"/>
                <a:cs typeface="Arial" pitchFamily="34" charset="0"/>
              </a:rPr>
              <a:t>P</a:t>
            </a:r>
            <a:r>
              <a:rPr kumimoji="0" lang="id-ID" sz="2000" i="0" u="none" strike="noStrike" cap="none" normalizeH="0" baseline="0" dirty="0">
                <a:ln>
                  <a:noFill/>
                </a:ln>
                <a:solidFill>
                  <a:schemeClr val="tx1"/>
                </a:solidFill>
                <a:latin typeface="Arial" pitchFamily="34" charset="0"/>
                <a:ea typeface="Times New Roman" pitchFamily="18" charset="0"/>
                <a:cs typeface="Arial" pitchFamily="34" charset="0"/>
              </a:rPr>
              <a:t>endidikan Pancasila, semoga pada Minggu ke-3</a:t>
            </a:r>
            <a:r>
              <a:rPr kumimoji="0" lang="id-ID" sz="2000" i="0" u="none" strike="noStrike" cap="none" normalizeH="0" dirty="0">
                <a:ln>
                  <a:noFill/>
                </a:ln>
                <a:solidFill>
                  <a:schemeClr val="tx1"/>
                </a:solidFill>
                <a:latin typeface="Arial" pitchFamily="34" charset="0"/>
                <a:ea typeface="Times New Roman" pitchFamily="18" charset="0"/>
                <a:cs typeface="Arial" pitchFamily="34" charset="0"/>
              </a:rPr>
              <a:t> </a:t>
            </a:r>
            <a:r>
              <a:rPr kumimoji="0" lang="id-ID" sz="2000" i="0" u="none" strike="noStrike" cap="none" normalizeH="0" baseline="0" dirty="0">
                <a:ln>
                  <a:noFill/>
                </a:ln>
                <a:solidFill>
                  <a:schemeClr val="tx1"/>
                </a:solidFill>
                <a:latin typeface="Arial" pitchFamily="34" charset="0"/>
                <a:ea typeface="Times New Roman" pitchFamily="18" charset="0"/>
                <a:cs typeface="Arial" pitchFamily="34" charset="0"/>
              </a:rPr>
              <a:t>ini anda semuanya dalam keadaan sehat dan tetap penuh semangat.</a:t>
            </a:r>
            <a:r>
              <a:rPr kumimoji="0" lang="en-US" sz="2000" i="0" u="none" strike="noStrike" cap="none" normalizeH="0" baseline="0" dirty="0">
                <a:ln>
                  <a:noFill/>
                </a:ln>
                <a:solidFill>
                  <a:schemeClr val="tx1"/>
                </a:solidFill>
                <a:latin typeface="Arial" pitchFamily="34" charset="0"/>
                <a:ea typeface="Times New Roman" pitchFamily="18" charset="0"/>
                <a:cs typeface="Arial" pitchFamily="34" charset="0"/>
              </a:rPr>
              <a:t> </a:t>
            </a:r>
            <a:endParaRPr kumimoji="0" lang="id-ID" sz="2000" i="0" u="none" strike="noStrike" cap="none" normalizeH="0" baseline="0" dirty="0">
              <a:ln>
                <a:noFill/>
              </a:ln>
              <a:solidFill>
                <a:schemeClr val="tx1"/>
              </a:solidFill>
              <a:latin typeface="Arial" pitchFamily="34" charset="0"/>
              <a:ea typeface="Times New Roman" pitchFamily="18" charset="0"/>
              <a:cs typeface="Arial" pitchFamily="34" charset="0"/>
            </a:endParaRPr>
          </a:p>
          <a:p>
            <a:pPr lvl="0" defTabSz="914400" fontAlgn="base">
              <a:spcBef>
                <a:spcPct val="0"/>
              </a:spcBef>
              <a:spcAft>
                <a:spcPct val="0"/>
              </a:spcAft>
            </a:pPr>
            <a:r>
              <a:rPr kumimoji="0" lang="id-ID" sz="2000" i="0" u="none" strike="noStrike" cap="none" normalizeH="0" baseline="0" dirty="0">
                <a:ln>
                  <a:noFill/>
                </a:ln>
                <a:solidFill>
                  <a:schemeClr val="tx1"/>
                </a:solidFill>
                <a:latin typeface="Arial" pitchFamily="34" charset="0"/>
                <a:ea typeface="Times New Roman" pitchFamily="18" charset="0"/>
                <a:cs typeface="Arial" pitchFamily="34" charset="0"/>
              </a:rPr>
              <a:t>P</a:t>
            </a:r>
            <a:r>
              <a:rPr kumimoji="0" lang="en-US" sz="2000" i="0" u="none" strike="noStrike" cap="none" normalizeH="0" baseline="0" dirty="0" err="1">
                <a:ln>
                  <a:noFill/>
                </a:ln>
                <a:solidFill>
                  <a:schemeClr val="tx1"/>
                </a:solidFill>
                <a:latin typeface="Arial" pitchFamily="34" charset="0"/>
                <a:ea typeface="Times New Roman" pitchFamily="18" charset="0"/>
                <a:cs typeface="Arial" pitchFamily="34" charset="0"/>
              </a:rPr>
              <a:t>ada</a:t>
            </a:r>
            <a:r>
              <a:rPr kumimoji="0" lang="en-US" sz="2000" i="0" u="none" strike="noStrike" cap="none" normalizeH="0" baseline="0" dirty="0">
                <a:ln>
                  <a:noFill/>
                </a:ln>
                <a:solidFill>
                  <a:schemeClr val="tx1"/>
                </a:solidFill>
                <a:latin typeface="Arial" pitchFamily="34" charset="0"/>
                <a:ea typeface="Times New Roman" pitchFamily="18" charset="0"/>
                <a:cs typeface="Arial" pitchFamily="34" charset="0"/>
              </a:rPr>
              <a:t> </a:t>
            </a:r>
            <a:r>
              <a:rPr kumimoji="0" lang="id-ID" sz="2000" i="0" u="none" strike="noStrike" cap="none" normalizeH="0" baseline="0" dirty="0">
                <a:ln>
                  <a:noFill/>
                </a:ln>
                <a:solidFill>
                  <a:schemeClr val="tx1"/>
                </a:solidFill>
                <a:latin typeface="Arial" pitchFamily="34" charset="0"/>
                <a:ea typeface="Times New Roman" pitchFamily="18" charset="0"/>
                <a:cs typeface="Arial" pitchFamily="34" charset="0"/>
              </a:rPr>
              <a:t>Minggu ke-3 </a:t>
            </a:r>
            <a:r>
              <a:rPr kumimoji="0" lang="en-US" sz="2000" i="0" u="none" strike="noStrike" cap="none" normalizeH="0" baseline="0" dirty="0" err="1">
                <a:ln>
                  <a:noFill/>
                </a:ln>
                <a:solidFill>
                  <a:schemeClr val="tx1"/>
                </a:solidFill>
                <a:latin typeface="Arial" pitchFamily="34" charset="0"/>
                <a:ea typeface="Times New Roman" pitchFamily="18" charset="0"/>
                <a:cs typeface="Arial" pitchFamily="34" charset="0"/>
              </a:rPr>
              <a:t>ini</a:t>
            </a:r>
            <a:r>
              <a:rPr kumimoji="0" lang="en-US" sz="2000" i="0" u="none" strike="noStrike" cap="none" normalizeH="0" baseline="0" dirty="0">
                <a:ln>
                  <a:noFill/>
                </a:ln>
                <a:solidFill>
                  <a:schemeClr val="tx1"/>
                </a:solidFill>
                <a:latin typeface="Arial" pitchFamily="34" charset="0"/>
                <a:ea typeface="Times New Roman" pitchFamily="18" charset="0"/>
                <a:cs typeface="Arial" pitchFamily="34" charset="0"/>
              </a:rPr>
              <a:t> </a:t>
            </a:r>
            <a:r>
              <a:rPr kumimoji="0" lang="en-US" sz="2000" i="0" u="none" strike="noStrike" cap="none" normalizeH="0" baseline="0" dirty="0" err="1">
                <a:ln>
                  <a:noFill/>
                </a:ln>
                <a:solidFill>
                  <a:schemeClr val="tx1"/>
                </a:solidFill>
                <a:latin typeface="Arial" pitchFamily="34" charset="0"/>
                <a:ea typeface="Times New Roman" pitchFamily="18" charset="0"/>
                <a:cs typeface="Arial" pitchFamily="34" charset="0"/>
              </a:rPr>
              <a:t>kita</a:t>
            </a:r>
            <a:r>
              <a:rPr kumimoji="0" lang="en-US" sz="2000" i="0" u="none" strike="noStrike" cap="none" normalizeH="0" baseline="0" dirty="0">
                <a:ln>
                  <a:noFill/>
                </a:ln>
                <a:solidFill>
                  <a:schemeClr val="tx1"/>
                </a:solidFill>
                <a:latin typeface="Arial" pitchFamily="34" charset="0"/>
                <a:ea typeface="Times New Roman" pitchFamily="18" charset="0"/>
                <a:cs typeface="Arial" pitchFamily="34" charset="0"/>
              </a:rPr>
              <a:t> </a:t>
            </a:r>
            <a:r>
              <a:rPr kumimoji="0" lang="en-US" sz="2000" i="0" u="none" strike="noStrike" cap="none" normalizeH="0" baseline="0" dirty="0" err="1">
                <a:ln>
                  <a:noFill/>
                </a:ln>
                <a:solidFill>
                  <a:schemeClr val="tx1"/>
                </a:solidFill>
                <a:latin typeface="Arial" pitchFamily="34" charset="0"/>
                <a:ea typeface="Times New Roman" pitchFamily="18" charset="0"/>
                <a:cs typeface="Arial" pitchFamily="34" charset="0"/>
              </a:rPr>
              <a:t>akan</a:t>
            </a:r>
            <a:r>
              <a:rPr kumimoji="0" lang="en-US" sz="2000" i="0" u="none" strike="noStrike" cap="none" normalizeH="0" baseline="0" dirty="0">
                <a:ln>
                  <a:noFill/>
                </a:ln>
                <a:solidFill>
                  <a:schemeClr val="tx1"/>
                </a:solidFill>
                <a:latin typeface="Arial" pitchFamily="34" charset="0"/>
                <a:ea typeface="Times New Roman" pitchFamily="18" charset="0"/>
                <a:cs typeface="Arial" pitchFamily="34" charset="0"/>
              </a:rPr>
              <a:t> </a:t>
            </a:r>
            <a:r>
              <a:rPr kumimoji="0" lang="id-ID" sz="2000" i="0" u="none" strike="noStrike" cap="none" normalizeH="0" baseline="0" dirty="0">
                <a:ln>
                  <a:noFill/>
                </a:ln>
                <a:solidFill>
                  <a:schemeClr val="tx1"/>
                </a:solidFill>
                <a:latin typeface="Arial" pitchFamily="34" charset="0"/>
                <a:ea typeface="Times New Roman" pitchFamily="18" charset="0"/>
                <a:cs typeface="Arial" pitchFamily="34" charset="0"/>
              </a:rPr>
              <a:t>membahas </a:t>
            </a:r>
            <a:r>
              <a:rPr kumimoji="0" lang="en-US" sz="2000" i="0" u="none" strike="noStrike" cap="none" normalizeH="0" baseline="0" dirty="0" err="1">
                <a:ln>
                  <a:noFill/>
                </a:ln>
                <a:solidFill>
                  <a:schemeClr val="tx1"/>
                </a:solidFill>
                <a:latin typeface="Arial" pitchFamily="34" charset="0"/>
                <a:ea typeface="Times New Roman" pitchFamily="18" charset="0"/>
                <a:cs typeface="Arial" pitchFamily="34" charset="0"/>
              </a:rPr>
              <a:t>tentang</a:t>
            </a:r>
            <a:r>
              <a:rPr kumimoji="0" lang="en-US" sz="2000" i="0" u="none" strike="noStrike" cap="none" normalizeH="0" baseline="0" dirty="0">
                <a:ln>
                  <a:noFill/>
                </a:ln>
                <a:solidFill>
                  <a:schemeClr val="tx1"/>
                </a:solidFill>
                <a:latin typeface="Arial" pitchFamily="34" charset="0"/>
                <a:ea typeface="Times New Roman" pitchFamily="18" charset="0"/>
                <a:cs typeface="Arial" pitchFamily="34" charset="0"/>
              </a:rPr>
              <a:t> </a:t>
            </a:r>
            <a:r>
              <a:rPr kumimoji="0" lang="id-ID" sz="2000" i="0" u="none" strike="noStrike" cap="none" normalizeH="0" baseline="0" dirty="0">
                <a:ln>
                  <a:noFill/>
                </a:ln>
                <a:solidFill>
                  <a:schemeClr val="tx1"/>
                </a:solidFill>
                <a:latin typeface="Arial" pitchFamily="34" charset="0"/>
                <a:ea typeface="Times New Roman" pitchFamily="18" charset="0"/>
                <a:cs typeface="Arial" pitchFamily="34" charset="0"/>
              </a:rPr>
              <a:t>Pancasila Sebagai Pandangan</a:t>
            </a:r>
            <a:r>
              <a:rPr kumimoji="0" lang="id-ID" sz="2000" i="0" u="none" strike="noStrike" cap="none" normalizeH="0" dirty="0">
                <a:ln>
                  <a:noFill/>
                </a:ln>
                <a:solidFill>
                  <a:schemeClr val="tx1"/>
                </a:solidFill>
                <a:latin typeface="Arial" pitchFamily="34" charset="0"/>
                <a:ea typeface="Times New Roman" pitchFamily="18" charset="0"/>
                <a:cs typeface="Arial" pitchFamily="34" charset="0"/>
              </a:rPr>
              <a:t> Hidup  Bangsa</a:t>
            </a:r>
            <a:r>
              <a:rPr kumimoji="0" lang="en-US" sz="2000" i="0" u="none" strike="noStrike" cap="none" normalizeH="0" baseline="0" dirty="0">
                <a:ln>
                  <a:noFill/>
                </a:ln>
                <a:solidFill>
                  <a:schemeClr val="tx1"/>
                </a:solidFill>
                <a:latin typeface="Arial" pitchFamily="34" charset="0"/>
                <a:ea typeface="Times New Roman" pitchFamily="18" charset="0"/>
                <a:cs typeface="Arial" pitchFamily="34" charset="0"/>
              </a:rPr>
              <a:t>. </a:t>
            </a:r>
            <a:r>
              <a:rPr kumimoji="0" lang="id-ID" sz="2000" i="0" u="none" strike="noStrike" cap="none" normalizeH="0" baseline="0" dirty="0">
                <a:ln>
                  <a:noFill/>
                </a:ln>
                <a:solidFill>
                  <a:schemeClr val="tx1"/>
                </a:solidFill>
                <a:latin typeface="Arial" pitchFamily="34" charset="0"/>
                <a:ea typeface="Times New Roman" pitchFamily="18" charset="0"/>
                <a:cs typeface="Arial" pitchFamily="34" charset="0"/>
              </a:rPr>
              <a:t>Diharapkan setelah mempelajari materi ini para mahasiswa dapat memahami dan menjelaskan tentang </a:t>
            </a:r>
            <a:r>
              <a:rPr lang="id-ID" sz="2000" dirty="0">
                <a:solidFill>
                  <a:schemeClr val="tx1"/>
                </a:solidFill>
                <a:latin typeface="Arial" pitchFamily="34" charset="0"/>
                <a:ea typeface="Times New Roman" pitchFamily="18" charset="0"/>
                <a:cs typeface="Arial" pitchFamily="34" charset="0"/>
              </a:rPr>
              <a:t>Pancasila Sebagai Pandangan Hidup  Bangsa</a:t>
            </a:r>
            <a:r>
              <a:rPr kumimoji="0" lang="id-ID" sz="2000" i="0" u="none" strike="noStrike" cap="none" normalizeH="0" baseline="0" dirty="0">
                <a:ln>
                  <a:noFill/>
                </a:ln>
                <a:solidFill>
                  <a:schemeClr val="tx1"/>
                </a:solidFill>
                <a:latin typeface="Arial" pitchFamily="34" charset="0"/>
                <a:ea typeface="Times New Roman" pitchFamily="18" charset="0"/>
                <a:cs typeface="Arial" pitchFamily="34" charset="0"/>
              </a:rPr>
              <a:t>. Silahkan membaca materi ppt ini sebagai bahan kajian pada minggu </a:t>
            </a:r>
            <a:r>
              <a:rPr kumimoji="0" lang="id-ID" sz="2000" i="0" u="none" strike="noStrike" cap="none" normalizeH="0" dirty="0">
                <a:ln>
                  <a:noFill/>
                </a:ln>
                <a:solidFill>
                  <a:schemeClr val="tx1"/>
                </a:solidFill>
                <a:latin typeface="Arial" pitchFamily="34" charset="0"/>
                <a:ea typeface="Times New Roman" pitchFamily="18" charset="0"/>
                <a:cs typeface="Arial" pitchFamily="34" charset="0"/>
              </a:rPr>
              <a:t> ke-3 </a:t>
            </a:r>
            <a:r>
              <a:rPr kumimoji="0" lang="id-ID" sz="2000" i="0" u="none" strike="noStrike" cap="none" normalizeH="0" baseline="0" dirty="0">
                <a:ln>
                  <a:noFill/>
                </a:ln>
                <a:solidFill>
                  <a:schemeClr val="tx1"/>
                </a:solidFill>
                <a:latin typeface="Arial" pitchFamily="34" charset="0"/>
                <a:ea typeface="Times New Roman" pitchFamily="18" charset="0"/>
                <a:cs typeface="Arial" pitchFamily="34" charset="0"/>
              </a:rPr>
              <a:t>ini.</a:t>
            </a:r>
            <a:endParaRPr kumimoji="0" lang="id-ID" sz="2000" i="0" u="none" strike="noStrike" cap="none" normalizeH="0" baseline="0" dirty="0">
              <a:ln>
                <a:noFill/>
              </a:ln>
              <a:solidFill>
                <a:schemeClr val="tx1"/>
              </a:solidFill>
              <a:latin typeface="Arial" pitchFamily="34" charset="0"/>
              <a:ea typeface="Calibri" pitchFamily="34" charset="0"/>
              <a:cs typeface="Arial" pitchFamily="34" charset="0"/>
            </a:endParaRPr>
          </a:p>
          <a:p>
            <a:pPr defTabSz="914400" eaLnBrk="0" fontAlgn="base" hangingPunct="0">
              <a:spcBef>
                <a:spcPct val="0"/>
              </a:spcBef>
              <a:spcAft>
                <a:spcPct val="0"/>
              </a:spcAft>
            </a:pPr>
            <a:r>
              <a:rPr kumimoji="0" lang="id-ID" sz="2000" i="0" u="none" strike="noStrike" cap="none" normalizeH="0" baseline="0" dirty="0">
                <a:ln>
                  <a:noFill/>
                </a:ln>
                <a:solidFill>
                  <a:schemeClr val="tx1"/>
                </a:solidFill>
                <a:latin typeface="Arial" pitchFamily="34" charset="0"/>
                <a:ea typeface="Calibri" pitchFamily="34" charset="0"/>
                <a:cs typeface="Arial" pitchFamily="34" charset="0"/>
              </a:rPr>
              <a:t>Pada minggu </a:t>
            </a:r>
            <a:r>
              <a:rPr lang="id-ID" sz="2000" dirty="0">
                <a:solidFill>
                  <a:schemeClr val="tx1"/>
                </a:solidFill>
                <a:latin typeface="Arial" pitchFamily="34" charset="0"/>
                <a:ea typeface="Times New Roman" pitchFamily="18" charset="0"/>
                <a:cs typeface="Arial" pitchFamily="34" charset="0"/>
              </a:rPr>
              <a:t>ke-3</a:t>
            </a:r>
            <a:r>
              <a:rPr kumimoji="0" lang="id-ID" sz="2000" i="0" u="none" strike="noStrike" cap="none" normalizeH="0" baseline="0" dirty="0">
                <a:ln>
                  <a:noFill/>
                </a:ln>
                <a:solidFill>
                  <a:schemeClr val="tx1"/>
                </a:solidFill>
                <a:latin typeface="Arial" pitchFamily="34" charset="0"/>
                <a:ea typeface="Calibri" pitchFamily="34" charset="0"/>
                <a:cs typeface="Arial" pitchFamily="34" charset="0"/>
              </a:rPr>
              <a:t> ini akan dijelaskan materi tentang </a:t>
            </a:r>
            <a:r>
              <a:rPr lang="id-ID" sz="2000" dirty="0">
                <a:solidFill>
                  <a:schemeClr val="tx1"/>
                </a:solidFill>
                <a:latin typeface="Arial" pitchFamily="34" charset="0"/>
                <a:cs typeface="Arial" pitchFamily="34" charset="0"/>
              </a:rPr>
              <a:t>Pengertian Pandangan Hidup, Makna Pandangan Hidup Bangsa, </a:t>
            </a:r>
            <a:r>
              <a:rPr lang="id-ID" sz="2000" i="1" dirty="0">
                <a:solidFill>
                  <a:schemeClr val="tx1"/>
                </a:solidFill>
                <a:latin typeface="Arial" pitchFamily="34" charset="0"/>
                <a:cs typeface="Arial" pitchFamily="34" charset="0"/>
              </a:rPr>
              <a:t>Manfaat Pancasila sebagai pandangan hidup bangsa, </a:t>
            </a:r>
            <a:r>
              <a:rPr lang="id-ID" sz="2000" dirty="0">
                <a:solidFill>
                  <a:schemeClr val="tx1"/>
                </a:solidFill>
                <a:latin typeface="Arial" pitchFamily="34" charset="0"/>
                <a:cs typeface="Arial" pitchFamily="34" charset="0"/>
              </a:rPr>
              <a:t>Sumber Pandangan Hidup Bangsa Indonesia, Fungsi/Kedudukan Pancasila Sebagai Pandangan Hidup bagi Suatu Bangsa, Tantangan Pancasila Sebagai Pandangan Hidup Bangsa, Macam-macam Ideologi. </a:t>
            </a:r>
            <a:r>
              <a:rPr kumimoji="0" lang="id-ID" sz="2000" i="0" u="none" strike="noStrike" cap="none" normalizeH="0" baseline="0" dirty="0">
                <a:ln>
                  <a:noFill/>
                </a:ln>
                <a:solidFill>
                  <a:schemeClr val="tx1"/>
                </a:solidFill>
                <a:latin typeface="Arial" pitchFamily="34" charset="0"/>
                <a:ea typeface="Calibri" pitchFamily="34" charset="0"/>
                <a:cs typeface="Arial" pitchFamily="34" charset="0"/>
              </a:rPr>
              <a:t>Adapun materi pembelajaran akan disajikan dalam bentuk ppt.</a:t>
            </a:r>
            <a:r>
              <a:rPr kumimoji="0" lang="id-ID" sz="2000" i="0" u="none" strike="noStrike" cap="none" normalizeH="0" dirty="0">
                <a:ln>
                  <a:noFill/>
                </a:ln>
                <a:solidFill>
                  <a:schemeClr val="tx1"/>
                </a:solidFill>
                <a:latin typeface="Arial" pitchFamily="34" charset="0"/>
                <a:ea typeface="Calibri" pitchFamily="34" charset="0"/>
                <a:cs typeface="Arial" pitchFamily="34" charset="0"/>
              </a:rPr>
              <a:t> </a:t>
            </a:r>
          </a:p>
          <a:p>
            <a:pPr lvl="0" defTabSz="914400" eaLnBrk="0" fontAlgn="base" hangingPunct="0">
              <a:spcBef>
                <a:spcPct val="0"/>
              </a:spcBef>
              <a:spcAft>
                <a:spcPct val="0"/>
              </a:spcAft>
            </a:pPr>
            <a:r>
              <a:rPr lang="id-ID" sz="2000" baseline="0" dirty="0">
                <a:solidFill>
                  <a:schemeClr val="tx1"/>
                </a:solidFill>
                <a:latin typeface="Arial" pitchFamily="34" charset="0"/>
                <a:cs typeface="Arial" pitchFamily="34" charset="0"/>
              </a:rPr>
              <a:t>Silahkan</a:t>
            </a:r>
            <a:r>
              <a:rPr lang="id-ID" sz="2000" dirty="0">
                <a:solidFill>
                  <a:schemeClr val="tx1"/>
                </a:solidFill>
                <a:latin typeface="Arial" pitchFamily="34" charset="0"/>
                <a:cs typeface="Arial" pitchFamily="34" charset="0"/>
              </a:rPr>
              <a:t> anda pelajari materi Minggu ke-3 ini untuk dapat memahami </a:t>
            </a:r>
            <a:r>
              <a:rPr lang="id-ID" sz="2000" dirty="0">
                <a:solidFill>
                  <a:schemeClr val="tx1"/>
                </a:solidFill>
                <a:latin typeface="Arial" pitchFamily="34" charset="0"/>
                <a:ea typeface="Times New Roman" pitchFamily="18" charset="0"/>
                <a:cs typeface="Arial" pitchFamily="34" charset="0"/>
              </a:rPr>
              <a:t>Pancasila Sebagai Pandangan Hidup  Bangsa. </a:t>
            </a:r>
          </a:p>
          <a:p>
            <a:pPr lvl="0" defTabSz="914400" eaLnBrk="0" fontAlgn="base" hangingPunct="0">
              <a:spcBef>
                <a:spcPct val="0"/>
              </a:spcBef>
              <a:spcAft>
                <a:spcPct val="0"/>
              </a:spcAft>
            </a:pPr>
            <a:r>
              <a:rPr kumimoji="0" lang="id-ID" sz="2000" i="0" u="none" strike="noStrike" cap="none" normalizeH="0" baseline="0" dirty="0">
                <a:ln>
                  <a:noFill/>
                </a:ln>
                <a:solidFill>
                  <a:schemeClr val="tx1"/>
                </a:solidFill>
                <a:latin typeface="Arial" pitchFamily="34" charset="0"/>
                <a:cs typeface="Arial" pitchFamily="34" charset="0"/>
              </a:rPr>
              <a:t>Selamat Belajar semoga</a:t>
            </a:r>
            <a:r>
              <a:rPr kumimoji="0" lang="id-ID" sz="2000" i="0" u="none" strike="noStrike" cap="none" normalizeH="0" dirty="0">
                <a:ln>
                  <a:noFill/>
                </a:ln>
                <a:solidFill>
                  <a:schemeClr val="tx1"/>
                </a:solidFill>
                <a:latin typeface="Arial" pitchFamily="34" charset="0"/>
                <a:cs typeface="Arial" pitchFamily="34" charset="0"/>
              </a:rPr>
              <a:t> sukses menyertai anda semua.......</a:t>
            </a:r>
            <a:endParaRPr kumimoji="0" lang="id-ID" sz="2000" i="0" u="none" strike="noStrike" cap="none" normalizeH="0" baseline="0" dirty="0">
              <a:ln>
                <a:noFill/>
              </a:ln>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1710939857"/>
      </p:ext>
    </p:extLst>
  </p:cSld>
  <p:clrMapOvr>
    <a:masterClrMapping/>
  </p:clrMapOvr>
  <p:transition>
    <p:wipe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p:cNvSpPr txBox="1">
            <a:spLocks noChangeArrowheads="1"/>
          </p:cNvSpPr>
          <p:nvPr/>
        </p:nvSpPr>
        <p:spPr bwMode="auto">
          <a:xfrm>
            <a:off x="2139539" y="1449368"/>
            <a:ext cx="8725527" cy="553998"/>
          </a:xfrm>
          <a:prstGeom prst="rect">
            <a:avLst/>
          </a:prstGeom>
          <a:blipFill>
            <a:blip r:embed="rId2" cstate="print"/>
            <a:tile tx="0" ty="0" sx="100000" sy="100000" flip="none" algn="tl"/>
          </a:blipFill>
          <a:ln>
            <a:headEnd/>
            <a:tailEnd/>
          </a:ln>
        </p:spPr>
        <p:style>
          <a:lnRef idx="3">
            <a:schemeClr val="lt1"/>
          </a:lnRef>
          <a:fillRef idx="1">
            <a:schemeClr val="accent2"/>
          </a:fillRef>
          <a:effectRef idx="1">
            <a:schemeClr val="accent2"/>
          </a:effectRef>
          <a:fontRef idx="minor">
            <a:schemeClr val="lt1"/>
          </a:fontRef>
        </p:style>
        <p:txBody>
          <a:bodyPr wrap="square">
            <a:spAutoFit/>
          </a:bodyPr>
          <a:lstStyle/>
          <a:p>
            <a:pPr algn="ctr" eaLnBrk="1" hangingPunct="1">
              <a:spcBef>
                <a:spcPct val="50000"/>
              </a:spcBef>
            </a:pPr>
            <a:r>
              <a:rPr lang="id-ID" sz="3000" b="1" dirty="0">
                <a:solidFill>
                  <a:schemeClr val="tx1"/>
                </a:solidFill>
              </a:rPr>
              <a:t>Daftar Pustaka</a:t>
            </a:r>
            <a:endParaRPr lang="en-US" sz="3000" b="1" dirty="0">
              <a:solidFill>
                <a:schemeClr val="tx1"/>
              </a:solidFill>
            </a:endParaRPr>
          </a:p>
        </p:txBody>
      </p:sp>
      <p:sp>
        <p:nvSpPr>
          <p:cNvPr id="8" name="Rectangle 7"/>
          <p:cNvSpPr/>
          <p:nvPr/>
        </p:nvSpPr>
        <p:spPr>
          <a:xfrm>
            <a:off x="1950720" y="2282984"/>
            <a:ext cx="9692640" cy="3262432"/>
          </a:xfrm>
          <a:prstGeom prst="rect">
            <a:avLst/>
          </a:prstGeom>
          <a:blipFill>
            <a:blip r:embed="rId2" cstate="print"/>
            <a:tile tx="0" ty="0" sx="100000" sy="100000" flip="none" algn="tl"/>
          </a:blipFill>
        </p:spPr>
        <p:style>
          <a:lnRef idx="3">
            <a:schemeClr val="lt1"/>
          </a:lnRef>
          <a:fillRef idx="1">
            <a:schemeClr val="accent2"/>
          </a:fillRef>
          <a:effectRef idx="1">
            <a:schemeClr val="accent2"/>
          </a:effectRef>
          <a:fontRef idx="minor">
            <a:schemeClr val="lt1"/>
          </a:fontRef>
        </p:style>
        <p:txBody>
          <a:bodyPr wrap="square">
            <a:spAutoFit/>
          </a:bodyPr>
          <a:lstStyle/>
          <a:p>
            <a:pPr marL="457200" indent="-457200">
              <a:buAutoNum type="arabicPeriod"/>
            </a:pPr>
            <a:r>
              <a:rPr lang="id-ID" sz="2200" dirty="0">
                <a:solidFill>
                  <a:schemeClr val="tx1"/>
                </a:solidFill>
              </a:rPr>
              <a:t>Zulmasyhur, dkk , Pendidikan Pancasila, Buku Ajar, Universitas Nasional, Jakarta, 2019</a:t>
            </a:r>
          </a:p>
          <a:p>
            <a:pPr marL="457200" indent="-457200">
              <a:buAutoNum type="arabicPeriod"/>
            </a:pPr>
            <a:r>
              <a:rPr lang="id-ID" sz="2200" dirty="0">
                <a:solidFill>
                  <a:schemeClr val="tx1"/>
                </a:solidFill>
              </a:rPr>
              <a:t>Kaelan, Pendidikan Pancasila, Edisi Reformasi, Paradigma, Yogyakarta, 2016</a:t>
            </a:r>
          </a:p>
          <a:p>
            <a:pPr marL="457200" indent="-457200">
              <a:buAutoNum type="arabicPeriod"/>
            </a:pPr>
            <a:r>
              <a:rPr lang="id-ID" sz="2200" dirty="0">
                <a:solidFill>
                  <a:schemeClr val="tx1"/>
                </a:solidFill>
              </a:rPr>
              <a:t>Pendidikan Pancasila untuk Perguruan Tinggi, Kementerian Ristek Dikti, Ditjen Belmawa, Cetakan I, 2016</a:t>
            </a:r>
          </a:p>
          <a:p>
            <a:pPr marL="457200" indent="-457200">
              <a:buFontTx/>
              <a:buAutoNum type="arabicPeriod"/>
            </a:pPr>
            <a:r>
              <a:rPr lang="id-ID" sz="2400" b="1" dirty="0"/>
              <a:t>Agus Satria Wibowo </a:t>
            </a:r>
            <a:r>
              <a:rPr lang="id-ID" sz="2400" dirty="0"/>
              <a:t>https://baliexpress.jawapos.com/read/2018/01/05/38302/mencermati-tantangan-pancasila-di-era-informasi</a:t>
            </a:r>
          </a:p>
          <a:p>
            <a:pPr marL="457200" indent="-457200">
              <a:buAutoNum type="arabicPeriod"/>
            </a:pPr>
            <a:r>
              <a:rPr lang="id-ID" sz="2400" u="sng" dirty="0">
                <a:hlinkClick r:id="rId3"/>
              </a:rPr>
              <a:t>https://guruppkn.com/macam-macam-ideologi-di-dunia</a:t>
            </a:r>
            <a:endParaRPr lang="id-ID" sz="2200" dirty="0">
              <a:solidFill>
                <a:schemeClr val="tx1"/>
              </a:solidFill>
            </a:endParaRPr>
          </a:p>
        </p:txBody>
      </p:sp>
    </p:spTree>
    <p:extLst>
      <p:ext uri="{BB962C8B-B14F-4D97-AF65-F5344CB8AC3E}">
        <p14:creationId xmlns:p14="http://schemas.microsoft.com/office/powerpoint/2010/main" val="3632800967"/>
      </p:ext>
    </p:extLst>
  </p:cSld>
  <p:clrMapOvr>
    <a:masterClrMapping/>
  </p:clrMapOvr>
  <p:transition>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825E3-20E2-411C-BAF9-45828EFC5B73}"/>
              </a:ext>
            </a:extLst>
          </p:cNvPr>
          <p:cNvSpPr>
            <a:spLocks noGrp="1"/>
          </p:cNvSpPr>
          <p:nvPr>
            <p:ph type="title"/>
          </p:nvPr>
        </p:nvSpPr>
        <p:spPr/>
        <p:txBody>
          <a:bodyPr/>
          <a:lstStyle/>
          <a:p>
            <a:endParaRPr lang="id-ID" dirty="0"/>
          </a:p>
        </p:txBody>
      </p:sp>
      <p:sp>
        <p:nvSpPr>
          <p:cNvPr id="3" name="Content Placeholder 2">
            <a:extLst>
              <a:ext uri="{FF2B5EF4-FFF2-40B4-BE49-F238E27FC236}">
                <a16:creationId xmlns:a16="http://schemas.microsoft.com/office/drawing/2014/main" id="{A6C1EC14-38D9-4DCD-A0E4-5E5029121E75}"/>
              </a:ext>
            </a:extLst>
          </p:cNvPr>
          <p:cNvSpPr>
            <a:spLocks noGrp="1"/>
          </p:cNvSpPr>
          <p:nvPr>
            <p:ph idx="1"/>
          </p:nvPr>
        </p:nvSpPr>
        <p:spPr/>
        <p:txBody>
          <a:bodyPr anchor="t" anchorCtr="0">
            <a:normAutofit/>
          </a:bodyPr>
          <a:lstStyle/>
          <a:p>
            <a:pPr marL="0" indent="0" algn="ctr">
              <a:buNone/>
            </a:pPr>
            <a:r>
              <a:rPr lang="id-ID" sz="6600" b="1" i="1" dirty="0">
                <a:latin typeface="Lucida Bright" panose="02040602050505020304" pitchFamily="18" charset="0"/>
                <a:ea typeface="Cambria" panose="02040503050406030204" pitchFamily="18" charset="0"/>
              </a:rPr>
              <a:t>Terimakasih</a:t>
            </a:r>
          </a:p>
        </p:txBody>
      </p:sp>
    </p:spTree>
    <p:extLst>
      <p:ext uri="{BB962C8B-B14F-4D97-AF65-F5344CB8AC3E}">
        <p14:creationId xmlns:p14="http://schemas.microsoft.com/office/powerpoint/2010/main" val="3632800967"/>
      </p:ext>
    </p:extLst>
  </p:cSld>
  <p:clrMapOvr>
    <a:masterClrMapping/>
  </p:clrMapOvr>
  <p:transition>
    <p:cover dir="l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nvGraphicFramePr>
        <p:xfrm>
          <a:off x="1478280" y="1157628"/>
          <a:ext cx="10195560" cy="53146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0939857"/>
      </p:ext>
    </p:extLst>
  </p:cSld>
  <p:clrMapOvr>
    <a:masterClrMapping/>
  </p:clrMapOvr>
  <p:transition>
    <p:wheel spokes="3"/>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1752601" y="1264920"/>
            <a:ext cx="10149839" cy="4942455"/>
          </a:xfrm>
        </p:spPr>
        <p:style>
          <a:lnRef idx="3">
            <a:schemeClr val="lt1"/>
          </a:lnRef>
          <a:fillRef idx="1">
            <a:schemeClr val="accent6"/>
          </a:fillRef>
          <a:effectRef idx="1">
            <a:schemeClr val="accent6"/>
          </a:effectRef>
          <a:fontRef idx="minor">
            <a:schemeClr val="lt1"/>
          </a:fontRef>
        </p:style>
        <p:txBody>
          <a:bodyPr>
            <a:noAutofit/>
          </a:bodyPr>
          <a:lstStyle/>
          <a:p>
            <a:pPr>
              <a:buNone/>
            </a:pPr>
            <a:r>
              <a:rPr lang="sv-SE" sz="2600" dirty="0"/>
              <a:t>1. </a:t>
            </a:r>
            <a:r>
              <a:rPr lang="id-ID" sz="2600" b="1" dirty="0"/>
              <a:t>Pengertian Pandangan Hidup</a:t>
            </a:r>
            <a:endParaRPr lang="sv-SE" sz="2600" dirty="0"/>
          </a:p>
          <a:p>
            <a:pPr lvl="0"/>
            <a:r>
              <a:rPr lang="id-ID" sz="2600" dirty="0"/>
              <a:t>Menurut  Macchiavelli, Pandangan hidup adalah sisstem dalam perlindungan kekuasaan yang dimiliki oleh penguasa di wilayah tertentu.</a:t>
            </a:r>
          </a:p>
          <a:p>
            <a:pPr lvl="0"/>
            <a:r>
              <a:rPr lang="id-ID" sz="2600" dirty="0"/>
              <a:t>Menurut  Thomas hobes, pandangan hidup adalah segala cara untuk melindungi kekuasaan pemerintah agar dapat bertahan mengatur rakyatnya.</a:t>
            </a:r>
          </a:p>
          <a:p>
            <a:r>
              <a:rPr lang="id-ID" sz="2600" dirty="0"/>
              <a:t>Menurut  karl marx, adalah suatu media untuk mencapai kesejahteraan dan kesetaraan bersama dalam masyarakat.</a:t>
            </a:r>
          </a:p>
        </p:txBody>
      </p:sp>
    </p:spTree>
    <p:extLst>
      <p:ext uri="{BB962C8B-B14F-4D97-AF65-F5344CB8AC3E}">
        <p14:creationId xmlns:p14="http://schemas.microsoft.com/office/powerpoint/2010/main" val="1710939857"/>
      </p:ext>
    </p:extLst>
  </p:cSld>
  <p:clrMapOvr>
    <a:masterClrMapping/>
  </p:clrMapOvr>
  <p:transition>
    <p:pull dir="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1719776" y="1264921"/>
            <a:ext cx="9755944" cy="4922520"/>
          </a:xfrm>
          <a:solidFill>
            <a:srgbClr val="0070C0"/>
          </a:solidFill>
        </p:spPr>
        <p:style>
          <a:lnRef idx="3">
            <a:schemeClr val="lt1"/>
          </a:lnRef>
          <a:fillRef idx="1">
            <a:schemeClr val="accent6"/>
          </a:fillRef>
          <a:effectRef idx="1">
            <a:schemeClr val="accent6"/>
          </a:effectRef>
          <a:fontRef idx="minor">
            <a:schemeClr val="lt1"/>
          </a:fontRef>
        </p:style>
        <p:txBody>
          <a:bodyPr>
            <a:noAutofit/>
          </a:bodyPr>
          <a:lstStyle/>
          <a:p>
            <a:pPr>
              <a:buNone/>
            </a:pPr>
            <a:r>
              <a:rPr lang="id-ID" sz="2600" dirty="0"/>
              <a:t>Klasifikasi Pandangan hidup berdasarkan asalnya, terdiri dari 3 macam:</a:t>
            </a:r>
          </a:p>
          <a:p>
            <a:pPr lvl="0"/>
            <a:r>
              <a:rPr lang="id-ID" sz="2600" dirty="0"/>
              <a:t>Pandangan hidup yang berasal dari agama atau pandangan hidup yang mutlak kebenarannya.</a:t>
            </a:r>
          </a:p>
          <a:p>
            <a:pPr lvl="0"/>
            <a:r>
              <a:rPr lang="id-ID" sz="2600" dirty="0"/>
              <a:t>Pandangan hidup yang berupa ideology yang disesuaikan dengan kebudayaan dan norma yang terdapat pada Negara tersebut.</a:t>
            </a:r>
          </a:p>
          <a:p>
            <a:r>
              <a:rPr lang="id-ID" sz="2600" dirty="0"/>
              <a:t>Pandangan hidup hasil renungan yaitu pandangan hidup yang relative kebenaranya.</a:t>
            </a:r>
          </a:p>
        </p:txBody>
      </p:sp>
    </p:spTree>
    <p:extLst>
      <p:ext uri="{BB962C8B-B14F-4D97-AF65-F5344CB8AC3E}">
        <p14:creationId xmlns:p14="http://schemas.microsoft.com/office/powerpoint/2010/main" val="1710939857"/>
      </p:ext>
    </p:extLst>
  </p:cSld>
  <p:clrMapOvr>
    <a:masterClrMapping/>
  </p:clrMapOvr>
  <p:transition>
    <p:pull dir="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1767841" y="1219200"/>
            <a:ext cx="9677400" cy="5364480"/>
          </a:xfrm>
        </p:spPr>
        <p:style>
          <a:lnRef idx="1">
            <a:schemeClr val="accent2"/>
          </a:lnRef>
          <a:fillRef idx="2">
            <a:schemeClr val="accent2"/>
          </a:fillRef>
          <a:effectRef idx="1">
            <a:schemeClr val="accent2"/>
          </a:effectRef>
          <a:fontRef idx="minor">
            <a:schemeClr val="dk1"/>
          </a:fontRef>
        </p:style>
        <p:txBody>
          <a:bodyPr>
            <a:noAutofit/>
          </a:bodyPr>
          <a:lstStyle/>
          <a:p>
            <a:pPr>
              <a:buNone/>
            </a:pPr>
            <a:r>
              <a:rPr lang="id-ID" sz="2000" dirty="0"/>
              <a:t>2</a:t>
            </a:r>
            <a:r>
              <a:rPr lang="sv-SE" sz="2000" dirty="0"/>
              <a:t>. </a:t>
            </a:r>
            <a:r>
              <a:rPr lang="id-ID" sz="2000" b="1" dirty="0"/>
              <a:t>Makna Pandangan Hidup Bangsa</a:t>
            </a:r>
            <a:endParaRPr lang="sv-SE" sz="2000" dirty="0"/>
          </a:p>
          <a:p>
            <a:pPr algn="just"/>
            <a:r>
              <a:rPr lang="id-ID" sz="2000" dirty="0"/>
              <a:t>Pancasila sebagai pegangan hidup, pedoman hidup, petunjuk hidup maupun jalan hidup (</a:t>
            </a:r>
            <a:r>
              <a:rPr lang="id-ID" sz="2000" i="1" dirty="0"/>
              <a:t>way of life</a:t>
            </a:r>
            <a:r>
              <a:rPr lang="id-ID" sz="2000" dirty="0"/>
              <a:t>), maka Pancasila berfungsi sebagai pedoman atau petunjuk dalam kehidupan sehari-ahari. </a:t>
            </a:r>
          </a:p>
          <a:p>
            <a:pPr algn="just"/>
            <a:r>
              <a:rPr lang="id-ID" sz="2000" dirty="0"/>
              <a:t>Maka dapat dipastikan bahwa kehadiran Pancasila tersirat sebagai pedoman atau petunjuk dalam sendi-sendi kehidupan manusia.</a:t>
            </a:r>
          </a:p>
          <a:p>
            <a:pPr algn="just"/>
            <a:r>
              <a:rPr lang="id-ID" sz="2000" dirty="0"/>
              <a:t>Pancasila sebagai pandangan hidup bangsa merupakan kristalisasi nilai-nilai yang hidup dalam masyarakat Indonesia, sehingga selalu dijunjung tinggi oleh setiap warga masyarakat, karena pandangan hidup Pancasila berakar pada budaya dan pandangan hidup masyarakat Indonesia.</a:t>
            </a:r>
          </a:p>
          <a:p>
            <a:pPr algn="just"/>
            <a:r>
              <a:rPr lang="id-ID" sz="2000" dirty="0"/>
              <a:t>Pandangan hidup yang ada dalam masyarakat Indonesia menjelma menjadi pandangan hidup bangsa yang dirintis sejak jaman Sriwijaya hingga Sumpah Pemuda 1928. Kemudian diangkat dan dirumuskan oleh para pendiri negara ini (</a:t>
            </a:r>
            <a:r>
              <a:rPr lang="id-ID" sz="2000" i="1" dirty="0"/>
              <a:t>founding fathers</a:t>
            </a:r>
            <a:r>
              <a:rPr lang="id-ID" sz="2000" dirty="0"/>
              <a:t>) serta disepakati dan ditentukan sebagai dasar negara Republik Indonesia. Dalam pengertian yang demikian, maka Pancasila selain sebagai pandangan hidup negara, sekaligus juga sebagai ideologi negara.</a:t>
            </a:r>
            <a:endParaRPr lang="sv-SE" sz="2000" dirty="0"/>
          </a:p>
        </p:txBody>
      </p:sp>
    </p:spTree>
    <p:extLst>
      <p:ext uri="{BB962C8B-B14F-4D97-AF65-F5344CB8AC3E}">
        <p14:creationId xmlns:p14="http://schemas.microsoft.com/office/powerpoint/2010/main" val="1710939857"/>
      </p:ext>
    </p:extLst>
  </p:cSld>
  <p:clrMapOvr>
    <a:masterClrMapping/>
  </p:clrMapOvr>
  <p:transition>
    <p:pull dir="l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1600200" y="1310639"/>
            <a:ext cx="10065434" cy="4741985"/>
          </a:xfrm>
        </p:spPr>
        <p:style>
          <a:lnRef idx="1">
            <a:schemeClr val="accent6"/>
          </a:lnRef>
          <a:fillRef idx="2">
            <a:schemeClr val="accent6"/>
          </a:fillRef>
          <a:effectRef idx="1">
            <a:schemeClr val="accent6"/>
          </a:effectRef>
          <a:fontRef idx="minor">
            <a:schemeClr val="dk1"/>
          </a:fontRef>
        </p:style>
        <p:txBody>
          <a:bodyPr>
            <a:noAutofit/>
          </a:bodyPr>
          <a:lstStyle/>
          <a:p>
            <a:pPr algn="just"/>
            <a:r>
              <a:rPr lang="id-ID" dirty="0"/>
              <a:t>Dengan pandangan hidup yang jelas, bangsa Indonesia akan memiliki pegangan dan pedoman bagaimana mengenal serta memecahkan berbagai masalah politik, sosial budaya, ekonomi, hukum dan persoalan lainnya dalam gerak masyarakat yang semakin maju. </a:t>
            </a:r>
          </a:p>
          <a:p>
            <a:pPr algn="just"/>
            <a:r>
              <a:rPr lang="id-ID" dirty="0"/>
              <a:t>Sebagai pandangan hidup bangsa, di dalam Pancasila terkandung konsep dasar kehidupan yang dicita-citakan serta dasar pikiran terdalam dan gagasan mengenai wujud kehidupan yang dianggap baik. </a:t>
            </a:r>
          </a:p>
          <a:p>
            <a:pPr algn="just"/>
            <a:r>
              <a:rPr lang="id-ID" dirty="0"/>
              <a:t>Oleh karena itulah Pancasila harus menjadi pemersatu bangsa yang tidak boleh mematikan keanekaragaman yang ada sebagai Bhinneka Tunggal Ika.</a:t>
            </a:r>
          </a:p>
        </p:txBody>
      </p:sp>
    </p:spTree>
    <p:extLst>
      <p:ext uri="{BB962C8B-B14F-4D97-AF65-F5344CB8AC3E}">
        <p14:creationId xmlns:p14="http://schemas.microsoft.com/office/powerpoint/2010/main" val="1710939857"/>
      </p:ext>
    </p:extLst>
  </p:cSld>
  <p:clrMapOvr>
    <a:masterClrMapping/>
  </p:clrMapOvr>
  <p:transition>
    <p:split orient="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1569720" y="1219201"/>
            <a:ext cx="10400714" cy="5349240"/>
          </a:xfrm>
        </p:spPr>
        <p:style>
          <a:lnRef idx="1">
            <a:schemeClr val="accent3"/>
          </a:lnRef>
          <a:fillRef idx="2">
            <a:schemeClr val="accent3"/>
          </a:fillRef>
          <a:effectRef idx="1">
            <a:schemeClr val="accent3"/>
          </a:effectRef>
          <a:fontRef idx="minor">
            <a:schemeClr val="dk1"/>
          </a:fontRef>
        </p:style>
        <p:txBody>
          <a:bodyPr>
            <a:noAutofit/>
          </a:bodyPr>
          <a:lstStyle/>
          <a:p>
            <a:pPr algn="just"/>
            <a:r>
              <a:rPr lang="id-ID" sz="2300" b="1" i="1" dirty="0"/>
              <a:t>Manfaat Pancasila sebagai pandangan hidup bangsa antara lain untuk:</a:t>
            </a:r>
            <a:r>
              <a:rPr lang="id-ID" sz="2300" dirty="0"/>
              <a:t> </a:t>
            </a:r>
          </a:p>
          <a:p>
            <a:pPr marL="457200" indent="-457200" algn="just">
              <a:buAutoNum type="arabicParenR"/>
            </a:pPr>
            <a:r>
              <a:rPr lang="id-ID" sz="2300" dirty="0"/>
              <a:t>M</a:t>
            </a:r>
            <a:r>
              <a:rPr lang="id-ID" sz="2300"/>
              <a:t>engatasi </a:t>
            </a:r>
            <a:r>
              <a:rPr lang="id-ID" sz="2300" dirty="0"/>
              <a:t>berbagai konflik atau ketegangan sosial, artinya ideologi dapat meminimalkan berbagai perbedaan yang ada dalam masyarakat dengan simbol-simbol atau semboyan tertentu</a:t>
            </a:r>
            <a:r>
              <a:rPr lang="en-US" sz="2300" dirty="0"/>
              <a:t>;</a:t>
            </a:r>
            <a:r>
              <a:rPr lang="id-ID" sz="2300" dirty="0"/>
              <a:t> </a:t>
            </a:r>
          </a:p>
          <a:p>
            <a:pPr marL="457200" indent="-457200" algn="just">
              <a:buAutoNum type="arabicParenR"/>
            </a:pPr>
            <a:r>
              <a:rPr lang="id-ID" sz="2300" dirty="0"/>
              <a:t>Menjadi sumber motivasi, artinya ideologi dapat memberi motivasi kepada seseorang, kelompok orang atau masyarakat untuk mewujudkan cita-citanya, gagasan dan ide-idenya dalam kehidupan nyata., dan </a:t>
            </a:r>
          </a:p>
          <a:p>
            <a:pPr marL="457200" indent="-457200" algn="just">
              <a:buAutoNum type="arabicParenR"/>
            </a:pPr>
            <a:r>
              <a:rPr lang="id-ID" sz="2300" dirty="0"/>
              <a:t>Menjadi sumber semangat dalam mendorong individu dan kelompok untuk berusaha mewujudkan nilai-nilai yang terkadung di dalam ideologi  itu sendiri serta untuk menjawab dan menghadapi perkembangan global dan menjadi sumber insiparsi bagi perjungan selanjutnya</a:t>
            </a:r>
            <a:r>
              <a:rPr lang="en-US" sz="2300" dirty="0"/>
              <a:t>.</a:t>
            </a:r>
            <a:endParaRPr lang="id-ID" sz="2300" dirty="0"/>
          </a:p>
        </p:txBody>
      </p:sp>
    </p:spTree>
    <p:extLst>
      <p:ext uri="{BB962C8B-B14F-4D97-AF65-F5344CB8AC3E}">
        <p14:creationId xmlns:p14="http://schemas.microsoft.com/office/powerpoint/2010/main" val="1710939857"/>
      </p:ext>
    </p:extLst>
  </p:cSld>
  <p:clrMapOvr>
    <a:masterClrMapping/>
  </p:clrMapOvr>
  <p:transition>
    <p:split orient="vert" dir="in"/>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1869828" y="1325879"/>
            <a:ext cx="9483972" cy="4999893"/>
          </a:xfrm>
        </p:spPr>
        <p:style>
          <a:lnRef idx="1">
            <a:schemeClr val="accent2"/>
          </a:lnRef>
          <a:fillRef idx="3">
            <a:schemeClr val="accent2"/>
          </a:fillRef>
          <a:effectRef idx="2">
            <a:schemeClr val="accent2"/>
          </a:effectRef>
          <a:fontRef idx="minor">
            <a:schemeClr val="lt1"/>
          </a:fontRef>
        </p:style>
        <p:txBody>
          <a:bodyPr>
            <a:noAutofit/>
          </a:bodyPr>
          <a:lstStyle/>
          <a:p>
            <a:pPr algn="just"/>
            <a:r>
              <a:rPr lang="id-ID" sz="2600" dirty="0"/>
              <a:t>Selaian sebagai Pandangan Hidup Bangsa, Pancasila juga sebagai Kepribadian Bangsa. Ini berati, sebagai halnya bendera merah putih sebagai ciri khas bangsa atau negara Indonesia yang membedakan dengan bangsa atau negara lain,  </a:t>
            </a:r>
          </a:p>
          <a:p>
            <a:pPr algn="just"/>
            <a:r>
              <a:rPr lang="id-ID" sz="2600" dirty="0"/>
              <a:t>Pancasila juga merupakan ciri khas bang Indonesia yang tercermin dalam sikap, tingkah laku, dan perbuatan yang senantiasa selaras, serasi dan seimbang sesuai deng nilai-nilai Pancasila itu sendiri</a:t>
            </a:r>
          </a:p>
        </p:txBody>
      </p:sp>
    </p:spTree>
    <p:extLst>
      <p:ext uri="{BB962C8B-B14F-4D97-AF65-F5344CB8AC3E}">
        <p14:creationId xmlns:p14="http://schemas.microsoft.com/office/powerpoint/2010/main" val="1710939857"/>
      </p:ext>
    </p:extLst>
  </p:cSld>
  <p:clrMapOvr>
    <a:masterClrMapping/>
  </p:clrMapOvr>
  <p:transition>
    <p:split dir="in"/>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125</TotalTime>
  <Words>1484</Words>
  <Application>Microsoft Office PowerPoint</Application>
  <PresentationFormat>Widescreen</PresentationFormat>
  <Paragraphs>78</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Corbel</vt:lpstr>
      <vt:lpstr>Lucida Bright</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dc:creator>
  <cp:lastModifiedBy>AMBIA B BOESTAM</cp:lastModifiedBy>
  <cp:revision>38</cp:revision>
  <dcterms:created xsi:type="dcterms:W3CDTF">2019-10-30T03:03:28Z</dcterms:created>
  <dcterms:modified xsi:type="dcterms:W3CDTF">2022-03-23T04:17:19Z</dcterms:modified>
</cp:coreProperties>
</file>