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4" r:id="rId5"/>
    <p:sldId id="273" r:id="rId6"/>
    <p:sldId id="392" r:id="rId7"/>
    <p:sldId id="393" r:id="rId8"/>
    <p:sldId id="276" r:id="rId9"/>
    <p:sldId id="383" r:id="rId10"/>
    <p:sldId id="385" r:id="rId11"/>
    <p:sldId id="384" r:id="rId12"/>
    <p:sldId id="386" r:id="rId13"/>
    <p:sldId id="387" r:id="rId14"/>
    <p:sldId id="388" r:id="rId15"/>
    <p:sldId id="389" r:id="rId16"/>
    <p:sldId id="391" r:id="rId17"/>
    <p:sldId id="39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F9501-2745-1A4F-9889-7D5671BDE9C8}"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2F4495DD-F0AF-3745-AC62-86048A0CC84B}">
      <dgm:prSet phldrT="[Text]"/>
      <dgm:spPr/>
      <dgm:t>
        <a:bodyPr/>
        <a:lstStyle/>
        <a:p>
          <a:r>
            <a:rPr lang="en-GB" dirty="0"/>
            <a:t>RPS/RPP</a:t>
          </a:r>
        </a:p>
      </dgm:t>
    </dgm:pt>
    <dgm:pt modelId="{31A8311E-726F-2649-B45B-D5DB6570DD08}" type="parTrans" cxnId="{BD2A7DF4-8F45-AA47-93B2-2C7B5F33C398}">
      <dgm:prSet/>
      <dgm:spPr/>
      <dgm:t>
        <a:bodyPr/>
        <a:lstStyle/>
        <a:p>
          <a:endParaRPr lang="en-GB"/>
        </a:p>
      </dgm:t>
    </dgm:pt>
    <dgm:pt modelId="{9C8CC960-2D34-F448-A053-43ABFFE88CAA}" type="sibTrans" cxnId="{BD2A7DF4-8F45-AA47-93B2-2C7B5F33C398}">
      <dgm:prSet/>
      <dgm:spPr/>
      <dgm:t>
        <a:bodyPr/>
        <a:lstStyle/>
        <a:p>
          <a:endParaRPr lang="en-GB"/>
        </a:p>
      </dgm:t>
    </dgm:pt>
    <dgm:pt modelId="{273E26A1-58E6-8544-A243-10C45AED5FE1}">
      <dgm:prSet phldrT="[Text]"/>
      <dgm:spPr/>
      <dgm:t>
        <a:bodyPr/>
        <a:lstStyle/>
        <a:p>
          <a:r>
            <a:rPr lang="en-GB" dirty="0"/>
            <a:t>Video </a:t>
          </a:r>
          <a:r>
            <a:rPr lang="en-GB" dirty="0" err="1"/>
            <a:t>Pembelajaran</a:t>
          </a:r>
          <a:endParaRPr lang="en-GB" dirty="0"/>
        </a:p>
      </dgm:t>
    </dgm:pt>
    <dgm:pt modelId="{9A24CE6D-65EA-5642-9418-F7001A6B499B}" type="parTrans" cxnId="{57F6AE1C-DE9D-F140-AC65-D110BEFD2E85}">
      <dgm:prSet/>
      <dgm:spPr/>
      <dgm:t>
        <a:bodyPr/>
        <a:lstStyle/>
        <a:p>
          <a:endParaRPr lang="en-GB"/>
        </a:p>
      </dgm:t>
    </dgm:pt>
    <dgm:pt modelId="{0F76857C-5F50-5841-B1F3-A455C3DCDBB5}" type="sibTrans" cxnId="{57F6AE1C-DE9D-F140-AC65-D110BEFD2E85}">
      <dgm:prSet/>
      <dgm:spPr/>
      <dgm:t>
        <a:bodyPr/>
        <a:lstStyle/>
        <a:p>
          <a:endParaRPr lang="en-GB"/>
        </a:p>
      </dgm:t>
    </dgm:pt>
    <dgm:pt modelId="{0666FF4A-D638-0340-826E-C4136593CAE9}">
      <dgm:prSet phldrT="[Text]"/>
      <dgm:spPr/>
      <dgm:t>
        <a:bodyPr/>
        <a:lstStyle/>
        <a:p>
          <a:r>
            <a:rPr lang="en-GB" dirty="0"/>
            <a:t>Modul</a:t>
          </a:r>
        </a:p>
      </dgm:t>
    </dgm:pt>
    <dgm:pt modelId="{28F2D9A2-5BE6-AA43-A91D-7CF4E5979E8E}" type="parTrans" cxnId="{41BC8CEE-C318-6341-9B68-EABFC72EE39E}">
      <dgm:prSet/>
      <dgm:spPr/>
      <dgm:t>
        <a:bodyPr/>
        <a:lstStyle/>
        <a:p>
          <a:endParaRPr lang="en-GB"/>
        </a:p>
      </dgm:t>
    </dgm:pt>
    <dgm:pt modelId="{AC51EF54-83B0-1743-B147-AC2B4ABB6E0C}" type="sibTrans" cxnId="{41BC8CEE-C318-6341-9B68-EABFC72EE39E}">
      <dgm:prSet/>
      <dgm:spPr/>
      <dgm:t>
        <a:bodyPr/>
        <a:lstStyle/>
        <a:p>
          <a:endParaRPr lang="en-GB"/>
        </a:p>
      </dgm:t>
    </dgm:pt>
    <dgm:pt modelId="{ABEEC1F2-0D4B-514A-94DD-BD7286FC5E94}">
      <dgm:prSet phldrT="[Text]"/>
      <dgm:spPr/>
      <dgm:t>
        <a:bodyPr/>
        <a:lstStyle/>
        <a:p>
          <a:r>
            <a:rPr lang="en-GB" dirty="0"/>
            <a:t>Link Support</a:t>
          </a:r>
        </a:p>
      </dgm:t>
    </dgm:pt>
    <dgm:pt modelId="{792A4DA5-CCD5-A94B-B71E-4C3EA3EC04BC}" type="parTrans" cxnId="{E423A2AB-D130-7744-B289-27EDB45F9B18}">
      <dgm:prSet/>
      <dgm:spPr/>
      <dgm:t>
        <a:bodyPr/>
        <a:lstStyle/>
        <a:p>
          <a:endParaRPr lang="en-GB"/>
        </a:p>
      </dgm:t>
    </dgm:pt>
    <dgm:pt modelId="{414B6BDC-9E3C-C242-8FE4-59DCCC628750}" type="sibTrans" cxnId="{E423A2AB-D130-7744-B289-27EDB45F9B18}">
      <dgm:prSet/>
      <dgm:spPr/>
      <dgm:t>
        <a:bodyPr/>
        <a:lstStyle/>
        <a:p>
          <a:endParaRPr lang="en-GB"/>
        </a:p>
      </dgm:t>
    </dgm:pt>
    <dgm:pt modelId="{4BCEC617-4E98-A342-92FA-9215E4BDADB4}">
      <dgm:prSet phldrT="[Text]"/>
      <dgm:spPr/>
      <dgm:t>
        <a:bodyPr/>
        <a:lstStyle/>
        <a:p>
          <a:r>
            <a:rPr lang="en-GB" dirty="0" err="1"/>
            <a:t>Assesment</a:t>
          </a:r>
          <a:endParaRPr lang="en-GB" dirty="0"/>
        </a:p>
      </dgm:t>
    </dgm:pt>
    <dgm:pt modelId="{21FD80A9-5A30-3640-ADD6-E61646D64183}" type="parTrans" cxnId="{871C313D-3295-874E-AEFA-3C4F81867E2B}">
      <dgm:prSet/>
      <dgm:spPr/>
      <dgm:t>
        <a:bodyPr/>
        <a:lstStyle/>
        <a:p>
          <a:endParaRPr lang="en-GB"/>
        </a:p>
      </dgm:t>
    </dgm:pt>
    <dgm:pt modelId="{ACEECD67-2E05-A84D-A4F0-26786F7C57BE}" type="sibTrans" cxnId="{871C313D-3295-874E-AEFA-3C4F81867E2B}">
      <dgm:prSet/>
      <dgm:spPr/>
      <dgm:t>
        <a:bodyPr/>
        <a:lstStyle/>
        <a:p>
          <a:endParaRPr lang="en-GB"/>
        </a:p>
      </dgm:t>
    </dgm:pt>
    <dgm:pt modelId="{AF151CF7-F5E9-5C42-B603-5A2D1C1ABFFB}">
      <dgm:prSet/>
      <dgm:spPr/>
      <dgm:t>
        <a:bodyPr/>
        <a:lstStyle/>
        <a:p>
          <a:r>
            <a:rPr lang="en-GB" dirty="0"/>
            <a:t>PPT</a:t>
          </a:r>
        </a:p>
      </dgm:t>
    </dgm:pt>
    <dgm:pt modelId="{1A92CFAF-A77D-0644-B6AF-E3B92A811B66}" type="parTrans" cxnId="{A0FDD740-E508-6243-AAF3-CB309629CC36}">
      <dgm:prSet/>
      <dgm:spPr/>
      <dgm:t>
        <a:bodyPr/>
        <a:lstStyle/>
        <a:p>
          <a:endParaRPr lang="en-GB"/>
        </a:p>
      </dgm:t>
    </dgm:pt>
    <dgm:pt modelId="{411CC993-BA61-0E40-9A48-FDAAF36DB21E}" type="sibTrans" cxnId="{A0FDD740-E508-6243-AAF3-CB309629CC36}">
      <dgm:prSet/>
      <dgm:spPr/>
      <dgm:t>
        <a:bodyPr/>
        <a:lstStyle/>
        <a:p>
          <a:endParaRPr lang="en-GB"/>
        </a:p>
      </dgm:t>
    </dgm:pt>
    <dgm:pt modelId="{5F8D077A-3B68-7E44-94D6-F92D19C678D6}" type="pres">
      <dgm:prSet presAssocID="{7C1F9501-2745-1A4F-9889-7D5671BDE9C8}" presName="Name0" presStyleCnt="0">
        <dgm:presLayoutVars>
          <dgm:dir/>
          <dgm:resizeHandles val="exact"/>
        </dgm:presLayoutVars>
      </dgm:prSet>
      <dgm:spPr/>
    </dgm:pt>
    <dgm:pt modelId="{861C1709-8B67-034C-B836-E7E14958C7D9}" type="pres">
      <dgm:prSet presAssocID="{7C1F9501-2745-1A4F-9889-7D5671BDE9C8}" presName="cycle" presStyleCnt="0"/>
      <dgm:spPr/>
    </dgm:pt>
    <dgm:pt modelId="{DB4280A7-DDBA-E246-94BA-0C17AE74D38B}" type="pres">
      <dgm:prSet presAssocID="{2F4495DD-F0AF-3745-AC62-86048A0CC84B}" presName="nodeFirstNode" presStyleLbl="node1" presStyleIdx="0" presStyleCnt="6">
        <dgm:presLayoutVars>
          <dgm:bulletEnabled val="1"/>
        </dgm:presLayoutVars>
      </dgm:prSet>
      <dgm:spPr/>
    </dgm:pt>
    <dgm:pt modelId="{C863913F-B4D8-5D4D-ADA2-CD2133DB17E2}" type="pres">
      <dgm:prSet presAssocID="{9C8CC960-2D34-F448-A053-43ABFFE88CAA}" presName="sibTransFirstNode" presStyleLbl="bgShp" presStyleIdx="0" presStyleCnt="1"/>
      <dgm:spPr/>
    </dgm:pt>
    <dgm:pt modelId="{FFD21B52-6180-BD4A-B093-C2199DBBC374}" type="pres">
      <dgm:prSet presAssocID="{273E26A1-58E6-8544-A243-10C45AED5FE1}" presName="nodeFollowingNodes" presStyleLbl="node1" presStyleIdx="1" presStyleCnt="6" custRadScaleRad="96800" custRadScaleInc="9206">
        <dgm:presLayoutVars>
          <dgm:bulletEnabled val="1"/>
        </dgm:presLayoutVars>
      </dgm:prSet>
      <dgm:spPr/>
    </dgm:pt>
    <dgm:pt modelId="{6E756F68-2788-9C43-A98D-5EB7C1059FED}" type="pres">
      <dgm:prSet presAssocID="{AF151CF7-F5E9-5C42-B603-5A2D1C1ABFFB}" presName="nodeFollowingNodes" presStyleLbl="node1" presStyleIdx="2" presStyleCnt="6" custRadScaleRad="99001" custRadScaleInc="-8903">
        <dgm:presLayoutVars>
          <dgm:bulletEnabled val="1"/>
        </dgm:presLayoutVars>
      </dgm:prSet>
      <dgm:spPr/>
    </dgm:pt>
    <dgm:pt modelId="{63EEA619-1F54-7042-8A4D-770B7DD47D3D}" type="pres">
      <dgm:prSet presAssocID="{0666FF4A-D638-0340-826E-C4136593CAE9}" presName="nodeFollowingNodes" presStyleLbl="node1" presStyleIdx="3" presStyleCnt="6">
        <dgm:presLayoutVars>
          <dgm:bulletEnabled val="1"/>
        </dgm:presLayoutVars>
      </dgm:prSet>
      <dgm:spPr/>
    </dgm:pt>
    <dgm:pt modelId="{15F0183C-9420-E940-BAA3-3B6CAE6E2F7E}" type="pres">
      <dgm:prSet presAssocID="{ABEEC1F2-0D4B-514A-94DD-BD7286FC5E94}" presName="nodeFollowingNodes" presStyleLbl="node1" presStyleIdx="4" presStyleCnt="6" custRadScaleRad="96496" custRadScaleInc="3877">
        <dgm:presLayoutVars>
          <dgm:bulletEnabled val="1"/>
        </dgm:presLayoutVars>
      </dgm:prSet>
      <dgm:spPr/>
    </dgm:pt>
    <dgm:pt modelId="{40594E54-1931-0C40-9B0F-F67BF8B1CF80}" type="pres">
      <dgm:prSet presAssocID="{4BCEC617-4E98-A342-92FA-9215E4BDADB4}" presName="nodeFollowingNodes" presStyleLbl="node1" presStyleIdx="5" presStyleCnt="6" custRadScaleRad="98271" custRadScaleInc="-9406">
        <dgm:presLayoutVars>
          <dgm:bulletEnabled val="1"/>
        </dgm:presLayoutVars>
      </dgm:prSet>
      <dgm:spPr/>
    </dgm:pt>
  </dgm:ptLst>
  <dgm:cxnLst>
    <dgm:cxn modelId="{43ADEC0E-1719-4345-8C56-EA3FB6D0C1B7}" type="presOf" srcId="{2F4495DD-F0AF-3745-AC62-86048A0CC84B}" destId="{DB4280A7-DDBA-E246-94BA-0C17AE74D38B}" srcOrd="0" destOrd="0" presId="urn:microsoft.com/office/officeart/2005/8/layout/cycle3"/>
    <dgm:cxn modelId="{57F6AE1C-DE9D-F140-AC65-D110BEFD2E85}" srcId="{7C1F9501-2745-1A4F-9889-7D5671BDE9C8}" destId="{273E26A1-58E6-8544-A243-10C45AED5FE1}" srcOrd="1" destOrd="0" parTransId="{9A24CE6D-65EA-5642-9418-F7001A6B499B}" sibTransId="{0F76857C-5F50-5841-B1F3-A455C3DCDBB5}"/>
    <dgm:cxn modelId="{871C313D-3295-874E-AEFA-3C4F81867E2B}" srcId="{7C1F9501-2745-1A4F-9889-7D5671BDE9C8}" destId="{4BCEC617-4E98-A342-92FA-9215E4BDADB4}" srcOrd="5" destOrd="0" parTransId="{21FD80A9-5A30-3640-ADD6-E61646D64183}" sibTransId="{ACEECD67-2E05-A84D-A4F0-26786F7C57BE}"/>
    <dgm:cxn modelId="{A0FDD740-E508-6243-AAF3-CB309629CC36}" srcId="{7C1F9501-2745-1A4F-9889-7D5671BDE9C8}" destId="{AF151CF7-F5E9-5C42-B603-5A2D1C1ABFFB}" srcOrd="2" destOrd="0" parTransId="{1A92CFAF-A77D-0644-B6AF-E3B92A811B66}" sibTransId="{411CC993-BA61-0E40-9A48-FDAAF36DB21E}"/>
    <dgm:cxn modelId="{6CABF472-4126-8048-AA11-463BAA864459}" type="presOf" srcId="{ABEEC1F2-0D4B-514A-94DD-BD7286FC5E94}" destId="{15F0183C-9420-E940-BAA3-3B6CAE6E2F7E}" srcOrd="0" destOrd="0" presId="urn:microsoft.com/office/officeart/2005/8/layout/cycle3"/>
    <dgm:cxn modelId="{C0851173-3117-D84F-AA94-EFDBEFCE6770}" type="presOf" srcId="{273E26A1-58E6-8544-A243-10C45AED5FE1}" destId="{FFD21B52-6180-BD4A-B093-C2199DBBC374}" srcOrd="0" destOrd="0" presId="urn:microsoft.com/office/officeart/2005/8/layout/cycle3"/>
    <dgm:cxn modelId="{DD57C057-5497-CD49-A08F-F78354678B64}" type="presOf" srcId="{AF151CF7-F5E9-5C42-B603-5A2D1C1ABFFB}" destId="{6E756F68-2788-9C43-A98D-5EB7C1059FED}" srcOrd="0" destOrd="0" presId="urn:microsoft.com/office/officeart/2005/8/layout/cycle3"/>
    <dgm:cxn modelId="{87937B58-183F-2244-B0FE-68D8D31EE01C}" type="presOf" srcId="{4BCEC617-4E98-A342-92FA-9215E4BDADB4}" destId="{40594E54-1931-0C40-9B0F-F67BF8B1CF80}" srcOrd="0" destOrd="0" presId="urn:microsoft.com/office/officeart/2005/8/layout/cycle3"/>
    <dgm:cxn modelId="{EF232E9B-5739-BF4E-A507-1FA7B8EF2609}" type="presOf" srcId="{0666FF4A-D638-0340-826E-C4136593CAE9}" destId="{63EEA619-1F54-7042-8A4D-770B7DD47D3D}" srcOrd="0" destOrd="0" presId="urn:microsoft.com/office/officeart/2005/8/layout/cycle3"/>
    <dgm:cxn modelId="{E423A2AB-D130-7744-B289-27EDB45F9B18}" srcId="{7C1F9501-2745-1A4F-9889-7D5671BDE9C8}" destId="{ABEEC1F2-0D4B-514A-94DD-BD7286FC5E94}" srcOrd="4" destOrd="0" parTransId="{792A4DA5-CCD5-A94B-B71E-4C3EA3EC04BC}" sibTransId="{414B6BDC-9E3C-C242-8FE4-59DCCC628750}"/>
    <dgm:cxn modelId="{2EF0BEEB-C0F4-AC42-B1DE-4A0B5DCCC182}" type="presOf" srcId="{7C1F9501-2745-1A4F-9889-7D5671BDE9C8}" destId="{5F8D077A-3B68-7E44-94D6-F92D19C678D6}" srcOrd="0" destOrd="0" presId="urn:microsoft.com/office/officeart/2005/8/layout/cycle3"/>
    <dgm:cxn modelId="{41BC8CEE-C318-6341-9B68-EABFC72EE39E}" srcId="{7C1F9501-2745-1A4F-9889-7D5671BDE9C8}" destId="{0666FF4A-D638-0340-826E-C4136593CAE9}" srcOrd="3" destOrd="0" parTransId="{28F2D9A2-5BE6-AA43-A91D-7CF4E5979E8E}" sibTransId="{AC51EF54-83B0-1743-B147-AC2B4ABB6E0C}"/>
    <dgm:cxn modelId="{BD2A7DF4-8F45-AA47-93B2-2C7B5F33C398}" srcId="{7C1F9501-2745-1A4F-9889-7D5671BDE9C8}" destId="{2F4495DD-F0AF-3745-AC62-86048A0CC84B}" srcOrd="0" destOrd="0" parTransId="{31A8311E-726F-2649-B45B-D5DB6570DD08}" sibTransId="{9C8CC960-2D34-F448-A053-43ABFFE88CAA}"/>
    <dgm:cxn modelId="{64A5AFF7-A3BA-6B41-8406-FF311BE71E90}" type="presOf" srcId="{9C8CC960-2D34-F448-A053-43ABFFE88CAA}" destId="{C863913F-B4D8-5D4D-ADA2-CD2133DB17E2}" srcOrd="0" destOrd="0" presId="urn:microsoft.com/office/officeart/2005/8/layout/cycle3"/>
    <dgm:cxn modelId="{5809C611-7B0B-B443-A3F0-057C4C703DE1}" type="presParOf" srcId="{5F8D077A-3B68-7E44-94D6-F92D19C678D6}" destId="{861C1709-8B67-034C-B836-E7E14958C7D9}" srcOrd="0" destOrd="0" presId="urn:microsoft.com/office/officeart/2005/8/layout/cycle3"/>
    <dgm:cxn modelId="{2D6A78C9-E683-EF4A-B4AE-185FE186F71D}" type="presParOf" srcId="{861C1709-8B67-034C-B836-E7E14958C7D9}" destId="{DB4280A7-DDBA-E246-94BA-0C17AE74D38B}" srcOrd="0" destOrd="0" presId="urn:microsoft.com/office/officeart/2005/8/layout/cycle3"/>
    <dgm:cxn modelId="{297595AA-F13E-EF43-9D67-B00128021656}" type="presParOf" srcId="{861C1709-8B67-034C-B836-E7E14958C7D9}" destId="{C863913F-B4D8-5D4D-ADA2-CD2133DB17E2}" srcOrd="1" destOrd="0" presId="urn:microsoft.com/office/officeart/2005/8/layout/cycle3"/>
    <dgm:cxn modelId="{BCE47299-3029-444D-96EB-85BB7A23CBEF}" type="presParOf" srcId="{861C1709-8B67-034C-B836-E7E14958C7D9}" destId="{FFD21B52-6180-BD4A-B093-C2199DBBC374}" srcOrd="2" destOrd="0" presId="urn:microsoft.com/office/officeart/2005/8/layout/cycle3"/>
    <dgm:cxn modelId="{B9AE943F-596C-D741-BE7F-AABBB3D59A1A}" type="presParOf" srcId="{861C1709-8B67-034C-B836-E7E14958C7D9}" destId="{6E756F68-2788-9C43-A98D-5EB7C1059FED}" srcOrd="3" destOrd="0" presId="urn:microsoft.com/office/officeart/2005/8/layout/cycle3"/>
    <dgm:cxn modelId="{E7B79875-3953-E947-829C-9AB6C2538D15}" type="presParOf" srcId="{861C1709-8B67-034C-B836-E7E14958C7D9}" destId="{63EEA619-1F54-7042-8A4D-770B7DD47D3D}" srcOrd="4" destOrd="0" presId="urn:microsoft.com/office/officeart/2005/8/layout/cycle3"/>
    <dgm:cxn modelId="{561E18B1-9A1B-314F-AB2A-5A0733E859A2}" type="presParOf" srcId="{861C1709-8B67-034C-B836-E7E14958C7D9}" destId="{15F0183C-9420-E940-BAA3-3B6CAE6E2F7E}" srcOrd="5" destOrd="0" presId="urn:microsoft.com/office/officeart/2005/8/layout/cycle3"/>
    <dgm:cxn modelId="{03DFE42A-602E-FD4D-B8CD-25696F048522}" type="presParOf" srcId="{861C1709-8B67-034C-B836-E7E14958C7D9}" destId="{40594E54-1931-0C40-9B0F-F67BF8B1CF80}"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BC3BA-866E-489E-BF1A-798B0E134837}" type="doc">
      <dgm:prSet loTypeId="urn:microsoft.com/office/officeart/2005/8/layout/process1" loCatId="process" qsTypeId="urn:microsoft.com/office/officeart/2005/8/quickstyle/simple3" qsCatId="simple" csTypeId="urn:microsoft.com/office/officeart/2005/8/colors/colorful2" csCatId="colorful" phldr="1"/>
      <dgm:spPr/>
    </dgm:pt>
    <dgm:pt modelId="{C01CCDB6-862E-4D40-8E0E-FA487EE32C4B}">
      <dgm:prSet phldrT="[Text]"/>
      <dgm:spPr/>
      <dgm:t>
        <a:bodyPr/>
        <a:lstStyle/>
        <a:p>
          <a:r>
            <a:rPr lang="en-US" dirty="0" err="1"/>
            <a:t>Tugas</a:t>
          </a:r>
          <a:r>
            <a:rPr lang="en-US" dirty="0"/>
            <a:t> 1 = Proposal </a:t>
          </a:r>
          <a:endParaRPr lang="en-ID" dirty="0"/>
        </a:p>
      </dgm:t>
    </dgm:pt>
    <dgm:pt modelId="{17797E1C-08B5-4B2F-9091-6A167ACD30F9}" type="parTrans" cxnId="{F5378D0F-4B1C-4DFC-B2BC-EF95CB81CB6C}">
      <dgm:prSet/>
      <dgm:spPr/>
      <dgm:t>
        <a:bodyPr/>
        <a:lstStyle/>
        <a:p>
          <a:endParaRPr lang="en-ID"/>
        </a:p>
      </dgm:t>
    </dgm:pt>
    <dgm:pt modelId="{AC3BD5A5-F6FF-40B7-A1E9-7F3B608DB961}" type="sibTrans" cxnId="{F5378D0F-4B1C-4DFC-B2BC-EF95CB81CB6C}">
      <dgm:prSet/>
      <dgm:spPr/>
      <dgm:t>
        <a:bodyPr/>
        <a:lstStyle/>
        <a:p>
          <a:endParaRPr lang="en-ID"/>
        </a:p>
      </dgm:t>
    </dgm:pt>
    <dgm:pt modelId="{03CA1004-4F54-4933-9BC8-8331D4AA5CBA}">
      <dgm:prSet phldrT="[Text]"/>
      <dgm:spPr/>
      <dgm:t>
        <a:bodyPr/>
        <a:lstStyle/>
        <a:p>
          <a:r>
            <a:rPr lang="en-US" dirty="0"/>
            <a:t>UTS = Hasil </a:t>
          </a:r>
          <a:r>
            <a:rPr lang="en-US" dirty="0" err="1"/>
            <a:t>Sementara</a:t>
          </a:r>
          <a:r>
            <a:rPr lang="en-US" dirty="0"/>
            <a:t> </a:t>
          </a:r>
        </a:p>
        <a:p>
          <a:r>
            <a:rPr lang="en-US" dirty="0"/>
            <a:t>Progress 40%</a:t>
          </a:r>
          <a:endParaRPr lang="en-ID" dirty="0"/>
        </a:p>
      </dgm:t>
    </dgm:pt>
    <dgm:pt modelId="{20FA8A7D-BE0A-4637-995A-75C5F09928BF}" type="parTrans" cxnId="{7E69D600-19B0-4498-B48F-F0A4C890A9DE}">
      <dgm:prSet/>
      <dgm:spPr/>
      <dgm:t>
        <a:bodyPr/>
        <a:lstStyle/>
        <a:p>
          <a:endParaRPr lang="en-ID"/>
        </a:p>
      </dgm:t>
    </dgm:pt>
    <dgm:pt modelId="{1B2E8882-F780-4FCD-AE46-942AD181AA3E}" type="sibTrans" cxnId="{7E69D600-19B0-4498-B48F-F0A4C890A9DE}">
      <dgm:prSet/>
      <dgm:spPr/>
      <dgm:t>
        <a:bodyPr/>
        <a:lstStyle/>
        <a:p>
          <a:endParaRPr lang="en-ID"/>
        </a:p>
      </dgm:t>
    </dgm:pt>
    <dgm:pt modelId="{A6CFAF84-00C7-44AC-9075-BD4F4DD9F48F}">
      <dgm:prSet phldrT="[Text]"/>
      <dgm:spPr/>
      <dgm:t>
        <a:bodyPr/>
        <a:lstStyle/>
        <a:p>
          <a:r>
            <a:rPr lang="en-US" dirty="0" err="1"/>
            <a:t>Tugas</a:t>
          </a:r>
          <a:r>
            <a:rPr lang="en-US" dirty="0"/>
            <a:t> 2 = Hasil </a:t>
          </a:r>
          <a:r>
            <a:rPr lang="en-US" dirty="0" err="1"/>
            <a:t>Sementara</a:t>
          </a:r>
          <a:endParaRPr lang="en-US" dirty="0"/>
        </a:p>
        <a:p>
          <a:r>
            <a:rPr lang="en-US" dirty="0"/>
            <a:t> Progress 60% </a:t>
          </a:r>
          <a:endParaRPr lang="en-ID" dirty="0"/>
        </a:p>
      </dgm:t>
    </dgm:pt>
    <dgm:pt modelId="{EE7915BC-FE1D-49FC-8373-E0CF7105BFAD}" type="parTrans" cxnId="{B4A1928B-DB35-4CCF-A4E2-CA06206508B7}">
      <dgm:prSet/>
      <dgm:spPr/>
      <dgm:t>
        <a:bodyPr/>
        <a:lstStyle/>
        <a:p>
          <a:endParaRPr lang="en-ID"/>
        </a:p>
      </dgm:t>
    </dgm:pt>
    <dgm:pt modelId="{6FB90545-1071-41E8-AD9D-CCC7DF2129FF}" type="sibTrans" cxnId="{B4A1928B-DB35-4CCF-A4E2-CA06206508B7}">
      <dgm:prSet/>
      <dgm:spPr/>
      <dgm:t>
        <a:bodyPr/>
        <a:lstStyle/>
        <a:p>
          <a:endParaRPr lang="en-ID"/>
        </a:p>
      </dgm:t>
    </dgm:pt>
    <dgm:pt modelId="{B55D87B3-1732-45BA-B8C9-40CF5323E0D5}">
      <dgm:prSet phldrT="[Text]"/>
      <dgm:spPr/>
      <dgm:t>
        <a:bodyPr/>
        <a:lstStyle/>
        <a:p>
          <a:r>
            <a:rPr lang="en-US" dirty="0"/>
            <a:t>UAS = Hasil Akhir </a:t>
          </a:r>
          <a:r>
            <a:rPr lang="en-US" dirty="0" err="1"/>
            <a:t>Tugas</a:t>
          </a:r>
          <a:r>
            <a:rPr lang="en-US" dirty="0"/>
            <a:t> dan </a:t>
          </a:r>
          <a:r>
            <a:rPr lang="en-US" dirty="0" err="1"/>
            <a:t>Presentasi</a:t>
          </a:r>
          <a:endParaRPr lang="en-US" dirty="0"/>
        </a:p>
        <a:p>
          <a:r>
            <a:rPr lang="en-US" dirty="0"/>
            <a:t> Progress Akhir 100%</a:t>
          </a:r>
          <a:endParaRPr lang="en-ID" dirty="0"/>
        </a:p>
      </dgm:t>
    </dgm:pt>
    <dgm:pt modelId="{1F0B72C5-E0CA-491D-B048-DC5407E643EA}" type="parTrans" cxnId="{8166F046-469D-45DF-B623-4839F93133CD}">
      <dgm:prSet/>
      <dgm:spPr/>
      <dgm:t>
        <a:bodyPr/>
        <a:lstStyle/>
        <a:p>
          <a:endParaRPr lang="en-ID"/>
        </a:p>
      </dgm:t>
    </dgm:pt>
    <dgm:pt modelId="{021D5C1C-712F-4131-AE70-885E06D5686B}" type="sibTrans" cxnId="{8166F046-469D-45DF-B623-4839F93133CD}">
      <dgm:prSet/>
      <dgm:spPr/>
      <dgm:t>
        <a:bodyPr/>
        <a:lstStyle/>
        <a:p>
          <a:endParaRPr lang="en-ID"/>
        </a:p>
      </dgm:t>
    </dgm:pt>
    <dgm:pt modelId="{2E837CD7-68CB-46A8-90E3-1461E900F4D4}" type="pres">
      <dgm:prSet presAssocID="{0F2BC3BA-866E-489E-BF1A-798B0E134837}" presName="Name0" presStyleCnt="0">
        <dgm:presLayoutVars>
          <dgm:dir/>
          <dgm:resizeHandles val="exact"/>
        </dgm:presLayoutVars>
      </dgm:prSet>
      <dgm:spPr/>
    </dgm:pt>
    <dgm:pt modelId="{89EEE68C-AECC-4695-B094-69B3CD3D28E9}" type="pres">
      <dgm:prSet presAssocID="{C01CCDB6-862E-4D40-8E0E-FA487EE32C4B}" presName="node" presStyleLbl="node1" presStyleIdx="0" presStyleCnt="4">
        <dgm:presLayoutVars>
          <dgm:bulletEnabled val="1"/>
        </dgm:presLayoutVars>
      </dgm:prSet>
      <dgm:spPr/>
    </dgm:pt>
    <dgm:pt modelId="{1902DFB8-9650-4AC7-9B38-04E37468A9CD}" type="pres">
      <dgm:prSet presAssocID="{AC3BD5A5-F6FF-40B7-A1E9-7F3B608DB961}" presName="sibTrans" presStyleLbl="sibTrans2D1" presStyleIdx="0" presStyleCnt="3"/>
      <dgm:spPr/>
    </dgm:pt>
    <dgm:pt modelId="{69276A0B-1B1E-48D3-A45F-9D1E0308319A}" type="pres">
      <dgm:prSet presAssocID="{AC3BD5A5-F6FF-40B7-A1E9-7F3B608DB961}" presName="connectorText" presStyleLbl="sibTrans2D1" presStyleIdx="0" presStyleCnt="3"/>
      <dgm:spPr/>
    </dgm:pt>
    <dgm:pt modelId="{72EA542E-64D7-4F54-AFD9-D25C64BB3E46}" type="pres">
      <dgm:prSet presAssocID="{03CA1004-4F54-4933-9BC8-8331D4AA5CBA}" presName="node" presStyleLbl="node1" presStyleIdx="1" presStyleCnt="4">
        <dgm:presLayoutVars>
          <dgm:bulletEnabled val="1"/>
        </dgm:presLayoutVars>
      </dgm:prSet>
      <dgm:spPr/>
    </dgm:pt>
    <dgm:pt modelId="{3B2C3F1C-BAFC-48D9-88CD-8C0D0FDEDED0}" type="pres">
      <dgm:prSet presAssocID="{1B2E8882-F780-4FCD-AE46-942AD181AA3E}" presName="sibTrans" presStyleLbl="sibTrans2D1" presStyleIdx="1" presStyleCnt="3"/>
      <dgm:spPr/>
    </dgm:pt>
    <dgm:pt modelId="{ED019AAC-6B62-4D82-954F-A195453BD1DD}" type="pres">
      <dgm:prSet presAssocID="{1B2E8882-F780-4FCD-AE46-942AD181AA3E}" presName="connectorText" presStyleLbl="sibTrans2D1" presStyleIdx="1" presStyleCnt="3"/>
      <dgm:spPr/>
    </dgm:pt>
    <dgm:pt modelId="{17F4E576-2636-46EC-A10D-B86CA810AC0C}" type="pres">
      <dgm:prSet presAssocID="{A6CFAF84-00C7-44AC-9075-BD4F4DD9F48F}" presName="node" presStyleLbl="node1" presStyleIdx="2" presStyleCnt="4">
        <dgm:presLayoutVars>
          <dgm:bulletEnabled val="1"/>
        </dgm:presLayoutVars>
      </dgm:prSet>
      <dgm:spPr/>
    </dgm:pt>
    <dgm:pt modelId="{56DD68EE-38B1-4763-A246-48CB45B5010E}" type="pres">
      <dgm:prSet presAssocID="{6FB90545-1071-41E8-AD9D-CCC7DF2129FF}" presName="sibTrans" presStyleLbl="sibTrans2D1" presStyleIdx="2" presStyleCnt="3"/>
      <dgm:spPr/>
    </dgm:pt>
    <dgm:pt modelId="{9BC149EC-53A5-44E2-A39D-872DF59EAB50}" type="pres">
      <dgm:prSet presAssocID="{6FB90545-1071-41E8-AD9D-CCC7DF2129FF}" presName="connectorText" presStyleLbl="sibTrans2D1" presStyleIdx="2" presStyleCnt="3"/>
      <dgm:spPr/>
    </dgm:pt>
    <dgm:pt modelId="{A5BF2070-D154-4CE1-8D7E-C1CC81853118}" type="pres">
      <dgm:prSet presAssocID="{B55D87B3-1732-45BA-B8C9-40CF5323E0D5}" presName="node" presStyleLbl="node1" presStyleIdx="3" presStyleCnt="4">
        <dgm:presLayoutVars>
          <dgm:bulletEnabled val="1"/>
        </dgm:presLayoutVars>
      </dgm:prSet>
      <dgm:spPr/>
    </dgm:pt>
  </dgm:ptLst>
  <dgm:cxnLst>
    <dgm:cxn modelId="{7E69D600-19B0-4498-B48F-F0A4C890A9DE}" srcId="{0F2BC3BA-866E-489E-BF1A-798B0E134837}" destId="{03CA1004-4F54-4933-9BC8-8331D4AA5CBA}" srcOrd="1" destOrd="0" parTransId="{20FA8A7D-BE0A-4637-995A-75C5F09928BF}" sibTransId="{1B2E8882-F780-4FCD-AE46-942AD181AA3E}"/>
    <dgm:cxn modelId="{9EAB0E0F-44ED-42FE-BB92-7743F3E8EE81}" type="presOf" srcId="{AC3BD5A5-F6FF-40B7-A1E9-7F3B608DB961}" destId="{1902DFB8-9650-4AC7-9B38-04E37468A9CD}" srcOrd="0" destOrd="0" presId="urn:microsoft.com/office/officeart/2005/8/layout/process1"/>
    <dgm:cxn modelId="{F5378D0F-4B1C-4DFC-B2BC-EF95CB81CB6C}" srcId="{0F2BC3BA-866E-489E-BF1A-798B0E134837}" destId="{C01CCDB6-862E-4D40-8E0E-FA487EE32C4B}" srcOrd="0" destOrd="0" parTransId="{17797E1C-08B5-4B2F-9091-6A167ACD30F9}" sibTransId="{AC3BD5A5-F6FF-40B7-A1E9-7F3B608DB961}"/>
    <dgm:cxn modelId="{7F9A5339-D683-41EE-89BD-071372756824}" type="presOf" srcId="{03CA1004-4F54-4933-9BC8-8331D4AA5CBA}" destId="{72EA542E-64D7-4F54-AFD9-D25C64BB3E46}" srcOrd="0" destOrd="0" presId="urn:microsoft.com/office/officeart/2005/8/layout/process1"/>
    <dgm:cxn modelId="{A45E2B3A-DF9F-4927-875F-1A5C0C7DBF15}" type="presOf" srcId="{1B2E8882-F780-4FCD-AE46-942AD181AA3E}" destId="{ED019AAC-6B62-4D82-954F-A195453BD1DD}" srcOrd="1" destOrd="0" presId="urn:microsoft.com/office/officeart/2005/8/layout/process1"/>
    <dgm:cxn modelId="{8166F046-469D-45DF-B623-4839F93133CD}" srcId="{0F2BC3BA-866E-489E-BF1A-798B0E134837}" destId="{B55D87B3-1732-45BA-B8C9-40CF5323E0D5}" srcOrd="3" destOrd="0" parTransId="{1F0B72C5-E0CA-491D-B048-DC5407E643EA}" sibTransId="{021D5C1C-712F-4131-AE70-885E06D5686B}"/>
    <dgm:cxn modelId="{5F08434E-8DC4-489B-B227-65411241710E}" type="presOf" srcId="{6FB90545-1071-41E8-AD9D-CCC7DF2129FF}" destId="{9BC149EC-53A5-44E2-A39D-872DF59EAB50}" srcOrd="1" destOrd="0" presId="urn:microsoft.com/office/officeart/2005/8/layout/process1"/>
    <dgm:cxn modelId="{2B286552-1B77-4B62-9156-A5E5861F1FA8}" type="presOf" srcId="{C01CCDB6-862E-4D40-8E0E-FA487EE32C4B}" destId="{89EEE68C-AECC-4695-B094-69B3CD3D28E9}" srcOrd="0" destOrd="0" presId="urn:microsoft.com/office/officeart/2005/8/layout/process1"/>
    <dgm:cxn modelId="{B4A1928B-DB35-4CCF-A4E2-CA06206508B7}" srcId="{0F2BC3BA-866E-489E-BF1A-798B0E134837}" destId="{A6CFAF84-00C7-44AC-9075-BD4F4DD9F48F}" srcOrd="2" destOrd="0" parTransId="{EE7915BC-FE1D-49FC-8373-E0CF7105BFAD}" sibTransId="{6FB90545-1071-41E8-AD9D-CCC7DF2129FF}"/>
    <dgm:cxn modelId="{5EA499BC-1BE4-4A59-810E-F7DCE4088FA1}" type="presOf" srcId="{B55D87B3-1732-45BA-B8C9-40CF5323E0D5}" destId="{A5BF2070-D154-4CE1-8D7E-C1CC81853118}" srcOrd="0" destOrd="0" presId="urn:microsoft.com/office/officeart/2005/8/layout/process1"/>
    <dgm:cxn modelId="{B85F1CC4-8822-4F68-A43D-D9F96263DCBE}" type="presOf" srcId="{0F2BC3BA-866E-489E-BF1A-798B0E134837}" destId="{2E837CD7-68CB-46A8-90E3-1461E900F4D4}" srcOrd="0" destOrd="0" presId="urn:microsoft.com/office/officeart/2005/8/layout/process1"/>
    <dgm:cxn modelId="{B90DEDC4-F951-40D5-A0F9-84E56533BAFC}" type="presOf" srcId="{6FB90545-1071-41E8-AD9D-CCC7DF2129FF}" destId="{56DD68EE-38B1-4763-A246-48CB45B5010E}" srcOrd="0" destOrd="0" presId="urn:microsoft.com/office/officeart/2005/8/layout/process1"/>
    <dgm:cxn modelId="{9D7CD4DC-6F49-4421-925A-65EC6D7A90AE}" type="presOf" srcId="{1B2E8882-F780-4FCD-AE46-942AD181AA3E}" destId="{3B2C3F1C-BAFC-48D9-88CD-8C0D0FDEDED0}" srcOrd="0" destOrd="0" presId="urn:microsoft.com/office/officeart/2005/8/layout/process1"/>
    <dgm:cxn modelId="{A5E592E0-DCAB-41DA-BCC0-BB594D3927CB}" type="presOf" srcId="{A6CFAF84-00C7-44AC-9075-BD4F4DD9F48F}" destId="{17F4E576-2636-46EC-A10D-B86CA810AC0C}" srcOrd="0" destOrd="0" presId="urn:microsoft.com/office/officeart/2005/8/layout/process1"/>
    <dgm:cxn modelId="{910D08F5-8B60-4401-8366-33D3A856FD46}" type="presOf" srcId="{AC3BD5A5-F6FF-40B7-A1E9-7F3B608DB961}" destId="{69276A0B-1B1E-48D3-A45F-9D1E0308319A}" srcOrd="1" destOrd="0" presId="urn:microsoft.com/office/officeart/2005/8/layout/process1"/>
    <dgm:cxn modelId="{35B27BEF-8475-4634-8CDC-B8378090CD54}" type="presParOf" srcId="{2E837CD7-68CB-46A8-90E3-1461E900F4D4}" destId="{89EEE68C-AECC-4695-B094-69B3CD3D28E9}" srcOrd="0" destOrd="0" presId="urn:microsoft.com/office/officeart/2005/8/layout/process1"/>
    <dgm:cxn modelId="{1A1CF0D3-0EDA-42BC-ABE1-BBE704427239}" type="presParOf" srcId="{2E837CD7-68CB-46A8-90E3-1461E900F4D4}" destId="{1902DFB8-9650-4AC7-9B38-04E37468A9CD}" srcOrd="1" destOrd="0" presId="urn:microsoft.com/office/officeart/2005/8/layout/process1"/>
    <dgm:cxn modelId="{DEBA58DC-A77A-4121-9309-567996266F75}" type="presParOf" srcId="{1902DFB8-9650-4AC7-9B38-04E37468A9CD}" destId="{69276A0B-1B1E-48D3-A45F-9D1E0308319A}" srcOrd="0" destOrd="0" presId="urn:microsoft.com/office/officeart/2005/8/layout/process1"/>
    <dgm:cxn modelId="{1D9E8CFA-605F-482E-8ADF-4877C8173FAA}" type="presParOf" srcId="{2E837CD7-68CB-46A8-90E3-1461E900F4D4}" destId="{72EA542E-64D7-4F54-AFD9-D25C64BB3E46}" srcOrd="2" destOrd="0" presId="urn:microsoft.com/office/officeart/2005/8/layout/process1"/>
    <dgm:cxn modelId="{86FD8D4B-E4FE-43CB-B7DB-0C8DD6F8F5E5}" type="presParOf" srcId="{2E837CD7-68CB-46A8-90E3-1461E900F4D4}" destId="{3B2C3F1C-BAFC-48D9-88CD-8C0D0FDEDED0}" srcOrd="3" destOrd="0" presId="urn:microsoft.com/office/officeart/2005/8/layout/process1"/>
    <dgm:cxn modelId="{4F699302-F813-4198-ACD3-A754790FA44F}" type="presParOf" srcId="{3B2C3F1C-BAFC-48D9-88CD-8C0D0FDEDED0}" destId="{ED019AAC-6B62-4D82-954F-A195453BD1DD}" srcOrd="0" destOrd="0" presId="urn:microsoft.com/office/officeart/2005/8/layout/process1"/>
    <dgm:cxn modelId="{77A59026-7F1E-457B-ADD2-4FE1DE688789}" type="presParOf" srcId="{2E837CD7-68CB-46A8-90E3-1461E900F4D4}" destId="{17F4E576-2636-46EC-A10D-B86CA810AC0C}" srcOrd="4" destOrd="0" presId="urn:microsoft.com/office/officeart/2005/8/layout/process1"/>
    <dgm:cxn modelId="{FAE9C48D-9ACA-47E4-955B-70B5A7F98FDA}" type="presParOf" srcId="{2E837CD7-68CB-46A8-90E3-1461E900F4D4}" destId="{56DD68EE-38B1-4763-A246-48CB45B5010E}" srcOrd="5" destOrd="0" presId="urn:microsoft.com/office/officeart/2005/8/layout/process1"/>
    <dgm:cxn modelId="{21A313AD-8FBB-4FFB-B49C-EA3EAA256617}" type="presParOf" srcId="{56DD68EE-38B1-4763-A246-48CB45B5010E}" destId="{9BC149EC-53A5-44E2-A39D-872DF59EAB50}" srcOrd="0" destOrd="0" presId="urn:microsoft.com/office/officeart/2005/8/layout/process1"/>
    <dgm:cxn modelId="{DD6BABF9-5017-49C2-984F-FDEFDF79DD71}" type="presParOf" srcId="{2E837CD7-68CB-46A8-90E3-1461E900F4D4}" destId="{A5BF2070-D154-4CE1-8D7E-C1CC8185311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3913F-B4D8-5D4D-ADA2-CD2133DB17E2}">
      <dsp:nvSpPr>
        <dsp:cNvPr id="0" name=""/>
        <dsp:cNvSpPr/>
      </dsp:nvSpPr>
      <dsp:spPr>
        <a:xfrm>
          <a:off x="1382878" y="-5534"/>
          <a:ext cx="5590253" cy="5590253"/>
        </a:xfrm>
        <a:prstGeom prst="circularArrow">
          <a:avLst>
            <a:gd name="adj1" fmla="val 5274"/>
            <a:gd name="adj2" fmla="val 312630"/>
            <a:gd name="adj3" fmla="val 14224451"/>
            <a:gd name="adj4" fmla="val 17129173"/>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280A7-DDBA-E246-94BA-0C17AE74D38B}">
      <dsp:nvSpPr>
        <dsp:cNvPr id="0" name=""/>
        <dsp:cNvSpPr/>
      </dsp:nvSpPr>
      <dsp:spPr>
        <a:xfrm>
          <a:off x="3113103" y="1217"/>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RPS/RPP</a:t>
          </a:r>
        </a:p>
      </dsp:txBody>
      <dsp:txXfrm>
        <a:off x="3165087" y="53201"/>
        <a:ext cx="2025835" cy="960933"/>
      </dsp:txXfrm>
    </dsp:sp>
    <dsp:sp modelId="{FFD21B52-6180-BD4A-B093-C2199DBBC374}">
      <dsp:nvSpPr>
        <dsp:cNvPr id="0" name=""/>
        <dsp:cNvSpPr/>
      </dsp:nvSpPr>
      <dsp:spPr>
        <a:xfrm>
          <a:off x="5098382" y="1332094"/>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Video </a:t>
          </a:r>
          <a:r>
            <a:rPr lang="en-GB" sz="2500" kern="1200" dirty="0" err="1"/>
            <a:t>Pembelajaran</a:t>
          </a:r>
          <a:endParaRPr lang="en-GB" sz="2500" kern="1200" dirty="0"/>
        </a:p>
      </dsp:txBody>
      <dsp:txXfrm>
        <a:off x="5150366" y="1384078"/>
        <a:ext cx="2025835" cy="960933"/>
      </dsp:txXfrm>
    </dsp:sp>
    <dsp:sp modelId="{6E756F68-2788-9C43-A98D-5EB7C1059FED}">
      <dsp:nvSpPr>
        <dsp:cNvPr id="0" name=""/>
        <dsp:cNvSpPr/>
      </dsp:nvSpPr>
      <dsp:spPr>
        <a:xfrm>
          <a:off x="5140909" y="3232866"/>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PPT</a:t>
          </a:r>
        </a:p>
      </dsp:txBody>
      <dsp:txXfrm>
        <a:off x="5192893" y="3284850"/>
        <a:ext cx="2025835" cy="960933"/>
      </dsp:txXfrm>
    </dsp:sp>
    <dsp:sp modelId="{63EEA619-1F54-7042-8A4D-770B7DD47D3D}">
      <dsp:nvSpPr>
        <dsp:cNvPr id="0" name=""/>
        <dsp:cNvSpPr/>
      </dsp:nvSpPr>
      <dsp:spPr>
        <a:xfrm>
          <a:off x="3113103" y="4536920"/>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Modul</a:t>
          </a:r>
        </a:p>
      </dsp:txBody>
      <dsp:txXfrm>
        <a:off x="3165087" y="4588904"/>
        <a:ext cx="2025835" cy="960933"/>
      </dsp:txXfrm>
    </dsp:sp>
    <dsp:sp modelId="{15F0183C-9420-E940-BAA3-3B6CAE6E2F7E}">
      <dsp:nvSpPr>
        <dsp:cNvPr id="0" name=""/>
        <dsp:cNvSpPr/>
      </dsp:nvSpPr>
      <dsp:spPr>
        <a:xfrm>
          <a:off x="1180982" y="3296659"/>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Link Support</a:t>
          </a:r>
        </a:p>
      </dsp:txBody>
      <dsp:txXfrm>
        <a:off x="1232966" y="3348643"/>
        <a:ext cx="2025835" cy="960933"/>
      </dsp:txXfrm>
    </dsp:sp>
    <dsp:sp modelId="{40594E54-1931-0C40-9B0F-F67BF8B1CF80}">
      <dsp:nvSpPr>
        <dsp:cNvPr id="0" name=""/>
        <dsp:cNvSpPr/>
      </dsp:nvSpPr>
      <dsp:spPr>
        <a:xfrm>
          <a:off x="1095950" y="1321475"/>
          <a:ext cx="2129803" cy="1064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err="1"/>
            <a:t>Assesment</a:t>
          </a:r>
          <a:endParaRPr lang="en-GB" sz="2500" kern="1200" dirty="0"/>
        </a:p>
      </dsp:txBody>
      <dsp:txXfrm>
        <a:off x="1147934" y="1373459"/>
        <a:ext cx="2025835" cy="960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EE68C-AECC-4695-B094-69B3CD3D28E9}">
      <dsp:nvSpPr>
        <dsp:cNvPr id="0" name=""/>
        <dsp:cNvSpPr/>
      </dsp:nvSpPr>
      <dsp:spPr>
        <a:xfrm>
          <a:off x="4799" y="1208440"/>
          <a:ext cx="2098538" cy="1613251"/>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Tugas</a:t>
          </a:r>
          <a:r>
            <a:rPr lang="en-US" sz="1800" kern="1200" dirty="0"/>
            <a:t> 1 = Proposal </a:t>
          </a:r>
          <a:endParaRPr lang="en-ID" sz="1800" kern="1200" dirty="0"/>
        </a:p>
      </dsp:txBody>
      <dsp:txXfrm>
        <a:off x="52050" y="1255691"/>
        <a:ext cx="2004036" cy="1518749"/>
      </dsp:txXfrm>
    </dsp:sp>
    <dsp:sp modelId="{1902DFB8-9650-4AC7-9B38-04E37468A9CD}">
      <dsp:nvSpPr>
        <dsp:cNvPr id="0" name=""/>
        <dsp:cNvSpPr/>
      </dsp:nvSpPr>
      <dsp:spPr>
        <a:xfrm>
          <a:off x="2313192" y="1754847"/>
          <a:ext cx="444890" cy="520437"/>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2313192" y="1858934"/>
        <a:ext cx="311423" cy="312263"/>
      </dsp:txXfrm>
    </dsp:sp>
    <dsp:sp modelId="{72EA542E-64D7-4F54-AFD9-D25C64BB3E46}">
      <dsp:nvSpPr>
        <dsp:cNvPr id="0" name=""/>
        <dsp:cNvSpPr/>
      </dsp:nvSpPr>
      <dsp:spPr>
        <a:xfrm>
          <a:off x="2942753" y="1208440"/>
          <a:ext cx="2098538" cy="1613251"/>
        </a:xfrm>
        <a:prstGeom prst="roundRect">
          <a:avLst>
            <a:gd name="adj" fmla="val 10000"/>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UTS = Hasil </a:t>
          </a:r>
          <a:r>
            <a:rPr lang="en-US" sz="1800" kern="1200" dirty="0" err="1"/>
            <a:t>Sementara</a:t>
          </a:r>
          <a:r>
            <a:rPr lang="en-US" sz="1800" kern="1200" dirty="0"/>
            <a:t> </a:t>
          </a:r>
        </a:p>
        <a:p>
          <a:pPr marL="0" lvl="0" indent="0" algn="ctr" defTabSz="800100">
            <a:lnSpc>
              <a:spcPct val="90000"/>
            </a:lnSpc>
            <a:spcBef>
              <a:spcPct val="0"/>
            </a:spcBef>
            <a:spcAft>
              <a:spcPct val="35000"/>
            </a:spcAft>
            <a:buNone/>
          </a:pPr>
          <a:r>
            <a:rPr lang="en-US" sz="1800" kern="1200" dirty="0"/>
            <a:t>Progress 40%</a:t>
          </a:r>
          <a:endParaRPr lang="en-ID" sz="1800" kern="1200" dirty="0"/>
        </a:p>
      </dsp:txBody>
      <dsp:txXfrm>
        <a:off x="2990004" y="1255691"/>
        <a:ext cx="2004036" cy="1518749"/>
      </dsp:txXfrm>
    </dsp:sp>
    <dsp:sp modelId="{3B2C3F1C-BAFC-48D9-88CD-8C0D0FDEDED0}">
      <dsp:nvSpPr>
        <dsp:cNvPr id="0" name=""/>
        <dsp:cNvSpPr/>
      </dsp:nvSpPr>
      <dsp:spPr>
        <a:xfrm>
          <a:off x="5251146" y="1754847"/>
          <a:ext cx="444890" cy="520437"/>
        </a:xfrm>
        <a:prstGeom prst="rightArrow">
          <a:avLst>
            <a:gd name="adj1" fmla="val 60000"/>
            <a:gd name="adj2" fmla="val 5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5251146" y="1858934"/>
        <a:ext cx="311423" cy="312263"/>
      </dsp:txXfrm>
    </dsp:sp>
    <dsp:sp modelId="{17F4E576-2636-46EC-A10D-B86CA810AC0C}">
      <dsp:nvSpPr>
        <dsp:cNvPr id="0" name=""/>
        <dsp:cNvSpPr/>
      </dsp:nvSpPr>
      <dsp:spPr>
        <a:xfrm>
          <a:off x="5880707" y="1208440"/>
          <a:ext cx="2098538" cy="1613251"/>
        </a:xfrm>
        <a:prstGeom prst="roundRect">
          <a:avLst>
            <a:gd name="adj" fmla="val 10000"/>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Tugas</a:t>
          </a:r>
          <a:r>
            <a:rPr lang="en-US" sz="1800" kern="1200" dirty="0"/>
            <a:t> 2 = Hasil </a:t>
          </a:r>
          <a:r>
            <a:rPr lang="en-US" sz="1800" kern="1200" dirty="0" err="1"/>
            <a:t>Sementara</a:t>
          </a:r>
          <a:endParaRPr lang="en-US" sz="1800" kern="1200" dirty="0"/>
        </a:p>
        <a:p>
          <a:pPr marL="0" lvl="0" indent="0" algn="ctr" defTabSz="800100">
            <a:lnSpc>
              <a:spcPct val="90000"/>
            </a:lnSpc>
            <a:spcBef>
              <a:spcPct val="0"/>
            </a:spcBef>
            <a:spcAft>
              <a:spcPct val="35000"/>
            </a:spcAft>
            <a:buNone/>
          </a:pPr>
          <a:r>
            <a:rPr lang="en-US" sz="1800" kern="1200" dirty="0"/>
            <a:t> Progress 60% </a:t>
          </a:r>
          <a:endParaRPr lang="en-ID" sz="1800" kern="1200" dirty="0"/>
        </a:p>
      </dsp:txBody>
      <dsp:txXfrm>
        <a:off x="5927958" y="1255691"/>
        <a:ext cx="2004036" cy="1518749"/>
      </dsp:txXfrm>
    </dsp:sp>
    <dsp:sp modelId="{56DD68EE-38B1-4763-A246-48CB45B5010E}">
      <dsp:nvSpPr>
        <dsp:cNvPr id="0" name=""/>
        <dsp:cNvSpPr/>
      </dsp:nvSpPr>
      <dsp:spPr>
        <a:xfrm>
          <a:off x="8189100" y="1754847"/>
          <a:ext cx="444890" cy="520437"/>
        </a:xfrm>
        <a:prstGeom prst="rightArrow">
          <a:avLst>
            <a:gd name="adj1" fmla="val 60000"/>
            <a:gd name="adj2" fmla="val 5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8189100" y="1858934"/>
        <a:ext cx="311423" cy="312263"/>
      </dsp:txXfrm>
    </dsp:sp>
    <dsp:sp modelId="{A5BF2070-D154-4CE1-8D7E-C1CC81853118}">
      <dsp:nvSpPr>
        <dsp:cNvPr id="0" name=""/>
        <dsp:cNvSpPr/>
      </dsp:nvSpPr>
      <dsp:spPr>
        <a:xfrm>
          <a:off x="8818661" y="1208440"/>
          <a:ext cx="2098538" cy="1613251"/>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UAS = Hasil Akhir </a:t>
          </a:r>
          <a:r>
            <a:rPr lang="en-US" sz="1800" kern="1200" dirty="0" err="1"/>
            <a:t>Tugas</a:t>
          </a:r>
          <a:r>
            <a:rPr lang="en-US" sz="1800" kern="1200" dirty="0"/>
            <a:t> dan </a:t>
          </a:r>
          <a:r>
            <a:rPr lang="en-US" sz="1800" kern="1200" dirty="0" err="1"/>
            <a:t>Presentasi</a:t>
          </a:r>
          <a:endParaRPr lang="en-US" sz="1800" kern="1200" dirty="0"/>
        </a:p>
        <a:p>
          <a:pPr marL="0" lvl="0" indent="0" algn="ctr" defTabSz="800100">
            <a:lnSpc>
              <a:spcPct val="90000"/>
            </a:lnSpc>
            <a:spcBef>
              <a:spcPct val="0"/>
            </a:spcBef>
            <a:spcAft>
              <a:spcPct val="35000"/>
            </a:spcAft>
            <a:buNone/>
          </a:pPr>
          <a:r>
            <a:rPr lang="en-US" sz="1800" kern="1200" dirty="0"/>
            <a:t> Progress Akhir 100%</a:t>
          </a:r>
          <a:endParaRPr lang="en-ID" sz="1800" kern="1200" dirty="0"/>
        </a:p>
      </dsp:txBody>
      <dsp:txXfrm>
        <a:off x="8865912" y="1255691"/>
        <a:ext cx="2004036" cy="151874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27/09/2022</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27/09/2022</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5952312" y="2542904"/>
            <a:ext cx="6083145" cy="1496148"/>
          </a:xfrm>
        </p:spPr>
        <p:txBody>
          <a:bodyPr>
            <a:noAutofit/>
          </a:bodyPr>
          <a:lstStyle/>
          <a:p>
            <a:pPr marL="0" marR="0" lvl="0" indent="0" algn="l" defTabSz="914400" rtl="0" eaLnBrk="1" fontAlgn="auto" latinLnBrk="0" hangingPunct="1">
              <a:lnSpc>
                <a:spcPct val="100000"/>
              </a:lnSpc>
              <a:spcBef>
                <a:spcPts val="1000"/>
              </a:spcBef>
              <a:spcAft>
                <a:spcPts val="1200"/>
              </a:spcAft>
              <a:tabLst/>
              <a:defRPr/>
            </a:pP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lang="en-US" sz="3200" b="1" dirty="0">
                <a:solidFill>
                  <a:prstClr val="black"/>
                </a:solidFill>
                <a:latin typeface="Montserrat" panose="02000505000000020004" pitchFamily="2" charset="0"/>
                <a:ea typeface="+mn-ea"/>
                <a:cs typeface="Arial" panose="020B0604020202020204" pitchFamily="34" charset="0"/>
              </a:rPr>
              <a:t>ICT LITERACY</a:t>
            </a:r>
            <a:br>
              <a:rPr kumimoji="0" lang="id-ID"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Program Studi </a:t>
            </a:r>
            <a:r>
              <a:rPr kumimoji="0" lang="en-US" sz="2400" b="0"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Informatika</a:t>
            </a:r>
            <a:br>
              <a:rPr kumimoji="0" lang="en-US"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en-US"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PENDAHULUAN</a:t>
            </a:r>
            <a:b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endParaRPr lang="en-ID" sz="2400" dirty="0">
              <a:latin typeface="Montserrat" panose="02000505000000020004" pitchFamily="2"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5583382" y="4917220"/>
            <a:ext cx="5620802" cy="470341"/>
          </a:xfrm>
        </p:spPr>
        <p:txBody>
          <a:bodyPr>
            <a:normAutofit fontScale="70000" lnSpcReduction="20000"/>
          </a:bodyPr>
          <a:lstStyle/>
          <a:p>
            <a:pPr algn="r"/>
            <a:r>
              <a:rPr lang="en-US" dirty="0">
                <a:latin typeface="Montserrat" panose="02000505000000020004" pitchFamily="2" charset="0"/>
              </a:rPr>
              <a:t>Cian </a:t>
            </a:r>
            <a:r>
              <a:rPr lang="en-US" dirty="0" err="1">
                <a:latin typeface="Montserrat" panose="02000505000000020004" pitchFamily="2" charset="0"/>
              </a:rPr>
              <a:t>Ramadhona</a:t>
            </a:r>
            <a:r>
              <a:rPr lang="en-US" dirty="0">
                <a:latin typeface="Montserrat" panose="02000505000000020004" pitchFamily="2" charset="0"/>
              </a:rPr>
              <a:t> </a:t>
            </a:r>
            <a:r>
              <a:rPr lang="en-US" dirty="0" err="1">
                <a:latin typeface="Montserrat" panose="02000505000000020004" pitchFamily="2" charset="0"/>
              </a:rPr>
              <a:t>Hassolthine</a:t>
            </a:r>
            <a:r>
              <a:rPr lang="en-US" dirty="0">
                <a:latin typeface="Montserrat" panose="02000505000000020004" pitchFamily="2" charset="0"/>
              </a:rPr>
              <a:t>, </a:t>
            </a:r>
            <a:r>
              <a:rPr lang="en-US" dirty="0" err="1">
                <a:latin typeface="Montserrat" panose="02000505000000020004" pitchFamily="2" charset="0"/>
              </a:rPr>
              <a:t>S.Kom</a:t>
            </a:r>
            <a:r>
              <a:rPr lang="en-US" dirty="0">
                <a:latin typeface="Montserrat" panose="02000505000000020004" pitchFamily="2" charset="0"/>
              </a:rPr>
              <a:t>., </a:t>
            </a:r>
            <a:r>
              <a:rPr lang="en-US" dirty="0" err="1">
                <a:latin typeface="Montserrat" panose="02000505000000020004" pitchFamily="2" charset="0"/>
              </a:rPr>
              <a:t>M.Kom</a:t>
            </a:r>
            <a:endParaRPr lang="en-ID" dirty="0">
              <a:latin typeface="Montserrat" panose="02000505000000020004"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33357AAD-68D0-4C11-9E45-94AB5BB50074}"/>
              </a:ext>
            </a:extLst>
          </p:cNvPr>
          <p:cNvGraphicFramePr/>
          <p:nvPr/>
        </p:nvGraphicFramePr>
        <p:xfrm>
          <a:off x="635000" y="838200"/>
          <a:ext cx="10922000" cy="403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3002FEC-E860-9FE5-E7E1-DA912A4AD51E}"/>
              </a:ext>
            </a:extLst>
          </p:cNvPr>
          <p:cNvSpPr/>
          <p:nvPr/>
        </p:nvSpPr>
        <p:spPr>
          <a:xfrm>
            <a:off x="1476759" y="689809"/>
            <a:ext cx="9238481" cy="677108"/>
          </a:xfrm>
          <a:prstGeom prst="rect">
            <a:avLst/>
          </a:prstGeom>
          <a:noFill/>
        </p:spPr>
        <p:txBody>
          <a:bodyPr wrap="square" lIns="60960" tIns="30480" rIns="60960" bIns="30480">
            <a:spAutoFit/>
          </a:bodyPr>
          <a:lstStyle/>
          <a:p>
            <a:pPr algn="ctr"/>
            <a:r>
              <a:rPr lang="en-US" sz="4000" b="1" dirty="0" err="1">
                <a:ln w="0"/>
                <a:solidFill>
                  <a:srgbClr val="FFC000"/>
                </a:solidFill>
                <a:effectLst>
                  <a:outerShdw blurRad="38100" dist="19050" dir="2700000" algn="tl" rotWithShape="0">
                    <a:schemeClr val="dk1">
                      <a:alpha val="40000"/>
                    </a:schemeClr>
                  </a:outerShdw>
                </a:effectLst>
              </a:rPr>
              <a:t>Assesment</a:t>
            </a:r>
            <a:endParaRPr lang="en-US" sz="4000" b="1"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699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A9A0D3-9540-4776-A103-EDD2DC384CCC}"/>
              </a:ext>
            </a:extLst>
          </p:cNvPr>
          <p:cNvSpPr/>
          <p:nvPr/>
        </p:nvSpPr>
        <p:spPr>
          <a:xfrm>
            <a:off x="420103" y="1122125"/>
            <a:ext cx="10667999" cy="1292662"/>
          </a:xfrm>
          <a:prstGeom prst="rect">
            <a:avLst/>
          </a:prstGeom>
          <a:noFill/>
        </p:spPr>
        <p:txBody>
          <a:bodyPr wrap="square" lIns="60960" tIns="30480" rIns="60960" bIns="30480">
            <a:spAutoFit/>
          </a:bodyPr>
          <a:lstStyle/>
          <a:p>
            <a:pPr algn="ctr"/>
            <a:r>
              <a:rPr lang="en-US" sz="4000" b="1" dirty="0" err="1">
                <a:ln w="0"/>
                <a:solidFill>
                  <a:srgbClr val="FFC000"/>
                </a:solidFill>
                <a:effectLst>
                  <a:outerShdw blurRad="38100" dist="19050" dir="2700000" algn="tl" rotWithShape="0">
                    <a:schemeClr val="dk1">
                      <a:alpha val="40000"/>
                    </a:schemeClr>
                  </a:outerShdw>
                </a:effectLst>
              </a:rPr>
              <a:t>Contoh</a:t>
            </a:r>
            <a:r>
              <a:rPr lang="en-US" sz="4000" b="1" dirty="0">
                <a:ln w="0"/>
                <a:solidFill>
                  <a:srgbClr val="FFC000"/>
                </a:solidFill>
                <a:effectLst>
                  <a:outerShdw blurRad="38100" dist="19050" dir="2700000" algn="tl" rotWithShape="0">
                    <a:schemeClr val="dk1">
                      <a:alpha val="40000"/>
                    </a:schemeClr>
                  </a:outerShdw>
                </a:effectLst>
              </a:rPr>
              <a:t> output/</a:t>
            </a:r>
            <a:r>
              <a:rPr lang="en-US" sz="4000" b="1" dirty="0" err="1">
                <a:ln w="0"/>
                <a:solidFill>
                  <a:srgbClr val="FFC000"/>
                </a:solidFill>
                <a:effectLst>
                  <a:outerShdw blurRad="38100" dist="19050" dir="2700000" algn="tl" rotWithShape="0">
                    <a:schemeClr val="dk1">
                      <a:alpha val="40000"/>
                    </a:schemeClr>
                  </a:outerShdw>
                </a:effectLst>
              </a:rPr>
              <a:t>karya</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inovatif</a:t>
            </a:r>
            <a:r>
              <a:rPr lang="en-US" sz="4000" b="1" dirty="0">
                <a:ln w="0"/>
                <a:solidFill>
                  <a:srgbClr val="FFC000"/>
                </a:solidFill>
                <a:effectLst>
                  <a:outerShdw blurRad="38100" dist="19050" dir="2700000" algn="tl" rotWithShape="0">
                    <a:schemeClr val="dk1">
                      <a:alpha val="40000"/>
                    </a:schemeClr>
                  </a:outerShdw>
                </a:effectLst>
              </a:rPr>
              <a:t>/</a:t>
            </a:r>
            <a:r>
              <a:rPr lang="en-US" sz="4000" b="1" dirty="0" err="1">
                <a:ln w="0"/>
                <a:solidFill>
                  <a:srgbClr val="FFC000"/>
                </a:solidFill>
                <a:effectLst>
                  <a:outerShdw blurRad="38100" dist="19050" dir="2700000" algn="tl" rotWithShape="0">
                    <a:schemeClr val="dk1">
                      <a:alpha val="40000"/>
                    </a:schemeClr>
                  </a:outerShdw>
                </a:effectLst>
              </a:rPr>
              <a:t>kegiatan</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produktif</a:t>
            </a:r>
            <a:r>
              <a:rPr lang="en-US" sz="4000" b="1" dirty="0">
                <a:ln w="0"/>
                <a:solidFill>
                  <a:srgbClr val="FFC000"/>
                </a:solidFill>
                <a:effectLst>
                  <a:outerShdw blurRad="38100" dist="19050" dir="2700000" algn="tl" rotWithShape="0">
                    <a:schemeClr val="dk1">
                      <a:alpha val="40000"/>
                    </a:schemeClr>
                  </a:outerShdw>
                </a:effectLst>
              </a:rPr>
              <a:t> ICT Literacy </a:t>
            </a:r>
          </a:p>
        </p:txBody>
      </p:sp>
      <p:sp>
        <p:nvSpPr>
          <p:cNvPr id="17" name="TextBox 16">
            <a:extLst>
              <a:ext uri="{FF2B5EF4-FFF2-40B4-BE49-F238E27FC236}">
                <a16:creationId xmlns:a16="http://schemas.microsoft.com/office/drawing/2014/main" id="{34B81574-5D19-41E3-8019-0DF39164B47B}"/>
              </a:ext>
            </a:extLst>
          </p:cNvPr>
          <p:cNvSpPr txBox="1"/>
          <p:nvPr/>
        </p:nvSpPr>
        <p:spPr>
          <a:xfrm>
            <a:off x="2336800" y="3022600"/>
            <a:ext cx="8585200" cy="1569660"/>
          </a:xfrm>
          <a:prstGeom prst="rect">
            <a:avLst/>
          </a:prstGeom>
          <a:noFill/>
        </p:spPr>
        <p:txBody>
          <a:bodyPr wrap="square">
            <a:spAutoFit/>
          </a:bodyPr>
          <a:lstStyle/>
          <a:p>
            <a:pPr marL="228611" indent="-228611" algn="just">
              <a:buAutoNum type="arabicPeriod"/>
            </a:pPr>
            <a:r>
              <a:rPr lang="en-US" sz="2400" dirty="0" err="1"/>
              <a:t>Merancang</a:t>
            </a:r>
            <a:r>
              <a:rPr lang="en-US" sz="2400" dirty="0"/>
              <a:t> software </a:t>
            </a:r>
            <a:r>
              <a:rPr lang="en-US" sz="2400" dirty="0" err="1"/>
              <a:t>sederhana</a:t>
            </a:r>
            <a:endParaRPr lang="en-US" sz="2400" dirty="0"/>
          </a:p>
          <a:p>
            <a:pPr marL="228611" indent="-228611" algn="just">
              <a:buAutoNum type="arabicPeriod"/>
            </a:pPr>
            <a:r>
              <a:rPr lang="en-US" sz="2400" dirty="0" err="1"/>
              <a:t>Membuat</a:t>
            </a:r>
            <a:r>
              <a:rPr lang="en-US" sz="2400" dirty="0"/>
              <a:t> paper/</a:t>
            </a:r>
            <a:r>
              <a:rPr lang="en-US" sz="2400" dirty="0" err="1"/>
              <a:t>makalah</a:t>
            </a:r>
            <a:r>
              <a:rPr lang="en-US" sz="2400" dirty="0"/>
              <a:t> </a:t>
            </a:r>
            <a:r>
              <a:rPr lang="en-US" sz="2400" dirty="0" err="1"/>
              <a:t>terpublikasi</a:t>
            </a:r>
            <a:endParaRPr lang="en-US" sz="2400" dirty="0"/>
          </a:p>
          <a:p>
            <a:pPr marL="228611" indent="-228611" algn="just">
              <a:buAutoNum type="arabicPeriod"/>
            </a:pPr>
            <a:r>
              <a:rPr lang="en-US" sz="2400" dirty="0" err="1"/>
              <a:t>Mengadakan</a:t>
            </a:r>
            <a:r>
              <a:rPr lang="en-US" sz="2400" dirty="0"/>
              <a:t> </a:t>
            </a:r>
            <a:r>
              <a:rPr lang="en-US" sz="2400" dirty="0" err="1"/>
              <a:t>kegiatan</a:t>
            </a:r>
            <a:r>
              <a:rPr lang="en-US" sz="2400" dirty="0"/>
              <a:t> </a:t>
            </a:r>
            <a:r>
              <a:rPr lang="en-US" sz="2400" dirty="0" err="1"/>
              <a:t>pelatihan</a:t>
            </a:r>
            <a:r>
              <a:rPr lang="en-US" sz="2400" dirty="0"/>
              <a:t> ICT Literacy </a:t>
            </a:r>
            <a:r>
              <a:rPr lang="en-US" sz="2400" dirty="0" err="1"/>
              <a:t>untuk</a:t>
            </a:r>
            <a:r>
              <a:rPr lang="en-US" sz="2400" dirty="0"/>
              <a:t> </a:t>
            </a:r>
            <a:r>
              <a:rPr lang="en-US" sz="2400" dirty="0" err="1"/>
              <a:t>warga</a:t>
            </a:r>
            <a:r>
              <a:rPr lang="en-US" sz="2400" dirty="0"/>
              <a:t> </a:t>
            </a:r>
            <a:r>
              <a:rPr lang="en-US" sz="2400" dirty="0" err="1"/>
              <a:t>sekitar</a:t>
            </a:r>
            <a:endParaRPr lang="en-US" sz="2400" dirty="0"/>
          </a:p>
          <a:p>
            <a:pPr marL="228611" indent="-228611" algn="just">
              <a:buAutoNum type="arabicPeriod"/>
            </a:pPr>
            <a:r>
              <a:rPr lang="en-US" sz="2400" dirty="0" err="1"/>
              <a:t>Membuat</a:t>
            </a:r>
            <a:r>
              <a:rPr lang="en-US" sz="2400" dirty="0"/>
              <a:t> </a:t>
            </a:r>
            <a:r>
              <a:rPr lang="en-US" sz="2400" dirty="0" err="1"/>
              <a:t>artikel</a:t>
            </a:r>
            <a:r>
              <a:rPr lang="en-US" sz="2400" dirty="0"/>
              <a:t> </a:t>
            </a:r>
            <a:r>
              <a:rPr lang="en-US" sz="2400" dirty="0" err="1"/>
              <a:t>tentang</a:t>
            </a:r>
            <a:r>
              <a:rPr lang="en-US" sz="2400" dirty="0"/>
              <a:t> ICT Literacy</a:t>
            </a:r>
          </a:p>
        </p:txBody>
      </p:sp>
    </p:spTree>
    <p:extLst>
      <p:ext uri="{BB962C8B-B14F-4D97-AF65-F5344CB8AC3E}">
        <p14:creationId xmlns:p14="http://schemas.microsoft.com/office/powerpoint/2010/main" val="29720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4A238-2519-F53C-CAD3-73825361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36" y="778089"/>
            <a:ext cx="8007927" cy="5660603"/>
          </a:xfrm>
          <a:prstGeom prst="rect">
            <a:avLst/>
          </a:prstGeom>
        </p:spPr>
      </p:pic>
      <p:sp>
        <p:nvSpPr>
          <p:cNvPr id="6" name="Rectangle 5">
            <a:extLst>
              <a:ext uri="{FF2B5EF4-FFF2-40B4-BE49-F238E27FC236}">
                <a16:creationId xmlns:a16="http://schemas.microsoft.com/office/drawing/2014/main" id="{C2F2E525-20EF-9EF9-62FF-088A9514693B}"/>
              </a:ext>
            </a:extLst>
          </p:cNvPr>
          <p:cNvSpPr/>
          <p:nvPr/>
        </p:nvSpPr>
        <p:spPr>
          <a:xfrm>
            <a:off x="1015848" y="120971"/>
            <a:ext cx="10667999"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Materi</a:t>
            </a:r>
            <a:r>
              <a:rPr lang="en-US" sz="3600" b="1" dirty="0">
                <a:ln w="0"/>
                <a:solidFill>
                  <a:srgbClr val="FFC000"/>
                </a:solidFill>
                <a:effectLst>
                  <a:outerShdw blurRad="38100" dist="19050" dir="2700000" algn="tl" rotWithShape="0">
                    <a:schemeClr val="dk1">
                      <a:alpha val="40000"/>
                    </a:schemeClr>
                  </a:outerShdw>
                </a:effectLst>
              </a:rPr>
              <a:t> 1 : </a:t>
            </a:r>
            <a:r>
              <a:rPr lang="en-US" sz="3600" b="1" dirty="0" err="1">
                <a:ln w="0"/>
                <a:solidFill>
                  <a:srgbClr val="FFC000"/>
                </a:solidFill>
                <a:effectLst>
                  <a:outerShdw blurRad="38100" dist="19050" dir="2700000" algn="tl" rotWithShape="0">
                    <a:schemeClr val="dk1">
                      <a:alpha val="40000"/>
                    </a:schemeClr>
                  </a:outerShdw>
                </a:effectLst>
              </a:rPr>
              <a:t>Revolusi</a:t>
            </a:r>
            <a:r>
              <a:rPr lang="en-US" sz="3600" b="1" dirty="0">
                <a:ln w="0"/>
                <a:solidFill>
                  <a:srgbClr val="FFC000"/>
                </a:solidFill>
                <a:effectLst>
                  <a:outerShdw blurRad="38100" dist="19050" dir="2700000" algn="tl" rotWithShape="0">
                    <a:schemeClr val="dk1">
                      <a:alpha val="40000"/>
                    </a:schemeClr>
                  </a:outerShdw>
                </a:effectLst>
              </a:rPr>
              <a:t> </a:t>
            </a: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1.0 </a:t>
            </a:r>
            <a:r>
              <a:rPr lang="en-US" sz="3600" b="1" dirty="0" err="1">
                <a:ln w="0"/>
                <a:solidFill>
                  <a:srgbClr val="FFC000"/>
                </a:solidFill>
                <a:effectLst>
                  <a:outerShdw blurRad="38100" dist="19050" dir="2700000" algn="tl" rotWithShape="0">
                    <a:schemeClr val="dk1">
                      <a:alpha val="40000"/>
                    </a:schemeClr>
                  </a:outerShdw>
                </a:effectLst>
              </a:rPr>
              <a:t>sampai</a:t>
            </a:r>
            <a:r>
              <a:rPr lang="en-US" sz="3600" b="1" dirty="0">
                <a:ln w="0"/>
                <a:solidFill>
                  <a:srgbClr val="FFC000"/>
                </a:solidFill>
                <a:effectLst>
                  <a:outerShdw blurRad="38100" dist="19050" dir="2700000" algn="tl" rotWithShape="0">
                    <a:schemeClr val="dk1">
                      <a:alpha val="40000"/>
                    </a:schemeClr>
                  </a:outerShdw>
                </a:effectLst>
              </a:rPr>
              <a:t> </a:t>
            </a: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4.0</a:t>
            </a:r>
          </a:p>
        </p:txBody>
      </p:sp>
    </p:spTree>
    <p:extLst>
      <p:ext uri="{BB962C8B-B14F-4D97-AF65-F5344CB8AC3E}">
        <p14:creationId xmlns:p14="http://schemas.microsoft.com/office/powerpoint/2010/main" val="302205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271119-829D-E6D5-36F3-D53B9394C28E}"/>
              </a:ext>
            </a:extLst>
          </p:cNvPr>
          <p:cNvSpPr/>
          <p:nvPr/>
        </p:nvSpPr>
        <p:spPr>
          <a:xfrm>
            <a:off x="1126685" y="120971"/>
            <a:ext cx="3223643"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1.0</a:t>
            </a:r>
          </a:p>
        </p:txBody>
      </p:sp>
      <p:pic>
        <p:nvPicPr>
          <p:cNvPr id="4" name="Picture 3">
            <a:extLst>
              <a:ext uri="{FF2B5EF4-FFF2-40B4-BE49-F238E27FC236}">
                <a16:creationId xmlns:a16="http://schemas.microsoft.com/office/drawing/2014/main" id="{A7ACEC97-900F-A191-C887-093FADBD077B}"/>
              </a:ext>
            </a:extLst>
          </p:cNvPr>
          <p:cNvPicPr>
            <a:picLocks noChangeAspect="1"/>
          </p:cNvPicPr>
          <p:nvPr/>
        </p:nvPicPr>
        <p:blipFill rotWithShape="1">
          <a:blip r:embed="rId2"/>
          <a:srcRect l="15728" t="25482" r="47033" b="32350"/>
          <a:stretch/>
        </p:blipFill>
        <p:spPr>
          <a:xfrm>
            <a:off x="3394363" y="909792"/>
            <a:ext cx="4862946" cy="3095974"/>
          </a:xfrm>
          <a:prstGeom prst="rect">
            <a:avLst/>
          </a:prstGeom>
        </p:spPr>
      </p:pic>
      <p:sp>
        <p:nvSpPr>
          <p:cNvPr id="5" name="TextBox 4">
            <a:extLst>
              <a:ext uri="{FF2B5EF4-FFF2-40B4-BE49-F238E27FC236}">
                <a16:creationId xmlns:a16="http://schemas.microsoft.com/office/drawing/2014/main" id="{2DC68378-D3A8-C48C-1096-C2BA2FF97C09}"/>
              </a:ext>
            </a:extLst>
          </p:cNvPr>
          <p:cNvSpPr txBox="1"/>
          <p:nvPr/>
        </p:nvSpPr>
        <p:spPr>
          <a:xfrm>
            <a:off x="697345" y="4198385"/>
            <a:ext cx="10510981" cy="1938992"/>
          </a:xfrm>
          <a:prstGeom prst="rect">
            <a:avLst/>
          </a:prstGeom>
          <a:noFill/>
        </p:spPr>
        <p:txBody>
          <a:bodyPr wrap="square">
            <a:spAutoFit/>
          </a:bodyPr>
          <a:lstStyle/>
          <a:p>
            <a:pPr algn="just"/>
            <a:r>
              <a:rPr lang="en-US" sz="2400" dirty="0" err="1"/>
              <a:t>Istilah</a:t>
            </a:r>
            <a:r>
              <a:rPr lang="en-US" sz="2400" dirty="0"/>
              <a:t> </a:t>
            </a:r>
            <a:r>
              <a:rPr lang="en-US" sz="2400" dirty="0" err="1"/>
              <a:t>ini</a:t>
            </a:r>
            <a:r>
              <a:rPr lang="en-US" sz="2400" dirty="0"/>
              <a:t> </a:t>
            </a:r>
            <a:r>
              <a:rPr lang="en-US" sz="2400" dirty="0" err="1"/>
              <a:t>pertama</a:t>
            </a:r>
            <a:r>
              <a:rPr lang="en-US" sz="2400" dirty="0"/>
              <a:t> kali </a:t>
            </a:r>
            <a:r>
              <a:rPr lang="en-US" sz="2400" dirty="0" err="1"/>
              <a:t>muncul</a:t>
            </a:r>
            <a:r>
              <a:rPr lang="en-US" sz="2400" dirty="0"/>
              <a:t> </a:t>
            </a:r>
            <a:r>
              <a:rPr lang="en-US" sz="2400" dirty="0" err="1"/>
              <a:t>sekitar</a:t>
            </a:r>
            <a:r>
              <a:rPr lang="en-US" sz="2400" dirty="0"/>
              <a:t> </a:t>
            </a:r>
            <a:r>
              <a:rPr lang="en-US" sz="2400" dirty="0" err="1"/>
              <a:t>tahun</a:t>
            </a:r>
            <a:r>
              <a:rPr lang="en-US" sz="2400" dirty="0"/>
              <a:t> </a:t>
            </a:r>
            <a:r>
              <a:rPr lang="en-US" sz="2400" b="1" dirty="0"/>
              <a:t>1750-an</a:t>
            </a:r>
            <a:r>
              <a:rPr lang="en-US" sz="2400" dirty="0"/>
              <a:t>. </a:t>
            </a:r>
            <a:r>
              <a:rPr lang="en-US" sz="2400" dirty="0" err="1"/>
              <a:t>Tahun-tahun</a:t>
            </a:r>
            <a:r>
              <a:rPr lang="en-US" sz="2400" dirty="0"/>
              <a:t> </a:t>
            </a:r>
            <a:r>
              <a:rPr lang="en-US" sz="2400" dirty="0" err="1"/>
              <a:t>tersebutlah</a:t>
            </a:r>
            <a:r>
              <a:rPr lang="en-US" sz="2400" dirty="0"/>
              <a:t> yang </a:t>
            </a:r>
            <a:r>
              <a:rPr lang="en-US" sz="2400" dirty="0" err="1"/>
              <a:t>sering</a:t>
            </a:r>
            <a:r>
              <a:rPr lang="en-US" sz="2400" dirty="0"/>
              <a:t> </a:t>
            </a:r>
            <a:r>
              <a:rPr lang="en-US" sz="2400" dirty="0" err="1"/>
              <a:t>disebut</a:t>
            </a:r>
            <a:r>
              <a:rPr lang="en-US" sz="2400" dirty="0"/>
              <a:t> masa </a:t>
            </a:r>
            <a:r>
              <a:rPr lang="en-US" sz="2400" dirty="0" err="1"/>
              <a:t>revolusi</a:t>
            </a:r>
            <a:r>
              <a:rPr lang="en-US" sz="2400" dirty="0"/>
              <a:t> </a:t>
            </a:r>
            <a:r>
              <a:rPr lang="en-US" sz="2400" dirty="0" err="1"/>
              <a:t>industri</a:t>
            </a:r>
            <a:r>
              <a:rPr lang="en-US" sz="2400" dirty="0"/>
              <a:t> 1.0. Pada masa </a:t>
            </a:r>
            <a:r>
              <a:rPr lang="en-US" sz="2400" dirty="0" err="1"/>
              <a:t>tersebut</a:t>
            </a:r>
            <a:r>
              <a:rPr lang="en-US" sz="2400" dirty="0"/>
              <a:t>, </a:t>
            </a:r>
            <a:r>
              <a:rPr lang="en-US" sz="2400" dirty="0" err="1"/>
              <a:t>terjadi</a:t>
            </a:r>
            <a:r>
              <a:rPr lang="en-US" sz="2400" dirty="0"/>
              <a:t> </a:t>
            </a:r>
            <a:r>
              <a:rPr lang="en-US" sz="2400" dirty="0" err="1"/>
              <a:t>perubahan</a:t>
            </a:r>
            <a:r>
              <a:rPr lang="en-US" sz="2400" dirty="0"/>
              <a:t> </a:t>
            </a:r>
            <a:r>
              <a:rPr lang="en-US" sz="2400" dirty="0" err="1"/>
              <a:t>secara</a:t>
            </a:r>
            <a:r>
              <a:rPr lang="en-US" sz="2400" dirty="0"/>
              <a:t> </a:t>
            </a:r>
            <a:r>
              <a:rPr lang="en-US" sz="2400" dirty="0" err="1"/>
              <a:t>besar-besaran</a:t>
            </a:r>
            <a:r>
              <a:rPr lang="en-US" sz="2400" dirty="0"/>
              <a:t> </a:t>
            </a:r>
            <a:r>
              <a:rPr lang="en-US" sz="2400" dirty="0" err="1"/>
              <a:t>dalam</a:t>
            </a:r>
            <a:r>
              <a:rPr lang="en-US" sz="2400" dirty="0"/>
              <a:t> </a:t>
            </a:r>
            <a:r>
              <a:rPr lang="en-US" sz="2400" dirty="0" err="1"/>
              <a:t>bidang</a:t>
            </a:r>
            <a:r>
              <a:rPr lang="en-US" sz="2400" dirty="0"/>
              <a:t> </a:t>
            </a:r>
            <a:r>
              <a:rPr lang="en-US" sz="2400" dirty="0" err="1"/>
              <a:t>pertanian</a:t>
            </a:r>
            <a:r>
              <a:rPr lang="en-US" sz="2400" dirty="0"/>
              <a:t>, </a:t>
            </a:r>
            <a:r>
              <a:rPr lang="en-US" sz="2400" dirty="0" err="1"/>
              <a:t>manufaktur</a:t>
            </a:r>
            <a:r>
              <a:rPr lang="en-US" sz="2400" dirty="0"/>
              <a:t>, </a:t>
            </a:r>
            <a:r>
              <a:rPr lang="en-US" sz="2400" dirty="0" err="1"/>
              <a:t>pertambangan</a:t>
            </a:r>
            <a:r>
              <a:rPr lang="en-US" sz="2400" dirty="0"/>
              <a:t>, </a:t>
            </a:r>
            <a:r>
              <a:rPr lang="en-US" sz="2400" dirty="0" err="1"/>
              <a:t>transportasi</a:t>
            </a:r>
            <a:r>
              <a:rPr lang="en-US" sz="2400" dirty="0"/>
              <a:t>, dan </a:t>
            </a:r>
            <a:r>
              <a:rPr lang="en-US" sz="2400" dirty="0" err="1"/>
              <a:t>teknologi</a:t>
            </a:r>
            <a:r>
              <a:rPr lang="en-US" sz="2400" dirty="0"/>
              <a:t>. </a:t>
            </a:r>
            <a:r>
              <a:rPr lang="en-US" sz="2400" dirty="0" err="1"/>
              <a:t>Revolusi</a:t>
            </a:r>
            <a:r>
              <a:rPr lang="en-US" sz="2400" dirty="0"/>
              <a:t> </a:t>
            </a:r>
            <a:r>
              <a:rPr lang="en-US" sz="2400" b="1" dirty="0" err="1"/>
              <a:t>bermula</a:t>
            </a:r>
            <a:r>
              <a:rPr lang="en-US" sz="2400" b="1" dirty="0"/>
              <a:t> </a:t>
            </a:r>
            <a:r>
              <a:rPr lang="en-US" sz="2400" b="1" dirty="0" err="1"/>
              <a:t>ketika</a:t>
            </a:r>
            <a:r>
              <a:rPr lang="en-US" sz="2400" b="1" dirty="0"/>
              <a:t> </a:t>
            </a:r>
            <a:r>
              <a:rPr lang="en-US" sz="2400" b="1" dirty="0" err="1"/>
              <a:t>mesin</a:t>
            </a:r>
            <a:r>
              <a:rPr lang="en-US" sz="2400" b="1" dirty="0"/>
              <a:t> </a:t>
            </a:r>
            <a:r>
              <a:rPr lang="en-US" sz="2400" b="1" dirty="0" err="1"/>
              <a:t>bertenaga</a:t>
            </a:r>
            <a:r>
              <a:rPr lang="en-US" sz="2400" b="1" dirty="0"/>
              <a:t> air dan </a:t>
            </a:r>
            <a:r>
              <a:rPr lang="en-US" sz="2400" b="1" dirty="0" err="1"/>
              <a:t>uap</a:t>
            </a:r>
            <a:r>
              <a:rPr lang="en-US" sz="2400" b="1" dirty="0"/>
              <a:t> </a:t>
            </a:r>
            <a:r>
              <a:rPr lang="en-US" sz="2400" b="1" dirty="0" err="1"/>
              <a:t>dikembangkan</a:t>
            </a:r>
            <a:r>
              <a:rPr lang="en-US" sz="2400" b="1" dirty="0"/>
              <a:t> </a:t>
            </a:r>
            <a:r>
              <a:rPr lang="en-US" sz="2400" b="1" dirty="0" err="1"/>
              <a:t>untuk</a:t>
            </a:r>
            <a:r>
              <a:rPr lang="en-US" sz="2400" b="1" dirty="0"/>
              <a:t> </a:t>
            </a:r>
            <a:r>
              <a:rPr lang="en-US" sz="2400" b="1" dirty="0" err="1"/>
              <a:t>membantu</a:t>
            </a:r>
            <a:r>
              <a:rPr lang="en-US" sz="2400" b="1" dirty="0"/>
              <a:t> </a:t>
            </a:r>
            <a:r>
              <a:rPr lang="en-US" sz="2400" b="1" dirty="0" err="1"/>
              <a:t>pekerja</a:t>
            </a:r>
            <a:r>
              <a:rPr lang="en-US" sz="2400" b="1" dirty="0"/>
              <a:t>.</a:t>
            </a:r>
          </a:p>
        </p:txBody>
      </p:sp>
    </p:spTree>
    <p:extLst>
      <p:ext uri="{BB962C8B-B14F-4D97-AF65-F5344CB8AC3E}">
        <p14:creationId xmlns:p14="http://schemas.microsoft.com/office/powerpoint/2010/main" val="251080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271119-829D-E6D5-36F3-D53B9394C28E}"/>
              </a:ext>
            </a:extLst>
          </p:cNvPr>
          <p:cNvSpPr/>
          <p:nvPr/>
        </p:nvSpPr>
        <p:spPr>
          <a:xfrm>
            <a:off x="1126685" y="120971"/>
            <a:ext cx="3223643"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2.0</a:t>
            </a:r>
          </a:p>
        </p:txBody>
      </p:sp>
      <p:sp>
        <p:nvSpPr>
          <p:cNvPr id="5" name="TextBox 4">
            <a:extLst>
              <a:ext uri="{FF2B5EF4-FFF2-40B4-BE49-F238E27FC236}">
                <a16:creationId xmlns:a16="http://schemas.microsoft.com/office/drawing/2014/main" id="{2DC68378-D3A8-C48C-1096-C2BA2FF97C09}"/>
              </a:ext>
            </a:extLst>
          </p:cNvPr>
          <p:cNvSpPr txBox="1"/>
          <p:nvPr/>
        </p:nvSpPr>
        <p:spPr>
          <a:xfrm>
            <a:off x="669636" y="4208589"/>
            <a:ext cx="10510981" cy="2308324"/>
          </a:xfrm>
          <a:prstGeom prst="rect">
            <a:avLst/>
          </a:prstGeom>
          <a:noFill/>
        </p:spPr>
        <p:txBody>
          <a:bodyPr wrap="square">
            <a:spAutoFit/>
          </a:bodyPr>
          <a:lstStyle/>
          <a:p>
            <a:pPr algn="just"/>
            <a:r>
              <a:rPr lang="en-US" sz="2400" dirty="0" err="1"/>
              <a:t>Revolusi</a:t>
            </a:r>
            <a:r>
              <a:rPr lang="en-US" sz="2400" dirty="0"/>
              <a:t> </a:t>
            </a:r>
            <a:r>
              <a:rPr lang="en-US" sz="2400" dirty="0" err="1"/>
              <a:t>industri</a:t>
            </a:r>
            <a:r>
              <a:rPr lang="en-US" sz="2400" dirty="0"/>
              <a:t> 2.0 </a:t>
            </a:r>
            <a:r>
              <a:rPr lang="en-US" sz="2400" dirty="0" err="1"/>
              <a:t>dimulai</a:t>
            </a:r>
            <a:r>
              <a:rPr lang="en-US" sz="2400" dirty="0"/>
              <a:t> pada </a:t>
            </a:r>
            <a:r>
              <a:rPr lang="en-US" sz="2400" b="1" dirty="0" err="1"/>
              <a:t>tahun</a:t>
            </a:r>
            <a:r>
              <a:rPr lang="en-US" sz="2400" b="1" dirty="0"/>
              <a:t> 1913 </a:t>
            </a:r>
            <a:r>
              <a:rPr lang="en-US" sz="2400" dirty="0" err="1"/>
              <a:t>dengan</a:t>
            </a:r>
            <a:r>
              <a:rPr lang="en-US" sz="2400" dirty="0"/>
              <a:t> </a:t>
            </a:r>
            <a:r>
              <a:rPr lang="en-US" sz="2400" dirty="0" err="1"/>
              <a:t>menciptakan</a:t>
            </a:r>
            <a:r>
              <a:rPr lang="en-US" sz="2400" dirty="0"/>
              <a:t> </a:t>
            </a:r>
            <a:r>
              <a:rPr lang="en-US" sz="2400" b="1" i="1" dirty="0"/>
              <a:t>Assembly Line </a:t>
            </a:r>
            <a:r>
              <a:rPr lang="en-US" sz="2400" dirty="0" err="1"/>
              <a:t>atau</a:t>
            </a:r>
            <a:r>
              <a:rPr lang="en-US" sz="2400" dirty="0"/>
              <a:t> </a:t>
            </a:r>
            <a:r>
              <a:rPr lang="en-US" sz="2400" dirty="0" err="1"/>
              <a:t>lini</a:t>
            </a:r>
            <a:r>
              <a:rPr lang="en-US" sz="2400" dirty="0"/>
              <a:t> </a:t>
            </a:r>
            <a:r>
              <a:rPr lang="en-US" sz="2400" dirty="0" err="1"/>
              <a:t>produksi</a:t>
            </a:r>
            <a:r>
              <a:rPr lang="en-US" sz="2400" dirty="0"/>
              <a:t> yang </a:t>
            </a:r>
            <a:r>
              <a:rPr lang="en-US" sz="2400" dirty="0" err="1"/>
              <a:t>menggunakan</a:t>
            </a:r>
            <a:r>
              <a:rPr lang="en-US" sz="2400" dirty="0"/>
              <a:t> ban </a:t>
            </a:r>
            <a:r>
              <a:rPr lang="en-US" sz="2400" dirty="0" err="1"/>
              <a:t>berjalan</a:t>
            </a:r>
            <a:r>
              <a:rPr lang="en-US" sz="2400" dirty="0"/>
              <a:t> </a:t>
            </a:r>
            <a:r>
              <a:rPr lang="en-US" sz="2400" b="1" i="1" dirty="0"/>
              <a:t>(conveyor belt). </a:t>
            </a:r>
            <a:r>
              <a:rPr lang="en-US" sz="2400" dirty="0" err="1"/>
              <a:t>Saat</a:t>
            </a:r>
            <a:r>
              <a:rPr lang="en-US" sz="2400" dirty="0"/>
              <a:t> </a:t>
            </a:r>
            <a:r>
              <a:rPr lang="en-US" sz="2400" dirty="0" err="1"/>
              <a:t>itu</a:t>
            </a:r>
            <a:r>
              <a:rPr lang="en-US" sz="2400" dirty="0"/>
              <a:t>, proses </a:t>
            </a:r>
            <a:r>
              <a:rPr lang="en-US" sz="2400" dirty="0" err="1"/>
              <a:t>produksi</a:t>
            </a:r>
            <a:r>
              <a:rPr lang="en-US" sz="2400" dirty="0"/>
              <a:t> </a:t>
            </a:r>
            <a:r>
              <a:rPr lang="en-US" sz="2400" dirty="0" err="1"/>
              <a:t>otomatis</a:t>
            </a:r>
            <a:r>
              <a:rPr lang="en-US" sz="2400" dirty="0"/>
              <a:t> </a:t>
            </a:r>
            <a:r>
              <a:rPr lang="en-US" sz="2400" dirty="0" err="1"/>
              <a:t>berubah</a:t>
            </a:r>
            <a:r>
              <a:rPr lang="en-US" sz="2400" dirty="0"/>
              <a:t> total. </a:t>
            </a:r>
            <a:r>
              <a:rPr lang="en-US" sz="2400" dirty="0" err="1"/>
              <a:t>Tak</a:t>
            </a:r>
            <a:r>
              <a:rPr lang="en-US" sz="2400" dirty="0"/>
              <a:t> </a:t>
            </a:r>
            <a:r>
              <a:rPr lang="en-US" sz="2400" dirty="0" err="1"/>
              <a:t>ada</a:t>
            </a:r>
            <a:r>
              <a:rPr lang="en-US" sz="2400" dirty="0"/>
              <a:t> </a:t>
            </a:r>
            <a:r>
              <a:rPr lang="en-US" sz="2400" dirty="0" err="1"/>
              <a:t>lagi</a:t>
            </a:r>
            <a:r>
              <a:rPr lang="en-US" sz="2400" dirty="0"/>
              <a:t> orang yang </a:t>
            </a:r>
            <a:r>
              <a:rPr lang="en-US" sz="2400" dirty="0" err="1"/>
              <a:t>harus</a:t>
            </a:r>
            <a:r>
              <a:rPr lang="en-US" sz="2400" dirty="0"/>
              <a:t> </a:t>
            </a:r>
            <a:r>
              <a:rPr lang="en-US" sz="2400" dirty="0" err="1"/>
              <a:t>menyelesaikan</a:t>
            </a:r>
            <a:r>
              <a:rPr lang="en-US" sz="2400" dirty="0"/>
              <a:t> </a:t>
            </a:r>
            <a:r>
              <a:rPr lang="en-US" sz="2400" dirty="0" err="1"/>
              <a:t>satu</a:t>
            </a:r>
            <a:r>
              <a:rPr lang="en-US" sz="2400" dirty="0"/>
              <a:t> </a:t>
            </a:r>
            <a:r>
              <a:rPr lang="en-US" sz="2400" dirty="0" err="1"/>
              <a:t>mobil</a:t>
            </a:r>
            <a:r>
              <a:rPr lang="en-US" sz="2400" dirty="0"/>
              <a:t> </a:t>
            </a:r>
            <a:r>
              <a:rPr lang="en-US" sz="2400" dirty="0" err="1"/>
              <a:t>dari</a:t>
            </a:r>
            <a:r>
              <a:rPr lang="en-US" sz="2400" dirty="0"/>
              <a:t> </a:t>
            </a:r>
            <a:r>
              <a:rPr lang="en-US" sz="2400" dirty="0" err="1"/>
              <a:t>awal</a:t>
            </a:r>
            <a:r>
              <a:rPr lang="en-US" sz="2400" dirty="0"/>
              <a:t> </a:t>
            </a:r>
            <a:r>
              <a:rPr lang="en-US" sz="2400" dirty="0" err="1"/>
              <a:t>sampai</a:t>
            </a:r>
            <a:r>
              <a:rPr lang="en-US" sz="2400" dirty="0"/>
              <a:t> </a:t>
            </a:r>
            <a:r>
              <a:rPr lang="en-US" sz="2400" dirty="0" err="1"/>
              <a:t>akhir</a:t>
            </a:r>
            <a:r>
              <a:rPr lang="en-US" sz="2400" dirty="0"/>
              <a:t> proses </a:t>
            </a:r>
            <a:r>
              <a:rPr lang="en-US" sz="2400" dirty="0" err="1"/>
              <a:t>perakitan</a:t>
            </a:r>
            <a:r>
              <a:rPr lang="en-US" sz="2400" dirty="0"/>
              <a:t>. </a:t>
            </a:r>
            <a:r>
              <a:rPr lang="en-US" sz="2400" dirty="0" err="1"/>
              <a:t>Sebab</a:t>
            </a:r>
            <a:r>
              <a:rPr lang="en-US" sz="2400" dirty="0"/>
              <a:t>, </a:t>
            </a:r>
            <a:r>
              <a:rPr lang="en-US" sz="2400" dirty="0" err="1"/>
              <a:t>mereka</a:t>
            </a:r>
            <a:r>
              <a:rPr lang="en-US" sz="2400" dirty="0"/>
              <a:t> </a:t>
            </a:r>
            <a:r>
              <a:rPr lang="en-US" sz="2400" dirty="0" err="1"/>
              <a:t>telah</a:t>
            </a:r>
            <a:r>
              <a:rPr lang="en-US" sz="2400" dirty="0"/>
              <a:t> </a:t>
            </a:r>
            <a:r>
              <a:rPr lang="en-US" sz="2400" dirty="0" err="1"/>
              <a:t>terorganisir</a:t>
            </a:r>
            <a:r>
              <a:rPr lang="en-US" sz="2400" dirty="0"/>
              <a:t> </a:t>
            </a:r>
            <a:r>
              <a:rPr lang="en-US" sz="2400" dirty="0" err="1"/>
              <a:t>menjadi</a:t>
            </a:r>
            <a:r>
              <a:rPr lang="en-US" sz="2400" dirty="0"/>
              <a:t> </a:t>
            </a:r>
            <a:r>
              <a:rPr lang="en-US" sz="2400" dirty="0" err="1"/>
              <a:t>tenaga</a:t>
            </a:r>
            <a:r>
              <a:rPr lang="en-US" sz="2400" dirty="0"/>
              <a:t> </a:t>
            </a:r>
            <a:r>
              <a:rPr lang="en-US" sz="2400" dirty="0" err="1"/>
              <a:t>spesialis</a:t>
            </a:r>
            <a:r>
              <a:rPr lang="en-US" sz="2400" dirty="0"/>
              <a:t> yang </a:t>
            </a:r>
            <a:r>
              <a:rPr lang="en-US" sz="2400" dirty="0" err="1"/>
              <a:t>hanya</a:t>
            </a:r>
            <a:r>
              <a:rPr lang="en-US" sz="2400" dirty="0"/>
              <a:t> </a:t>
            </a:r>
            <a:r>
              <a:rPr lang="en-US" sz="2400" dirty="0" err="1"/>
              <a:t>mengurusi</a:t>
            </a:r>
            <a:r>
              <a:rPr lang="en-US" sz="2400" dirty="0"/>
              <a:t> </a:t>
            </a:r>
            <a:r>
              <a:rPr lang="en-US" sz="2400" dirty="0" err="1"/>
              <a:t>satu</a:t>
            </a:r>
            <a:r>
              <a:rPr lang="en-US" sz="2400" dirty="0"/>
              <a:t> </a:t>
            </a:r>
            <a:r>
              <a:rPr lang="en-US" sz="2400" dirty="0" err="1"/>
              <a:t>satu</a:t>
            </a:r>
            <a:r>
              <a:rPr lang="en-US" sz="2400" dirty="0"/>
              <a:t> </a:t>
            </a:r>
            <a:r>
              <a:rPr lang="en-US" sz="2400" dirty="0" err="1"/>
              <a:t>stasiun</a:t>
            </a:r>
            <a:r>
              <a:rPr lang="en-US" sz="2400" dirty="0"/>
              <a:t> </a:t>
            </a:r>
            <a:r>
              <a:rPr lang="en-US" sz="2400" dirty="0" err="1"/>
              <a:t>kerja</a:t>
            </a:r>
            <a:r>
              <a:rPr lang="en-US" sz="2400" dirty="0"/>
              <a:t>, </a:t>
            </a:r>
            <a:r>
              <a:rPr lang="en-US" sz="2400" dirty="0" err="1"/>
              <a:t>seperti</a:t>
            </a:r>
            <a:r>
              <a:rPr lang="en-US" sz="2400" dirty="0"/>
              <a:t> </a:t>
            </a:r>
            <a:r>
              <a:rPr lang="en-US" sz="2400" b="1" dirty="0" err="1"/>
              <a:t>pemasangan</a:t>
            </a:r>
            <a:r>
              <a:rPr lang="en-US" sz="2400" b="1" dirty="0"/>
              <a:t> kaki-kaki </a:t>
            </a:r>
            <a:r>
              <a:rPr lang="en-US" sz="2400" b="1" dirty="0" err="1"/>
              <a:t>mobil</a:t>
            </a:r>
            <a:r>
              <a:rPr lang="en-US" sz="2400" b="1" dirty="0"/>
              <a:t> </a:t>
            </a:r>
            <a:r>
              <a:rPr lang="en-US" sz="2400" b="1" dirty="0" err="1"/>
              <a:t>atau</a:t>
            </a:r>
            <a:r>
              <a:rPr lang="en-US" sz="2400" b="1" dirty="0"/>
              <a:t> ban.</a:t>
            </a:r>
          </a:p>
        </p:txBody>
      </p:sp>
      <p:pic>
        <p:nvPicPr>
          <p:cNvPr id="6" name="Picture 5">
            <a:extLst>
              <a:ext uri="{FF2B5EF4-FFF2-40B4-BE49-F238E27FC236}">
                <a16:creationId xmlns:a16="http://schemas.microsoft.com/office/drawing/2014/main" id="{3D6283F6-A93D-DE0D-79FA-C296CC6D28C7}"/>
              </a:ext>
            </a:extLst>
          </p:cNvPr>
          <p:cNvPicPr>
            <a:picLocks noChangeAspect="1"/>
          </p:cNvPicPr>
          <p:nvPr/>
        </p:nvPicPr>
        <p:blipFill rotWithShape="1">
          <a:blip r:embed="rId2"/>
          <a:srcRect l="13787" t="25847" r="38978" b="26251"/>
          <a:stretch/>
        </p:blipFill>
        <p:spPr>
          <a:xfrm>
            <a:off x="2914073" y="881753"/>
            <a:ext cx="5758873" cy="3283527"/>
          </a:xfrm>
          <a:prstGeom prst="rect">
            <a:avLst/>
          </a:prstGeom>
        </p:spPr>
      </p:pic>
    </p:spTree>
    <p:extLst>
      <p:ext uri="{BB962C8B-B14F-4D97-AF65-F5344CB8AC3E}">
        <p14:creationId xmlns:p14="http://schemas.microsoft.com/office/powerpoint/2010/main" val="319793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271119-829D-E6D5-36F3-D53B9394C28E}"/>
              </a:ext>
            </a:extLst>
          </p:cNvPr>
          <p:cNvSpPr/>
          <p:nvPr/>
        </p:nvSpPr>
        <p:spPr>
          <a:xfrm>
            <a:off x="1126685" y="120971"/>
            <a:ext cx="3223643"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3.0</a:t>
            </a:r>
          </a:p>
        </p:txBody>
      </p:sp>
      <p:sp>
        <p:nvSpPr>
          <p:cNvPr id="5" name="TextBox 4">
            <a:extLst>
              <a:ext uri="{FF2B5EF4-FFF2-40B4-BE49-F238E27FC236}">
                <a16:creationId xmlns:a16="http://schemas.microsoft.com/office/drawing/2014/main" id="{2DC68378-D3A8-C48C-1096-C2BA2FF97C09}"/>
              </a:ext>
            </a:extLst>
          </p:cNvPr>
          <p:cNvSpPr txBox="1"/>
          <p:nvPr/>
        </p:nvSpPr>
        <p:spPr>
          <a:xfrm>
            <a:off x="669636" y="4208589"/>
            <a:ext cx="10510981" cy="1569660"/>
          </a:xfrm>
          <a:prstGeom prst="rect">
            <a:avLst/>
          </a:prstGeom>
          <a:noFill/>
        </p:spPr>
        <p:txBody>
          <a:bodyPr wrap="square">
            <a:spAutoFit/>
          </a:bodyPr>
          <a:lstStyle/>
          <a:p>
            <a:pPr algn="just"/>
            <a:r>
              <a:rPr lang="en-US" sz="2400" dirty="0" err="1"/>
              <a:t>Berbeda</a:t>
            </a:r>
            <a:r>
              <a:rPr lang="en-US" sz="2400" dirty="0"/>
              <a:t> </a:t>
            </a:r>
            <a:r>
              <a:rPr lang="en-US" sz="2400" dirty="0" err="1"/>
              <a:t>dengan</a:t>
            </a:r>
            <a:r>
              <a:rPr lang="en-US" sz="2400" dirty="0"/>
              <a:t> </a:t>
            </a:r>
            <a:r>
              <a:rPr lang="en-US" sz="2400" dirty="0" err="1"/>
              <a:t>revolusi</a:t>
            </a:r>
            <a:r>
              <a:rPr lang="en-US" sz="2400" dirty="0"/>
              <a:t> </a:t>
            </a:r>
            <a:r>
              <a:rPr lang="en-US" sz="2400" dirty="0" err="1"/>
              <a:t>industri</a:t>
            </a:r>
            <a:r>
              <a:rPr lang="en-US" sz="2400" dirty="0"/>
              <a:t> 1.0 dan 2.0, </a:t>
            </a:r>
            <a:r>
              <a:rPr lang="en-US" sz="2400" dirty="0" err="1"/>
              <a:t>revolusi</a:t>
            </a:r>
            <a:r>
              <a:rPr lang="en-US" sz="2400" dirty="0"/>
              <a:t> </a:t>
            </a:r>
            <a:r>
              <a:rPr lang="en-US" sz="2400" dirty="0" err="1"/>
              <a:t>ketiga</a:t>
            </a:r>
            <a:r>
              <a:rPr lang="en-US" sz="2400" dirty="0"/>
              <a:t> </a:t>
            </a:r>
            <a:r>
              <a:rPr lang="en-US" sz="2400" dirty="0" err="1"/>
              <a:t>ini</a:t>
            </a:r>
            <a:r>
              <a:rPr lang="en-US" sz="2400" dirty="0"/>
              <a:t> </a:t>
            </a:r>
            <a:r>
              <a:rPr lang="en-US" sz="2400" dirty="0" err="1"/>
              <a:t>ditandai</a:t>
            </a:r>
            <a:r>
              <a:rPr lang="en-US" sz="2400" dirty="0"/>
              <a:t> </a:t>
            </a:r>
            <a:r>
              <a:rPr lang="en-US" sz="2400" dirty="0" err="1"/>
              <a:t>dengan</a:t>
            </a:r>
            <a:r>
              <a:rPr lang="en-US" sz="2400" dirty="0"/>
              <a:t> </a:t>
            </a:r>
            <a:r>
              <a:rPr lang="en-US" sz="2400" b="1" dirty="0" err="1"/>
              <a:t>digantikannya</a:t>
            </a:r>
            <a:r>
              <a:rPr lang="en-US" sz="2400" b="1" dirty="0"/>
              <a:t> </a:t>
            </a:r>
            <a:r>
              <a:rPr lang="en-US" sz="2400" b="1" dirty="0" err="1"/>
              <a:t>tenaga</a:t>
            </a:r>
            <a:r>
              <a:rPr lang="en-US" sz="2400" b="1" dirty="0"/>
              <a:t> </a:t>
            </a:r>
            <a:r>
              <a:rPr lang="en-US" sz="2400" b="1" dirty="0" err="1"/>
              <a:t>manusia</a:t>
            </a:r>
            <a:r>
              <a:rPr lang="en-US" sz="2400" b="1" dirty="0"/>
              <a:t>. </a:t>
            </a:r>
            <a:r>
              <a:rPr lang="en-US" sz="2400" dirty="0"/>
              <a:t>Bisa </a:t>
            </a:r>
            <a:r>
              <a:rPr lang="en-US" sz="2400" dirty="0" err="1"/>
              <a:t>dikatakan</a:t>
            </a:r>
            <a:r>
              <a:rPr lang="en-US" sz="2400" dirty="0"/>
              <a:t>, </a:t>
            </a:r>
            <a:r>
              <a:rPr lang="en-US" sz="2400" dirty="0" err="1"/>
              <a:t>revolusi</a:t>
            </a:r>
            <a:r>
              <a:rPr lang="en-US" sz="2400" dirty="0"/>
              <a:t> </a:t>
            </a:r>
            <a:r>
              <a:rPr lang="en-US" sz="2400" dirty="0" err="1"/>
              <a:t>industri</a:t>
            </a:r>
            <a:r>
              <a:rPr lang="en-US" sz="2400" dirty="0"/>
              <a:t> 3.0 </a:t>
            </a:r>
            <a:r>
              <a:rPr lang="en-US" sz="2400" dirty="0" err="1"/>
              <a:t>merupakan</a:t>
            </a:r>
            <a:r>
              <a:rPr lang="en-US" sz="2400" dirty="0"/>
              <a:t> </a:t>
            </a:r>
            <a:r>
              <a:rPr lang="en-US" sz="2400" dirty="0" err="1"/>
              <a:t>saat</a:t>
            </a:r>
            <a:r>
              <a:rPr lang="en-US" sz="2400" dirty="0"/>
              <a:t> </a:t>
            </a:r>
            <a:r>
              <a:rPr lang="en-US" sz="2400" dirty="0" err="1"/>
              <a:t>dimana</a:t>
            </a:r>
            <a:r>
              <a:rPr lang="en-US" sz="2400" dirty="0"/>
              <a:t> </a:t>
            </a:r>
            <a:r>
              <a:rPr lang="en-US" sz="2400" dirty="0" err="1"/>
              <a:t>penemuan</a:t>
            </a:r>
            <a:r>
              <a:rPr lang="en-US" sz="2400" dirty="0"/>
              <a:t> </a:t>
            </a:r>
            <a:r>
              <a:rPr lang="en-US" sz="2400" dirty="0" err="1"/>
              <a:t>mesin</a:t>
            </a:r>
            <a:r>
              <a:rPr lang="en-US" sz="2400" dirty="0"/>
              <a:t> </a:t>
            </a:r>
            <a:r>
              <a:rPr lang="en-US" sz="2400" dirty="0" err="1"/>
              <a:t>penggerak</a:t>
            </a:r>
            <a:r>
              <a:rPr lang="en-US" sz="2400" dirty="0"/>
              <a:t> </a:t>
            </a:r>
            <a:r>
              <a:rPr lang="en-US" sz="2400" dirty="0" err="1"/>
              <a:t>memiliki</a:t>
            </a:r>
            <a:r>
              <a:rPr lang="en-US" sz="2400" dirty="0"/>
              <a:t> </a:t>
            </a:r>
            <a:r>
              <a:rPr lang="en-US" sz="2400" dirty="0" err="1"/>
              <a:t>kemampuan</a:t>
            </a:r>
            <a:r>
              <a:rPr lang="en-US" sz="2400" dirty="0"/>
              <a:t> </a:t>
            </a:r>
            <a:r>
              <a:rPr lang="en-US" sz="2400" dirty="0" err="1"/>
              <a:t>untuk</a:t>
            </a:r>
            <a:r>
              <a:rPr lang="en-US" sz="2400" dirty="0"/>
              <a:t> </a:t>
            </a:r>
            <a:r>
              <a:rPr lang="en-US" sz="2400" dirty="0" err="1"/>
              <a:t>berpikir</a:t>
            </a:r>
            <a:r>
              <a:rPr lang="en-US" sz="2400" dirty="0"/>
              <a:t> </a:t>
            </a:r>
            <a:r>
              <a:rPr lang="en-US" sz="2400" dirty="0" err="1"/>
              <a:t>secara</a:t>
            </a:r>
            <a:r>
              <a:rPr lang="en-US" sz="2400" dirty="0"/>
              <a:t> </a:t>
            </a:r>
            <a:r>
              <a:rPr lang="en-US" sz="2400" dirty="0" err="1"/>
              <a:t>otomatis</a:t>
            </a:r>
            <a:r>
              <a:rPr lang="en-US" sz="2400" dirty="0"/>
              <a:t>, </a:t>
            </a:r>
            <a:r>
              <a:rPr lang="en-US" sz="2400" dirty="0" err="1"/>
              <a:t>seperti</a:t>
            </a:r>
            <a:r>
              <a:rPr lang="en-US" sz="2400" dirty="0"/>
              <a:t> </a:t>
            </a:r>
            <a:r>
              <a:rPr lang="en-US" sz="2400" b="1" dirty="0"/>
              <a:t>robot </a:t>
            </a:r>
            <a:r>
              <a:rPr lang="en-US" sz="2400" b="1" dirty="0" err="1"/>
              <a:t>ataupun</a:t>
            </a:r>
            <a:r>
              <a:rPr lang="en-US" sz="2400" b="1" dirty="0"/>
              <a:t> </a:t>
            </a:r>
            <a:r>
              <a:rPr lang="en-US" sz="2400" b="1" dirty="0" err="1"/>
              <a:t>komputer</a:t>
            </a:r>
            <a:r>
              <a:rPr lang="en-US" sz="2400" b="1" dirty="0"/>
              <a:t>.</a:t>
            </a:r>
          </a:p>
        </p:txBody>
      </p:sp>
      <p:pic>
        <p:nvPicPr>
          <p:cNvPr id="4" name="Picture 3">
            <a:extLst>
              <a:ext uri="{FF2B5EF4-FFF2-40B4-BE49-F238E27FC236}">
                <a16:creationId xmlns:a16="http://schemas.microsoft.com/office/drawing/2014/main" id="{B5C7E877-34F7-B11F-F734-E9BC34246AE1}"/>
              </a:ext>
            </a:extLst>
          </p:cNvPr>
          <p:cNvPicPr>
            <a:picLocks noChangeAspect="1"/>
          </p:cNvPicPr>
          <p:nvPr/>
        </p:nvPicPr>
        <p:blipFill rotWithShape="1">
          <a:blip r:embed="rId2"/>
          <a:srcRect l="13787" t="29889" r="38864" b="23624"/>
          <a:stretch/>
        </p:blipFill>
        <p:spPr>
          <a:xfrm>
            <a:off x="3209636" y="879284"/>
            <a:ext cx="5772727" cy="3186545"/>
          </a:xfrm>
          <a:prstGeom prst="rect">
            <a:avLst/>
          </a:prstGeom>
        </p:spPr>
      </p:pic>
    </p:spTree>
    <p:extLst>
      <p:ext uri="{BB962C8B-B14F-4D97-AF65-F5344CB8AC3E}">
        <p14:creationId xmlns:p14="http://schemas.microsoft.com/office/powerpoint/2010/main" val="202567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271119-829D-E6D5-36F3-D53B9394C28E}"/>
              </a:ext>
            </a:extLst>
          </p:cNvPr>
          <p:cNvSpPr/>
          <p:nvPr/>
        </p:nvSpPr>
        <p:spPr>
          <a:xfrm>
            <a:off x="1126685" y="120971"/>
            <a:ext cx="3223643"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4.0</a:t>
            </a:r>
          </a:p>
        </p:txBody>
      </p:sp>
      <p:sp>
        <p:nvSpPr>
          <p:cNvPr id="5" name="TextBox 4">
            <a:extLst>
              <a:ext uri="{FF2B5EF4-FFF2-40B4-BE49-F238E27FC236}">
                <a16:creationId xmlns:a16="http://schemas.microsoft.com/office/drawing/2014/main" id="{2DC68378-D3A8-C48C-1096-C2BA2FF97C09}"/>
              </a:ext>
            </a:extLst>
          </p:cNvPr>
          <p:cNvSpPr txBox="1"/>
          <p:nvPr/>
        </p:nvSpPr>
        <p:spPr>
          <a:xfrm>
            <a:off x="494145" y="3834516"/>
            <a:ext cx="10510981" cy="2677656"/>
          </a:xfrm>
          <a:prstGeom prst="rect">
            <a:avLst/>
          </a:prstGeom>
          <a:noFill/>
        </p:spPr>
        <p:txBody>
          <a:bodyPr wrap="square">
            <a:spAutoFit/>
          </a:bodyPr>
          <a:lstStyle/>
          <a:p>
            <a:pPr algn="just" fontAlgn="base"/>
            <a:r>
              <a:rPr lang="en-ID" sz="2400" i="0" dirty="0">
                <a:effectLst/>
              </a:rPr>
              <a:t>Di </a:t>
            </a:r>
            <a:r>
              <a:rPr lang="en-ID" sz="2400" i="0" dirty="0" err="1">
                <a:effectLst/>
              </a:rPr>
              <a:t>beberapa</a:t>
            </a:r>
            <a:r>
              <a:rPr lang="en-ID" sz="2400" i="0" dirty="0">
                <a:effectLst/>
              </a:rPr>
              <a:t> negara dan </a:t>
            </a:r>
            <a:r>
              <a:rPr lang="en-ID" sz="2400" i="0" dirty="0" err="1">
                <a:effectLst/>
              </a:rPr>
              <a:t>diawali</a:t>
            </a:r>
            <a:r>
              <a:rPr lang="en-ID" sz="2400" i="0" dirty="0">
                <a:effectLst/>
              </a:rPr>
              <a:t> oleh </a:t>
            </a:r>
            <a:r>
              <a:rPr lang="en-ID" sz="2400" i="0" dirty="0" err="1">
                <a:effectLst/>
              </a:rPr>
              <a:t>perusahaan-perusahaan</a:t>
            </a:r>
            <a:r>
              <a:rPr lang="en-ID" sz="2400" i="0" dirty="0">
                <a:effectLst/>
              </a:rPr>
              <a:t> </a:t>
            </a:r>
            <a:r>
              <a:rPr lang="en-ID" sz="2400" i="0" dirty="0" err="1">
                <a:effectLst/>
              </a:rPr>
              <a:t>besar</a:t>
            </a:r>
            <a:r>
              <a:rPr lang="en-ID" sz="2400" i="0" dirty="0">
                <a:effectLst/>
              </a:rPr>
              <a:t>, </a:t>
            </a:r>
            <a:r>
              <a:rPr lang="en-ID" sz="2400" i="0" dirty="0" err="1">
                <a:effectLst/>
              </a:rPr>
              <a:t>penerapan</a:t>
            </a:r>
            <a:r>
              <a:rPr lang="en-ID" sz="2400" i="0" dirty="0">
                <a:effectLst/>
              </a:rPr>
              <a:t> </a:t>
            </a:r>
            <a:r>
              <a:rPr lang="en-ID" sz="2400" i="0" dirty="0" err="1">
                <a:effectLst/>
              </a:rPr>
              <a:t>konkret</a:t>
            </a:r>
            <a:r>
              <a:rPr lang="en-ID" sz="2400" i="0" dirty="0">
                <a:effectLst/>
              </a:rPr>
              <a:t> </a:t>
            </a:r>
            <a:r>
              <a:rPr lang="en-ID" sz="2400" i="0" dirty="0" err="1">
                <a:effectLst/>
              </a:rPr>
              <a:t>Industri</a:t>
            </a:r>
            <a:r>
              <a:rPr lang="en-ID" sz="2400" i="0" dirty="0">
                <a:effectLst/>
              </a:rPr>
              <a:t> 4.0 </a:t>
            </a:r>
            <a:r>
              <a:rPr lang="en-ID" sz="2400" i="0" dirty="0" err="1">
                <a:effectLst/>
              </a:rPr>
              <a:t>sudah</a:t>
            </a:r>
            <a:r>
              <a:rPr lang="en-ID" sz="2400" i="0" dirty="0">
                <a:effectLst/>
              </a:rPr>
              <a:t> </a:t>
            </a:r>
            <a:r>
              <a:rPr lang="en-ID" sz="2400" i="0" dirty="0" err="1">
                <a:effectLst/>
              </a:rPr>
              <a:t>banyak</a:t>
            </a:r>
            <a:r>
              <a:rPr lang="en-ID" sz="2400" i="0" dirty="0">
                <a:effectLst/>
              </a:rPr>
              <a:t> </a:t>
            </a:r>
            <a:r>
              <a:rPr lang="en-ID" sz="2400" i="0" dirty="0" err="1">
                <a:effectLst/>
              </a:rPr>
              <a:t>terlihat</a:t>
            </a:r>
            <a:r>
              <a:rPr lang="en-ID" sz="2400" i="0" dirty="0">
                <a:effectLst/>
              </a:rPr>
              <a:t>. </a:t>
            </a:r>
            <a:r>
              <a:rPr lang="en-ID" sz="2400" i="0" dirty="0" err="1">
                <a:effectLst/>
              </a:rPr>
              <a:t>Sebagai</a:t>
            </a:r>
            <a:r>
              <a:rPr lang="en-ID" sz="2400" i="0" dirty="0">
                <a:effectLst/>
              </a:rPr>
              <a:t> </a:t>
            </a:r>
            <a:r>
              <a:rPr lang="en-ID" sz="2400" i="0" dirty="0" err="1">
                <a:effectLst/>
              </a:rPr>
              <a:t>contoh</a:t>
            </a:r>
            <a:r>
              <a:rPr lang="en-ID" sz="2400" i="0" dirty="0">
                <a:effectLst/>
              </a:rPr>
              <a:t>:</a:t>
            </a:r>
          </a:p>
          <a:p>
            <a:pPr algn="l" fontAlgn="base"/>
            <a:endParaRPr lang="en-ID" sz="2400" i="0" dirty="0">
              <a:effectLst/>
            </a:endParaRPr>
          </a:p>
          <a:p>
            <a:pPr marL="342900" indent="-342900" algn="just" fontAlgn="base">
              <a:buFont typeface="Arial" panose="020B0604020202020204" pitchFamily="34" charset="0"/>
              <a:buChar char="•"/>
            </a:pPr>
            <a:r>
              <a:rPr lang="en-ID" sz="2400" b="1" i="0" dirty="0" err="1">
                <a:effectLst/>
              </a:rPr>
              <a:t>Kendaraan</a:t>
            </a:r>
            <a:r>
              <a:rPr lang="en-ID" sz="2400" b="1" i="0" dirty="0">
                <a:effectLst/>
              </a:rPr>
              <a:t> dan </a:t>
            </a:r>
            <a:r>
              <a:rPr lang="en-ID" sz="2400" b="1" i="0" dirty="0" err="1">
                <a:effectLst/>
              </a:rPr>
              <a:t>peralatan</a:t>
            </a:r>
            <a:r>
              <a:rPr lang="en-ID" sz="2400" b="1" i="0" dirty="0">
                <a:effectLst/>
              </a:rPr>
              <a:t> industrial </a:t>
            </a:r>
            <a:r>
              <a:rPr lang="en-ID" sz="2400" b="1" i="0" dirty="0" err="1">
                <a:effectLst/>
              </a:rPr>
              <a:t>otonom</a:t>
            </a:r>
            <a:r>
              <a:rPr lang="en-ID" sz="2400" i="0" dirty="0">
                <a:effectLst/>
              </a:rPr>
              <a:t>: </a:t>
            </a:r>
            <a:r>
              <a:rPr lang="en-ID" sz="2400" i="0" dirty="0" err="1">
                <a:effectLst/>
              </a:rPr>
              <a:t>pelabuhan</a:t>
            </a:r>
            <a:r>
              <a:rPr lang="en-ID" sz="2400" i="0" dirty="0">
                <a:effectLst/>
              </a:rPr>
              <a:t> </a:t>
            </a:r>
            <a:r>
              <a:rPr lang="en-ID" sz="2400" i="0" dirty="0" err="1">
                <a:effectLst/>
              </a:rPr>
              <a:t>dengan</a:t>
            </a:r>
            <a:r>
              <a:rPr lang="en-ID" sz="2400" i="0" dirty="0">
                <a:effectLst/>
              </a:rPr>
              <a:t> </a:t>
            </a:r>
            <a:r>
              <a:rPr lang="en-ID" sz="2400" i="0" dirty="0" err="1">
                <a:effectLst/>
              </a:rPr>
              <a:t>kemampuan</a:t>
            </a:r>
            <a:r>
              <a:rPr lang="en-ID" sz="2400" i="0" dirty="0">
                <a:effectLst/>
              </a:rPr>
              <a:t> </a:t>
            </a:r>
            <a:r>
              <a:rPr lang="en-ID" sz="2400" i="0" dirty="0" err="1">
                <a:effectLst/>
              </a:rPr>
              <a:t>menggerakkan</a:t>
            </a:r>
            <a:r>
              <a:rPr lang="en-ID" sz="2400" i="0" dirty="0">
                <a:effectLst/>
              </a:rPr>
              <a:t> </a:t>
            </a:r>
            <a:r>
              <a:rPr lang="en-ID" sz="2400" i="0" dirty="0" err="1">
                <a:effectLst/>
              </a:rPr>
              <a:t>katrol</a:t>
            </a:r>
            <a:r>
              <a:rPr lang="en-ID" sz="2400" i="0" dirty="0">
                <a:effectLst/>
              </a:rPr>
              <a:t> dan </a:t>
            </a:r>
            <a:r>
              <a:rPr lang="en-ID" sz="2400" i="0" dirty="0" err="1">
                <a:effectLst/>
              </a:rPr>
              <a:t>mengatur</a:t>
            </a:r>
            <a:r>
              <a:rPr lang="en-ID" sz="2400" i="0" dirty="0">
                <a:effectLst/>
              </a:rPr>
              <a:t> </a:t>
            </a:r>
            <a:r>
              <a:rPr lang="en-ID" sz="2400" i="0" dirty="0" err="1">
                <a:effectLst/>
              </a:rPr>
              <a:t>lalu-lintas</a:t>
            </a:r>
            <a:r>
              <a:rPr lang="en-ID" sz="2400" i="0" dirty="0">
                <a:effectLst/>
              </a:rPr>
              <a:t> </a:t>
            </a:r>
            <a:r>
              <a:rPr lang="en-ID" sz="2400" i="0" dirty="0" err="1">
                <a:effectLst/>
              </a:rPr>
              <a:t>kendaraan</a:t>
            </a:r>
            <a:r>
              <a:rPr lang="en-ID" sz="2400" i="0" dirty="0">
                <a:effectLst/>
              </a:rPr>
              <a:t> </a:t>
            </a:r>
            <a:r>
              <a:rPr lang="en-ID" sz="2400" i="0" dirty="0" err="1">
                <a:effectLst/>
              </a:rPr>
              <a:t>sebagai</a:t>
            </a:r>
            <a:r>
              <a:rPr lang="en-ID" sz="2400" i="0" dirty="0">
                <a:effectLst/>
              </a:rPr>
              <a:t> </a:t>
            </a:r>
            <a:r>
              <a:rPr lang="en-ID" sz="2400" i="0" dirty="0" err="1">
                <a:effectLst/>
              </a:rPr>
              <a:t>bentuk</a:t>
            </a:r>
            <a:r>
              <a:rPr lang="en-ID" sz="2400" i="0" dirty="0">
                <a:effectLst/>
              </a:rPr>
              <a:t> </a:t>
            </a:r>
            <a:r>
              <a:rPr lang="en-ID" sz="2400" i="0" dirty="0" err="1">
                <a:effectLst/>
              </a:rPr>
              <a:t>peningkatan</a:t>
            </a:r>
            <a:r>
              <a:rPr lang="en-ID" sz="2400" i="0" dirty="0">
                <a:effectLst/>
              </a:rPr>
              <a:t> </a:t>
            </a:r>
            <a:r>
              <a:rPr lang="en-ID" sz="2400" i="0" dirty="0" err="1">
                <a:effectLst/>
              </a:rPr>
              <a:t>efisiensi</a:t>
            </a:r>
            <a:r>
              <a:rPr lang="en-ID" sz="2400" i="0" dirty="0">
                <a:effectLst/>
              </a:rPr>
              <a:t> </a:t>
            </a:r>
            <a:r>
              <a:rPr lang="en-ID" sz="2400" i="0" dirty="0" err="1">
                <a:effectLst/>
              </a:rPr>
              <a:t>dalam</a:t>
            </a:r>
            <a:r>
              <a:rPr lang="en-ID" sz="2400" i="0" dirty="0">
                <a:effectLst/>
              </a:rPr>
              <a:t> </a:t>
            </a:r>
            <a:r>
              <a:rPr lang="en-ID" sz="2400" i="0" dirty="0" err="1">
                <a:effectLst/>
              </a:rPr>
              <a:t>sistem</a:t>
            </a:r>
            <a:r>
              <a:rPr lang="en-ID" sz="2400" i="0" dirty="0">
                <a:effectLst/>
              </a:rPr>
              <a:t> </a:t>
            </a:r>
            <a:r>
              <a:rPr lang="en-ID" sz="2400" i="0" dirty="0" err="1">
                <a:effectLst/>
              </a:rPr>
              <a:t>transportasi</a:t>
            </a:r>
            <a:r>
              <a:rPr lang="en-ID" sz="2400" i="0" dirty="0">
                <a:effectLst/>
              </a:rPr>
              <a:t> dan </a:t>
            </a:r>
            <a:r>
              <a:rPr lang="en-ID" sz="2400" i="0" dirty="0" err="1">
                <a:effectLst/>
              </a:rPr>
              <a:t>penyaluran</a:t>
            </a:r>
            <a:r>
              <a:rPr lang="en-ID" sz="2400" i="0" dirty="0">
                <a:effectLst/>
              </a:rPr>
              <a:t> </a:t>
            </a:r>
            <a:r>
              <a:rPr lang="en-ID" sz="2400" i="0" dirty="0" err="1">
                <a:effectLst/>
              </a:rPr>
              <a:t>kontainer</a:t>
            </a:r>
            <a:r>
              <a:rPr lang="en-ID" sz="2400" i="0" dirty="0">
                <a:effectLst/>
              </a:rPr>
              <a:t> </a:t>
            </a:r>
            <a:r>
              <a:rPr lang="en-ID" sz="2400" i="0" dirty="0" err="1">
                <a:effectLst/>
              </a:rPr>
              <a:t>barang</a:t>
            </a:r>
            <a:r>
              <a:rPr lang="en-ID" sz="2400" i="0" dirty="0">
                <a:effectLst/>
              </a:rPr>
              <a:t>. </a:t>
            </a:r>
          </a:p>
        </p:txBody>
      </p:sp>
      <p:pic>
        <p:nvPicPr>
          <p:cNvPr id="6" name="Picture 5">
            <a:extLst>
              <a:ext uri="{FF2B5EF4-FFF2-40B4-BE49-F238E27FC236}">
                <a16:creationId xmlns:a16="http://schemas.microsoft.com/office/drawing/2014/main" id="{E407FDE5-812D-7499-BE21-EEB34F0A80F0}"/>
              </a:ext>
            </a:extLst>
          </p:cNvPr>
          <p:cNvPicPr>
            <a:picLocks noChangeAspect="1"/>
          </p:cNvPicPr>
          <p:nvPr/>
        </p:nvPicPr>
        <p:blipFill rotWithShape="1">
          <a:blip r:embed="rId2"/>
          <a:srcRect l="17613" t="21400" r="17387" b="31506"/>
          <a:stretch/>
        </p:blipFill>
        <p:spPr>
          <a:xfrm>
            <a:off x="2133598" y="888584"/>
            <a:ext cx="7232073" cy="2945932"/>
          </a:xfrm>
          <a:prstGeom prst="rect">
            <a:avLst/>
          </a:prstGeom>
        </p:spPr>
      </p:pic>
    </p:spTree>
    <p:extLst>
      <p:ext uri="{BB962C8B-B14F-4D97-AF65-F5344CB8AC3E}">
        <p14:creationId xmlns:p14="http://schemas.microsoft.com/office/powerpoint/2010/main" val="249821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271119-829D-E6D5-36F3-D53B9394C28E}"/>
              </a:ext>
            </a:extLst>
          </p:cNvPr>
          <p:cNvSpPr/>
          <p:nvPr/>
        </p:nvSpPr>
        <p:spPr>
          <a:xfrm>
            <a:off x="1126685" y="120971"/>
            <a:ext cx="3223643" cy="615553"/>
          </a:xfrm>
          <a:prstGeom prst="rect">
            <a:avLst/>
          </a:prstGeom>
          <a:noFill/>
        </p:spPr>
        <p:txBody>
          <a:bodyPr wrap="square" lIns="60960" tIns="30480" rIns="60960" bIns="30480">
            <a:spAutoFit/>
          </a:bodyPr>
          <a:lstStyle/>
          <a:p>
            <a:pPr algn="ctr"/>
            <a:r>
              <a:rPr lang="en-US" sz="3600" b="1" dirty="0" err="1">
                <a:ln w="0"/>
                <a:solidFill>
                  <a:srgbClr val="FFC000"/>
                </a:solidFill>
                <a:effectLst>
                  <a:outerShdw blurRad="38100" dist="19050" dir="2700000" algn="tl" rotWithShape="0">
                    <a:schemeClr val="dk1">
                      <a:alpha val="40000"/>
                    </a:schemeClr>
                  </a:outerShdw>
                </a:effectLst>
              </a:rPr>
              <a:t>Industri</a:t>
            </a:r>
            <a:r>
              <a:rPr lang="en-US" sz="3600" b="1" dirty="0">
                <a:ln w="0"/>
                <a:solidFill>
                  <a:srgbClr val="FFC000"/>
                </a:solidFill>
                <a:effectLst>
                  <a:outerShdw blurRad="38100" dist="19050" dir="2700000" algn="tl" rotWithShape="0">
                    <a:schemeClr val="dk1">
                      <a:alpha val="40000"/>
                    </a:schemeClr>
                  </a:outerShdw>
                </a:effectLst>
              </a:rPr>
              <a:t> 4.0</a:t>
            </a:r>
          </a:p>
        </p:txBody>
      </p:sp>
      <p:sp>
        <p:nvSpPr>
          <p:cNvPr id="5" name="TextBox 4">
            <a:extLst>
              <a:ext uri="{FF2B5EF4-FFF2-40B4-BE49-F238E27FC236}">
                <a16:creationId xmlns:a16="http://schemas.microsoft.com/office/drawing/2014/main" id="{2DC68378-D3A8-C48C-1096-C2BA2FF97C09}"/>
              </a:ext>
            </a:extLst>
          </p:cNvPr>
          <p:cNvSpPr txBox="1"/>
          <p:nvPr/>
        </p:nvSpPr>
        <p:spPr>
          <a:xfrm>
            <a:off x="466436" y="3429000"/>
            <a:ext cx="10510981" cy="2677656"/>
          </a:xfrm>
          <a:prstGeom prst="rect">
            <a:avLst/>
          </a:prstGeom>
          <a:noFill/>
        </p:spPr>
        <p:txBody>
          <a:bodyPr wrap="square">
            <a:spAutoFit/>
          </a:bodyPr>
          <a:lstStyle/>
          <a:p>
            <a:pPr marL="342900" indent="-342900" algn="l" fontAlgn="base">
              <a:buFont typeface="Arial" panose="020B0604020202020204" pitchFamily="34" charset="0"/>
              <a:buChar char="•"/>
            </a:pPr>
            <a:r>
              <a:rPr lang="en-ID" sz="2400" b="1" i="0" dirty="0">
                <a:effectLst/>
              </a:rPr>
              <a:t>Mobil </a:t>
            </a:r>
            <a:r>
              <a:rPr lang="en-ID" sz="2400" b="1" i="0" dirty="0" err="1">
                <a:effectLst/>
              </a:rPr>
              <a:t>otonom</a:t>
            </a:r>
            <a:r>
              <a:rPr lang="en-ID" sz="2400" b="1" i="0" dirty="0">
                <a:effectLst/>
              </a:rPr>
              <a:t> </a:t>
            </a:r>
            <a:r>
              <a:rPr lang="en-ID" sz="2400" b="1" i="0" dirty="0" err="1">
                <a:effectLst/>
              </a:rPr>
              <a:t>dengan</a:t>
            </a:r>
            <a:r>
              <a:rPr lang="en-ID" sz="2400" b="1" i="0" dirty="0">
                <a:effectLst/>
              </a:rPr>
              <a:t> </a:t>
            </a:r>
            <a:r>
              <a:rPr lang="en-ID" sz="2400" b="1" i="0" dirty="0" err="1">
                <a:effectLst/>
              </a:rPr>
              <a:t>sistem</a:t>
            </a:r>
            <a:r>
              <a:rPr lang="en-ID" sz="2400" b="1" i="0" dirty="0">
                <a:effectLst/>
              </a:rPr>
              <a:t> </a:t>
            </a:r>
            <a:r>
              <a:rPr lang="en-ID" sz="2400" b="1" i="0" dirty="0" err="1">
                <a:effectLst/>
              </a:rPr>
              <a:t>kemudi</a:t>
            </a:r>
            <a:r>
              <a:rPr lang="en-ID" sz="2400" b="1" i="0" dirty="0">
                <a:effectLst/>
              </a:rPr>
              <a:t> dan </a:t>
            </a:r>
            <a:r>
              <a:rPr lang="en-ID" sz="2400" b="1" i="0" dirty="0" err="1">
                <a:effectLst/>
              </a:rPr>
              <a:t>navigasi</a:t>
            </a:r>
            <a:r>
              <a:rPr lang="en-ID" sz="2400" b="1" i="0" dirty="0">
                <a:effectLst/>
              </a:rPr>
              <a:t> </a:t>
            </a:r>
            <a:r>
              <a:rPr lang="en-ID" sz="2400" b="1" i="0" dirty="0" err="1">
                <a:effectLst/>
              </a:rPr>
              <a:t>cerdas</a:t>
            </a:r>
            <a:r>
              <a:rPr lang="en-ID" sz="2400" b="1" i="0" dirty="0">
                <a:effectLst/>
              </a:rPr>
              <a:t> juga </a:t>
            </a:r>
            <a:r>
              <a:rPr lang="en-ID" sz="2400" b="1" i="0" dirty="0" err="1">
                <a:effectLst/>
              </a:rPr>
              <a:t>mulai</a:t>
            </a:r>
            <a:r>
              <a:rPr lang="en-ID" sz="2400" b="1" i="0" dirty="0">
                <a:effectLst/>
              </a:rPr>
              <a:t> </a:t>
            </a:r>
            <a:r>
              <a:rPr lang="en-ID" sz="2400" b="1" i="0" dirty="0" err="1">
                <a:effectLst/>
              </a:rPr>
              <a:t>bermunculan</a:t>
            </a:r>
            <a:r>
              <a:rPr lang="en-ID" sz="2400" b="1" i="0" dirty="0">
                <a:effectLst/>
              </a:rPr>
              <a:t>.</a:t>
            </a:r>
          </a:p>
          <a:p>
            <a:pPr marL="342900" indent="-342900" algn="just" fontAlgn="base">
              <a:buFont typeface="Arial" panose="020B0604020202020204" pitchFamily="34" charset="0"/>
              <a:buChar char="•"/>
            </a:pPr>
            <a:r>
              <a:rPr lang="en-ID" sz="2400" b="1" i="0" dirty="0">
                <a:effectLst/>
              </a:rPr>
              <a:t>Robot</a:t>
            </a:r>
            <a:r>
              <a:rPr lang="en-ID" sz="2400" i="0" dirty="0">
                <a:effectLst/>
              </a:rPr>
              <a:t>: Di </a:t>
            </a:r>
            <a:r>
              <a:rPr lang="en-ID" sz="2400" i="0" dirty="0" err="1">
                <a:effectLst/>
              </a:rPr>
              <a:t>gudang</a:t>
            </a:r>
            <a:r>
              <a:rPr lang="en-ID" sz="2400" i="0" dirty="0">
                <a:effectLst/>
              </a:rPr>
              <a:t> </a:t>
            </a:r>
            <a:r>
              <a:rPr lang="en-ID" sz="2400" i="0" dirty="0" err="1">
                <a:effectLst/>
              </a:rPr>
              <a:t>barang</a:t>
            </a:r>
            <a:r>
              <a:rPr lang="en-ID" sz="2400" i="0" dirty="0">
                <a:effectLst/>
              </a:rPr>
              <a:t> </a:t>
            </a:r>
            <a:r>
              <a:rPr lang="en-ID" sz="2400" i="0" dirty="0" err="1">
                <a:effectLst/>
              </a:rPr>
              <a:t>misalnya</a:t>
            </a:r>
            <a:r>
              <a:rPr lang="en-ID" sz="2400" i="0" dirty="0">
                <a:effectLst/>
              </a:rPr>
              <a:t>, </a:t>
            </a:r>
            <a:r>
              <a:rPr lang="en-ID" sz="2400" i="0" dirty="0" err="1">
                <a:effectLst/>
              </a:rPr>
              <a:t>sudah</a:t>
            </a:r>
            <a:r>
              <a:rPr lang="en-ID" sz="2400" i="0" dirty="0">
                <a:effectLst/>
              </a:rPr>
              <a:t> </a:t>
            </a:r>
            <a:r>
              <a:rPr lang="en-ID" sz="2400" i="0" dirty="0" err="1">
                <a:effectLst/>
              </a:rPr>
              <a:t>ada</a:t>
            </a:r>
            <a:r>
              <a:rPr lang="en-ID" sz="2400" i="0" dirty="0">
                <a:effectLst/>
              </a:rPr>
              <a:t> robot yang </a:t>
            </a:r>
            <a:r>
              <a:rPr lang="en-ID" sz="2400" i="0" dirty="0" err="1">
                <a:effectLst/>
              </a:rPr>
              <a:t>bisa</a:t>
            </a:r>
            <a:r>
              <a:rPr lang="en-ID" sz="2400" i="0" dirty="0">
                <a:effectLst/>
              </a:rPr>
              <a:t> </a:t>
            </a:r>
            <a:r>
              <a:rPr lang="en-ID" sz="2400" i="0" dirty="0" err="1">
                <a:effectLst/>
              </a:rPr>
              <a:t>memilih</a:t>
            </a:r>
            <a:r>
              <a:rPr lang="en-ID" sz="2400" i="0" dirty="0">
                <a:effectLst/>
              </a:rPr>
              <a:t> </a:t>
            </a:r>
            <a:r>
              <a:rPr lang="en-ID" sz="2400" i="0" dirty="0" err="1">
                <a:effectLst/>
              </a:rPr>
              <a:t>barang</a:t>
            </a:r>
            <a:r>
              <a:rPr lang="en-ID" sz="2400" i="0" dirty="0">
                <a:effectLst/>
              </a:rPr>
              <a:t> dan </a:t>
            </a:r>
            <a:r>
              <a:rPr lang="en-ID" sz="2400" i="0" dirty="0" err="1">
                <a:effectLst/>
              </a:rPr>
              <a:t>mengantarnya</a:t>
            </a:r>
            <a:r>
              <a:rPr lang="en-ID" sz="2400" i="0" dirty="0">
                <a:effectLst/>
              </a:rPr>
              <a:t> </a:t>
            </a:r>
            <a:r>
              <a:rPr lang="en-ID" sz="2400" i="0" dirty="0" err="1">
                <a:effectLst/>
              </a:rPr>
              <a:t>ke</a:t>
            </a:r>
            <a:r>
              <a:rPr lang="en-ID" sz="2400" i="0" dirty="0">
                <a:effectLst/>
              </a:rPr>
              <a:t> </a:t>
            </a:r>
            <a:r>
              <a:rPr lang="en-ID" sz="2400" i="0" dirty="0" err="1">
                <a:effectLst/>
              </a:rPr>
              <a:t>pintu</a:t>
            </a:r>
            <a:r>
              <a:rPr lang="en-ID" sz="2400" i="0" dirty="0">
                <a:effectLst/>
              </a:rPr>
              <a:t> </a:t>
            </a:r>
            <a:r>
              <a:rPr lang="en-ID" sz="2400" i="0" dirty="0" err="1">
                <a:effectLst/>
              </a:rPr>
              <a:t>distribusi</a:t>
            </a:r>
            <a:r>
              <a:rPr lang="en-ID" sz="2400" i="0" dirty="0">
                <a:effectLst/>
              </a:rPr>
              <a:t>.</a:t>
            </a:r>
          </a:p>
          <a:p>
            <a:pPr marL="342900" indent="-342900" algn="just" fontAlgn="base">
              <a:buFont typeface="Arial" panose="020B0604020202020204" pitchFamily="34" charset="0"/>
              <a:buChar char="•"/>
            </a:pPr>
            <a:r>
              <a:rPr lang="en-ID" sz="2400" b="1" i="0" dirty="0">
                <a:effectLst/>
              </a:rPr>
              <a:t>3D Printer</a:t>
            </a:r>
            <a:r>
              <a:rPr lang="en-ID" sz="2400" i="0" dirty="0">
                <a:effectLst/>
              </a:rPr>
              <a:t>: File </a:t>
            </a:r>
            <a:r>
              <a:rPr lang="en-ID" sz="2400" i="0" dirty="0" err="1">
                <a:effectLst/>
              </a:rPr>
              <a:t>bentuk</a:t>
            </a:r>
            <a:r>
              <a:rPr lang="en-ID" sz="2400" i="0" dirty="0">
                <a:effectLst/>
              </a:rPr>
              <a:t> digital di </a:t>
            </a:r>
            <a:r>
              <a:rPr lang="en-ID" sz="2400" i="0" dirty="0" err="1">
                <a:effectLst/>
              </a:rPr>
              <a:t>komputer</a:t>
            </a:r>
            <a:r>
              <a:rPr lang="en-ID" sz="2400" i="0" dirty="0">
                <a:effectLst/>
              </a:rPr>
              <a:t> </a:t>
            </a:r>
            <a:r>
              <a:rPr lang="en-ID" sz="2400" i="0" dirty="0" err="1">
                <a:effectLst/>
              </a:rPr>
              <a:t>bisa</a:t>
            </a:r>
            <a:r>
              <a:rPr lang="en-ID" sz="2400" i="0" dirty="0">
                <a:effectLst/>
              </a:rPr>
              <a:t> </a:t>
            </a:r>
            <a:r>
              <a:rPr lang="en-ID" sz="2400" i="0" dirty="0" err="1">
                <a:effectLst/>
              </a:rPr>
              <a:t>secara</a:t>
            </a:r>
            <a:r>
              <a:rPr lang="en-ID" sz="2400" i="0" dirty="0">
                <a:effectLst/>
              </a:rPr>
              <a:t> </a:t>
            </a:r>
            <a:r>
              <a:rPr lang="en-ID" sz="2400" i="0" dirty="0" err="1">
                <a:effectLst/>
              </a:rPr>
              <a:t>langsung</a:t>
            </a:r>
            <a:r>
              <a:rPr lang="en-ID" sz="2400" i="0" dirty="0">
                <a:effectLst/>
              </a:rPr>
              <a:t> </a:t>
            </a:r>
            <a:r>
              <a:rPr lang="en-ID" sz="2400" i="0" dirty="0" err="1">
                <a:effectLst/>
              </a:rPr>
              <a:t>diproduksi</a:t>
            </a:r>
            <a:r>
              <a:rPr lang="en-ID" sz="2400" i="0" dirty="0">
                <a:effectLst/>
              </a:rPr>
              <a:t> </a:t>
            </a:r>
            <a:r>
              <a:rPr lang="en-ID" sz="2400" i="0" dirty="0" err="1">
                <a:effectLst/>
              </a:rPr>
              <a:t>menggunakan</a:t>
            </a:r>
            <a:r>
              <a:rPr lang="en-ID" sz="2400" i="0" dirty="0">
                <a:effectLst/>
              </a:rPr>
              <a:t> </a:t>
            </a:r>
            <a:r>
              <a:rPr lang="en-ID" sz="2400" i="0" dirty="0" err="1">
                <a:effectLst/>
              </a:rPr>
              <a:t>mesin</a:t>
            </a:r>
            <a:r>
              <a:rPr lang="en-ID" sz="2400" i="0" dirty="0">
                <a:effectLst/>
              </a:rPr>
              <a:t> </a:t>
            </a:r>
            <a:r>
              <a:rPr lang="en-ID" sz="2400" i="0" dirty="0" err="1">
                <a:effectLst/>
              </a:rPr>
              <a:t>pencetak</a:t>
            </a:r>
            <a:r>
              <a:rPr lang="en-ID" sz="2400" i="0" dirty="0">
                <a:effectLst/>
              </a:rPr>
              <a:t> </a:t>
            </a:r>
            <a:r>
              <a:rPr lang="en-ID" sz="2400" i="0" dirty="0" err="1">
                <a:effectLst/>
              </a:rPr>
              <a:t>jenis</a:t>
            </a:r>
            <a:r>
              <a:rPr lang="en-ID" sz="2400" i="0" dirty="0">
                <a:effectLst/>
              </a:rPr>
              <a:t> </a:t>
            </a:r>
            <a:r>
              <a:rPr lang="en-ID" sz="2400" i="0" dirty="0" err="1">
                <a:effectLst/>
              </a:rPr>
              <a:t>ini</a:t>
            </a:r>
            <a:r>
              <a:rPr lang="en-ID" sz="2400" i="0" dirty="0">
                <a:effectLst/>
              </a:rPr>
              <a:t>. </a:t>
            </a:r>
            <a:r>
              <a:rPr lang="en-ID" sz="2400" i="0" dirty="0" err="1">
                <a:effectLst/>
              </a:rPr>
              <a:t>Bahan</a:t>
            </a:r>
            <a:r>
              <a:rPr lang="en-ID" sz="2400" i="0" dirty="0">
                <a:effectLst/>
              </a:rPr>
              <a:t> </a:t>
            </a:r>
            <a:r>
              <a:rPr lang="en-ID" sz="2400" i="0" dirty="0" err="1">
                <a:effectLst/>
              </a:rPr>
              <a:t>mentah</a:t>
            </a:r>
            <a:r>
              <a:rPr lang="en-ID" sz="2400" i="0" dirty="0">
                <a:effectLst/>
              </a:rPr>
              <a:t> yang </a:t>
            </a:r>
            <a:r>
              <a:rPr lang="en-ID" sz="2400" i="0" dirty="0" err="1">
                <a:effectLst/>
              </a:rPr>
              <a:t>digunakan</a:t>
            </a:r>
            <a:r>
              <a:rPr lang="en-ID" sz="2400" i="0" dirty="0">
                <a:effectLst/>
              </a:rPr>
              <a:t> juga </a:t>
            </a:r>
            <a:r>
              <a:rPr lang="en-ID" sz="2400" i="0" dirty="0" err="1">
                <a:effectLst/>
              </a:rPr>
              <a:t>bervariasi</a:t>
            </a:r>
            <a:r>
              <a:rPr lang="en-ID" sz="2400" i="0" dirty="0">
                <a:effectLst/>
              </a:rPr>
              <a:t> </a:t>
            </a:r>
            <a:r>
              <a:rPr lang="en-ID" sz="2400" i="0" dirty="0" err="1">
                <a:effectLst/>
              </a:rPr>
              <a:t>misalnya</a:t>
            </a:r>
            <a:r>
              <a:rPr lang="en-ID" sz="2400" i="0" dirty="0">
                <a:effectLst/>
              </a:rPr>
              <a:t> </a:t>
            </a:r>
            <a:r>
              <a:rPr lang="en-ID" sz="2400" i="0" dirty="0" err="1">
                <a:effectLst/>
              </a:rPr>
              <a:t>plastik</a:t>
            </a:r>
            <a:r>
              <a:rPr lang="en-ID" sz="2400" i="0" dirty="0">
                <a:effectLst/>
              </a:rPr>
              <a:t> dan </a:t>
            </a:r>
            <a:r>
              <a:rPr lang="en-ID" sz="2400" i="0" dirty="0" err="1">
                <a:effectLst/>
              </a:rPr>
              <a:t>logam</a:t>
            </a:r>
            <a:r>
              <a:rPr lang="en-ID" sz="2400" i="0" dirty="0">
                <a:effectLst/>
              </a:rPr>
              <a:t>.</a:t>
            </a:r>
          </a:p>
        </p:txBody>
      </p:sp>
      <p:pic>
        <p:nvPicPr>
          <p:cNvPr id="6" name="Picture 5">
            <a:extLst>
              <a:ext uri="{FF2B5EF4-FFF2-40B4-BE49-F238E27FC236}">
                <a16:creationId xmlns:a16="http://schemas.microsoft.com/office/drawing/2014/main" id="{E407FDE5-812D-7499-BE21-EEB34F0A80F0}"/>
              </a:ext>
            </a:extLst>
          </p:cNvPr>
          <p:cNvPicPr>
            <a:picLocks noChangeAspect="1"/>
          </p:cNvPicPr>
          <p:nvPr/>
        </p:nvPicPr>
        <p:blipFill rotWithShape="1">
          <a:blip r:embed="rId2"/>
          <a:srcRect l="17613" t="21400" r="17387" b="31506"/>
          <a:stretch/>
        </p:blipFill>
        <p:spPr>
          <a:xfrm>
            <a:off x="2327564" y="609796"/>
            <a:ext cx="7232073" cy="2945932"/>
          </a:xfrm>
          <a:prstGeom prst="rect">
            <a:avLst/>
          </a:prstGeom>
        </p:spPr>
      </p:pic>
    </p:spTree>
    <p:extLst>
      <p:ext uri="{BB962C8B-B14F-4D97-AF65-F5344CB8AC3E}">
        <p14:creationId xmlns:p14="http://schemas.microsoft.com/office/powerpoint/2010/main" val="18615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ADDFD8E-62DC-4EEA-81E7-200B67524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824" y="1960418"/>
            <a:ext cx="57181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83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78A2387-6831-C644-B5AE-89713551B2A0}"/>
              </a:ext>
            </a:extLst>
          </p:cNvPr>
          <p:cNvGraphicFramePr/>
          <p:nvPr>
            <p:extLst>
              <p:ext uri="{D42A27DB-BD31-4B8C-83A1-F6EECF244321}">
                <p14:modId xmlns:p14="http://schemas.microsoft.com/office/powerpoint/2010/main" val="1023940402"/>
              </p:ext>
            </p:extLst>
          </p:nvPr>
        </p:nvGraphicFramePr>
        <p:xfrm>
          <a:off x="2299426" y="1098371"/>
          <a:ext cx="8356010" cy="5603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BFDE8455-BD3F-AB41-3906-FFD5C7E1A2FD}"/>
              </a:ext>
            </a:extLst>
          </p:cNvPr>
          <p:cNvSpPr/>
          <p:nvPr/>
        </p:nvSpPr>
        <p:spPr>
          <a:xfrm>
            <a:off x="263177" y="565853"/>
            <a:ext cx="7246046" cy="677108"/>
          </a:xfrm>
          <a:prstGeom prst="rect">
            <a:avLst/>
          </a:prstGeom>
          <a:noFill/>
        </p:spPr>
        <p:txBody>
          <a:bodyPr wrap="square" lIns="60960" tIns="30480" rIns="60960" bIns="30480">
            <a:spAutoFit/>
          </a:bodyPr>
          <a:lstStyle/>
          <a:p>
            <a:pPr algn="ctr"/>
            <a:r>
              <a:rPr lang="en-US" sz="4000" b="1" dirty="0">
                <a:ln w="0"/>
                <a:solidFill>
                  <a:srgbClr val="FFC000"/>
                </a:solidFill>
                <a:effectLst>
                  <a:outerShdw blurRad="38100" dist="19050" dir="2700000" algn="tl" rotWithShape="0">
                    <a:schemeClr val="dk1">
                      <a:alpha val="40000"/>
                    </a:schemeClr>
                  </a:outerShdw>
                </a:effectLst>
              </a:rPr>
              <a:t>LEARNING MATERIAL</a:t>
            </a:r>
          </a:p>
        </p:txBody>
      </p:sp>
    </p:spTree>
    <p:extLst>
      <p:ext uri="{BB962C8B-B14F-4D97-AF65-F5344CB8AC3E}">
        <p14:creationId xmlns:p14="http://schemas.microsoft.com/office/powerpoint/2010/main" val="3613672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F03164-B0E5-4266-9693-A90559CE55E3}"/>
              </a:ext>
            </a:extLst>
          </p:cNvPr>
          <p:cNvSpPr>
            <a:spLocks noGrp="1"/>
          </p:cNvSpPr>
          <p:nvPr>
            <p:ph type="title"/>
          </p:nvPr>
        </p:nvSpPr>
        <p:spPr>
          <a:xfrm>
            <a:off x="2156691" y="3666493"/>
            <a:ext cx="7670801" cy="1489707"/>
          </a:xfrm>
        </p:spPr>
        <p:txBody>
          <a:bodyPr>
            <a:noAutofit/>
          </a:bodyPr>
          <a:lstStyle/>
          <a:p>
            <a:pPr algn="just">
              <a:lnSpc>
                <a:spcPct val="150000"/>
              </a:lnSpc>
            </a:pP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br>
              <a:rPr lang="en-US" sz="2133" dirty="0">
                <a:latin typeface="Arial" panose="020B0604020202020204" pitchFamily="34" charset="0"/>
                <a:ea typeface="Times New Roman" panose="02020603050405020304" pitchFamily="18" charset="0"/>
              </a:rPr>
            </a:br>
            <a:r>
              <a:rPr lang="id-ID" sz="2133" dirty="0">
                <a:latin typeface="Arial" panose="020B0604020202020204" pitchFamily="34" charset="0"/>
                <a:ea typeface="Times New Roman" panose="02020603050405020304" pitchFamily="18" charset="0"/>
              </a:rPr>
              <a:t>Berkaitan Dengan  </a:t>
            </a:r>
            <a:r>
              <a:rPr lang="id-ID" sz="2133" dirty="0">
                <a:solidFill>
                  <a:srgbClr val="FF0000"/>
                </a:solidFill>
                <a:latin typeface="Arial" panose="020B0604020202020204" pitchFamily="34" charset="0"/>
                <a:ea typeface="Times New Roman" panose="02020603050405020304" pitchFamily="18" charset="0"/>
              </a:rPr>
              <a:t>Konsep-konsep Dasar Literasi Informasi Dan Keterampilan Dalam Pemanfaatan Informasi Pada Abad 21</a:t>
            </a:r>
            <a:r>
              <a:rPr lang="id-ID" sz="2133" dirty="0">
                <a:latin typeface="Arial" panose="020B0604020202020204" pitchFamily="34" charset="0"/>
                <a:ea typeface="Times New Roman" panose="02020603050405020304" pitchFamily="18" charset="0"/>
              </a:rPr>
              <a:t> Dengan Menggunakan Berbagai Sumber Daya Informasi Yang Tersedia Baik Dalam Bentuk Fisik Maupun Digital, Berkaitan Dengan Penggunaan Perangkat Lunak Komputer Dan Teknologi Informasi Dalam Mendukung Capaian Professional Di Dunia Kerja</a:t>
            </a:r>
            <a:endParaRPr lang="en-ID" sz="2133" dirty="0"/>
          </a:p>
        </p:txBody>
      </p:sp>
      <p:sp>
        <p:nvSpPr>
          <p:cNvPr id="14" name="Rectangle 13">
            <a:extLst>
              <a:ext uri="{FF2B5EF4-FFF2-40B4-BE49-F238E27FC236}">
                <a16:creationId xmlns:a16="http://schemas.microsoft.com/office/drawing/2014/main" id="{99A36A7F-28FD-47DF-885F-D81F0DA238F2}"/>
              </a:ext>
            </a:extLst>
          </p:cNvPr>
          <p:cNvSpPr/>
          <p:nvPr/>
        </p:nvSpPr>
        <p:spPr>
          <a:xfrm>
            <a:off x="2369068" y="739272"/>
            <a:ext cx="7246046" cy="677108"/>
          </a:xfrm>
          <a:prstGeom prst="rect">
            <a:avLst/>
          </a:prstGeom>
          <a:noFill/>
        </p:spPr>
        <p:txBody>
          <a:bodyPr wrap="square" lIns="60960" tIns="30480" rIns="60960" bIns="30480">
            <a:spAutoFit/>
          </a:bodyPr>
          <a:lstStyle/>
          <a:p>
            <a:pPr algn="ctr"/>
            <a:r>
              <a:rPr lang="en-US" sz="4000" b="1" dirty="0">
                <a:ln w="0"/>
                <a:solidFill>
                  <a:srgbClr val="FFC000"/>
                </a:solidFill>
                <a:effectLst>
                  <a:outerShdw blurRad="38100" dist="19050" dir="2700000" algn="tl" rotWithShape="0">
                    <a:schemeClr val="dk1">
                      <a:alpha val="40000"/>
                    </a:schemeClr>
                  </a:outerShdw>
                </a:effectLst>
              </a:rPr>
              <a:t>DESKRIPSI MATA KULIAH</a:t>
            </a:r>
          </a:p>
        </p:txBody>
      </p:sp>
    </p:spTree>
    <p:extLst>
      <p:ext uri="{BB962C8B-B14F-4D97-AF65-F5344CB8AC3E}">
        <p14:creationId xmlns:p14="http://schemas.microsoft.com/office/powerpoint/2010/main" val="86991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F6B896-E941-4BB8-8755-D33E0917AAA0}"/>
              </a:ext>
            </a:extLst>
          </p:cNvPr>
          <p:cNvSpPr txBox="1"/>
          <p:nvPr/>
        </p:nvSpPr>
        <p:spPr>
          <a:xfrm>
            <a:off x="1766765" y="1862822"/>
            <a:ext cx="7620000" cy="1077026"/>
          </a:xfrm>
          <a:prstGeom prst="rect">
            <a:avLst/>
          </a:prstGeom>
          <a:noFill/>
        </p:spPr>
        <p:txBody>
          <a:bodyPr wrap="square">
            <a:spAutoFit/>
          </a:bodyPr>
          <a:lstStyle/>
          <a:p>
            <a:r>
              <a:rPr lang="en-US" sz="2133" dirty="0" err="1">
                <a:latin typeface="Arial" panose="020B0604020202020204" pitchFamily="34" charset="0"/>
                <a:cs typeface="Arial" panose="020B0604020202020204" pitchFamily="34" charset="0"/>
              </a:rPr>
              <a:t>Dalam</a:t>
            </a:r>
            <a:r>
              <a:rPr lang="en-US" sz="2133" dirty="0">
                <a:latin typeface="Arial" panose="020B0604020202020204" pitchFamily="34" charset="0"/>
                <a:cs typeface="Arial" panose="020B0604020202020204" pitchFamily="34" charset="0"/>
              </a:rPr>
              <a:t> 1 semester </a:t>
            </a:r>
            <a:r>
              <a:rPr lang="en-US" sz="2133" dirty="0" err="1">
                <a:latin typeface="Arial" panose="020B0604020202020204" pitchFamily="34" charset="0"/>
                <a:cs typeface="Arial" panose="020B0604020202020204" pitchFamily="34" charset="0"/>
              </a:rPr>
              <a:t>setiap</a:t>
            </a:r>
            <a:r>
              <a:rPr lang="en-US" sz="2133" dirty="0">
                <a:latin typeface="Arial" panose="020B0604020202020204" pitchFamily="34" charset="0"/>
                <a:cs typeface="Arial" panose="020B0604020202020204" pitchFamily="34" charset="0"/>
              </a:rPr>
              <a:t> </a:t>
            </a:r>
            <a:r>
              <a:rPr lang="en-US" sz="2133" dirty="0" err="1">
                <a:latin typeface="Arial" panose="020B0604020202020204" pitchFamily="34" charset="0"/>
                <a:cs typeface="Arial" panose="020B0604020202020204" pitchFamily="34" charset="0"/>
              </a:rPr>
              <a:t>mata</a:t>
            </a:r>
            <a:r>
              <a:rPr lang="en-US" sz="2133" dirty="0">
                <a:latin typeface="Arial" panose="020B0604020202020204" pitchFamily="34" charset="0"/>
                <a:cs typeface="Arial" panose="020B0604020202020204" pitchFamily="34" charset="0"/>
              </a:rPr>
              <a:t> </a:t>
            </a:r>
            <a:r>
              <a:rPr lang="en-US" sz="2133" dirty="0" err="1">
                <a:latin typeface="Arial" panose="020B0604020202020204" pitchFamily="34" charset="0"/>
                <a:cs typeface="Arial" panose="020B0604020202020204" pitchFamily="34" charset="0"/>
              </a:rPr>
              <a:t>kuliah</a:t>
            </a:r>
            <a:r>
              <a:rPr lang="en-US" sz="2133" dirty="0">
                <a:latin typeface="Arial" panose="020B0604020202020204" pitchFamily="34" charset="0"/>
                <a:cs typeface="Arial" panose="020B0604020202020204" pitchFamily="34" charset="0"/>
              </a:rPr>
              <a:t> (MKU) </a:t>
            </a:r>
            <a:r>
              <a:rPr lang="en-US" sz="2133" dirty="0" err="1">
                <a:latin typeface="Arial" panose="020B0604020202020204" pitchFamily="34" charset="0"/>
                <a:cs typeface="Arial" panose="020B0604020202020204" pitchFamily="34" charset="0"/>
              </a:rPr>
              <a:t>diadakan</a:t>
            </a:r>
            <a:r>
              <a:rPr lang="en-US" sz="2133" dirty="0">
                <a:latin typeface="Arial" panose="020B0604020202020204" pitchFamily="34" charset="0"/>
                <a:cs typeface="Arial" panose="020B0604020202020204" pitchFamily="34" charset="0"/>
              </a:rPr>
              <a:t> Video Conference (VICON</a:t>
            </a:r>
            <a:r>
              <a:rPr lang="en-US" sz="2133" b="1" dirty="0">
                <a:latin typeface="Arial" panose="020B0604020202020204" pitchFamily="34" charset="0"/>
                <a:cs typeface="Arial" panose="020B0604020202020204" pitchFamily="34" charset="0"/>
              </a:rPr>
              <a:t>) 4 kali/</a:t>
            </a:r>
            <a:r>
              <a:rPr lang="en-US" sz="2133" b="1" dirty="0" err="1">
                <a:latin typeface="Arial" panose="020B0604020202020204" pitchFamily="34" charset="0"/>
                <a:cs typeface="Arial" panose="020B0604020202020204" pitchFamily="34" charset="0"/>
              </a:rPr>
              <a:t>minggu</a:t>
            </a:r>
            <a:r>
              <a:rPr lang="en-US" sz="2133" b="1" dirty="0">
                <a:latin typeface="Arial" panose="020B0604020202020204" pitchFamily="34" charset="0"/>
                <a:cs typeface="Arial" panose="020B0604020202020204" pitchFamily="34" charset="0"/>
              </a:rPr>
              <a:t> (W), </a:t>
            </a:r>
            <a:r>
              <a:rPr lang="en-US" sz="2133" dirty="0" err="1">
                <a:latin typeface="Arial" panose="020B0604020202020204" pitchFamily="34" charset="0"/>
                <a:cs typeface="Arial" panose="020B0604020202020204" pitchFamily="34" charset="0"/>
              </a:rPr>
              <a:t>jumlah</a:t>
            </a:r>
            <a:r>
              <a:rPr lang="en-US" sz="2133" dirty="0">
                <a:latin typeface="Arial" panose="020B0604020202020204" pitchFamily="34" charset="0"/>
                <a:cs typeface="Arial" panose="020B0604020202020204" pitchFamily="34" charset="0"/>
              </a:rPr>
              <a:t> total VICON </a:t>
            </a:r>
            <a:r>
              <a:rPr lang="en-US" sz="2133" dirty="0" err="1">
                <a:latin typeface="Arial" panose="020B0604020202020204" pitchFamily="34" charset="0"/>
                <a:cs typeface="Arial" panose="020B0604020202020204" pitchFamily="34" charset="0"/>
              </a:rPr>
              <a:t>adalah</a:t>
            </a:r>
            <a:r>
              <a:rPr lang="en-US" sz="2133" dirty="0">
                <a:latin typeface="Arial" panose="020B0604020202020204" pitchFamily="34" charset="0"/>
                <a:cs typeface="Arial" panose="020B0604020202020204" pitchFamily="34" charset="0"/>
              </a:rPr>
              <a:t> 4 kali. </a:t>
            </a:r>
            <a:endParaRPr lang="en-ID" sz="2133"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B67D259-8052-422F-9241-FABA006B0E2C}"/>
              </a:ext>
            </a:extLst>
          </p:cNvPr>
          <p:cNvSpPr/>
          <p:nvPr/>
        </p:nvSpPr>
        <p:spPr>
          <a:xfrm>
            <a:off x="2140720" y="869891"/>
            <a:ext cx="7246046" cy="677108"/>
          </a:xfrm>
          <a:prstGeom prst="rect">
            <a:avLst/>
          </a:prstGeom>
          <a:noFill/>
        </p:spPr>
        <p:txBody>
          <a:bodyPr wrap="square" lIns="60960" tIns="30480" rIns="60960" bIns="30480">
            <a:spAutoFit/>
          </a:bodyPr>
          <a:lstStyle/>
          <a:p>
            <a:pPr algn="ctr"/>
            <a:r>
              <a:rPr lang="en-US" sz="4000" b="1" dirty="0">
                <a:ln w="0"/>
                <a:solidFill>
                  <a:srgbClr val="FFC000"/>
                </a:solidFill>
                <a:effectLst>
                  <a:outerShdw blurRad="38100" dist="19050" dir="2700000" algn="tl" rotWithShape="0">
                    <a:schemeClr val="dk1">
                      <a:alpha val="40000"/>
                    </a:schemeClr>
                  </a:outerShdw>
                </a:effectLst>
              </a:rPr>
              <a:t>Video Conference </a:t>
            </a:r>
          </a:p>
        </p:txBody>
      </p:sp>
      <p:sp>
        <p:nvSpPr>
          <p:cNvPr id="15" name="TextBox 14">
            <a:extLst>
              <a:ext uri="{FF2B5EF4-FFF2-40B4-BE49-F238E27FC236}">
                <a16:creationId xmlns:a16="http://schemas.microsoft.com/office/drawing/2014/main" id="{5F825789-50D1-4DDD-A7E7-351810A4F2F6}"/>
              </a:ext>
            </a:extLst>
          </p:cNvPr>
          <p:cNvSpPr txBox="1"/>
          <p:nvPr/>
        </p:nvSpPr>
        <p:spPr>
          <a:xfrm>
            <a:off x="2896124" y="3178328"/>
            <a:ext cx="6096000" cy="1241622"/>
          </a:xfrm>
          <a:prstGeom prst="rect">
            <a:avLst/>
          </a:prstGeom>
          <a:noFill/>
        </p:spPr>
        <p:txBody>
          <a:bodyPr wrap="square">
            <a:spAutoFit/>
          </a:bodyPr>
          <a:lstStyle/>
          <a:p>
            <a:pPr marL="190510" indent="-190510">
              <a:buFont typeface="Arial" panose="020B0604020202020204" pitchFamily="34" charset="0"/>
              <a:buChar char="•"/>
            </a:pPr>
            <a:r>
              <a:rPr lang="en-US" sz="1867" dirty="0">
                <a:latin typeface="Arial" panose="020B0604020202020204" pitchFamily="34" charset="0"/>
                <a:cs typeface="Arial" panose="020B0604020202020204" pitchFamily="34" charset="0"/>
              </a:rPr>
              <a:t>Vicon </a:t>
            </a:r>
            <a:r>
              <a:rPr lang="en-US" sz="1867" dirty="0" err="1">
                <a:latin typeface="Arial" panose="020B0604020202020204" pitchFamily="34" charset="0"/>
                <a:cs typeface="Arial" panose="020B0604020202020204" pitchFamily="34" charset="0"/>
              </a:rPr>
              <a:t>merupakan</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layanan</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wajib</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dosen</a:t>
            </a:r>
            <a:r>
              <a:rPr lang="en-US" sz="1867" dirty="0">
                <a:latin typeface="Arial" panose="020B0604020202020204" pitchFamily="34" charset="0"/>
                <a:cs typeface="Arial" panose="020B0604020202020204" pitchFamily="34" charset="0"/>
              </a:rPr>
              <a:t> yang </a:t>
            </a:r>
            <a:r>
              <a:rPr lang="en-US" sz="1867" dirty="0" err="1">
                <a:latin typeface="Arial" panose="020B0604020202020204" pitchFamily="34" charset="0"/>
                <a:cs typeface="Arial" panose="020B0604020202020204" pitchFamily="34" charset="0"/>
              </a:rPr>
              <a:t>terjadwal</a:t>
            </a:r>
            <a:endParaRPr lang="en-US" sz="1867" dirty="0">
              <a:latin typeface="Arial" panose="020B0604020202020204" pitchFamily="34" charset="0"/>
              <a:cs typeface="Arial" panose="020B0604020202020204" pitchFamily="34" charset="0"/>
            </a:endParaRPr>
          </a:p>
          <a:p>
            <a:pPr marL="190510" indent="-190510">
              <a:buFont typeface="Arial" panose="020B0604020202020204" pitchFamily="34" charset="0"/>
              <a:buChar char="•"/>
            </a:pPr>
            <a:r>
              <a:rPr lang="en-US" sz="1867" dirty="0" err="1">
                <a:latin typeface="Arial" panose="020B0604020202020204" pitchFamily="34" charset="0"/>
                <a:cs typeface="Arial" panose="020B0604020202020204" pitchFamily="34" charset="0"/>
              </a:rPr>
              <a:t>Tidak</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wajib</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diikuti</a:t>
            </a:r>
            <a:r>
              <a:rPr lang="en-US" sz="1867" dirty="0">
                <a:latin typeface="Arial" panose="020B0604020202020204" pitchFamily="34" charset="0"/>
                <a:cs typeface="Arial" panose="020B0604020202020204" pitchFamily="34" charset="0"/>
              </a:rPr>
              <a:t> oleh </a:t>
            </a:r>
            <a:r>
              <a:rPr lang="en-US" sz="1867" dirty="0" err="1">
                <a:latin typeface="Arial" panose="020B0604020202020204" pitchFamily="34" charset="0"/>
                <a:cs typeface="Arial" panose="020B0604020202020204" pitchFamily="34" charset="0"/>
              </a:rPr>
              <a:t>mahasiswa</a:t>
            </a:r>
            <a:endParaRPr lang="en-US" sz="1867" dirty="0">
              <a:latin typeface="Arial" panose="020B0604020202020204" pitchFamily="34" charset="0"/>
              <a:cs typeface="Arial" panose="020B0604020202020204" pitchFamily="34" charset="0"/>
            </a:endParaRPr>
          </a:p>
          <a:p>
            <a:pPr marL="190510" indent="-190510">
              <a:buFont typeface="Arial" panose="020B0604020202020204" pitchFamily="34" charset="0"/>
              <a:buChar char="•"/>
            </a:pPr>
            <a:r>
              <a:rPr lang="en-US" sz="1867" dirty="0" err="1">
                <a:latin typeface="Arial" panose="020B0604020202020204" pitchFamily="34" charset="0"/>
                <a:cs typeface="Arial" panose="020B0604020202020204" pitchFamily="34" charset="0"/>
              </a:rPr>
              <a:t>Mahasiswa</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diwajibkan</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menyimak</a:t>
            </a:r>
            <a:r>
              <a:rPr lang="en-US" sz="1867" dirty="0">
                <a:latin typeface="Arial" panose="020B0604020202020204" pitchFamily="34" charset="0"/>
                <a:cs typeface="Arial" panose="020B0604020202020204" pitchFamily="34" charset="0"/>
              </a:rPr>
              <a:t> </a:t>
            </a:r>
            <a:r>
              <a:rPr lang="en-US" sz="1867" dirty="0" err="1">
                <a:latin typeface="Arial" panose="020B0604020202020204" pitchFamily="34" charset="0"/>
                <a:cs typeface="Arial" panose="020B0604020202020204" pitchFamily="34" charset="0"/>
              </a:rPr>
              <a:t>dokumentasinya</a:t>
            </a:r>
            <a:r>
              <a:rPr lang="en-US" sz="1867" dirty="0">
                <a:latin typeface="Arial" panose="020B0604020202020204" pitchFamily="34" charset="0"/>
                <a:cs typeface="Arial" panose="020B0604020202020204" pitchFamily="34" charset="0"/>
              </a:rPr>
              <a:t> di LMS</a:t>
            </a:r>
          </a:p>
        </p:txBody>
      </p:sp>
    </p:spTree>
    <p:extLst>
      <p:ext uri="{BB962C8B-B14F-4D97-AF65-F5344CB8AC3E}">
        <p14:creationId xmlns:p14="http://schemas.microsoft.com/office/powerpoint/2010/main" val="19089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A9A0D3-9540-4776-A103-EDD2DC384CCC}"/>
              </a:ext>
            </a:extLst>
          </p:cNvPr>
          <p:cNvSpPr/>
          <p:nvPr/>
        </p:nvSpPr>
        <p:spPr>
          <a:xfrm>
            <a:off x="1476759" y="689809"/>
            <a:ext cx="9238481" cy="1292662"/>
          </a:xfrm>
          <a:prstGeom prst="rect">
            <a:avLst/>
          </a:prstGeom>
          <a:noFill/>
        </p:spPr>
        <p:txBody>
          <a:bodyPr wrap="square" lIns="60960" tIns="30480" rIns="60960" bIns="30480">
            <a:spAutoFit/>
          </a:bodyPr>
          <a:lstStyle/>
          <a:p>
            <a:pPr algn="ctr"/>
            <a:r>
              <a:rPr lang="en-US" sz="4000" b="1" dirty="0" err="1">
                <a:ln w="0"/>
                <a:solidFill>
                  <a:srgbClr val="FFC000"/>
                </a:solidFill>
                <a:effectLst>
                  <a:outerShdw blurRad="38100" dist="19050" dir="2700000" algn="tl" rotWithShape="0">
                    <a:schemeClr val="dk1">
                      <a:alpha val="40000"/>
                    </a:schemeClr>
                  </a:outerShdw>
                </a:effectLst>
              </a:rPr>
              <a:t>Sistem</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Absensi</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untuk</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mahasiswa</a:t>
            </a:r>
            <a:r>
              <a:rPr lang="en-US" sz="4000" b="1" dirty="0">
                <a:ln w="0"/>
                <a:solidFill>
                  <a:srgbClr val="FFC000"/>
                </a:solidFill>
                <a:effectLst>
                  <a:outerShdw blurRad="38100" dist="19050" dir="2700000" algn="tl" rotWithShape="0">
                    <a:schemeClr val="dk1">
                      <a:alpha val="40000"/>
                    </a:schemeClr>
                  </a:outerShdw>
                </a:effectLst>
              </a:rPr>
              <a:t> </a:t>
            </a:r>
          </a:p>
          <a:p>
            <a:pPr algn="ctr"/>
            <a:r>
              <a:rPr lang="en-US" sz="4000" b="1" i="1" dirty="0">
                <a:ln w="0"/>
                <a:solidFill>
                  <a:srgbClr val="FFC000"/>
                </a:solidFill>
                <a:effectLst>
                  <a:outerShdw blurRad="38100" dist="19050" dir="2700000" algn="tl" rotWithShape="0">
                    <a:schemeClr val="dk1">
                      <a:alpha val="40000"/>
                    </a:schemeClr>
                  </a:outerShdw>
                </a:effectLst>
              </a:rPr>
              <a:t>based on recorded activities</a:t>
            </a:r>
          </a:p>
        </p:txBody>
      </p:sp>
      <p:sp>
        <p:nvSpPr>
          <p:cNvPr id="9" name="TextBox 8">
            <a:extLst>
              <a:ext uri="{FF2B5EF4-FFF2-40B4-BE49-F238E27FC236}">
                <a16:creationId xmlns:a16="http://schemas.microsoft.com/office/drawing/2014/main" id="{37851476-C934-451A-9014-CD9F9566D510}"/>
              </a:ext>
            </a:extLst>
          </p:cNvPr>
          <p:cNvSpPr txBox="1"/>
          <p:nvPr/>
        </p:nvSpPr>
        <p:spPr>
          <a:xfrm>
            <a:off x="2551235" y="2386059"/>
            <a:ext cx="9640765" cy="3949094"/>
          </a:xfrm>
          <a:prstGeom prst="rect">
            <a:avLst/>
          </a:prstGeom>
          <a:noFill/>
        </p:spPr>
        <p:txBody>
          <a:bodyPr wrap="square">
            <a:spAutoFit/>
          </a:bodyPr>
          <a:lstStyle/>
          <a:p>
            <a:r>
              <a:rPr lang="en-US" sz="2933" dirty="0" err="1"/>
              <a:t>Bagi</a:t>
            </a:r>
            <a:r>
              <a:rPr lang="en-US" sz="2933" dirty="0"/>
              <a:t> </a:t>
            </a:r>
            <a:r>
              <a:rPr lang="en-US" sz="2933" dirty="0" err="1"/>
              <a:t>mahasiswa</a:t>
            </a:r>
            <a:r>
              <a:rPr lang="en-US" sz="2933" dirty="0"/>
              <a:t> yang full time a week =</a:t>
            </a:r>
          </a:p>
          <a:p>
            <a:pPr marL="342917" indent="-342917">
              <a:buFont typeface="+mj-lt"/>
              <a:buAutoNum type="arabicPeriod"/>
            </a:pPr>
            <a:r>
              <a:rPr lang="en-US" sz="2133" dirty="0" err="1"/>
              <a:t>Aktifitas</a:t>
            </a:r>
            <a:r>
              <a:rPr lang="en-US" sz="2133" dirty="0"/>
              <a:t> </a:t>
            </a:r>
            <a:r>
              <a:rPr lang="en-US" sz="2133" dirty="0" err="1"/>
              <a:t>diskusi</a:t>
            </a:r>
            <a:r>
              <a:rPr lang="en-US" sz="2133" dirty="0"/>
              <a:t> forum</a:t>
            </a:r>
          </a:p>
          <a:p>
            <a:pPr marL="342917" indent="-342917">
              <a:buFont typeface="+mj-lt"/>
              <a:buAutoNum type="arabicPeriod"/>
            </a:pPr>
            <a:r>
              <a:rPr lang="en-US" sz="2133" dirty="0" err="1"/>
              <a:t>Aktifitas</a:t>
            </a:r>
            <a:r>
              <a:rPr lang="en-US" sz="2133" dirty="0"/>
              <a:t> </a:t>
            </a:r>
            <a:r>
              <a:rPr lang="en-US" sz="2133" dirty="0" err="1"/>
              <a:t>membaca</a:t>
            </a:r>
            <a:r>
              <a:rPr lang="en-US" sz="2133" dirty="0"/>
              <a:t>/</a:t>
            </a:r>
            <a:r>
              <a:rPr lang="en-US" sz="2133" dirty="0" err="1"/>
              <a:t>menyimak</a:t>
            </a:r>
            <a:r>
              <a:rPr lang="en-US" sz="2133" dirty="0"/>
              <a:t> learning material</a:t>
            </a:r>
          </a:p>
          <a:p>
            <a:pPr marL="342917" indent="-342917">
              <a:buFont typeface="+mj-lt"/>
              <a:buAutoNum type="arabicPeriod"/>
            </a:pPr>
            <a:r>
              <a:rPr lang="en-US" sz="2133" dirty="0" err="1"/>
              <a:t>Aktifitas</a:t>
            </a:r>
            <a:r>
              <a:rPr lang="en-US" sz="2133" dirty="0"/>
              <a:t> </a:t>
            </a:r>
            <a:r>
              <a:rPr lang="en-US" sz="2133" dirty="0" err="1"/>
              <a:t>membuat</a:t>
            </a:r>
            <a:r>
              <a:rPr lang="en-US" sz="2133" dirty="0"/>
              <a:t> resume online</a:t>
            </a:r>
          </a:p>
          <a:p>
            <a:pPr marL="342917" indent="-342917">
              <a:buFont typeface="+mj-lt"/>
              <a:buAutoNum type="arabicPeriod"/>
            </a:pPr>
            <a:r>
              <a:rPr lang="en-US" sz="2133" dirty="0" err="1"/>
              <a:t>Aktifitas</a:t>
            </a:r>
            <a:r>
              <a:rPr lang="en-US" sz="2133" dirty="0"/>
              <a:t> </a:t>
            </a:r>
            <a:r>
              <a:rPr lang="en-US" sz="2133" dirty="0" err="1"/>
              <a:t>vicon</a:t>
            </a:r>
            <a:r>
              <a:rPr lang="en-US" sz="2133" dirty="0"/>
              <a:t> dg </a:t>
            </a:r>
            <a:r>
              <a:rPr lang="en-US" sz="2133" dirty="0" err="1"/>
              <a:t>dosen</a:t>
            </a:r>
            <a:endParaRPr lang="en-US" sz="2133" dirty="0"/>
          </a:p>
          <a:p>
            <a:pPr marL="342917" indent="-342917">
              <a:buFont typeface="+mj-lt"/>
              <a:buAutoNum type="arabicPeriod"/>
            </a:pPr>
            <a:r>
              <a:rPr lang="en-US" sz="2133" b="1" dirty="0" err="1">
                <a:solidFill>
                  <a:schemeClr val="accent1"/>
                </a:solidFill>
              </a:rPr>
              <a:t>Mengerjakan</a:t>
            </a:r>
            <a:r>
              <a:rPr lang="en-US" sz="2133" b="1" dirty="0">
                <a:solidFill>
                  <a:schemeClr val="accent1"/>
                </a:solidFill>
              </a:rPr>
              <a:t> quiz </a:t>
            </a:r>
            <a:r>
              <a:rPr lang="en-US" sz="2133" b="1" dirty="0" err="1">
                <a:solidFill>
                  <a:schemeClr val="accent1"/>
                </a:solidFill>
              </a:rPr>
              <a:t>mingguan</a:t>
            </a:r>
            <a:endParaRPr lang="en-US" sz="2133" b="1" dirty="0">
              <a:solidFill>
                <a:schemeClr val="accent1"/>
              </a:solidFill>
            </a:endParaRPr>
          </a:p>
          <a:p>
            <a:r>
              <a:rPr lang="en-US" sz="2933" dirty="0" err="1"/>
              <a:t>Bagi</a:t>
            </a:r>
            <a:r>
              <a:rPr lang="en-US" sz="2933" dirty="0"/>
              <a:t> </a:t>
            </a:r>
            <a:r>
              <a:rPr lang="en-US" sz="2933" dirty="0" err="1"/>
              <a:t>mahasiswa</a:t>
            </a:r>
            <a:r>
              <a:rPr lang="en-US" sz="2933" dirty="0"/>
              <a:t> yang </a:t>
            </a:r>
            <a:r>
              <a:rPr lang="en-US" sz="2933" dirty="0" err="1"/>
              <a:t>bekerja</a:t>
            </a:r>
            <a:r>
              <a:rPr lang="en-US" sz="2933" dirty="0"/>
              <a:t> =</a:t>
            </a:r>
          </a:p>
          <a:p>
            <a:pPr marL="342917" indent="-342917">
              <a:buFont typeface="+mj-lt"/>
              <a:buAutoNum type="arabicPeriod"/>
            </a:pPr>
            <a:r>
              <a:rPr lang="en-US" sz="2133" dirty="0" err="1"/>
              <a:t>Aktifitas</a:t>
            </a:r>
            <a:r>
              <a:rPr lang="en-US" sz="2133" dirty="0"/>
              <a:t> </a:t>
            </a:r>
            <a:r>
              <a:rPr lang="en-US" sz="2133" dirty="0" err="1"/>
              <a:t>diskusi</a:t>
            </a:r>
            <a:r>
              <a:rPr lang="en-US" sz="2133" dirty="0"/>
              <a:t> forum</a:t>
            </a:r>
          </a:p>
          <a:p>
            <a:pPr marL="342917" indent="-342917">
              <a:buFont typeface="+mj-lt"/>
              <a:buAutoNum type="arabicPeriod"/>
            </a:pPr>
            <a:r>
              <a:rPr lang="en-US" sz="2133" dirty="0" err="1"/>
              <a:t>Aktifitas</a:t>
            </a:r>
            <a:r>
              <a:rPr lang="en-US" sz="2133" dirty="0"/>
              <a:t> </a:t>
            </a:r>
            <a:r>
              <a:rPr lang="en-US" sz="2133" dirty="0" err="1"/>
              <a:t>membaca</a:t>
            </a:r>
            <a:r>
              <a:rPr lang="en-US" sz="2133" dirty="0"/>
              <a:t>/</a:t>
            </a:r>
            <a:r>
              <a:rPr lang="en-US" sz="2133" dirty="0" err="1"/>
              <a:t>menyimak</a:t>
            </a:r>
            <a:r>
              <a:rPr lang="en-US" sz="2133" dirty="0"/>
              <a:t> learning material</a:t>
            </a:r>
          </a:p>
          <a:p>
            <a:pPr marL="342917" indent="-342917">
              <a:buFont typeface="+mj-lt"/>
              <a:buAutoNum type="arabicPeriod"/>
            </a:pPr>
            <a:r>
              <a:rPr lang="en-US" sz="2133" b="1" dirty="0" err="1">
                <a:solidFill>
                  <a:schemeClr val="accent1"/>
                </a:solidFill>
              </a:rPr>
              <a:t>Mengerjakan</a:t>
            </a:r>
            <a:r>
              <a:rPr lang="en-US" sz="2133" b="1" dirty="0">
                <a:solidFill>
                  <a:schemeClr val="accent1"/>
                </a:solidFill>
              </a:rPr>
              <a:t> quiz </a:t>
            </a:r>
            <a:r>
              <a:rPr lang="en-US" sz="2133" b="1" dirty="0" err="1">
                <a:solidFill>
                  <a:schemeClr val="accent1"/>
                </a:solidFill>
              </a:rPr>
              <a:t>mingguan</a:t>
            </a:r>
            <a:endParaRPr lang="en-US" sz="2133" b="1" dirty="0">
              <a:solidFill>
                <a:schemeClr val="accent1"/>
              </a:solidFill>
            </a:endParaRPr>
          </a:p>
          <a:p>
            <a:endParaRPr lang="en-ID"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67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A4BF2-767B-B73C-D8BC-075AC00581E7}"/>
              </a:ext>
            </a:extLst>
          </p:cNvPr>
          <p:cNvPicPr>
            <a:picLocks noChangeAspect="1"/>
          </p:cNvPicPr>
          <p:nvPr/>
        </p:nvPicPr>
        <p:blipFill rotWithShape="1">
          <a:blip r:embed="rId2"/>
          <a:srcRect l="8977" t="39824" r="8636" b="11092"/>
          <a:stretch/>
        </p:blipFill>
        <p:spPr>
          <a:xfrm>
            <a:off x="0" y="1622253"/>
            <a:ext cx="12121826" cy="4113529"/>
          </a:xfrm>
          <a:prstGeom prst="rect">
            <a:avLst/>
          </a:prstGeom>
        </p:spPr>
      </p:pic>
      <p:sp>
        <p:nvSpPr>
          <p:cNvPr id="4" name="Rectangle 3">
            <a:extLst>
              <a:ext uri="{FF2B5EF4-FFF2-40B4-BE49-F238E27FC236}">
                <a16:creationId xmlns:a16="http://schemas.microsoft.com/office/drawing/2014/main" id="{D9D2E59C-CEC0-5DBD-E44E-F0C3683CDF45}"/>
              </a:ext>
            </a:extLst>
          </p:cNvPr>
          <p:cNvSpPr/>
          <p:nvPr/>
        </p:nvSpPr>
        <p:spPr>
          <a:xfrm>
            <a:off x="869998" y="115669"/>
            <a:ext cx="10452004" cy="1292662"/>
          </a:xfrm>
          <a:prstGeom prst="rect">
            <a:avLst/>
          </a:prstGeom>
          <a:noFill/>
        </p:spPr>
        <p:txBody>
          <a:bodyPr wrap="square" lIns="60960" tIns="30480" rIns="60960" bIns="30480">
            <a:spAutoFit/>
          </a:bodyPr>
          <a:lstStyle/>
          <a:p>
            <a:pPr algn="ctr"/>
            <a:r>
              <a:rPr lang="en-US" sz="4000" b="1" dirty="0">
                <a:ln w="0"/>
                <a:solidFill>
                  <a:srgbClr val="FFC000"/>
                </a:solidFill>
                <a:effectLst>
                  <a:outerShdw blurRad="38100" dist="19050" dir="2700000" algn="tl" rotWithShape="0">
                    <a:schemeClr val="dk1">
                      <a:alpha val="40000"/>
                    </a:schemeClr>
                  </a:outerShdw>
                </a:effectLst>
              </a:rPr>
              <a:t>RENCANA PEMBELAJARAN SEMESTER (RPS)</a:t>
            </a:r>
            <a:br>
              <a:rPr lang="en-US" sz="4000" b="1" dirty="0">
                <a:ln w="0"/>
                <a:solidFill>
                  <a:srgbClr val="FFC000"/>
                </a:solidFill>
                <a:effectLst>
                  <a:outerShdw blurRad="38100" dist="19050" dir="2700000" algn="tl" rotWithShape="0">
                    <a:schemeClr val="dk1">
                      <a:alpha val="40000"/>
                    </a:schemeClr>
                  </a:outerShdw>
                </a:effectLst>
              </a:rPr>
            </a:br>
            <a:r>
              <a:rPr lang="en-US" sz="4000" b="1" dirty="0">
                <a:ln w="0"/>
                <a:solidFill>
                  <a:srgbClr val="FFC000"/>
                </a:solidFill>
                <a:effectLst>
                  <a:outerShdw blurRad="38100" dist="19050" dir="2700000" algn="tl" rotWithShape="0">
                    <a:schemeClr val="dk1">
                      <a:alpha val="40000"/>
                    </a:schemeClr>
                  </a:outerShdw>
                </a:effectLst>
              </a:rPr>
              <a:t>ICT LITERACY</a:t>
            </a:r>
            <a:endParaRPr lang="en-US" sz="4000" b="1" i="1"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330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D2E59C-CEC0-5DBD-E44E-F0C3683CDF45}"/>
              </a:ext>
            </a:extLst>
          </p:cNvPr>
          <p:cNvSpPr/>
          <p:nvPr/>
        </p:nvSpPr>
        <p:spPr>
          <a:xfrm>
            <a:off x="995443" y="149482"/>
            <a:ext cx="10452004" cy="1292662"/>
          </a:xfrm>
          <a:prstGeom prst="rect">
            <a:avLst/>
          </a:prstGeom>
          <a:noFill/>
        </p:spPr>
        <p:txBody>
          <a:bodyPr wrap="square" lIns="60960" tIns="30480" rIns="60960" bIns="30480">
            <a:spAutoFit/>
          </a:bodyPr>
          <a:lstStyle/>
          <a:p>
            <a:pPr algn="ctr"/>
            <a:r>
              <a:rPr lang="en-US" sz="4000" b="1" dirty="0">
                <a:ln w="0"/>
                <a:solidFill>
                  <a:srgbClr val="FFC000"/>
                </a:solidFill>
                <a:effectLst>
                  <a:outerShdw blurRad="38100" dist="19050" dir="2700000" algn="tl" rotWithShape="0">
                    <a:schemeClr val="dk1">
                      <a:alpha val="40000"/>
                    </a:schemeClr>
                  </a:outerShdw>
                </a:effectLst>
              </a:rPr>
              <a:t>RENCANA PEMBELAJARAN SEMESTER (RPS)</a:t>
            </a:r>
            <a:br>
              <a:rPr lang="en-US" sz="4000" b="1" dirty="0">
                <a:ln w="0"/>
                <a:solidFill>
                  <a:srgbClr val="FFC000"/>
                </a:solidFill>
                <a:effectLst>
                  <a:outerShdw blurRad="38100" dist="19050" dir="2700000" algn="tl" rotWithShape="0">
                    <a:schemeClr val="dk1">
                      <a:alpha val="40000"/>
                    </a:schemeClr>
                  </a:outerShdw>
                </a:effectLst>
              </a:rPr>
            </a:br>
            <a:r>
              <a:rPr lang="en-US" sz="4000" b="1" dirty="0">
                <a:ln w="0"/>
                <a:solidFill>
                  <a:srgbClr val="FFC000"/>
                </a:solidFill>
                <a:effectLst>
                  <a:outerShdw blurRad="38100" dist="19050" dir="2700000" algn="tl" rotWithShape="0">
                    <a:schemeClr val="dk1">
                      <a:alpha val="40000"/>
                    </a:schemeClr>
                  </a:outerShdw>
                </a:effectLst>
              </a:rPr>
              <a:t>ICT LITERACY</a:t>
            </a:r>
            <a:endParaRPr lang="en-US" sz="4000" b="1" i="1" dirty="0">
              <a:ln w="0"/>
              <a:solidFill>
                <a:srgbClr val="FFC000"/>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77793CD9-C7A9-1BDF-E948-1BDD5A450F92}"/>
              </a:ext>
            </a:extLst>
          </p:cNvPr>
          <p:cNvPicPr>
            <a:picLocks noChangeAspect="1"/>
          </p:cNvPicPr>
          <p:nvPr/>
        </p:nvPicPr>
        <p:blipFill rotWithShape="1">
          <a:blip r:embed="rId2"/>
          <a:srcRect l="8523" t="24066" r="8523" b="52728"/>
          <a:stretch/>
        </p:blipFill>
        <p:spPr>
          <a:xfrm>
            <a:off x="744553" y="1745673"/>
            <a:ext cx="10702894" cy="1683327"/>
          </a:xfrm>
          <a:prstGeom prst="rect">
            <a:avLst/>
          </a:prstGeom>
        </p:spPr>
      </p:pic>
      <p:pic>
        <p:nvPicPr>
          <p:cNvPr id="6" name="Picture 5">
            <a:extLst>
              <a:ext uri="{FF2B5EF4-FFF2-40B4-BE49-F238E27FC236}">
                <a16:creationId xmlns:a16="http://schemas.microsoft.com/office/drawing/2014/main" id="{17BEAEC1-4771-7676-7D97-F9704CE4011C}"/>
              </a:ext>
            </a:extLst>
          </p:cNvPr>
          <p:cNvPicPr>
            <a:picLocks noChangeAspect="1"/>
          </p:cNvPicPr>
          <p:nvPr/>
        </p:nvPicPr>
        <p:blipFill rotWithShape="1">
          <a:blip r:embed="rId2"/>
          <a:srcRect l="8523" t="64557" r="8523" b="10573"/>
          <a:stretch/>
        </p:blipFill>
        <p:spPr>
          <a:xfrm>
            <a:off x="744553" y="3429000"/>
            <a:ext cx="10702894" cy="1804011"/>
          </a:xfrm>
          <a:prstGeom prst="rect">
            <a:avLst/>
          </a:prstGeom>
        </p:spPr>
      </p:pic>
    </p:spTree>
    <p:extLst>
      <p:ext uri="{BB962C8B-B14F-4D97-AF65-F5344CB8AC3E}">
        <p14:creationId xmlns:p14="http://schemas.microsoft.com/office/powerpoint/2010/main" val="288199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A9A0D3-9540-4776-A103-EDD2DC384CCC}"/>
              </a:ext>
            </a:extLst>
          </p:cNvPr>
          <p:cNvSpPr/>
          <p:nvPr/>
        </p:nvSpPr>
        <p:spPr>
          <a:xfrm>
            <a:off x="2140720" y="856036"/>
            <a:ext cx="7246046" cy="677108"/>
          </a:xfrm>
          <a:prstGeom prst="rect">
            <a:avLst/>
          </a:prstGeom>
          <a:noFill/>
        </p:spPr>
        <p:txBody>
          <a:bodyPr wrap="square" lIns="60960" tIns="30480" rIns="60960" bIns="30480">
            <a:spAutoFit/>
          </a:bodyPr>
          <a:lstStyle/>
          <a:p>
            <a:pPr algn="ctr"/>
            <a:r>
              <a:rPr lang="en-US" sz="4000" b="1" dirty="0" err="1">
                <a:ln w="0"/>
                <a:solidFill>
                  <a:srgbClr val="FFC000"/>
                </a:solidFill>
                <a:effectLst>
                  <a:outerShdw blurRad="38100" dist="19050" dir="2700000" algn="tl" rotWithShape="0">
                    <a:schemeClr val="dk1">
                      <a:alpha val="40000"/>
                    </a:schemeClr>
                  </a:outerShdw>
                </a:effectLst>
              </a:rPr>
              <a:t>Komponen</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Penilaian</a:t>
            </a:r>
            <a:endParaRPr lang="en-US" sz="4000" b="1" dirty="0">
              <a:ln w="0"/>
              <a:solidFill>
                <a:srgbClr val="FFC000"/>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37851476-C934-451A-9014-CD9F9566D510}"/>
              </a:ext>
            </a:extLst>
          </p:cNvPr>
          <p:cNvSpPr txBox="1"/>
          <p:nvPr/>
        </p:nvSpPr>
        <p:spPr>
          <a:xfrm>
            <a:off x="3911600" y="1974989"/>
            <a:ext cx="4368800" cy="2061718"/>
          </a:xfrm>
          <a:prstGeom prst="rect">
            <a:avLst/>
          </a:prstGeom>
          <a:noFill/>
        </p:spPr>
        <p:txBody>
          <a:bodyPr wrap="square">
            <a:spAutoFit/>
          </a:bodyPr>
          <a:lstStyle/>
          <a:p>
            <a:pPr marL="304815" indent="-304815">
              <a:buFont typeface="Arial" panose="020B0604020202020204" pitchFamily="34" charset="0"/>
              <a:buChar char="•"/>
            </a:pPr>
            <a:r>
              <a:rPr lang="en-US" sz="2133" b="1" dirty="0">
                <a:latin typeface="Arial" panose="020B0604020202020204" pitchFamily="34" charset="0"/>
                <a:cs typeface="Arial" panose="020B0604020202020204" pitchFamily="34" charset="0"/>
              </a:rPr>
              <a:t>TUGAS 1 : 15 %</a:t>
            </a:r>
          </a:p>
          <a:p>
            <a:pPr marL="304815" indent="-304815">
              <a:buFont typeface="Arial" panose="020B0604020202020204" pitchFamily="34" charset="0"/>
              <a:buChar char="•"/>
            </a:pPr>
            <a:r>
              <a:rPr lang="en-US" sz="2133" b="1" dirty="0">
                <a:latin typeface="Arial" panose="020B0604020202020204" pitchFamily="34" charset="0"/>
                <a:cs typeface="Arial" panose="020B0604020202020204" pitchFamily="34" charset="0"/>
              </a:rPr>
              <a:t>UTS         :  30 %</a:t>
            </a:r>
          </a:p>
          <a:p>
            <a:pPr marL="304815" indent="-304815">
              <a:buFont typeface="Arial" panose="020B0604020202020204" pitchFamily="34" charset="0"/>
              <a:buChar char="•"/>
            </a:pPr>
            <a:r>
              <a:rPr lang="en-US" sz="2133" b="1" dirty="0">
                <a:latin typeface="Arial" panose="020B0604020202020204" pitchFamily="34" charset="0"/>
                <a:cs typeface="Arial" panose="020B0604020202020204" pitchFamily="34" charset="0"/>
              </a:rPr>
              <a:t>TUGAS 2 : 15 %</a:t>
            </a:r>
          </a:p>
          <a:p>
            <a:pPr marL="304815" indent="-304815">
              <a:buFont typeface="Arial" panose="020B0604020202020204" pitchFamily="34" charset="0"/>
              <a:buChar char="•"/>
            </a:pPr>
            <a:r>
              <a:rPr lang="en-US" sz="2133" b="1" dirty="0">
                <a:latin typeface="Arial" panose="020B0604020202020204" pitchFamily="34" charset="0"/>
                <a:cs typeface="Arial" panose="020B0604020202020204" pitchFamily="34" charset="0"/>
              </a:rPr>
              <a:t>UAS         :  30 %</a:t>
            </a:r>
          </a:p>
          <a:p>
            <a:pPr marL="304815" indent="-304815">
              <a:buFont typeface="Arial" panose="020B0604020202020204" pitchFamily="34" charset="0"/>
              <a:buChar char="•"/>
            </a:pPr>
            <a:r>
              <a:rPr lang="en-US" sz="2133" b="1" dirty="0">
                <a:latin typeface="Arial" panose="020B0604020202020204" pitchFamily="34" charset="0"/>
                <a:cs typeface="Arial" panose="020B0604020202020204" pitchFamily="34" charset="0"/>
              </a:rPr>
              <a:t>SIKAP DAN PERILAKU : 10%</a:t>
            </a:r>
          </a:p>
          <a:p>
            <a:endParaRPr lang="en-ID"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96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A94F3-11DC-A947-B663-B29455BE7E15}"/>
              </a:ext>
            </a:extLst>
          </p:cNvPr>
          <p:cNvSpPr>
            <a:spLocks noGrp="1"/>
          </p:cNvSpPr>
          <p:nvPr>
            <p:ph idx="1"/>
          </p:nvPr>
        </p:nvSpPr>
        <p:spPr>
          <a:xfrm>
            <a:off x="738244" y="1627715"/>
            <a:ext cx="10715513" cy="3786692"/>
          </a:xfrm>
        </p:spPr>
        <p:txBody>
          <a:bodyPr>
            <a:normAutofit fontScale="62500" lnSpcReduction="20000"/>
          </a:bodyPr>
          <a:lstStyle/>
          <a:p>
            <a:pPr>
              <a:lnSpc>
                <a:spcPct val="150000"/>
              </a:lnSpc>
            </a:pPr>
            <a:r>
              <a:rPr lang="en-US" dirty="0" err="1"/>
              <a:t>Untuk</a:t>
            </a:r>
            <a:r>
              <a:rPr lang="en-US" dirty="0"/>
              <a:t> </a:t>
            </a:r>
            <a:r>
              <a:rPr lang="en-US" dirty="0" err="1"/>
              <a:t>setiap</a:t>
            </a:r>
            <a:r>
              <a:rPr lang="en-US" dirty="0"/>
              <a:t> MKU </a:t>
            </a:r>
            <a:r>
              <a:rPr lang="en-US" dirty="0" err="1"/>
              <a:t>dapat</a:t>
            </a:r>
            <a:r>
              <a:rPr lang="en-US" dirty="0"/>
              <a:t> </a:t>
            </a:r>
            <a:r>
              <a:rPr lang="en-US" dirty="0" err="1"/>
              <a:t>dirancang</a:t>
            </a:r>
            <a:r>
              <a:rPr lang="en-US" dirty="0"/>
              <a:t> </a:t>
            </a:r>
            <a:r>
              <a:rPr lang="en-US" dirty="0" err="1"/>
              <a:t>sebagai</a:t>
            </a:r>
            <a:r>
              <a:rPr lang="en-US" dirty="0"/>
              <a:t> proses </a:t>
            </a:r>
            <a:r>
              <a:rPr lang="en-US" dirty="0" err="1"/>
              <a:t>pembelajaran</a:t>
            </a:r>
            <a:r>
              <a:rPr lang="en-US" dirty="0"/>
              <a:t> </a:t>
            </a:r>
            <a:r>
              <a:rPr lang="en-US" dirty="0" err="1"/>
              <a:t>menghasilkan</a:t>
            </a:r>
            <a:r>
              <a:rPr lang="en-US" dirty="0"/>
              <a:t> output </a:t>
            </a:r>
            <a:r>
              <a:rPr lang="en-US" dirty="0" err="1"/>
              <a:t>berupa</a:t>
            </a:r>
            <a:r>
              <a:rPr lang="en-US" dirty="0"/>
              <a:t> paper/</a:t>
            </a:r>
            <a:r>
              <a:rPr lang="en-US" dirty="0" err="1"/>
              <a:t>makalah</a:t>
            </a:r>
            <a:r>
              <a:rPr lang="en-US" dirty="0"/>
              <a:t>/</a:t>
            </a:r>
            <a:r>
              <a:rPr lang="en-US" dirty="0" err="1"/>
              <a:t>aktifitas</a:t>
            </a:r>
            <a:r>
              <a:rPr lang="en-US" dirty="0"/>
              <a:t> </a:t>
            </a:r>
            <a:r>
              <a:rPr lang="en-US" dirty="0" err="1"/>
              <a:t>proyek</a:t>
            </a:r>
            <a:r>
              <a:rPr lang="en-US" dirty="0"/>
              <a:t>/</a:t>
            </a:r>
            <a:r>
              <a:rPr lang="en-US" dirty="0" err="1"/>
              <a:t>Implementasi</a:t>
            </a:r>
            <a:r>
              <a:rPr lang="en-US" dirty="0"/>
              <a:t>/</a:t>
            </a:r>
            <a:r>
              <a:rPr lang="en-US" dirty="0" err="1"/>
              <a:t>Karya</a:t>
            </a:r>
            <a:r>
              <a:rPr lang="en-US" dirty="0"/>
              <a:t> </a:t>
            </a:r>
            <a:r>
              <a:rPr lang="en-US" dirty="0" err="1"/>
              <a:t>inovatif</a:t>
            </a:r>
            <a:r>
              <a:rPr lang="en-US" dirty="0"/>
              <a:t> dan </a:t>
            </a:r>
            <a:r>
              <a:rPr lang="en-US" dirty="0" err="1"/>
              <a:t>kreatif</a:t>
            </a:r>
            <a:endParaRPr lang="en-US" dirty="0"/>
          </a:p>
          <a:p>
            <a:pPr>
              <a:lnSpc>
                <a:spcPct val="150000"/>
              </a:lnSpc>
            </a:pPr>
            <a:r>
              <a:rPr lang="en-US" dirty="0" err="1"/>
              <a:t>Karya</a:t>
            </a:r>
            <a:r>
              <a:rPr lang="en-US" dirty="0"/>
              <a:t>/</a:t>
            </a:r>
            <a:r>
              <a:rPr lang="en-US" dirty="0" err="1"/>
              <a:t>kegiatan</a:t>
            </a:r>
            <a:r>
              <a:rPr lang="en-US" dirty="0"/>
              <a:t> </a:t>
            </a:r>
            <a:r>
              <a:rPr lang="en-US" dirty="0" err="1"/>
              <a:t>dapat</a:t>
            </a:r>
            <a:r>
              <a:rPr lang="en-US" dirty="0"/>
              <a:t> </a:t>
            </a:r>
            <a:r>
              <a:rPr lang="en-US" dirty="0" err="1"/>
              <a:t>dikerjakan</a:t>
            </a:r>
            <a:r>
              <a:rPr lang="en-US" dirty="0"/>
              <a:t> dg </a:t>
            </a:r>
            <a:r>
              <a:rPr lang="en-US" dirty="0" err="1"/>
              <a:t>mandiri</a:t>
            </a:r>
            <a:r>
              <a:rPr lang="en-US" dirty="0"/>
              <a:t>/</a:t>
            </a:r>
            <a:r>
              <a:rPr lang="en-US" dirty="0" err="1"/>
              <a:t>kelompok</a:t>
            </a:r>
            <a:endParaRPr lang="en-US" dirty="0"/>
          </a:p>
          <a:p>
            <a:pPr>
              <a:lnSpc>
                <a:spcPct val="150000"/>
              </a:lnSpc>
            </a:pPr>
            <a:r>
              <a:rPr lang="en-US" dirty="0"/>
              <a:t>Paper/</a:t>
            </a:r>
            <a:r>
              <a:rPr lang="en-US" dirty="0" err="1"/>
              <a:t>makalah</a:t>
            </a:r>
            <a:r>
              <a:rPr lang="en-US" dirty="0"/>
              <a:t> </a:t>
            </a:r>
            <a:r>
              <a:rPr lang="en-US" dirty="0" err="1"/>
              <a:t>dipresentasikan</a:t>
            </a:r>
            <a:r>
              <a:rPr lang="en-US" dirty="0"/>
              <a:t> dg </a:t>
            </a:r>
            <a:r>
              <a:rPr lang="en-US" dirty="0" err="1"/>
              <a:t>cara</a:t>
            </a:r>
            <a:r>
              <a:rPr lang="en-US" dirty="0"/>
              <a:t> colloquium/FGD</a:t>
            </a:r>
          </a:p>
          <a:p>
            <a:pPr>
              <a:lnSpc>
                <a:spcPct val="150000"/>
              </a:lnSpc>
            </a:pPr>
            <a:r>
              <a:rPr lang="en-US" dirty="0"/>
              <a:t>UTS dan UAS </a:t>
            </a:r>
            <a:r>
              <a:rPr lang="en-US" dirty="0" err="1"/>
              <a:t>dapat</a:t>
            </a:r>
            <a:r>
              <a:rPr lang="en-US" dirty="0"/>
              <a:t> </a:t>
            </a:r>
            <a:r>
              <a:rPr lang="en-US" dirty="0" err="1"/>
              <a:t>dijadikan</a:t>
            </a:r>
            <a:r>
              <a:rPr lang="en-US" dirty="0"/>
              <a:t> </a:t>
            </a:r>
            <a:r>
              <a:rPr lang="en-US" dirty="0" err="1"/>
              <a:t>sebagai</a:t>
            </a:r>
            <a:r>
              <a:rPr lang="en-US" dirty="0"/>
              <a:t> </a:t>
            </a:r>
            <a:r>
              <a:rPr lang="en-US" dirty="0" err="1"/>
              <a:t>minggu</a:t>
            </a:r>
            <a:r>
              <a:rPr lang="en-US" dirty="0"/>
              <a:t> </a:t>
            </a:r>
            <a:r>
              <a:rPr lang="en-US" dirty="0" err="1"/>
              <a:t>konversi</a:t>
            </a:r>
            <a:r>
              <a:rPr lang="en-US" dirty="0"/>
              <a:t> </a:t>
            </a:r>
            <a:r>
              <a:rPr lang="en-US" dirty="0" err="1"/>
              <a:t>dari</a:t>
            </a:r>
            <a:r>
              <a:rPr lang="en-US" dirty="0"/>
              <a:t> assessment </a:t>
            </a:r>
            <a:r>
              <a:rPr lang="en-US" dirty="0" err="1"/>
              <a:t>ke</a:t>
            </a:r>
            <a:r>
              <a:rPr lang="en-US" dirty="0"/>
              <a:t> </a:t>
            </a:r>
            <a:r>
              <a:rPr lang="en-US" dirty="0" err="1"/>
              <a:t>dalam</a:t>
            </a:r>
            <a:r>
              <a:rPr lang="en-US" dirty="0"/>
              <a:t> </a:t>
            </a:r>
            <a:r>
              <a:rPr lang="en-US" dirty="0" err="1"/>
              <a:t>bentuk</a:t>
            </a:r>
            <a:r>
              <a:rPr lang="en-US" dirty="0"/>
              <a:t> </a:t>
            </a:r>
            <a:r>
              <a:rPr lang="en-US" dirty="0" err="1"/>
              <a:t>demonstrasi</a:t>
            </a:r>
            <a:r>
              <a:rPr lang="en-US" dirty="0"/>
              <a:t> skill dg </a:t>
            </a:r>
            <a:r>
              <a:rPr lang="en-US" dirty="0" err="1"/>
              <a:t>presentasi</a:t>
            </a:r>
            <a:r>
              <a:rPr lang="en-US" dirty="0"/>
              <a:t> paper/</a:t>
            </a:r>
            <a:r>
              <a:rPr lang="en-US" dirty="0" err="1"/>
              <a:t>karya</a:t>
            </a:r>
            <a:r>
              <a:rPr lang="en-US" dirty="0"/>
              <a:t>/</a:t>
            </a:r>
            <a:r>
              <a:rPr lang="en-US" dirty="0" err="1"/>
              <a:t>kegiatan</a:t>
            </a:r>
            <a:endParaRPr lang="en-US" dirty="0"/>
          </a:p>
          <a:p>
            <a:pPr>
              <a:lnSpc>
                <a:spcPct val="150000"/>
              </a:lnSpc>
            </a:pPr>
            <a:r>
              <a:rPr lang="en-US" dirty="0" err="1"/>
              <a:t>Karya</a:t>
            </a:r>
            <a:r>
              <a:rPr lang="en-US" dirty="0"/>
              <a:t>/</a:t>
            </a:r>
            <a:r>
              <a:rPr lang="en-US" dirty="0" err="1"/>
              <a:t>kegiatan</a:t>
            </a:r>
            <a:r>
              <a:rPr lang="en-US" dirty="0"/>
              <a:t> </a:t>
            </a:r>
            <a:r>
              <a:rPr lang="en-US" dirty="0" err="1"/>
              <a:t>dapat</a:t>
            </a:r>
            <a:r>
              <a:rPr lang="en-US" dirty="0"/>
              <a:t> </a:t>
            </a:r>
            <a:r>
              <a:rPr lang="en-US" dirty="0" err="1"/>
              <a:t>diterbitkan</a:t>
            </a:r>
            <a:r>
              <a:rPr lang="en-US" dirty="0"/>
              <a:t> di journal online/media online</a:t>
            </a:r>
          </a:p>
          <a:p>
            <a:pPr>
              <a:lnSpc>
                <a:spcPct val="150000"/>
              </a:lnSpc>
            </a:pPr>
            <a:r>
              <a:rPr lang="en-US" dirty="0"/>
              <a:t>Hasil output </a:t>
            </a:r>
            <a:r>
              <a:rPr lang="en-US" dirty="0" err="1"/>
              <a:t>dilakukan</a:t>
            </a:r>
            <a:r>
              <a:rPr lang="en-US" dirty="0"/>
              <a:t> assessment oleh </a:t>
            </a:r>
            <a:r>
              <a:rPr lang="en-US" dirty="0" err="1"/>
              <a:t>dosen</a:t>
            </a:r>
            <a:r>
              <a:rPr lang="en-US" dirty="0"/>
              <a:t> </a:t>
            </a:r>
            <a:r>
              <a:rPr lang="en-US" dirty="0" err="1"/>
              <a:t>untuk</a:t>
            </a:r>
            <a:r>
              <a:rPr lang="en-US" dirty="0"/>
              <a:t> </a:t>
            </a:r>
            <a:r>
              <a:rPr lang="en-US" dirty="0" err="1"/>
              <a:t>menjadi</a:t>
            </a:r>
            <a:r>
              <a:rPr lang="en-US" dirty="0"/>
              <a:t> </a:t>
            </a:r>
            <a:r>
              <a:rPr lang="en-US" dirty="0" err="1"/>
              <a:t>nilai</a:t>
            </a:r>
            <a:r>
              <a:rPr lang="en-US" dirty="0"/>
              <a:t> UTS/UAS</a:t>
            </a:r>
          </a:p>
        </p:txBody>
      </p:sp>
      <p:sp>
        <p:nvSpPr>
          <p:cNvPr id="4" name="Rectangle 3">
            <a:extLst>
              <a:ext uri="{FF2B5EF4-FFF2-40B4-BE49-F238E27FC236}">
                <a16:creationId xmlns:a16="http://schemas.microsoft.com/office/drawing/2014/main" id="{F07C51F6-8F62-4F68-0806-EA7C7DA0C3A4}"/>
              </a:ext>
            </a:extLst>
          </p:cNvPr>
          <p:cNvSpPr/>
          <p:nvPr/>
        </p:nvSpPr>
        <p:spPr>
          <a:xfrm>
            <a:off x="1476759" y="689809"/>
            <a:ext cx="9238481" cy="677108"/>
          </a:xfrm>
          <a:prstGeom prst="rect">
            <a:avLst/>
          </a:prstGeom>
          <a:noFill/>
        </p:spPr>
        <p:txBody>
          <a:bodyPr wrap="square" lIns="60960" tIns="30480" rIns="60960" bIns="30480">
            <a:spAutoFit/>
          </a:bodyPr>
          <a:lstStyle/>
          <a:p>
            <a:pPr algn="ctr"/>
            <a:r>
              <a:rPr lang="en-US" sz="4000" b="1" dirty="0" err="1">
                <a:ln w="0"/>
                <a:solidFill>
                  <a:srgbClr val="FFC000"/>
                </a:solidFill>
                <a:effectLst>
                  <a:outerShdw blurRad="38100" dist="19050" dir="2700000" algn="tl" rotWithShape="0">
                    <a:schemeClr val="dk1">
                      <a:alpha val="40000"/>
                    </a:schemeClr>
                  </a:outerShdw>
                </a:effectLst>
              </a:rPr>
              <a:t>Pembelajaran</a:t>
            </a:r>
            <a:r>
              <a:rPr lang="en-US" sz="4000" b="1" dirty="0">
                <a:ln w="0"/>
                <a:solidFill>
                  <a:srgbClr val="FFC000"/>
                </a:solidFill>
                <a:effectLst>
                  <a:outerShdw blurRad="38100" dist="19050" dir="2700000" algn="tl" rotWithShape="0">
                    <a:schemeClr val="dk1">
                      <a:alpha val="40000"/>
                    </a:schemeClr>
                  </a:outerShdw>
                </a:effectLst>
              </a:rPr>
              <a:t> </a:t>
            </a:r>
            <a:r>
              <a:rPr lang="en-US" sz="4000" b="1" dirty="0" err="1">
                <a:ln w="0"/>
                <a:solidFill>
                  <a:srgbClr val="FFC000"/>
                </a:solidFill>
                <a:effectLst>
                  <a:outerShdw blurRad="38100" dist="19050" dir="2700000" algn="tl" rotWithShape="0">
                    <a:schemeClr val="dk1">
                      <a:alpha val="40000"/>
                    </a:schemeClr>
                  </a:outerShdw>
                </a:effectLst>
              </a:rPr>
              <a:t>berbasis</a:t>
            </a:r>
            <a:r>
              <a:rPr lang="en-US" sz="4000" b="1" dirty="0">
                <a:ln w="0"/>
                <a:solidFill>
                  <a:srgbClr val="FFC000"/>
                </a:solidFill>
                <a:effectLst>
                  <a:outerShdw blurRad="38100" dist="19050" dir="2700000" algn="tl" rotWithShape="0">
                    <a:schemeClr val="dk1">
                      <a:alpha val="40000"/>
                    </a:schemeClr>
                  </a:outerShdw>
                </a:effectLst>
              </a:rPr>
              <a:t> output: MKU</a:t>
            </a:r>
          </a:p>
        </p:txBody>
      </p:sp>
    </p:spTree>
    <p:extLst>
      <p:ext uri="{BB962C8B-B14F-4D97-AF65-F5344CB8AC3E}">
        <p14:creationId xmlns:p14="http://schemas.microsoft.com/office/powerpoint/2010/main" val="32708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TotalTime>
  <Words>716</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Montserrat</vt:lpstr>
      <vt:lpstr>Office Theme</vt:lpstr>
      <vt:lpstr>     ICT LITERACY Program Studi Informatika  PENDAHULUAN </vt:lpstr>
      <vt:lpstr>PowerPoint Presentation</vt:lpstr>
      <vt:lpstr>                                     Berkaitan Dengan  Konsep-konsep Dasar Literasi Informasi Dan Keterampilan Dalam Pemanfaatan Informasi Pada Abad 21 Dengan Menggunakan Berbagai Sumber Daya Informasi Yang Tersedia Baik Dalam Bentuk Fisik Maupun Digital, Berkaitan Dengan Penggunaan Perangkat Lunak Komputer Dan Teknologi Informasi Dalam Mendukung Capaian Professional Di Dunia Kerja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cian hassolthine</cp:lastModifiedBy>
  <cp:revision>53</cp:revision>
  <dcterms:created xsi:type="dcterms:W3CDTF">2021-09-06T16:17:13Z</dcterms:created>
  <dcterms:modified xsi:type="dcterms:W3CDTF">2022-09-27T15:12:08Z</dcterms:modified>
</cp:coreProperties>
</file>