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jpg"/>
  <Override PartName="/ppt/media/image37.jpg" ContentType="image/jpg"/>
  <Override PartName="/ppt/media/image53.jpg" ContentType="image/jpg"/>
  <Override PartName="/ppt/media/image54.jpg" ContentType="image/jpg"/>
  <Override PartName="/ppt/media/image55.jpg" ContentType="image/jpg"/>
  <Override PartName="/ppt/media/image56.jpg" ContentType="image/jpg"/>
  <Override PartName="/ppt/media/image57.jpg" ContentType="image/jpg"/>
  <Override PartName="/ppt/media/image58.jpg" ContentType="image/jpg"/>
  <Override PartName="/ppt/media/image62.jpg" ContentType="image/jpg"/>
  <Override PartName="/ppt/media/image67.jpg" ContentType="image/jpg"/>
  <Override PartName="/ppt/media/image68.jpg" ContentType="image/jpg"/>
  <Override PartName="/ppt/media/image71.jpg" ContentType="image/jpg"/>
  <Override PartName="/ppt/media/image72.jpg" ContentType="image/jpg"/>
  <Override PartName="/ppt/media/image7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5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jpg"/><Relationship Id="rId3" Type="http://schemas.openxmlformats.org/officeDocument/2006/relationships/image" Target="../media/image66.png"/><Relationship Id="rId7" Type="http://schemas.openxmlformats.org/officeDocument/2006/relationships/image" Target="../media/image67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g"/><Relationship Id="rId3" Type="http://schemas.openxmlformats.org/officeDocument/2006/relationships/image" Target="../media/image70.png"/><Relationship Id="rId7" Type="http://schemas.openxmlformats.org/officeDocument/2006/relationships/image" Target="../media/image71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7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bm.com/e-business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12" y="2542904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10 – E-Business, E-Commerce,  &amp; E-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Goverment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9272905" cy="6858000"/>
            <a:chOff x="152400" y="0"/>
            <a:chExt cx="9272905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767076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67125" y="561911"/>
              <a:ext cx="11287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7625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71925" y="561911"/>
              <a:ext cx="2395601" cy="319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9250" y="561911"/>
              <a:ext cx="1633601" cy="319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9350" y="561911"/>
              <a:ext cx="11287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19850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34150" y="561911"/>
              <a:ext cx="2890901" cy="319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67843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20" dirty="0">
                <a:latin typeface="Gothic Uralic"/>
                <a:cs typeface="Gothic Uralic"/>
              </a:rPr>
              <a:t>Hubungan </a:t>
            </a:r>
            <a:r>
              <a:rPr sz="2750" b="0" i="0" spc="10" dirty="0">
                <a:latin typeface="Gothic Uralic"/>
                <a:cs typeface="Gothic Uralic"/>
              </a:rPr>
              <a:t>E-Business </a:t>
            </a:r>
            <a:r>
              <a:rPr sz="2750" b="0" i="0" dirty="0">
                <a:latin typeface="Gothic Uralic"/>
                <a:cs typeface="Gothic Uralic"/>
              </a:rPr>
              <a:t>dan</a:t>
            </a:r>
            <a:r>
              <a:rPr sz="2750" b="0" i="0" spc="225" dirty="0">
                <a:latin typeface="Gothic Uralic"/>
                <a:cs typeface="Gothic Uralic"/>
              </a:rPr>
              <a:t> </a:t>
            </a:r>
            <a:r>
              <a:rPr sz="2750" b="0" i="0" dirty="0">
                <a:latin typeface="Gothic Uralic"/>
                <a:cs typeface="Gothic Uralic"/>
              </a:rPr>
              <a:t>E-Commerce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7791" y="1267205"/>
            <a:ext cx="7800340" cy="4054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10" dirty="0">
                <a:latin typeface="Arial"/>
                <a:cs typeface="Arial"/>
              </a:rPr>
              <a:t>Perdagangan </a:t>
            </a:r>
            <a:r>
              <a:rPr sz="2400" spc="-30" dirty="0">
                <a:latin typeface="Arial"/>
                <a:cs typeface="Arial"/>
              </a:rPr>
              <a:t>elektronik </a:t>
            </a:r>
            <a:r>
              <a:rPr sz="2400" spc="-55" dirty="0">
                <a:latin typeface="Arial"/>
                <a:cs typeface="Arial"/>
              </a:rPr>
              <a:t>atau </a:t>
            </a:r>
            <a:r>
              <a:rPr sz="2400" spc="-70" dirty="0">
                <a:latin typeface="Arial"/>
                <a:cs typeface="Arial"/>
              </a:rPr>
              <a:t>e-commerce </a:t>
            </a:r>
            <a:r>
              <a:rPr sz="2400" spc="-65" dirty="0">
                <a:latin typeface="Arial"/>
                <a:cs typeface="Arial"/>
              </a:rPr>
              <a:t>merupakan  </a:t>
            </a:r>
            <a:r>
              <a:rPr sz="2400" spc="-85" dirty="0">
                <a:latin typeface="Arial"/>
                <a:cs typeface="Arial"/>
              </a:rPr>
              <a:t>bagian </a:t>
            </a:r>
            <a:r>
              <a:rPr sz="2400" spc="-40" dirty="0">
                <a:latin typeface="Arial"/>
                <a:cs typeface="Arial"/>
              </a:rPr>
              <a:t>dari </a:t>
            </a:r>
            <a:r>
              <a:rPr sz="2400" spc="-110" dirty="0">
                <a:latin typeface="Arial"/>
                <a:cs typeface="Arial"/>
              </a:rPr>
              <a:t>e-business, </a:t>
            </a:r>
            <a:r>
              <a:rPr sz="2400" spc="-20" dirty="0">
                <a:latin typeface="Arial"/>
                <a:cs typeface="Arial"/>
              </a:rPr>
              <a:t>di </a:t>
            </a:r>
            <a:r>
              <a:rPr sz="2400" spc="-90" dirty="0">
                <a:latin typeface="Arial"/>
                <a:cs typeface="Arial"/>
              </a:rPr>
              <a:t>mana </a:t>
            </a:r>
            <a:r>
              <a:rPr sz="2400" spc="-95" dirty="0">
                <a:latin typeface="Arial"/>
                <a:cs typeface="Arial"/>
              </a:rPr>
              <a:t>cakupan </a:t>
            </a:r>
            <a:r>
              <a:rPr sz="2400" spc="-114" dirty="0">
                <a:latin typeface="Arial"/>
                <a:cs typeface="Arial"/>
              </a:rPr>
              <a:t>e-business </a:t>
            </a:r>
            <a:r>
              <a:rPr sz="2400" spc="-60" dirty="0">
                <a:latin typeface="Arial"/>
                <a:cs typeface="Arial"/>
              </a:rPr>
              <a:t>lebih  </a:t>
            </a:r>
            <a:r>
              <a:rPr sz="2400" spc="-95" dirty="0">
                <a:latin typeface="Arial"/>
                <a:cs typeface="Arial"/>
              </a:rPr>
              <a:t>luas,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tidak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hanya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sekedar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perniagaan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tetapi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mencakup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juga  </a:t>
            </a:r>
            <a:r>
              <a:rPr sz="2400" spc="-85" dirty="0">
                <a:latin typeface="Arial"/>
                <a:cs typeface="Arial"/>
              </a:rPr>
              <a:t>pengkolaborasian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mitra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bisnis,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pelayanan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nasabah,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sumber  </a:t>
            </a:r>
            <a:r>
              <a:rPr sz="2400" spc="-114" dirty="0">
                <a:latin typeface="Arial"/>
                <a:cs typeface="Arial"/>
              </a:rPr>
              <a:t>daya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manusia,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lowongan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pekerjaan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dll.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450">
              <a:latin typeface="Arial"/>
              <a:cs typeface="Arial"/>
            </a:endParaRPr>
          </a:p>
          <a:p>
            <a:pPr marL="355600" marR="58419" indent="-343535">
              <a:lnSpc>
                <a:spcPct val="1004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105" dirty="0">
                <a:latin typeface="Arial"/>
                <a:cs typeface="Arial"/>
              </a:rPr>
              <a:t>Selain </a:t>
            </a:r>
            <a:r>
              <a:rPr sz="2400" spc="-25" dirty="0">
                <a:latin typeface="Arial"/>
                <a:cs typeface="Arial"/>
              </a:rPr>
              <a:t>teknologi </a:t>
            </a:r>
            <a:r>
              <a:rPr sz="2400" spc="-55" dirty="0">
                <a:latin typeface="Arial"/>
                <a:cs typeface="Arial"/>
              </a:rPr>
              <a:t>jaringan </a:t>
            </a:r>
            <a:r>
              <a:rPr sz="2400" spc="-40" dirty="0">
                <a:latin typeface="Arial"/>
                <a:cs typeface="Arial"/>
              </a:rPr>
              <a:t>www, </a:t>
            </a:r>
            <a:r>
              <a:rPr sz="2400" spc="-114" dirty="0">
                <a:latin typeface="Arial"/>
                <a:cs typeface="Arial"/>
              </a:rPr>
              <a:t>e-business </a:t>
            </a:r>
            <a:r>
              <a:rPr sz="2400" spc="-60" dirty="0">
                <a:latin typeface="Arial"/>
                <a:cs typeface="Arial"/>
              </a:rPr>
              <a:t>juga  </a:t>
            </a:r>
            <a:r>
              <a:rPr sz="2400" spc="-50" dirty="0">
                <a:latin typeface="Arial"/>
                <a:cs typeface="Arial"/>
              </a:rPr>
              <a:t>memerlukan </a:t>
            </a:r>
            <a:r>
              <a:rPr sz="2400" spc="-30" dirty="0">
                <a:latin typeface="Arial"/>
                <a:cs typeface="Arial"/>
              </a:rPr>
              <a:t>teknologi </a:t>
            </a:r>
            <a:r>
              <a:rPr sz="2400" spc="-100" dirty="0">
                <a:latin typeface="Arial"/>
                <a:cs typeface="Arial"/>
              </a:rPr>
              <a:t>basisdata </a:t>
            </a:r>
            <a:r>
              <a:rPr sz="2400" spc="-95" dirty="0">
                <a:latin typeface="Arial"/>
                <a:cs typeface="Arial"/>
              </a:rPr>
              <a:t>(database), </a:t>
            </a:r>
            <a:r>
              <a:rPr sz="2400" spc="-50" dirty="0">
                <a:latin typeface="Arial"/>
                <a:cs typeface="Arial"/>
              </a:rPr>
              <a:t>surat  </a:t>
            </a:r>
            <a:r>
              <a:rPr sz="2400" spc="-30" dirty="0">
                <a:latin typeface="Arial"/>
                <a:cs typeface="Arial"/>
              </a:rPr>
              <a:t>elektronik </a:t>
            </a:r>
            <a:r>
              <a:rPr sz="2400" spc="-60" dirty="0">
                <a:latin typeface="Arial"/>
                <a:cs typeface="Arial"/>
              </a:rPr>
              <a:t>(e-mail)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35" dirty="0">
                <a:latin typeface="Arial"/>
                <a:cs typeface="Arial"/>
              </a:rPr>
              <a:t>bentuk </a:t>
            </a:r>
            <a:r>
              <a:rPr sz="2400" spc="-25" dirty="0">
                <a:latin typeface="Arial"/>
                <a:cs typeface="Arial"/>
              </a:rPr>
              <a:t>teknologi </a:t>
            </a:r>
            <a:r>
              <a:rPr sz="2400" spc="-65" dirty="0">
                <a:latin typeface="Arial"/>
                <a:cs typeface="Arial"/>
              </a:rPr>
              <a:t>non </a:t>
            </a:r>
            <a:r>
              <a:rPr sz="2400" spc="-30" dirty="0">
                <a:latin typeface="Arial"/>
                <a:cs typeface="Arial"/>
              </a:rPr>
              <a:t>komputer 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lain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seperti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halnya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sistem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pengiriman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barang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alat  </a:t>
            </a:r>
            <a:r>
              <a:rPr sz="2400" spc="-80" dirty="0">
                <a:latin typeface="Arial"/>
                <a:cs typeface="Arial"/>
              </a:rPr>
              <a:t>pembayaran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untuk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e-commerce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9406255" cy="6858000"/>
            <a:chOff x="152400" y="0"/>
            <a:chExt cx="9406255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881376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0475" y="561911"/>
              <a:ext cx="11287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0975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5275" y="561911"/>
              <a:ext cx="2395601" cy="319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2600" y="561911"/>
              <a:ext cx="1633601" cy="319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62700" y="561911"/>
              <a:ext cx="11287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3200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7500" y="561911"/>
              <a:ext cx="2890901" cy="319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69183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5" dirty="0">
                <a:latin typeface="Gothic Uralic"/>
                <a:cs typeface="Gothic Uralic"/>
              </a:rPr>
              <a:t>Perbedaan </a:t>
            </a:r>
            <a:r>
              <a:rPr sz="2750" b="0" i="0" spc="10" dirty="0">
                <a:latin typeface="Gothic Uralic"/>
                <a:cs typeface="Gothic Uralic"/>
              </a:rPr>
              <a:t>E-Business </a:t>
            </a:r>
            <a:r>
              <a:rPr sz="2750" b="0" i="0" dirty="0">
                <a:latin typeface="Gothic Uralic"/>
                <a:cs typeface="Gothic Uralic"/>
              </a:rPr>
              <a:t>dan</a:t>
            </a:r>
            <a:r>
              <a:rPr sz="2750" b="0" i="0" spc="380" dirty="0">
                <a:latin typeface="Gothic Uralic"/>
                <a:cs typeface="Gothic Uralic"/>
              </a:rPr>
              <a:t> </a:t>
            </a:r>
            <a:r>
              <a:rPr sz="2750" b="0" i="0" dirty="0">
                <a:latin typeface="Gothic Uralic"/>
                <a:cs typeface="Gothic Uralic"/>
              </a:rPr>
              <a:t>E-Commerce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064" y="1569656"/>
            <a:ext cx="7694930" cy="3444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750" b="1" spc="-60" dirty="0">
                <a:latin typeface="Trebuchet MS"/>
                <a:cs typeface="Trebuchet MS"/>
              </a:rPr>
              <a:t>Menurut </a:t>
            </a:r>
            <a:r>
              <a:rPr sz="2750" b="1" spc="-125" dirty="0">
                <a:latin typeface="Trebuchet MS"/>
                <a:cs typeface="Trebuchet MS"/>
              </a:rPr>
              <a:t>Turban</a:t>
            </a:r>
            <a:r>
              <a:rPr sz="2750" b="1" spc="-615" dirty="0">
                <a:latin typeface="Trebuchet MS"/>
                <a:cs typeface="Trebuchet MS"/>
              </a:rPr>
              <a:t> </a:t>
            </a:r>
            <a:r>
              <a:rPr sz="2750" b="1" spc="-200" dirty="0">
                <a:latin typeface="Trebuchet MS"/>
                <a:cs typeface="Trebuchet MS"/>
              </a:rPr>
              <a:t>: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rebuchet MS"/>
              <a:cs typeface="Trebuchet MS"/>
            </a:endParaRPr>
          </a:p>
          <a:p>
            <a:pPr marL="355600" marR="5080">
              <a:lnSpc>
                <a:spcPct val="102000"/>
              </a:lnSpc>
            </a:pPr>
            <a:r>
              <a:rPr sz="2750" spc="-145" dirty="0">
                <a:latin typeface="Arial"/>
                <a:cs typeface="Arial"/>
              </a:rPr>
              <a:t>E-business </a:t>
            </a:r>
            <a:r>
              <a:rPr sz="2750" spc="-65" dirty="0">
                <a:latin typeface="Arial"/>
                <a:cs typeface="Arial"/>
              </a:rPr>
              <a:t>atau </a:t>
            </a:r>
            <a:r>
              <a:rPr sz="2750" spc="-80" dirty="0">
                <a:latin typeface="Arial"/>
                <a:cs typeface="Arial"/>
              </a:rPr>
              <a:t>bisnis </a:t>
            </a:r>
            <a:r>
              <a:rPr sz="2750" spc="-20" dirty="0">
                <a:latin typeface="Arial"/>
                <a:cs typeface="Arial"/>
              </a:rPr>
              <a:t>elektronik </a:t>
            </a:r>
            <a:r>
              <a:rPr sz="2750" spc="-50" dirty="0">
                <a:latin typeface="Arial"/>
                <a:cs typeface="Arial"/>
              </a:rPr>
              <a:t>merujuk </a:t>
            </a:r>
            <a:r>
              <a:rPr sz="2750" spc="-110" dirty="0">
                <a:latin typeface="Arial"/>
                <a:cs typeface="Arial"/>
              </a:rPr>
              <a:t>pada  </a:t>
            </a:r>
            <a:r>
              <a:rPr sz="2750" spc="-30" dirty="0">
                <a:latin typeface="Arial"/>
                <a:cs typeface="Arial"/>
              </a:rPr>
              <a:t>definisi </a:t>
            </a:r>
            <a:r>
              <a:rPr sz="2750" spc="-90" dirty="0">
                <a:latin typeface="Arial"/>
                <a:cs typeface="Arial"/>
              </a:rPr>
              <a:t>e-commerce </a:t>
            </a:r>
            <a:r>
              <a:rPr sz="2750" spc="-75" dirty="0">
                <a:latin typeface="Arial"/>
                <a:cs typeface="Arial"/>
              </a:rPr>
              <a:t>yang </a:t>
            </a:r>
            <a:r>
              <a:rPr sz="2750" spc="-30" dirty="0">
                <a:latin typeface="Arial"/>
                <a:cs typeface="Arial"/>
              </a:rPr>
              <a:t>lebih </a:t>
            </a:r>
            <a:r>
              <a:rPr sz="2750" spc="-105" dirty="0">
                <a:latin typeface="Arial"/>
                <a:cs typeface="Arial"/>
              </a:rPr>
              <a:t>luas, </a:t>
            </a:r>
            <a:r>
              <a:rPr sz="2750" spc="5" dirty="0">
                <a:latin typeface="Arial"/>
                <a:cs typeface="Arial"/>
              </a:rPr>
              <a:t>tidak </a:t>
            </a:r>
            <a:r>
              <a:rPr sz="2750" spc="-90" dirty="0">
                <a:latin typeface="Arial"/>
                <a:cs typeface="Arial"/>
              </a:rPr>
              <a:t>hanya  </a:t>
            </a:r>
            <a:r>
              <a:rPr sz="2750" spc="-60" dirty="0">
                <a:latin typeface="Arial"/>
                <a:cs typeface="Arial"/>
              </a:rPr>
              <a:t>pembelian </a:t>
            </a:r>
            <a:r>
              <a:rPr sz="2750" spc="-95" dirty="0">
                <a:latin typeface="Arial"/>
                <a:cs typeface="Arial"/>
              </a:rPr>
              <a:t>dan </a:t>
            </a:r>
            <a:r>
              <a:rPr sz="2750" spc="-75" dirty="0">
                <a:latin typeface="Arial"/>
                <a:cs typeface="Arial"/>
              </a:rPr>
              <a:t>penjualan </a:t>
            </a:r>
            <a:r>
              <a:rPr sz="2750" spc="-85" dirty="0">
                <a:latin typeface="Arial"/>
                <a:cs typeface="Arial"/>
              </a:rPr>
              <a:t>barang serta </a:t>
            </a:r>
            <a:r>
              <a:rPr sz="2750" spc="-120" dirty="0">
                <a:latin typeface="Arial"/>
                <a:cs typeface="Arial"/>
              </a:rPr>
              <a:t>jasa.</a:t>
            </a:r>
            <a:r>
              <a:rPr sz="2750" spc="-605" dirty="0">
                <a:latin typeface="Arial"/>
                <a:cs typeface="Arial"/>
              </a:rPr>
              <a:t> </a:t>
            </a:r>
            <a:r>
              <a:rPr sz="2750" spc="-70" dirty="0">
                <a:latin typeface="Arial"/>
                <a:cs typeface="Arial"/>
              </a:rPr>
              <a:t>Tetapi  </a:t>
            </a:r>
            <a:r>
              <a:rPr sz="2750" spc="-65" dirty="0">
                <a:latin typeface="Arial"/>
                <a:cs typeface="Arial"/>
              </a:rPr>
              <a:t>juga </a:t>
            </a:r>
            <a:r>
              <a:rPr sz="2750" spc="-95" dirty="0">
                <a:latin typeface="Arial"/>
                <a:cs typeface="Arial"/>
              </a:rPr>
              <a:t>pelayanan </a:t>
            </a:r>
            <a:r>
              <a:rPr sz="2750" spc="-70" dirty="0">
                <a:latin typeface="Arial"/>
                <a:cs typeface="Arial"/>
              </a:rPr>
              <a:t>pelanggan, </a:t>
            </a:r>
            <a:r>
              <a:rPr sz="2750" spc="-75" dirty="0">
                <a:latin typeface="Arial"/>
                <a:cs typeface="Arial"/>
              </a:rPr>
              <a:t>kolaborasi </a:t>
            </a:r>
            <a:r>
              <a:rPr sz="2750" spc="-90" dirty="0">
                <a:latin typeface="Arial"/>
                <a:cs typeface="Arial"/>
              </a:rPr>
              <a:t>dengan  </a:t>
            </a:r>
            <a:r>
              <a:rPr sz="2750" spc="20" dirty="0">
                <a:latin typeface="Arial"/>
                <a:cs typeface="Arial"/>
              </a:rPr>
              <a:t>mitra </a:t>
            </a:r>
            <a:r>
              <a:rPr sz="2750" spc="-70" dirty="0">
                <a:latin typeface="Arial"/>
                <a:cs typeface="Arial"/>
              </a:rPr>
              <a:t>bisnis, </a:t>
            </a:r>
            <a:r>
              <a:rPr sz="2750" spc="-55" dirty="0">
                <a:latin typeface="Arial"/>
                <a:cs typeface="Arial"/>
              </a:rPr>
              <a:t>e-learning, </a:t>
            </a:r>
            <a:r>
              <a:rPr sz="2750" spc="-95" dirty="0">
                <a:latin typeface="Arial"/>
                <a:cs typeface="Arial"/>
              </a:rPr>
              <a:t>dan </a:t>
            </a:r>
            <a:r>
              <a:rPr sz="2750" spc="-80" dirty="0">
                <a:latin typeface="Arial"/>
                <a:cs typeface="Arial"/>
              </a:rPr>
              <a:t>transaksi </a:t>
            </a:r>
            <a:r>
              <a:rPr sz="2750" spc="-20" dirty="0">
                <a:latin typeface="Arial"/>
                <a:cs typeface="Arial"/>
              </a:rPr>
              <a:t>elektronik  </a:t>
            </a:r>
            <a:r>
              <a:rPr sz="2750" spc="-65" dirty="0">
                <a:latin typeface="Arial"/>
                <a:cs typeface="Arial"/>
              </a:rPr>
              <a:t>dalam</a:t>
            </a:r>
            <a:r>
              <a:rPr sz="2750" spc="-145" dirty="0">
                <a:latin typeface="Arial"/>
                <a:cs typeface="Arial"/>
              </a:rPr>
              <a:t> </a:t>
            </a:r>
            <a:r>
              <a:rPr sz="2750" spc="-114" dirty="0">
                <a:latin typeface="Arial"/>
                <a:cs typeface="Arial"/>
              </a:rPr>
              <a:t>perusahaan.</a:t>
            </a:r>
            <a:endParaRPr sz="2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10111105" cy="6858000"/>
            <a:chOff x="152400" y="0"/>
            <a:chExt cx="10111105" cy="6858000"/>
          </a:xfrm>
        </p:grpSpPr>
        <p:sp>
          <p:nvSpPr>
            <p:cNvPr id="3" name="object 3"/>
            <p:cNvSpPr/>
            <p:nvPr/>
          </p:nvSpPr>
          <p:spPr>
            <a:xfrm>
              <a:off x="2438400" y="561911"/>
              <a:ext cx="2881376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05325" y="561911"/>
              <a:ext cx="11287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5825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10125" y="561911"/>
              <a:ext cx="2395601" cy="319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67450" y="561911"/>
              <a:ext cx="1633601" cy="319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7550" y="561911"/>
              <a:ext cx="11287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58050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72350" y="561911"/>
              <a:ext cx="2890901" cy="319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3276" y="429513"/>
            <a:ext cx="69176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dirty="0">
                <a:latin typeface="Gothic Uralic"/>
                <a:cs typeface="Gothic Uralic"/>
              </a:rPr>
              <a:t>Perbedaan </a:t>
            </a:r>
            <a:r>
              <a:rPr sz="2750" b="0" i="0" spc="10" dirty="0">
                <a:latin typeface="Gothic Uralic"/>
                <a:cs typeface="Gothic Uralic"/>
              </a:rPr>
              <a:t>E-Business </a:t>
            </a:r>
            <a:r>
              <a:rPr sz="2750" b="0" i="0" dirty="0">
                <a:latin typeface="Gothic Uralic"/>
                <a:cs typeface="Gothic Uralic"/>
              </a:rPr>
              <a:t>dan</a:t>
            </a:r>
            <a:r>
              <a:rPr sz="2750" b="0" i="0" spc="409" dirty="0">
                <a:latin typeface="Gothic Uralic"/>
                <a:cs typeface="Gothic Uralic"/>
              </a:rPr>
              <a:t> </a:t>
            </a:r>
            <a:r>
              <a:rPr sz="2750" b="0" i="0" dirty="0">
                <a:latin typeface="Gothic Uralic"/>
                <a:cs typeface="Gothic Uralic"/>
              </a:rPr>
              <a:t>E-Commerce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6645" y="1320799"/>
            <a:ext cx="7176770" cy="4173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2150" spc="-100" dirty="0">
                <a:latin typeface="Arial"/>
                <a:cs typeface="Arial"/>
              </a:rPr>
              <a:t>E-business </a:t>
            </a:r>
            <a:r>
              <a:rPr sz="2150" spc="-20" dirty="0">
                <a:latin typeface="Arial"/>
                <a:cs typeface="Arial"/>
              </a:rPr>
              <a:t>lebih </a:t>
            </a:r>
            <a:r>
              <a:rPr sz="2150" spc="-95" dirty="0">
                <a:latin typeface="Arial"/>
                <a:cs typeface="Arial"/>
              </a:rPr>
              <a:t>luas </a:t>
            </a:r>
            <a:r>
              <a:rPr sz="2150" spc="-50" dirty="0">
                <a:latin typeface="Arial"/>
                <a:cs typeface="Arial"/>
              </a:rPr>
              <a:t>dalam </a:t>
            </a:r>
            <a:r>
              <a:rPr sz="2150" spc="-30" dirty="0">
                <a:latin typeface="Arial"/>
                <a:cs typeface="Arial"/>
              </a:rPr>
              <a:t>lingkup </a:t>
            </a:r>
            <a:r>
              <a:rPr sz="2150" spc="-70" dirty="0">
                <a:latin typeface="Arial"/>
                <a:cs typeface="Arial"/>
              </a:rPr>
              <a:t>dan </a:t>
            </a:r>
            <a:r>
              <a:rPr sz="2150" spc="-65" dirty="0">
                <a:latin typeface="Arial"/>
                <a:cs typeface="Arial"/>
              </a:rPr>
              <a:t>e-commerce</a:t>
            </a:r>
            <a:r>
              <a:rPr sz="2150" spc="-365" dirty="0">
                <a:latin typeface="Arial"/>
                <a:cs typeface="Arial"/>
              </a:rPr>
              <a:t> </a:t>
            </a:r>
            <a:r>
              <a:rPr sz="2150" spc="-90" dirty="0">
                <a:latin typeface="Arial"/>
                <a:cs typeface="Arial"/>
              </a:rPr>
              <a:t>hanya</a:t>
            </a:r>
            <a:endParaRPr sz="2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2150" spc="-70" dirty="0">
                <a:latin typeface="Arial"/>
                <a:cs typeface="Arial"/>
              </a:rPr>
              <a:t>merupakan </a:t>
            </a:r>
            <a:r>
              <a:rPr sz="2150" spc="-65" dirty="0">
                <a:latin typeface="Arial"/>
                <a:cs typeface="Arial"/>
              </a:rPr>
              <a:t>satu </a:t>
            </a:r>
            <a:r>
              <a:rPr sz="2150" spc="-114" dirty="0">
                <a:latin typeface="Arial"/>
                <a:cs typeface="Arial"/>
              </a:rPr>
              <a:t>aspek </a:t>
            </a:r>
            <a:r>
              <a:rPr sz="2150" spc="-55" dirty="0">
                <a:latin typeface="Arial"/>
                <a:cs typeface="Arial"/>
              </a:rPr>
              <a:t>atau </a:t>
            </a:r>
            <a:r>
              <a:rPr sz="2150" spc="-60" dirty="0">
                <a:latin typeface="Arial"/>
                <a:cs typeface="Arial"/>
              </a:rPr>
              <a:t>satu </a:t>
            </a:r>
            <a:r>
              <a:rPr sz="2150" spc="-65" dirty="0">
                <a:latin typeface="Arial"/>
                <a:cs typeface="Arial"/>
              </a:rPr>
              <a:t>bagian </a:t>
            </a:r>
            <a:r>
              <a:rPr sz="2150" spc="-25" dirty="0">
                <a:latin typeface="Arial"/>
                <a:cs typeface="Arial"/>
              </a:rPr>
              <a:t>dari</a:t>
            </a:r>
            <a:r>
              <a:rPr sz="2150" spc="-195" dirty="0">
                <a:latin typeface="Arial"/>
                <a:cs typeface="Arial"/>
              </a:rPr>
              <a:t> </a:t>
            </a:r>
            <a:r>
              <a:rPr sz="2150" spc="-95" dirty="0">
                <a:latin typeface="Arial"/>
                <a:cs typeface="Arial"/>
              </a:rPr>
              <a:t>ebusiness.</a:t>
            </a:r>
            <a:endParaRPr sz="215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250"/>
              </a:spcBef>
              <a:buAutoNum type="arabicPeriod" startAt="2"/>
              <a:tabLst>
                <a:tab pos="355600" algn="l"/>
                <a:tab pos="356235" algn="l"/>
              </a:tabLst>
            </a:pPr>
            <a:r>
              <a:rPr sz="2150" spc="-70" dirty="0">
                <a:latin typeface="Arial"/>
                <a:cs typeface="Arial"/>
              </a:rPr>
              <a:t>E-commerce </a:t>
            </a:r>
            <a:r>
              <a:rPr sz="2150" spc="-90" dirty="0">
                <a:latin typeface="Arial"/>
                <a:cs typeface="Arial"/>
              </a:rPr>
              <a:t>hanya </a:t>
            </a:r>
            <a:r>
              <a:rPr sz="2150" spc="-80" dirty="0">
                <a:latin typeface="Arial"/>
                <a:cs typeface="Arial"/>
              </a:rPr>
              <a:t>mencakup </a:t>
            </a:r>
            <a:r>
              <a:rPr sz="2150" spc="-65" dirty="0">
                <a:latin typeface="Arial"/>
                <a:cs typeface="Arial"/>
              </a:rPr>
              <a:t>transaksi bisnis</a:t>
            </a:r>
            <a:r>
              <a:rPr sz="2150" spc="-5" dirty="0">
                <a:latin typeface="Arial"/>
                <a:cs typeface="Arial"/>
              </a:rPr>
              <a:t> </a:t>
            </a:r>
            <a:r>
              <a:rPr sz="2150" spc="-50" dirty="0">
                <a:latin typeface="Arial"/>
                <a:cs typeface="Arial"/>
              </a:rPr>
              <a:t>seperti</a:t>
            </a:r>
            <a:endParaRPr sz="215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2150" spc="-35" dirty="0">
                <a:latin typeface="Arial"/>
                <a:cs typeface="Arial"/>
              </a:rPr>
              <a:t>membeli </a:t>
            </a:r>
            <a:r>
              <a:rPr sz="2150" spc="-65" dirty="0">
                <a:latin typeface="Arial"/>
                <a:cs typeface="Arial"/>
              </a:rPr>
              <a:t>dan </a:t>
            </a:r>
            <a:r>
              <a:rPr sz="2150" spc="-55" dirty="0">
                <a:latin typeface="Arial"/>
                <a:cs typeface="Arial"/>
              </a:rPr>
              <a:t>menjual </a:t>
            </a:r>
            <a:r>
              <a:rPr sz="2150" spc="-65" dirty="0">
                <a:latin typeface="Arial"/>
                <a:cs typeface="Arial"/>
              </a:rPr>
              <a:t>barang </a:t>
            </a:r>
            <a:r>
              <a:rPr sz="2150" spc="-70" dirty="0">
                <a:latin typeface="Arial"/>
                <a:cs typeface="Arial"/>
              </a:rPr>
              <a:t>dan </a:t>
            </a:r>
            <a:r>
              <a:rPr sz="2150" spc="-105" dirty="0">
                <a:latin typeface="Arial"/>
                <a:cs typeface="Arial"/>
              </a:rPr>
              <a:t>jasa </a:t>
            </a:r>
            <a:r>
              <a:rPr sz="2150" spc="-35" dirty="0">
                <a:latin typeface="Arial"/>
                <a:cs typeface="Arial"/>
              </a:rPr>
              <a:t>melalui</a:t>
            </a:r>
            <a:r>
              <a:rPr sz="2150" spc="-220" dirty="0">
                <a:latin typeface="Arial"/>
                <a:cs typeface="Arial"/>
              </a:rPr>
              <a:t> </a:t>
            </a:r>
            <a:r>
              <a:rPr sz="2150" spc="-10" dirty="0">
                <a:latin typeface="Arial"/>
                <a:cs typeface="Arial"/>
              </a:rPr>
              <a:t>internet.</a:t>
            </a:r>
            <a:endParaRPr sz="2150">
              <a:latin typeface="Arial"/>
              <a:cs typeface="Arial"/>
            </a:endParaRPr>
          </a:p>
          <a:p>
            <a:pPr marL="355600" marR="66675" indent="-343535">
              <a:lnSpc>
                <a:spcPct val="103299"/>
              </a:lnSpc>
              <a:spcBef>
                <a:spcPts val="1170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2150" spc="-70" dirty="0">
                <a:latin typeface="Arial"/>
                <a:cs typeface="Arial"/>
              </a:rPr>
              <a:t>E-commerce </a:t>
            </a:r>
            <a:r>
              <a:rPr sz="2150" spc="-90" dirty="0">
                <a:latin typeface="Arial"/>
                <a:cs typeface="Arial"/>
              </a:rPr>
              <a:t>pada </a:t>
            </a:r>
            <a:r>
              <a:rPr sz="2150" spc="-55" dirty="0">
                <a:latin typeface="Arial"/>
                <a:cs typeface="Arial"/>
              </a:rPr>
              <a:t>prinsipnya </a:t>
            </a:r>
            <a:r>
              <a:rPr sz="2150" spc="-80" dirty="0">
                <a:latin typeface="Arial"/>
                <a:cs typeface="Arial"/>
              </a:rPr>
              <a:t>sangat </a:t>
            </a:r>
            <a:r>
              <a:rPr sz="2150" spc="-55" dirty="0">
                <a:latin typeface="Arial"/>
                <a:cs typeface="Arial"/>
              </a:rPr>
              <a:t>dipengaruhi </a:t>
            </a:r>
            <a:r>
              <a:rPr sz="2150" spc="-85" dirty="0">
                <a:latin typeface="Arial"/>
                <a:cs typeface="Arial"/>
              </a:rPr>
              <a:t>dengan  </a:t>
            </a:r>
            <a:r>
              <a:rPr sz="2150" spc="-65" dirty="0">
                <a:latin typeface="Arial"/>
                <a:cs typeface="Arial"/>
              </a:rPr>
              <a:t>transaksi </a:t>
            </a:r>
            <a:r>
              <a:rPr sz="2150" spc="-100" dirty="0">
                <a:latin typeface="Arial"/>
                <a:cs typeface="Arial"/>
              </a:rPr>
              <a:t>keuangan </a:t>
            </a:r>
            <a:r>
              <a:rPr sz="2150" spc="-95" dirty="0">
                <a:latin typeface="Arial"/>
                <a:cs typeface="Arial"/>
              </a:rPr>
              <a:t>sedangkan </a:t>
            </a:r>
            <a:r>
              <a:rPr sz="2150" spc="-50" dirty="0">
                <a:latin typeface="Arial"/>
                <a:cs typeface="Arial"/>
              </a:rPr>
              <a:t>dalam </a:t>
            </a:r>
            <a:r>
              <a:rPr sz="2150" spc="-85" dirty="0">
                <a:latin typeface="Arial"/>
                <a:cs typeface="Arial"/>
              </a:rPr>
              <a:t>e-business, </a:t>
            </a:r>
            <a:r>
              <a:rPr sz="2150" spc="-60" dirty="0">
                <a:latin typeface="Arial"/>
                <a:cs typeface="Arial"/>
              </a:rPr>
              <a:t>transaksi  </a:t>
            </a:r>
            <a:r>
              <a:rPr sz="2150" spc="-105" dirty="0">
                <a:latin typeface="Arial"/>
                <a:cs typeface="Arial"/>
              </a:rPr>
              <a:t>keuangan </a:t>
            </a:r>
            <a:r>
              <a:rPr sz="2150" spc="-60" dirty="0">
                <a:latin typeface="Arial"/>
                <a:cs typeface="Arial"/>
              </a:rPr>
              <a:t>bukan </a:t>
            </a:r>
            <a:r>
              <a:rPr sz="2150" spc="-40" dirty="0">
                <a:latin typeface="Arial"/>
                <a:cs typeface="Arial"/>
              </a:rPr>
              <a:t>menjadi </a:t>
            </a:r>
            <a:r>
              <a:rPr sz="2150" spc="-75" dirty="0">
                <a:latin typeface="Arial"/>
                <a:cs typeface="Arial"/>
              </a:rPr>
              <a:t>yang</a:t>
            </a:r>
            <a:r>
              <a:rPr sz="2150" spc="-430" dirty="0">
                <a:latin typeface="Arial"/>
                <a:cs typeface="Arial"/>
              </a:rPr>
              <a:t> </a:t>
            </a:r>
            <a:r>
              <a:rPr sz="2150" spc="-40" dirty="0">
                <a:latin typeface="Arial"/>
                <a:cs typeface="Arial"/>
              </a:rPr>
              <a:t>utama.</a:t>
            </a:r>
            <a:endParaRPr sz="2150">
              <a:latin typeface="Arial"/>
              <a:cs typeface="Arial"/>
            </a:endParaRPr>
          </a:p>
          <a:p>
            <a:pPr marL="355600" marR="283845" indent="-343535">
              <a:lnSpc>
                <a:spcPct val="101899"/>
              </a:lnSpc>
              <a:spcBef>
                <a:spcPts val="1200"/>
              </a:spcBef>
              <a:buAutoNum type="arabicPeriod" startAt="3"/>
              <a:tabLst>
                <a:tab pos="355600" algn="l"/>
                <a:tab pos="356235" algn="l"/>
              </a:tabLst>
            </a:pPr>
            <a:r>
              <a:rPr sz="2150" spc="-105" dirty="0">
                <a:latin typeface="Arial"/>
                <a:cs typeface="Arial"/>
              </a:rPr>
              <a:t>E-business </a:t>
            </a:r>
            <a:r>
              <a:rPr sz="2150" spc="-30" dirty="0">
                <a:latin typeface="Arial"/>
                <a:cs typeface="Arial"/>
              </a:rPr>
              <a:t>melibatkan </a:t>
            </a:r>
            <a:r>
              <a:rPr sz="2150" spc="-90" dirty="0">
                <a:latin typeface="Arial"/>
                <a:cs typeface="Arial"/>
              </a:rPr>
              <a:t>pemasaran, perancangan </a:t>
            </a:r>
            <a:r>
              <a:rPr sz="2150" spc="-35" dirty="0">
                <a:latin typeface="Arial"/>
                <a:cs typeface="Arial"/>
              </a:rPr>
              <a:t>produk,  </a:t>
            </a:r>
            <a:r>
              <a:rPr sz="2150" spc="-95" dirty="0">
                <a:latin typeface="Arial"/>
                <a:cs typeface="Arial"/>
              </a:rPr>
              <a:t>evaluasi </a:t>
            </a:r>
            <a:r>
              <a:rPr sz="2150" spc="-80" dirty="0">
                <a:latin typeface="Arial"/>
                <a:cs typeface="Arial"/>
              </a:rPr>
              <a:t>layanan </a:t>
            </a:r>
            <a:r>
              <a:rPr sz="2150" spc="-85" dirty="0">
                <a:latin typeface="Arial"/>
                <a:cs typeface="Arial"/>
              </a:rPr>
              <a:t>konsumen, </a:t>
            </a:r>
            <a:r>
              <a:rPr sz="2150" spc="-80" dirty="0">
                <a:latin typeface="Arial"/>
                <a:cs typeface="Arial"/>
              </a:rPr>
              <a:t>pengelolaan </a:t>
            </a:r>
            <a:r>
              <a:rPr sz="2150" spc="-65" dirty="0">
                <a:latin typeface="Arial"/>
                <a:cs typeface="Arial"/>
              </a:rPr>
              <a:t>sumber </a:t>
            </a:r>
            <a:r>
              <a:rPr sz="2150" spc="-75" dirty="0">
                <a:latin typeface="Arial"/>
                <a:cs typeface="Arial"/>
              </a:rPr>
              <a:t>daya  </a:t>
            </a:r>
            <a:r>
              <a:rPr sz="2150" spc="-90" dirty="0">
                <a:latin typeface="Arial"/>
                <a:cs typeface="Arial"/>
              </a:rPr>
              <a:t>manuasia </a:t>
            </a:r>
            <a:r>
              <a:rPr sz="2150" spc="-65" dirty="0">
                <a:latin typeface="Arial"/>
                <a:cs typeface="Arial"/>
              </a:rPr>
              <a:t>dan </a:t>
            </a:r>
            <a:r>
              <a:rPr sz="2150" spc="-30" dirty="0">
                <a:latin typeface="Arial"/>
                <a:cs typeface="Arial"/>
              </a:rPr>
              <a:t>lain </a:t>
            </a:r>
            <a:r>
              <a:rPr sz="2150" spc="-90" dirty="0">
                <a:latin typeface="Arial"/>
                <a:cs typeface="Arial"/>
              </a:rPr>
              <a:t>sebagainya </a:t>
            </a:r>
            <a:r>
              <a:rPr sz="2150" spc="-85" dirty="0">
                <a:latin typeface="Arial"/>
                <a:cs typeface="Arial"/>
              </a:rPr>
              <a:t>dengan </a:t>
            </a:r>
            <a:r>
              <a:rPr sz="2150" spc="-30" dirty="0">
                <a:latin typeface="Arial"/>
                <a:cs typeface="Arial"/>
              </a:rPr>
              <a:t>melibatkan </a:t>
            </a:r>
            <a:r>
              <a:rPr sz="2150" spc="-55" dirty="0">
                <a:latin typeface="Arial"/>
                <a:cs typeface="Arial"/>
              </a:rPr>
              <a:t>sistem  </a:t>
            </a:r>
            <a:r>
              <a:rPr sz="2150" spc="-30" dirty="0">
                <a:latin typeface="Arial"/>
                <a:cs typeface="Arial"/>
              </a:rPr>
              <a:t>terintegrasi.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6824980" cy="6858000"/>
            <a:chOff x="152400" y="0"/>
            <a:chExt cx="6824980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062226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2275" y="561911"/>
              <a:ext cx="2271776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91025" y="561911"/>
              <a:ext cx="11287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1525" y="561911"/>
              <a:ext cx="1052512" cy="319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5825" y="561911"/>
              <a:ext cx="2281301" cy="319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43376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15" dirty="0">
                <a:latin typeface="Gothic Uralic"/>
                <a:cs typeface="Gothic Uralic"/>
              </a:rPr>
              <a:t>Ruang </a:t>
            </a:r>
            <a:r>
              <a:rPr sz="2750" b="0" i="0" spc="30" dirty="0">
                <a:latin typeface="Gothic Uralic"/>
                <a:cs typeface="Gothic Uralic"/>
              </a:rPr>
              <a:t>Lingkup</a:t>
            </a:r>
            <a:r>
              <a:rPr sz="2750" b="0" i="0" spc="-10" dirty="0">
                <a:latin typeface="Gothic Uralic"/>
                <a:cs typeface="Gothic Uralic"/>
              </a:rPr>
              <a:t> </a:t>
            </a:r>
            <a:r>
              <a:rPr sz="2750" b="0" i="0" spc="10" dirty="0">
                <a:latin typeface="Gothic Uralic"/>
                <a:cs typeface="Gothic Uralic"/>
              </a:rPr>
              <a:t>E-Business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1375" y="1143000"/>
            <a:ext cx="5686425" cy="5248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6824980" cy="6858000"/>
            <a:chOff x="152400" y="0"/>
            <a:chExt cx="6824980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062226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2275" y="561911"/>
              <a:ext cx="2271776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91025" y="561911"/>
              <a:ext cx="11287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81525" y="561911"/>
              <a:ext cx="1052512" cy="319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5825" y="561911"/>
              <a:ext cx="2281301" cy="3190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43376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15" dirty="0">
                <a:latin typeface="Gothic Uralic"/>
                <a:cs typeface="Gothic Uralic"/>
              </a:rPr>
              <a:t>Ruang </a:t>
            </a:r>
            <a:r>
              <a:rPr sz="2750" b="0" i="0" spc="30" dirty="0">
                <a:latin typeface="Gothic Uralic"/>
                <a:cs typeface="Gothic Uralic"/>
              </a:rPr>
              <a:t>Lingkup</a:t>
            </a:r>
            <a:r>
              <a:rPr sz="2750" b="0" i="0" spc="-10" dirty="0">
                <a:latin typeface="Gothic Uralic"/>
                <a:cs typeface="Gothic Uralic"/>
              </a:rPr>
              <a:t> </a:t>
            </a:r>
            <a:r>
              <a:rPr sz="2750" b="0" i="0" spc="10" dirty="0">
                <a:latin typeface="Gothic Uralic"/>
                <a:cs typeface="Gothic Uralic"/>
              </a:rPr>
              <a:t>E-Business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4175" y="1314450"/>
            <a:ext cx="4191000" cy="411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37791" y="1506537"/>
            <a:ext cx="3887470" cy="277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25" dirty="0">
                <a:latin typeface="Arial"/>
                <a:cs typeface="Arial"/>
              </a:rPr>
              <a:t>Untuk </a:t>
            </a:r>
            <a:r>
              <a:rPr sz="2000" spc="-55" dirty="0">
                <a:latin typeface="Arial"/>
                <a:cs typeface="Arial"/>
              </a:rPr>
              <a:t>dapat </a:t>
            </a:r>
            <a:r>
              <a:rPr sz="2000" spc="-80" dirty="0">
                <a:latin typeface="Arial"/>
                <a:cs typeface="Arial"/>
              </a:rPr>
              <a:t>menangkap </a:t>
            </a:r>
            <a:r>
              <a:rPr sz="2000" spc="-65" dirty="0">
                <a:latin typeface="Arial"/>
                <a:cs typeface="Arial"/>
              </a:rPr>
              <a:t>dimensi  </a:t>
            </a:r>
            <a:r>
              <a:rPr sz="2000" spc="-60" dirty="0">
                <a:latin typeface="Arial"/>
                <a:cs typeface="Arial"/>
              </a:rPr>
              <a:t>ruang </a:t>
            </a:r>
            <a:r>
              <a:rPr sz="2000" spc="-40" dirty="0">
                <a:latin typeface="Arial"/>
                <a:cs typeface="Arial"/>
              </a:rPr>
              <a:t>lingkup </a:t>
            </a:r>
            <a:r>
              <a:rPr sz="2000" spc="-55" dirty="0">
                <a:latin typeface="Arial"/>
                <a:cs typeface="Arial"/>
              </a:rPr>
              <a:t>pengertian</a:t>
            </a:r>
            <a:r>
              <a:rPr sz="2000" spc="-3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e-business,  </a:t>
            </a:r>
            <a:r>
              <a:rPr sz="2000" spc="-90" dirty="0">
                <a:latin typeface="Arial"/>
                <a:cs typeface="Arial"/>
              </a:rPr>
              <a:t>cara </a:t>
            </a:r>
            <a:r>
              <a:rPr sz="2000" spc="-70" dirty="0">
                <a:latin typeface="Arial"/>
                <a:cs typeface="Arial"/>
              </a:rPr>
              <a:t>yang sering </a:t>
            </a:r>
            <a:r>
              <a:rPr sz="2000" spc="-65" dirty="0">
                <a:latin typeface="Arial"/>
                <a:cs typeface="Arial"/>
              </a:rPr>
              <a:t>digunakan </a:t>
            </a:r>
            <a:r>
              <a:rPr sz="2000" spc="-90" dirty="0">
                <a:latin typeface="Arial"/>
                <a:cs typeface="Arial"/>
              </a:rPr>
              <a:t>adalah  </a:t>
            </a:r>
            <a:r>
              <a:rPr sz="2000" spc="-75" dirty="0">
                <a:latin typeface="Arial"/>
                <a:cs typeface="Arial"/>
              </a:rPr>
              <a:t>menggunakan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prinsip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4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W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Char char="•"/>
              <a:tabLst>
                <a:tab pos="298450" algn="l"/>
                <a:tab pos="299085" algn="l"/>
              </a:tabLst>
            </a:pPr>
            <a:r>
              <a:rPr sz="2000" spc="-40" dirty="0">
                <a:latin typeface="Arial"/>
                <a:cs typeface="Arial"/>
              </a:rPr>
              <a:t>What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-65" dirty="0">
                <a:latin typeface="Arial"/>
                <a:cs typeface="Arial"/>
              </a:rPr>
              <a:t>Who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-80" dirty="0">
                <a:latin typeface="Arial"/>
                <a:cs typeface="Arial"/>
              </a:rPr>
              <a:t>Where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buChar char="•"/>
              <a:tabLst>
                <a:tab pos="298450" algn="l"/>
                <a:tab pos="299085" algn="l"/>
              </a:tabLst>
            </a:pPr>
            <a:r>
              <a:rPr sz="2000" spc="-65" dirty="0">
                <a:latin typeface="Arial"/>
                <a:cs typeface="Arial"/>
              </a:rPr>
              <a:t>Why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4834255" cy="6858000"/>
            <a:chOff x="152400" y="0"/>
            <a:chExt cx="4834255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71436"/>
              <a:ext cx="2262251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2300" y="571436"/>
              <a:ext cx="1824101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7791" y="439038"/>
            <a:ext cx="23558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15" dirty="0">
                <a:latin typeface="Gothic Uralic"/>
                <a:cs typeface="Gothic Uralic"/>
              </a:rPr>
              <a:t>Dimensi</a:t>
            </a:r>
            <a:r>
              <a:rPr sz="2750" b="0" i="0" spc="40" dirty="0">
                <a:latin typeface="Gothic Uralic"/>
                <a:cs typeface="Gothic Uralic"/>
              </a:rPr>
              <a:t> </a:t>
            </a:r>
            <a:r>
              <a:rPr sz="2750" b="0" i="0" spc="-15" dirty="0">
                <a:latin typeface="Gothic Uralic"/>
                <a:cs typeface="Gothic Uralic"/>
              </a:rPr>
              <a:t>What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791" y="1172781"/>
            <a:ext cx="7520305" cy="339217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31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5" dirty="0">
                <a:latin typeface="Arial"/>
                <a:cs typeface="Arial"/>
              </a:rPr>
              <a:t>Menjelaskan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tentang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aktivitas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apa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saja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yang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ada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dalam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e-Business</a:t>
            </a:r>
            <a:endParaRPr sz="1800">
              <a:latin typeface="Arial"/>
              <a:cs typeface="Arial"/>
            </a:endParaRPr>
          </a:p>
          <a:p>
            <a:pPr marL="298450" marR="5080" indent="-286385">
              <a:lnSpc>
                <a:spcPct val="100899"/>
              </a:lnSpc>
              <a:spcBef>
                <a:spcPts val="120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105" dirty="0">
                <a:latin typeface="Arial"/>
                <a:cs typeface="Arial"/>
              </a:rPr>
              <a:t>Secara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prinsip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e-Business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jauh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lebih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luas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dibandingkandengan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e-Commerce;  </a:t>
            </a:r>
            <a:r>
              <a:rPr sz="1800" spc="-60" dirty="0">
                <a:latin typeface="Arial"/>
                <a:cs typeface="Arial"/>
              </a:rPr>
              <a:t>bahkan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secara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filosofis,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e-Commerce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merupakan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bagian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dari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eBusiness.</a:t>
            </a:r>
            <a:endParaRPr sz="1800">
              <a:latin typeface="Arial"/>
              <a:cs typeface="Arial"/>
            </a:endParaRPr>
          </a:p>
          <a:p>
            <a:pPr marL="298450" marR="619125" indent="-286385">
              <a:lnSpc>
                <a:spcPct val="100899"/>
              </a:lnSpc>
              <a:spcBef>
                <a:spcPts val="119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70" dirty="0">
                <a:latin typeface="Arial"/>
                <a:cs typeface="Arial"/>
              </a:rPr>
              <a:t>e-Commerce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hanya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memfokuskan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diri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pada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aktivitas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atau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mekanisme  </a:t>
            </a:r>
            <a:r>
              <a:rPr sz="1800" spc="-50" dirty="0">
                <a:latin typeface="Arial"/>
                <a:cs typeface="Arial"/>
              </a:rPr>
              <a:t>transaksi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yang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dilakukan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secara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elektronik/digital.</a:t>
            </a:r>
            <a:endParaRPr sz="1800">
              <a:latin typeface="Arial"/>
              <a:cs typeface="Arial"/>
            </a:endParaRPr>
          </a:p>
          <a:p>
            <a:pPr marL="298450" marR="374650" indent="-286385">
              <a:lnSpc>
                <a:spcPct val="100800"/>
              </a:lnSpc>
              <a:spcBef>
                <a:spcPts val="113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95" dirty="0">
                <a:latin typeface="Arial"/>
                <a:cs typeface="Arial"/>
              </a:rPr>
              <a:t>e-Business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memiliki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wilayah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yang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jauh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lebih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luas,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termasuk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dalamnya  </a:t>
            </a:r>
            <a:r>
              <a:rPr sz="1800" spc="-20" dirty="0">
                <a:latin typeface="Arial"/>
                <a:cs typeface="Arial"/>
              </a:rPr>
              <a:t>aktivitas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relasi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antara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dua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entiti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perusahaan,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interaksi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antara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perusahaan  </a:t>
            </a:r>
            <a:r>
              <a:rPr sz="1800" spc="-60" dirty="0">
                <a:latin typeface="Arial"/>
                <a:cs typeface="Arial"/>
              </a:rPr>
              <a:t>dengan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pelanggannya,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kolaborasiantara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perusahaan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dengan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para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mitra  </a:t>
            </a:r>
            <a:r>
              <a:rPr sz="1800" spc="-45" dirty="0">
                <a:latin typeface="Arial"/>
                <a:cs typeface="Arial"/>
              </a:rPr>
              <a:t>bisnisnya,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pertukaran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informasi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antara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perusahaan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dengan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para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pesaing  </a:t>
            </a:r>
            <a:r>
              <a:rPr sz="1800" spc="-75" dirty="0">
                <a:latin typeface="Arial"/>
                <a:cs typeface="Arial"/>
              </a:rPr>
              <a:t>usahanya,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dan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lain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sebagainya.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4719955" cy="6858000"/>
            <a:chOff x="152400" y="0"/>
            <a:chExt cx="4719955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262251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2300" y="561911"/>
              <a:ext cx="1709801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22294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15" dirty="0">
                <a:latin typeface="Gothic Uralic"/>
                <a:cs typeface="Gothic Uralic"/>
              </a:rPr>
              <a:t>Dimensi</a:t>
            </a:r>
            <a:r>
              <a:rPr sz="2750" b="0" i="0" spc="30" dirty="0">
                <a:latin typeface="Gothic Uralic"/>
                <a:cs typeface="Gothic Uralic"/>
              </a:rPr>
              <a:t> </a:t>
            </a:r>
            <a:r>
              <a:rPr sz="2750" b="0" i="0" spc="-10" dirty="0">
                <a:latin typeface="Gothic Uralic"/>
                <a:cs typeface="Gothic Uralic"/>
              </a:rPr>
              <a:t>Who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791" y="927798"/>
            <a:ext cx="7351395" cy="213360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32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5" dirty="0">
                <a:latin typeface="Arial"/>
                <a:cs typeface="Arial"/>
              </a:rPr>
              <a:t>Menjelaskan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tentang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siapa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saja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yang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terlibat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dalam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e-Business</a:t>
            </a:r>
            <a:endParaRPr sz="1800">
              <a:latin typeface="Arial"/>
              <a:cs typeface="Arial"/>
            </a:endParaRPr>
          </a:p>
          <a:p>
            <a:pPr marL="298450" marR="5080" indent="-286385">
              <a:lnSpc>
                <a:spcPct val="100800"/>
              </a:lnSpc>
              <a:spcBef>
                <a:spcPts val="120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0" dirty="0">
                <a:latin typeface="Arial"/>
                <a:cs typeface="Arial"/>
              </a:rPr>
              <a:t>Seperti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yang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tersirat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dalam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definisinya,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semua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pihak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(siapa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saja)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atau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entiti  </a:t>
            </a:r>
            <a:r>
              <a:rPr sz="1800" spc="-50" dirty="0">
                <a:latin typeface="Arial"/>
                <a:cs typeface="Arial"/>
              </a:rPr>
              <a:t>yang melakukan </a:t>
            </a:r>
            <a:r>
              <a:rPr sz="1800" spc="-30" dirty="0">
                <a:latin typeface="Arial"/>
                <a:cs typeface="Arial"/>
              </a:rPr>
              <a:t>interaksi </a:t>
            </a:r>
            <a:r>
              <a:rPr sz="1800" spc="-45" dirty="0">
                <a:latin typeface="Arial"/>
                <a:cs typeface="Arial"/>
              </a:rPr>
              <a:t>dalam </a:t>
            </a:r>
            <a:r>
              <a:rPr sz="1800" spc="-90" dirty="0">
                <a:latin typeface="Arial"/>
                <a:cs typeface="Arial"/>
              </a:rPr>
              <a:t>sebuah </a:t>
            </a:r>
            <a:r>
              <a:rPr sz="1800" spc="-50" dirty="0">
                <a:latin typeface="Arial"/>
                <a:cs typeface="Arial"/>
              </a:rPr>
              <a:t>sistem bisnis atau </a:t>
            </a:r>
            <a:r>
              <a:rPr sz="1800" spc="-60" dirty="0">
                <a:latin typeface="Arial"/>
                <a:cs typeface="Arial"/>
              </a:rPr>
              <a:t>serangkaian  </a:t>
            </a:r>
            <a:r>
              <a:rPr sz="1800" spc="-85" dirty="0">
                <a:latin typeface="Arial"/>
                <a:cs typeface="Arial"/>
              </a:rPr>
              <a:t>proses </a:t>
            </a:r>
            <a:r>
              <a:rPr sz="1800" spc="-50" dirty="0">
                <a:latin typeface="Arial"/>
                <a:cs typeface="Arial"/>
              </a:rPr>
              <a:t>bisnis </a:t>
            </a:r>
            <a:r>
              <a:rPr sz="1800" spc="-90" dirty="0">
                <a:latin typeface="Arial"/>
                <a:cs typeface="Arial"/>
              </a:rPr>
              <a:t>(business </a:t>
            </a:r>
            <a:r>
              <a:rPr sz="1800" spc="-80" dirty="0">
                <a:latin typeface="Arial"/>
                <a:cs typeface="Arial"/>
              </a:rPr>
              <a:t>process) </a:t>
            </a:r>
            <a:r>
              <a:rPr sz="1800" spc="-55" dirty="0">
                <a:latin typeface="Arial"/>
                <a:cs typeface="Arial"/>
              </a:rPr>
              <a:t>merupakan </a:t>
            </a:r>
            <a:r>
              <a:rPr sz="1800" spc="-25" dirty="0">
                <a:latin typeface="Arial"/>
                <a:cs typeface="Arial"/>
              </a:rPr>
              <a:t>pihak-pihak </a:t>
            </a:r>
            <a:r>
              <a:rPr sz="1800" spc="-50" dirty="0">
                <a:latin typeface="Arial"/>
                <a:cs typeface="Arial"/>
              </a:rPr>
              <a:t>yang  </a:t>
            </a:r>
            <a:r>
              <a:rPr sz="1800" spc="-35" dirty="0">
                <a:latin typeface="Arial"/>
                <a:cs typeface="Arial"/>
              </a:rPr>
              <a:t>berkepentingan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dalam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ruang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lingkup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e-Business.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14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80" dirty="0">
                <a:latin typeface="Arial"/>
                <a:cs typeface="Arial"/>
              </a:rPr>
              <a:t>Ada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235" dirty="0">
                <a:latin typeface="Arial"/>
                <a:cs typeface="Arial"/>
              </a:rPr>
              <a:t>7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klasifikasi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entiti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yang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digunakan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dalam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e-Business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8115" y="3190303"/>
            <a:ext cx="188595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indent="-21907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31775" algn="l"/>
              </a:tabLst>
            </a:pPr>
            <a:r>
              <a:rPr sz="1800" spc="-60" dirty="0">
                <a:latin typeface="Arial"/>
                <a:cs typeface="Arial"/>
              </a:rPr>
              <a:t>Employee</a:t>
            </a:r>
            <a:endParaRPr sz="1800">
              <a:latin typeface="Arial"/>
              <a:cs typeface="Arial"/>
            </a:endParaRPr>
          </a:p>
          <a:p>
            <a:pPr marL="698500" indent="-229235">
              <a:lnSpc>
                <a:spcPct val="100000"/>
              </a:lnSpc>
              <a:spcBef>
                <a:spcPts val="20"/>
              </a:spcBef>
              <a:buAutoNum type="arabicPeriod" startAt="5"/>
              <a:tabLst>
                <a:tab pos="699135" algn="l"/>
              </a:tabLst>
            </a:pPr>
            <a:r>
              <a:rPr sz="1800" spc="-45" dirty="0">
                <a:latin typeface="Arial"/>
                <a:cs typeface="Arial"/>
              </a:rPr>
              <a:t>Family</a:t>
            </a:r>
            <a:endParaRPr sz="1800">
              <a:latin typeface="Arial"/>
              <a:cs typeface="Arial"/>
            </a:endParaRPr>
          </a:p>
          <a:p>
            <a:pPr marL="669925" indent="-200660">
              <a:lnSpc>
                <a:spcPct val="100000"/>
              </a:lnSpc>
              <a:spcBef>
                <a:spcPts val="15"/>
              </a:spcBef>
              <a:buAutoNum type="arabicPeriod" startAt="5"/>
              <a:tabLst>
                <a:tab pos="670560" algn="l"/>
              </a:tabLst>
            </a:pPr>
            <a:r>
              <a:rPr sz="1800" spc="-140" dirty="0">
                <a:latin typeface="Arial"/>
                <a:cs typeface="Arial"/>
              </a:rPr>
              <a:t>G</a:t>
            </a:r>
            <a:r>
              <a:rPr sz="1800" spc="-95" dirty="0">
                <a:latin typeface="Arial"/>
                <a:cs typeface="Arial"/>
              </a:rPr>
              <a:t>o</a:t>
            </a:r>
            <a:r>
              <a:rPr sz="1800" spc="-80" dirty="0">
                <a:latin typeface="Arial"/>
                <a:cs typeface="Arial"/>
              </a:rPr>
              <a:t>v</a:t>
            </a:r>
            <a:r>
              <a:rPr sz="1800" spc="-50" dirty="0">
                <a:latin typeface="Arial"/>
                <a:cs typeface="Arial"/>
              </a:rPr>
              <a:t>er</a:t>
            </a:r>
            <a:r>
              <a:rPr sz="1800" spc="-40" dirty="0">
                <a:latin typeface="Arial"/>
                <a:cs typeface="Arial"/>
              </a:rPr>
              <a:t>n</a:t>
            </a:r>
            <a:r>
              <a:rPr sz="1800" spc="-10" dirty="0">
                <a:latin typeface="Arial"/>
                <a:cs typeface="Arial"/>
              </a:rPr>
              <a:t>m</a:t>
            </a:r>
            <a:r>
              <a:rPr sz="1800" spc="-80" dirty="0">
                <a:latin typeface="Arial"/>
                <a:cs typeface="Arial"/>
              </a:rPr>
              <a:t>e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125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0945" y="3190303"/>
            <a:ext cx="139065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25" dirty="0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95" dirty="0">
                <a:latin typeface="Arial"/>
                <a:cs typeface="Arial"/>
              </a:rPr>
              <a:t>Business,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90" dirty="0">
                <a:latin typeface="Arial"/>
                <a:cs typeface="Arial"/>
              </a:rPr>
              <a:t>Consumer,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65" dirty="0">
                <a:latin typeface="Arial"/>
                <a:cs typeface="Arial"/>
              </a:rPr>
              <a:t>Device,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7791" y="4563681"/>
            <a:ext cx="7258050" cy="1750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45" dirty="0">
                <a:latin typeface="Arial"/>
                <a:cs typeface="Arial"/>
              </a:rPr>
              <a:t>Contoh:</a:t>
            </a:r>
            <a:endParaRPr sz="1800">
              <a:latin typeface="Arial"/>
              <a:cs typeface="Arial"/>
            </a:endParaRPr>
          </a:p>
          <a:p>
            <a:pPr marL="698500" marR="5080" lvl="1" indent="-400685">
              <a:lnSpc>
                <a:spcPct val="100800"/>
              </a:lnSpc>
              <a:buFont typeface="Wingdings"/>
              <a:buChar char=""/>
              <a:tabLst>
                <a:tab pos="698500" algn="l"/>
                <a:tab pos="699135" algn="l"/>
              </a:tabLst>
            </a:pPr>
            <a:r>
              <a:rPr sz="1800" spc="-105" dirty="0">
                <a:latin typeface="Arial"/>
                <a:cs typeface="Arial"/>
              </a:rPr>
              <a:t>Sebuah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aplikasi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tipe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eCommerce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B-to-C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yang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merupakan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mekanisme  </a:t>
            </a:r>
            <a:r>
              <a:rPr sz="1800" spc="-65" dirty="0">
                <a:latin typeface="Arial"/>
                <a:cs typeface="Arial"/>
              </a:rPr>
              <a:t>hubungan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perdagangan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antara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sebuah </a:t>
            </a:r>
            <a:r>
              <a:rPr sz="1800" spc="-85" dirty="0">
                <a:latin typeface="Arial"/>
                <a:cs typeface="Arial"/>
              </a:rPr>
              <a:t>perusahaan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dengan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para</a:t>
            </a:r>
            <a:endParaRPr sz="18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1800" spc="-40" dirty="0">
                <a:latin typeface="Arial"/>
                <a:cs typeface="Arial"/>
              </a:rPr>
              <a:t>pelanggannya(end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consumersnya);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atau</a:t>
            </a:r>
            <a:endParaRPr sz="1800">
              <a:latin typeface="Arial"/>
              <a:cs typeface="Arial"/>
            </a:endParaRPr>
          </a:p>
          <a:p>
            <a:pPr marL="698500" marR="1054100" lvl="1" indent="-400685">
              <a:lnSpc>
                <a:spcPct val="100800"/>
              </a:lnSpc>
              <a:spcBef>
                <a:spcPts val="525"/>
              </a:spcBef>
              <a:buFont typeface="Wingdings"/>
              <a:buChar char=""/>
              <a:tabLst>
                <a:tab pos="698500" algn="l"/>
                <a:tab pos="699135" algn="l"/>
              </a:tabLst>
            </a:pPr>
            <a:r>
              <a:rPr sz="1800" spc="-55" dirty="0">
                <a:latin typeface="Arial"/>
                <a:cs typeface="Arial"/>
              </a:rPr>
              <a:t>Tipe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G-to-G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yang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menghubungkan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dua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buah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negara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untuk  </a:t>
            </a:r>
            <a:r>
              <a:rPr sz="1800" spc="-65" dirty="0">
                <a:latin typeface="Arial"/>
                <a:cs typeface="Arial"/>
              </a:rPr>
              <a:t>permasalahan </a:t>
            </a:r>
            <a:r>
              <a:rPr sz="1800" spc="-20" dirty="0">
                <a:latin typeface="Arial"/>
                <a:cs typeface="Arial"/>
              </a:rPr>
              <a:t>eksportdan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import.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5053330" cy="6858000"/>
            <a:chOff x="152400" y="0"/>
            <a:chExt cx="5053330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262251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2300" y="561911"/>
              <a:ext cx="2043176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256095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15" dirty="0">
                <a:latin typeface="Gothic Uralic"/>
                <a:cs typeface="Gothic Uralic"/>
              </a:rPr>
              <a:t>Dimensi</a:t>
            </a:r>
            <a:r>
              <a:rPr sz="2750" b="0" i="0" spc="35" dirty="0">
                <a:latin typeface="Gothic Uralic"/>
                <a:cs typeface="Gothic Uralic"/>
              </a:rPr>
              <a:t> </a:t>
            </a:r>
            <a:r>
              <a:rPr sz="2750" b="0" i="0" spc="-5" dirty="0">
                <a:latin typeface="Gothic Uralic"/>
                <a:cs typeface="Gothic Uralic"/>
              </a:rPr>
              <a:t>Where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791" y="1697418"/>
            <a:ext cx="7402195" cy="307784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300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-75" dirty="0">
                <a:latin typeface="Arial"/>
                <a:cs typeface="Arial"/>
              </a:rPr>
              <a:t>Dimana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saja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aktifitas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bisnis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dapat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dilakukan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25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205"/>
              </a:spcBef>
              <a:buChar char="•"/>
              <a:tabLst>
                <a:tab pos="298450" algn="l"/>
                <a:tab pos="299085" algn="l"/>
              </a:tabLst>
            </a:pPr>
            <a:r>
              <a:rPr sz="2000" spc="-105" dirty="0">
                <a:latin typeface="Arial"/>
                <a:cs typeface="Arial"/>
              </a:rPr>
              <a:t>Jawabannya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sangat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singkat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dan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mudah,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yaitu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584200" marR="5080" lvl="1" indent="-286385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584835" algn="l"/>
              </a:tabLst>
            </a:pPr>
            <a:r>
              <a:rPr sz="2000" spc="-75" dirty="0">
                <a:latin typeface="Arial"/>
                <a:cs typeface="Arial"/>
              </a:rPr>
              <a:t>Dimana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saja,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sejauh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pihak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berkepentingan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memiliki</a:t>
            </a:r>
            <a:r>
              <a:rPr sz="2000" spc="-45" dirty="0">
                <a:latin typeface="Arial"/>
                <a:cs typeface="Arial"/>
              </a:rPr>
              <a:t> fasilitas  </a:t>
            </a:r>
            <a:r>
              <a:rPr sz="2000" spc="-30" dirty="0">
                <a:latin typeface="Arial"/>
                <a:cs typeface="Arial"/>
              </a:rPr>
              <a:t>elektronik/digital </a:t>
            </a:r>
            <a:r>
              <a:rPr sz="2000" spc="-105" dirty="0">
                <a:latin typeface="Arial"/>
                <a:cs typeface="Arial"/>
              </a:rPr>
              <a:t>sebagai </a:t>
            </a:r>
            <a:r>
              <a:rPr sz="2000" spc="-70" dirty="0">
                <a:latin typeface="Arial"/>
                <a:cs typeface="Arial"/>
              </a:rPr>
              <a:t>kanal </a:t>
            </a:r>
            <a:r>
              <a:rPr sz="2000" spc="-135" dirty="0">
                <a:latin typeface="Arial"/>
                <a:cs typeface="Arial"/>
              </a:rPr>
              <a:t>akses (access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channel)</a:t>
            </a:r>
            <a:endParaRPr sz="2000">
              <a:latin typeface="Arial"/>
              <a:cs typeface="Arial"/>
            </a:endParaRPr>
          </a:p>
          <a:p>
            <a:pPr marL="584200" marR="184150" lvl="1" indent="-286385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584835" algn="l"/>
              </a:tabLst>
            </a:pPr>
            <a:r>
              <a:rPr sz="2000" spc="-95" dirty="0">
                <a:latin typeface="Arial"/>
                <a:cs typeface="Arial"/>
              </a:rPr>
              <a:t>Berbeda </a:t>
            </a:r>
            <a:r>
              <a:rPr sz="2000" spc="-90" dirty="0">
                <a:latin typeface="Arial"/>
                <a:cs typeface="Arial"/>
              </a:rPr>
              <a:t>dengan </a:t>
            </a:r>
            <a:r>
              <a:rPr sz="2000" spc="-85" dirty="0">
                <a:latin typeface="Arial"/>
                <a:cs typeface="Arial"/>
              </a:rPr>
              <a:t>bisnis </a:t>
            </a:r>
            <a:r>
              <a:rPr sz="2000" spc="-80" dirty="0">
                <a:latin typeface="Arial"/>
                <a:cs typeface="Arial"/>
              </a:rPr>
              <a:t>konvensional </a:t>
            </a:r>
            <a:r>
              <a:rPr sz="2000" spc="-70" dirty="0">
                <a:latin typeface="Arial"/>
                <a:cs typeface="Arial"/>
              </a:rPr>
              <a:t>dimana </a:t>
            </a:r>
            <a:r>
              <a:rPr sz="2000" spc="-65" dirty="0">
                <a:latin typeface="Arial"/>
                <a:cs typeface="Arial"/>
              </a:rPr>
              <a:t>transaksi </a:t>
            </a:r>
            <a:r>
              <a:rPr sz="2000" spc="-100" dirty="0">
                <a:latin typeface="Arial"/>
                <a:cs typeface="Arial"/>
              </a:rPr>
              <a:t>biasa  </a:t>
            </a:r>
            <a:r>
              <a:rPr sz="2000" spc="-55" dirty="0">
                <a:latin typeface="Arial"/>
                <a:cs typeface="Arial"/>
              </a:rPr>
              <a:t>dilakukan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secara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fisik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di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sekitar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perusahaan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bersangkutan,  </a:t>
            </a:r>
            <a:r>
              <a:rPr sz="2000" spc="-80" dirty="0">
                <a:latin typeface="Arial"/>
                <a:cs typeface="Arial"/>
              </a:rPr>
              <a:t>maka </a:t>
            </a:r>
            <a:r>
              <a:rPr sz="2000" spc="-25" dirty="0">
                <a:latin typeface="Arial"/>
                <a:cs typeface="Arial"/>
              </a:rPr>
              <a:t>di </a:t>
            </a:r>
            <a:r>
              <a:rPr sz="2000" spc="-70" dirty="0">
                <a:latin typeface="Arial"/>
                <a:cs typeface="Arial"/>
              </a:rPr>
              <a:t>dalam </a:t>
            </a:r>
            <a:r>
              <a:rPr sz="2000" spc="-100" dirty="0">
                <a:latin typeface="Arial"/>
                <a:cs typeface="Arial"/>
              </a:rPr>
              <a:t>e-Business, </a:t>
            </a:r>
            <a:r>
              <a:rPr sz="2000" spc="-45" dirty="0">
                <a:latin typeface="Arial"/>
                <a:cs typeface="Arial"/>
              </a:rPr>
              <a:t>interaksi </a:t>
            </a:r>
            <a:r>
              <a:rPr sz="2000" spc="-55" dirty="0">
                <a:latin typeface="Arial"/>
                <a:cs typeface="Arial"/>
              </a:rPr>
              <a:t>dapat dilakukan </a:t>
            </a:r>
            <a:r>
              <a:rPr sz="2000" spc="-50" dirty="0">
                <a:latin typeface="Arial"/>
                <a:cs typeface="Arial"/>
              </a:rPr>
              <a:t>melalui  </a:t>
            </a:r>
            <a:r>
              <a:rPr sz="2000" spc="-75" dirty="0">
                <a:latin typeface="Arial"/>
                <a:cs typeface="Arial"/>
              </a:rPr>
              <a:t>berbagai </a:t>
            </a:r>
            <a:r>
              <a:rPr sz="2000" spc="-70" dirty="0">
                <a:latin typeface="Arial"/>
                <a:cs typeface="Arial"/>
              </a:rPr>
              <a:t>kanal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akses.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4672330" cy="6858000"/>
            <a:chOff x="152400" y="0"/>
            <a:chExt cx="4672330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262251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62300" y="561911"/>
              <a:ext cx="1662176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21875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15" dirty="0">
                <a:latin typeface="Gothic Uralic"/>
                <a:cs typeface="Gothic Uralic"/>
              </a:rPr>
              <a:t>Dimensi</a:t>
            </a:r>
            <a:r>
              <a:rPr sz="2750" b="0" i="0" spc="45" dirty="0">
                <a:latin typeface="Gothic Uralic"/>
                <a:cs typeface="Gothic Uralic"/>
              </a:rPr>
              <a:t> </a:t>
            </a:r>
            <a:r>
              <a:rPr sz="2750" b="0" i="0" spc="-15" dirty="0">
                <a:latin typeface="Gothic Uralic"/>
                <a:cs typeface="Gothic Uralic"/>
              </a:rPr>
              <a:t>Why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791" y="1327086"/>
            <a:ext cx="7506334" cy="4764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944880" indent="-286385">
              <a:lnSpc>
                <a:spcPct val="100800"/>
              </a:lnSpc>
              <a:spcBef>
                <a:spcPts val="8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5" dirty="0">
                <a:latin typeface="Arial"/>
                <a:cs typeface="Arial"/>
              </a:rPr>
              <a:t>Menjelaskan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mengapa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para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praktisi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bisnis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seluruh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dunia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sepakat  </a:t>
            </a:r>
            <a:r>
              <a:rPr sz="1800" spc="-40" dirty="0">
                <a:latin typeface="Arial"/>
                <a:cs typeface="Arial"/>
              </a:rPr>
              <a:t>mengimplementasikan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e-Bisnis.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22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35" dirty="0">
                <a:latin typeface="Arial"/>
                <a:cs typeface="Arial"/>
              </a:rPr>
              <a:t>Lebih</a:t>
            </a:r>
            <a:r>
              <a:rPr sz="1800" spc="-40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Menguntungkan 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8450" marR="153670">
              <a:lnSpc>
                <a:spcPct val="100000"/>
              </a:lnSpc>
              <a:spcBef>
                <a:spcPts val="1215"/>
              </a:spcBef>
            </a:pPr>
            <a:r>
              <a:rPr sz="1800" spc="-85" dirty="0">
                <a:latin typeface="Arial"/>
                <a:cs typeface="Arial"/>
              </a:rPr>
              <a:t>Penerapan </a:t>
            </a:r>
            <a:r>
              <a:rPr sz="1800" spc="-65" dirty="0">
                <a:latin typeface="Arial"/>
                <a:cs typeface="Arial"/>
              </a:rPr>
              <a:t>konsep </a:t>
            </a:r>
            <a:r>
              <a:rPr sz="1800" spc="-105" dirty="0">
                <a:latin typeface="Arial"/>
                <a:cs typeface="Arial"/>
              </a:rPr>
              <a:t>eBusiness </a:t>
            </a:r>
            <a:r>
              <a:rPr sz="1800" spc="-95" dirty="0">
                <a:latin typeface="Arial"/>
                <a:cs typeface="Arial"/>
              </a:rPr>
              <a:t>secara </a:t>
            </a:r>
            <a:r>
              <a:rPr sz="1800" spc="10" dirty="0">
                <a:latin typeface="Arial"/>
                <a:cs typeface="Arial"/>
              </a:rPr>
              <a:t>efektif </a:t>
            </a:r>
            <a:r>
              <a:rPr sz="1800" spc="-5" dirty="0">
                <a:latin typeface="Arial"/>
                <a:cs typeface="Arial"/>
              </a:rPr>
              <a:t>tidak </a:t>
            </a:r>
            <a:r>
              <a:rPr sz="1800" spc="-85" dirty="0">
                <a:latin typeface="Arial"/>
                <a:cs typeface="Arial"/>
              </a:rPr>
              <a:t>saja </a:t>
            </a:r>
            <a:r>
              <a:rPr sz="1800" spc="-45" dirty="0">
                <a:latin typeface="Arial"/>
                <a:cs typeface="Arial"/>
              </a:rPr>
              <a:t>menguntungkan  </a:t>
            </a:r>
            <a:r>
              <a:rPr sz="1800" spc="-85" dirty="0">
                <a:latin typeface="Arial"/>
                <a:cs typeface="Arial"/>
              </a:rPr>
              <a:t>perusahaan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karena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banyaknya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komponen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biaya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tinggi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yang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dapat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dihemat  </a:t>
            </a:r>
            <a:r>
              <a:rPr sz="1800" spc="-45" dirty="0">
                <a:latin typeface="Arial"/>
                <a:cs typeface="Arial"/>
              </a:rPr>
              <a:t>(cost </a:t>
            </a:r>
            <a:r>
              <a:rPr sz="1800" spc="-15" dirty="0">
                <a:latin typeface="Arial"/>
                <a:cs typeface="Arial"/>
              </a:rPr>
              <a:t>cutting), </a:t>
            </a:r>
            <a:r>
              <a:rPr sz="1800" spc="-5" dirty="0">
                <a:latin typeface="Arial"/>
                <a:cs typeface="Arial"/>
              </a:rPr>
              <a:t>tetapi </a:t>
            </a:r>
            <a:r>
              <a:rPr sz="1800" spc="-55" dirty="0">
                <a:latin typeface="Arial"/>
                <a:cs typeface="Arial"/>
              </a:rPr>
              <a:t>juga </a:t>
            </a:r>
            <a:r>
              <a:rPr sz="1800" spc="-40" dirty="0">
                <a:latin typeface="Arial"/>
                <a:cs typeface="Arial"/>
              </a:rPr>
              <a:t>memberikan </a:t>
            </a:r>
            <a:r>
              <a:rPr sz="1800" spc="-60" dirty="0">
                <a:latin typeface="Arial"/>
                <a:cs typeface="Arial"/>
              </a:rPr>
              <a:t>kesempatan </a:t>
            </a:r>
            <a:r>
              <a:rPr sz="1800" spc="-85" dirty="0">
                <a:latin typeface="Arial"/>
                <a:cs typeface="Arial"/>
              </a:rPr>
              <a:t>perusahaan </a:t>
            </a:r>
            <a:r>
              <a:rPr sz="1800" spc="-30" dirty="0">
                <a:latin typeface="Arial"/>
                <a:cs typeface="Arial"/>
              </a:rPr>
              <a:t>untuk  meningkatkan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level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pendapatannya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(revenue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generation)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secara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langsung  </a:t>
            </a:r>
            <a:r>
              <a:rPr sz="1800" spc="-70" dirty="0">
                <a:latin typeface="Arial"/>
                <a:cs typeface="Arial"/>
              </a:rPr>
              <a:t>maupun </a:t>
            </a:r>
            <a:r>
              <a:rPr sz="1800" spc="-5" dirty="0">
                <a:latin typeface="Arial"/>
                <a:cs typeface="Arial"/>
              </a:rPr>
              <a:t>tidak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langsung.</a:t>
            </a:r>
            <a:endParaRPr sz="18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22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35" dirty="0">
                <a:latin typeface="Arial"/>
                <a:cs typeface="Arial"/>
              </a:rPr>
              <a:t>Lebih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Berpeluang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meningkatkan</a:t>
            </a:r>
            <a:r>
              <a:rPr sz="1800" spc="15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ekspansi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Bisnis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8450" marR="5080">
              <a:lnSpc>
                <a:spcPct val="100099"/>
              </a:lnSpc>
              <a:spcBef>
                <a:spcPts val="1220"/>
              </a:spcBef>
            </a:pPr>
            <a:r>
              <a:rPr sz="1800" spc="-70" dirty="0">
                <a:latin typeface="Arial"/>
                <a:cs typeface="Arial"/>
              </a:rPr>
              <a:t>Dengan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menerapkan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konsep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jejaring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(internetworking),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sebuah </a:t>
            </a:r>
            <a:r>
              <a:rPr sz="1800" spc="-80" dirty="0">
                <a:latin typeface="Arial"/>
                <a:cs typeface="Arial"/>
              </a:rPr>
              <a:t>perusahaan  </a:t>
            </a:r>
            <a:r>
              <a:rPr sz="1800" spc="-60" dirty="0">
                <a:latin typeface="Arial"/>
                <a:cs typeface="Arial"/>
              </a:rPr>
              <a:t>berskala </a:t>
            </a:r>
            <a:r>
              <a:rPr sz="1800" spc="-25" dirty="0">
                <a:latin typeface="Arial"/>
                <a:cs typeface="Arial"/>
              </a:rPr>
              <a:t>kecil </a:t>
            </a:r>
            <a:r>
              <a:rPr sz="1800" spc="-65" dirty="0">
                <a:latin typeface="Arial"/>
                <a:cs typeface="Arial"/>
              </a:rPr>
              <a:t>dan </a:t>
            </a:r>
            <a:r>
              <a:rPr sz="1800" spc="-55" dirty="0">
                <a:latin typeface="Arial"/>
                <a:cs typeface="Arial"/>
              </a:rPr>
              <a:t>menengah </a:t>
            </a:r>
            <a:r>
              <a:rPr sz="1800" spc="-35" dirty="0">
                <a:latin typeface="Arial"/>
                <a:cs typeface="Arial"/>
              </a:rPr>
              <a:t>dapat </a:t>
            </a:r>
            <a:r>
              <a:rPr sz="1800" spc="-60" dirty="0">
                <a:latin typeface="Arial"/>
                <a:cs typeface="Arial"/>
              </a:rPr>
              <a:t>dengan mudah </a:t>
            </a:r>
            <a:r>
              <a:rPr sz="1800" spc="-45" dirty="0">
                <a:latin typeface="Arial"/>
                <a:cs typeface="Arial"/>
              </a:rPr>
              <a:t>bekerja </a:t>
            </a:r>
            <a:r>
              <a:rPr sz="1800" spc="-95" dirty="0">
                <a:latin typeface="Arial"/>
                <a:cs typeface="Arial"/>
              </a:rPr>
              <a:t>sama </a:t>
            </a:r>
            <a:r>
              <a:rPr sz="1800" spc="-60" dirty="0">
                <a:latin typeface="Arial"/>
                <a:cs typeface="Arial"/>
              </a:rPr>
              <a:t>dengan  </a:t>
            </a:r>
            <a:r>
              <a:rPr sz="1800" spc="-85" dirty="0">
                <a:latin typeface="Arial"/>
                <a:cs typeface="Arial"/>
              </a:rPr>
              <a:t>perusahaan </a:t>
            </a:r>
            <a:r>
              <a:rPr sz="1800" spc="-95" dirty="0">
                <a:latin typeface="Arial"/>
                <a:cs typeface="Arial"/>
              </a:rPr>
              <a:t>raksasa </a:t>
            </a:r>
            <a:r>
              <a:rPr sz="1800" spc="-35" dirty="0">
                <a:latin typeface="Arial"/>
                <a:cs typeface="Arial"/>
              </a:rPr>
              <a:t>untuk </a:t>
            </a:r>
            <a:r>
              <a:rPr sz="1800" spc="-55" dirty="0">
                <a:latin typeface="Arial"/>
                <a:cs typeface="Arial"/>
              </a:rPr>
              <a:t>menawarkan </a:t>
            </a:r>
            <a:r>
              <a:rPr sz="1800" spc="-50" dirty="0">
                <a:latin typeface="Arial"/>
                <a:cs typeface="Arial"/>
              </a:rPr>
              <a:t>berbagai </a:t>
            </a:r>
            <a:r>
              <a:rPr sz="1800" spc="-40" dirty="0">
                <a:latin typeface="Arial"/>
                <a:cs typeface="Arial"/>
              </a:rPr>
              <a:t>produk </a:t>
            </a:r>
            <a:r>
              <a:rPr sz="1800" spc="-65" dirty="0">
                <a:latin typeface="Arial"/>
                <a:cs typeface="Arial"/>
              </a:rPr>
              <a:t>dan </a:t>
            </a:r>
            <a:r>
              <a:rPr sz="1800" spc="-85" dirty="0">
                <a:latin typeface="Arial"/>
                <a:cs typeface="Arial"/>
              </a:rPr>
              <a:t>jasa </a:t>
            </a:r>
            <a:r>
              <a:rPr sz="1800" spc="-70" dirty="0">
                <a:latin typeface="Arial"/>
                <a:cs typeface="Arial"/>
              </a:rPr>
              <a:t>kepada  </a:t>
            </a:r>
            <a:r>
              <a:rPr sz="1800" spc="-45" dirty="0">
                <a:latin typeface="Arial"/>
                <a:cs typeface="Arial"/>
              </a:rPr>
              <a:t>pelanggan.</a:t>
            </a:r>
            <a:r>
              <a:rPr sz="1800" spc="-30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Dan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tidak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jarang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pula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terdapat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sebuah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perusahaan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berskala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kecil  </a:t>
            </a:r>
            <a:r>
              <a:rPr sz="1800" spc="-50" dirty="0">
                <a:latin typeface="Arial"/>
                <a:cs typeface="Arial"/>
              </a:rPr>
              <a:t>yang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pendapatannya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dapat</a:t>
            </a:r>
            <a:r>
              <a:rPr sz="1800" spc="-2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meningkatkarena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strategi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efektif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mereka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dalam  </a:t>
            </a:r>
            <a:r>
              <a:rPr sz="1800" spc="-55" dirty="0">
                <a:latin typeface="Arial"/>
                <a:cs typeface="Arial"/>
              </a:rPr>
              <a:t>menerapkan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e-Bisnis.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7425055" cy="6858000"/>
            <a:chOff x="152400" y="0"/>
            <a:chExt cx="7425055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723836"/>
              <a:ext cx="1795526" cy="3095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05100" y="723836"/>
              <a:ext cx="3605276" cy="3095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95925" y="723836"/>
              <a:ext cx="1128712" cy="309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86425" y="723836"/>
              <a:ext cx="1052512" cy="309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0725" y="723836"/>
              <a:ext cx="1776476" cy="30956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7791" y="590486"/>
            <a:ext cx="49371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0" i="0" spc="-15" dirty="0">
                <a:latin typeface="Gothic Uralic"/>
                <a:cs typeface="Gothic Uralic"/>
              </a:rPr>
              <a:t>Awal </a:t>
            </a:r>
            <a:r>
              <a:rPr sz="2750" b="0" i="0" spc="5" dirty="0">
                <a:latin typeface="Gothic Uralic"/>
                <a:cs typeface="Gothic Uralic"/>
              </a:rPr>
              <a:t>Perkembangan</a:t>
            </a:r>
            <a:r>
              <a:rPr sz="2750" b="0" i="0" spc="445" dirty="0">
                <a:latin typeface="Gothic Uralic"/>
                <a:cs typeface="Gothic Uralic"/>
              </a:rPr>
              <a:t> </a:t>
            </a:r>
            <a:r>
              <a:rPr sz="2750" b="0" i="0" spc="15" dirty="0">
                <a:latin typeface="Gothic Uralic"/>
                <a:cs typeface="Gothic Uralic"/>
              </a:rPr>
              <a:t>E-Bisnis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8645" marR="38481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588645" algn="l"/>
                <a:tab pos="589280" algn="l"/>
              </a:tabLst>
            </a:pPr>
            <a:r>
              <a:rPr spc="-135" dirty="0"/>
              <a:t>Pada </a:t>
            </a:r>
            <a:r>
              <a:rPr spc="-40" dirty="0"/>
              <a:t>tahun </a:t>
            </a:r>
            <a:r>
              <a:rPr spc="-105" dirty="0"/>
              <a:t>1970-an </a:t>
            </a:r>
            <a:r>
              <a:rPr spc="-60" dirty="0"/>
              <a:t>Aplikasi </a:t>
            </a:r>
            <a:r>
              <a:rPr spc="-95" dirty="0"/>
              <a:t>E-Bisnis </a:t>
            </a:r>
            <a:r>
              <a:rPr spc="-50" dirty="0"/>
              <a:t>pertama </a:t>
            </a:r>
            <a:r>
              <a:rPr spc="-40" dirty="0"/>
              <a:t>kali </a:t>
            </a:r>
            <a:r>
              <a:rPr spc="-75" dirty="0"/>
              <a:t>dikembangkan </a:t>
            </a:r>
            <a:r>
              <a:rPr spc="-85" dirty="0"/>
              <a:t>dan  </a:t>
            </a:r>
            <a:r>
              <a:rPr spc="-70" dirty="0"/>
              <a:t>digunakan</a:t>
            </a:r>
            <a:r>
              <a:rPr spc="-114" dirty="0"/>
              <a:t> </a:t>
            </a:r>
            <a:r>
              <a:rPr spc="-105" dirty="0"/>
              <a:t>sebagai</a:t>
            </a:r>
            <a:r>
              <a:rPr spc="-114" dirty="0"/>
              <a:t> </a:t>
            </a:r>
            <a:r>
              <a:rPr spc="-65" dirty="0"/>
              <a:t>transaksi</a:t>
            </a:r>
            <a:r>
              <a:rPr spc="-190" dirty="0"/>
              <a:t> </a:t>
            </a:r>
            <a:r>
              <a:rPr spc="-75" dirty="0"/>
              <a:t>pembayaran</a:t>
            </a:r>
            <a:r>
              <a:rPr spc="-50" dirty="0"/>
              <a:t> melalui</a:t>
            </a:r>
            <a:r>
              <a:rPr spc="-120" dirty="0"/>
              <a:t> </a:t>
            </a:r>
            <a:r>
              <a:rPr spc="-20" dirty="0"/>
              <a:t>internet</a:t>
            </a:r>
            <a:r>
              <a:rPr spc="-55" dirty="0"/>
              <a:t> </a:t>
            </a:r>
            <a:r>
              <a:rPr spc="-70" dirty="0"/>
              <a:t>yang</a:t>
            </a:r>
            <a:r>
              <a:rPr spc="-200" dirty="0"/>
              <a:t> </a:t>
            </a:r>
            <a:r>
              <a:rPr spc="-55" dirty="0"/>
              <a:t>disebut  </a:t>
            </a:r>
            <a:r>
              <a:rPr spc="-90" dirty="0"/>
              <a:t>dengan</a:t>
            </a:r>
            <a:r>
              <a:rPr spc="-130" dirty="0"/>
              <a:t> </a:t>
            </a:r>
            <a:r>
              <a:rPr spc="-60" dirty="0"/>
              <a:t>Electronic</a:t>
            </a:r>
            <a:r>
              <a:rPr spc="-100" dirty="0"/>
              <a:t> </a:t>
            </a:r>
            <a:r>
              <a:rPr spc="-85" dirty="0"/>
              <a:t>Fund</a:t>
            </a:r>
            <a:r>
              <a:rPr spc="-370" dirty="0"/>
              <a:t> </a:t>
            </a:r>
            <a:r>
              <a:rPr spc="-80" dirty="0"/>
              <a:t>Transfer</a:t>
            </a:r>
            <a:r>
              <a:rPr spc="-185" dirty="0"/>
              <a:t> </a:t>
            </a:r>
            <a:r>
              <a:rPr spc="-110" dirty="0"/>
              <a:t>(EFT).</a:t>
            </a:r>
          </a:p>
          <a:p>
            <a:pPr marL="588645" marR="320040" indent="-286385">
              <a:lnSpc>
                <a:spcPct val="100000"/>
              </a:lnSpc>
              <a:spcBef>
                <a:spcPts val="1215"/>
              </a:spcBef>
              <a:buChar char="•"/>
              <a:tabLst>
                <a:tab pos="588645" algn="l"/>
                <a:tab pos="589280" algn="l"/>
              </a:tabLst>
            </a:pPr>
            <a:r>
              <a:rPr spc="-75" dirty="0"/>
              <a:t>Dalam </a:t>
            </a:r>
            <a:r>
              <a:rPr spc="-85" dirty="0"/>
              <a:t>perkembangan </a:t>
            </a:r>
            <a:r>
              <a:rPr spc="-40" dirty="0"/>
              <a:t>berikutnya </a:t>
            </a:r>
            <a:r>
              <a:rPr spc="-65" dirty="0"/>
              <a:t>diketemukannya </a:t>
            </a:r>
            <a:r>
              <a:rPr spc="-50" dirty="0"/>
              <a:t>Elektronic </a:t>
            </a:r>
            <a:r>
              <a:rPr spc="-60" dirty="0"/>
              <a:t>Data  Interchange</a:t>
            </a:r>
            <a:r>
              <a:rPr spc="-140" dirty="0"/>
              <a:t> </a:t>
            </a:r>
            <a:r>
              <a:rPr spc="-85" dirty="0"/>
              <a:t>(EDI),</a:t>
            </a:r>
            <a:r>
              <a:rPr spc="-265" dirty="0"/>
              <a:t> </a:t>
            </a:r>
            <a:r>
              <a:rPr spc="-70" dirty="0"/>
              <a:t>yang</a:t>
            </a:r>
            <a:r>
              <a:rPr spc="-185" dirty="0"/>
              <a:t> </a:t>
            </a:r>
            <a:r>
              <a:rPr spc="-70" dirty="0"/>
              <a:t>digunakan</a:t>
            </a:r>
            <a:r>
              <a:rPr spc="-120" dirty="0"/>
              <a:t> </a:t>
            </a:r>
            <a:r>
              <a:rPr spc="-20" dirty="0"/>
              <a:t>untuk</a:t>
            </a:r>
            <a:r>
              <a:rPr spc="-114" dirty="0"/>
              <a:t> </a:t>
            </a:r>
            <a:r>
              <a:rPr spc="-45" dirty="0"/>
              <a:t>mentransfer</a:t>
            </a:r>
            <a:r>
              <a:rPr spc="-190" dirty="0"/>
              <a:t> </a:t>
            </a:r>
            <a:r>
              <a:rPr spc="-55" dirty="0"/>
              <a:t>data</a:t>
            </a:r>
            <a:r>
              <a:rPr spc="-114" dirty="0"/>
              <a:t> secara </a:t>
            </a:r>
            <a:r>
              <a:rPr spc="-5" dirty="0"/>
              <a:t>rutin,  </a:t>
            </a:r>
            <a:r>
              <a:rPr spc="-55" dirty="0"/>
              <a:t>seperti </a:t>
            </a:r>
            <a:r>
              <a:rPr spc="-60" dirty="0"/>
              <a:t>dokumen-dokumen </a:t>
            </a:r>
            <a:r>
              <a:rPr spc="-90" dirty="0"/>
              <a:t>sampai </a:t>
            </a:r>
            <a:r>
              <a:rPr spc="-100" dirty="0"/>
              <a:t>pada </a:t>
            </a:r>
            <a:r>
              <a:rPr spc="-65" dirty="0"/>
              <a:t>transaksi</a:t>
            </a:r>
            <a:r>
              <a:rPr spc="-335" dirty="0"/>
              <a:t> </a:t>
            </a:r>
            <a:r>
              <a:rPr spc="-90" dirty="0"/>
              <a:t>keuangan.</a:t>
            </a:r>
          </a:p>
          <a:p>
            <a:pPr marL="588645" marR="5080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588645" algn="l"/>
                <a:tab pos="589280" algn="l"/>
              </a:tabLst>
            </a:pPr>
            <a:r>
              <a:rPr spc="-135" dirty="0"/>
              <a:t>Pada </a:t>
            </a:r>
            <a:r>
              <a:rPr spc="-40" dirty="0"/>
              <a:t>tahun </a:t>
            </a:r>
            <a:r>
              <a:rPr spc="-105" dirty="0"/>
              <a:t>1990 </a:t>
            </a:r>
            <a:r>
              <a:rPr spc="-70" dirty="0"/>
              <a:t>dimana </a:t>
            </a:r>
            <a:r>
              <a:rPr spc="-30" dirty="0"/>
              <a:t>teknologi </a:t>
            </a:r>
            <a:r>
              <a:rPr spc="-95" dirty="0"/>
              <a:t>WWW, </a:t>
            </a:r>
            <a:r>
              <a:rPr spc="-80" dirty="0"/>
              <a:t>semakin </a:t>
            </a:r>
            <a:r>
              <a:rPr spc="-40" dirty="0"/>
              <a:t>maju </a:t>
            </a:r>
            <a:r>
              <a:rPr spc="-80" dirty="0"/>
              <a:t>karena </a:t>
            </a:r>
            <a:r>
              <a:rPr spc="-20" dirty="0"/>
              <a:t>tidak  </a:t>
            </a:r>
            <a:r>
              <a:rPr spc="-85" dirty="0"/>
              <a:t>hanya</a:t>
            </a:r>
            <a:r>
              <a:rPr spc="-195" dirty="0"/>
              <a:t> </a:t>
            </a:r>
            <a:r>
              <a:rPr spc="-60" dirty="0"/>
              <a:t>menampilkan</a:t>
            </a:r>
            <a:r>
              <a:rPr spc="-40" dirty="0"/>
              <a:t> </a:t>
            </a:r>
            <a:r>
              <a:rPr spc="-55" dirty="0"/>
              <a:t>data</a:t>
            </a:r>
            <a:r>
              <a:rPr spc="-120" dirty="0"/>
              <a:t> </a:t>
            </a:r>
            <a:r>
              <a:rPr spc="-95" dirty="0"/>
              <a:t>saja</a:t>
            </a:r>
            <a:r>
              <a:rPr spc="-270" dirty="0"/>
              <a:t> </a:t>
            </a:r>
            <a:r>
              <a:rPr spc="-65" dirty="0"/>
              <a:t>melainkan</a:t>
            </a:r>
            <a:r>
              <a:rPr spc="-45" dirty="0"/>
              <a:t> </a:t>
            </a:r>
            <a:r>
              <a:rPr spc="-95" dirty="0"/>
              <a:t>sudah</a:t>
            </a:r>
            <a:r>
              <a:rPr spc="-210" dirty="0"/>
              <a:t> </a:t>
            </a:r>
            <a:r>
              <a:rPr spc="-65" dirty="0"/>
              <a:t>mampu</a:t>
            </a:r>
            <a:r>
              <a:rPr spc="-105" dirty="0"/>
              <a:t> </a:t>
            </a:r>
            <a:r>
              <a:rPr spc="-60" dirty="0"/>
              <a:t>menampilkan</a:t>
            </a:r>
            <a:r>
              <a:rPr spc="-125" dirty="0"/>
              <a:t> </a:t>
            </a:r>
            <a:r>
              <a:rPr spc="-55" dirty="0"/>
              <a:t>data  </a:t>
            </a:r>
            <a:r>
              <a:rPr spc="-75" dirty="0"/>
              <a:t>gambar, </a:t>
            </a:r>
            <a:r>
              <a:rPr spc="-90" dirty="0"/>
              <a:t>suara, </a:t>
            </a:r>
            <a:r>
              <a:rPr spc="-75" dirty="0"/>
              <a:t>animasi </a:t>
            </a:r>
            <a:r>
              <a:rPr spc="-80" dirty="0"/>
              <a:t>bahkan</a:t>
            </a:r>
            <a:r>
              <a:rPr spc="-400" dirty="0"/>
              <a:t> </a:t>
            </a:r>
            <a:r>
              <a:rPr spc="-70" dirty="0"/>
              <a:t>video.</a:t>
            </a:r>
          </a:p>
          <a:p>
            <a:pPr marL="588645" marR="118745" indent="-286385">
              <a:lnSpc>
                <a:spcPct val="100000"/>
              </a:lnSpc>
              <a:spcBef>
                <a:spcPts val="1210"/>
              </a:spcBef>
              <a:buChar char="•"/>
              <a:tabLst>
                <a:tab pos="588645" algn="l"/>
                <a:tab pos="589280" algn="l"/>
              </a:tabLst>
            </a:pPr>
            <a:r>
              <a:rPr spc="-135" dirty="0"/>
              <a:t>Pada </a:t>
            </a:r>
            <a:r>
              <a:rPr spc="-40" dirty="0"/>
              <a:t>tahun </a:t>
            </a:r>
            <a:r>
              <a:rPr spc="-70" dirty="0"/>
              <a:t>2000-an, </a:t>
            </a:r>
            <a:r>
              <a:rPr spc="-80" dirty="0"/>
              <a:t>perkembangan </a:t>
            </a:r>
            <a:r>
              <a:rPr spc="-90" dirty="0"/>
              <a:t>E-Bisnis, </a:t>
            </a:r>
            <a:r>
              <a:rPr spc="-80" dirty="0"/>
              <a:t>semakin pesat </a:t>
            </a:r>
            <a:r>
              <a:rPr spc="-70" dirty="0"/>
              <a:t>dimana  </a:t>
            </a:r>
            <a:r>
              <a:rPr spc="-75" dirty="0"/>
              <a:t>banyak</a:t>
            </a:r>
            <a:r>
              <a:rPr spc="-190" dirty="0"/>
              <a:t> </a:t>
            </a:r>
            <a:r>
              <a:rPr spc="-95" dirty="0"/>
              <a:t>perusahaan-perusahaan</a:t>
            </a:r>
            <a:r>
              <a:rPr spc="-114" dirty="0"/>
              <a:t> </a:t>
            </a:r>
            <a:r>
              <a:rPr spc="-20" dirty="0"/>
              <a:t>di</a:t>
            </a:r>
            <a:r>
              <a:rPr spc="-200" dirty="0"/>
              <a:t> </a:t>
            </a:r>
            <a:r>
              <a:rPr spc="-50" dirty="0"/>
              <a:t>Amerika,</a:t>
            </a:r>
            <a:r>
              <a:rPr spc="-114" dirty="0"/>
              <a:t> </a:t>
            </a:r>
            <a:r>
              <a:rPr spc="-85" dirty="0"/>
              <a:t>Eropa,</a:t>
            </a:r>
            <a:r>
              <a:rPr spc="-270" dirty="0"/>
              <a:t> </a:t>
            </a:r>
            <a:r>
              <a:rPr spc="-90" dirty="0"/>
              <a:t>Asia</a:t>
            </a:r>
            <a:r>
              <a:rPr spc="-195" dirty="0"/>
              <a:t> </a:t>
            </a:r>
            <a:r>
              <a:rPr spc="-80" dirty="0"/>
              <a:t>bahkan</a:t>
            </a:r>
            <a:r>
              <a:rPr spc="-120" dirty="0"/>
              <a:t> </a:t>
            </a:r>
            <a:r>
              <a:rPr spc="-80" dirty="0"/>
              <a:t>Indonesia  </a:t>
            </a:r>
            <a:r>
              <a:rPr spc="-40" dirty="0"/>
              <a:t>telah </a:t>
            </a:r>
            <a:r>
              <a:rPr spc="-50" dirty="0"/>
              <a:t>beralih </a:t>
            </a:r>
            <a:r>
              <a:rPr spc="-65" dirty="0"/>
              <a:t>dalam </a:t>
            </a:r>
            <a:r>
              <a:rPr spc="-100" dirty="0"/>
              <a:t>konsep </a:t>
            </a:r>
            <a:r>
              <a:rPr spc="-85" dirty="0"/>
              <a:t>memasarkan </a:t>
            </a:r>
            <a:r>
              <a:rPr spc="-50" dirty="0"/>
              <a:t>produk-produknya melalui  </a:t>
            </a:r>
            <a:r>
              <a:rPr spc="-25" dirty="0"/>
              <a:t>Internet.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175" y="2771648"/>
            <a:ext cx="3510026" cy="2452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571" y="1318513"/>
            <a:ext cx="1575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0" dirty="0">
                <a:latin typeface="Carlito"/>
                <a:cs typeface="Carlito"/>
              </a:rPr>
              <a:t>E</a:t>
            </a:r>
            <a:r>
              <a:rPr sz="2750" i="0" spc="-20" dirty="0">
                <a:latin typeface="Carlito"/>
                <a:cs typeface="Carlito"/>
              </a:rPr>
              <a:t>-</a:t>
            </a:r>
            <a:r>
              <a:rPr sz="2750" i="0" spc="30" dirty="0">
                <a:latin typeface="Carlito"/>
                <a:cs typeface="Carlito"/>
              </a:rPr>
              <a:t>B</a:t>
            </a:r>
            <a:r>
              <a:rPr sz="2750" i="0" spc="15" dirty="0">
                <a:latin typeface="Carlito"/>
                <a:cs typeface="Carlito"/>
              </a:rPr>
              <a:t>u</a:t>
            </a:r>
            <a:r>
              <a:rPr sz="2750" i="0" spc="30" dirty="0">
                <a:latin typeface="Carlito"/>
                <a:cs typeface="Carlito"/>
              </a:rPr>
              <a:t>s</a:t>
            </a:r>
            <a:r>
              <a:rPr sz="2750" i="0" spc="-5" dirty="0">
                <a:latin typeface="Carlito"/>
                <a:cs typeface="Carlito"/>
              </a:rPr>
              <a:t>i</a:t>
            </a:r>
            <a:r>
              <a:rPr sz="2750" i="0" spc="15" dirty="0">
                <a:latin typeface="Carlito"/>
                <a:cs typeface="Carlito"/>
              </a:rPr>
              <a:t>n</a:t>
            </a:r>
            <a:r>
              <a:rPr sz="2750" i="0" spc="45" dirty="0">
                <a:latin typeface="Carlito"/>
                <a:cs typeface="Carlito"/>
              </a:rPr>
              <a:t>e</a:t>
            </a:r>
            <a:r>
              <a:rPr sz="2750" i="0" spc="20" dirty="0">
                <a:latin typeface="Carlito"/>
                <a:cs typeface="Carlito"/>
              </a:rPr>
              <a:t>s</a:t>
            </a:r>
            <a:r>
              <a:rPr sz="2750" i="0" spc="10" dirty="0">
                <a:latin typeface="Carlito"/>
                <a:cs typeface="Carlito"/>
              </a:rPr>
              <a:t>s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0684" y="2513647"/>
            <a:ext cx="5952490" cy="29063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8450" marR="5080" indent="-285750" algn="just">
              <a:lnSpc>
                <a:spcPct val="82900"/>
              </a:lnSpc>
              <a:spcBef>
                <a:spcPts val="505"/>
              </a:spcBef>
              <a:buClr>
                <a:srgbClr val="1286C3"/>
              </a:buClr>
              <a:buSzPct val="148648"/>
              <a:buFont typeface="Arial"/>
              <a:buChar char="•"/>
              <a:tabLst>
                <a:tab pos="298450" algn="l"/>
              </a:tabLst>
            </a:pPr>
            <a:r>
              <a:rPr sz="1850" spc="15" dirty="0">
                <a:latin typeface="Carlito"/>
                <a:cs typeface="Carlito"/>
              </a:rPr>
              <a:t>E-Bisnis </a:t>
            </a:r>
            <a:r>
              <a:rPr sz="1850" spc="5" dirty="0">
                <a:latin typeface="Carlito"/>
                <a:cs typeface="Carlito"/>
              </a:rPr>
              <a:t>atau Electronic </a:t>
            </a:r>
            <a:r>
              <a:rPr sz="1850" spc="10" dirty="0">
                <a:latin typeface="Carlito"/>
                <a:cs typeface="Carlito"/>
              </a:rPr>
              <a:t>bisnis </a:t>
            </a:r>
            <a:r>
              <a:rPr sz="1850" spc="15" dirty="0">
                <a:latin typeface="Carlito"/>
                <a:cs typeface="Carlito"/>
              </a:rPr>
              <a:t>ialah </a:t>
            </a:r>
            <a:r>
              <a:rPr sz="1850" spc="-10" dirty="0">
                <a:latin typeface="Carlito"/>
                <a:cs typeface="Carlito"/>
              </a:rPr>
              <a:t>kegiatan </a:t>
            </a:r>
            <a:r>
              <a:rPr sz="1850" spc="10" dirty="0">
                <a:latin typeface="Carlito"/>
                <a:cs typeface="Carlito"/>
              </a:rPr>
              <a:t>bisnis </a:t>
            </a:r>
            <a:r>
              <a:rPr sz="1850" dirty="0">
                <a:latin typeface="Carlito"/>
                <a:cs typeface="Carlito"/>
              </a:rPr>
              <a:t>yang  </a:t>
            </a:r>
            <a:r>
              <a:rPr sz="1850" spc="5" dirty="0">
                <a:latin typeface="Carlito"/>
                <a:cs typeface="Carlito"/>
              </a:rPr>
              <a:t>dilakukan </a:t>
            </a:r>
            <a:r>
              <a:rPr sz="1850" dirty="0">
                <a:latin typeface="Carlito"/>
                <a:cs typeface="Carlito"/>
              </a:rPr>
              <a:t>secara </a:t>
            </a:r>
            <a:r>
              <a:rPr sz="1850" spc="10" dirty="0">
                <a:latin typeface="Carlito"/>
                <a:cs typeface="Carlito"/>
              </a:rPr>
              <a:t>otomatis </a:t>
            </a:r>
            <a:r>
              <a:rPr sz="1850" dirty="0">
                <a:latin typeface="Carlito"/>
                <a:cs typeface="Carlito"/>
              </a:rPr>
              <a:t>serta </a:t>
            </a:r>
            <a:r>
              <a:rPr sz="1850" spc="10" dirty="0">
                <a:latin typeface="Carlito"/>
                <a:cs typeface="Carlito"/>
              </a:rPr>
              <a:t>semiotomatis </a:t>
            </a:r>
            <a:r>
              <a:rPr sz="1850" dirty="0">
                <a:latin typeface="Carlito"/>
                <a:cs typeface="Carlito"/>
              </a:rPr>
              <a:t>yang  </a:t>
            </a:r>
            <a:r>
              <a:rPr sz="1850" spc="5" dirty="0">
                <a:latin typeface="Carlito"/>
                <a:cs typeface="Carlito"/>
              </a:rPr>
              <a:t>dilakukan </a:t>
            </a:r>
            <a:r>
              <a:rPr sz="1850" dirty="0">
                <a:latin typeface="Carlito"/>
                <a:cs typeface="Carlito"/>
              </a:rPr>
              <a:t>dengan </a:t>
            </a:r>
            <a:r>
              <a:rPr sz="1850" spc="5" dirty="0">
                <a:latin typeface="Carlito"/>
                <a:cs typeface="Carlito"/>
              </a:rPr>
              <a:t>menggunakan </a:t>
            </a:r>
            <a:r>
              <a:rPr sz="1850" spc="-5" dirty="0">
                <a:latin typeface="Carlito"/>
                <a:cs typeface="Carlito"/>
              </a:rPr>
              <a:t>teknologi</a:t>
            </a:r>
            <a:r>
              <a:rPr sz="1850" spc="155" dirty="0">
                <a:latin typeface="Carlito"/>
                <a:cs typeface="Carlito"/>
              </a:rPr>
              <a:t> </a:t>
            </a:r>
            <a:r>
              <a:rPr sz="1850" spc="-5" dirty="0">
                <a:latin typeface="Carlito"/>
                <a:cs typeface="Carlito"/>
              </a:rPr>
              <a:t>elektronik.</a:t>
            </a:r>
            <a:endParaRPr sz="1850">
              <a:latin typeface="Carlito"/>
              <a:cs typeface="Carlito"/>
            </a:endParaRPr>
          </a:p>
          <a:p>
            <a:pPr marL="298450" marR="9525" indent="-285750" algn="just">
              <a:lnSpc>
                <a:spcPct val="82300"/>
              </a:lnSpc>
              <a:spcBef>
                <a:spcPts val="1025"/>
              </a:spcBef>
              <a:buClr>
                <a:srgbClr val="1286C3"/>
              </a:buClr>
              <a:buSzPct val="148648"/>
              <a:buFont typeface="Arial"/>
              <a:buChar char="•"/>
              <a:tabLst>
                <a:tab pos="298450" algn="l"/>
              </a:tabLst>
            </a:pPr>
            <a:r>
              <a:rPr sz="1850" spc="5" dirty="0">
                <a:latin typeface="Carlito"/>
                <a:cs typeface="Carlito"/>
              </a:rPr>
              <a:t>E-business </a:t>
            </a:r>
            <a:r>
              <a:rPr sz="1850" spc="25" dirty="0">
                <a:latin typeface="Carlito"/>
                <a:cs typeface="Carlito"/>
              </a:rPr>
              <a:t>memungkinkan </a:t>
            </a:r>
            <a:r>
              <a:rPr sz="1850" spc="5" dirty="0">
                <a:latin typeface="Carlito"/>
                <a:cs typeface="Carlito"/>
              </a:rPr>
              <a:t>suatu </a:t>
            </a:r>
            <a:r>
              <a:rPr sz="1850" spc="25" dirty="0">
                <a:latin typeface="Carlito"/>
                <a:cs typeface="Carlito"/>
              </a:rPr>
              <a:t>perusahaan untuk  </a:t>
            </a:r>
            <a:r>
              <a:rPr sz="1850" spc="10" dirty="0">
                <a:latin typeface="Carlito"/>
                <a:cs typeface="Carlito"/>
              </a:rPr>
              <a:t>dapat </a:t>
            </a:r>
            <a:r>
              <a:rPr sz="1850" spc="15" dirty="0">
                <a:latin typeface="Carlito"/>
                <a:cs typeface="Carlito"/>
              </a:rPr>
              <a:t>berhubungan dengan </a:t>
            </a:r>
            <a:r>
              <a:rPr sz="1850" spc="5" dirty="0">
                <a:latin typeface="Carlito"/>
                <a:cs typeface="Carlito"/>
              </a:rPr>
              <a:t>sistem </a:t>
            </a:r>
            <a:r>
              <a:rPr sz="1850" spc="10" dirty="0">
                <a:latin typeface="Carlito"/>
                <a:cs typeface="Carlito"/>
              </a:rPr>
              <a:t>pemrosesan </a:t>
            </a:r>
            <a:r>
              <a:rPr sz="1850" spc="20" dirty="0">
                <a:latin typeface="Carlito"/>
                <a:cs typeface="Carlito"/>
              </a:rPr>
              <a:t>data  </a:t>
            </a:r>
            <a:r>
              <a:rPr sz="1850" dirty="0">
                <a:latin typeface="Carlito"/>
                <a:cs typeface="Carlito"/>
              </a:rPr>
              <a:t>internal </a:t>
            </a:r>
            <a:r>
              <a:rPr sz="1850" spc="30" dirty="0">
                <a:latin typeface="Carlito"/>
                <a:cs typeface="Carlito"/>
              </a:rPr>
              <a:t>maupun </a:t>
            </a:r>
            <a:r>
              <a:rPr sz="1850" spc="5" dirty="0">
                <a:latin typeface="Carlito"/>
                <a:cs typeface="Carlito"/>
              </a:rPr>
              <a:t>eksternal </a:t>
            </a:r>
            <a:r>
              <a:rPr sz="1850" spc="15" dirty="0">
                <a:latin typeface="Carlito"/>
                <a:cs typeface="Carlito"/>
              </a:rPr>
              <a:t>secara </a:t>
            </a:r>
            <a:r>
              <a:rPr sz="1850" spc="20" dirty="0">
                <a:latin typeface="Carlito"/>
                <a:cs typeface="Carlito"/>
              </a:rPr>
              <a:t>lebih </a:t>
            </a:r>
            <a:r>
              <a:rPr sz="1850" spc="5" dirty="0">
                <a:latin typeface="Carlito"/>
                <a:cs typeface="Carlito"/>
              </a:rPr>
              <a:t>efisien </a:t>
            </a:r>
            <a:r>
              <a:rPr sz="1850" spc="15" dirty="0">
                <a:latin typeface="Carlito"/>
                <a:cs typeface="Carlito"/>
              </a:rPr>
              <a:t>serta  </a:t>
            </a:r>
            <a:r>
              <a:rPr sz="1850" spc="5" dirty="0">
                <a:latin typeface="Carlito"/>
                <a:cs typeface="Carlito"/>
              </a:rPr>
              <a:t>fleksibel.</a:t>
            </a:r>
            <a:endParaRPr sz="1850">
              <a:latin typeface="Carlito"/>
              <a:cs typeface="Carlito"/>
            </a:endParaRPr>
          </a:p>
          <a:p>
            <a:pPr marL="298450" marR="12065" indent="-285750" algn="just">
              <a:lnSpc>
                <a:spcPct val="82300"/>
              </a:lnSpc>
              <a:spcBef>
                <a:spcPts val="1105"/>
              </a:spcBef>
              <a:buClr>
                <a:srgbClr val="1286C3"/>
              </a:buClr>
              <a:buSzPct val="148648"/>
              <a:buFont typeface="Arial"/>
              <a:buChar char="•"/>
              <a:tabLst>
                <a:tab pos="298450" algn="l"/>
              </a:tabLst>
            </a:pPr>
            <a:r>
              <a:rPr sz="1850" spc="5" dirty="0">
                <a:latin typeface="Carlito"/>
                <a:cs typeface="Carlito"/>
              </a:rPr>
              <a:t>E-business </a:t>
            </a:r>
            <a:r>
              <a:rPr sz="1850" spc="30" dirty="0">
                <a:latin typeface="Carlito"/>
                <a:cs typeface="Carlito"/>
              </a:rPr>
              <a:t>juga </a:t>
            </a:r>
            <a:r>
              <a:rPr sz="1850" dirty="0">
                <a:latin typeface="Carlito"/>
                <a:cs typeface="Carlito"/>
              </a:rPr>
              <a:t>banyak </a:t>
            </a:r>
            <a:r>
              <a:rPr sz="1850" spc="5" dirty="0">
                <a:latin typeface="Carlito"/>
                <a:cs typeface="Carlito"/>
              </a:rPr>
              <a:t>dipakai </a:t>
            </a:r>
            <a:r>
              <a:rPr sz="1850" spc="10" dirty="0">
                <a:latin typeface="Carlito"/>
                <a:cs typeface="Carlito"/>
              </a:rPr>
              <a:t>untuk </a:t>
            </a:r>
            <a:r>
              <a:rPr sz="1850" spc="25" dirty="0">
                <a:latin typeface="Carlito"/>
                <a:cs typeface="Carlito"/>
              </a:rPr>
              <a:t>berhubungan  </a:t>
            </a:r>
            <a:r>
              <a:rPr sz="1850" spc="5" dirty="0">
                <a:latin typeface="Carlito"/>
                <a:cs typeface="Carlito"/>
              </a:rPr>
              <a:t>dengan </a:t>
            </a:r>
            <a:r>
              <a:rPr sz="1850" spc="15" dirty="0">
                <a:latin typeface="Carlito"/>
                <a:cs typeface="Carlito"/>
              </a:rPr>
              <a:t>suplier serta </a:t>
            </a:r>
            <a:r>
              <a:rPr sz="1850" spc="10" dirty="0">
                <a:latin typeface="Carlito"/>
                <a:cs typeface="Carlito"/>
              </a:rPr>
              <a:t>mitra bisnis </a:t>
            </a:r>
            <a:r>
              <a:rPr sz="1850" spc="20" dirty="0">
                <a:latin typeface="Carlito"/>
                <a:cs typeface="Carlito"/>
              </a:rPr>
              <a:t>perusahaan, </a:t>
            </a:r>
            <a:r>
              <a:rPr sz="1850" spc="15" dirty="0">
                <a:latin typeface="Carlito"/>
                <a:cs typeface="Carlito"/>
              </a:rPr>
              <a:t>serta  </a:t>
            </a:r>
            <a:r>
              <a:rPr sz="1850" spc="20" dirty="0">
                <a:latin typeface="Carlito"/>
                <a:cs typeface="Carlito"/>
              </a:rPr>
              <a:t>memenuhi </a:t>
            </a:r>
            <a:r>
              <a:rPr sz="1850" spc="15" dirty="0">
                <a:latin typeface="Carlito"/>
                <a:cs typeface="Carlito"/>
              </a:rPr>
              <a:t>permintaan </a:t>
            </a:r>
            <a:r>
              <a:rPr sz="1850" spc="20" dirty="0">
                <a:latin typeface="Carlito"/>
                <a:cs typeface="Carlito"/>
              </a:rPr>
              <a:t>maupun </a:t>
            </a:r>
            <a:r>
              <a:rPr sz="1850" spc="15" dirty="0">
                <a:latin typeface="Carlito"/>
                <a:cs typeface="Carlito"/>
              </a:rPr>
              <a:t>melayani </a:t>
            </a:r>
            <a:r>
              <a:rPr sz="1850" spc="10" dirty="0">
                <a:latin typeface="Carlito"/>
                <a:cs typeface="Carlito"/>
              </a:rPr>
              <a:t>kepuasan  pelanggan </a:t>
            </a:r>
            <a:r>
              <a:rPr sz="1850" dirty="0">
                <a:latin typeface="Carlito"/>
                <a:cs typeface="Carlito"/>
              </a:rPr>
              <a:t>secara </a:t>
            </a:r>
            <a:r>
              <a:rPr sz="1850" spc="5" dirty="0">
                <a:latin typeface="Carlito"/>
                <a:cs typeface="Carlito"/>
              </a:rPr>
              <a:t>lebih</a:t>
            </a:r>
            <a:r>
              <a:rPr sz="1850" spc="215" dirty="0">
                <a:latin typeface="Carlito"/>
                <a:cs typeface="Carlito"/>
              </a:rPr>
              <a:t> </a:t>
            </a:r>
            <a:r>
              <a:rPr sz="1850" spc="5" dirty="0">
                <a:latin typeface="Carlito"/>
                <a:cs typeface="Carlito"/>
              </a:rPr>
              <a:t>baik.</a:t>
            </a:r>
            <a:endParaRPr sz="18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5929630" cy="6858000"/>
            <a:chOff x="152400" y="0"/>
            <a:chExt cx="5929630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3052826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62400" y="561911"/>
              <a:ext cx="11668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91000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05300" y="561911"/>
              <a:ext cx="1776476" cy="319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34417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15" dirty="0">
                <a:latin typeface="Gothic Uralic"/>
                <a:cs typeface="Gothic Uralic"/>
              </a:rPr>
              <a:t>Keuntungan</a:t>
            </a:r>
            <a:r>
              <a:rPr sz="2750" b="0" i="0" spc="125" dirty="0">
                <a:latin typeface="Gothic Uralic"/>
                <a:cs typeface="Gothic Uralic"/>
              </a:rPr>
              <a:t> </a:t>
            </a:r>
            <a:r>
              <a:rPr sz="2750" b="0" i="0" spc="10" dirty="0">
                <a:latin typeface="Gothic Uralic"/>
                <a:cs typeface="Gothic Uralic"/>
              </a:rPr>
              <a:t>e-Bisnis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7791" y="1252283"/>
            <a:ext cx="7794625" cy="510032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790"/>
              </a:spcBef>
              <a:buChar char="•"/>
              <a:tabLst>
                <a:tab pos="298450" algn="l"/>
                <a:tab pos="299085" algn="l"/>
              </a:tabLst>
            </a:pPr>
            <a:r>
              <a:rPr sz="1550" spc="-20" dirty="0">
                <a:latin typeface="Arial"/>
                <a:cs typeface="Arial"/>
              </a:rPr>
              <a:t>Menurut </a:t>
            </a:r>
            <a:r>
              <a:rPr sz="1550" spc="-85" dirty="0">
                <a:latin typeface="Arial"/>
                <a:cs typeface="Arial"/>
              </a:rPr>
              <a:t>Charles </a:t>
            </a:r>
            <a:r>
              <a:rPr sz="1550" spc="-120" dirty="0">
                <a:latin typeface="Arial"/>
                <a:cs typeface="Arial"/>
              </a:rPr>
              <a:t>R. </a:t>
            </a:r>
            <a:r>
              <a:rPr sz="1550" spc="-80" dirty="0">
                <a:latin typeface="Arial"/>
                <a:cs typeface="Arial"/>
              </a:rPr>
              <a:t>Rieger </a:t>
            </a:r>
            <a:r>
              <a:rPr sz="1550" spc="-65" dirty="0">
                <a:latin typeface="Arial"/>
                <a:cs typeface="Arial"/>
              </a:rPr>
              <a:t>dan </a:t>
            </a:r>
            <a:r>
              <a:rPr sz="1550" spc="-30" dirty="0">
                <a:latin typeface="Arial"/>
                <a:cs typeface="Arial"/>
              </a:rPr>
              <a:t>Marry </a:t>
            </a:r>
            <a:r>
              <a:rPr sz="1550" spc="-190" dirty="0">
                <a:latin typeface="Arial"/>
                <a:cs typeface="Arial"/>
              </a:rPr>
              <a:t>P. </a:t>
            </a:r>
            <a:r>
              <a:rPr sz="1550" spc="-35" dirty="0">
                <a:latin typeface="Arial"/>
                <a:cs typeface="Arial"/>
              </a:rPr>
              <a:t>Donato, </a:t>
            </a:r>
            <a:r>
              <a:rPr sz="1550" spc="-85" dirty="0">
                <a:latin typeface="Arial"/>
                <a:cs typeface="Arial"/>
              </a:rPr>
              <a:t>ada </a:t>
            </a:r>
            <a:r>
              <a:rPr sz="1550" spc="-105" dirty="0">
                <a:latin typeface="Arial"/>
                <a:cs typeface="Arial"/>
              </a:rPr>
              <a:t>5 </a:t>
            </a:r>
            <a:r>
              <a:rPr sz="1550" spc="-40" dirty="0">
                <a:latin typeface="Arial"/>
                <a:cs typeface="Arial"/>
              </a:rPr>
              <a:t>keuntungan </a:t>
            </a:r>
            <a:r>
              <a:rPr sz="1550" spc="-45" dirty="0">
                <a:latin typeface="Arial"/>
                <a:cs typeface="Arial"/>
              </a:rPr>
              <a:t>dalam </a:t>
            </a:r>
            <a:r>
              <a:rPr sz="1550" spc="-90" dirty="0">
                <a:latin typeface="Arial"/>
                <a:cs typeface="Arial"/>
              </a:rPr>
              <a:t>e-Business</a:t>
            </a:r>
            <a:r>
              <a:rPr sz="1550" spc="-150" dirty="0">
                <a:latin typeface="Arial"/>
                <a:cs typeface="Arial"/>
              </a:rPr>
              <a:t> </a:t>
            </a:r>
            <a:r>
              <a:rPr sz="1550" spc="-15" dirty="0">
                <a:latin typeface="Arial"/>
                <a:cs typeface="Arial"/>
              </a:rPr>
              <a:t>:</a:t>
            </a:r>
            <a:endParaRPr sz="1550">
              <a:latin typeface="Arial"/>
              <a:cs typeface="Arial"/>
            </a:endParaRPr>
          </a:p>
          <a:p>
            <a:pPr marL="708660" lvl="1" indent="-3435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708025" algn="l"/>
                <a:tab pos="708660" algn="l"/>
              </a:tabLst>
            </a:pPr>
            <a:r>
              <a:rPr sz="1550" spc="-30" dirty="0">
                <a:latin typeface="Arial"/>
                <a:cs typeface="Arial"/>
              </a:rPr>
              <a:t>Efficiency</a:t>
            </a:r>
            <a:endParaRPr sz="1550">
              <a:latin typeface="Arial"/>
              <a:cs typeface="Arial"/>
            </a:endParaRPr>
          </a:p>
          <a:p>
            <a:pPr marL="927100" marR="5080" lvl="2" indent="-219075">
              <a:lnSpc>
                <a:spcPct val="104900"/>
              </a:lnSpc>
              <a:spcBef>
                <a:spcPts val="525"/>
              </a:spcBef>
              <a:buChar char="•"/>
              <a:tabLst>
                <a:tab pos="927100" algn="l"/>
                <a:tab pos="927735" algn="l"/>
              </a:tabLst>
            </a:pPr>
            <a:r>
              <a:rPr sz="1550" spc="-95" dirty="0">
                <a:latin typeface="Arial"/>
                <a:cs typeface="Arial"/>
              </a:rPr>
              <a:t>Perusahaan </a:t>
            </a:r>
            <a:r>
              <a:rPr sz="1550" spc="-40" dirty="0">
                <a:latin typeface="Arial"/>
                <a:cs typeface="Arial"/>
              </a:rPr>
              <a:t>dapat </a:t>
            </a:r>
            <a:r>
              <a:rPr sz="1550" spc="-45" dirty="0">
                <a:latin typeface="Arial"/>
                <a:cs typeface="Arial"/>
              </a:rPr>
              <a:t>mengurangi </a:t>
            </a:r>
            <a:r>
              <a:rPr sz="1550" spc="10" dirty="0">
                <a:latin typeface="Arial"/>
                <a:cs typeface="Arial"/>
              </a:rPr>
              <a:t>total </a:t>
            </a:r>
            <a:r>
              <a:rPr sz="1550" spc="-50" dirty="0">
                <a:latin typeface="Arial"/>
                <a:cs typeface="Arial"/>
              </a:rPr>
              <a:t>biaya </a:t>
            </a:r>
            <a:r>
              <a:rPr sz="1550" spc="-60" dirty="0">
                <a:latin typeface="Arial"/>
                <a:cs typeface="Arial"/>
              </a:rPr>
              <a:t>operasional </a:t>
            </a:r>
            <a:r>
              <a:rPr sz="1550" spc="-45" dirty="0">
                <a:latin typeface="Arial"/>
                <a:cs typeface="Arial"/>
              </a:rPr>
              <a:t>dalam </a:t>
            </a:r>
            <a:r>
              <a:rPr sz="1550" spc="-25" dirty="0">
                <a:latin typeface="Arial"/>
                <a:cs typeface="Arial"/>
              </a:rPr>
              <a:t>aktivitas </a:t>
            </a:r>
            <a:r>
              <a:rPr sz="1550" spc="-65" dirty="0">
                <a:latin typeface="Arial"/>
                <a:cs typeface="Arial"/>
              </a:rPr>
              <a:t>penyebaran  </a:t>
            </a:r>
            <a:r>
              <a:rPr sz="1550" spc="-25" dirty="0">
                <a:latin typeface="Arial"/>
                <a:cs typeface="Arial"/>
              </a:rPr>
              <a:t>informasi.</a:t>
            </a:r>
            <a:endParaRPr sz="1550">
              <a:latin typeface="Arial"/>
              <a:cs typeface="Arial"/>
            </a:endParaRPr>
          </a:p>
          <a:p>
            <a:pPr marL="927735" lvl="2" indent="-219710">
              <a:lnSpc>
                <a:spcPct val="100000"/>
              </a:lnSpc>
              <a:spcBef>
                <a:spcPts val="620"/>
              </a:spcBef>
              <a:buChar char="•"/>
              <a:tabLst>
                <a:tab pos="927100" algn="l"/>
                <a:tab pos="927735" algn="l"/>
              </a:tabLst>
            </a:pPr>
            <a:r>
              <a:rPr sz="1550" spc="-45" dirty="0">
                <a:latin typeface="Arial"/>
                <a:cs typeface="Arial"/>
              </a:rPr>
              <a:t>Contoh </a:t>
            </a:r>
            <a:r>
              <a:rPr sz="1550" spc="-15" dirty="0">
                <a:latin typeface="Arial"/>
                <a:cs typeface="Arial"/>
              </a:rPr>
              <a:t>: </a:t>
            </a:r>
            <a:r>
              <a:rPr sz="1550" spc="-45" dirty="0">
                <a:latin typeface="Arial"/>
                <a:cs typeface="Arial"/>
              </a:rPr>
              <a:t>Email mengurangi </a:t>
            </a:r>
            <a:r>
              <a:rPr sz="1550" spc="-50" dirty="0">
                <a:latin typeface="Arial"/>
                <a:cs typeface="Arial"/>
              </a:rPr>
              <a:t>biaya </a:t>
            </a:r>
            <a:r>
              <a:rPr sz="1550" spc="-35" dirty="0">
                <a:latin typeface="Arial"/>
                <a:cs typeface="Arial"/>
              </a:rPr>
              <a:t>pengiriman</a:t>
            </a:r>
            <a:r>
              <a:rPr sz="1550" spc="-114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dokuman.</a:t>
            </a:r>
            <a:endParaRPr sz="1550">
              <a:latin typeface="Arial"/>
              <a:cs typeface="Arial"/>
            </a:endParaRPr>
          </a:p>
          <a:p>
            <a:pPr marL="708660" lvl="1" indent="-34353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708025" algn="l"/>
                <a:tab pos="708660" algn="l"/>
              </a:tabLst>
            </a:pPr>
            <a:r>
              <a:rPr sz="1550" spc="-55" dirty="0">
                <a:latin typeface="Arial"/>
                <a:cs typeface="Arial"/>
              </a:rPr>
              <a:t>Effectiveness</a:t>
            </a:r>
            <a:endParaRPr sz="1550">
              <a:latin typeface="Arial"/>
              <a:cs typeface="Arial"/>
            </a:endParaRPr>
          </a:p>
          <a:p>
            <a:pPr marL="927735" lvl="2" indent="-219710">
              <a:lnSpc>
                <a:spcPct val="100000"/>
              </a:lnSpc>
              <a:spcBef>
                <a:spcPts val="695"/>
              </a:spcBef>
              <a:buChar char="•"/>
              <a:tabLst>
                <a:tab pos="927100" algn="l"/>
                <a:tab pos="927735" algn="l"/>
              </a:tabLst>
            </a:pPr>
            <a:r>
              <a:rPr sz="1550" spc="-75" dirty="0">
                <a:latin typeface="Arial"/>
                <a:cs typeface="Arial"/>
              </a:rPr>
              <a:t>Pelanggan </a:t>
            </a:r>
            <a:r>
              <a:rPr sz="1550" spc="-40" dirty="0">
                <a:latin typeface="Arial"/>
                <a:cs typeface="Arial"/>
              </a:rPr>
              <a:t>dapat </a:t>
            </a:r>
            <a:r>
              <a:rPr sz="1550" spc="-50" dirty="0">
                <a:latin typeface="Arial"/>
                <a:cs typeface="Arial"/>
              </a:rPr>
              <a:t>berhubungan </a:t>
            </a:r>
            <a:r>
              <a:rPr sz="1550" spc="-65" dirty="0">
                <a:latin typeface="Arial"/>
                <a:cs typeface="Arial"/>
              </a:rPr>
              <a:t>dengan </a:t>
            </a:r>
            <a:r>
              <a:rPr sz="1550" spc="-80" dirty="0">
                <a:latin typeface="Arial"/>
                <a:cs typeface="Arial"/>
              </a:rPr>
              <a:t>perusahaan </a:t>
            </a:r>
            <a:r>
              <a:rPr sz="1550" spc="-70" dirty="0">
                <a:latin typeface="Arial"/>
                <a:cs typeface="Arial"/>
              </a:rPr>
              <a:t>kapan</a:t>
            </a:r>
            <a:r>
              <a:rPr sz="1550" spc="-130" dirty="0">
                <a:latin typeface="Arial"/>
                <a:cs typeface="Arial"/>
              </a:rPr>
              <a:t> </a:t>
            </a:r>
            <a:r>
              <a:rPr sz="1550" spc="-90" dirty="0">
                <a:latin typeface="Arial"/>
                <a:cs typeface="Arial"/>
              </a:rPr>
              <a:t>saja</a:t>
            </a:r>
            <a:endParaRPr sz="1550">
              <a:latin typeface="Arial"/>
              <a:cs typeface="Arial"/>
            </a:endParaRPr>
          </a:p>
          <a:p>
            <a:pPr marL="708660" lvl="1" indent="-3435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708025" algn="l"/>
                <a:tab pos="708660" algn="l"/>
              </a:tabLst>
            </a:pPr>
            <a:r>
              <a:rPr sz="1550" spc="-120" dirty="0">
                <a:latin typeface="Arial"/>
                <a:cs typeface="Arial"/>
              </a:rPr>
              <a:t>Reach</a:t>
            </a:r>
            <a:endParaRPr sz="1550">
              <a:latin typeface="Arial"/>
              <a:cs typeface="Arial"/>
            </a:endParaRPr>
          </a:p>
          <a:p>
            <a:pPr marL="927100" marR="384175" lvl="2" indent="-219075">
              <a:lnSpc>
                <a:spcPct val="100899"/>
              </a:lnSpc>
              <a:spcBef>
                <a:spcPts val="675"/>
              </a:spcBef>
              <a:buChar char="•"/>
              <a:tabLst>
                <a:tab pos="927100" algn="l"/>
                <a:tab pos="927735" algn="l"/>
              </a:tabLst>
            </a:pPr>
            <a:r>
              <a:rPr sz="1550" spc="-95" dirty="0">
                <a:latin typeface="Arial"/>
                <a:cs typeface="Arial"/>
              </a:rPr>
              <a:t>Perusahaan </a:t>
            </a:r>
            <a:r>
              <a:rPr sz="1550" spc="-40" dirty="0">
                <a:latin typeface="Arial"/>
                <a:cs typeface="Arial"/>
              </a:rPr>
              <a:t>dapat </a:t>
            </a:r>
            <a:r>
              <a:rPr sz="1550" spc="-60" dirty="0">
                <a:latin typeface="Arial"/>
                <a:cs typeface="Arial"/>
              </a:rPr>
              <a:t>memperluas </a:t>
            </a:r>
            <a:r>
              <a:rPr sz="1550" spc="-55" dirty="0">
                <a:latin typeface="Arial"/>
                <a:cs typeface="Arial"/>
              </a:rPr>
              <a:t>jangkauan </a:t>
            </a:r>
            <a:r>
              <a:rPr sz="1550" spc="-65" dirty="0">
                <a:latin typeface="Arial"/>
                <a:cs typeface="Arial"/>
              </a:rPr>
              <a:t>dan </a:t>
            </a:r>
            <a:r>
              <a:rPr sz="1550" spc="-45" dirty="0">
                <a:latin typeface="Arial"/>
                <a:cs typeface="Arial"/>
              </a:rPr>
              <a:t>ruang </a:t>
            </a:r>
            <a:r>
              <a:rPr sz="1550" spc="-55" dirty="0">
                <a:latin typeface="Arial"/>
                <a:cs typeface="Arial"/>
              </a:rPr>
              <a:t>gerak </a:t>
            </a:r>
            <a:r>
              <a:rPr sz="1550" spc="-80" dirty="0">
                <a:latin typeface="Arial"/>
                <a:cs typeface="Arial"/>
              </a:rPr>
              <a:t>perusahaan </a:t>
            </a:r>
            <a:r>
              <a:rPr sz="1550" spc="-10" dirty="0">
                <a:latin typeface="Arial"/>
                <a:cs typeface="Arial"/>
              </a:rPr>
              <a:t>untuk  </a:t>
            </a:r>
            <a:r>
              <a:rPr sz="1550" spc="-85" dirty="0">
                <a:latin typeface="Arial"/>
                <a:cs typeface="Arial"/>
              </a:rPr>
              <a:t>ekspansi </a:t>
            </a:r>
            <a:r>
              <a:rPr sz="1550" spc="-65" dirty="0">
                <a:latin typeface="Arial"/>
                <a:cs typeface="Arial"/>
              </a:rPr>
              <a:t>dengan </a:t>
            </a:r>
            <a:r>
              <a:rPr sz="1550" spc="-50" dirty="0">
                <a:latin typeface="Arial"/>
                <a:cs typeface="Arial"/>
              </a:rPr>
              <a:t>mudah </a:t>
            </a:r>
            <a:r>
              <a:rPr sz="1550" spc="-65" dirty="0">
                <a:latin typeface="Arial"/>
                <a:cs typeface="Arial"/>
              </a:rPr>
              <a:t>dan dengan </a:t>
            </a:r>
            <a:r>
              <a:rPr sz="1550" spc="-50" dirty="0">
                <a:latin typeface="Arial"/>
                <a:cs typeface="Arial"/>
              </a:rPr>
              <a:t>biaya </a:t>
            </a:r>
            <a:r>
              <a:rPr sz="1550" spc="-55" dirty="0">
                <a:latin typeface="Arial"/>
                <a:cs typeface="Arial"/>
              </a:rPr>
              <a:t>yang </a:t>
            </a:r>
            <a:r>
              <a:rPr sz="1550" spc="-10" dirty="0">
                <a:latin typeface="Arial"/>
                <a:cs typeface="Arial"/>
              </a:rPr>
              <a:t>tidak </a:t>
            </a:r>
            <a:r>
              <a:rPr sz="1550" dirty="0">
                <a:latin typeface="Arial"/>
                <a:cs typeface="Arial"/>
              </a:rPr>
              <a:t>relatif</a:t>
            </a:r>
            <a:r>
              <a:rPr sz="1550" spc="409" dirty="0">
                <a:latin typeface="Arial"/>
                <a:cs typeface="Arial"/>
              </a:rPr>
              <a:t> </a:t>
            </a:r>
            <a:r>
              <a:rPr sz="1550" spc="-55" dirty="0">
                <a:latin typeface="Arial"/>
                <a:cs typeface="Arial"/>
              </a:rPr>
              <a:t>mahal</a:t>
            </a:r>
            <a:endParaRPr sz="1550">
              <a:latin typeface="Arial"/>
              <a:cs typeface="Arial"/>
            </a:endParaRPr>
          </a:p>
          <a:p>
            <a:pPr marL="708660" lvl="1" indent="-34353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708025" algn="l"/>
                <a:tab pos="708660" algn="l"/>
              </a:tabLst>
            </a:pPr>
            <a:r>
              <a:rPr sz="1550" spc="-25" dirty="0">
                <a:latin typeface="Arial"/>
                <a:cs typeface="Arial"/>
              </a:rPr>
              <a:t>Structure</a:t>
            </a:r>
            <a:endParaRPr sz="1550">
              <a:latin typeface="Arial"/>
              <a:cs typeface="Arial"/>
            </a:endParaRPr>
          </a:p>
          <a:p>
            <a:pPr marL="927100" marR="262255" lvl="2" indent="-219075">
              <a:lnSpc>
                <a:spcPct val="103000"/>
              </a:lnSpc>
              <a:spcBef>
                <a:spcPts val="635"/>
              </a:spcBef>
              <a:buChar char="•"/>
              <a:tabLst>
                <a:tab pos="927100" algn="l"/>
                <a:tab pos="927735" algn="l"/>
              </a:tabLst>
            </a:pPr>
            <a:r>
              <a:rPr sz="1550" spc="-75" dirty="0">
                <a:latin typeface="Arial"/>
                <a:cs typeface="Arial"/>
              </a:rPr>
              <a:t>Konsep </a:t>
            </a:r>
            <a:r>
              <a:rPr sz="1550" spc="-25" dirty="0">
                <a:latin typeface="Arial"/>
                <a:cs typeface="Arial"/>
              </a:rPr>
              <a:t>brick-and-morter </a:t>
            </a:r>
            <a:r>
              <a:rPr sz="1550" dirty="0">
                <a:latin typeface="Arial"/>
                <a:cs typeface="Arial"/>
              </a:rPr>
              <a:t>(offline </a:t>
            </a:r>
            <a:r>
              <a:rPr sz="1550" spc="-90" dirty="0">
                <a:latin typeface="Arial"/>
                <a:cs typeface="Arial"/>
              </a:rPr>
              <a:t>business) </a:t>
            </a:r>
            <a:r>
              <a:rPr sz="1550" spc="-45" dirty="0">
                <a:latin typeface="Arial"/>
                <a:cs typeface="Arial"/>
              </a:rPr>
              <a:t>menjelma </a:t>
            </a:r>
            <a:r>
              <a:rPr sz="1550" spc="-40" dirty="0">
                <a:latin typeface="Arial"/>
                <a:cs typeface="Arial"/>
              </a:rPr>
              <a:t>menjadi </a:t>
            </a:r>
            <a:r>
              <a:rPr sz="1550" spc="-30" dirty="0">
                <a:latin typeface="Arial"/>
                <a:cs typeface="Arial"/>
              </a:rPr>
              <a:t>click-and-morter  </a:t>
            </a:r>
            <a:r>
              <a:rPr sz="1550" dirty="0">
                <a:latin typeface="Arial"/>
                <a:cs typeface="Arial"/>
              </a:rPr>
              <a:t>(offline </a:t>
            </a:r>
            <a:r>
              <a:rPr sz="1550" spc="-65" dirty="0">
                <a:latin typeface="Arial"/>
                <a:cs typeface="Arial"/>
              </a:rPr>
              <a:t>dan </a:t>
            </a:r>
            <a:r>
              <a:rPr sz="1550" spc="-25" dirty="0">
                <a:latin typeface="Arial"/>
                <a:cs typeface="Arial"/>
              </a:rPr>
              <a:t>online </a:t>
            </a:r>
            <a:r>
              <a:rPr sz="1550" spc="-75" dirty="0">
                <a:latin typeface="Arial"/>
                <a:cs typeface="Arial"/>
              </a:rPr>
              <a:t>buiness), </a:t>
            </a:r>
            <a:r>
              <a:rPr sz="1550" spc="-30" dirty="0">
                <a:latin typeface="Arial"/>
                <a:cs typeface="Arial"/>
              </a:rPr>
              <a:t>telah </a:t>
            </a:r>
            <a:r>
              <a:rPr sz="1550" spc="-55" dirty="0">
                <a:latin typeface="Arial"/>
                <a:cs typeface="Arial"/>
              </a:rPr>
              <a:t>mengubah </a:t>
            </a:r>
            <a:r>
              <a:rPr sz="1550" spc="-40" dirty="0">
                <a:latin typeface="Arial"/>
                <a:cs typeface="Arial"/>
              </a:rPr>
              <a:t>perilaku </a:t>
            </a:r>
            <a:r>
              <a:rPr sz="1550" spc="-80" dirty="0">
                <a:latin typeface="Arial"/>
                <a:cs typeface="Arial"/>
              </a:rPr>
              <a:t>perusahaan </a:t>
            </a:r>
            <a:r>
              <a:rPr sz="1550" spc="-45" dirty="0">
                <a:latin typeface="Arial"/>
                <a:cs typeface="Arial"/>
              </a:rPr>
              <a:t>dalam  </a:t>
            </a:r>
            <a:r>
              <a:rPr sz="1550" spc="-55" dirty="0">
                <a:latin typeface="Arial"/>
                <a:cs typeface="Arial"/>
              </a:rPr>
              <a:t>pendekatan</a:t>
            </a:r>
            <a:r>
              <a:rPr sz="1550" spc="215" dirty="0">
                <a:latin typeface="Arial"/>
                <a:cs typeface="Arial"/>
              </a:rPr>
              <a:t> </a:t>
            </a:r>
            <a:r>
              <a:rPr sz="1550" spc="-60" dirty="0">
                <a:latin typeface="Arial"/>
                <a:cs typeface="Arial"/>
              </a:rPr>
              <a:t>bisnis.</a:t>
            </a:r>
            <a:endParaRPr sz="1550">
              <a:latin typeface="Arial"/>
              <a:cs typeface="Arial"/>
            </a:endParaRPr>
          </a:p>
          <a:p>
            <a:pPr marL="708660" lvl="1" indent="-34353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708025" algn="l"/>
                <a:tab pos="708660" algn="l"/>
              </a:tabLst>
            </a:pPr>
            <a:r>
              <a:rPr sz="1550" spc="-10" dirty="0">
                <a:latin typeface="Arial"/>
                <a:cs typeface="Arial"/>
              </a:rPr>
              <a:t>Opportunity</a:t>
            </a:r>
            <a:endParaRPr sz="1550">
              <a:latin typeface="Arial"/>
              <a:cs typeface="Arial"/>
            </a:endParaRPr>
          </a:p>
          <a:p>
            <a:pPr marL="927100" marR="116839" lvl="2" indent="-219075">
              <a:lnSpc>
                <a:spcPct val="105000"/>
              </a:lnSpc>
              <a:spcBef>
                <a:spcPts val="600"/>
              </a:spcBef>
              <a:buChar char="•"/>
              <a:tabLst>
                <a:tab pos="927100" algn="l"/>
                <a:tab pos="927735" algn="l"/>
              </a:tabLst>
            </a:pPr>
            <a:r>
              <a:rPr sz="1550" spc="-60" dirty="0">
                <a:latin typeface="Arial"/>
                <a:cs typeface="Arial"/>
              </a:rPr>
              <a:t>Terbukanya </a:t>
            </a:r>
            <a:r>
              <a:rPr sz="1550" spc="-50" dirty="0">
                <a:latin typeface="Arial"/>
                <a:cs typeface="Arial"/>
              </a:rPr>
              <a:t>peluang </a:t>
            </a:r>
            <a:r>
              <a:rPr sz="1550" spc="-55" dirty="0">
                <a:latin typeface="Arial"/>
                <a:cs typeface="Arial"/>
              </a:rPr>
              <a:t>yang </a:t>
            </a:r>
            <a:r>
              <a:rPr sz="1550" spc="-50" dirty="0">
                <a:latin typeface="Arial"/>
                <a:cs typeface="Arial"/>
              </a:rPr>
              <a:t>lebar </a:t>
            </a:r>
            <a:r>
              <a:rPr sz="1550" spc="-45" dirty="0">
                <a:latin typeface="Arial"/>
                <a:cs typeface="Arial"/>
              </a:rPr>
              <a:t>bagi </a:t>
            </a:r>
            <a:r>
              <a:rPr sz="1550" spc="-55" dirty="0">
                <a:latin typeface="Arial"/>
                <a:cs typeface="Arial"/>
              </a:rPr>
              <a:t>pelaku </a:t>
            </a:r>
            <a:r>
              <a:rPr sz="1550" spc="-60" dirty="0">
                <a:latin typeface="Arial"/>
                <a:cs typeface="Arial"/>
              </a:rPr>
              <a:t>bisnis </a:t>
            </a:r>
            <a:r>
              <a:rPr sz="1550" spc="-10" dirty="0">
                <a:latin typeface="Arial"/>
                <a:cs typeface="Arial"/>
              </a:rPr>
              <a:t>untuk </a:t>
            </a:r>
            <a:r>
              <a:rPr sz="1550" spc="-55" dirty="0">
                <a:latin typeface="Arial"/>
                <a:cs typeface="Arial"/>
              </a:rPr>
              <a:t>berinovasi </a:t>
            </a:r>
            <a:r>
              <a:rPr sz="1550" spc="-45" dirty="0">
                <a:latin typeface="Arial"/>
                <a:cs typeface="Arial"/>
              </a:rPr>
              <a:t>menciptakan  </a:t>
            </a:r>
            <a:r>
              <a:rPr sz="1550" spc="-25" dirty="0">
                <a:latin typeface="Arial"/>
                <a:cs typeface="Arial"/>
              </a:rPr>
              <a:t>produk </a:t>
            </a:r>
            <a:r>
              <a:rPr sz="1550" spc="-50" dirty="0">
                <a:latin typeface="Arial"/>
                <a:cs typeface="Arial"/>
              </a:rPr>
              <a:t>atau </a:t>
            </a:r>
            <a:r>
              <a:rPr sz="1550" spc="-90" dirty="0">
                <a:latin typeface="Arial"/>
                <a:cs typeface="Arial"/>
              </a:rPr>
              <a:t>jasa </a:t>
            </a:r>
            <a:r>
              <a:rPr sz="1550" spc="-40" dirty="0">
                <a:latin typeface="Arial"/>
                <a:cs typeface="Arial"/>
              </a:rPr>
              <a:t>baru, </a:t>
            </a:r>
            <a:r>
              <a:rPr sz="1550" spc="-85" dirty="0">
                <a:latin typeface="Arial"/>
                <a:cs typeface="Arial"/>
              </a:rPr>
              <a:t>sebagai </a:t>
            </a:r>
            <a:r>
              <a:rPr sz="1550" spc="-25" dirty="0">
                <a:latin typeface="Arial"/>
                <a:cs typeface="Arial"/>
              </a:rPr>
              <a:t>akibat </a:t>
            </a:r>
            <a:r>
              <a:rPr sz="1550" spc="-40" dirty="0">
                <a:latin typeface="Arial"/>
                <a:cs typeface="Arial"/>
              </a:rPr>
              <a:t>ditemukannya </a:t>
            </a:r>
            <a:r>
              <a:rPr sz="1550" spc="-20" dirty="0">
                <a:latin typeface="Arial"/>
                <a:cs typeface="Arial"/>
              </a:rPr>
              <a:t>teknologi </a:t>
            </a:r>
            <a:r>
              <a:rPr sz="1550" spc="-30" dirty="0">
                <a:latin typeface="Arial"/>
                <a:cs typeface="Arial"/>
              </a:rPr>
              <a:t>dari </a:t>
            </a:r>
            <a:r>
              <a:rPr sz="1550" spc="-100" dirty="0">
                <a:latin typeface="Arial"/>
                <a:cs typeface="Arial"/>
              </a:rPr>
              <a:t>masa </a:t>
            </a:r>
            <a:r>
              <a:rPr sz="1550" spc="-90" dirty="0">
                <a:latin typeface="Arial"/>
                <a:cs typeface="Arial"/>
              </a:rPr>
              <a:t>kemasa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4881880" cy="6858000"/>
            <a:chOff x="152400" y="0"/>
            <a:chExt cx="4881880" cy="6858000"/>
          </a:xfrm>
        </p:grpSpPr>
        <p:sp>
          <p:nvSpPr>
            <p:cNvPr id="3" name="object 3"/>
            <p:cNvSpPr/>
            <p:nvPr/>
          </p:nvSpPr>
          <p:spPr>
            <a:xfrm>
              <a:off x="1733550" y="561911"/>
              <a:ext cx="2062226" cy="319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52750" y="561911"/>
              <a:ext cx="1128712" cy="3190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3250" y="561911"/>
              <a:ext cx="1052512" cy="319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57550" y="561911"/>
              <a:ext cx="1776476" cy="319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7791" y="429513"/>
            <a:ext cx="239204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0" i="0" spc="20" dirty="0">
                <a:latin typeface="Gothic Uralic"/>
                <a:cs typeface="Gothic Uralic"/>
              </a:rPr>
              <a:t>Evolusi</a:t>
            </a:r>
            <a:r>
              <a:rPr sz="2750" b="0" i="0" spc="-25" dirty="0">
                <a:latin typeface="Gothic Uralic"/>
                <a:cs typeface="Gothic Uralic"/>
              </a:rPr>
              <a:t> </a:t>
            </a:r>
            <a:r>
              <a:rPr sz="2750" b="0" i="0" spc="15" dirty="0">
                <a:latin typeface="Gothic Uralic"/>
                <a:cs typeface="Gothic Uralic"/>
              </a:rPr>
              <a:t>E-Bisnis</a:t>
            </a:r>
            <a:endParaRPr sz="275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3991" y="1402778"/>
            <a:ext cx="7354570" cy="231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6385">
              <a:lnSpc>
                <a:spcPts val="2865"/>
              </a:lnSpc>
              <a:spcBef>
                <a:spcPts val="10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30" dirty="0">
                <a:latin typeface="Arial"/>
                <a:cs typeface="Arial"/>
              </a:rPr>
              <a:t>Menurut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Loudon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(2010:35),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ada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tiga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fase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perkembangan</a:t>
            </a:r>
            <a:endParaRPr sz="2400">
              <a:latin typeface="Arial"/>
              <a:cs typeface="Arial"/>
            </a:endParaRPr>
          </a:p>
          <a:p>
            <a:pPr marL="298450">
              <a:lnSpc>
                <a:spcPts val="2865"/>
              </a:lnSpc>
            </a:pPr>
            <a:r>
              <a:rPr sz="2400" spc="-75" dirty="0">
                <a:latin typeface="Arial"/>
                <a:cs typeface="Arial"/>
              </a:rPr>
              <a:t>dalam dunia </a:t>
            </a:r>
            <a:r>
              <a:rPr sz="2400" spc="-110" dirty="0">
                <a:latin typeface="Arial"/>
                <a:cs typeface="Arial"/>
              </a:rPr>
              <a:t>E-Bisnis,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yaitu:</a:t>
            </a:r>
            <a:endParaRPr sz="2400">
              <a:latin typeface="Arial"/>
              <a:cs typeface="Arial"/>
            </a:endParaRPr>
          </a:p>
          <a:p>
            <a:pPr marL="641985" lvl="1" indent="-343535">
              <a:lnSpc>
                <a:spcPct val="100000"/>
              </a:lnSpc>
              <a:spcBef>
                <a:spcPts val="1255"/>
              </a:spcBef>
              <a:buAutoNum type="arabicPeriod"/>
              <a:tabLst>
                <a:tab pos="641350" algn="l"/>
                <a:tab pos="641985" algn="l"/>
              </a:tabLst>
            </a:pPr>
            <a:r>
              <a:rPr sz="2400" spc="-200" dirty="0">
                <a:latin typeface="Arial"/>
                <a:cs typeface="Arial"/>
              </a:rPr>
              <a:t>Fase </a:t>
            </a:r>
            <a:r>
              <a:rPr sz="2400" spc="-90" dirty="0">
                <a:latin typeface="Arial"/>
                <a:cs typeface="Arial"/>
              </a:rPr>
              <a:t>Inovasi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(1995-2000)</a:t>
            </a:r>
            <a:endParaRPr sz="2400">
              <a:latin typeface="Arial"/>
              <a:cs typeface="Arial"/>
            </a:endParaRPr>
          </a:p>
          <a:p>
            <a:pPr marL="641985" lvl="1" indent="-343535">
              <a:lnSpc>
                <a:spcPct val="100000"/>
              </a:lnSpc>
              <a:spcBef>
                <a:spcPts val="1175"/>
              </a:spcBef>
              <a:buAutoNum type="arabicPeriod"/>
              <a:tabLst>
                <a:tab pos="641985" algn="l"/>
              </a:tabLst>
            </a:pPr>
            <a:r>
              <a:rPr sz="2400" spc="-200" dirty="0">
                <a:latin typeface="Arial"/>
                <a:cs typeface="Arial"/>
              </a:rPr>
              <a:t>Fase </a:t>
            </a:r>
            <a:r>
              <a:rPr sz="2400" spc="-100" dirty="0">
                <a:latin typeface="Arial"/>
                <a:cs typeface="Arial"/>
              </a:rPr>
              <a:t>Konsolidasi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(2001-2006)</a:t>
            </a:r>
            <a:endParaRPr sz="2400">
              <a:latin typeface="Arial"/>
              <a:cs typeface="Arial"/>
            </a:endParaRPr>
          </a:p>
          <a:p>
            <a:pPr marL="641985" lvl="1" indent="-343535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641985" algn="l"/>
              </a:tabLst>
            </a:pPr>
            <a:r>
              <a:rPr sz="2400" spc="-200" dirty="0">
                <a:latin typeface="Arial"/>
                <a:cs typeface="Arial"/>
              </a:rPr>
              <a:t>Fase </a:t>
            </a:r>
            <a:r>
              <a:rPr sz="2400" spc="-114" dirty="0">
                <a:latin typeface="Arial"/>
                <a:cs typeface="Arial"/>
              </a:rPr>
              <a:t>Re-Invensi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(2006-Sekarang)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791" y="317182"/>
            <a:ext cx="3500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spc="-160" dirty="0">
                <a:latin typeface="Arial"/>
                <a:cs typeface="Arial"/>
              </a:rPr>
              <a:t>1. </a:t>
            </a:r>
            <a:r>
              <a:rPr sz="2400" b="0" i="0" spc="-200" dirty="0">
                <a:latin typeface="Arial"/>
                <a:cs typeface="Arial"/>
              </a:rPr>
              <a:t>Fase </a:t>
            </a:r>
            <a:r>
              <a:rPr sz="2400" b="0" i="0" spc="-90" dirty="0">
                <a:latin typeface="Arial"/>
                <a:cs typeface="Arial"/>
              </a:rPr>
              <a:t>Inovasi </a:t>
            </a:r>
            <a:r>
              <a:rPr sz="2400" b="0" i="0" spc="-135" dirty="0">
                <a:latin typeface="Arial"/>
                <a:cs typeface="Arial"/>
              </a:rPr>
              <a:t>(1995 </a:t>
            </a:r>
            <a:r>
              <a:rPr sz="2400" b="0" i="0" spc="-5" dirty="0">
                <a:latin typeface="Arial"/>
                <a:cs typeface="Arial"/>
              </a:rPr>
              <a:t>-</a:t>
            </a:r>
            <a:r>
              <a:rPr sz="2400" b="0" i="0" spc="-430" dirty="0">
                <a:latin typeface="Arial"/>
                <a:cs typeface="Arial"/>
              </a:rPr>
              <a:t> </a:t>
            </a:r>
            <a:r>
              <a:rPr sz="2400" b="0" i="0" spc="-145" dirty="0">
                <a:latin typeface="Arial"/>
                <a:cs typeface="Arial"/>
              </a:rPr>
              <a:t>2000)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935037"/>
            <a:ext cx="3377565" cy="44208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1755">
              <a:lnSpc>
                <a:spcPct val="100899"/>
              </a:lnSpc>
              <a:spcBef>
                <a:spcPts val="80"/>
              </a:spcBef>
            </a:pPr>
            <a:r>
              <a:rPr sz="1800" spc="-145" dirty="0">
                <a:latin typeface="Arial"/>
                <a:cs typeface="Arial"/>
              </a:rPr>
              <a:t>Fase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Inovasi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memiliki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beberapa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ciri  </a:t>
            </a:r>
            <a:r>
              <a:rPr sz="1800" spc="-35" dirty="0">
                <a:latin typeface="Arial"/>
                <a:cs typeface="Arial"/>
              </a:rPr>
              <a:t>diantara </a:t>
            </a:r>
            <a:r>
              <a:rPr sz="1800" spc="-75" dirty="0">
                <a:latin typeface="Arial"/>
                <a:cs typeface="Arial"/>
              </a:rPr>
              <a:t>sebagai</a:t>
            </a:r>
            <a:r>
              <a:rPr sz="1800" spc="-39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berikut: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Arial"/>
              <a:cs typeface="Arial"/>
            </a:endParaRPr>
          </a:p>
          <a:p>
            <a:pPr marL="298450" marR="22860" indent="-286385">
              <a:lnSpc>
                <a:spcPct val="100099"/>
              </a:lnSpc>
              <a:buChar char="•"/>
              <a:tabLst>
                <a:tab pos="298450" algn="l"/>
                <a:tab pos="299085" algn="l"/>
              </a:tabLst>
            </a:pPr>
            <a:r>
              <a:rPr sz="1800" spc="-80" dirty="0">
                <a:latin typeface="Arial"/>
                <a:cs typeface="Arial"/>
              </a:rPr>
              <a:t>E-Bisnis</a:t>
            </a:r>
            <a:r>
              <a:rPr sz="1800" spc="-2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dijalankan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berdasarkan  </a:t>
            </a:r>
            <a:r>
              <a:rPr sz="1800" spc="-75" dirty="0">
                <a:latin typeface="Arial"/>
                <a:cs typeface="Arial"/>
              </a:rPr>
              <a:t>pada </a:t>
            </a:r>
            <a:r>
              <a:rPr sz="1800" spc="-50" dirty="0">
                <a:latin typeface="Arial"/>
                <a:cs typeface="Arial"/>
              </a:rPr>
              <a:t>perkembangan </a:t>
            </a:r>
            <a:r>
              <a:rPr sz="1800" spc="-10" dirty="0">
                <a:latin typeface="Arial"/>
                <a:cs typeface="Arial"/>
              </a:rPr>
              <a:t>teknologi  </a:t>
            </a:r>
            <a:r>
              <a:rPr sz="1800" spc="-30" dirty="0">
                <a:latin typeface="Arial"/>
                <a:cs typeface="Arial"/>
              </a:rPr>
              <a:t>(technology </a:t>
            </a:r>
            <a:r>
              <a:rPr sz="1800" spc="-40" dirty="0">
                <a:latin typeface="Arial"/>
                <a:cs typeface="Arial"/>
              </a:rPr>
              <a:t>driven), seperti  </a:t>
            </a:r>
            <a:r>
              <a:rPr sz="1800" spc="-50" dirty="0">
                <a:latin typeface="Arial"/>
                <a:cs typeface="Arial"/>
              </a:rPr>
              <a:t>perkembangan </a:t>
            </a:r>
            <a:r>
              <a:rPr sz="1800" spc="-10" dirty="0">
                <a:latin typeface="Arial"/>
                <a:cs typeface="Arial"/>
              </a:rPr>
              <a:t>internet,  </a:t>
            </a:r>
            <a:r>
              <a:rPr sz="1800" spc="-40" dirty="0">
                <a:latin typeface="Arial"/>
                <a:cs typeface="Arial"/>
              </a:rPr>
              <a:t>komunikasi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dan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pertukaran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data  </a:t>
            </a:r>
            <a:r>
              <a:rPr sz="1800" spc="-65" dirty="0">
                <a:latin typeface="Arial"/>
                <a:cs typeface="Arial"/>
              </a:rPr>
              <a:t>dan </a:t>
            </a:r>
            <a:r>
              <a:rPr sz="1800" spc="-20" dirty="0">
                <a:latin typeface="Arial"/>
                <a:cs typeface="Arial"/>
              </a:rPr>
              <a:t>lain</a:t>
            </a:r>
            <a:r>
              <a:rPr sz="1800" spc="-35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sebagainya.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298450" marR="5080" indent="-286385">
              <a:lnSpc>
                <a:spcPct val="100099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5" dirty="0">
                <a:latin typeface="Arial"/>
                <a:cs typeface="Arial"/>
              </a:rPr>
              <a:t>Umumnya </a:t>
            </a:r>
            <a:r>
              <a:rPr sz="1800" spc="-35" dirty="0">
                <a:latin typeface="Arial"/>
                <a:cs typeface="Arial"/>
              </a:rPr>
              <a:t>produk-produk </a:t>
            </a:r>
            <a:r>
              <a:rPr sz="1800" spc="-50" dirty="0">
                <a:latin typeface="Arial"/>
                <a:cs typeface="Arial"/>
              </a:rPr>
              <a:t>yang  </a:t>
            </a:r>
            <a:r>
              <a:rPr sz="1800" spc="-55" dirty="0">
                <a:latin typeface="Arial"/>
                <a:cs typeface="Arial"/>
              </a:rPr>
              <a:t>dipasarkan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pada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masa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ini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adalah  </a:t>
            </a:r>
            <a:r>
              <a:rPr sz="1800" spc="-35" dirty="0">
                <a:latin typeface="Arial"/>
                <a:cs typeface="Arial"/>
              </a:rPr>
              <a:t>produk-produk </a:t>
            </a:r>
            <a:r>
              <a:rPr sz="1800" spc="-65" dirty="0">
                <a:latin typeface="Arial"/>
                <a:cs typeface="Arial"/>
              </a:rPr>
              <a:t>eceran, </a:t>
            </a:r>
            <a:r>
              <a:rPr sz="1800" spc="-40" dirty="0">
                <a:latin typeface="Arial"/>
                <a:cs typeface="Arial"/>
              </a:rPr>
              <a:t>seperti  </a:t>
            </a:r>
            <a:r>
              <a:rPr sz="1800" spc="-50" dirty="0">
                <a:latin typeface="Arial"/>
                <a:cs typeface="Arial"/>
              </a:rPr>
              <a:t>yang </a:t>
            </a:r>
            <a:r>
              <a:rPr sz="1800" spc="-35" dirty="0">
                <a:latin typeface="Arial"/>
                <a:cs typeface="Arial"/>
              </a:rPr>
              <a:t>dilakukan oleh </a:t>
            </a:r>
            <a:r>
              <a:rPr sz="1800" spc="-55" dirty="0">
                <a:latin typeface="Arial"/>
                <a:cs typeface="Arial"/>
              </a:rPr>
              <a:t>Amazon,  </a:t>
            </a:r>
            <a:r>
              <a:rPr sz="1800" spc="-95" dirty="0">
                <a:latin typeface="Arial"/>
                <a:cs typeface="Arial"/>
              </a:rPr>
              <a:t>Ebay, </a:t>
            </a:r>
            <a:r>
              <a:rPr sz="1800" spc="-35" dirty="0">
                <a:latin typeface="Arial"/>
                <a:cs typeface="Arial"/>
              </a:rPr>
              <a:t>seperti: </a:t>
            </a:r>
            <a:r>
              <a:rPr sz="1800" spc="-40" dirty="0">
                <a:latin typeface="Arial"/>
                <a:cs typeface="Arial"/>
              </a:rPr>
              <a:t>Menjual </a:t>
            </a:r>
            <a:r>
              <a:rPr sz="1800" spc="-80" dirty="0">
                <a:latin typeface="Arial"/>
                <a:cs typeface="Arial"/>
              </a:rPr>
              <a:t>Buku,  </a:t>
            </a:r>
            <a:r>
              <a:rPr sz="1800" spc="-65" dirty="0">
                <a:latin typeface="Arial"/>
                <a:cs typeface="Arial"/>
              </a:rPr>
              <a:t>sampai </a:t>
            </a:r>
            <a:r>
              <a:rPr sz="1800" spc="-50" dirty="0">
                <a:latin typeface="Arial"/>
                <a:cs typeface="Arial"/>
              </a:rPr>
              <a:t>musik</a:t>
            </a:r>
            <a:r>
              <a:rPr sz="1800" spc="-3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mp3.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1725" y="1085850"/>
            <a:ext cx="4124325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3657600"/>
            <a:ext cx="4171950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791" y="317182"/>
            <a:ext cx="4083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spc="-85" dirty="0">
                <a:latin typeface="Arial"/>
                <a:cs typeface="Arial"/>
              </a:rPr>
              <a:t>2. </a:t>
            </a:r>
            <a:r>
              <a:rPr sz="2400" b="0" i="0" spc="-200" dirty="0">
                <a:latin typeface="Arial"/>
                <a:cs typeface="Arial"/>
              </a:rPr>
              <a:t>Fase </a:t>
            </a:r>
            <a:r>
              <a:rPr sz="2400" b="0" i="0" spc="-100" dirty="0">
                <a:latin typeface="Arial"/>
                <a:cs typeface="Arial"/>
              </a:rPr>
              <a:t>Konsolidasi </a:t>
            </a:r>
            <a:r>
              <a:rPr sz="2400" b="0" i="0" spc="-160" dirty="0">
                <a:latin typeface="Arial"/>
                <a:cs typeface="Arial"/>
              </a:rPr>
              <a:t>(2001 </a:t>
            </a:r>
            <a:r>
              <a:rPr sz="2400" b="0" i="0" spc="-5" dirty="0">
                <a:latin typeface="Arial"/>
                <a:cs typeface="Arial"/>
              </a:rPr>
              <a:t>-</a:t>
            </a:r>
            <a:r>
              <a:rPr sz="2400" b="0" i="0" spc="-215" dirty="0">
                <a:latin typeface="Arial"/>
                <a:cs typeface="Arial"/>
              </a:rPr>
              <a:t> </a:t>
            </a:r>
            <a:r>
              <a:rPr sz="2400" b="0" i="0" spc="-125" dirty="0">
                <a:latin typeface="Arial"/>
                <a:cs typeface="Arial"/>
              </a:rPr>
              <a:t>2006)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935037"/>
            <a:ext cx="4318635" cy="44589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496570" indent="-286385">
              <a:lnSpc>
                <a:spcPct val="100899"/>
              </a:lnSpc>
              <a:spcBef>
                <a:spcPts val="8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80" dirty="0">
                <a:latin typeface="Arial"/>
                <a:cs typeface="Arial"/>
              </a:rPr>
              <a:t>E-Bisnis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dijalankan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berdasarkan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pada  </a:t>
            </a:r>
            <a:r>
              <a:rPr sz="1800" spc="-85" dirty="0">
                <a:latin typeface="Arial"/>
                <a:cs typeface="Arial"/>
              </a:rPr>
              <a:t>aspek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bisnis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(bussines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driven).</a:t>
            </a:r>
            <a:endParaRPr sz="1800">
              <a:latin typeface="Arial"/>
              <a:cs typeface="Arial"/>
            </a:endParaRPr>
          </a:p>
          <a:p>
            <a:pPr marL="298450" marR="231140" indent="-286385">
              <a:lnSpc>
                <a:spcPct val="100000"/>
              </a:lnSpc>
              <a:spcBef>
                <a:spcPts val="122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80" dirty="0">
                <a:latin typeface="Arial"/>
                <a:cs typeface="Arial"/>
              </a:rPr>
              <a:t>E-Bisnis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tidak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lagi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hanya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sebatas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inovasi  </a:t>
            </a:r>
            <a:r>
              <a:rPr sz="1800" spc="-10" dirty="0">
                <a:latin typeface="Arial"/>
                <a:cs typeface="Arial"/>
              </a:rPr>
              <a:t>teknologi </a:t>
            </a:r>
            <a:r>
              <a:rPr sz="1800" spc="-50" dirty="0">
                <a:latin typeface="Arial"/>
                <a:cs typeface="Arial"/>
              </a:rPr>
              <a:t>yang </a:t>
            </a:r>
            <a:r>
              <a:rPr sz="1800" spc="-45" dirty="0">
                <a:latin typeface="Arial"/>
                <a:cs typeface="Arial"/>
              </a:rPr>
              <a:t>mendukungnya, </a:t>
            </a:r>
            <a:r>
              <a:rPr sz="1800" spc="-5" dirty="0">
                <a:latin typeface="Arial"/>
                <a:cs typeface="Arial"/>
              </a:rPr>
              <a:t>tetapi  </a:t>
            </a:r>
            <a:r>
              <a:rPr sz="1800" spc="-30" dirty="0">
                <a:latin typeface="Arial"/>
                <a:cs typeface="Arial"/>
              </a:rPr>
              <a:t>dijalankan </a:t>
            </a:r>
            <a:r>
              <a:rPr sz="1800" spc="-75" dirty="0">
                <a:latin typeface="Arial"/>
                <a:cs typeface="Arial"/>
              </a:rPr>
              <a:t>pada </a:t>
            </a:r>
            <a:r>
              <a:rPr sz="1800" spc="-70" dirty="0">
                <a:latin typeface="Arial"/>
                <a:cs typeface="Arial"/>
              </a:rPr>
              <a:t>perencanaan </a:t>
            </a:r>
            <a:r>
              <a:rPr sz="1800" spc="-45" dirty="0">
                <a:latin typeface="Arial"/>
                <a:cs typeface="Arial"/>
              </a:rPr>
              <a:t>bisnis,  </a:t>
            </a:r>
            <a:r>
              <a:rPr sz="1800" spc="-60" dirty="0">
                <a:latin typeface="Arial"/>
                <a:cs typeface="Arial"/>
              </a:rPr>
              <a:t>sehingga </a:t>
            </a:r>
            <a:r>
              <a:rPr sz="1800" spc="-25" dirty="0">
                <a:latin typeface="Arial"/>
                <a:cs typeface="Arial"/>
              </a:rPr>
              <a:t>strategi </a:t>
            </a:r>
            <a:r>
              <a:rPr sz="1800" spc="-50" dirty="0">
                <a:latin typeface="Arial"/>
                <a:cs typeface="Arial"/>
              </a:rPr>
              <a:t>yang </a:t>
            </a:r>
            <a:r>
              <a:rPr sz="1800" spc="-35" dirty="0">
                <a:latin typeface="Arial"/>
                <a:cs typeface="Arial"/>
              </a:rPr>
              <a:t>dilakukan ialah  </a:t>
            </a:r>
            <a:r>
              <a:rPr sz="1800" spc="-65" dirty="0">
                <a:latin typeface="Arial"/>
                <a:cs typeface="Arial"/>
              </a:rPr>
              <a:t>perpaduan </a:t>
            </a:r>
            <a:r>
              <a:rPr sz="1800" spc="-45" dirty="0">
                <a:latin typeface="Arial"/>
                <a:cs typeface="Arial"/>
              </a:rPr>
              <a:t>antara </a:t>
            </a:r>
            <a:r>
              <a:rPr sz="1800" spc="-25" dirty="0">
                <a:latin typeface="Arial"/>
                <a:cs typeface="Arial"/>
              </a:rPr>
              <a:t>strategi </a:t>
            </a:r>
            <a:r>
              <a:rPr sz="1800" spc="-50" dirty="0">
                <a:latin typeface="Arial"/>
                <a:cs typeface="Arial"/>
              </a:rPr>
              <a:t>bisnis  </a:t>
            </a:r>
            <a:r>
              <a:rPr sz="1800" spc="-45" dirty="0">
                <a:latin typeface="Arial"/>
                <a:cs typeface="Arial"/>
              </a:rPr>
              <a:t>konvensional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dan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teknologi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online</a:t>
            </a:r>
            <a:r>
              <a:rPr sz="1800" spc="-27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yang  </a:t>
            </a:r>
            <a:r>
              <a:rPr sz="1800" spc="-75" dirty="0">
                <a:latin typeface="Arial"/>
                <a:cs typeface="Arial"/>
              </a:rPr>
              <a:t>pada </a:t>
            </a:r>
            <a:r>
              <a:rPr sz="1800" spc="-55" dirty="0">
                <a:latin typeface="Arial"/>
                <a:cs typeface="Arial"/>
              </a:rPr>
              <a:t>umumnya </a:t>
            </a:r>
            <a:r>
              <a:rPr sz="1800" spc="-40" dirty="0">
                <a:latin typeface="Arial"/>
                <a:cs typeface="Arial"/>
              </a:rPr>
              <a:t>disebut </a:t>
            </a:r>
            <a:r>
              <a:rPr sz="1800" spc="-60" dirty="0">
                <a:latin typeface="Arial"/>
                <a:cs typeface="Arial"/>
              </a:rPr>
              <a:t>dengan </a:t>
            </a:r>
            <a:r>
              <a:rPr sz="1800" spc="-25" dirty="0">
                <a:latin typeface="Arial"/>
                <a:cs typeface="Arial"/>
              </a:rPr>
              <a:t>“bricks  </a:t>
            </a:r>
            <a:r>
              <a:rPr sz="1800" spc="-60" dirty="0">
                <a:latin typeface="Arial"/>
                <a:cs typeface="Arial"/>
              </a:rPr>
              <a:t>and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clicks”.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Jadi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Fase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ini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sangatberfokus  </a:t>
            </a:r>
            <a:r>
              <a:rPr sz="1800" spc="-45" dirty="0">
                <a:latin typeface="Arial"/>
                <a:cs typeface="Arial"/>
              </a:rPr>
              <a:t>terhadap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Laba.</a:t>
            </a:r>
            <a:endParaRPr sz="1800">
              <a:latin typeface="Arial"/>
              <a:cs typeface="Arial"/>
            </a:endParaRPr>
          </a:p>
          <a:p>
            <a:pPr marL="298450" marR="5080" indent="-286385">
              <a:lnSpc>
                <a:spcPct val="100800"/>
              </a:lnSpc>
              <a:spcBef>
                <a:spcPts val="120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55" dirty="0">
                <a:latin typeface="Arial"/>
                <a:cs typeface="Arial"/>
              </a:rPr>
              <a:t>Umumnya </a:t>
            </a:r>
            <a:r>
              <a:rPr sz="1800" spc="-35" dirty="0">
                <a:latin typeface="Arial"/>
                <a:cs typeface="Arial"/>
              </a:rPr>
              <a:t>produk </a:t>
            </a:r>
            <a:r>
              <a:rPr sz="1800" spc="-50" dirty="0">
                <a:latin typeface="Arial"/>
                <a:cs typeface="Arial"/>
              </a:rPr>
              <a:t>yang </a:t>
            </a:r>
            <a:r>
              <a:rPr sz="1800" spc="-20" dirty="0">
                <a:latin typeface="Arial"/>
                <a:cs typeface="Arial"/>
              </a:rPr>
              <a:t>dijual </a:t>
            </a:r>
            <a:r>
              <a:rPr sz="1800" spc="-5" dirty="0">
                <a:latin typeface="Arial"/>
                <a:cs typeface="Arial"/>
              </a:rPr>
              <a:t>meliputi  </a:t>
            </a:r>
            <a:r>
              <a:rPr sz="1800" spc="-40" dirty="0">
                <a:latin typeface="Arial"/>
                <a:cs typeface="Arial"/>
              </a:rPr>
              <a:t>produk </a:t>
            </a:r>
            <a:r>
              <a:rPr sz="1800" spc="-60" dirty="0">
                <a:latin typeface="Arial"/>
                <a:cs typeface="Arial"/>
              </a:rPr>
              <a:t>dengan </a:t>
            </a:r>
            <a:r>
              <a:rPr sz="1800" spc="-75" dirty="0">
                <a:latin typeface="Arial"/>
                <a:cs typeface="Arial"/>
              </a:rPr>
              <a:t>eceran </a:t>
            </a:r>
            <a:r>
              <a:rPr sz="1800" spc="10" dirty="0">
                <a:latin typeface="Arial"/>
                <a:cs typeface="Arial"/>
              </a:rPr>
              <a:t>tinggi </a:t>
            </a:r>
            <a:r>
              <a:rPr sz="1800" spc="-65" dirty="0">
                <a:latin typeface="Arial"/>
                <a:cs typeface="Arial"/>
              </a:rPr>
              <a:t>dan  </a:t>
            </a:r>
            <a:r>
              <a:rPr sz="1800" spc="-35" dirty="0">
                <a:latin typeface="Arial"/>
                <a:cs typeface="Arial"/>
              </a:rPr>
              <a:t>kompleks,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seperti;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Komputer,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Handphone,  </a:t>
            </a:r>
            <a:r>
              <a:rPr sz="1800" spc="-65" dirty="0">
                <a:latin typeface="Arial"/>
                <a:cs typeface="Arial"/>
              </a:rPr>
              <a:t>dan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barang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elektonik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lainnya.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29400" y="952500"/>
            <a:ext cx="3819525" cy="270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8925" y="3886200"/>
            <a:ext cx="382905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7791" y="317182"/>
            <a:ext cx="4483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i="0" spc="-125" dirty="0">
                <a:latin typeface="Arial"/>
                <a:cs typeface="Arial"/>
              </a:rPr>
              <a:t>3. </a:t>
            </a:r>
            <a:r>
              <a:rPr sz="2400" b="0" i="0" spc="-200" dirty="0">
                <a:latin typeface="Arial"/>
                <a:cs typeface="Arial"/>
              </a:rPr>
              <a:t>Fase </a:t>
            </a:r>
            <a:r>
              <a:rPr sz="2400" b="0" i="0" spc="-75" dirty="0">
                <a:latin typeface="Arial"/>
                <a:cs typeface="Arial"/>
              </a:rPr>
              <a:t>re-Invensi </a:t>
            </a:r>
            <a:r>
              <a:rPr sz="2400" b="0" i="0" spc="-125" dirty="0">
                <a:latin typeface="Arial"/>
                <a:cs typeface="Arial"/>
              </a:rPr>
              <a:t>(2006 </a:t>
            </a:r>
            <a:r>
              <a:rPr sz="2400" b="0" i="0" spc="-5" dirty="0">
                <a:latin typeface="Arial"/>
                <a:cs typeface="Arial"/>
              </a:rPr>
              <a:t>-</a:t>
            </a:r>
            <a:r>
              <a:rPr sz="2400" b="0" i="0" spc="-495" dirty="0">
                <a:latin typeface="Arial"/>
                <a:cs typeface="Arial"/>
              </a:rPr>
              <a:t> </a:t>
            </a:r>
            <a:r>
              <a:rPr sz="2400" b="0" i="0" spc="-95" dirty="0">
                <a:latin typeface="Arial"/>
                <a:cs typeface="Arial"/>
              </a:rPr>
              <a:t>Sekarang)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7791" y="935037"/>
            <a:ext cx="4093210" cy="47263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105" dirty="0">
                <a:latin typeface="Arial"/>
                <a:cs typeface="Arial"/>
              </a:rPr>
              <a:t>Pada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fase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ini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E-Bisnis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dijalankan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dengan  </a:t>
            </a:r>
            <a:r>
              <a:rPr sz="1800" spc="-55" dirty="0">
                <a:latin typeface="Arial"/>
                <a:cs typeface="Arial"/>
              </a:rPr>
              <a:t>didasarkan </a:t>
            </a:r>
            <a:r>
              <a:rPr sz="1800" spc="-75" dirty="0">
                <a:latin typeface="Arial"/>
                <a:cs typeface="Arial"/>
              </a:rPr>
              <a:t>pada </a:t>
            </a:r>
            <a:r>
              <a:rPr sz="1800" spc="-45" dirty="0">
                <a:latin typeface="Arial"/>
                <a:cs typeface="Arial"/>
              </a:rPr>
              <a:t>pelanggan, </a:t>
            </a:r>
            <a:r>
              <a:rPr sz="1800" spc="-70" dirty="0">
                <a:latin typeface="Arial"/>
                <a:cs typeface="Arial"/>
              </a:rPr>
              <a:t>audiens  </a:t>
            </a:r>
            <a:r>
              <a:rPr sz="1800" spc="-65" dirty="0">
                <a:latin typeface="Arial"/>
                <a:cs typeface="Arial"/>
              </a:rPr>
              <a:t>dan </a:t>
            </a:r>
            <a:r>
              <a:rPr sz="1800" spc="-35" dirty="0">
                <a:latin typeface="Arial"/>
                <a:cs typeface="Arial"/>
              </a:rPr>
              <a:t>komunitas </a:t>
            </a:r>
            <a:r>
              <a:rPr sz="1800" spc="-55" dirty="0">
                <a:latin typeface="Arial"/>
                <a:cs typeface="Arial"/>
              </a:rPr>
              <a:t>organisasi </a:t>
            </a:r>
            <a:r>
              <a:rPr sz="1800" spc="-50" dirty="0">
                <a:latin typeface="Arial"/>
                <a:cs typeface="Arial"/>
              </a:rPr>
              <a:t>bisnis  </a:t>
            </a:r>
            <a:r>
              <a:rPr sz="1800" spc="-60" dirty="0">
                <a:latin typeface="Arial"/>
                <a:cs typeface="Arial"/>
              </a:rPr>
              <a:t>(customer, </a:t>
            </a:r>
            <a:r>
              <a:rPr sz="1800" spc="-65" dirty="0">
                <a:latin typeface="Arial"/>
                <a:cs typeface="Arial"/>
              </a:rPr>
              <a:t>audience </a:t>
            </a:r>
            <a:r>
              <a:rPr sz="1800" spc="-60" dirty="0">
                <a:latin typeface="Arial"/>
                <a:cs typeface="Arial"/>
              </a:rPr>
              <a:t>and </a:t>
            </a:r>
            <a:r>
              <a:rPr sz="1800" spc="-20" dirty="0">
                <a:latin typeface="Arial"/>
                <a:cs typeface="Arial"/>
              </a:rPr>
              <a:t>community  </a:t>
            </a:r>
            <a:r>
              <a:rPr sz="1800" spc="-40" dirty="0">
                <a:latin typeface="Arial"/>
                <a:cs typeface="Arial"/>
              </a:rPr>
              <a:t>driven).</a:t>
            </a:r>
            <a:endParaRPr sz="1800">
              <a:latin typeface="Arial"/>
              <a:cs typeface="Arial"/>
            </a:endParaRPr>
          </a:p>
          <a:p>
            <a:pPr marL="298450" marR="43815" indent="-286385">
              <a:lnSpc>
                <a:spcPct val="100400"/>
              </a:lnSpc>
              <a:spcBef>
                <a:spcPts val="1135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70" dirty="0">
                <a:latin typeface="Arial"/>
                <a:cs typeface="Arial"/>
              </a:rPr>
              <a:t>Dengan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demikian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para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organisasi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bisnis  </a:t>
            </a:r>
            <a:r>
              <a:rPr sz="1800" spc="-35" dirty="0">
                <a:latin typeface="Arial"/>
                <a:cs typeface="Arial"/>
              </a:rPr>
              <a:t>mulai memberikan </a:t>
            </a:r>
            <a:r>
              <a:rPr sz="1800" spc="-30" dirty="0">
                <a:latin typeface="Arial"/>
                <a:cs typeface="Arial"/>
              </a:rPr>
              <a:t>perhatian </a:t>
            </a:r>
            <a:r>
              <a:rPr sz="1800" spc="-70" dirty="0">
                <a:latin typeface="Arial"/>
                <a:cs typeface="Arial"/>
              </a:rPr>
              <a:t>kepada  </a:t>
            </a:r>
            <a:r>
              <a:rPr sz="1800" spc="-75" dirty="0">
                <a:latin typeface="Arial"/>
                <a:cs typeface="Arial"/>
              </a:rPr>
              <a:t>siapa </a:t>
            </a:r>
            <a:r>
              <a:rPr sz="1800" spc="-70" dirty="0">
                <a:latin typeface="Arial"/>
                <a:cs typeface="Arial"/>
              </a:rPr>
              <a:t>sebenarnya </a:t>
            </a:r>
            <a:r>
              <a:rPr sz="1800" spc="-50" dirty="0">
                <a:latin typeface="Arial"/>
                <a:cs typeface="Arial"/>
              </a:rPr>
              <a:t>pelanggan mereka.  </a:t>
            </a:r>
            <a:r>
              <a:rPr sz="1800" spc="-90" dirty="0">
                <a:latin typeface="Arial"/>
                <a:cs typeface="Arial"/>
              </a:rPr>
              <a:t>Jadi </a:t>
            </a:r>
            <a:r>
              <a:rPr sz="1800" spc="-145" dirty="0">
                <a:latin typeface="Arial"/>
                <a:cs typeface="Arial"/>
              </a:rPr>
              <a:t>Fase </a:t>
            </a:r>
            <a:r>
              <a:rPr sz="1800" spc="10" dirty="0">
                <a:latin typeface="Arial"/>
                <a:cs typeface="Arial"/>
              </a:rPr>
              <a:t>ini </a:t>
            </a:r>
            <a:r>
              <a:rPr sz="1800" spc="-5" dirty="0">
                <a:latin typeface="Arial"/>
                <a:cs typeface="Arial"/>
              </a:rPr>
              <a:t>tidak </a:t>
            </a:r>
            <a:r>
              <a:rPr sz="1800" spc="-60" dirty="0">
                <a:latin typeface="Arial"/>
                <a:cs typeface="Arial"/>
              </a:rPr>
              <a:t>hanya </a:t>
            </a:r>
            <a:r>
              <a:rPr sz="1800" spc="-45" dirty="0">
                <a:latin typeface="Arial"/>
                <a:cs typeface="Arial"/>
              </a:rPr>
              <a:t>semata-mata  mengejar </a:t>
            </a:r>
            <a:r>
              <a:rPr sz="1800" spc="-5" dirty="0">
                <a:latin typeface="Arial"/>
                <a:cs typeface="Arial"/>
              </a:rPr>
              <a:t>target </a:t>
            </a:r>
            <a:r>
              <a:rPr sz="1800" spc="-50" dirty="0">
                <a:latin typeface="Arial"/>
                <a:cs typeface="Arial"/>
              </a:rPr>
              <a:t>penjualan atau </a:t>
            </a:r>
            <a:r>
              <a:rPr sz="1800" spc="-55" dirty="0">
                <a:latin typeface="Arial"/>
                <a:cs typeface="Arial"/>
              </a:rPr>
              <a:t>laba  </a:t>
            </a:r>
            <a:r>
              <a:rPr sz="1800" spc="-5" dirty="0">
                <a:latin typeface="Arial"/>
                <a:cs typeface="Arial"/>
              </a:rPr>
              <a:t>tetapi </a:t>
            </a:r>
            <a:r>
              <a:rPr sz="1800" spc="-55" dirty="0">
                <a:latin typeface="Arial"/>
                <a:cs typeface="Arial"/>
              </a:rPr>
              <a:t>juga </a:t>
            </a:r>
            <a:r>
              <a:rPr sz="1800" spc="-30" dirty="0">
                <a:latin typeface="Arial"/>
                <a:cs typeface="Arial"/>
              </a:rPr>
              <a:t>memperhatikan </a:t>
            </a:r>
            <a:r>
              <a:rPr sz="1800" spc="5" dirty="0">
                <a:latin typeface="Arial"/>
                <a:cs typeface="Arial"/>
              </a:rPr>
              <a:t>faktor-  faktor </a:t>
            </a:r>
            <a:r>
              <a:rPr sz="1800" spc="-45" dirty="0">
                <a:latin typeface="Arial"/>
                <a:cs typeface="Arial"/>
              </a:rPr>
              <a:t>yang </a:t>
            </a:r>
            <a:r>
              <a:rPr sz="1800" spc="-30" dirty="0">
                <a:latin typeface="Arial"/>
                <a:cs typeface="Arial"/>
              </a:rPr>
              <a:t>berkaitan </a:t>
            </a:r>
            <a:r>
              <a:rPr sz="1800" spc="-60" dirty="0">
                <a:latin typeface="Arial"/>
                <a:cs typeface="Arial"/>
              </a:rPr>
              <a:t>dengan  </a:t>
            </a:r>
            <a:r>
              <a:rPr sz="1800" spc="-50" dirty="0">
                <a:latin typeface="Arial"/>
                <a:cs typeface="Arial"/>
              </a:rPr>
              <a:t>pelanggan </a:t>
            </a:r>
            <a:r>
              <a:rPr sz="1800" spc="-65" dirty="0">
                <a:latin typeface="Arial"/>
                <a:cs typeface="Arial"/>
              </a:rPr>
              <a:t>dan </a:t>
            </a:r>
            <a:r>
              <a:rPr sz="1800" spc="-5" dirty="0">
                <a:latin typeface="Arial"/>
                <a:cs typeface="Arial"/>
              </a:rPr>
              <a:t>target </a:t>
            </a:r>
            <a:r>
              <a:rPr sz="1800" spc="-80" dirty="0">
                <a:latin typeface="Arial"/>
                <a:cs typeface="Arial"/>
              </a:rPr>
              <a:t>pasar </a:t>
            </a:r>
            <a:r>
              <a:rPr sz="1800" spc="-55" dirty="0">
                <a:latin typeface="Arial"/>
                <a:cs typeface="Arial"/>
              </a:rPr>
              <a:t>mereka  </a:t>
            </a:r>
            <a:r>
              <a:rPr sz="1800" spc="-50" dirty="0">
                <a:latin typeface="Arial"/>
                <a:cs typeface="Arial"/>
              </a:rPr>
              <a:t>(pertumbuhan </a:t>
            </a:r>
            <a:r>
              <a:rPr sz="1800" spc="-30" dirty="0">
                <a:latin typeface="Arial"/>
                <a:cs typeface="Arial"/>
              </a:rPr>
              <a:t>jaringan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sosial).</a:t>
            </a:r>
            <a:endParaRPr sz="1800">
              <a:latin typeface="Arial"/>
              <a:cs typeface="Arial"/>
            </a:endParaRPr>
          </a:p>
          <a:p>
            <a:pPr marL="298450" marR="328930" indent="-286385">
              <a:lnSpc>
                <a:spcPts val="2110"/>
              </a:lnSpc>
              <a:spcBef>
                <a:spcPts val="1330"/>
              </a:spcBef>
              <a:buChar char="•"/>
              <a:tabLst>
                <a:tab pos="298450" algn="l"/>
                <a:tab pos="299085" algn="l"/>
              </a:tabLst>
            </a:pPr>
            <a:r>
              <a:rPr sz="1800" spc="-105" dirty="0">
                <a:latin typeface="Arial"/>
                <a:cs typeface="Arial"/>
              </a:rPr>
              <a:t>Pada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umumnya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bisnis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lebih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berfokus  </a:t>
            </a:r>
            <a:r>
              <a:rPr sz="1800" spc="-75" dirty="0">
                <a:latin typeface="Arial"/>
                <a:cs typeface="Arial"/>
              </a:rPr>
              <a:t>pada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jasa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dibanding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produk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fisik.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3650" y="914400"/>
            <a:ext cx="4010025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43650" y="3800475"/>
            <a:ext cx="4010025" cy="2676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10500" y="533336"/>
            <a:ext cx="2538730" cy="357505"/>
            <a:chOff x="7810500" y="533336"/>
            <a:chExt cx="2538730" cy="357505"/>
          </a:xfrm>
        </p:grpSpPr>
        <p:sp>
          <p:nvSpPr>
            <p:cNvPr id="3" name="object 3"/>
            <p:cNvSpPr/>
            <p:nvPr/>
          </p:nvSpPr>
          <p:spPr>
            <a:xfrm>
              <a:off x="7810500" y="533336"/>
              <a:ext cx="1423924" cy="35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43875" y="533336"/>
              <a:ext cx="1223962" cy="357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7225" y="533336"/>
              <a:ext cx="2071751" cy="357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86115" y="340105"/>
            <a:ext cx="14776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i="0" spc="-110" dirty="0">
                <a:solidFill>
                  <a:srgbClr val="E0E2E2"/>
                </a:solidFill>
                <a:latin typeface="Arial"/>
                <a:cs typeface="Arial"/>
              </a:rPr>
              <a:t>M-Bisnis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8835" y="1158239"/>
            <a:ext cx="7407909" cy="1127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5080" indent="-286385">
              <a:lnSpc>
                <a:spcPct val="100400"/>
              </a:lnSpc>
              <a:spcBef>
                <a:spcPts val="9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20" dirty="0">
                <a:latin typeface="Arial"/>
                <a:cs typeface="Arial"/>
              </a:rPr>
              <a:t>M-Business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bisa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dianggap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sebagai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bagian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dari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e-Bisnis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di  </a:t>
            </a:r>
            <a:r>
              <a:rPr sz="2400" spc="-90" dirty="0">
                <a:latin typeface="Arial"/>
                <a:cs typeface="Arial"/>
              </a:rPr>
              <a:t>mana </a:t>
            </a:r>
            <a:r>
              <a:rPr sz="2400" spc="-45" dirty="0">
                <a:latin typeface="Arial"/>
                <a:cs typeface="Arial"/>
              </a:rPr>
              <a:t>informasi </a:t>
            </a:r>
            <a:r>
              <a:rPr sz="2400" spc="-75" dirty="0">
                <a:latin typeface="Arial"/>
                <a:cs typeface="Arial"/>
              </a:rPr>
              <a:t>tersedia </a:t>
            </a:r>
            <a:r>
              <a:rPr sz="2400" spc="-80" dirty="0">
                <a:latin typeface="Arial"/>
                <a:cs typeface="Arial"/>
              </a:rPr>
              <a:t>independen </a:t>
            </a:r>
            <a:r>
              <a:rPr sz="2400" spc="-110" dirty="0">
                <a:latin typeface="Arial"/>
                <a:cs typeface="Arial"/>
              </a:rPr>
              <a:t>pada </a:t>
            </a:r>
            <a:r>
              <a:rPr sz="2400" spc="-20" dirty="0">
                <a:latin typeface="Arial"/>
                <a:cs typeface="Arial"/>
              </a:rPr>
              <a:t>waktu </a:t>
            </a:r>
            <a:r>
              <a:rPr sz="2400" spc="-95" dirty="0">
                <a:latin typeface="Arial"/>
                <a:cs typeface="Arial"/>
              </a:rPr>
              <a:t>dan  </a:t>
            </a:r>
            <a:r>
              <a:rPr sz="2400" spc="-75" dirty="0">
                <a:latin typeface="Arial"/>
                <a:cs typeface="Arial"/>
              </a:rPr>
              <a:t>lokasi </a:t>
            </a:r>
            <a:r>
              <a:rPr sz="2400" spc="-70" dirty="0">
                <a:latin typeface="Arial"/>
                <a:cs typeface="Arial"/>
              </a:rPr>
              <a:t>dimanapun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berada.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4225" y="2609850"/>
            <a:ext cx="5105400" cy="3686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7586980" cy="6858000"/>
            <a:chOff x="152400" y="0"/>
            <a:chExt cx="7586980" cy="6858000"/>
          </a:xfrm>
        </p:grpSpPr>
        <p:sp>
          <p:nvSpPr>
            <p:cNvPr id="3" name="object 3"/>
            <p:cNvSpPr/>
            <p:nvPr/>
          </p:nvSpPr>
          <p:spPr>
            <a:xfrm>
              <a:off x="1666875" y="533336"/>
              <a:ext cx="1928876" cy="35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81275" y="533336"/>
              <a:ext cx="3652901" cy="357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00650" y="533336"/>
              <a:ext cx="1423924" cy="357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34025" y="533336"/>
              <a:ext cx="1223962" cy="3571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67375" y="533336"/>
              <a:ext cx="2071751" cy="3571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7791" y="340105"/>
            <a:ext cx="50139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i="0" spc="-85" dirty="0">
                <a:latin typeface="Arial"/>
                <a:cs typeface="Arial"/>
              </a:rPr>
              <a:t>Awal </a:t>
            </a:r>
            <a:r>
              <a:rPr sz="3200" b="0" i="0" spc="-130" dirty="0">
                <a:latin typeface="Arial"/>
                <a:cs typeface="Arial"/>
              </a:rPr>
              <a:t>Perkembangan</a:t>
            </a:r>
            <a:r>
              <a:rPr sz="3200" b="0" i="0" spc="-690" dirty="0">
                <a:latin typeface="Arial"/>
                <a:cs typeface="Arial"/>
              </a:rPr>
              <a:t> </a:t>
            </a:r>
            <a:r>
              <a:rPr sz="3200" b="0" i="0" spc="-110" dirty="0">
                <a:latin typeface="Arial"/>
                <a:cs typeface="Arial"/>
              </a:rPr>
              <a:t>M-Bisnis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8835" y="1008923"/>
            <a:ext cx="7379334" cy="392747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8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110" dirty="0">
                <a:latin typeface="Arial"/>
                <a:cs typeface="Arial"/>
              </a:rPr>
              <a:t>Magic,2000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98450" marR="473075">
              <a:lnSpc>
                <a:spcPct val="100400"/>
              </a:lnSpc>
              <a:spcBef>
                <a:spcPts val="1165"/>
              </a:spcBef>
            </a:pPr>
            <a:r>
              <a:rPr sz="2400" spc="-95" dirty="0">
                <a:latin typeface="Arial"/>
                <a:cs typeface="Arial"/>
              </a:rPr>
              <a:t>M-Bisnis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adalah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perluasan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dari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tradisional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e-bisnis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ke  </a:t>
            </a:r>
            <a:r>
              <a:rPr sz="2400" spc="-50" dirty="0">
                <a:latin typeface="Arial"/>
                <a:cs typeface="Arial"/>
              </a:rPr>
              <a:t>perangkat </a:t>
            </a:r>
            <a:r>
              <a:rPr sz="2400" spc="-65" dirty="0">
                <a:latin typeface="Arial"/>
                <a:cs typeface="Arial"/>
              </a:rPr>
              <a:t>lunak </a:t>
            </a:r>
            <a:r>
              <a:rPr sz="2400" spc="-50" dirty="0">
                <a:latin typeface="Arial"/>
                <a:cs typeface="Arial"/>
              </a:rPr>
              <a:t>nirkabel. </a:t>
            </a:r>
            <a:r>
              <a:rPr sz="2400" spc="-95" dirty="0">
                <a:latin typeface="Arial"/>
                <a:cs typeface="Arial"/>
              </a:rPr>
              <a:t>Misalnya </a:t>
            </a:r>
            <a:r>
              <a:rPr sz="2400" spc="-35" dirty="0">
                <a:latin typeface="Arial"/>
                <a:cs typeface="Arial"/>
              </a:rPr>
              <a:t>: </a:t>
            </a:r>
            <a:r>
              <a:rPr sz="2400" spc="-75" dirty="0">
                <a:latin typeface="Arial"/>
                <a:cs typeface="Arial"/>
              </a:rPr>
              <a:t>handphone,  </a:t>
            </a:r>
            <a:r>
              <a:rPr sz="2400" spc="-40" dirty="0">
                <a:latin typeface="Arial"/>
                <a:cs typeface="Arial"/>
              </a:rPr>
              <a:t>notebook,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ipad,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maupun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PDA.</a:t>
            </a:r>
            <a:endParaRPr sz="240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1250"/>
              </a:spcBef>
              <a:buChar char="•"/>
              <a:tabLst>
                <a:tab pos="298450" algn="l"/>
                <a:tab pos="299085" algn="l"/>
              </a:tabLst>
            </a:pPr>
            <a:r>
              <a:rPr sz="2400" spc="-80" dirty="0">
                <a:latin typeface="Arial"/>
                <a:cs typeface="Arial"/>
              </a:rPr>
              <a:t>Kolakata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130" dirty="0">
                <a:latin typeface="Arial"/>
                <a:cs typeface="Arial"/>
              </a:rPr>
              <a:t>Robinson,2002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298450" marR="5080">
              <a:lnSpc>
                <a:spcPct val="100000"/>
              </a:lnSpc>
              <a:spcBef>
                <a:spcPts val="1175"/>
              </a:spcBef>
            </a:pPr>
            <a:r>
              <a:rPr sz="2400" spc="-95" dirty="0">
                <a:latin typeface="Arial"/>
                <a:cs typeface="Arial"/>
              </a:rPr>
              <a:t>M-Bisnis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adalah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sebagai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aplikasi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di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butuhkan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untuk  </a:t>
            </a:r>
            <a:r>
              <a:rPr sz="2400" spc="-70" dirty="0">
                <a:latin typeface="Arial"/>
                <a:cs typeface="Arial"/>
              </a:rPr>
              <a:t>mengelola </a:t>
            </a:r>
            <a:r>
              <a:rPr sz="2400" spc="-125" dirty="0">
                <a:latin typeface="Arial"/>
                <a:cs typeface="Arial"/>
              </a:rPr>
              <a:t>segala </a:t>
            </a:r>
            <a:r>
              <a:rPr sz="2400" spc="-105" dirty="0">
                <a:latin typeface="Arial"/>
                <a:cs typeface="Arial"/>
              </a:rPr>
              <a:t>sesuatu </a:t>
            </a:r>
            <a:r>
              <a:rPr sz="2400" spc="-90" dirty="0">
                <a:latin typeface="Arial"/>
                <a:cs typeface="Arial"/>
              </a:rPr>
              <a:t>yang </a:t>
            </a:r>
            <a:r>
              <a:rPr sz="2400" spc="-70" dirty="0">
                <a:latin typeface="Arial"/>
                <a:cs typeface="Arial"/>
              </a:rPr>
              <a:t>berhubungan </a:t>
            </a:r>
            <a:r>
              <a:rPr sz="2400" spc="-90" dirty="0">
                <a:latin typeface="Arial"/>
                <a:cs typeface="Arial"/>
              </a:rPr>
              <a:t>dengan  </a:t>
            </a:r>
            <a:r>
              <a:rPr sz="2400" spc="-95" dirty="0">
                <a:latin typeface="Arial"/>
                <a:cs typeface="Arial"/>
              </a:rPr>
              <a:t>bisnis, </a:t>
            </a:r>
            <a:r>
              <a:rPr sz="2400" spc="-75" dirty="0">
                <a:latin typeface="Arial"/>
                <a:cs typeface="Arial"/>
              </a:rPr>
              <a:t>penyajian </a:t>
            </a:r>
            <a:r>
              <a:rPr sz="2400" spc="-45" dirty="0">
                <a:latin typeface="Arial"/>
                <a:cs typeface="Arial"/>
              </a:rPr>
              <a:t>informasi, </a:t>
            </a:r>
            <a:r>
              <a:rPr sz="2400" spc="-95" dirty="0">
                <a:latin typeface="Arial"/>
                <a:cs typeface="Arial"/>
              </a:rPr>
              <a:t>jasa, dan </a:t>
            </a:r>
            <a:r>
              <a:rPr sz="2400" spc="-10" dirty="0">
                <a:latin typeface="Arial"/>
                <a:cs typeface="Arial"/>
              </a:rPr>
              <a:t>komoditi-komoditi  </a:t>
            </a:r>
            <a:r>
              <a:rPr sz="2400" spc="-90" dirty="0">
                <a:latin typeface="Arial"/>
                <a:cs typeface="Arial"/>
              </a:rPr>
              <a:t>dengan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menggunakan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peralatan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mobile.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6758305" cy="6858000"/>
            <a:chOff x="152400" y="0"/>
            <a:chExt cx="6758305" cy="6858000"/>
          </a:xfrm>
        </p:grpSpPr>
        <p:sp>
          <p:nvSpPr>
            <p:cNvPr id="3" name="object 3"/>
            <p:cNvSpPr/>
            <p:nvPr/>
          </p:nvSpPr>
          <p:spPr>
            <a:xfrm>
              <a:off x="1666875" y="533336"/>
              <a:ext cx="2347976" cy="35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71800" y="533336"/>
              <a:ext cx="2414651" cy="357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71975" y="533336"/>
              <a:ext cx="1423924" cy="357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350" y="533336"/>
              <a:ext cx="1223962" cy="3571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38700" y="533336"/>
              <a:ext cx="2071751" cy="3571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7791" y="340105"/>
            <a:ext cx="41846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i="0" spc="-75" dirty="0">
                <a:latin typeface="Arial"/>
                <a:cs typeface="Arial"/>
              </a:rPr>
              <a:t>Contoh</a:t>
            </a:r>
            <a:r>
              <a:rPr sz="3200" b="0" i="0" spc="-780" dirty="0">
                <a:latin typeface="Arial"/>
                <a:cs typeface="Arial"/>
              </a:rPr>
              <a:t> </a:t>
            </a:r>
            <a:r>
              <a:rPr sz="3200" b="0" i="0" spc="-75" dirty="0">
                <a:latin typeface="Arial"/>
                <a:cs typeface="Arial"/>
              </a:rPr>
              <a:t>Aplikasi </a:t>
            </a:r>
            <a:r>
              <a:rPr sz="3200" b="0" i="0" spc="-110" dirty="0">
                <a:latin typeface="Arial"/>
                <a:cs typeface="Arial"/>
              </a:rPr>
              <a:t>M-Bisnis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76450" y="1371600"/>
            <a:ext cx="8134350" cy="4781550"/>
            <a:chOff x="2076450" y="1371600"/>
            <a:chExt cx="8134350" cy="4781550"/>
          </a:xfrm>
        </p:grpSpPr>
        <p:sp>
          <p:nvSpPr>
            <p:cNvPr id="10" name="object 10"/>
            <p:cNvSpPr/>
            <p:nvPr/>
          </p:nvSpPr>
          <p:spPr>
            <a:xfrm>
              <a:off x="2076450" y="1371600"/>
              <a:ext cx="2686050" cy="4781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0600" y="1390650"/>
              <a:ext cx="2686050" cy="47625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24750" y="1371600"/>
              <a:ext cx="2686050" cy="478155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6891655" cy="6858000"/>
            <a:chOff x="152400" y="0"/>
            <a:chExt cx="6891655" cy="6858000"/>
          </a:xfrm>
        </p:grpSpPr>
        <p:sp>
          <p:nvSpPr>
            <p:cNvPr id="3" name="object 3"/>
            <p:cNvSpPr/>
            <p:nvPr/>
          </p:nvSpPr>
          <p:spPr>
            <a:xfrm>
              <a:off x="1666875" y="533336"/>
              <a:ext cx="2347976" cy="35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90850" y="533336"/>
              <a:ext cx="2538476" cy="357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5325" y="533336"/>
              <a:ext cx="1423924" cy="357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38700" y="533336"/>
              <a:ext cx="1223962" cy="3571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2050" y="533336"/>
              <a:ext cx="2071751" cy="3571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7791" y="340105"/>
            <a:ext cx="43186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i="0" spc="-75" dirty="0">
                <a:latin typeface="Arial"/>
                <a:cs typeface="Arial"/>
              </a:rPr>
              <a:t>Contoh </a:t>
            </a:r>
            <a:r>
              <a:rPr sz="3200" b="0" i="0" spc="-130" dirty="0">
                <a:latin typeface="Arial"/>
                <a:cs typeface="Arial"/>
              </a:rPr>
              <a:t>Layanan</a:t>
            </a:r>
            <a:r>
              <a:rPr sz="3200" b="0" i="0" spc="-665" dirty="0">
                <a:latin typeface="Arial"/>
                <a:cs typeface="Arial"/>
              </a:rPr>
              <a:t> </a:t>
            </a:r>
            <a:r>
              <a:rPr sz="3200" b="0" i="0" spc="-110" dirty="0">
                <a:latin typeface="Arial"/>
                <a:cs typeface="Arial"/>
              </a:rPr>
              <a:t>M-Bisnis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57400" y="1190625"/>
            <a:ext cx="5505450" cy="4419600"/>
            <a:chOff x="2057400" y="1190625"/>
            <a:chExt cx="5505450" cy="4419600"/>
          </a:xfrm>
        </p:grpSpPr>
        <p:sp>
          <p:nvSpPr>
            <p:cNvPr id="10" name="object 10"/>
            <p:cNvSpPr/>
            <p:nvPr/>
          </p:nvSpPr>
          <p:spPr>
            <a:xfrm>
              <a:off x="4953000" y="1190625"/>
              <a:ext cx="2609850" cy="4343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7400" y="1219200"/>
              <a:ext cx="2743200" cy="43910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696200" y="1190625"/>
            <a:ext cx="2667000" cy="4343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4450" y="2647823"/>
            <a:ext cx="3700526" cy="2243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11165" y="1318513"/>
            <a:ext cx="19761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0" spc="15" dirty="0">
                <a:latin typeface="Carlito"/>
                <a:cs typeface="Carlito"/>
              </a:rPr>
              <a:t>E-Goverment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8129" y="2270442"/>
            <a:ext cx="6082665" cy="34556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just">
              <a:lnSpc>
                <a:spcPts val="1650"/>
              </a:lnSpc>
              <a:spcBef>
                <a:spcPts val="505"/>
              </a:spcBef>
            </a:pPr>
            <a:r>
              <a:rPr sz="1700" spc="-5" dirty="0">
                <a:latin typeface="Carlito"/>
                <a:cs typeface="Carlito"/>
              </a:rPr>
              <a:t>E-Government merupakan </a:t>
            </a:r>
            <a:r>
              <a:rPr sz="1700" spc="-15" dirty="0">
                <a:latin typeface="Carlito"/>
                <a:cs typeface="Carlito"/>
              </a:rPr>
              <a:t>kependekan </a:t>
            </a:r>
            <a:r>
              <a:rPr sz="1700" spc="5" dirty="0">
                <a:latin typeface="Carlito"/>
                <a:cs typeface="Carlito"/>
              </a:rPr>
              <a:t>dari </a:t>
            </a:r>
            <a:r>
              <a:rPr sz="1700" spc="-10" dirty="0">
                <a:latin typeface="Carlito"/>
                <a:cs typeface="Carlito"/>
              </a:rPr>
              <a:t>elektronik </a:t>
            </a:r>
            <a:r>
              <a:rPr sz="1700" spc="5" dirty="0">
                <a:latin typeface="Carlito"/>
                <a:cs typeface="Carlito"/>
              </a:rPr>
              <a:t>pemerintah.  </a:t>
            </a:r>
            <a:r>
              <a:rPr sz="1700" spc="-5" dirty="0">
                <a:latin typeface="Carlito"/>
                <a:cs typeface="Carlito"/>
              </a:rPr>
              <a:t>E-Governtment </a:t>
            </a:r>
            <a:r>
              <a:rPr sz="1700" dirty="0">
                <a:latin typeface="Carlito"/>
                <a:cs typeface="Carlito"/>
              </a:rPr>
              <a:t>biasa </a:t>
            </a:r>
            <a:r>
              <a:rPr sz="1700" spc="-20" dirty="0">
                <a:latin typeface="Carlito"/>
                <a:cs typeface="Carlito"/>
              </a:rPr>
              <a:t>dikenal  </a:t>
            </a:r>
            <a:r>
              <a:rPr sz="1700" spc="-30" dirty="0">
                <a:latin typeface="Carlito"/>
                <a:cs typeface="Carlito"/>
              </a:rPr>
              <a:t>e-gov, </a:t>
            </a:r>
            <a:r>
              <a:rPr sz="1700" spc="5" dirty="0">
                <a:latin typeface="Carlito"/>
                <a:cs typeface="Carlito"/>
              </a:rPr>
              <a:t>pemerintah  </a:t>
            </a:r>
            <a:r>
              <a:rPr sz="1700" dirty="0">
                <a:latin typeface="Carlito"/>
                <a:cs typeface="Carlito"/>
              </a:rPr>
              <a:t>digital, </a:t>
            </a:r>
            <a:r>
              <a:rPr sz="1700" spc="-5" dirty="0">
                <a:latin typeface="Carlito"/>
                <a:cs typeface="Carlito"/>
              </a:rPr>
              <a:t>online  </a:t>
            </a:r>
            <a:r>
              <a:rPr sz="1700" dirty="0">
                <a:latin typeface="Carlito"/>
                <a:cs typeface="Carlito"/>
              </a:rPr>
              <a:t>pemerintah </a:t>
            </a:r>
            <a:r>
              <a:rPr sz="1700" spc="15" dirty="0">
                <a:latin typeface="Carlito"/>
                <a:cs typeface="Carlito"/>
              </a:rPr>
              <a:t>atau </a:t>
            </a:r>
            <a:r>
              <a:rPr sz="1700" spc="-5" dirty="0">
                <a:latin typeface="Carlito"/>
                <a:cs typeface="Carlito"/>
              </a:rPr>
              <a:t>pemerintah</a:t>
            </a:r>
            <a:r>
              <a:rPr sz="1700" spc="-225" dirty="0">
                <a:latin typeface="Carlito"/>
                <a:cs typeface="Carlito"/>
              </a:rPr>
              <a:t> </a:t>
            </a:r>
            <a:r>
              <a:rPr sz="1700" spc="5" dirty="0">
                <a:latin typeface="Carlito"/>
                <a:cs typeface="Carlito"/>
              </a:rPr>
              <a:t>transformasi.</a:t>
            </a:r>
            <a:endParaRPr sz="1700">
              <a:latin typeface="Carlito"/>
              <a:cs typeface="Carlito"/>
            </a:endParaRPr>
          </a:p>
          <a:p>
            <a:pPr marL="12700" marR="5715" algn="just">
              <a:lnSpc>
                <a:spcPct val="80100"/>
              </a:lnSpc>
              <a:spcBef>
                <a:spcPts val="1010"/>
              </a:spcBef>
            </a:pPr>
            <a:r>
              <a:rPr sz="1700" spc="-5" dirty="0">
                <a:latin typeface="Carlito"/>
                <a:cs typeface="Carlito"/>
              </a:rPr>
              <a:t>E-Government </a:t>
            </a:r>
            <a:r>
              <a:rPr sz="1700" spc="-10" dirty="0">
                <a:latin typeface="Carlito"/>
                <a:cs typeface="Carlito"/>
              </a:rPr>
              <a:t>adalah </a:t>
            </a:r>
            <a:r>
              <a:rPr sz="1700" dirty="0">
                <a:latin typeface="Carlito"/>
                <a:cs typeface="Carlito"/>
              </a:rPr>
              <a:t>Suatu </a:t>
            </a:r>
            <a:r>
              <a:rPr sz="1700" spc="-15" dirty="0">
                <a:latin typeface="Carlito"/>
                <a:cs typeface="Carlito"/>
              </a:rPr>
              <a:t>upaya </a:t>
            </a:r>
            <a:r>
              <a:rPr sz="1700" spc="-5" dirty="0">
                <a:latin typeface="Carlito"/>
                <a:cs typeface="Carlito"/>
              </a:rPr>
              <a:t>untuk mengembangkan  penyalenggaraan </a:t>
            </a:r>
            <a:r>
              <a:rPr sz="1700" spc="-10" dirty="0">
                <a:latin typeface="Carlito"/>
                <a:cs typeface="Carlito"/>
              </a:rPr>
              <a:t>kepemerintahan </a:t>
            </a:r>
            <a:r>
              <a:rPr sz="1700" dirty="0">
                <a:latin typeface="Carlito"/>
                <a:cs typeface="Carlito"/>
              </a:rPr>
              <a:t>yang </a:t>
            </a:r>
            <a:r>
              <a:rPr sz="1700" spc="-10" dirty="0">
                <a:latin typeface="Carlito"/>
                <a:cs typeface="Carlito"/>
              </a:rPr>
              <a:t>berbasis elektronik. </a:t>
            </a:r>
            <a:r>
              <a:rPr sz="1700" dirty="0">
                <a:latin typeface="Carlito"/>
                <a:cs typeface="Carlito"/>
              </a:rPr>
              <a:t>Suatu  </a:t>
            </a:r>
            <a:r>
              <a:rPr sz="1700" spc="5" dirty="0">
                <a:latin typeface="Carlito"/>
                <a:cs typeface="Carlito"/>
              </a:rPr>
              <a:t>penataan</a:t>
            </a:r>
            <a:r>
              <a:rPr sz="1700" spc="390" dirty="0">
                <a:latin typeface="Carlito"/>
                <a:cs typeface="Carlito"/>
              </a:rPr>
              <a:t> </a:t>
            </a:r>
            <a:r>
              <a:rPr sz="1700" spc="-15" dirty="0">
                <a:latin typeface="Carlito"/>
                <a:cs typeface="Carlito"/>
              </a:rPr>
              <a:t>system </a:t>
            </a:r>
            <a:r>
              <a:rPr sz="1700" spc="-10" dirty="0">
                <a:latin typeface="Carlito"/>
                <a:cs typeface="Carlito"/>
              </a:rPr>
              <a:t>manajemen </a:t>
            </a:r>
            <a:r>
              <a:rPr sz="1700" spc="10" dirty="0">
                <a:latin typeface="Carlito"/>
                <a:cs typeface="Carlito"/>
              </a:rPr>
              <a:t>dan </a:t>
            </a:r>
            <a:r>
              <a:rPr sz="1700" spc="-15" dirty="0">
                <a:latin typeface="Carlito"/>
                <a:cs typeface="Carlito"/>
              </a:rPr>
              <a:t>proses kerja </a:t>
            </a:r>
            <a:r>
              <a:rPr sz="1700" spc="5" dirty="0">
                <a:latin typeface="Carlito"/>
                <a:cs typeface="Carlito"/>
              </a:rPr>
              <a:t>di  </a:t>
            </a:r>
            <a:r>
              <a:rPr sz="1700" spc="-15" dirty="0">
                <a:latin typeface="Carlito"/>
                <a:cs typeface="Carlito"/>
              </a:rPr>
              <a:t>lingkungan  </a:t>
            </a:r>
            <a:r>
              <a:rPr sz="1700" dirty="0">
                <a:latin typeface="Carlito"/>
                <a:cs typeface="Carlito"/>
              </a:rPr>
              <a:t>pemerintah </a:t>
            </a:r>
            <a:r>
              <a:rPr sz="1700" spc="-10" dirty="0">
                <a:latin typeface="Carlito"/>
                <a:cs typeface="Carlito"/>
              </a:rPr>
              <a:t>dengan </a:t>
            </a:r>
            <a:r>
              <a:rPr sz="1700" spc="-5" dirty="0">
                <a:latin typeface="Carlito"/>
                <a:cs typeface="Carlito"/>
              </a:rPr>
              <a:t>mengoptimalkan pemanfaatan teknologi  </a:t>
            </a:r>
            <a:r>
              <a:rPr sz="1700" dirty="0">
                <a:latin typeface="Carlito"/>
                <a:cs typeface="Carlito"/>
              </a:rPr>
              <a:t>informasi </a:t>
            </a:r>
            <a:r>
              <a:rPr sz="1700" spc="10" dirty="0">
                <a:latin typeface="Carlito"/>
                <a:cs typeface="Carlito"/>
              </a:rPr>
              <a:t>dan</a:t>
            </a:r>
            <a:r>
              <a:rPr sz="1700" spc="-150" dirty="0">
                <a:latin typeface="Carlito"/>
                <a:cs typeface="Carlito"/>
              </a:rPr>
              <a:t> </a:t>
            </a:r>
            <a:r>
              <a:rPr sz="1700" spc="-15" dirty="0">
                <a:latin typeface="Carlito"/>
                <a:cs typeface="Carlito"/>
              </a:rPr>
              <a:t>komunikasi.</a:t>
            </a:r>
            <a:endParaRPr sz="1700">
              <a:latin typeface="Carlito"/>
              <a:cs typeface="Carlito"/>
            </a:endParaRPr>
          </a:p>
          <a:p>
            <a:pPr marL="12700" marR="5080" algn="just">
              <a:lnSpc>
                <a:spcPct val="80400"/>
              </a:lnSpc>
              <a:spcBef>
                <a:spcPts val="985"/>
              </a:spcBef>
            </a:pPr>
            <a:r>
              <a:rPr sz="1700" i="1" dirty="0">
                <a:latin typeface="Carlito"/>
                <a:cs typeface="Carlito"/>
              </a:rPr>
              <a:t>E-Goverment </a:t>
            </a:r>
            <a:r>
              <a:rPr sz="1700" spc="-10" dirty="0">
                <a:latin typeface="Carlito"/>
                <a:cs typeface="Carlito"/>
              </a:rPr>
              <a:t>adalah </a:t>
            </a:r>
            <a:r>
              <a:rPr sz="1700" dirty="0">
                <a:latin typeface="Carlito"/>
                <a:cs typeface="Carlito"/>
              </a:rPr>
              <a:t>penggunaan </a:t>
            </a:r>
            <a:r>
              <a:rPr sz="1700" spc="-5" dirty="0">
                <a:latin typeface="Carlito"/>
                <a:cs typeface="Carlito"/>
              </a:rPr>
              <a:t>teknologi </a:t>
            </a:r>
            <a:r>
              <a:rPr sz="1700" dirty="0">
                <a:latin typeface="Carlito"/>
                <a:cs typeface="Carlito"/>
              </a:rPr>
              <a:t>informasi </a:t>
            </a:r>
            <a:r>
              <a:rPr sz="1700" spc="-10" dirty="0">
                <a:latin typeface="Carlito"/>
                <a:cs typeface="Carlito"/>
              </a:rPr>
              <a:t>oleh  </a:t>
            </a:r>
            <a:r>
              <a:rPr sz="1700" dirty="0">
                <a:latin typeface="Carlito"/>
                <a:cs typeface="Carlito"/>
              </a:rPr>
              <a:t>pemerintah </a:t>
            </a:r>
            <a:r>
              <a:rPr sz="1700" spc="10" dirty="0">
                <a:latin typeface="Carlito"/>
                <a:cs typeface="Carlito"/>
              </a:rPr>
              <a:t>untuk </a:t>
            </a:r>
            <a:r>
              <a:rPr sz="1700" spc="-10" dirty="0">
                <a:latin typeface="Carlito"/>
                <a:cs typeface="Carlito"/>
              </a:rPr>
              <a:t>memberikan </a:t>
            </a:r>
            <a:r>
              <a:rPr sz="1700" dirty="0">
                <a:latin typeface="Carlito"/>
                <a:cs typeface="Carlito"/>
              </a:rPr>
              <a:t>informasi </a:t>
            </a:r>
            <a:r>
              <a:rPr sz="1700" spc="10" dirty="0">
                <a:latin typeface="Carlito"/>
                <a:cs typeface="Carlito"/>
              </a:rPr>
              <a:t>dan </a:t>
            </a:r>
            <a:r>
              <a:rPr sz="1700" dirty="0">
                <a:latin typeface="Carlito"/>
                <a:cs typeface="Carlito"/>
              </a:rPr>
              <a:t>pelayanan </a:t>
            </a:r>
            <a:r>
              <a:rPr sz="1700" spc="-10" dirty="0">
                <a:latin typeface="Carlito"/>
                <a:cs typeface="Carlito"/>
              </a:rPr>
              <a:t>bagi  </a:t>
            </a:r>
            <a:r>
              <a:rPr sz="1700" spc="-15" dirty="0">
                <a:latin typeface="Carlito"/>
                <a:cs typeface="Carlito"/>
              </a:rPr>
              <a:t>warganya, </a:t>
            </a:r>
            <a:r>
              <a:rPr sz="1700" spc="-5" dirty="0">
                <a:latin typeface="Carlito"/>
                <a:cs typeface="Carlito"/>
              </a:rPr>
              <a:t>urusan </a:t>
            </a:r>
            <a:r>
              <a:rPr sz="1700" spc="-15" dirty="0">
                <a:latin typeface="Carlito"/>
                <a:cs typeface="Carlito"/>
              </a:rPr>
              <a:t>bisnis, serta </a:t>
            </a:r>
            <a:r>
              <a:rPr sz="1700" dirty="0">
                <a:latin typeface="Carlito"/>
                <a:cs typeface="Carlito"/>
              </a:rPr>
              <a:t>hal-hal </a:t>
            </a:r>
            <a:r>
              <a:rPr sz="1700" spc="-5" dirty="0">
                <a:latin typeface="Carlito"/>
                <a:cs typeface="Carlito"/>
              </a:rPr>
              <a:t>lain </a:t>
            </a:r>
            <a:r>
              <a:rPr sz="1700" dirty="0">
                <a:latin typeface="Carlito"/>
                <a:cs typeface="Carlito"/>
              </a:rPr>
              <a:t>yang </a:t>
            </a:r>
            <a:r>
              <a:rPr sz="1700" spc="-10" dirty="0">
                <a:latin typeface="Carlito"/>
                <a:cs typeface="Carlito"/>
              </a:rPr>
              <a:t>berkenaan dengan  </a:t>
            </a:r>
            <a:r>
              <a:rPr sz="1700" dirty="0">
                <a:latin typeface="Carlito"/>
                <a:cs typeface="Carlito"/>
              </a:rPr>
              <a:t>pemerintahan. e-Government </a:t>
            </a:r>
            <a:r>
              <a:rPr sz="1700" spc="-10" dirty="0">
                <a:latin typeface="Carlito"/>
                <a:cs typeface="Carlito"/>
              </a:rPr>
              <a:t>dapat </a:t>
            </a:r>
            <a:r>
              <a:rPr sz="1700" spc="-5" dirty="0">
                <a:latin typeface="Carlito"/>
                <a:cs typeface="Carlito"/>
              </a:rPr>
              <a:t>diaplikasikan </a:t>
            </a:r>
            <a:r>
              <a:rPr sz="1700" spc="5" dirty="0">
                <a:latin typeface="Carlito"/>
                <a:cs typeface="Carlito"/>
              </a:rPr>
              <a:t>pada </a:t>
            </a:r>
            <a:r>
              <a:rPr sz="1700" spc="-15" dirty="0">
                <a:latin typeface="Carlito"/>
                <a:cs typeface="Carlito"/>
              </a:rPr>
              <a:t>legislatif,  </a:t>
            </a:r>
            <a:r>
              <a:rPr sz="1700" spc="-10" dirty="0">
                <a:latin typeface="Carlito"/>
                <a:cs typeface="Carlito"/>
              </a:rPr>
              <a:t>yudikatif, </a:t>
            </a:r>
            <a:r>
              <a:rPr sz="1700" spc="-5" dirty="0">
                <a:latin typeface="Carlito"/>
                <a:cs typeface="Carlito"/>
              </a:rPr>
              <a:t>atau </a:t>
            </a:r>
            <a:r>
              <a:rPr sz="1700" spc="-10" dirty="0">
                <a:latin typeface="Carlito"/>
                <a:cs typeface="Carlito"/>
              </a:rPr>
              <a:t>administrasi publik, </a:t>
            </a:r>
            <a:r>
              <a:rPr sz="1700" spc="-5" dirty="0">
                <a:latin typeface="Carlito"/>
                <a:cs typeface="Carlito"/>
              </a:rPr>
              <a:t>untuk meningkatkan </a:t>
            </a:r>
            <a:r>
              <a:rPr sz="1700" spc="-10" dirty="0">
                <a:latin typeface="Carlito"/>
                <a:cs typeface="Carlito"/>
              </a:rPr>
              <a:t>efisiensi  </a:t>
            </a:r>
            <a:r>
              <a:rPr sz="1700" dirty="0">
                <a:latin typeface="Carlito"/>
                <a:cs typeface="Carlito"/>
              </a:rPr>
              <a:t>internal, </a:t>
            </a:r>
            <a:r>
              <a:rPr sz="1700" spc="-15" dirty="0">
                <a:latin typeface="Carlito"/>
                <a:cs typeface="Carlito"/>
              </a:rPr>
              <a:t>menyampaikan </a:t>
            </a:r>
            <a:r>
              <a:rPr sz="1700" spc="-10" dirty="0">
                <a:latin typeface="Carlito"/>
                <a:cs typeface="Carlito"/>
              </a:rPr>
              <a:t>pelayanan publik, </a:t>
            </a:r>
            <a:r>
              <a:rPr sz="1700" spc="-5" dirty="0">
                <a:latin typeface="Carlito"/>
                <a:cs typeface="Carlito"/>
              </a:rPr>
              <a:t>atau </a:t>
            </a:r>
            <a:r>
              <a:rPr sz="1700" spc="-15" dirty="0">
                <a:latin typeface="Carlito"/>
                <a:cs typeface="Carlito"/>
              </a:rPr>
              <a:t>proses  </a:t>
            </a:r>
            <a:r>
              <a:rPr sz="1700" spc="-10" dirty="0">
                <a:latin typeface="Carlito"/>
                <a:cs typeface="Carlito"/>
              </a:rPr>
              <a:t>kepemerintahan </a:t>
            </a:r>
            <a:r>
              <a:rPr sz="1700" dirty="0">
                <a:latin typeface="Carlito"/>
                <a:cs typeface="Carlito"/>
              </a:rPr>
              <a:t>yang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demokratis.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91650" y="304800"/>
            <a:ext cx="2524125" cy="847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6929755" cy="6858000"/>
            <a:chOff x="152400" y="0"/>
            <a:chExt cx="6929755" cy="6858000"/>
          </a:xfrm>
        </p:grpSpPr>
        <p:sp>
          <p:nvSpPr>
            <p:cNvPr id="3" name="object 3"/>
            <p:cNvSpPr/>
            <p:nvPr/>
          </p:nvSpPr>
          <p:spPr>
            <a:xfrm>
              <a:off x="1562100" y="457136"/>
              <a:ext cx="3014726" cy="433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81375" y="457136"/>
              <a:ext cx="1604899" cy="4333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8075" y="457136"/>
              <a:ext cx="1509649" cy="4333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9525" y="457136"/>
              <a:ext cx="3262376" cy="433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7791" y="236918"/>
            <a:ext cx="420433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i="0" spc="10" dirty="0">
                <a:latin typeface="Gothic Uralic"/>
                <a:cs typeface="Gothic Uralic"/>
              </a:rPr>
              <a:t>Definisi </a:t>
            </a:r>
            <a:r>
              <a:rPr sz="3950" b="0" i="0" spc="5" dirty="0">
                <a:latin typeface="Gothic Uralic"/>
                <a:cs typeface="Gothic Uralic"/>
              </a:rPr>
              <a:t>E-Business</a:t>
            </a:r>
            <a:endParaRPr sz="395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7791" y="1181988"/>
            <a:ext cx="7881620" cy="4608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spc="-45" dirty="0">
                <a:latin typeface="Trebuchet MS"/>
                <a:cs typeface="Trebuchet MS"/>
              </a:rPr>
              <a:t>Menurut</a:t>
            </a:r>
            <a:r>
              <a:rPr sz="2000" b="1" spc="-3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Lou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85" dirty="0">
                <a:latin typeface="Trebuchet MS"/>
                <a:cs typeface="Trebuchet MS"/>
              </a:rPr>
              <a:t>Gerstner</a:t>
            </a:r>
            <a:r>
              <a:rPr sz="2000" b="1" spc="-265" dirty="0">
                <a:latin typeface="Trebuchet MS"/>
                <a:cs typeface="Trebuchet MS"/>
              </a:rPr>
              <a:t> </a:t>
            </a:r>
            <a:r>
              <a:rPr sz="2000" b="1" spc="-145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Arial"/>
                <a:cs typeface="Arial"/>
              </a:rPr>
              <a:t>Aktivitas </a:t>
            </a:r>
            <a:r>
              <a:rPr sz="2000" spc="-70" dirty="0">
                <a:latin typeface="Arial"/>
                <a:cs typeface="Arial"/>
              </a:rPr>
              <a:t>yang </a:t>
            </a:r>
            <a:r>
              <a:rPr sz="2000" spc="-50" dirty="0">
                <a:latin typeface="Arial"/>
                <a:cs typeface="Arial"/>
              </a:rPr>
              <a:t>berkaitan </a:t>
            </a:r>
            <a:r>
              <a:rPr sz="2000" spc="-114" dirty="0">
                <a:latin typeface="Arial"/>
                <a:cs typeface="Arial"/>
              </a:rPr>
              <a:t>secara </a:t>
            </a:r>
            <a:r>
              <a:rPr sz="2000" spc="-80" dirty="0">
                <a:latin typeface="Arial"/>
                <a:cs typeface="Arial"/>
              </a:rPr>
              <a:t>langsung </a:t>
            </a:r>
            <a:r>
              <a:rPr sz="2000" spc="-70" dirty="0">
                <a:latin typeface="Arial"/>
                <a:cs typeface="Arial"/>
              </a:rPr>
              <a:t>maupun </a:t>
            </a:r>
            <a:r>
              <a:rPr sz="2000" spc="-20" dirty="0">
                <a:latin typeface="Arial"/>
                <a:cs typeface="Arial"/>
              </a:rPr>
              <a:t>tidak </a:t>
            </a:r>
            <a:r>
              <a:rPr sz="2000" spc="-75" dirty="0">
                <a:latin typeface="Arial"/>
                <a:cs typeface="Arial"/>
              </a:rPr>
              <a:t>langsung </a:t>
            </a:r>
            <a:r>
              <a:rPr sz="2000" spc="-90" dirty="0">
                <a:latin typeface="Arial"/>
                <a:cs typeface="Arial"/>
              </a:rPr>
              <a:t>dengan  </a:t>
            </a:r>
            <a:r>
              <a:rPr sz="2000" spc="-105" dirty="0">
                <a:latin typeface="Arial"/>
                <a:cs typeface="Arial"/>
              </a:rPr>
              <a:t>proses </a:t>
            </a:r>
            <a:r>
              <a:rPr sz="2000" spc="-50" dirty="0">
                <a:latin typeface="Arial"/>
                <a:cs typeface="Arial"/>
              </a:rPr>
              <a:t>pertukaran </a:t>
            </a:r>
            <a:r>
              <a:rPr sz="2000" spc="-75" dirty="0">
                <a:latin typeface="Arial"/>
                <a:cs typeface="Arial"/>
              </a:rPr>
              <a:t>barang </a:t>
            </a:r>
            <a:r>
              <a:rPr sz="2000" spc="-70" dirty="0">
                <a:latin typeface="Arial"/>
                <a:cs typeface="Arial"/>
              </a:rPr>
              <a:t>dan/atau </a:t>
            </a:r>
            <a:r>
              <a:rPr sz="2000" spc="-95" dirty="0">
                <a:latin typeface="Arial"/>
                <a:cs typeface="Arial"/>
              </a:rPr>
              <a:t>jasa </a:t>
            </a:r>
            <a:r>
              <a:rPr sz="2000" spc="-85" dirty="0">
                <a:latin typeface="Arial"/>
                <a:cs typeface="Arial"/>
              </a:rPr>
              <a:t>dengan </a:t>
            </a:r>
            <a:r>
              <a:rPr sz="2000" spc="-55" dirty="0">
                <a:latin typeface="Arial"/>
                <a:cs typeface="Arial"/>
              </a:rPr>
              <a:t>memanfaatkan </a:t>
            </a:r>
            <a:r>
              <a:rPr sz="2000" spc="-15" dirty="0">
                <a:latin typeface="Arial"/>
                <a:cs typeface="Arial"/>
              </a:rPr>
              <a:t>internet  </a:t>
            </a:r>
            <a:r>
              <a:rPr sz="2000" spc="-100" dirty="0">
                <a:latin typeface="Arial"/>
                <a:cs typeface="Arial"/>
              </a:rPr>
              <a:t>sebagai </a:t>
            </a:r>
            <a:r>
              <a:rPr sz="2000" spc="-70" dirty="0">
                <a:latin typeface="Arial"/>
                <a:cs typeface="Arial"/>
              </a:rPr>
              <a:t>media </a:t>
            </a:r>
            <a:r>
              <a:rPr sz="2000" spc="-65" dirty="0">
                <a:latin typeface="Arial"/>
                <a:cs typeface="Arial"/>
              </a:rPr>
              <a:t>komunikasi, transaksi </a:t>
            </a:r>
            <a:r>
              <a:rPr sz="2000" spc="-85" dirty="0">
                <a:latin typeface="Arial"/>
                <a:cs typeface="Arial"/>
              </a:rPr>
              <a:t>dan </a:t>
            </a:r>
            <a:r>
              <a:rPr sz="2000" spc="-100" dirty="0">
                <a:latin typeface="Arial"/>
                <a:cs typeface="Arial"/>
              </a:rPr>
              <a:t>salah </a:t>
            </a:r>
            <a:r>
              <a:rPr sz="2000" spc="-65" dirty="0">
                <a:latin typeface="Arial"/>
                <a:cs typeface="Arial"/>
              </a:rPr>
              <a:t>satu aplikasi </a:t>
            </a:r>
            <a:r>
              <a:rPr sz="2000" spc="-30" dirty="0">
                <a:latin typeface="Arial"/>
                <a:cs typeface="Arial"/>
              </a:rPr>
              <a:t>teknologi  </a:t>
            </a:r>
            <a:r>
              <a:rPr sz="2000" spc="-20" dirty="0">
                <a:latin typeface="Arial"/>
                <a:cs typeface="Arial"/>
              </a:rPr>
              <a:t>internet </a:t>
            </a:r>
            <a:r>
              <a:rPr sz="2000" spc="-70" dirty="0">
                <a:latin typeface="Arial"/>
                <a:cs typeface="Arial"/>
              </a:rPr>
              <a:t>yang merambah </a:t>
            </a:r>
            <a:r>
              <a:rPr sz="2000" spc="-65" dirty="0">
                <a:latin typeface="Arial"/>
                <a:cs typeface="Arial"/>
              </a:rPr>
              <a:t>dunia </a:t>
            </a:r>
            <a:r>
              <a:rPr sz="2000" spc="-85" dirty="0">
                <a:latin typeface="Arial"/>
                <a:cs typeface="Arial"/>
              </a:rPr>
              <a:t>bisnis </a:t>
            </a:r>
            <a:r>
              <a:rPr sz="2000" spc="-35" dirty="0">
                <a:latin typeface="Arial"/>
                <a:cs typeface="Arial"/>
              </a:rPr>
              <a:t>internal, </a:t>
            </a:r>
            <a:r>
              <a:rPr sz="2000" spc="-45" dirty="0">
                <a:latin typeface="Arial"/>
                <a:cs typeface="Arial"/>
              </a:rPr>
              <a:t>melingkupi </a:t>
            </a:r>
            <a:r>
              <a:rPr sz="2000" spc="-60" dirty="0">
                <a:latin typeface="Arial"/>
                <a:cs typeface="Arial"/>
              </a:rPr>
              <a:t>sistem,  pendidikan </a:t>
            </a:r>
            <a:r>
              <a:rPr sz="2000" spc="-80" dirty="0">
                <a:latin typeface="Arial"/>
                <a:cs typeface="Arial"/>
              </a:rPr>
              <a:t>pelanggan, </a:t>
            </a:r>
            <a:r>
              <a:rPr sz="2000" spc="-85" dirty="0">
                <a:latin typeface="Arial"/>
                <a:cs typeface="Arial"/>
              </a:rPr>
              <a:t>pengembangan </a:t>
            </a:r>
            <a:r>
              <a:rPr sz="2000" spc="-45" dirty="0">
                <a:latin typeface="Arial"/>
                <a:cs typeface="Arial"/>
              </a:rPr>
              <a:t>produk, </a:t>
            </a:r>
            <a:r>
              <a:rPr sz="2000" spc="-85" dirty="0">
                <a:latin typeface="Arial"/>
                <a:cs typeface="Arial"/>
              </a:rPr>
              <a:t>dan pengembangan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usaha.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45" dirty="0">
                <a:latin typeface="Trebuchet MS"/>
                <a:cs typeface="Trebuchet MS"/>
              </a:rPr>
              <a:t>Menurut</a:t>
            </a:r>
            <a:r>
              <a:rPr sz="2000" b="1" spc="-3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Mohan</a:t>
            </a:r>
            <a:r>
              <a:rPr sz="2000" b="1" spc="-22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Sawhney</a:t>
            </a:r>
            <a:r>
              <a:rPr sz="2000" b="1" spc="-290" dirty="0">
                <a:latin typeface="Trebuchet MS"/>
                <a:cs typeface="Trebuchet MS"/>
              </a:rPr>
              <a:t> </a:t>
            </a:r>
            <a:r>
              <a:rPr sz="2000" b="1" spc="-145" dirty="0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 marL="12700" marR="15621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“The </a:t>
            </a:r>
            <a:r>
              <a:rPr sz="2000" spc="-114" dirty="0">
                <a:latin typeface="Arial"/>
                <a:cs typeface="Arial"/>
              </a:rPr>
              <a:t>use </a:t>
            </a:r>
            <a:r>
              <a:rPr sz="2000" spc="10" dirty="0">
                <a:latin typeface="Arial"/>
                <a:cs typeface="Arial"/>
              </a:rPr>
              <a:t>of </a:t>
            </a:r>
            <a:r>
              <a:rPr sz="2000" spc="-50" dirty="0">
                <a:latin typeface="Arial"/>
                <a:cs typeface="Arial"/>
              </a:rPr>
              <a:t>electronic networks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90" dirty="0">
                <a:latin typeface="Arial"/>
                <a:cs typeface="Arial"/>
              </a:rPr>
              <a:t>associated </a:t>
            </a:r>
            <a:r>
              <a:rPr sz="2000" spc="-65" dirty="0">
                <a:latin typeface="Arial"/>
                <a:cs typeface="Arial"/>
              </a:rPr>
              <a:t>technologies </a:t>
            </a:r>
            <a:r>
              <a:rPr sz="2000" spc="40" dirty="0">
                <a:latin typeface="Arial"/>
                <a:cs typeface="Arial"/>
              </a:rPr>
              <a:t>to </a:t>
            </a:r>
            <a:r>
              <a:rPr sz="2000" spc="-85" dirty="0">
                <a:latin typeface="Arial"/>
                <a:cs typeface="Arial"/>
              </a:rPr>
              <a:t>enable,  </a:t>
            </a:r>
            <a:r>
              <a:rPr sz="2000" spc="-50" dirty="0">
                <a:latin typeface="Arial"/>
                <a:cs typeface="Arial"/>
              </a:rPr>
              <a:t>improve, </a:t>
            </a:r>
            <a:r>
              <a:rPr sz="2000" spc="-95" dirty="0">
                <a:latin typeface="Arial"/>
                <a:cs typeface="Arial"/>
              </a:rPr>
              <a:t>enhance, </a:t>
            </a:r>
            <a:r>
              <a:rPr sz="2000" spc="-25" dirty="0">
                <a:latin typeface="Arial"/>
                <a:cs typeface="Arial"/>
              </a:rPr>
              <a:t>transform, or </a:t>
            </a:r>
            <a:r>
              <a:rPr sz="2000" spc="-40" dirty="0">
                <a:latin typeface="Arial"/>
                <a:cs typeface="Arial"/>
              </a:rPr>
              <a:t>invent </a:t>
            </a:r>
            <a:r>
              <a:rPr sz="2000" spc="-120" dirty="0">
                <a:latin typeface="Arial"/>
                <a:cs typeface="Arial"/>
              </a:rPr>
              <a:t>a </a:t>
            </a:r>
            <a:r>
              <a:rPr sz="2000" spc="-110" dirty="0">
                <a:latin typeface="Arial"/>
                <a:cs typeface="Arial"/>
              </a:rPr>
              <a:t>business </a:t>
            </a:r>
            <a:r>
              <a:rPr sz="2000" spc="-105" dirty="0">
                <a:latin typeface="Arial"/>
                <a:cs typeface="Arial"/>
              </a:rPr>
              <a:t>process </a:t>
            </a:r>
            <a:r>
              <a:rPr sz="2000" spc="-25" dirty="0">
                <a:latin typeface="Arial"/>
                <a:cs typeface="Arial"/>
              </a:rPr>
              <a:t>or </a:t>
            </a:r>
            <a:r>
              <a:rPr sz="2000" spc="-110" dirty="0">
                <a:latin typeface="Arial"/>
                <a:cs typeface="Arial"/>
              </a:rPr>
              <a:t>business  </a:t>
            </a:r>
            <a:r>
              <a:rPr sz="2000" spc="-70" dirty="0">
                <a:latin typeface="Arial"/>
                <a:cs typeface="Arial"/>
              </a:rPr>
              <a:t>system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to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create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superior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value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for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current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or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potential</a:t>
            </a:r>
            <a:r>
              <a:rPr sz="2000" spc="-50" dirty="0">
                <a:latin typeface="Arial"/>
                <a:cs typeface="Arial"/>
              </a:rPr>
              <a:t> customers”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30" dirty="0">
                <a:latin typeface="Arial"/>
                <a:cs typeface="Arial"/>
              </a:rPr>
              <a:t>Menurut </a:t>
            </a:r>
            <a:r>
              <a:rPr sz="2000" spc="-60" dirty="0">
                <a:latin typeface="Arial"/>
                <a:cs typeface="Arial"/>
              </a:rPr>
              <a:t>IBM </a:t>
            </a:r>
            <a:r>
              <a:rPr sz="2000" spc="-70" dirty="0">
                <a:latin typeface="Arial"/>
                <a:cs typeface="Arial"/>
              </a:rPr>
              <a:t>(</a:t>
            </a:r>
            <a:r>
              <a:rPr sz="2000" u="heavy" spc="-70" dirty="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www.ibm.com/e-business</a:t>
            </a:r>
            <a:r>
              <a:rPr sz="2000" spc="-70" dirty="0">
                <a:latin typeface="Arial"/>
                <a:cs typeface="Arial"/>
              </a:rPr>
              <a:t>)</a:t>
            </a:r>
            <a:r>
              <a:rPr sz="2000" spc="-3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125095">
              <a:lnSpc>
                <a:spcPct val="100000"/>
              </a:lnSpc>
              <a:spcBef>
                <a:spcPts val="5"/>
              </a:spcBef>
            </a:pPr>
            <a:r>
              <a:rPr sz="2000" spc="-30" dirty="0">
                <a:latin typeface="Arial"/>
                <a:cs typeface="Arial"/>
              </a:rPr>
              <a:t>“The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transformation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key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business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processes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through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use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of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Internet  </a:t>
            </a:r>
            <a:r>
              <a:rPr sz="2000" spc="-50" dirty="0">
                <a:latin typeface="Arial"/>
                <a:cs typeface="Arial"/>
              </a:rPr>
              <a:t>technologies”.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7965" y="802005"/>
            <a:ext cx="356742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0" spc="5" dirty="0">
                <a:latin typeface="Carlito"/>
                <a:cs typeface="Carlito"/>
              </a:rPr>
              <a:t>Jenis-jenis</a:t>
            </a:r>
            <a:r>
              <a:rPr sz="2750" i="0" spc="45" dirty="0">
                <a:latin typeface="Carlito"/>
                <a:cs typeface="Carlito"/>
              </a:rPr>
              <a:t> </a:t>
            </a:r>
            <a:r>
              <a:rPr sz="2750" i="0" spc="15" dirty="0">
                <a:latin typeface="Carlito"/>
                <a:cs typeface="Carlito"/>
              </a:rPr>
              <a:t>E-Goverment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1489" y="1733651"/>
            <a:ext cx="9873615" cy="37839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0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Government-to-Citizen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atau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Government-to-Customer</a:t>
            </a:r>
            <a:r>
              <a:rPr sz="2000" spc="-24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(G2C)</a:t>
            </a:r>
            <a:endParaRPr sz="2000">
              <a:latin typeface="Carlito"/>
              <a:cs typeface="Carlito"/>
            </a:endParaRPr>
          </a:p>
          <a:p>
            <a:pPr marL="12700" marR="8255" algn="just">
              <a:lnSpc>
                <a:spcPts val="1950"/>
              </a:lnSpc>
              <a:spcBef>
                <a:spcPts val="1045"/>
              </a:spcBef>
            </a:pP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Adalah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penyampaian layanan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publik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dan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informasi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satu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arah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oleh pemerintah </a:t>
            </a:r>
            <a:r>
              <a:rPr sz="2000" spc="-40" dirty="0">
                <a:solidFill>
                  <a:srgbClr val="333333"/>
                </a:solidFill>
                <a:latin typeface="Carlito"/>
                <a:cs typeface="Carlito"/>
              </a:rPr>
              <a:t>ke </a:t>
            </a:r>
            <a:r>
              <a:rPr sz="2000" spc="-20" dirty="0">
                <a:solidFill>
                  <a:srgbClr val="333333"/>
                </a:solidFill>
                <a:latin typeface="Carlito"/>
                <a:cs typeface="Carlito"/>
              </a:rPr>
              <a:t>masyarakat, 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Memungkinkan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pertukaran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informasi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dan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komunikasi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antara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masyarakat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dan</a:t>
            </a:r>
            <a:r>
              <a:rPr sz="2000" spc="-34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pemerintah,</a:t>
            </a:r>
            <a:endParaRPr sz="20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62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Government-to-Business</a:t>
            </a:r>
            <a:r>
              <a:rPr sz="2000" spc="-1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rlito"/>
                <a:cs typeface="Carlito"/>
              </a:rPr>
              <a:t>(G2B)</a:t>
            </a:r>
            <a:endParaRPr sz="2000">
              <a:latin typeface="Carlito"/>
              <a:cs typeface="Carlito"/>
            </a:endParaRPr>
          </a:p>
          <a:p>
            <a:pPr marL="12700" marR="5080" algn="just">
              <a:lnSpc>
                <a:spcPct val="79800"/>
              </a:lnSpc>
              <a:spcBef>
                <a:spcPts val="1085"/>
              </a:spcBef>
            </a:pP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Adalah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transaksi-transaksi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elektronik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dimana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pemerintah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menyediakan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berbagai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informasi 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yang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dibutuhkan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bagi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kalangan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bisnis untuk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bertransaksi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dengan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pemerintah. </a:t>
            </a:r>
            <a:r>
              <a:rPr sz="2000" spc="-25" dirty="0">
                <a:solidFill>
                  <a:srgbClr val="333333"/>
                </a:solidFill>
                <a:latin typeface="Carlito"/>
                <a:cs typeface="Carlito"/>
              </a:rPr>
              <a:t>Mengarah 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kepada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pemasaran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produk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dan jasa </a:t>
            </a:r>
            <a:r>
              <a:rPr sz="2000" spc="-40" dirty="0">
                <a:solidFill>
                  <a:srgbClr val="333333"/>
                </a:solidFill>
                <a:latin typeface="Carlito"/>
                <a:cs typeface="Carlito"/>
              </a:rPr>
              <a:t>ke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pemerintah untuk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membantu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pemerintah menjadi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lebih 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efisien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melalui peningkatan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proses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bisnis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dan manajemen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data elektronik.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Aplikasi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yang 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memfasilitasi</a:t>
            </a:r>
            <a:r>
              <a:rPr sz="2000" spc="-16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interaksi</a:t>
            </a:r>
            <a:r>
              <a:rPr sz="2000" spc="6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rlito"/>
                <a:cs typeface="Carlito"/>
              </a:rPr>
              <a:t>G2B</a:t>
            </a:r>
            <a:r>
              <a:rPr sz="2000" spc="-5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maupun</a:t>
            </a:r>
            <a:r>
              <a:rPr sz="2000" spc="-9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rlito"/>
                <a:cs typeface="Carlito"/>
              </a:rPr>
              <a:t>B2G</a:t>
            </a:r>
            <a:r>
              <a:rPr sz="2000" spc="-8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adalah</a:t>
            </a:r>
            <a:r>
              <a:rPr sz="2000" spc="-8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Sistem</a:t>
            </a:r>
            <a:r>
              <a:rPr sz="2000" spc="-4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e-procurement.</a:t>
            </a:r>
            <a:endParaRPr sz="20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6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Government-to-Government</a:t>
            </a:r>
            <a:r>
              <a:rPr sz="2000" spc="-10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(G2G)</a:t>
            </a:r>
            <a:endParaRPr sz="2000">
              <a:latin typeface="Carlito"/>
              <a:cs typeface="Carlito"/>
            </a:endParaRPr>
          </a:p>
          <a:p>
            <a:pPr marL="12700" marR="13335" algn="just">
              <a:lnSpc>
                <a:spcPts val="1950"/>
              </a:lnSpc>
              <a:spcBef>
                <a:spcPts val="1040"/>
              </a:spcBef>
            </a:pP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Adalah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Memungkinkan </a:t>
            </a:r>
            <a:r>
              <a:rPr sz="2000" spc="-20" dirty="0">
                <a:solidFill>
                  <a:srgbClr val="333333"/>
                </a:solidFill>
                <a:latin typeface="Carlito"/>
                <a:cs typeface="Carlito"/>
              </a:rPr>
              <a:t>komunikasi </a:t>
            </a:r>
            <a:r>
              <a:rPr sz="2000" spc="5" dirty="0">
                <a:solidFill>
                  <a:srgbClr val="333333"/>
                </a:solidFill>
                <a:latin typeface="Carlito"/>
                <a:cs typeface="Carlito"/>
              </a:rPr>
              <a:t>dan </a:t>
            </a:r>
            <a:r>
              <a:rPr sz="2000" spc="-15" dirty="0">
                <a:solidFill>
                  <a:srgbClr val="333333"/>
                </a:solidFill>
                <a:latin typeface="Carlito"/>
                <a:cs typeface="Carlito"/>
              </a:rPr>
              <a:t>pertukaran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informasi online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antar </a:t>
            </a:r>
            <a:r>
              <a:rPr sz="2000" spc="-5" dirty="0">
                <a:solidFill>
                  <a:srgbClr val="333333"/>
                </a:solidFill>
                <a:latin typeface="Carlito"/>
                <a:cs typeface="Carlito"/>
              </a:rPr>
              <a:t>departemen </a:t>
            </a:r>
            <a:r>
              <a:rPr sz="2000" spc="-25" dirty="0">
                <a:solidFill>
                  <a:srgbClr val="333333"/>
                </a:solidFill>
                <a:latin typeface="Carlito"/>
                <a:cs typeface="Carlito"/>
              </a:rPr>
              <a:t>atau 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lembaga </a:t>
            </a:r>
            <a:r>
              <a:rPr sz="2000" dirty="0">
                <a:solidFill>
                  <a:srgbClr val="333333"/>
                </a:solidFill>
                <a:latin typeface="Carlito"/>
                <a:cs typeface="Carlito"/>
              </a:rPr>
              <a:t>pemerintahan melalui </a:t>
            </a:r>
            <a:r>
              <a:rPr sz="2000" spc="10" dirty="0">
                <a:solidFill>
                  <a:srgbClr val="333333"/>
                </a:solidFill>
                <a:latin typeface="Carlito"/>
                <a:cs typeface="Carlito"/>
              </a:rPr>
              <a:t>basisdata</a:t>
            </a:r>
            <a:r>
              <a:rPr sz="2000" spc="-32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Carlito"/>
                <a:cs typeface="Carlito"/>
              </a:rPr>
              <a:t>terintegrasi.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6977380" cy="6858000"/>
            <a:chOff x="152400" y="0"/>
            <a:chExt cx="6977380" cy="6858000"/>
          </a:xfrm>
        </p:grpSpPr>
        <p:sp>
          <p:nvSpPr>
            <p:cNvPr id="3" name="object 3"/>
            <p:cNvSpPr/>
            <p:nvPr/>
          </p:nvSpPr>
          <p:spPr>
            <a:xfrm>
              <a:off x="1600200" y="447611"/>
              <a:ext cx="1300099" cy="35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19275" y="447611"/>
              <a:ext cx="1214437" cy="357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2625" y="447611"/>
              <a:ext cx="5176901" cy="357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61591" y="282955"/>
            <a:ext cx="44729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i="0" spc="15" dirty="0">
                <a:latin typeface="Gothic Uralic"/>
                <a:cs typeface="Gothic Uralic"/>
              </a:rPr>
              <a:t>E-Business</a:t>
            </a:r>
            <a:r>
              <a:rPr sz="3200" b="0" i="0" spc="-275" dirty="0">
                <a:latin typeface="Gothic Uralic"/>
                <a:cs typeface="Gothic Uralic"/>
              </a:rPr>
              <a:t> </a:t>
            </a:r>
            <a:r>
              <a:rPr sz="3200" b="0" i="0" spc="-10" dirty="0">
                <a:latin typeface="Gothic Uralic"/>
                <a:cs typeface="Gothic Uralic"/>
              </a:rPr>
              <a:t>Architecture</a:t>
            </a:r>
            <a:endParaRPr sz="32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5200" y="1295400"/>
            <a:ext cx="4752975" cy="441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0660" y="6053772"/>
            <a:ext cx="4496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Arial"/>
                <a:cs typeface="Arial"/>
              </a:rPr>
              <a:t>A-Five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Layer</a:t>
            </a:r>
            <a:r>
              <a:rPr sz="1800" spc="-28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Model</a:t>
            </a:r>
            <a:r>
              <a:rPr sz="1800" spc="-1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of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e-Business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Infrastructure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0835" y="1318513"/>
            <a:ext cx="31673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i="0" spc="5" dirty="0">
                <a:latin typeface="Carlito"/>
                <a:cs typeface="Carlito"/>
              </a:rPr>
              <a:t>Jenis-jenis</a:t>
            </a:r>
            <a:r>
              <a:rPr sz="2750" i="0" spc="35" dirty="0">
                <a:latin typeface="Carlito"/>
                <a:cs typeface="Carlito"/>
              </a:rPr>
              <a:t> </a:t>
            </a:r>
            <a:r>
              <a:rPr sz="2750" i="0" spc="15" dirty="0">
                <a:latin typeface="Carlito"/>
                <a:cs typeface="Carlito"/>
              </a:rPr>
              <a:t>E-Business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386" y="2220468"/>
            <a:ext cx="9869170" cy="361187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8837"/>
              <a:buFont typeface="Arial"/>
              <a:buChar char="•"/>
              <a:tabLst>
                <a:tab pos="299085" algn="l"/>
              </a:tabLst>
            </a:pPr>
            <a:r>
              <a:rPr sz="2150" spc="-10" dirty="0">
                <a:latin typeface="Carlito"/>
                <a:cs typeface="Carlito"/>
              </a:rPr>
              <a:t>Consumer </a:t>
            </a:r>
            <a:r>
              <a:rPr sz="2150" spc="-105" dirty="0">
                <a:latin typeface="Carlito"/>
                <a:cs typeface="Carlito"/>
              </a:rPr>
              <a:t>To </a:t>
            </a:r>
            <a:r>
              <a:rPr sz="2150" spc="-10" dirty="0">
                <a:latin typeface="Carlito"/>
                <a:cs typeface="Carlito"/>
              </a:rPr>
              <a:t>Consumer</a:t>
            </a:r>
            <a:r>
              <a:rPr sz="2150" spc="-90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(C2C)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ts val="2455"/>
              </a:lnSpc>
              <a:spcBef>
                <a:spcPts val="950"/>
              </a:spcBef>
              <a:tabLst>
                <a:tab pos="898525" algn="l"/>
                <a:tab pos="2319020" algn="l"/>
                <a:tab pos="3034030" algn="l"/>
                <a:tab pos="4177665" algn="l"/>
                <a:tab pos="4959350" algn="l"/>
                <a:tab pos="5702935" algn="l"/>
                <a:tab pos="7028180" algn="l"/>
                <a:tab pos="7828915" algn="l"/>
                <a:tab pos="8620125" algn="l"/>
              </a:tabLst>
            </a:pPr>
            <a:r>
              <a:rPr sz="2150" dirty="0">
                <a:latin typeface="Carlito"/>
                <a:cs typeface="Carlito"/>
              </a:rPr>
              <a:t>Sistem	</a:t>
            </a:r>
            <a:r>
              <a:rPr sz="2150" spc="5" dirty="0">
                <a:latin typeface="Carlito"/>
                <a:cs typeface="Carlito"/>
              </a:rPr>
              <a:t>komunikasi	</a:t>
            </a:r>
            <a:r>
              <a:rPr sz="2150" spc="15" dirty="0">
                <a:latin typeface="Carlito"/>
                <a:cs typeface="Carlito"/>
              </a:rPr>
              <a:t>serta	</a:t>
            </a:r>
            <a:r>
              <a:rPr sz="2150" dirty="0">
                <a:latin typeface="Carlito"/>
                <a:cs typeface="Carlito"/>
              </a:rPr>
              <a:t>transaksi	</a:t>
            </a:r>
            <a:r>
              <a:rPr sz="2150" spc="15" dirty="0">
                <a:latin typeface="Carlito"/>
                <a:cs typeface="Carlito"/>
              </a:rPr>
              <a:t>bisnis	</a:t>
            </a:r>
            <a:r>
              <a:rPr sz="2150" spc="10" dirty="0">
                <a:latin typeface="Carlito"/>
                <a:cs typeface="Carlito"/>
              </a:rPr>
              <a:t>antar	konsumen	</a:t>
            </a:r>
            <a:r>
              <a:rPr sz="2150" dirty="0">
                <a:latin typeface="Carlito"/>
                <a:cs typeface="Carlito"/>
              </a:rPr>
              <a:t>untuk	</a:t>
            </a:r>
            <a:r>
              <a:rPr sz="2150" spc="5" dirty="0">
                <a:latin typeface="Carlito"/>
                <a:cs typeface="Carlito"/>
              </a:rPr>
              <a:t>dapat	</a:t>
            </a:r>
            <a:r>
              <a:rPr sz="2150" spc="20" dirty="0">
                <a:latin typeface="Carlito"/>
                <a:cs typeface="Carlito"/>
              </a:rPr>
              <a:t>memenuhi</a:t>
            </a:r>
            <a:endParaRPr sz="2150">
              <a:latin typeface="Carlito"/>
              <a:cs typeface="Carlito"/>
            </a:endParaRPr>
          </a:p>
          <a:p>
            <a:pPr marL="12700">
              <a:lnSpc>
                <a:spcPts val="2455"/>
              </a:lnSpc>
            </a:pPr>
            <a:r>
              <a:rPr sz="2150" spc="-10" dirty="0">
                <a:latin typeface="Carlito"/>
                <a:cs typeface="Carlito"/>
              </a:rPr>
              <a:t>kebutuhan </a:t>
            </a:r>
            <a:r>
              <a:rPr sz="2150" dirty="0">
                <a:latin typeface="Carlito"/>
                <a:cs typeface="Carlito"/>
              </a:rPr>
              <a:t>tertentu </a:t>
            </a:r>
            <a:r>
              <a:rPr sz="2150" spc="5" dirty="0">
                <a:latin typeface="Carlito"/>
                <a:cs typeface="Carlito"/>
              </a:rPr>
              <a:t>pada </a:t>
            </a:r>
            <a:r>
              <a:rPr sz="2150" dirty="0">
                <a:latin typeface="Carlito"/>
                <a:cs typeface="Carlito"/>
              </a:rPr>
              <a:t>saat</a:t>
            </a:r>
            <a:r>
              <a:rPr sz="2150" spc="-7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tertentu.</a:t>
            </a:r>
            <a:endParaRPr sz="215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8837"/>
              <a:buFont typeface="Arial"/>
              <a:buChar char="•"/>
              <a:tabLst>
                <a:tab pos="299085" algn="l"/>
              </a:tabLst>
            </a:pPr>
            <a:r>
              <a:rPr sz="2150" spc="25" dirty="0">
                <a:latin typeface="Carlito"/>
                <a:cs typeface="Carlito"/>
              </a:rPr>
              <a:t>B2B </a:t>
            </a:r>
            <a:r>
              <a:rPr sz="2150" dirty="0">
                <a:latin typeface="Carlito"/>
                <a:cs typeface="Carlito"/>
              </a:rPr>
              <a:t>(Business </a:t>
            </a:r>
            <a:r>
              <a:rPr sz="2150" spc="20" dirty="0">
                <a:latin typeface="Carlito"/>
                <a:cs typeface="Carlito"/>
              </a:rPr>
              <a:t>to</a:t>
            </a:r>
            <a:r>
              <a:rPr sz="2150" spc="135" dirty="0">
                <a:latin typeface="Carlito"/>
                <a:cs typeface="Carlito"/>
              </a:rPr>
              <a:t> </a:t>
            </a:r>
            <a:r>
              <a:rPr sz="2150" spc="-5" dirty="0">
                <a:latin typeface="Carlito"/>
                <a:cs typeface="Carlito"/>
              </a:rPr>
              <a:t>Business)</a:t>
            </a:r>
            <a:endParaRPr sz="2150">
              <a:latin typeface="Carlito"/>
              <a:cs typeface="Carlito"/>
            </a:endParaRPr>
          </a:p>
          <a:p>
            <a:pPr marL="12700" marR="10795">
              <a:lnSpc>
                <a:spcPts val="2330"/>
              </a:lnSpc>
              <a:spcBef>
                <a:spcPts val="1240"/>
              </a:spcBef>
            </a:pPr>
            <a:r>
              <a:rPr sz="2150" dirty="0">
                <a:latin typeface="Carlito"/>
                <a:cs typeface="Carlito"/>
              </a:rPr>
              <a:t>Sistem </a:t>
            </a:r>
            <a:r>
              <a:rPr sz="2150" spc="5" dirty="0">
                <a:latin typeface="Carlito"/>
                <a:cs typeface="Carlito"/>
              </a:rPr>
              <a:t>komunikasi </a:t>
            </a:r>
            <a:r>
              <a:rPr sz="2150" spc="-5" dirty="0">
                <a:latin typeface="Carlito"/>
                <a:cs typeface="Carlito"/>
              </a:rPr>
              <a:t>antara </a:t>
            </a:r>
            <a:r>
              <a:rPr sz="2150" spc="5" dirty="0">
                <a:latin typeface="Carlito"/>
                <a:cs typeface="Carlito"/>
              </a:rPr>
              <a:t>bisnis </a:t>
            </a:r>
            <a:r>
              <a:rPr sz="2150" spc="10" dirty="0">
                <a:latin typeface="Carlito"/>
                <a:cs typeface="Carlito"/>
              </a:rPr>
              <a:t>antar </a:t>
            </a:r>
            <a:r>
              <a:rPr sz="2150" dirty="0">
                <a:latin typeface="Carlito"/>
                <a:cs typeface="Carlito"/>
              </a:rPr>
              <a:t>pelaku </a:t>
            </a:r>
            <a:r>
              <a:rPr sz="2150" spc="5" dirty="0">
                <a:latin typeface="Carlito"/>
                <a:cs typeface="Carlito"/>
              </a:rPr>
              <a:t>bisnis </a:t>
            </a:r>
            <a:r>
              <a:rPr sz="2150" spc="15" dirty="0">
                <a:latin typeface="Carlito"/>
                <a:cs typeface="Carlito"/>
              </a:rPr>
              <a:t>atau </a:t>
            </a:r>
            <a:r>
              <a:rPr sz="2150" spc="-10" dirty="0">
                <a:latin typeface="Carlito"/>
                <a:cs typeface="Carlito"/>
              </a:rPr>
              <a:t>transaksi </a:t>
            </a:r>
            <a:r>
              <a:rPr sz="2150" spc="-20" dirty="0">
                <a:latin typeface="Carlito"/>
                <a:cs typeface="Carlito"/>
              </a:rPr>
              <a:t>secara </a:t>
            </a:r>
            <a:r>
              <a:rPr sz="2150" spc="5" dirty="0">
                <a:latin typeface="Carlito"/>
                <a:cs typeface="Carlito"/>
              </a:rPr>
              <a:t>elektronik  </a:t>
            </a:r>
            <a:r>
              <a:rPr sz="2150" spc="10" dirty="0">
                <a:latin typeface="Carlito"/>
                <a:cs typeface="Carlito"/>
              </a:rPr>
              <a:t>antar </a:t>
            </a:r>
            <a:r>
              <a:rPr sz="2150" dirty="0">
                <a:latin typeface="Carlito"/>
                <a:cs typeface="Carlito"/>
              </a:rPr>
              <a:t>perusahaan yang </a:t>
            </a:r>
            <a:r>
              <a:rPr sz="2150" spc="5" dirty="0">
                <a:latin typeface="Carlito"/>
                <a:cs typeface="Carlito"/>
              </a:rPr>
              <a:t>dilakukan </a:t>
            </a:r>
            <a:r>
              <a:rPr sz="2150" spc="-20" dirty="0">
                <a:latin typeface="Carlito"/>
                <a:cs typeface="Carlito"/>
              </a:rPr>
              <a:t>secara </a:t>
            </a:r>
            <a:r>
              <a:rPr sz="2150" spc="10" dirty="0">
                <a:latin typeface="Carlito"/>
                <a:cs typeface="Carlito"/>
              </a:rPr>
              <a:t>rutin </a:t>
            </a:r>
            <a:r>
              <a:rPr sz="2150" dirty="0">
                <a:latin typeface="Carlito"/>
                <a:cs typeface="Carlito"/>
              </a:rPr>
              <a:t>serta </a:t>
            </a:r>
            <a:r>
              <a:rPr sz="2150" spc="10" dirty="0">
                <a:latin typeface="Carlito"/>
                <a:cs typeface="Carlito"/>
              </a:rPr>
              <a:t>dalam </a:t>
            </a:r>
            <a:r>
              <a:rPr sz="2150" spc="5" dirty="0">
                <a:latin typeface="Carlito"/>
                <a:cs typeface="Carlito"/>
              </a:rPr>
              <a:t>kapasitas </a:t>
            </a:r>
            <a:r>
              <a:rPr sz="2150" spc="-5" dirty="0">
                <a:latin typeface="Carlito"/>
                <a:cs typeface="Carlito"/>
              </a:rPr>
              <a:t>produk </a:t>
            </a:r>
            <a:r>
              <a:rPr sz="2150" dirty="0">
                <a:latin typeface="Carlito"/>
                <a:cs typeface="Carlito"/>
              </a:rPr>
              <a:t>yang</a:t>
            </a:r>
            <a:r>
              <a:rPr sz="2150" spc="-180" dirty="0">
                <a:latin typeface="Carlito"/>
                <a:cs typeface="Carlito"/>
              </a:rPr>
              <a:t> </a:t>
            </a:r>
            <a:r>
              <a:rPr sz="2150" spc="-45" dirty="0">
                <a:latin typeface="Carlito"/>
                <a:cs typeface="Carlito"/>
              </a:rPr>
              <a:t>besar.</a:t>
            </a:r>
            <a:endParaRPr sz="2150">
              <a:latin typeface="Carlito"/>
              <a:cs typeface="Carlito"/>
            </a:endParaRPr>
          </a:p>
          <a:p>
            <a:pPr marL="298450" indent="-286385">
              <a:lnSpc>
                <a:spcPct val="100000"/>
              </a:lnSpc>
              <a:spcBef>
                <a:spcPts val="910"/>
              </a:spcBef>
              <a:buClr>
                <a:srgbClr val="1286C3"/>
              </a:buClr>
              <a:buSzPct val="148837"/>
              <a:buFont typeface="Arial"/>
              <a:buChar char="•"/>
              <a:tabLst>
                <a:tab pos="299085" algn="l"/>
              </a:tabLst>
            </a:pPr>
            <a:r>
              <a:rPr sz="2150" spc="25" dirty="0">
                <a:latin typeface="Carlito"/>
                <a:cs typeface="Carlito"/>
              </a:rPr>
              <a:t>B2C </a:t>
            </a:r>
            <a:r>
              <a:rPr sz="2150" dirty="0">
                <a:latin typeface="Carlito"/>
                <a:cs typeface="Carlito"/>
              </a:rPr>
              <a:t>(Business </a:t>
            </a:r>
            <a:r>
              <a:rPr sz="2150" spc="20" dirty="0">
                <a:latin typeface="Carlito"/>
                <a:cs typeface="Carlito"/>
              </a:rPr>
              <a:t>to</a:t>
            </a:r>
            <a:r>
              <a:rPr sz="2150" spc="-325" dirty="0">
                <a:latin typeface="Carlito"/>
                <a:cs typeface="Carlito"/>
              </a:rPr>
              <a:t> </a:t>
            </a:r>
            <a:r>
              <a:rPr sz="2150" spc="-10" dirty="0">
                <a:latin typeface="Carlito"/>
                <a:cs typeface="Carlito"/>
              </a:rPr>
              <a:t>Consumers)</a:t>
            </a:r>
            <a:endParaRPr sz="2150">
              <a:latin typeface="Carlito"/>
              <a:cs typeface="Carlito"/>
            </a:endParaRPr>
          </a:p>
          <a:p>
            <a:pPr marL="12700" marR="5080">
              <a:lnSpc>
                <a:spcPts val="2400"/>
              </a:lnSpc>
              <a:spcBef>
                <a:spcPts val="1180"/>
              </a:spcBef>
              <a:tabLst>
                <a:tab pos="965200" algn="l"/>
                <a:tab pos="2452370" algn="l"/>
                <a:tab pos="3291204" algn="l"/>
                <a:tab pos="4101465" algn="l"/>
                <a:tab pos="5054600" algn="l"/>
                <a:tab pos="5902960" algn="l"/>
                <a:tab pos="6951980" algn="l"/>
                <a:tab pos="8333740" algn="l"/>
                <a:tab pos="9201150" algn="l"/>
              </a:tabLst>
            </a:pPr>
            <a:r>
              <a:rPr sz="2150" spc="-20" dirty="0">
                <a:latin typeface="Carlito"/>
                <a:cs typeface="Carlito"/>
              </a:rPr>
              <a:t>S</a:t>
            </a:r>
            <a:r>
              <a:rPr sz="2150" spc="25" dirty="0">
                <a:latin typeface="Carlito"/>
                <a:cs typeface="Carlito"/>
              </a:rPr>
              <a:t>i</a:t>
            </a:r>
            <a:r>
              <a:rPr sz="2150" spc="-20" dirty="0">
                <a:latin typeface="Carlito"/>
                <a:cs typeface="Carlito"/>
              </a:rPr>
              <a:t>s</a:t>
            </a:r>
            <a:r>
              <a:rPr sz="2150" spc="20" dirty="0">
                <a:latin typeface="Carlito"/>
                <a:cs typeface="Carlito"/>
              </a:rPr>
              <a:t>t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20" dirty="0">
                <a:latin typeface="Carlito"/>
                <a:cs typeface="Carlito"/>
              </a:rPr>
              <a:t>m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5" dirty="0">
                <a:latin typeface="Carlito"/>
                <a:cs typeface="Carlito"/>
              </a:rPr>
              <a:t>k</a:t>
            </a:r>
            <a:r>
              <a:rPr sz="2150" spc="-15" dirty="0">
                <a:latin typeface="Carlito"/>
                <a:cs typeface="Carlito"/>
              </a:rPr>
              <a:t>o</a:t>
            </a:r>
            <a:r>
              <a:rPr sz="2150" spc="5" dirty="0">
                <a:latin typeface="Carlito"/>
                <a:cs typeface="Carlito"/>
              </a:rPr>
              <a:t>m</a:t>
            </a:r>
            <a:r>
              <a:rPr sz="2150" spc="65" dirty="0">
                <a:latin typeface="Carlito"/>
                <a:cs typeface="Carlito"/>
              </a:rPr>
              <a:t>u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25" dirty="0">
                <a:latin typeface="Carlito"/>
                <a:cs typeface="Carlito"/>
              </a:rPr>
              <a:t>i</a:t>
            </a:r>
            <a:r>
              <a:rPr sz="2150" spc="-5" dirty="0">
                <a:latin typeface="Carlito"/>
                <a:cs typeface="Carlito"/>
              </a:rPr>
              <a:t>k</a:t>
            </a:r>
            <a:r>
              <a:rPr sz="2150" spc="10" dirty="0">
                <a:latin typeface="Carlito"/>
                <a:cs typeface="Carlito"/>
              </a:rPr>
              <a:t>a</a:t>
            </a:r>
            <a:r>
              <a:rPr sz="2150" spc="-20" dirty="0">
                <a:latin typeface="Carlito"/>
                <a:cs typeface="Carlito"/>
              </a:rPr>
              <a:t>s</a:t>
            </a:r>
            <a:r>
              <a:rPr sz="2150" spc="5" dirty="0">
                <a:latin typeface="Carlito"/>
                <a:cs typeface="Carlito"/>
              </a:rPr>
              <a:t>i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0" dirty="0">
                <a:latin typeface="Carlito"/>
                <a:cs typeface="Carlito"/>
              </a:rPr>
              <a:t>b</a:t>
            </a:r>
            <a:r>
              <a:rPr sz="2150" spc="25" dirty="0">
                <a:latin typeface="Carlito"/>
                <a:cs typeface="Carlito"/>
              </a:rPr>
              <a:t>i</a:t>
            </a:r>
            <a:r>
              <a:rPr sz="2150" spc="-20" dirty="0">
                <a:latin typeface="Carlito"/>
                <a:cs typeface="Carlito"/>
              </a:rPr>
              <a:t>s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25" dirty="0">
                <a:latin typeface="Carlito"/>
                <a:cs typeface="Carlito"/>
              </a:rPr>
              <a:t>i</a:t>
            </a:r>
            <a:r>
              <a:rPr sz="2150" spc="10" dirty="0">
                <a:latin typeface="Carlito"/>
                <a:cs typeface="Carlito"/>
              </a:rPr>
              <a:t>s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10" dirty="0">
                <a:latin typeface="Carlito"/>
                <a:cs typeface="Carlito"/>
              </a:rPr>
              <a:t>a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20" dirty="0">
                <a:latin typeface="Carlito"/>
                <a:cs typeface="Carlito"/>
              </a:rPr>
              <a:t>t</a:t>
            </a:r>
            <a:r>
              <a:rPr sz="2150" spc="10" dirty="0">
                <a:latin typeface="Carlito"/>
                <a:cs typeface="Carlito"/>
              </a:rPr>
              <a:t>ar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0" dirty="0">
                <a:latin typeface="Carlito"/>
                <a:cs typeface="Carlito"/>
              </a:rPr>
              <a:t>p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25" dirty="0">
                <a:latin typeface="Carlito"/>
                <a:cs typeface="Carlito"/>
              </a:rPr>
              <a:t>l</a:t>
            </a:r>
            <a:r>
              <a:rPr sz="2150" spc="10" dirty="0">
                <a:latin typeface="Carlito"/>
                <a:cs typeface="Carlito"/>
              </a:rPr>
              <a:t>a</a:t>
            </a:r>
            <a:r>
              <a:rPr sz="2150" spc="-5" dirty="0">
                <a:latin typeface="Carlito"/>
                <a:cs typeface="Carlito"/>
              </a:rPr>
              <a:t>k</a:t>
            </a:r>
            <a:r>
              <a:rPr sz="2150" spc="10" dirty="0">
                <a:latin typeface="Carlito"/>
                <a:cs typeface="Carlito"/>
              </a:rPr>
              <a:t>u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0" dirty="0">
                <a:latin typeface="Carlito"/>
                <a:cs typeface="Carlito"/>
              </a:rPr>
              <a:t>b</a:t>
            </a:r>
            <a:r>
              <a:rPr sz="2150" spc="100" dirty="0">
                <a:latin typeface="Carlito"/>
                <a:cs typeface="Carlito"/>
              </a:rPr>
              <a:t>i</a:t>
            </a:r>
            <a:r>
              <a:rPr sz="2150" spc="-20" dirty="0">
                <a:latin typeface="Carlito"/>
                <a:cs typeface="Carlito"/>
              </a:rPr>
              <a:t>s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25" dirty="0">
                <a:latin typeface="Carlito"/>
                <a:cs typeface="Carlito"/>
              </a:rPr>
              <a:t>i</a:t>
            </a:r>
            <a:r>
              <a:rPr sz="2150" spc="10" dirty="0">
                <a:latin typeface="Carlito"/>
                <a:cs typeface="Carlito"/>
              </a:rPr>
              <a:t>s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60" dirty="0">
                <a:latin typeface="Carlito"/>
                <a:cs typeface="Carlito"/>
              </a:rPr>
              <a:t>d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-40" dirty="0">
                <a:latin typeface="Carlito"/>
                <a:cs typeface="Carlito"/>
              </a:rPr>
              <a:t>g</a:t>
            </a:r>
            <a:r>
              <a:rPr sz="2150" spc="90" dirty="0">
                <a:latin typeface="Carlito"/>
                <a:cs typeface="Carlito"/>
              </a:rPr>
              <a:t>a</a:t>
            </a:r>
            <a:r>
              <a:rPr sz="2150" spc="10" dirty="0">
                <a:latin typeface="Carlito"/>
                <a:cs typeface="Carlito"/>
              </a:rPr>
              <a:t>n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85" dirty="0">
                <a:latin typeface="Carlito"/>
                <a:cs typeface="Carlito"/>
              </a:rPr>
              <a:t>k</a:t>
            </a:r>
            <a:r>
              <a:rPr sz="2150" spc="55" dirty="0">
                <a:latin typeface="Carlito"/>
                <a:cs typeface="Carlito"/>
              </a:rPr>
              <a:t>o</a:t>
            </a:r>
            <a:r>
              <a:rPr sz="2150" spc="-10" dirty="0">
                <a:latin typeface="Carlito"/>
                <a:cs typeface="Carlito"/>
              </a:rPr>
              <a:t>n</a:t>
            </a:r>
            <a:r>
              <a:rPr sz="2150" spc="-20" dirty="0">
                <a:latin typeface="Carlito"/>
                <a:cs typeface="Carlito"/>
              </a:rPr>
              <a:t>s</a:t>
            </a:r>
            <a:r>
              <a:rPr sz="2150" spc="60" dirty="0">
                <a:latin typeface="Carlito"/>
                <a:cs typeface="Carlito"/>
              </a:rPr>
              <a:t>u</a:t>
            </a:r>
            <a:r>
              <a:rPr sz="2150" spc="75" dirty="0">
                <a:latin typeface="Carlito"/>
                <a:cs typeface="Carlito"/>
              </a:rPr>
              <a:t>m</a:t>
            </a:r>
            <a:r>
              <a:rPr sz="2150" spc="-25" dirty="0">
                <a:latin typeface="Carlito"/>
                <a:cs typeface="Carlito"/>
              </a:rPr>
              <a:t>e</a:t>
            </a:r>
            <a:r>
              <a:rPr sz="2150" spc="10" dirty="0">
                <a:latin typeface="Carlito"/>
                <a:cs typeface="Carlito"/>
              </a:rPr>
              <a:t>n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0" dirty="0">
                <a:latin typeface="Carlito"/>
                <a:cs typeface="Carlito"/>
              </a:rPr>
              <a:t>un</a:t>
            </a:r>
            <a:r>
              <a:rPr sz="2150" spc="20" dirty="0">
                <a:latin typeface="Carlito"/>
                <a:cs typeface="Carlito"/>
              </a:rPr>
              <a:t>t</a:t>
            </a:r>
            <a:r>
              <a:rPr sz="2150" spc="60" dirty="0">
                <a:latin typeface="Carlito"/>
                <a:cs typeface="Carlito"/>
              </a:rPr>
              <a:t>u</a:t>
            </a:r>
            <a:r>
              <a:rPr sz="2150" spc="10" dirty="0">
                <a:latin typeface="Carlito"/>
                <a:cs typeface="Carlito"/>
              </a:rPr>
              <a:t>k</a:t>
            </a:r>
            <a:r>
              <a:rPr sz="2150" dirty="0">
                <a:latin typeface="Carlito"/>
                <a:cs typeface="Carlito"/>
              </a:rPr>
              <a:t>	</a:t>
            </a:r>
            <a:r>
              <a:rPr sz="2150" spc="-10" dirty="0">
                <a:latin typeface="Carlito"/>
                <a:cs typeface="Carlito"/>
              </a:rPr>
              <a:t>d</a:t>
            </a:r>
            <a:r>
              <a:rPr sz="2150" spc="10" dirty="0">
                <a:latin typeface="Carlito"/>
                <a:cs typeface="Carlito"/>
              </a:rPr>
              <a:t>a</a:t>
            </a:r>
            <a:r>
              <a:rPr sz="2150" spc="-10" dirty="0">
                <a:latin typeface="Carlito"/>
                <a:cs typeface="Carlito"/>
              </a:rPr>
              <a:t>p</a:t>
            </a:r>
            <a:r>
              <a:rPr sz="2150" spc="90" dirty="0">
                <a:latin typeface="Carlito"/>
                <a:cs typeface="Carlito"/>
              </a:rPr>
              <a:t>a</a:t>
            </a:r>
            <a:r>
              <a:rPr sz="2150" spc="5" dirty="0">
                <a:latin typeface="Carlito"/>
                <a:cs typeface="Carlito"/>
              </a:rPr>
              <a:t>t  </a:t>
            </a:r>
            <a:r>
              <a:rPr sz="2150" spc="-5" dirty="0">
                <a:latin typeface="Carlito"/>
                <a:cs typeface="Carlito"/>
              </a:rPr>
              <a:t>memenuhi </a:t>
            </a:r>
            <a:r>
              <a:rPr sz="2150" spc="-10" dirty="0">
                <a:latin typeface="Carlito"/>
                <a:cs typeface="Carlito"/>
              </a:rPr>
              <a:t>kebutuhan </a:t>
            </a:r>
            <a:r>
              <a:rPr sz="2150" dirty="0">
                <a:latin typeface="Carlito"/>
                <a:cs typeface="Carlito"/>
              </a:rPr>
              <a:t>tertentu </a:t>
            </a:r>
            <a:r>
              <a:rPr sz="2150" spc="5" dirty="0">
                <a:latin typeface="Carlito"/>
                <a:cs typeface="Carlito"/>
              </a:rPr>
              <a:t>pada </a:t>
            </a:r>
            <a:r>
              <a:rPr sz="2150" dirty="0">
                <a:latin typeface="Carlito"/>
                <a:cs typeface="Carlito"/>
              </a:rPr>
              <a:t>saat</a:t>
            </a:r>
            <a:r>
              <a:rPr sz="2150" spc="-335" dirty="0">
                <a:latin typeface="Carlito"/>
                <a:cs typeface="Carlito"/>
              </a:rPr>
              <a:t> </a:t>
            </a:r>
            <a:r>
              <a:rPr sz="2150" dirty="0">
                <a:latin typeface="Carlito"/>
                <a:cs typeface="Carlito"/>
              </a:rPr>
              <a:t>tertentu.</a:t>
            </a:r>
            <a:endParaRPr sz="21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5654" y="746823"/>
            <a:ext cx="187261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i="0" dirty="0">
                <a:latin typeface="Carlito"/>
                <a:cs typeface="Carlito"/>
              </a:rPr>
              <a:t>E-Commerce</a:t>
            </a:r>
            <a:endParaRPr sz="27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4386" y="2045652"/>
            <a:ext cx="5346065" cy="218503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8450" marR="14604" indent="-286385" algn="just">
              <a:lnSpc>
                <a:spcPct val="79800"/>
              </a:lnSpc>
              <a:spcBef>
                <a:spcPts val="61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</a:tabLst>
            </a:pPr>
            <a:r>
              <a:rPr sz="2000" spc="-10" dirty="0">
                <a:latin typeface="Carlito"/>
                <a:cs typeface="Carlito"/>
              </a:rPr>
              <a:t>Electronic </a:t>
            </a:r>
            <a:r>
              <a:rPr sz="2000" dirty="0">
                <a:latin typeface="Carlito"/>
                <a:cs typeface="Carlito"/>
              </a:rPr>
              <a:t>commerce </a:t>
            </a:r>
            <a:r>
              <a:rPr sz="2000" spc="10" dirty="0">
                <a:latin typeface="Carlito"/>
                <a:cs typeface="Carlito"/>
              </a:rPr>
              <a:t>atau </a:t>
            </a:r>
            <a:r>
              <a:rPr sz="2000" spc="-5" dirty="0">
                <a:latin typeface="Carlito"/>
                <a:cs typeface="Carlito"/>
              </a:rPr>
              <a:t>e-commerce </a:t>
            </a:r>
            <a:r>
              <a:rPr sz="2000" spc="5" dirty="0">
                <a:latin typeface="Carlito"/>
                <a:cs typeface="Carlito"/>
              </a:rPr>
              <a:t>adalah  </a:t>
            </a:r>
            <a:r>
              <a:rPr sz="2000" spc="10" dirty="0">
                <a:latin typeface="Carlito"/>
                <a:cs typeface="Carlito"/>
              </a:rPr>
              <a:t>segala </a:t>
            </a:r>
            <a:r>
              <a:rPr sz="2000" spc="-10" dirty="0">
                <a:latin typeface="Carlito"/>
                <a:cs typeface="Carlito"/>
              </a:rPr>
              <a:t>aktivitas </a:t>
            </a:r>
            <a:r>
              <a:rPr sz="2000" spc="-5" dirty="0">
                <a:latin typeface="Carlito"/>
                <a:cs typeface="Carlito"/>
              </a:rPr>
              <a:t>jual </a:t>
            </a:r>
            <a:r>
              <a:rPr sz="2000" spc="-10" dirty="0">
                <a:latin typeface="Carlito"/>
                <a:cs typeface="Carlito"/>
              </a:rPr>
              <a:t>beli </a:t>
            </a:r>
            <a:r>
              <a:rPr sz="2000" dirty="0">
                <a:latin typeface="Carlito"/>
                <a:cs typeface="Carlito"/>
              </a:rPr>
              <a:t>yang </a:t>
            </a:r>
            <a:r>
              <a:rPr sz="2000" spc="-5" dirty="0">
                <a:latin typeface="Carlito"/>
                <a:cs typeface="Carlito"/>
              </a:rPr>
              <a:t>dilakukan </a:t>
            </a:r>
            <a:r>
              <a:rPr sz="2000" dirty="0">
                <a:latin typeface="Carlito"/>
                <a:cs typeface="Carlito"/>
              </a:rPr>
              <a:t>melalui  media </a:t>
            </a:r>
            <a:r>
              <a:rPr sz="2000" spc="-15" dirty="0">
                <a:latin typeface="Carlito"/>
                <a:cs typeface="Carlito"/>
              </a:rPr>
              <a:t>elektronik.</a:t>
            </a:r>
            <a:endParaRPr sz="2000">
              <a:latin typeface="Carlito"/>
              <a:cs typeface="Carlito"/>
            </a:endParaRPr>
          </a:p>
          <a:p>
            <a:pPr marL="298450" marR="5080" indent="-286385" algn="just">
              <a:lnSpc>
                <a:spcPct val="80600"/>
              </a:lnSpc>
              <a:spcBef>
                <a:spcPts val="107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latin typeface="Carlito"/>
                <a:cs typeface="Carlito"/>
              </a:rPr>
              <a:t>Meskipun </a:t>
            </a:r>
            <a:r>
              <a:rPr sz="2000" spc="-5" dirty="0">
                <a:latin typeface="Carlito"/>
                <a:cs typeface="Carlito"/>
              </a:rPr>
              <a:t>sarananya </a:t>
            </a:r>
            <a:r>
              <a:rPr sz="2000" dirty="0">
                <a:latin typeface="Carlito"/>
                <a:cs typeface="Carlito"/>
              </a:rPr>
              <a:t>meliputi </a:t>
            </a:r>
            <a:r>
              <a:rPr sz="2000" spc="-5" dirty="0">
                <a:latin typeface="Carlito"/>
                <a:cs typeface="Carlito"/>
              </a:rPr>
              <a:t>televisi </a:t>
            </a:r>
            <a:r>
              <a:rPr sz="2000" spc="5" dirty="0">
                <a:latin typeface="Carlito"/>
                <a:cs typeface="Carlito"/>
              </a:rPr>
              <a:t>dan  </a:t>
            </a:r>
            <a:r>
              <a:rPr sz="2000" spc="-10" dirty="0">
                <a:latin typeface="Carlito"/>
                <a:cs typeface="Carlito"/>
              </a:rPr>
              <a:t>telepon, kini </a:t>
            </a:r>
            <a:r>
              <a:rPr sz="2000" spc="-5" dirty="0">
                <a:latin typeface="Carlito"/>
                <a:cs typeface="Carlito"/>
              </a:rPr>
              <a:t>ecommerce </a:t>
            </a:r>
            <a:r>
              <a:rPr sz="2000" spc="5" dirty="0">
                <a:latin typeface="Carlito"/>
                <a:cs typeface="Carlito"/>
              </a:rPr>
              <a:t>lebih </a:t>
            </a:r>
            <a:r>
              <a:rPr sz="2000" spc="-5" dirty="0">
                <a:latin typeface="Carlito"/>
                <a:cs typeface="Carlito"/>
              </a:rPr>
              <a:t>sering </a:t>
            </a:r>
            <a:r>
              <a:rPr sz="2000" dirty="0">
                <a:latin typeface="Carlito"/>
                <a:cs typeface="Carlito"/>
              </a:rPr>
              <a:t>terjadi  melalui </a:t>
            </a:r>
            <a:r>
              <a:rPr sz="2000" spc="-10" dirty="0">
                <a:latin typeface="Carlito"/>
                <a:cs typeface="Carlito"/>
              </a:rPr>
              <a:t>internet. </a:t>
            </a:r>
            <a:r>
              <a:rPr sz="2000" dirty="0">
                <a:latin typeface="Carlito"/>
                <a:cs typeface="Carlito"/>
              </a:rPr>
              <a:t>Oleh </a:t>
            </a:r>
            <a:r>
              <a:rPr sz="2000" spc="-5" dirty="0">
                <a:latin typeface="Carlito"/>
                <a:cs typeface="Carlito"/>
              </a:rPr>
              <a:t>karena pengertian  tersebut, </a:t>
            </a:r>
            <a:r>
              <a:rPr sz="2000" spc="5" dirty="0">
                <a:latin typeface="Carlito"/>
                <a:cs typeface="Carlito"/>
              </a:rPr>
              <a:t>ada </a:t>
            </a:r>
            <a:r>
              <a:rPr sz="2000" spc="-5" dirty="0">
                <a:latin typeface="Carlito"/>
                <a:cs typeface="Carlito"/>
              </a:rPr>
              <a:t>kesalahpahaman </a:t>
            </a:r>
            <a:r>
              <a:rPr sz="2000" spc="-10" dirty="0">
                <a:latin typeface="Carlito"/>
                <a:cs typeface="Carlito"/>
              </a:rPr>
              <a:t>tentang  </a:t>
            </a:r>
            <a:r>
              <a:rPr sz="2000" spc="-5" dirty="0">
                <a:latin typeface="Carlito"/>
                <a:cs typeface="Carlito"/>
              </a:rPr>
              <a:t>ecommerce </a:t>
            </a:r>
            <a:r>
              <a:rPr sz="2000" spc="5" dirty="0">
                <a:latin typeface="Carlito"/>
                <a:cs typeface="Carlito"/>
              </a:rPr>
              <a:t>dan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marketplace.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4386" y="4277677"/>
            <a:ext cx="26612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298450" algn="l"/>
                <a:tab pos="299085" algn="l"/>
                <a:tab pos="1432560" algn="l"/>
              </a:tabLst>
            </a:pPr>
            <a:r>
              <a:rPr sz="2000" spc="15" dirty="0">
                <a:latin typeface="Carlito"/>
                <a:cs typeface="Carlito"/>
              </a:rPr>
              <a:t>I</a:t>
            </a:r>
            <a:r>
              <a:rPr sz="2000" spc="40" dirty="0">
                <a:latin typeface="Carlito"/>
                <a:cs typeface="Carlito"/>
              </a:rPr>
              <a:t>s</a:t>
            </a:r>
            <a:r>
              <a:rPr sz="2000" spc="5" dirty="0">
                <a:latin typeface="Carlito"/>
                <a:cs typeface="Carlito"/>
              </a:rPr>
              <a:t>t</a:t>
            </a:r>
            <a:r>
              <a:rPr sz="2000" spc="-20" dirty="0">
                <a:latin typeface="Carlito"/>
                <a:cs typeface="Carlito"/>
              </a:rPr>
              <a:t>i</a:t>
            </a:r>
            <a:r>
              <a:rPr sz="2000" spc="-15" dirty="0">
                <a:latin typeface="Carlito"/>
                <a:cs typeface="Carlito"/>
              </a:rPr>
              <a:t>l</a:t>
            </a:r>
            <a:r>
              <a:rPr sz="2000" spc="10" dirty="0">
                <a:latin typeface="Carlito"/>
                <a:cs typeface="Carlito"/>
              </a:rPr>
              <a:t>ah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ec</a:t>
            </a:r>
            <a:r>
              <a:rPr sz="2000" spc="-10" dirty="0">
                <a:latin typeface="Carlito"/>
                <a:cs typeface="Carlito"/>
              </a:rPr>
              <a:t>o</a:t>
            </a:r>
            <a:r>
              <a:rPr sz="2000" spc="-25" dirty="0">
                <a:latin typeface="Carlito"/>
                <a:cs typeface="Carlito"/>
              </a:rPr>
              <a:t>m</a:t>
            </a:r>
            <a:r>
              <a:rPr sz="2000" spc="50" dirty="0">
                <a:latin typeface="Carlito"/>
                <a:cs typeface="Carlito"/>
              </a:rPr>
              <a:t>m</a:t>
            </a:r>
            <a:r>
              <a:rPr sz="2000" spc="-25" dirty="0">
                <a:latin typeface="Carlito"/>
                <a:cs typeface="Carlito"/>
              </a:rPr>
              <a:t>erc</a:t>
            </a:r>
            <a:r>
              <a:rPr sz="2000" spc="10" dirty="0">
                <a:latin typeface="Carlito"/>
                <a:cs typeface="Carlito"/>
              </a:rPr>
              <a:t>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00270" y="4277677"/>
            <a:ext cx="22117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94485" algn="l"/>
              </a:tabLst>
            </a:pPr>
            <a:r>
              <a:rPr sz="2000" spc="-5" dirty="0">
                <a:latin typeface="Carlito"/>
                <a:cs typeface="Carlito"/>
              </a:rPr>
              <a:t>di</a:t>
            </a:r>
            <a:r>
              <a:rPr sz="2000" spc="30" dirty="0">
                <a:latin typeface="Carlito"/>
                <a:cs typeface="Carlito"/>
              </a:rPr>
              <a:t>g</a:t>
            </a:r>
            <a:r>
              <a:rPr sz="2000" spc="-5" dirty="0">
                <a:latin typeface="Carlito"/>
                <a:cs typeface="Carlito"/>
              </a:rPr>
              <a:t>un</a:t>
            </a:r>
            <a:r>
              <a:rPr sz="2000" spc="10" dirty="0">
                <a:latin typeface="Carlito"/>
                <a:cs typeface="Carlito"/>
              </a:rPr>
              <a:t>a</a:t>
            </a:r>
            <a:r>
              <a:rPr sz="2000" spc="-10" dirty="0">
                <a:latin typeface="Carlito"/>
                <a:cs typeface="Carlito"/>
              </a:rPr>
              <a:t>k</a:t>
            </a:r>
            <a:r>
              <a:rPr sz="2000" spc="10" dirty="0">
                <a:latin typeface="Carlito"/>
                <a:cs typeface="Carlito"/>
              </a:rPr>
              <a:t>an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5" dirty="0">
                <a:latin typeface="Carlito"/>
                <a:cs typeface="Carlito"/>
              </a:rPr>
              <a:t>un</a:t>
            </a:r>
            <a:r>
              <a:rPr sz="2000" spc="5" dirty="0">
                <a:latin typeface="Carlito"/>
                <a:cs typeface="Carlito"/>
              </a:rPr>
              <a:t>t</a:t>
            </a:r>
            <a:r>
              <a:rPr sz="2000" spc="-10" dirty="0">
                <a:latin typeface="Carlito"/>
                <a:cs typeface="Carlito"/>
              </a:rPr>
              <a:t>u</a:t>
            </a:r>
            <a:r>
              <a:rPr sz="2000" spc="10" dirty="0">
                <a:latin typeface="Carlito"/>
                <a:cs typeface="Carlito"/>
              </a:rPr>
              <a:t>k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0389" y="4516056"/>
            <a:ext cx="5060315" cy="8305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algn="just">
              <a:lnSpc>
                <a:spcPts val="1950"/>
              </a:lnSpc>
              <a:spcBef>
                <a:spcPts val="565"/>
              </a:spcBef>
            </a:pPr>
            <a:r>
              <a:rPr sz="2000" dirty="0">
                <a:latin typeface="Carlito"/>
                <a:cs typeface="Carlito"/>
              </a:rPr>
              <a:t>mendeskripsikan </a:t>
            </a:r>
            <a:r>
              <a:rPr sz="2000" spc="15" dirty="0">
                <a:latin typeface="Carlito"/>
                <a:cs typeface="Carlito"/>
              </a:rPr>
              <a:t>semua </a:t>
            </a:r>
            <a:r>
              <a:rPr sz="2000" spc="-10" dirty="0">
                <a:latin typeface="Carlito"/>
                <a:cs typeface="Carlito"/>
              </a:rPr>
              <a:t>transaksi </a:t>
            </a:r>
            <a:r>
              <a:rPr sz="2000" dirty="0">
                <a:latin typeface="Carlito"/>
                <a:cs typeface="Carlito"/>
              </a:rPr>
              <a:t>yang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memakai  </a:t>
            </a:r>
            <a:r>
              <a:rPr sz="2000" dirty="0">
                <a:latin typeface="Carlito"/>
                <a:cs typeface="Carlito"/>
              </a:rPr>
              <a:t>media </a:t>
            </a:r>
            <a:r>
              <a:rPr sz="2000" spc="-10" dirty="0">
                <a:latin typeface="Carlito"/>
                <a:cs typeface="Carlito"/>
              </a:rPr>
              <a:t>elektronik. </a:t>
            </a:r>
            <a:r>
              <a:rPr sz="2000" dirty="0">
                <a:latin typeface="Carlito"/>
                <a:cs typeface="Carlito"/>
              </a:rPr>
              <a:t>Untuk </a:t>
            </a:r>
            <a:r>
              <a:rPr sz="2000" spc="-15" dirty="0">
                <a:latin typeface="Carlito"/>
                <a:cs typeface="Carlito"/>
              </a:rPr>
              <a:t>jenis </a:t>
            </a:r>
            <a:r>
              <a:rPr sz="2000" spc="-5" dirty="0">
                <a:latin typeface="Carlito"/>
                <a:cs typeface="Carlito"/>
              </a:rPr>
              <a:t>e-commerce  sendiri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pada </a:t>
            </a:r>
            <a:r>
              <a:rPr sz="2000" spc="10" dirty="0">
                <a:latin typeface="Carlito"/>
                <a:cs typeface="Carlito"/>
              </a:rPr>
              <a:t>umumnya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25" dirty="0">
                <a:latin typeface="Carlito"/>
                <a:cs typeface="Carlito"/>
              </a:rPr>
              <a:t>sama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spc="5" dirty="0">
                <a:latin typeface="Carlito"/>
                <a:cs typeface="Carlito"/>
              </a:rPr>
              <a:t>dengan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e-business.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96175" y="2647950"/>
            <a:ext cx="3786251" cy="260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7825105" cy="6858000"/>
            <a:chOff x="152400" y="0"/>
            <a:chExt cx="7825105" cy="6858000"/>
          </a:xfrm>
        </p:grpSpPr>
        <p:sp>
          <p:nvSpPr>
            <p:cNvPr id="3" name="object 3"/>
            <p:cNvSpPr/>
            <p:nvPr/>
          </p:nvSpPr>
          <p:spPr>
            <a:xfrm>
              <a:off x="1562100" y="457136"/>
              <a:ext cx="3014726" cy="4333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81375" y="457136"/>
              <a:ext cx="1604899" cy="4333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8075" y="457136"/>
              <a:ext cx="1509649" cy="4333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19525" y="457136"/>
              <a:ext cx="4157726" cy="433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7791" y="236918"/>
            <a:ext cx="51098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i="0" spc="10" dirty="0">
                <a:latin typeface="Gothic Uralic"/>
                <a:cs typeface="Gothic Uralic"/>
              </a:rPr>
              <a:t>Definisi</a:t>
            </a:r>
            <a:r>
              <a:rPr sz="3950" b="0" i="0" dirty="0">
                <a:latin typeface="Gothic Uralic"/>
                <a:cs typeface="Gothic Uralic"/>
              </a:rPr>
              <a:t> </a:t>
            </a:r>
            <a:r>
              <a:rPr sz="3950" b="0" i="0" spc="15" dirty="0">
                <a:latin typeface="Gothic Uralic"/>
                <a:cs typeface="Gothic Uralic"/>
              </a:rPr>
              <a:t>E-Commerce</a:t>
            </a:r>
            <a:endParaRPr sz="395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5039" y="1022540"/>
            <a:ext cx="8399145" cy="5395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90" dirty="0">
                <a:latin typeface="Trebuchet MS"/>
                <a:cs typeface="Trebuchet MS"/>
              </a:rPr>
              <a:t>Menurut </a:t>
            </a:r>
            <a:r>
              <a:rPr sz="2400" b="1" spc="-145" dirty="0">
                <a:latin typeface="Trebuchet MS"/>
                <a:cs typeface="Trebuchet MS"/>
              </a:rPr>
              <a:t>Turban</a:t>
            </a:r>
            <a:r>
              <a:rPr sz="2400" b="1" spc="-29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dkk: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1699"/>
              </a:lnSpc>
              <a:spcBef>
                <a:spcPts val="525"/>
              </a:spcBef>
            </a:pPr>
            <a:r>
              <a:rPr sz="2400" spc="-150" dirty="0">
                <a:latin typeface="Arial"/>
                <a:cs typeface="Arial"/>
              </a:rPr>
              <a:t>Proses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Membeli</a:t>
            </a:r>
            <a:r>
              <a:rPr sz="2400" spc="-95" dirty="0">
                <a:latin typeface="Arial"/>
                <a:cs typeface="Arial"/>
              </a:rPr>
              <a:t> dan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Menjual</a:t>
            </a:r>
            <a:r>
              <a:rPr sz="2400" spc="-3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atau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tukar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menukar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produk,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jasa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atau  </a:t>
            </a:r>
            <a:r>
              <a:rPr sz="2400" spc="-45" dirty="0">
                <a:latin typeface="Arial"/>
                <a:cs typeface="Arial"/>
              </a:rPr>
              <a:t>informasi </a:t>
            </a:r>
            <a:r>
              <a:rPr sz="2400" spc="-50" dirty="0">
                <a:latin typeface="Arial"/>
                <a:cs typeface="Arial"/>
              </a:rPr>
              <a:t>melalui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komputer.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95" dirty="0">
                <a:latin typeface="Trebuchet MS"/>
                <a:cs typeface="Trebuchet MS"/>
              </a:rPr>
              <a:t>Menurut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b="1" spc="-75" dirty="0">
                <a:latin typeface="Trebuchet MS"/>
                <a:cs typeface="Trebuchet MS"/>
              </a:rPr>
              <a:t>Loudon: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14" dirty="0">
                <a:latin typeface="Arial"/>
                <a:cs typeface="Arial"/>
              </a:rPr>
              <a:t>Penggunaan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Internet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dan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Web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untuk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Transaksi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Bisnis.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85" dirty="0">
                <a:latin typeface="Trebuchet MS"/>
                <a:cs typeface="Trebuchet MS"/>
              </a:rPr>
              <a:t>Cabinet</a:t>
            </a:r>
            <a:r>
              <a:rPr sz="2400" b="1" spc="-29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Office</a:t>
            </a:r>
            <a:r>
              <a:rPr sz="2400" b="1" spc="-385" dirty="0">
                <a:latin typeface="Trebuchet MS"/>
                <a:cs typeface="Trebuchet MS"/>
              </a:rPr>
              <a:t> </a:t>
            </a:r>
            <a:r>
              <a:rPr sz="2400" b="1" spc="-110" dirty="0">
                <a:latin typeface="Trebuchet MS"/>
                <a:cs typeface="Trebuchet MS"/>
              </a:rPr>
              <a:t>1999</a:t>
            </a:r>
            <a:r>
              <a:rPr sz="2400" b="1" spc="-250" dirty="0">
                <a:latin typeface="Trebuchet MS"/>
                <a:cs typeface="Trebuchet MS"/>
              </a:rPr>
              <a:t> </a:t>
            </a:r>
            <a:r>
              <a:rPr sz="2400" b="1" spc="-180" dirty="0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12700" marR="48260">
              <a:lnSpc>
                <a:spcPct val="100400"/>
              </a:lnSpc>
              <a:spcBef>
                <a:spcPts val="565"/>
              </a:spcBef>
            </a:pPr>
            <a:r>
              <a:rPr sz="2400" spc="-80" dirty="0">
                <a:latin typeface="Arial"/>
                <a:cs typeface="Arial"/>
              </a:rPr>
              <a:t>E-commerce </a:t>
            </a:r>
            <a:r>
              <a:rPr sz="2400" spc="-120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exchange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information </a:t>
            </a:r>
            <a:r>
              <a:rPr sz="2400" spc="-135" dirty="0">
                <a:latin typeface="Arial"/>
                <a:cs typeface="Arial"/>
              </a:rPr>
              <a:t>across </a:t>
            </a:r>
            <a:r>
              <a:rPr sz="2400" spc="-55" dirty="0">
                <a:latin typeface="Arial"/>
                <a:cs typeface="Arial"/>
              </a:rPr>
              <a:t>electronic  </a:t>
            </a:r>
            <a:r>
              <a:rPr sz="2400" spc="-45" dirty="0">
                <a:latin typeface="Arial"/>
                <a:cs typeface="Arial"/>
              </a:rPr>
              <a:t>networks, </a:t>
            </a:r>
            <a:r>
              <a:rPr sz="2400" spc="10" dirty="0">
                <a:latin typeface="Arial"/>
                <a:cs typeface="Arial"/>
              </a:rPr>
              <a:t>at </a:t>
            </a:r>
            <a:r>
              <a:rPr sz="2400" spc="-85" dirty="0">
                <a:latin typeface="Arial"/>
                <a:cs typeface="Arial"/>
              </a:rPr>
              <a:t>any stage </a:t>
            </a:r>
            <a:r>
              <a:rPr sz="2400" spc="-40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80" dirty="0">
                <a:latin typeface="Arial"/>
                <a:cs typeface="Arial"/>
              </a:rPr>
              <a:t>supply chain, </a:t>
            </a:r>
            <a:r>
              <a:rPr sz="2400" spc="-40" dirty="0">
                <a:latin typeface="Arial"/>
                <a:cs typeface="Arial"/>
              </a:rPr>
              <a:t>whether </a:t>
            </a:r>
            <a:r>
              <a:rPr sz="2400" spc="-5" dirty="0">
                <a:latin typeface="Arial"/>
                <a:cs typeface="Arial"/>
              </a:rPr>
              <a:t>within </a:t>
            </a:r>
            <a:r>
              <a:rPr sz="2400" spc="-110" dirty="0">
                <a:latin typeface="Arial"/>
                <a:cs typeface="Arial"/>
              </a:rPr>
              <a:t>an  </a:t>
            </a:r>
            <a:r>
              <a:rPr sz="2400" spc="-50" dirty="0">
                <a:latin typeface="Arial"/>
                <a:cs typeface="Arial"/>
              </a:rPr>
              <a:t>organization, </a:t>
            </a:r>
            <a:r>
              <a:rPr sz="2400" spc="-60" dirty="0">
                <a:latin typeface="Arial"/>
                <a:cs typeface="Arial"/>
              </a:rPr>
              <a:t>between </a:t>
            </a:r>
            <a:r>
              <a:rPr sz="2400" spc="-130" dirty="0">
                <a:latin typeface="Arial"/>
                <a:cs typeface="Arial"/>
              </a:rPr>
              <a:t>businesses, </a:t>
            </a:r>
            <a:r>
              <a:rPr sz="2400" spc="-60" dirty="0">
                <a:latin typeface="Arial"/>
                <a:cs typeface="Arial"/>
              </a:rPr>
              <a:t>between </a:t>
            </a:r>
            <a:r>
              <a:rPr sz="2400" spc="-140" dirty="0">
                <a:latin typeface="Arial"/>
                <a:cs typeface="Arial"/>
              </a:rPr>
              <a:t>businesses </a:t>
            </a:r>
            <a:r>
              <a:rPr sz="2400" spc="-85" dirty="0">
                <a:latin typeface="Arial"/>
                <a:cs typeface="Arial"/>
              </a:rPr>
              <a:t>and  </a:t>
            </a:r>
            <a:r>
              <a:rPr sz="2400" spc="-95" dirty="0">
                <a:latin typeface="Arial"/>
                <a:cs typeface="Arial"/>
              </a:rPr>
              <a:t>consumers,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between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public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and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private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sector,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whether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paid  </a:t>
            </a:r>
            <a:r>
              <a:rPr sz="2400" spc="-30" dirty="0">
                <a:latin typeface="Arial"/>
                <a:cs typeface="Arial"/>
              </a:rPr>
              <a:t>or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unpaid.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6548755" cy="6858000"/>
            <a:chOff x="152400" y="0"/>
            <a:chExt cx="6548755" cy="6858000"/>
          </a:xfrm>
        </p:grpSpPr>
        <p:sp>
          <p:nvSpPr>
            <p:cNvPr id="3" name="object 3"/>
            <p:cNvSpPr/>
            <p:nvPr/>
          </p:nvSpPr>
          <p:spPr>
            <a:xfrm>
              <a:off x="1600200" y="447611"/>
              <a:ext cx="1300099" cy="35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19275" y="447611"/>
              <a:ext cx="1214437" cy="357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2625" y="447611"/>
              <a:ext cx="4748276" cy="357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61591" y="282955"/>
            <a:ext cx="4043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i="0" spc="25" dirty="0">
                <a:latin typeface="Gothic Uralic"/>
                <a:cs typeface="Gothic Uralic"/>
              </a:rPr>
              <a:t>E-Commerce</a:t>
            </a:r>
            <a:r>
              <a:rPr sz="3200" b="0" i="0" spc="-355" dirty="0">
                <a:latin typeface="Gothic Uralic"/>
                <a:cs typeface="Gothic Uralic"/>
              </a:rPr>
              <a:t> </a:t>
            </a:r>
            <a:r>
              <a:rPr sz="3200" b="0" i="0" spc="25" dirty="0">
                <a:latin typeface="Gothic Uralic"/>
                <a:cs typeface="Gothic Uralic"/>
              </a:rPr>
              <a:t>Model</a:t>
            </a:r>
            <a:endParaRPr sz="3200">
              <a:latin typeface="Gothic Uralic"/>
              <a:cs typeface="Gothic Ural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24150" y="1266761"/>
            <a:ext cx="6796405" cy="4615180"/>
            <a:chOff x="2724150" y="1266761"/>
            <a:chExt cx="6796405" cy="4615180"/>
          </a:xfrm>
        </p:grpSpPr>
        <p:sp>
          <p:nvSpPr>
            <p:cNvPr id="8" name="object 8"/>
            <p:cNvSpPr/>
            <p:nvPr/>
          </p:nvSpPr>
          <p:spPr>
            <a:xfrm>
              <a:off x="2724150" y="1266761"/>
              <a:ext cx="6796151" cy="46149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62250" y="1304925"/>
              <a:ext cx="6667500" cy="44862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9692005" cy="6858000"/>
            <a:chOff x="152400" y="0"/>
            <a:chExt cx="9692005" cy="6858000"/>
          </a:xfrm>
        </p:grpSpPr>
        <p:sp>
          <p:nvSpPr>
            <p:cNvPr id="3" name="object 3"/>
            <p:cNvSpPr/>
            <p:nvPr/>
          </p:nvSpPr>
          <p:spPr>
            <a:xfrm>
              <a:off x="2000250" y="2543111"/>
              <a:ext cx="3033776" cy="3762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971925" y="2543111"/>
              <a:ext cx="2443226" cy="3762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3525" y="2543111"/>
              <a:ext cx="2167001" cy="3762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29375" y="2543111"/>
              <a:ext cx="2519426" cy="3762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0250" y="3095561"/>
              <a:ext cx="1452499" cy="376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7900" y="3095561"/>
              <a:ext cx="1357249" cy="376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0300" y="3095561"/>
              <a:ext cx="3071876" cy="37623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3095561"/>
              <a:ext cx="2109851" cy="3762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5900" y="3095561"/>
              <a:ext cx="1452499" cy="37623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43550" y="3095561"/>
              <a:ext cx="1357249" cy="37623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95950" y="3095561"/>
              <a:ext cx="4148201" cy="37623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19045" y="2343149"/>
            <a:ext cx="6672580" cy="112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i="0" spc="-5" dirty="0">
                <a:latin typeface="Gothic Uralic"/>
                <a:cs typeface="Gothic Uralic"/>
              </a:rPr>
              <a:t>Menurut </a:t>
            </a:r>
            <a:r>
              <a:rPr sz="3600" b="0" i="0" spc="-15" dirty="0">
                <a:latin typeface="Gothic Uralic"/>
                <a:cs typeface="Gothic Uralic"/>
              </a:rPr>
              <a:t>Anda </a:t>
            </a:r>
            <a:r>
              <a:rPr sz="3600" b="0" i="0" spc="-10" dirty="0">
                <a:latin typeface="Gothic Uralic"/>
                <a:cs typeface="Gothic Uralic"/>
              </a:rPr>
              <a:t>Apa</a:t>
            </a:r>
            <a:r>
              <a:rPr sz="3600" b="0" i="0" spc="95" dirty="0">
                <a:latin typeface="Gothic Uralic"/>
                <a:cs typeface="Gothic Uralic"/>
              </a:rPr>
              <a:t> </a:t>
            </a:r>
            <a:r>
              <a:rPr sz="3600" b="0" i="0" dirty="0">
                <a:latin typeface="Gothic Uralic"/>
                <a:cs typeface="Gothic Uralic"/>
              </a:rPr>
              <a:t>Beda</a:t>
            </a:r>
            <a:endParaRPr sz="36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600" b="0" i="0" dirty="0">
                <a:latin typeface="Gothic Uralic"/>
                <a:cs typeface="Gothic Uralic"/>
              </a:rPr>
              <a:t>E-Business </a:t>
            </a:r>
            <a:r>
              <a:rPr sz="3600" b="0" i="0" spc="5" dirty="0">
                <a:latin typeface="Gothic Uralic"/>
                <a:cs typeface="Gothic Uralic"/>
              </a:rPr>
              <a:t>dan </a:t>
            </a:r>
            <a:r>
              <a:rPr sz="3600" b="0" i="0" spc="-10" dirty="0">
                <a:latin typeface="Gothic Uralic"/>
                <a:cs typeface="Gothic Uralic"/>
              </a:rPr>
              <a:t>E-Commerce</a:t>
            </a:r>
            <a:r>
              <a:rPr sz="3600" b="0" i="0" spc="-65" dirty="0">
                <a:latin typeface="Gothic Uralic"/>
                <a:cs typeface="Gothic Uralic"/>
              </a:rPr>
              <a:t> </a:t>
            </a:r>
            <a:r>
              <a:rPr sz="3600" b="0" i="0" dirty="0">
                <a:latin typeface="Gothic Uralic"/>
                <a:cs typeface="Gothic Uralic"/>
              </a:rPr>
              <a:t>?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1881</Words>
  <Application>Microsoft Office PowerPoint</Application>
  <PresentationFormat>Widescreen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Carlito</vt:lpstr>
      <vt:lpstr>Gothic Uralic</vt:lpstr>
      <vt:lpstr>Montserrat</vt:lpstr>
      <vt:lpstr>Trebuchet MS</vt:lpstr>
      <vt:lpstr>Wingdings</vt:lpstr>
      <vt:lpstr>Office Theme</vt:lpstr>
      <vt:lpstr>     ICT LITERACY Program Studi Informatika  SESI 10 – E-Business, E-Commerce,  &amp; E-Goverment  </vt:lpstr>
      <vt:lpstr>E-Business</vt:lpstr>
      <vt:lpstr>Definisi E-Business</vt:lpstr>
      <vt:lpstr>E-Business Architecture</vt:lpstr>
      <vt:lpstr>Jenis-jenis E-Business</vt:lpstr>
      <vt:lpstr>E-Commerce</vt:lpstr>
      <vt:lpstr>Definisi E-Commerce</vt:lpstr>
      <vt:lpstr>E-Commerce Model</vt:lpstr>
      <vt:lpstr>Menurut Anda Apa Beda E-Business dan E-Commerce ?</vt:lpstr>
      <vt:lpstr>Hubungan E-Business dan E-Commerce</vt:lpstr>
      <vt:lpstr>Perbedaan E-Business dan E-Commerce</vt:lpstr>
      <vt:lpstr>Perbedaan E-Business dan E-Commerce</vt:lpstr>
      <vt:lpstr>Ruang Lingkup E-Business</vt:lpstr>
      <vt:lpstr>Ruang Lingkup E-Business</vt:lpstr>
      <vt:lpstr>Dimensi What</vt:lpstr>
      <vt:lpstr>Dimensi Who</vt:lpstr>
      <vt:lpstr>Dimensi Where</vt:lpstr>
      <vt:lpstr>Dimensi Why</vt:lpstr>
      <vt:lpstr>Awal Perkembangan E-Bisnis</vt:lpstr>
      <vt:lpstr>Keuntungan e-Bisnis</vt:lpstr>
      <vt:lpstr>Evolusi E-Bisnis</vt:lpstr>
      <vt:lpstr>1. Fase Inovasi (1995 - 2000)</vt:lpstr>
      <vt:lpstr>2. Fase Konsolidasi (2001 - 2006)</vt:lpstr>
      <vt:lpstr>3. Fase re-Invensi (2006 - Sekarang)</vt:lpstr>
      <vt:lpstr>M-Bisnis</vt:lpstr>
      <vt:lpstr>Awal Perkembangan M-Bisnis</vt:lpstr>
      <vt:lpstr>Contoh Aplikasi M-Bisnis</vt:lpstr>
      <vt:lpstr>Contoh Layanan M-Bisnis</vt:lpstr>
      <vt:lpstr>E-Goverment</vt:lpstr>
      <vt:lpstr>Jenis-jenis E-Goverment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61</cp:revision>
  <dcterms:created xsi:type="dcterms:W3CDTF">2021-09-06T16:17:13Z</dcterms:created>
  <dcterms:modified xsi:type="dcterms:W3CDTF">2022-10-25T03:55:16Z</dcterms:modified>
</cp:coreProperties>
</file>