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sco.com/products/research-database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cholar.goole.co.i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3876" y="3207922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11 –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Pemanfaatan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Basis Data Google Scholar  dan EBSCO (E-Learning)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6978" y="846836"/>
            <a:ext cx="14725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EBSCO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dirty="0"/>
              <a:t>EBSCO </a:t>
            </a:r>
            <a:r>
              <a:rPr spc="-5" dirty="0"/>
              <a:t>adalah basis data terkemuka yang  </a:t>
            </a:r>
            <a:r>
              <a:rPr dirty="0"/>
              <a:t>menyediakan </a:t>
            </a:r>
            <a:r>
              <a:rPr spc="-5" dirty="0"/>
              <a:t>hasil-hasil penelitian, jurnal  elektronik, langganan majalah, e-book, </a:t>
            </a:r>
            <a:r>
              <a:rPr dirty="0"/>
              <a:t>dan  </a:t>
            </a:r>
            <a:r>
              <a:rPr spc="-5" dirty="0"/>
              <a:t>layanan penemuan untuk </a:t>
            </a:r>
            <a:r>
              <a:rPr dirty="0"/>
              <a:t>semua </a:t>
            </a:r>
            <a:r>
              <a:rPr spc="-5" dirty="0"/>
              <a:t>jenis  perpustakaan.</a:t>
            </a:r>
          </a:p>
          <a:p>
            <a:pPr marL="12700" marR="5080" algn="just">
              <a:lnSpc>
                <a:spcPct val="80000"/>
              </a:lnSpc>
              <a:spcBef>
                <a:spcPts val="1080"/>
              </a:spcBef>
            </a:pPr>
            <a:r>
              <a:rPr dirty="0"/>
              <a:t>Ebsco </a:t>
            </a:r>
            <a:r>
              <a:rPr spc="-5" dirty="0"/>
              <a:t>adalah e-journal databases </a:t>
            </a:r>
            <a:r>
              <a:rPr dirty="0"/>
              <a:t>yang  </a:t>
            </a:r>
            <a:r>
              <a:rPr spc="-5" dirty="0"/>
              <a:t>berpusat </a:t>
            </a:r>
            <a:r>
              <a:rPr dirty="0"/>
              <a:t>di </a:t>
            </a:r>
            <a:r>
              <a:rPr spc="-5" dirty="0"/>
              <a:t>Ipswich, USA,</a:t>
            </a:r>
            <a:r>
              <a:rPr spc="175" dirty="0"/>
              <a:t> </a:t>
            </a:r>
            <a:r>
              <a:rPr dirty="0"/>
              <a:t>menyediakan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0363" y="3440429"/>
            <a:ext cx="3468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27455" algn="l"/>
                <a:tab pos="1888489" algn="l"/>
                <a:tab pos="2580640" algn="l"/>
              </a:tabLst>
            </a:pPr>
            <a:r>
              <a:rPr sz="2000" spc="-5" dirty="0">
                <a:latin typeface="Arial"/>
                <a:cs typeface="Arial"/>
              </a:rPr>
              <a:t>info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masi	</a:t>
            </a:r>
            <a:r>
              <a:rPr sz="2000" spc="-15" dirty="0">
                <a:latin typeface="Arial"/>
                <a:cs typeface="Arial"/>
              </a:rPr>
              <a:t>ba</a:t>
            </a:r>
            <a:r>
              <a:rPr sz="2000" spc="-5" dirty="0">
                <a:latin typeface="Arial"/>
                <a:cs typeface="Arial"/>
              </a:rPr>
              <a:t>g</a:t>
            </a:r>
            <a:r>
              <a:rPr sz="2000" dirty="0">
                <a:latin typeface="Arial"/>
                <a:cs typeface="Arial"/>
              </a:rPr>
              <a:t>i	</a:t>
            </a:r>
            <a:r>
              <a:rPr sz="2000" spc="-5" dirty="0">
                <a:latin typeface="Arial"/>
                <a:cs typeface="Arial"/>
              </a:rPr>
              <a:t>par</a:t>
            </a:r>
            <a:r>
              <a:rPr sz="2000" dirty="0">
                <a:latin typeface="Arial"/>
                <a:cs typeface="Arial"/>
              </a:rPr>
              <a:t>a	</a:t>
            </a:r>
            <a:r>
              <a:rPr sz="2000" spc="-5" dirty="0">
                <a:latin typeface="Arial"/>
                <a:cs typeface="Arial"/>
              </a:rPr>
              <a:t>p</a:t>
            </a:r>
            <a:r>
              <a:rPr sz="2000" spc="-1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n</a:t>
            </a:r>
            <a:r>
              <a:rPr sz="2000" spc="-5" dirty="0">
                <a:latin typeface="Arial"/>
                <a:cs typeface="Arial"/>
              </a:rPr>
              <a:t>eliti</a:t>
            </a: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5070" y="3440429"/>
            <a:ext cx="1623695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67310" marR="5080" indent="-55244">
              <a:lnSpc>
                <a:spcPct val="80000"/>
              </a:lnSpc>
              <a:spcBef>
                <a:spcPts val="585"/>
              </a:spcBef>
              <a:tabLst>
                <a:tab pos="1073150" algn="l"/>
                <a:tab pos="1185545" algn="l"/>
              </a:tabLst>
            </a:pPr>
            <a:r>
              <a:rPr sz="2000" spc="-5" dirty="0">
                <a:latin typeface="Arial"/>
                <a:cs typeface="Arial"/>
              </a:rPr>
              <a:t>pen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-5" dirty="0">
                <a:latin typeface="Arial"/>
                <a:cs typeface="Arial"/>
              </a:rPr>
              <a:t>aj</a:t>
            </a:r>
            <a:r>
              <a:rPr sz="2000" spc="-15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r		</a:t>
            </a:r>
            <a:r>
              <a:rPr sz="2000" spc="-15" dirty="0">
                <a:latin typeface="Arial"/>
                <a:cs typeface="Arial"/>
              </a:rPr>
              <a:t>d</a:t>
            </a:r>
            <a:r>
              <a:rPr sz="2000" spc="-5" dirty="0">
                <a:latin typeface="Arial"/>
                <a:cs typeface="Arial"/>
              </a:rPr>
              <a:t>an  bida</a:t>
            </a:r>
            <a:r>
              <a:rPr sz="2000" dirty="0">
                <a:latin typeface="Arial"/>
                <a:cs typeface="Arial"/>
              </a:rPr>
              <a:t>ng	</a:t>
            </a:r>
            <a:r>
              <a:rPr sz="2000" spc="-5" dirty="0">
                <a:latin typeface="Arial"/>
                <a:cs typeface="Arial"/>
              </a:rPr>
              <a:t>ilm</a:t>
            </a:r>
            <a:r>
              <a:rPr sz="2000" dirty="0">
                <a:latin typeface="Arial"/>
                <a:cs typeface="Arial"/>
              </a:rPr>
              <a:t>u.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0363" y="3684270"/>
            <a:ext cx="34620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  <a:tabLst>
                <a:tab pos="1525905" algn="l"/>
                <a:tab pos="2461895" algn="l"/>
              </a:tabLst>
            </a:pPr>
            <a:r>
              <a:rPr sz="2000" dirty="0">
                <a:latin typeface="Arial"/>
                <a:cs typeface="Arial"/>
              </a:rPr>
              <a:t>mahasiswa	</a:t>
            </a:r>
            <a:r>
              <a:rPr sz="2000" spc="-5" dirty="0">
                <a:latin typeface="Arial"/>
                <a:cs typeface="Arial"/>
              </a:rPr>
              <a:t>dalam	</a:t>
            </a:r>
            <a:r>
              <a:rPr sz="2000" spc="-10" dirty="0">
                <a:latin typeface="Arial"/>
                <a:cs typeface="Arial"/>
              </a:rPr>
              <a:t>berbagai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latin typeface="Arial"/>
                <a:cs typeface="Arial"/>
              </a:rPr>
              <a:t>Pemanfaatan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6316" y="427228"/>
            <a:ext cx="3037211" cy="1325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50363" y="4309364"/>
            <a:ext cx="5248910" cy="13258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dirty="0">
                <a:latin typeface="Arial"/>
                <a:cs typeface="Arial"/>
              </a:rPr>
              <a:t>EBSCO pada </a:t>
            </a:r>
            <a:r>
              <a:rPr sz="2000" spc="-5" dirty="0">
                <a:latin typeface="Arial"/>
                <a:cs typeface="Arial"/>
              </a:rPr>
              <a:t>umumnya </a:t>
            </a:r>
            <a:r>
              <a:rPr sz="2000" dirty="0">
                <a:latin typeface="Arial"/>
                <a:cs typeface="Arial"/>
              </a:rPr>
              <a:t>tak </a:t>
            </a:r>
            <a:r>
              <a:rPr sz="2000" spc="-5" dirty="0">
                <a:latin typeface="Arial"/>
                <a:cs typeface="Arial"/>
              </a:rPr>
              <a:t>jauh berbeda  dengan pemanfaatan Google </a:t>
            </a:r>
            <a:r>
              <a:rPr sz="2000" dirty="0">
                <a:latin typeface="Arial"/>
                <a:cs typeface="Arial"/>
              </a:rPr>
              <a:t>Scholar </a:t>
            </a:r>
            <a:r>
              <a:rPr sz="2000" spc="-5" dirty="0">
                <a:latin typeface="Arial"/>
                <a:cs typeface="Arial"/>
              </a:rPr>
              <a:t>dalam  </a:t>
            </a:r>
            <a:r>
              <a:rPr sz="2000" dirty="0">
                <a:latin typeface="Arial"/>
                <a:cs typeface="Arial"/>
              </a:rPr>
              <a:t>hal terkait </a:t>
            </a:r>
            <a:r>
              <a:rPr sz="2000" spc="-5" dirty="0">
                <a:latin typeface="Arial"/>
                <a:cs typeface="Arial"/>
              </a:rPr>
              <a:t>pencarian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jurnal.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spc="-60" dirty="0">
                <a:latin typeface="Arial"/>
                <a:cs typeface="Arial"/>
              </a:rPr>
              <a:t>https</a:t>
            </a:r>
            <a:r>
              <a:rPr sz="1800" spc="-60" dirty="0">
                <a:latin typeface="Arial"/>
                <a:cs typeface="Arial"/>
                <a:hlinkClick r:id="rId3"/>
              </a:rPr>
              <a:t>://www</a:t>
            </a:r>
            <a:r>
              <a:rPr sz="1800" spc="-60" dirty="0">
                <a:latin typeface="Arial"/>
                <a:cs typeface="Arial"/>
              </a:rPr>
              <a:t>.e</a:t>
            </a:r>
            <a:r>
              <a:rPr sz="1800" spc="-60" dirty="0">
                <a:latin typeface="Arial"/>
                <a:cs typeface="Arial"/>
                <a:hlinkClick r:id="rId3"/>
              </a:rPr>
              <a:t>bsco.com/products/research</a:t>
            </a:r>
            <a:r>
              <a:rPr sz="1800" spc="-60" dirty="0">
                <a:latin typeface="Arial"/>
                <a:cs typeface="Arial"/>
              </a:rPr>
              <a:t>-</a:t>
            </a:r>
            <a:r>
              <a:rPr sz="1800" spc="-60" dirty="0">
                <a:latin typeface="Arial"/>
                <a:cs typeface="Arial"/>
                <a:hlinkClick r:id="rId3"/>
              </a:rPr>
              <a:t>databases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2572130"/>
            <a:ext cx="4876800" cy="1933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20837" y="775717"/>
            <a:ext cx="393919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Google</a:t>
            </a:r>
            <a:r>
              <a:rPr b="1" spc="-45" dirty="0"/>
              <a:t> </a:t>
            </a:r>
            <a:r>
              <a:rPr b="1" spc="-5" dirty="0"/>
              <a:t>Scholar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6971" y="2023998"/>
            <a:ext cx="4921250" cy="405828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99085" marR="5080" indent="-287020" algn="just">
              <a:lnSpc>
                <a:spcPct val="80000"/>
              </a:lnSpc>
              <a:spcBef>
                <a:spcPts val="550"/>
              </a:spcBef>
              <a:buClr>
                <a:srgbClr val="1286C3"/>
              </a:buClr>
              <a:buSzPct val="144736"/>
              <a:buChar char="•"/>
              <a:tabLst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Google </a:t>
            </a:r>
            <a:r>
              <a:rPr sz="1900" dirty="0">
                <a:latin typeface="Arial"/>
                <a:cs typeface="Arial"/>
              </a:rPr>
              <a:t>Scholar adalah </a:t>
            </a:r>
            <a:r>
              <a:rPr sz="1900" spc="-5" dirty="0">
                <a:latin typeface="Arial"/>
                <a:cs typeface="Arial"/>
              </a:rPr>
              <a:t>fitur </a:t>
            </a:r>
            <a:r>
              <a:rPr sz="1900" dirty="0">
                <a:latin typeface="Arial"/>
                <a:cs typeface="Arial"/>
              </a:rPr>
              <a:t>yang  menyediakan </a:t>
            </a:r>
            <a:r>
              <a:rPr sz="1900" spc="-5" dirty="0">
                <a:latin typeface="Arial"/>
                <a:cs typeface="Arial"/>
              </a:rPr>
              <a:t>layanan edukatif </a:t>
            </a:r>
            <a:r>
              <a:rPr sz="1900" spc="5" dirty="0">
                <a:latin typeface="Arial"/>
                <a:cs typeface="Arial"/>
              </a:rPr>
              <a:t>dan  </a:t>
            </a:r>
            <a:r>
              <a:rPr sz="1900" spc="-5" dirty="0">
                <a:latin typeface="Arial"/>
                <a:cs typeface="Arial"/>
              </a:rPr>
              <a:t>membantu pencarian </a:t>
            </a:r>
            <a:r>
              <a:rPr sz="1900" dirty="0">
                <a:latin typeface="Arial"/>
                <a:cs typeface="Arial"/>
              </a:rPr>
              <a:t>jurnal </a:t>
            </a:r>
            <a:r>
              <a:rPr sz="1900" spc="-5" dirty="0">
                <a:latin typeface="Arial"/>
                <a:cs typeface="Arial"/>
              </a:rPr>
              <a:t>ilmiah </a:t>
            </a:r>
            <a:r>
              <a:rPr sz="1900" spc="5" dirty="0">
                <a:latin typeface="Arial"/>
                <a:cs typeface="Arial"/>
              </a:rPr>
              <a:t>dan  </a:t>
            </a:r>
            <a:r>
              <a:rPr sz="1900" spc="-10" dirty="0">
                <a:latin typeface="Arial"/>
                <a:cs typeface="Arial"/>
              </a:rPr>
              <a:t>publikasi </a:t>
            </a:r>
            <a:r>
              <a:rPr sz="1900" spc="-5" dirty="0">
                <a:latin typeface="Arial"/>
                <a:cs typeface="Arial"/>
              </a:rPr>
              <a:t>dari berbagai </a:t>
            </a:r>
            <a:r>
              <a:rPr sz="1900" spc="-10" dirty="0">
                <a:latin typeface="Arial"/>
                <a:cs typeface="Arial"/>
              </a:rPr>
              <a:t>disiplin</a:t>
            </a:r>
            <a:r>
              <a:rPr sz="1900" spc="1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ilmu.</a:t>
            </a:r>
            <a:endParaRPr sz="1900">
              <a:latin typeface="Arial"/>
              <a:cs typeface="Arial"/>
            </a:endParaRPr>
          </a:p>
          <a:p>
            <a:pPr marL="299085" marR="5715" indent="-287020" algn="just">
              <a:lnSpc>
                <a:spcPct val="80000"/>
              </a:lnSpc>
              <a:spcBef>
                <a:spcPts val="1055"/>
              </a:spcBef>
              <a:buClr>
                <a:srgbClr val="1286C3"/>
              </a:buClr>
              <a:buSzPct val="144736"/>
              <a:buChar char="•"/>
              <a:tabLst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Dalam proses </a:t>
            </a:r>
            <a:r>
              <a:rPr sz="1900" dirty="0">
                <a:latin typeface="Arial"/>
                <a:cs typeface="Arial"/>
              </a:rPr>
              <a:t>kerjanya, </a:t>
            </a:r>
            <a:r>
              <a:rPr sz="1900" spc="-5" dirty="0">
                <a:latin typeface="Arial"/>
                <a:cs typeface="Arial"/>
              </a:rPr>
              <a:t>ketika </a:t>
            </a:r>
            <a:r>
              <a:rPr sz="1900" dirty="0">
                <a:latin typeface="Arial"/>
                <a:cs typeface="Arial"/>
              </a:rPr>
              <a:t>pengguna  memasukkan </a:t>
            </a:r>
            <a:r>
              <a:rPr sz="1900" i="1" dirty="0">
                <a:latin typeface="Arial"/>
                <a:cs typeface="Arial"/>
              </a:rPr>
              <a:t>keyword </a:t>
            </a:r>
            <a:r>
              <a:rPr sz="1900" spc="-5" dirty="0">
                <a:latin typeface="Arial"/>
                <a:cs typeface="Arial"/>
              </a:rPr>
              <a:t>atau kata </a:t>
            </a:r>
            <a:r>
              <a:rPr sz="1900" dirty="0">
                <a:latin typeface="Arial"/>
                <a:cs typeface="Arial"/>
              </a:rPr>
              <a:t>kunci </a:t>
            </a:r>
            <a:r>
              <a:rPr sz="1900" spc="5" dirty="0">
                <a:latin typeface="Arial"/>
                <a:cs typeface="Arial"/>
              </a:rPr>
              <a:t>di  </a:t>
            </a:r>
            <a:r>
              <a:rPr sz="1900" spc="-5" dirty="0">
                <a:latin typeface="Arial"/>
                <a:cs typeface="Arial"/>
              </a:rPr>
              <a:t>kolom pencarian, </a:t>
            </a:r>
            <a:r>
              <a:rPr sz="1900" dirty="0">
                <a:latin typeface="Arial"/>
                <a:cs typeface="Arial"/>
              </a:rPr>
              <a:t>maka Google </a:t>
            </a:r>
            <a:r>
              <a:rPr sz="1900" spc="-5" dirty="0">
                <a:latin typeface="Arial"/>
                <a:cs typeface="Arial"/>
              </a:rPr>
              <a:t>Scholar  akan mendeteksi atau </a:t>
            </a:r>
            <a:r>
              <a:rPr sz="1900" dirty="0">
                <a:latin typeface="Arial"/>
                <a:cs typeface="Arial"/>
              </a:rPr>
              <a:t>menyaring </a:t>
            </a:r>
            <a:r>
              <a:rPr sz="1900" spc="-5" dirty="0">
                <a:latin typeface="Arial"/>
                <a:cs typeface="Arial"/>
              </a:rPr>
              <a:t>artikel  atau </a:t>
            </a:r>
            <a:r>
              <a:rPr sz="1900" dirty="0">
                <a:latin typeface="Arial"/>
                <a:cs typeface="Arial"/>
              </a:rPr>
              <a:t>tulisan ilmiah </a:t>
            </a:r>
            <a:r>
              <a:rPr sz="1900" spc="-5" dirty="0">
                <a:latin typeface="Arial"/>
                <a:cs typeface="Arial"/>
              </a:rPr>
              <a:t>yang memiliki </a:t>
            </a:r>
            <a:r>
              <a:rPr sz="1900" dirty="0">
                <a:latin typeface="Arial"/>
                <a:cs typeface="Arial"/>
              </a:rPr>
              <a:t>sumber  </a:t>
            </a:r>
            <a:r>
              <a:rPr sz="1900" spc="-5" dirty="0">
                <a:latin typeface="Arial"/>
                <a:cs typeface="Arial"/>
              </a:rPr>
              <a:t>terpercaya seperti dari situs universitas,  perpustakaan, serta jurnal</a:t>
            </a:r>
            <a:r>
              <a:rPr sz="1900" spc="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ilmiah.</a:t>
            </a:r>
            <a:endParaRPr sz="1900">
              <a:latin typeface="Arial"/>
              <a:cs typeface="Arial"/>
            </a:endParaRPr>
          </a:p>
          <a:p>
            <a:pPr marL="299085" marR="6985" indent="-287020" algn="just">
              <a:lnSpc>
                <a:spcPct val="80000"/>
              </a:lnSpc>
              <a:spcBef>
                <a:spcPts val="1055"/>
              </a:spcBef>
              <a:buClr>
                <a:srgbClr val="1286C3"/>
              </a:buClr>
              <a:buSzPct val="144736"/>
              <a:buChar char="•"/>
              <a:tabLst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Bagi para </a:t>
            </a:r>
            <a:r>
              <a:rPr sz="1900" dirty="0">
                <a:latin typeface="Arial"/>
                <a:cs typeface="Arial"/>
              </a:rPr>
              <a:t>akademisi baik </a:t>
            </a:r>
            <a:r>
              <a:rPr sz="1900" spc="-5" dirty="0">
                <a:latin typeface="Arial"/>
                <a:cs typeface="Arial"/>
              </a:rPr>
              <a:t>dosen atau  peneliti </a:t>
            </a:r>
            <a:r>
              <a:rPr sz="1900" dirty="0">
                <a:latin typeface="Arial"/>
                <a:cs typeface="Arial"/>
              </a:rPr>
              <a:t>sudah seharusnya </a:t>
            </a:r>
            <a:r>
              <a:rPr sz="1900" spc="-5" dirty="0">
                <a:latin typeface="Arial"/>
                <a:cs typeface="Arial"/>
              </a:rPr>
              <a:t>memiliki </a:t>
            </a:r>
            <a:r>
              <a:rPr sz="1900" dirty="0">
                <a:latin typeface="Arial"/>
                <a:cs typeface="Arial"/>
              </a:rPr>
              <a:t>akun  </a:t>
            </a:r>
            <a:r>
              <a:rPr sz="1900" spc="-5" dirty="0">
                <a:latin typeface="Arial"/>
                <a:cs typeface="Arial"/>
              </a:rPr>
              <a:t>Google Scholar untuk </a:t>
            </a:r>
            <a:r>
              <a:rPr sz="1900" dirty="0">
                <a:latin typeface="Arial"/>
                <a:cs typeface="Arial"/>
              </a:rPr>
              <a:t>mendukung karya  </a:t>
            </a:r>
            <a:r>
              <a:rPr sz="1900" spc="-5" dirty="0">
                <a:latin typeface="Arial"/>
                <a:cs typeface="Arial"/>
              </a:rPr>
              <a:t>publikasinya diketahui </a:t>
            </a:r>
            <a:r>
              <a:rPr sz="1900" dirty="0">
                <a:latin typeface="Arial"/>
                <a:cs typeface="Arial"/>
              </a:rPr>
              <a:t>orang secara </a:t>
            </a:r>
            <a:r>
              <a:rPr sz="1900" spc="-5" dirty="0">
                <a:latin typeface="Arial"/>
                <a:cs typeface="Arial"/>
              </a:rPr>
              <a:t>online  dan</a:t>
            </a:r>
            <a:r>
              <a:rPr sz="1900" spc="1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masif.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1636" y="716389"/>
            <a:ext cx="584101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Manfaat </a:t>
            </a:r>
            <a:r>
              <a:rPr b="1" spc="-10" dirty="0"/>
              <a:t>Google</a:t>
            </a:r>
            <a:r>
              <a:rPr b="1" spc="30" dirty="0"/>
              <a:t> </a:t>
            </a:r>
            <a:r>
              <a:rPr b="1" spc="-5" dirty="0"/>
              <a:t>Scholar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9127" y="1697997"/>
            <a:ext cx="9524365" cy="408432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6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Mencari Artikel </a:t>
            </a:r>
            <a:r>
              <a:rPr sz="1900" spc="-10" dirty="0">
                <a:solidFill>
                  <a:srgbClr val="111111"/>
                </a:solidFill>
                <a:latin typeface="Arial"/>
                <a:cs typeface="Arial"/>
              </a:rPr>
              <a:t>Dan</a:t>
            </a:r>
            <a:r>
              <a:rPr sz="1900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Jurnal</a:t>
            </a:r>
            <a:endParaRPr sz="1900">
              <a:latin typeface="Arial"/>
              <a:cs typeface="Arial"/>
            </a:endParaRPr>
          </a:p>
          <a:p>
            <a:pPr marL="300355" marR="5080" algn="just">
              <a:lnSpc>
                <a:spcPts val="1630"/>
              </a:lnSpc>
              <a:spcBef>
                <a:spcPts val="1005"/>
              </a:spcBef>
            </a:pP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Manfaat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utama dari Google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Scholar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adalah mencari artikel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jurnal penelitian yang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relevan  dengan kata kunci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yang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digunakan. Sehingga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hasil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pencarian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tersebut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dapat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digunakan  sebagai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rujukan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bahan</a:t>
            </a:r>
            <a:r>
              <a:rPr sz="1700" spc="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pembelajaran.</a:t>
            </a:r>
            <a:endParaRPr sz="17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1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Membuat Perpustakaan</a:t>
            </a:r>
            <a:r>
              <a:rPr sz="1900" spc="8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Pribadi</a:t>
            </a:r>
            <a:endParaRPr sz="1900">
              <a:latin typeface="Arial"/>
              <a:cs typeface="Arial"/>
            </a:endParaRPr>
          </a:p>
          <a:p>
            <a:pPr marL="300355" marR="5080" algn="just">
              <a:lnSpc>
                <a:spcPct val="80000"/>
              </a:lnSpc>
              <a:spcBef>
                <a:spcPts val="1015"/>
              </a:spcBef>
            </a:pP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Anda dapat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membuat perpustakaan pribadi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dengan menyimpan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hasil pencarian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anda pada 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Google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212121"/>
                </a:solidFill>
                <a:latin typeface="Arial"/>
                <a:cs typeface="Arial"/>
              </a:rPr>
              <a:t>Scholar.</a:t>
            </a:r>
            <a:endParaRPr sz="17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90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Membuat Profile </a:t>
            </a:r>
            <a:r>
              <a:rPr sz="1900" spc="-10" dirty="0">
                <a:solidFill>
                  <a:srgbClr val="111111"/>
                </a:solidFill>
                <a:latin typeface="Arial"/>
                <a:cs typeface="Arial"/>
              </a:rPr>
              <a:t>Untuk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Penulis </a:t>
            </a:r>
            <a:r>
              <a:rPr sz="1900" spc="-10" dirty="0">
                <a:solidFill>
                  <a:srgbClr val="111111"/>
                </a:solidFill>
                <a:latin typeface="Arial"/>
                <a:cs typeface="Arial"/>
              </a:rPr>
              <a:t>Dan</a:t>
            </a:r>
            <a:r>
              <a:rPr sz="1900" spc="14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Peneliti</a:t>
            </a:r>
            <a:endParaRPr sz="1900">
              <a:latin typeface="Arial"/>
              <a:cs typeface="Arial"/>
            </a:endParaRPr>
          </a:p>
          <a:p>
            <a:pPr marL="300355" marR="6350" algn="just">
              <a:lnSpc>
                <a:spcPts val="1630"/>
              </a:lnSpc>
              <a:spcBef>
                <a:spcPts val="1010"/>
              </a:spcBef>
            </a:pP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Bagi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para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penulis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ilmiah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dan peneliti, dapat membuat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profile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khusus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yang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bisa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digunakan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untuk 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membagikan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tulisan dan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hasil penelitiannya.</a:t>
            </a:r>
            <a:endParaRPr sz="17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Mengatur</a:t>
            </a:r>
            <a:r>
              <a:rPr sz="1900" spc="4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Pengingat</a:t>
            </a:r>
            <a:endParaRPr sz="1900">
              <a:latin typeface="Arial"/>
              <a:cs typeface="Arial"/>
            </a:endParaRPr>
          </a:p>
          <a:p>
            <a:pPr marL="300355" marR="5715" algn="just">
              <a:lnSpc>
                <a:spcPts val="1630"/>
              </a:lnSpc>
              <a:spcBef>
                <a:spcPts val="1005"/>
              </a:spcBef>
            </a:pP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Jika anda sedang mengikuti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perkembangan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suatu isu tertentu, Google Scholar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dilengkapi  dengan fitur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dimana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anda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dapat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menghidupkan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notifikasi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jika artikel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jurnal akademik baru  telah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diterbitkan.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716389"/>
            <a:ext cx="564705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/>
              <a:t>Manfaat </a:t>
            </a:r>
            <a:r>
              <a:rPr b="1" spc="-10" dirty="0"/>
              <a:t>Google</a:t>
            </a:r>
            <a:r>
              <a:rPr b="1" spc="30" dirty="0"/>
              <a:t> </a:t>
            </a:r>
            <a:r>
              <a:rPr b="1" spc="-5" dirty="0"/>
              <a:t>Scholar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4590" y="1682641"/>
            <a:ext cx="9862820" cy="44589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94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Mencari Artikel </a:t>
            </a:r>
            <a:r>
              <a:rPr sz="1900" spc="-10" dirty="0">
                <a:solidFill>
                  <a:srgbClr val="111111"/>
                </a:solidFill>
                <a:latin typeface="Arial"/>
                <a:cs typeface="Arial"/>
              </a:rPr>
              <a:t>Dan</a:t>
            </a:r>
            <a:r>
              <a:rPr sz="1900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Jurnal</a:t>
            </a:r>
            <a:endParaRPr sz="1900" dirty="0">
              <a:latin typeface="Arial"/>
              <a:cs typeface="Arial"/>
            </a:endParaRPr>
          </a:p>
          <a:p>
            <a:pPr marL="300355" marR="5080" algn="just">
              <a:lnSpc>
                <a:spcPts val="1839"/>
              </a:lnSpc>
              <a:spcBef>
                <a:spcPts val="1040"/>
              </a:spcBef>
            </a:pP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Manfaat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utama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dari Google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Scholar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adalah mencari artikel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jurnal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penelitian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yang relevan 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dengan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kata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kunci </a:t>
            </a:r>
            <a:r>
              <a:rPr sz="1700" spc="-10" dirty="0">
                <a:solidFill>
                  <a:srgbClr val="212121"/>
                </a:solidFill>
                <a:latin typeface="Arial"/>
                <a:cs typeface="Arial"/>
              </a:rPr>
              <a:t>yang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digunakan. Sehingga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hasil pencarian tersebut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dapat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digunakan sebagai 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rujukan bahan</a:t>
            </a:r>
            <a:r>
              <a:rPr sz="170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pembelajaran.</a:t>
            </a:r>
            <a:endParaRPr sz="17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8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Membuat Perpustakaan</a:t>
            </a:r>
            <a:r>
              <a:rPr sz="1900" spc="8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Pribadi</a:t>
            </a:r>
            <a:endParaRPr sz="1900" dirty="0">
              <a:latin typeface="Arial"/>
              <a:cs typeface="Arial"/>
            </a:endParaRPr>
          </a:p>
          <a:p>
            <a:pPr marL="300355" marR="5080" algn="just">
              <a:lnSpc>
                <a:spcPts val="1839"/>
              </a:lnSpc>
              <a:spcBef>
                <a:spcPts val="1040"/>
              </a:spcBef>
            </a:pP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Anda dapat membuat perpustakaan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pribadi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dengan menyimpan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hasil pencarian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anda pada Google  </a:t>
            </a:r>
            <a:r>
              <a:rPr sz="1700" spc="-15" dirty="0">
                <a:solidFill>
                  <a:srgbClr val="212121"/>
                </a:solidFill>
                <a:latin typeface="Arial"/>
                <a:cs typeface="Arial"/>
              </a:rPr>
              <a:t>Scholar.</a:t>
            </a:r>
            <a:endParaRPr sz="17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Membuat Profile </a:t>
            </a:r>
            <a:r>
              <a:rPr sz="1900" spc="-10" dirty="0">
                <a:solidFill>
                  <a:srgbClr val="111111"/>
                </a:solidFill>
                <a:latin typeface="Arial"/>
                <a:cs typeface="Arial"/>
              </a:rPr>
              <a:t>Untuk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Penulis </a:t>
            </a:r>
            <a:r>
              <a:rPr sz="1900" spc="-10" dirty="0">
                <a:solidFill>
                  <a:srgbClr val="111111"/>
                </a:solidFill>
                <a:latin typeface="Arial"/>
                <a:cs typeface="Arial"/>
              </a:rPr>
              <a:t>Dan</a:t>
            </a:r>
            <a:r>
              <a:rPr sz="1900" spc="14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Peneliti</a:t>
            </a:r>
            <a:endParaRPr sz="1900" dirty="0">
              <a:latin typeface="Arial"/>
              <a:cs typeface="Arial"/>
            </a:endParaRPr>
          </a:p>
          <a:p>
            <a:pPr marL="300355" marR="8255" algn="just">
              <a:lnSpc>
                <a:spcPts val="1839"/>
              </a:lnSpc>
              <a:spcBef>
                <a:spcPts val="1040"/>
              </a:spcBef>
            </a:pP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Bagi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para penulis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ilmiah dan peneliti, dapat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membuat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profile khusus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yang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bisa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digunakan untuk  membagikan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tulisan dan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hasil penelitiannya.</a:t>
            </a:r>
            <a:endParaRPr sz="17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790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Mengatur</a:t>
            </a:r>
            <a:r>
              <a:rPr sz="1900" spc="4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111111"/>
                </a:solidFill>
                <a:latin typeface="Arial"/>
                <a:cs typeface="Arial"/>
              </a:rPr>
              <a:t>Pengingat</a:t>
            </a:r>
            <a:endParaRPr sz="1900" dirty="0">
              <a:latin typeface="Arial"/>
              <a:cs typeface="Arial"/>
            </a:endParaRPr>
          </a:p>
          <a:p>
            <a:pPr marL="300355" marR="8255" algn="just">
              <a:lnSpc>
                <a:spcPts val="1839"/>
              </a:lnSpc>
              <a:spcBef>
                <a:spcPts val="1040"/>
              </a:spcBef>
            </a:pP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Jika anda sedang mengikuti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perkembangan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suatu isu tertentu,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Google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Scholar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dilengkapi dengan  fitur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dimana anda dapat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menghidupkan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notifikasi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jika artikel </a:t>
            </a:r>
            <a:r>
              <a:rPr sz="1700" dirty="0">
                <a:solidFill>
                  <a:srgbClr val="212121"/>
                </a:solidFill>
                <a:latin typeface="Arial"/>
                <a:cs typeface="Arial"/>
              </a:rPr>
              <a:t>dan </a:t>
            </a:r>
            <a:r>
              <a:rPr sz="1700" spc="-5" dirty="0">
                <a:solidFill>
                  <a:srgbClr val="212121"/>
                </a:solidFill>
                <a:latin typeface="Arial"/>
                <a:cs typeface="Arial"/>
              </a:rPr>
              <a:t>jurnal akademik baru telah  diterbitkan.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2982" y="631429"/>
            <a:ext cx="823615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/>
              <a:t>Cara </a:t>
            </a:r>
            <a:r>
              <a:rPr b="1" spc="-5" dirty="0"/>
              <a:t>Mengakses Google</a:t>
            </a:r>
            <a:r>
              <a:rPr b="1" spc="60" dirty="0"/>
              <a:t> </a:t>
            </a:r>
            <a:r>
              <a:rPr b="1" spc="-5" dirty="0"/>
              <a:t>Scholar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3401" y="1901110"/>
            <a:ext cx="9283065" cy="398081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Pertama,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buat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akun</a:t>
            </a:r>
            <a:r>
              <a:rPr sz="1800" spc="3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Gmail.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Setelah selesai, ketikkan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  <a:hlinkClick r:id="rId2"/>
              </a:rPr>
              <a:t>http://scholar.goole.co.id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pada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pencarian</a:t>
            </a:r>
            <a:r>
              <a:rPr sz="1800" spc="10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Google.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Isikan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biodata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Anda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(direkomendasikan menggunakan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email institusi atau</a:t>
            </a:r>
            <a:r>
              <a:rPr sz="1800" spc="13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organisasi).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Pada halaman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beranda,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isikan url milik institusi Anda, lalu klik</a:t>
            </a:r>
            <a:r>
              <a:rPr sz="1800" spc="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berikutnya.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Masukkan nama institusi, lalu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pilih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artikel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diterbitkan oleh</a:t>
            </a:r>
            <a:r>
              <a:rPr sz="1800" spc="14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institusi.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Hasil pencarian akan sesuai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dengan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homepage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diisikan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pada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profil</a:t>
            </a:r>
            <a:r>
              <a:rPr sz="1800" spc="18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sebelumnya.</a:t>
            </a:r>
            <a:endParaRPr sz="1800">
              <a:latin typeface="Arial"/>
              <a:cs typeface="Arial"/>
            </a:endParaRPr>
          </a:p>
          <a:p>
            <a:pPr marL="299085" marR="6985" indent="-287020" algn="just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Anda bisa menyesuaikan hasil pencarian dengan masuk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pada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pengaturan dan isikan  apa-apa </a:t>
            </a:r>
            <a:r>
              <a:rPr sz="1800" dirty="0">
                <a:solidFill>
                  <a:srgbClr val="111111"/>
                </a:solidFill>
                <a:latin typeface="Arial"/>
                <a:cs typeface="Arial"/>
              </a:rPr>
              <a:t>saja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yang Anda perlukan, misalnya seperti bahasa, jumlah tampilan dalam 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pencarian, dan</a:t>
            </a:r>
            <a:r>
              <a:rPr sz="1800" spc="3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sebagainya.</a:t>
            </a:r>
            <a:endParaRPr sz="18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720" algn="l"/>
              </a:tabLst>
            </a:pP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Setelah selesai, Anda bisa melakukan pencarian dengan leluasa pada berbagai tulisan 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dan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materi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yang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sudah terhubung </a:t>
            </a:r>
            <a:r>
              <a:rPr sz="1800" spc="-10" dirty="0">
                <a:solidFill>
                  <a:srgbClr val="111111"/>
                </a:solidFill>
                <a:latin typeface="Arial"/>
                <a:cs typeface="Arial"/>
              </a:rPr>
              <a:t>dengan </a:t>
            </a:r>
            <a:r>
              <a:rPr sz="1800" spc="-5" dirty="0">
                <a:solidFill>
                  <a:srgbClr val="111111"/>
                </a:solidFill>
                <a:latin typeface="Arial"/>
                <a:cs typeface="Arial"/>
              </a:rPr>
              <a:t>Google</a:t>
            </a:r>
            <a:r>
              <a:rPr sz="1800" spc="12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111111"/>
                </a:solidFill>
                <a:latin typeface="Arial"/>
                <a:cs typeface="Arial"/>
              </a:rPr>
              <a:t>Scholar.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Menggunakan Google</a:t>
            </a:r>
            <a:r>
              <a:rPr spc="25" dirty="0"/>
              <a:t> </a:t>
            </a:r>
            <a:r>
              <a:rPr spc="-5" dirty="0"/>
              <a:t>Scholar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2163" y="1537083"/>
            <a:ext cx="9161145" cy="34905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spc="-5" dirty="0">
                <a:latin typeface="Arial"/>
                <a:cs typeface="Arial"/>
              </a:rPr>
              <a:t>Cara </a:t>
            </a:r>
            <a:r>
              <a:rPr sz="2000" b="1" dirty="0">
                <a:latin typeface="Arial"/>
                <a:cs typeface="Arial"/>
              </a:rPr>
              <a:t>Mencari Artikel </a:t>
            </a:r>
            <a:r>
              <a:rPr sz="2000" b="1" spc="-5" dirty="0">
                <a:latin typeface="Arial"/>
                <a:cs typeface="Arial"/>
              </a:rPr>
              <a:t>atau</a:t>
            </a:r>
            <a:r>
              <a:rPr sz="2000" b="1" spc="-19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Jurnal</a:t>
            </a:r>
            <a:endParaRPr sz="2000">
              <a:latin typeface="Arial"/>
              <a:cs typeface="Arial"/>
            </a:endParaRPr>
          </a:p>
          <a:p>
            <a:pPr marL="299085" marR="307975" indent="-287020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Google Scholar memiliki </a:t>
            </a:r>
            <a:r>
              <a:rPr sz="1800" dirty="0">
                <a:latin typeface="Arial"/>
                <a:cs typeface="Arial"/>
              </a:rPr>
              <a:t>cara </a:t>
            </a:r>
            <a:r>
              <a:rPr sz="1800" spc="-5" dirty="0">
                <a:latin typeface="Arial"/>
                <a:cs typeface="Arial"/>
              </a:rPr>
              <a:t>kerja </a:t>
            </a:r>
            <a:r>
              <a:rPr sz="1800" spc="-15" dirty="0">
                <a:latin typeface="Arial"/>
                <a:cs typeface="Arial"/>
              </a:rPr>
              <a:t>yang </a:t>
            </a:r>
            <a:r>
              <a:rPr sz="1800" dirty="0">
                <a:latin typeface="Arial"/>
                <a:cs typeface="Arial"/>
              </a:rPr>
              <a:t>sama </a:t>
            </a:r>
            <a:r>
              <a:rPr sz="1800" spc="-10" dirty="0">
                <a:latin typeface="Arial"/>
                <a:cs typeface="Arial"/>
              </a:rPr>
              <a:t>dengan </a:t>
            </a:r>
            <a:r>
              <a:rPr sz="1800" spc="-5" dirty="0">
                <a:latin typeface="Arial"/>
                <a:cs typeface="Arial"/>
              </a:rPr>
              <a:t>mesin pencari Google. Untuk  mendapatkan hasil pencarian </a:t>
            </a:r>
            <a:r>
              <a:rPr sz="1800" spc="-15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maksimal kalian harus </a:t>
            </a:r>
            <a:r>
              <a:rPr sz="1800" spc="-10" dirty="0">
                <a:latin typeface="Arial"/>
                <a:cs typeface="Arial"/>
              </a:rPr>
              <a:t>menggunakan </a:t>
            </a:r>
            <a:r>
              <a:rPr sz="1800" spc="-5" dirty="0">
                <a:latin typeface="Arial"/>
                <a:cs typeface="Arial"/>
              </a:rPr>
              <a:t>kata kunci 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sespesifik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mungkin.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Untuk mengakses Google Scholar kalian bisa </a:t>
            </a:r>
            <a:r>
              <a:rPr sz="1800" dirty="0">
                <a:latin typeface="Arial"/>
                <a:cs typeface="Arial"/>
              </a:rPr>
              <a:t>ke </a:t>
            </a:r>
            <a:r>
              <a:rPr sz="1800" spc="-5" dirty="0">
                <a:latin typeface="Arial"/>
                <a:cs typeface="Arial"/>
              </a:rPr>
              <a:t>situs </a:t>
            </a:r>
            <a:r>
              <a:rPr sz="1800" spc="-10" dirty="0">
                <a:latin typeface="Arial"/>
                <a:cs typeface="Arial"/>
              </a:rPr>
              <a:t>https://scholar.google.com/ </a:t>
            </a:r>
            <a:r>
              <a:rPr sz="1800" spc="-5" dirty="0">
                <a:latin typeface="Arial"/>
                <a:cs typeface="Arial"/>
              </a:rPr>
              <a:t>dan  kalian bisa langsung mencari artikel pada search bar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ada di halaman </a:t>
            </a:r>
            <a:r>
              <a:rPr sz="1800" spc="-10" dirty="0">
                <a:latin typeface="Arial"/>
                <a:cs typeface="Arial"/>
              </a:rPr>
              <a:t>depan. </a:t>
            </a:r>
            <a:r>
              <a:rPr sz="1800" spc="-5" dirty="0">
                <a:latin typeface="Arial"/>
                <a:cs typeface="Arial"/>
              </a:rPr>
              <a:t>Hasil  pencarian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muncul di Scholar merupakan kombinasi dari hasil </a:t>
            </a:r>
            <a:r>
              <a:rPr sz="1800" spc="-10" dirty="0">
                <a:latin typeface="Arial"/>
                <a:cs typeface="Arial"/>
              </a:rPr>
              <a:t>yang paling </a:t>
            </a:r>
            <a:r>
              <a:rPr sz="1800" spc="-5" dirty="0">
                <a:latin typeface="Arial"/>
                <a:cs typeface="Arial"/>
              </a:rPr>
              <a:t>relevan  </a:t>
            </a:r>
            <a:r>
              <a:rPr sz="1800" spc="-10" dirty="0">
                <a:latin typeface="Arial"/>
                <a:cs typeface="Arial"/>
              </a:rPr>
              <a:t>dengan </a:t>
            </a:r>
            <a:r>
              <a:rPr sz="1800" dirty="0">
                <a:latin typeface="Arial"/>
                <a:cs typeface="Arial"/>
              </a:rPr>
              <a:t>kata </a:t>
            </a:r>
            <a:r>
              <a:rPr sz="1800" spc="-5" dirty="0">
                <a:latin typeface="Arial"/>
                <a:cs typeface="Arial"/>
              </a:rPr>
              <a:t>kunci dan hasil </a:t>
            </a:r>
            <a:r>
              <a:rPr sz="1800" spc="-10" dirty="0">
                <a:latin typeface="Arial"/>
                <a:cs typeface="Arial"/>
              </a:rPr>
              <a:t>yang paling banyak </a:t>
            </a:r>
            <a:r>
              <a:rPr sz="1800" spc="-5" dirty="0">
                <a:latin typeface="Arial"/>
                <a:cs typeface="Arial"/>
              </a:rPr>
              <a:t>dikutip oleh </a:t>
            </a:r>
            <a:r>
              <a:rPr sz="1800" spc="-10" dirty="0">
                <a:latin typeface="Arial"/>
                <a:cs typeface="Arial"/>
              </a:rPr>
              <a:t>pelajar </a:t>
            </a:r>
            <a:r>
              <a:rPr sz="1800" spc="-5" dirty="0">
                <a:latin typeface="Arial"/>
                <a:cs typeface="Arial"/>
              </a:rPr>
              <a:t>dan akademisi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lain.</a:t>
            </a:r>
            <a:endParaRPr sz="1800">
              <a:latin typeface="Arial"/>
              <a:cs typeface="Arial"/>
            </a:endParaRPr>
          </a:p>
          <a:p>
            <a:pPr marL="299085" marR="541020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Jika </a:t>
            </a:r>
            <a:r>
              <a:rPr sz="1800" spc="-5" dirty="0">
                <a:latin typeface="Arial"/>
                <a:cs typeface="Arial"/>
              </a:rPr>
              <a:t>hasil pencarian ini kurang memuaskan, kalian juga bisa mencari jurnal  </a:t>
            </a:r>
            <a:r>
              <a:rPr sz="1800" spc="-10" dirty="0">
                <a:latin typeface="Arial"/>
                <a:cs typeface="Arial"/>
              </a:rPr>
              <a:t>menggunakan </a:t>
            </a:r>
            <a:r>
              <a:rPr sz="1800" spc="-5" dirty="0">
                <a:latin typeface="Arial"/>
                <a:cs typeface="Arial"/>
              </a:rPr>
              <a:t>"Advanced search"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memungkinkan hasil pencarian </a:t>
            </a:r>
            <a:r>
              <a:rPr sz="1800" spc="-10" dirty="0">
                <a:latin typeface="Arial"/>
                <a:cs typeface="Arial"/>
              </a:rPr>
              <a:t>yang lebih  </a:t>
            </a:r>
            <a:r>
              <a:rPr sz="1800" spc="-5" dirty="0">
                <a:latin typeface="Arial"/>
                <a:cs typeface="Arial"/>
              </a:rPr>
              <a:t>spesifik. Opsi ini bisa kalian </a:t>
            </a:r>
            <a:r>
              <a:rPr sz="1800" spc="-10" dirty="0">
                <a:latin typeface="Arial"/>
                <a:cs typeface="Arial"/>
              </a:rPr>
              <a:t>pilih </a:t>
            </a:r>
            <a:r>
              <a:rPr sz="1800" spc="-5" dirty="0">
                <a:latin typeface="Arial"/>
                <a:cs typeface="Arial"/>
              </a:rPr>
              <a:t>di sidebar halaman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utama.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Menggunakan Google</a:t>
            </a:r>
            <a:r>
              <a:rPr spc="25" dirty="0"/>
              <a:t> </a:t>
            </a:r>
            <a:r>
              <a:rPr spc="-5" dirty="0"/>
              <a:t>Scholar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0522" y="1814412"/>
            <a:ext cx="9187180" cy="25368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spc="-5" dirty="0">
                <a:latin typeface="Arial"/>
                <a:cs typeface="Arial"/>
              </a:rPr>
              <a:t>Buat </a:t>
            </a:r>
            <a:r>
              <a:rPr sz="2000" b="1" dirty="0">
                <a:latin typeface="Arial"/>
                <a:cs typeface="Arial"/>
              </a:rPr>
              <a:t>Perpustakaan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Pribadi</a:t>
            </a:r>
            <a:endParaRPr sz="2000">
              <a:latin typeface="Arial"/>
              <a:cs typeface="Arial"/>
            </a:endParaRPr>
          </a:p>
          <a:p>
            <a:pPr marL="299085" marR="186055" indent="-287020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Saat </a:t>
            </a:r>
            <a:r>
              <a:rPr sz="1800" spc="-10" dirty="0">
                <a:latin typeface="Arial"/>
                <a:cs typeface="Arial"/>
              </a:rPr>
              <a:t>menjelajahi </a:t>
            </a:r>
            <a:r>
              <a:rPr sz="1800" spc="-5" dirty="0">
                <a:latin typeface="Arial"/>
                <a:cs typeface="Arial"/>
              </a:rPr>
              <a:t>hasil </a:t>
            </a:r>
            <a:r>
              <a:rPr sz="1800" spc="-10" dirty="0">
                <a:latin typeface="Arial"/>
                <a:cs typeface="Arial"/>
              </a:rPr>
              <a:t>pencarian, </a:t>
            </a:r>
            <a:r>
              <a:rPr sz="1800" spc="-5" dirty="0">
                <a:latin typeface="Arial"/>
                <a:cs typeface="Arial"/>
              </a:rPr>
              <a:t>kalian bisa </a:t>
            </a:r>
            <a:r>
              <a:rPr sz="1800" spc="-10" dirty="0">
                <a:latin typeface="Arial"/>
                <a:cs typeface="Arial"/>
              </a:rPr>
              <a:t>menyimpan </a:t>
            </a:r>
            <a:r>
              <a:rPr sz="1800" spc="-5" dirty="0">
                <a:latin typeface="Arial"/>
                <a:cs typeface="Arial"/>
              </a:rPr>
              <a:t>artikel </a:t>
            </a:r>
            <a:r>
              <a:rPr sz="1800" spc="-15" dirty="0">
                <a:latin typeface="Arial"/>
                <a:cs typeface="Arial"/>
              </a:rPr>
              <a:t>yang </a:t>
            </a:r>
            <a:r>
              <a:rPr sz="1800" spc="-10" dirty="0">
                <a:latin typeface="Arial"/>
                <a:cs typeface="Arial"/>
              </a:rPr>
              <a:t>diinginkan </a:t>
            </a:r>
            <a:r>
              <a:rPr sz="1800" dirty="0">
                <a:latin typeface="Arial"/>
                <a:cs typeface="Arial"/>
              </a:rPr>
              <a:t>ke  </a:t>
            </a:r>
            <a:r>
              <a:rPr sz="1800" spc="-5" dirty="0">
                <a:latin typeface="Arial"/>
                <a:cs typeface="Arial"/>
              </a:rPr>
              <a:t>perpustakaan </a:t>
            </a:r>
            <a:r>
              <a:rPr sz="1800" spc="-10" dirty="0">
                <a:latin typeface="Arial"/>
                <a:cs typeface="Arial"/>
              </a:rPr>
              <a:t>pribadi. Caranya dengan </a:t>
            </a:r>
            <a:r>
              <a:rPr sz="1800" spc="-5" dirty="0">
                <a:latin typeface="Arial"/>
                <a:cs typeface="Arial"/>
              </a:rPr>
              <a:t>klik ikon berbentuk </a:t>
            </a:r>
            <a:r>
              <a:rPr sz="1800" spc="-10" dirty="0">
                <a:latin typeface="Arial"/>
                <a:cs typeface="Arial"/>
              </a:rPr>
              <a:t>bintang yang </a:t>
            </a:r>
            <a:r>
              <a:rPr sz="1800" spc="-5" dirty="0">
                <a:latin typeface="Arial"/>
                <a:cs typeface="Arial"/>
              </a:rPr>
              <a:t>ada di </a:t>
            </a:r>
            <a:r>
              <a:rPr sz="1800" spc="-15" dirty="0">
                <a:latin typeface="Arial"/>
                <a:cs typeface="Arial"/>
              </a:rPr>
              <a:t>bawah  </a:t>
            </a:r>
            <a:r>
              <a:rPr sz="1800" spc="-5" dirty="0">
                <a:latin typeface="Arial"/>
                <a:cs typeface="Arial"/>
              </a:rPr>
              <a:t>hasil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pencarian.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Artikel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telah masuk </a:t>
            </a:r>
            <a:r>
              <a:rPr sz="1800" spc="-10" dirty="0">
                <a:latin typeface="Arial"/>
                <a:cs typeface="Arial"/>
              </a:rPr>
              <a:t>dalam </a:t>
            </a:r>
            <a:r>
              <a:rPr sz="1800" spc="-5" dirty="0">
                <a:latin typeface="Arial"/>
                <a:cs typeface="Arial"/>
              </a:rPr>
              <a:t>perpustakaan bisa </a:t>
            </a:r>
            <a:r>
              <a:rPr sz="1800" spc="-10" dirty="0">
                <a:latin typeface="Arial"/>
                <a:cs typeface="Arial"/>
              </a:rPr>
              <a:t>diakses </a:t>
            </a:r>
            <a:r>
              <a:rPr sz="1800" spc="-5" dirty="0">
                <a:latin typeface="Arial"/>
                <a:cs typeface="Arial"/>
              </a:rPr>
              <a:t>di menu </a:t>
            </a:r>
            <a:r>
              <a:rPr sz="1800" dirty="0">
                <a:latin typeface="Arial"/>
                <a:cs typeface="Arial"/>
              </a:rPr>
              <a:t>My </a:t>
            </a:r>
            <a:r>
              <a:rPr sz="1800" spc="-5" dirty="0">
                <a:latin typeface="Arial"/>
                <a:cs typeface="Arial"/>
              </a:rPr>
              <a:t>library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ada  di </a:t>
            </a:r>
            <a:r>
              <a:rPr sz="1800" spc="-20" dirty="0">
                <a:latin typeface="Arial"/>
                <a:cs typeface="Arial"/>
              </a:rPr>
              <a:t>sidebar. </a:t>
            </a:r>
            <a:r>
              <a:rPr sz="1800" spc="-5" dirty="0">
                <a:latin typeface="Arial"/>
                <a:cs typeface="Arial"/>
              </a:rPr>
              <a:t>Kalian juga </a:t>
            </a:r>
            <a:r>
              <a:rPr sz="1800" spc="-10" dirty="0">
                <a:latin typeface="Arial"/>
                <a:cs typeface="Arial"/>
              </a:rPr>
              <a:t>dapat </a:t>
            </a:r>
            <a:r>
              <a:rPr sz="1800" spc="-5" dirty="0">
                <a:latin typeface="Arial"/>
                <a:cs typeface="Arial"/>
              </a:rPr>
              <a:t>melihat daftar informasi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cukup komprehensif tentang  artikel tersebut termasuk abstraknya. Kalian juga bisa </a:t>
            </a:r>
            <a:r>
              <a:rPr sz="1800" spc="-10" dirty="0">
                <a:latin typeface="Arial"/>
                <a:cs typeface="Arial"/>
              </a:rPr>
              <a:t>menaruhnya dalam </a:t>
            </a:r>
            <a:r>
              <a:rPr sz="1800" dirty="0">
                <a:latin typeface="Arial"/>
                <a:cs typeface="Arial"/>
              </a:rPr>
              <a:t>satu </a:t>
            </a:r>
            <a:r>
              <a:rPr sz="1800" spc="-10" dirty="0">
                <a:latin typeface="Arial"/>
                <a:cs typeface="Arial"/>
              </a:rPr>
              <a:t>label  </a:t>
            </a:r>
            <a:r>
              <a:rPr sz="1800" spc="-5" dirty="0">
                <a:latin typeface="Arial"/>
                <a:cs typeface="Arial"/>
              </a:rPr>
              <a:t>untuk </a:t>
            </a:r>
            <a:r>
              <a:rPr sz="1800" spc="-10" dirty="0">
                <a:latin typeface="Arial"/>
                <a:cs typeface="Arial"/>
              </a:rPr>
              <a:t>mengaturnya dengan </a:t>
            </a:r>
            <a:r>
              <a:rPr sz="1800" spc="-5" dirty="0">
                <a:latin typeface="Arial"/>
                <a:cs typeface="Arial"/>
              </a:rPr>
              <a:t>sumber </a:t>
            </a:r>
            <a:r>
              <a:rPr sz="1800" spc="-15" dirty="0">
                <a:latin typeface="Arial"/>
                <a:cs typeface="Arial"/>
              </a:rPr>
              <a:t>yang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sama.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Menggunakan Google</a:t>
            </a:r>
            <a:r>
              <a:rPr spc="25" dirty="0"/>
              <a:t> </a:t>
            </a:r>
            <a:r>
              <a:rPr spc="-5" dirty="0"/>
              <a:t>Scholar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1482" y="1442057"/>
            <a:ext cx="9072245" cy="28111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latin typeface="Arial"/>
                <a:cs typeface="Arial"/>
              </a:rPr>
              <a:t>Mengatur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Alert</a:t>
            </a:r>
            <a:endParaRPr sz="2000">
              <a:latin typeface="Arial"/>
              <a:cs typeface="Arial"/>
            </a:endParaRPr>
          </a:p>
          <a:p>
            <a:pPr marL="299085" marR="41910" indent="-287020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Untuk </a:t>
            </a:r>
            <a:r>
              <a:rPr sz="1800" spc="-10" dirty="0">
                <a:latin typeface="Arial"/>
                <a:cs typeface="Arial"/>
              </a:rPr>
              <a:t>mahasiswa yang </a:t>
            </a:r>
            <a:r>
              <a:rPr sz="1800" spc="-5" dirty="0">
                <a:latin typeface="Arial"/>
                <a:cs typeface="Arial"/>
              </a:rPr>
              <a:t>meneliti isu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sedang berkembang, </a:t>
            </a:r>
            <a:r>
              <a:rPr sz="1800" dirty="0">
                <a:latin typeface="Arial"/>
                <a:cs typeface="Arial"/>
              </a:rPr>
              <a:t>fitur </a:t>
            </a:r>
            <a:r>
              <a:rPr sz="1800" spc="-5" dirty="0">
                <a:latin typeface="Arial"/>
                <a:cs typeface="Arial"/>
              </a:rPr>
              <a:t>ini sangat berguna  untuk memudahkan kalian mengikuti artikel akademik apa saja </a:t>
            </a:r>
            <a:r>
              <a:rPr sz="1800" spc="-15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baru diterbitkan.  </a:t>
            </a:r>
            <a:r>
              <a:rPr sz="1800" b="1" spc="-5" dirty="0">
                <a:latin typeface="Arial"/>
                <a:cs typeface="Arial"/>
              </a:rPr>
              <a:t>Scholar </a:t>
            </a:r>
            <a:r>
              <a:rPr sz="1800" spc="-5" dirty="0">
                <a:latin typeface="Arial"/>
                <a:cs typeface="Arial"/>
              </a:rPr>
              <a:t>memberi kalian </a:t>
            </a:r>
            <a:r>
              <a:rPr sz="1800" spc="-10" dirty="0">
                <a:latin typeface="Arial"/>
                <a:cs typeface="Arial"/>
              </a:rPr>
              <a:t>pilihan </a:t>
            </a:r>
            <a:r>
              <a:rPr sz="1800" spc="-5" dirty="0">
                <a:latin typeface="Arial"/>
                <a:cs typeface="Arial"/>
              </a:rPr>
              <a:t>untuk mengatur notifikasi atau alert jika ada </a:t>
            </a:r>
            <a:r>
              <a:rPr sz="1800" spc="-10" dirty="0">
                <a:latin typeface="Arial"/>
                <a:cs typeface="Arial"/>
              </a:rPr>
              <a:t>hasil  </a:t>
            </a:r>
            <a:r>
              <a:rPr sz="1800" spc="-5" dirty="0">
                <a:latin typeface="Arial"/>
                <a:cs typeface="Arial"/>
              </a:rPr>
              <a:t>pencarian baru terkait </a:t>
            </a:r>
            <a:r>
              <a:rPr sz="1800" dirty="0">
                <a:latin typeface="Arial"/>
                <a:cs typeface="Arial"/>
              </a:rPr>
              <a:t>kata </a:t>
            </a:r>
            <a:r>
              <a:rPr sz="1800" spc="-5" dirty="0">
                <a:latin typeface="Arial"/>
                <a:cs typeface="Arial"/>
              </a:rPr>
              <a:t>kunci </a:t>
            </a:r>
            <a:r>
              <a:rPr sz="1800" spc="-10" dirty="0">
                <a:latin typeface="Arial"/>
                <a:cs typeface="Arial"/>
              </a:rPr>
              <a:t>yang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spesifik.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035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Caranya </a:t>
            </a:r>
            <a:r>
              <a:rPr sz="1800" spc="-5" dirty="0">
                <a:latin typeface="Arial"/>
                <a:cs typeface="Arial"/>
              </a:rPr>
              <a:t>mudah saja, </a:t>
            </a:r>
            <a:r>
              <a:rPr sz="1800" spc="-10" dirty="0">
                <a:latin typeface="Arial"/>
                <a:cs typeface="Arial"/>
              </a:rPr>
              <a:t>pilih </a:t>
            </a:r>
            <a:r>
              <a:rPr sz="1800" spc="-5" dirty="0">
                <a:latin typeface="Arial"/>
                <a:cs typeface="Arial"/>
              </a:rPr>
              <a:t>menu Alerts </a:t>
            </a:r>
            <a:r>
              <a:rPr sz="1800" spc="-10" dirty="0">
                <a:latin typeface="Arial"/>
                <a:cs typeface="Arial"/>
              </a:rPr>
              <a:t>dengan </a:t>
            </a:r>
            <a:r>
              <a:rPr sz="1800" spc="-5" dirty="0">
                <a:latin typeface="Arial"/>
                <a:cs typeface="Arial"/>
              </a:rPr>
              <a:t>simbol </a:t>
            </a:r>
            <a:r>
              <a:rPr sz="1800" spc="-10" dirty="0">
                <a:latin typeface="Arial"/>
                <a:cs typeface="Arial"/>
              </a:rPr>
              <a:t>amplop yang </a:t>
            </a:r>
            <a:r>
              <a:rPr sz="1800" spc="-5" dirty="0">
                <a:latin typeface="Arial"/>
                <a:cs typeface="Arial"/>
              </a:rPr>
              <a:t>ada di </a:t>
            </a:r>
            <a:r>
              <a:rPr sz="1800" spc="-20" dirty="0">
                <a:latin typeface="Arial"/>
                <a:cs typeface="Arial"/>
              </a:rPr>
              <a:t>sidebar.  </a:t>
            </a:r>
            <a:r>
              <a:rPr sz="1800" spc="-5" dirty="0">
                <a:latin typeface="Arial"/>
                <a:cs typeface="Arial"/>
              </a:rPr>
              <a:t>Setelah itu klik Create alert dan masukkan </a:t>
            </a:r>
            <a:r>
              <a:rPr sz="1800" dirty="0">
                <a:latin typeface="Arial"/>
                <a:cs typeface="Arial"/>
              </a:rPr>
              <a:t>kata </a:t>
            </a:r>
            <a:r>
              <a:rPr sz="1800" spc="-5" dirty="0">
                <a:latin typeface="Arial"/>
                <a:cs typeface="Arial"/>
              </a:rPr>
              <a:t>kunci kalian di Alert </a:t>
            </a:r>
            <a:r>
              <a:rPr sz="1800" spc="-35" dirty="0">
                <a:latin typeface="Arial"/>
                <a:cs typeface="Arial"/>
              </a:rPr>
              <a:t>query. </a:t>
            </a:r>
            <a:r>
              <a:rPr sz="1800" spc="-5" dirty="0">
                <a:latin typeface="Arial"/>
                <a:cs typeface="Arial"/>
              </a:rPr>
              <a:t>Kalian bisa  memilih </a:t>
            </a:r>
            <a:r>
              <a:rPr sz="1800" spc="-10" dirty="0">
                <a:latin typeface="Arial"/>
                <a:cs typeface="Arial"/>
              </a:rPr>
              <a:t>ingin dilihat </a:t>
            </a:r>
            <a:r>
              <a:rPr sz="1800" spc="-5" dirty="0">
                <a:latin typeface="Arial"/>
                <a:cs typeface="Arial"/>
              </a:rPr>
              <a:t>10 atau 20 hasil pencarian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akan dikirimkan </a:t>
            </a:r>
            <a:r>
              <a:rPr sz="1800" spc="-15" dirty="0">
                <a:latin typeface="Arial"/>
                <a:cs typeface="Arial"/>
              </a:rPr>
              <a:t>lewat </a:t>
            </a:r>
            <a:r>
              <a:rPr sz="1800" spc="-10" dirty="0">
                <a:latin typeface="Arial"/>
                <a:cs typeface="Arial"/>
              </a:rPr>
              <a:t>email. </a:t>
            </a:r>
            <a:r>
              <a:rPr sz="1800" spc="-5" dirty="0">
                <a:latin typeface="Arial"/>
                <a:cs typeface="Arial"/>
              </a:rPr>
              <a:t>Jadi,  kalian tidak perlu ketinggalan lagi jika ada artikel atau buku baru </a:t>
            </a:r>
            <a:r>
              <a:rPr sz="1800" spc="-10" dirty="0">
                <a:latin typeface="Arial"/>
                <a:cs typeface="Arial"/>
              </a:rPr>
              <a:t>yang</a:t>
            </a:r>
            <a:r>
              <a:rPr sz="1800" spc="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terbit.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80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Menggunakan Google</a:t>
            </a:r>
            <a:r>
              <a:rPr spc="25" dirty="0"/>
              <a:t> </a:t>
            </a:r>
            <a:r>
              <a:rPr spc="-5" dirty="0"/>
              <a:t>Scholar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73401" y="1376868"/>
            <a:ext cx="9273540" cy="50463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275"/>
              </a:spcBef>
            </a:pPr>
            <a:r>
              <a:rPr sz="2000" b="1" dirty="0">
                <a:latin typeface="Arial"/>
                <a:cs typeface="Arial"/>
              </a:rPr>
              <a:t>Mendapatkan Artikel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Terkait</a:t>
            </a:r>
            <a:endParaRPr sz="2000">
              <a:latin typeface="Arial"/>
              <a:cs typeface="Arial"/>
            </a:endParaRPr>
          </a:p>
          <a:p>
            <a:pPr marL="360045" marR="234950" indent="-287020">
              <a:lnSpc>
                <a:spcPct val="100000"/>
              </a:lnSpc>
              <a:spcBef>
                <a:spcPts val="1040"/>
              </a:spcBef>
              <a:buClr>
                <a:srgbClr val="1286C3"/>
              </a:buClr>
              <a:buSzPct val="144444"/>
              <a:buChar char="•"/>
              <a:tabLst>
                <a:tab pos="360045" algn="l"/>
                <a:tab pos="360680" algn="l"/>
              </a:tabLst>
            </a:pPr>
            <a:r>
              <a:rPr sz="1800" dirty="0">
                <a:latin typeface="Arial"/>
                <a:cs typeface="Arial"/>
              </a:rPr>
              <a:t>Jika </a:t>
            </a:r>
            <a:r>
              <a:rPr sz="1800" spc="-5" dirty="0">
                <a:latin typeface="Arial"/>
                <a:cs typeface="Arial"/>
              </a:rPr>
              <a:t>kalian berhasil mendapatkan artikel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menarik dan relevan </a:t>
            </a:r>
            <a:r>
              <a:rPr sz="1800" spc="-10" dirty="0">
                <a:latin typeface="Arial"/>
                <a:cs typeface="Arial"/>
              </a:rPr>
              <a:t>dengan </a:t>
            </a:r>
            <a:r>
              <a:rPr sz="1800" spc="-5" dirty="0">
                <a:latin typeface="Arial"/>
                <a:cs typeface="Arial"/>
              </a:rPr>
              <a:t>topik </a:t>
            </a:r>
            <a:r>
              <a:rPr sz="1800" spc="-10" dirty="0">
                <a:latin typeface="Arial"/>
                <a:cs typeface="Arial"/>
              </a:rPr>
              <a:t>yang  </a:t>
            </a:r>
            <a:r>
              <a:rPr sz="1800" spc="-5" dirty="0">
                <a:latin typeface="Arial"/>
                <a:cs typeface="Arial"/>
              </a:rPr>
              <a:t>kalian cari, kalian bisa mencari artikel terkait untuk mendapatkan hasil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serupa.  </a:t>
            </a:r>
            <a:r>
              <a:rPr sz="1800" spc="-10" dirty="0">
                <a:latin typeface="Arial"/>
                <a:cs typeface="Arial"/>
              </a:rPr>
              <a:t>Caranya dengan </a:t>
            </a:r>
            <a:r>
              <a:rPr sz="1800" spc="-5" dirty="0">
                <a:latin typeface="Arial"/>
                <a:cs typeface="Arial"/>
              </a:rPr>
              <a:t>klik tautan </a:t>
            </a:r>
            <a:r>
              <a:rPr sz="1800" spc="-10" dirty="0">
                <a:latin typeface="Arial"/>
                <a:cs typeface="Arial"/>
              </a:rPr>
              <a:t>"Related </a:t>
            </a:r>
            <a:r>
              <a:rPr sz="1800" spc="-5" dirty="0">
                <a:latin typeface="Arial"/>
                <a:cs typeface="Arial"/>
              </a:rPr>
              <a:t>articles"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ada di </a:t>
            </a:r>
            <a:r>
              <a:rPr sz="1800" spc="-15" dirty="0">
                <a:latin typeface="Arial"/>
                <a:cs typeface="Arial"/>
              </a:rPr>
              <a:t>bawah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artikel.</a:t>
            </a:r>
            <a:endParaRPr sz="1800">
              <a:latin typeface="Arial"/>
              <a:cs typeface="Arial"/>
            </a:endParaRPr>
          </a:p>
          <a:p>
            <a:pPr marL="360045" marR="5080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Char char="•"/>
              <a:tabLst>
                <a:tab pos="360045" algn="l"/>
                <a:tab pos="360680" algn="l"/>
              </a:tabLst>
            </a:pPr>
            <a:r>
              <a:rPr sz="1800" spc="-10" dirty="0">
                <a:latin typeface="Arial"/>
                <a:cs typeface="Arial"/>
              </a:rPr>
              <a:t>Nantinya, </a:t>
            </a:r>
            <a:r>
              <a:rPr sz="1800" spc="-5" dirty="0">
                <a:latin typeface="Arial"/>
                <a:cs typeface="Arial"/>
              </a:rPr>
              <a:t>kalian akan mendapatkan hasil pencarian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terkait </a:t>
            </a:r>
            <a:r>
              <a:rPr sz="1800" spc="-10" dirty="0">
                <a:latin typeface="Arial"/>
                <a:cs typeface="Arial"/>
              </a:rPr>
              <a:t>dengan </a:t>
            </a:r>
            <a:r>
              <a:rPr sz="1800" spc="-5" dirty="0">
                <a:latin typeface="Arial"/>
                <a:cs typeface="Arial"/>
              </a:rPr>
              <a:t>artikel utama  tersebut. </a:t>
            </a:r>
            <a:r>
              <a:rPr sz="1800" spc="-10" dirty="0">
                <a:latin typeface="Arial"/>
                <a:cs typeface="Arial"/>
              </a:rPr>
              <a:t>Misalnya </a:t>
            </a:r>
            <a:r>
              <a:rPr sz="1800" spc="-5" dirty="0">
                <a:latin typeface="Arial"/>
                <a:cs typeface="Arial"/>
              </a:rPr>
              <a:t>hasil pencarian akan memperlihatkan artikel oleh </a:t>
            </a:r>
            <a:r>
              <a:rPr sz="1800" spc="-10" dirty="0">
                <a:latin typeface="Arial"/>
                <a:cs typeface="Arial"/>
              </a:rPr>
              <a:t>penulis yang </a:t>
            </a:r>
            <a:r>
              <a:rPr sz="1800" spc="-5" dirty="0">
                <a:latin typeface="Arial"/>
                <a:cs typeface="Arial"/>
              </a:rPr>
              <a:t>sama,  </a:t>
            </a:r>
            <a:r>
              <a:rPr sz="1800" spc="-10" dirty="0">
                <a:latin typeface="Arial"/>
                <a:cs typeface="Arial"/>
              </a:rPr>
              <a:t>menggunakan </a:t>
            </a:r>
            <a:r>
              <a:rPr sz="1800" dirty="0">
                <a:latin typeface="Arial"/>
                <a:cs typeface="Arial"/>
              </a:rPr>
              <a:t>kata </a:t>
            </a:r>
            <a:r>
              <a:rPr sz="1800" spc="-5" dirty="0">
                <a:latin typeface="Arial"/>
                <a:cs typeface="Arial"/>
              </a:rPr>
              <a:t>kunci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sama, atau memiliki </a:t>
            </a:r>
            <a:r>
              <a:rPr sz="1800" spc="-10" dirty="0">
                <a:latin typeface="Arial"/>
                <a:cs typeface="Arial"/>
              </a:rPr>
              <a:t>judul yang</a:t>
            </a:r>
            <a:r>
              <a:rPr sz="1800" spc="1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mirip.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Arial"/>
                <a:cs typeface="Arial"/>
              </a:rPr>
              <a:t>Cara </a:t>
            </a:r>
            <a:r>
              <a:rPr sz="2000" b="1" dirty="0">
                <a:latin typeface="Arial"/>
                <a:cs typeface="Arial"/>
              </a:rPr>
              <a:t>Mengutip dengan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Cepat</a:t>
            </a:r>
            <a:endParaRPr sz="2000">
              <a:latin typeface="Arial"/>
              <a:cs typeface="Arial"/>
            </a:endParaRPr>
          </a:p>
          <a:p>
            <a:pPr marL="299085" marR="105410" indent="-287020">
              <a:lnSpc>
                <a:spcPct val="100000"/>
              </a:lnSpc>
              <a:spcBef>
                <a:spcPts val="110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Ketika membuat makalah, skripsi atau thesis mungkin proses </a:t>
            </a:r>
            <a:r>
              <a:rPr sz="1800" spc="-15" dirty="0">
                <a:latin typeface="Arial"/>
                <a:cs typeface="Arial"/>
              </a:rPr>
              <a:t>yang </a:t>
            </a:r>
            <a:r>
              <a:rPr sz="1800" spc="-10" dirty="0">
                <a:latin typeface="Arial"/>
                <a:cs typeface="Arial"/>
              </a:rPr>
              <a:t>paling menjenuhkan  adalah </a:t>
            </a:r>
            <a:r>
              <a:rPr sz="1800" spc="-5" dirty="0">
                <a:latin typeface="Arial"/>
                <a:cs typeface="Arial"/>
              </a:rPr>
              <a:t>membuat daftar pustaka. </a:t>
            </a:r>
            <a:r>
              <a:rPr sz="1800" spc="-55" dirty="0">
                <a:latin typeface="Arial"/>
                <a:cs typeface="Arial"/>
              </a:rPr>
              <a:t>Tapi </a:t>
            </a:r>
            <a:r>
              <a:rPr sz="1800" spc="-5" dirty="0">
                <a:latin typeface="Arial"/>
                <a:cs typeface="Arial"/>
              </a:rPr>
              <a:t>tidak perlu </a:t>
            </a:r>
            <a:r>
              <a:rPr sz="1800" spc="-10" dirty="0">
                <a:latin typeface="Arial"/>
                <a:cs typeface="Arial"/>
              </a:rPr>
              <a:t>khawatir </a:t>
            </a:r>
            <a:r>
              <a:rPr sz="1800" spc="-5" dirty="0">
                <a:latin typeface="Arial"/>
                <a:cs typeface="Arial"/>
              </a:rPr>
              <a:t>karena Google Scholar </a:t>
            </a:r>
            <a:r>
              <a:rPr sz="1800" spc="-10" dirty="0">
                <a:latin typeface="Arial"/>
                <a:cs typeface="Arial"/>
              </a:rPr>
              <a:t>pun  </a:t>
            </a:r>
            <a:r>
              <a:rPr sz="1800" spc="-5" dirty="0">
                <a:latin typeface="Arial"/>
                <a:cs typeface="Arial"/>
              </a:rPr>
              <a:t>bisa membantu kalian </a:t>
            </a:r>
            <a:r>
              <a:rPr sz="1800" spc="-10" dirty="0">
                <a:latin typeface="Arial"/>
                <a:cs typeface="Arial"/>
              </a:rPr>
              <a:t>dengan </a:t>
            </a:r>
            <a:r>
              <a:rPr sz="1800" spc="-5" dirty="0">
                <a:latin typeface="Arial"/>
                <a:cs typeface="Arial"/>
              </a:rPr>
              <a:t>cepat </a:t>
            </a:r>
            <a:r>
              <a:rPr sz="1800" spc="-10" dirty="0">
                <a:latin typeface="Arial"/>
                <a:cs typeface="Arial"/>
              </a:rPr>
              <a:t>menyusun </a:t>
            </a:r>
            <a:r>
              <a:rPr sz="1800" spc="-5" dirty="0">
                <a:latin typeface="Arial"/>
                <a:cs typeface="Arial"/>
              </a:rPr>
              <a:t>daftar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pustaka.</a:t>
            </a:r>
            <a:endParaRPr sz="1800">
              <a:latin typeface="Arial"/>
              <a:cs typeface="Arial"/>
            </a:endParaRPr>
          </a:p>
          <a:p>
            <a:pPr marL="299085" marR="26670" indent="-287020">
              <a:lnSpc>
                <a:spcPct val="100000"/>
              </a:lnSpc>
              <a:spcBef>
                <a:spcPts val="1030"/>
              </a:spcBef>
              <a:buClr>
                <a:srgbClr val="1286C3"/>
              </a:buClr>
              <a:buSzPct val="144444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Caranya dengan </a:t>
            </a:r>
            <a:r>
              <a:rPr sz="1800" spc="-5" dirty="0">
                <a:latin typeface="Arial"/>
                <a:cs typeface="Arial"/>
              </a:rPr>
              <a:t>klik ikon tanda </a:t>
            </a:r>
            <a:r>
              <a:rPr sz="1800" dirty="0">
                <a:latin typeface="Arial"/>
                <a:cs typeface="Arial"/>
              </a:rPr>
              <a:t>kutip </a:t>
            </a:r>
            <a:r>
              <a:rPr sz="1800" spc="-10" dirty="0">
                <a:latin typeface="Arial"/>
                <a:cs typeface="Arial"/>
              </a:rPr>
              <a:t>yang </a:t>
            </a:r>
            <a:r>
              <a:rPr sz="1800" spc="-5" dirty="0">
                <a:latin typeface="Arial"/>
                <a:cs typeface="Arial"/>
              </a:rPr>
              <a:t>berada di </a:t>
            </a:r>
            <a:r>
              <a:rPr sz="1800" spc="-15" dirty="0">
                <a:latin typeface="Arial"/>
                <a:cs typeface="Arial"/>
              </a:rPr>
              <a:t>bawah </a:t>
            </a:r>
            <a:r>
              <a:rPr sz="1800" spc="-5" dirty="0">
                <a:latin typeface="Arial"/>
                <a:cs typeface="Arial"/>
              </a:rPr>
              <a:t>artikel. Setelah itu akan ada  </a:t>
            </a:r>
            <a:r>
              <a:rPr sz="1800" spc="-10" dirty="0">
                <a:latin typeface="Arial"/>
                <a:cs typeface="Arial"/>
              </a:rPr>
              <a:t>jendela yang </a:t>
            </a:r>
            <a:r>
              <a:rPr sz="1800" spc="-5" dirty="0">
                <a:latin typeface="Arial"/>
                <a:cs typeface="Arial"/>
              </a:rPr>
              <a:t>muncul </a:t>
            </a:r>
            <a:r>
              <a:rPr sz="1800" spc="-10" dirty="0">
                <a:latin typeface="Arial"/>
                <a:cs typeface="Arial"/>
              </a:rPr>
              <a:t>dengan </a:t>
            </a:r>
            <a:r>
              <a:rPr sz="1800" spc="-5" dirty="0">
                <a:latin typeface="Arial"/>
                <a:cs typeface="Arial"/>
              </a:rPr>
              <a:t>citation sesuai </a:t>
            </a:r>
            <a:r>
              <a:rPr sz="1800" dirty="0">
                <a:latin typeface="Arial"/>
                <a:cs typeface="Arial"/>
              </a:rPr>
              <a:t>format </a:t>
            </a:r>
            <a:r>
              <a:rPr sz="1800" spc="-10" dirty="0">
                <a:latin typeface="Arial"/>
                <a:cs typeface="Arial"/>
              </a:rPr>
              <a:t>yang diinginkan, </a:t>
            </a:r>
            <a:r>
              <a:rPr sz="1800" spc="-5" dirty="0">
                <a:latin typeface="Arial"/>
                <a:cs typeface="Arial"/>
              </a:rPr>
              <a:t>mulai dari </a:t>
            </a:r>
            <a:r>
              <a:rPr sz="1800" dirty="0">
                <a:latin typeface="Arial"/>
                <a:cs typeface="Arial"/>
              </a:rPr>
              <a:t>MLA,  </a:t>
            </a:r>
            <a:r>
              <a:rPr sz="1800" spc="-35" dirty="0">
                <a:latin typeface="Arial"/>
                <a:cs typeface="Arial"/>
              </a:rPr>
              <a:t>APA, </a:t>
            </a:r>
            <a:r>
              <a:rPr sz="1800" spc="-10" dirty="0">
                <a:latin typeface="Arial"/>
                <a:cs typeface="Arial"/>
              </a:rPr>
              <a:t>Chicago hingga </a:t>
            </a:r>
            <a:r>
              <a:rPr sz="1800" spc="-5" dirty="0">
                <a:latin typeface="Arial"/>
                <a:cs typeface="Arial"/>
              </a:rPr>
              <a:t>Harvard. Hasil </a:t>
            </a:r>
            <a:r>
              <a:rPr sz="1800" spc="-10" dirty="0">
                <a:latin typeface="Arial"/>
                <a:cs typeface="Arial"/>
              </a:rPr>
              <a:t>ini </a:t>
            </a:r>
            <a:r>
              <a:rPr sz="1800" spc="-5" dirty="0">
                <a:latin typeface="Arial"/>
                <a:cs typeface="Arial"/>
              </a:rPr>
              <a:t>bisa kalian copy </a:t>
            </a:r>
            <a:r>
              <a:rPr sz="1800" spc="-10" dirty="0">
                <a:latin typeface="Arial"/>
                <a:cs typeface="Arial"/>
              </a:rPr>
              <a:t>dan </a:t>
            </a:r>
            <a:r>
              <a:rPr sz="1800" spc="-5" dirty="0">
                <a:latin typeface="Arial"/>
                <a:cs typeface="Arial"/>
              </a:rPr>
              <a:t>paste </a:t>
            </a:r>
            <a:r>
              <a:rPr sz="1800" spc="-10" dirty="0">
                <a:latin typeface="Arial"/>
                <a:cs typeface="Arial"/>
              </a:rPr>
              <a:t>dengan </a:t>
            </a:r>
            <a:r>
              <a:rPr sz="1800" spc="-5" dirty="0">
                <a:latin typeface="Arial"/>
                <a:cs typeface="Arial"/>
              </a:rPr>
              <a:t>cepat </a:t>
            </a:r>
            <a:r>
              <a:rPr sz="1800" dirty="0">
                <a:latin typeface="Arial"/>
                <a:cs typeface="Arial"/>
              </a:rPr>
              <a:t>ke  </a:t>
            </a:r>
            <a:r>
              <a:rPr sz="1800" spc="-5" dirty="0">
                <a:latin typeface="Arial"/>
                <a:cs typeface="Arial"/>
              </a:rPr>
              <a:t>Microsoft </a:t>
            </a:r>
            <a:r>
              <a:rPr sz="1800" spc="-15" dirty="0">
                <a:latin typeface="Arial"/>
                <a:cs typeface="Arial"/>
              </a:rPr>
              <a:t>Word.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1052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Office Theme</vt:lpstr>
      <vt:lpstr>     ICT LITERACY Program Studi Informatika  SESI 11 – Pemanfaatan Basis Data Google Scholar  dan EBSCO (E-Learning)  </vt:lpstr>
      <vt:lpstr>Google Scholar</vt:lpstr>
      <vt:lpstr>Manfaat Google Scholar</vt:lpstr>
      <vt:lpstr>Manfaat Google Scholar</vt:lpstr>
      <vt:lpstr>Cara Mengakses Google Scholar</vt:lpstr>
      <vt:lpstr>Menggunakan Google Scholar</vt:lpstr>
      <vt:lpstr>Menggunakan Google Scholar</vt:lpstr>
      <vt:lpstr>Menggunakan Google Scholar</vt:lpstr>
      <vt:lpstr>Menggunakan Google Scholar</vt:lpstr>
      <vt:lpstr>EBSCO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61</cp:revision>
  <dcterms:created xsi:type="dcterms:W3CDTF">2021-09-06T16:17:13Z</dcterms:created>
  <dcterms:modified xsi:type="dcterms:W3CDTF">2022-10-25T03:59:52Z</dcterms:modified>
</cp:coreProperties>
</file>