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6166" y="3027813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ICT LITERACY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 12 – Cyber Security,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Keamanan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TIK,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Keamanan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Siber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, dan IT Forensic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4113" y="2017522"/>
            <a:ext cx="3600450" cy="2402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4959" y="535686"/>
            <a:ext cx="2498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Keamanan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TIK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0128" y="1692401"/>
            <a:ext cx="14859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dirty="0">
                <a:solidFill>
                  <a:srgbClr val="1286C3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6640" y="1703069"/>
            <a:ext cx="52863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85570" algn="l"/>
                <a:tab pos="2611120" algn="l"/>
                <a:tab pos="3809365" algn="l"/>
                <a:tab pos="4546600" algn="l"/>
              </a:tabLst>
            </a:pPr>
            <a:r>
              <a:rPr sz="1900" dirty="0">
                <a:latin typeface="Arial"/>
                <a:cs typeface="Arial"/>
              </a:rPr>
              <a:t>Keamanan	</a:t>
            </a:r>
            <a:r>
              <a:rPr sz="1900" spc="-25" dirty="0">
                <a:latin typeface="Arial"/>
                <a:cs typeface="Arial"/>
              </a:rPr>
              <a:t>Teknologi	</a:t>
            </a:r>
            <a:r>
              <a:rPr sz="1900" dirty="0">
                <a:latin typeface="Arial"/>
                <a:cs typeface="Arial"/>
              </a:rPr>
              <a:t>Informasi	</a:t>
            </a:r>
            <a:r>
              <a:rPr sz="1900" spc="-5" dirty="0">
                <a:latin typeface="Arial"/>
                <a:cs typeface="Arial"/>
              </a:rPr>
              <a:t>(TIK)	adalah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6640" y="1936242"/>
            <a:ext cx="52863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3630" algn="l"/>
                <a:tab pos="2725420" algn="l"/>
                <a:tab pos="3642995" algn="l"/>
                <a:tab pos="4869815" algn="l"/>
              </a:tabLst>
            </a:pPr>
            <a:r>
              <a:rPr sz="1900" spc="-10" dirty="0">
                <a:latin typeface="Arial"/>
                <a:cs typeface="Arial"/>
              </a:rPr>
              <a:t>aktivi</a:t>
            </a:r>
            <a:r>
              <a:rPr sz="1900" spc="5" dirty="0">
                <a:latin typeface="Arial"/>
                <a:cs typeface="Arial"/>
              </a:rPr>
              <a:t>t</a:t>
            </a:r>
            <a:r>
              <a:rPr sz="1900" spc="-10" dirty="0">
                <a:latin typeface="Arial"/>
                <a:cs typeface="Arial"/>
              </a:rPr>
              <a:t>a</a:t>
            </a:r>
            <a:r>
              <a:rPr sz="1900" spc="-5" dirty="0">
                <a:latin typeface="Arial"/>
                <a:cs typeface="Arial"/>
              </a:rPr>
              <a:t>s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10" dirty="0">
                <a:latin typeface="Arial"/>
                <a:cs typeface="Arial"/>
              </a:rPr>
              <a:t>pe</a:t>
            </a:r>
            <a:r>
              <a:rPr sz="1900" spc="10" dirty="0">
                <a:latin typeface="Arial"/>
                <a:cs typeface="Arial"/>
              </a:rPr>
              <a:t>r</a:t>
            </a:r>
            <a:r>
              <a:rPr sz="1900" spc="-10" dirty="0">
                <a:latin typeface="Arial"/>
                <a:cs typeface="Arial"/>
              </a:rPr>
              <a:t>l</a:t>
            </a:r>
            <a:r>
              <a:rPr sz="1900" dirty="0">
                <a:latin typeface="Arial"/>
                <a:cs typeface="Arial"/>
              </a:rPr>
              <a:t>i</a:t>
            </a:r>
            <a:r>
              <a:rPr sz="1900" spc="-10" dirty="0">
                <a:latin typeface="Arial"/>
                <a:cs typeface="Arial"/>
              </a:rPr>
              <a:t>n</a:t>
            </a:r>
            <a:r>
              <a:rPr sz="1900" spc="5" dirty="0">
                <a:latin typeface="Arial"/>
                <a:cs typeface="Arial"/>
              </a:rPr>
              <a:t>d</a:t>
            </a:r>
            <a:r>
              <a:rPr sz="1900" spc="-10" dirty="0">
                <a:latin typeface="Arial"/>
                <a:cs typeface="Arial"/>
              </a:rPr>
              <a:t>u</a:t>
            </a:r>
            <a:r>
              <a:rPr sz="1900" spc="5" dirty="0">
                <a:latin typeface="Arial"/>
                <a:cs typeface="Arial"/>
              </a:rPr>
              <a:t>n</a:t>
            </a:r>
            <a:r>
              <a:rPr sz="1900" spc="-10" dirty="0">
                <a:latin typeface="Arial"/>
                <a:cs typeface="Arial"/>
              </a:rPr>
              <a:t>g</a:t>
            </a:r>
            <a:r>
              <a:rPr sz="1900" spc="5" dirty="0">
                <a:latin typeface="Arial"/>
                <a:cs typeface="Arial"/>
              </a:rPr>
              <a:t>a</a:t>
            </a:r>
            <a:r>
              <a:rPr sz="1900" spc="-5" dirty="0">
                <a:latin typeface="Arial"/>
                <a:cs typeface="Arial"/>
              </a:rPr>
              <a:t>n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5" dirty="0">
                <a:latin typeface="Arial"/>
                <a:cs typeface="Arial"/>
              </a:rPr>
              <a:t>sis</a:t>
            </a:r>
            <a:r>
              <a:rPr sz="1900" dirty="0">
                <a:latin typeface="Arial"/>
                <a:cs typeface="Arial"/>
              </a:rPr>
              <a:t>t</a:t>
            </a:r>
            <a:r>
              <a:rPr sz="1900" spc="-10" dirty="0">
                <a:latin typeface="Arial"/>
                <a:cs typeface="Arial"/>
              </a:rPr>
              <a:t>e</a:t>
            </a:r>
            <a:r>
              <a:rPr sz="1900" spc="-5" dirty="0">
                <a:latin typeface="Arial"/>
                <a:cs typeface="Arial"/>
              </a:rPr>
              <a:t>m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5" dirty="0">
                <a:latin typeface="Arial"/>
                <a:cs typeface="Arial"/>
              </a:rPr>
              <a:t>ko</a:t>
            </a:r>
            <a:r>
              <a:rPr sz="1900" spc="10" dirty="0">
                <a:latin typeface="Arial"/>
                <a:cs typeface="Arial"/>
              </a:rPr>
              <a:t>m</a:t>
            </a:r>
            <a:r>
              <a:rPr sz="1900" spc="-10" dirty="0">
                <a:latin typeface="Arial"/>
                <a:cs typeface="Arial"/>
              </a:rPr>
              <a:t>put</a:t>
            </a:r>
            <a:r>
              <a:rPr sz="1900" spc="10" dirty="0">
                <a:latin typeface="Arial"/>
                <a:cs typeface="Arial"/>
              </a:rPr>
              <a:t>e</a:t>
            </a:r>
            <a:r>
              <a:rPr sz="1900" spc="-5" dirty="0">
                <a:latin typeface="Arial"/>
                <a:cs typeface="Arial"/>
              </a:rPr>
              <a:t>r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10" dirty="0">
                <a:latin typeface="Arial"/>
                <a:cs typeface="Arial"/>
              </a:rPr>
              <a:t>d</a:t>
            </a:r>
            <a:r>
              <a:rPr sz="1900" spc="5" dirty="0">
                <a:latin typeface="Arial"/>
                <a:cs typeface="Arial"/>
              </a:rPr>
              <a:t>a</a:t>
            </a:r>
            <a:r>
              <a:rPr sz="1900" spc="-5" dirty="0">
                <a:latin typeface="Arial"/>
                <a:cs typeface="Arial"/>
              </a:rPr>
              <a:t>ri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6640" y="2167889"/>
            <a:ext cx="5288280" cy="12414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50"/>
              </a:spcBef>
            </a:pPr>
            <a:r>
              <a:rPr sz="1900" dirty="0">
                <a:latin typeface="Arial"/>
                <a:cs typeface="Arial"/>
              </a:rPr>
              <a:t>serangan </a:t>
            </a:r>
            <a:r>
              <a:rPr sz="1900" spc="-5" dirty="0">
                <a:latin typeface="Arial"/>
                <a:cs typeface="Arial"/>
              </a:rPr>
              <a:t>orang yang </a:t>
            </a:r>
            <a:r>
              <a:rPr sz="1900" dirty="0">
                <a:latin typeface="Arial"/>
                <a:cs typeface="Arial"/>
              </a:rPr>
              <a:t>tidak bertanggungjawab.  </a:t>
            </a:r>
            <a:r>
              <a:rPr sz="1900" spc="-30" dirty="0">
                <a:latin typeface="Arial"/>
                <a:cs typeface="Arial"/>
              </a:rPr>
              <a:t>Termasuk </a:t>
            </a:r>
            <a:r>
              <a:rPr sz="1900" spc="-5" dirty="0">
                <a:latin typeface="Arial"/>
                <a:cs typeface="Arial"/>
              </a:rPr>
              <a:t>di dalamnya pencegahan dari  kerusakan pada hardware, software </a:t>
            </a:r>
            <a:r>
              <a:rPr sz="1900" dirty="0">
                <a:latin typeface="Arial"/>
                <a:cs typeface="Arial"/>
              </a:rPr>
              <a:t>atau </a:t>
            </a:r>
            <a:r>
              <a:rPr sz="1900" spc="-5" dirty="0">
                <a:latin typeface="Arial"/>
                <a:cs typeface="Arial"/>
              </a:rPr>
              <a:t>data  elektronik, juga dari disrupsi atau misdirection  dari </a:t>
            </a:r>
            <a:r>
              <a:rPr sz="1900" spc="-10" dirty="0">
                <a:latin typeface="Arial"/>
                <a:cs typeface="Arial"/>
              </a:rPr>
              <a:t>layanan </a:t>
            </a:r>
            <a:r>
              <a:rPr sz="1900" spc="-5" dirty="0">
                <a:latin typeface="Arial"/>
                <a:cs typeface="Arial"/>
              </a:rPr>
              <a:t>teknologi</a:t>
            </a:r>
            <a:r>
              <a:rPr sz="1900" spc="1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informasi.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0128" y="3449828"/>
            <a:ext cx="14859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dirty="0">
                <a:solidFill>
                  <a:srgbClr val="1286C3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6640" y="3460496"/>
            <a:ext cx="52863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0805" algn="l"/>
                <a:tab pos="2507615" algn="l"/>
                <a:tab pos="3667125" algn="l"/>
                <a:tab pos="4507230" algn="l"/>
              </a:tabLst>
            </a:pPr>
            <a:r>
              <a:rPr sz="1900" dirty="0">
                <a:latin typeface="Arial"/>
                <a:cs typeface="Arial"/>
              </a:rPr>
              <a:t>Keamanan	</a:t>
            </a:r>
            <a:r>
              <a:rPr sz="1900" spc="-5" dirty="0">
                <a:latin typeface="Arial"/>
                <a:cs typeface="Arial"/>
              </a:rPr>
              <a:t>teknologi	informasi	sering	dikenal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6640" y="3692144"/>
            <a:ext cx="5285740" cy="5461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540"/>
              </a:spcBef>
              <a:tabLst>
                <a:tab pos="611505" algn="l"/>
                <a:tab pos="1562735" algn="l"/>
                <a:tab pos="2218055" algn="l"/>
                <a:tab pos="2321560" algn="l"/>
                <a:tab pos="4076065" algn="l"/>
              </a:tabLst>
            </a:pPr>
            <a:r>
              <a:rPr sz="1900" spc="-10" dirty="0">
                <a:latin typeface="Arial"/>
                <a:cs typeface="Arial"/>
              </a:rPr>
              <a:t>pu</a:t>
            </a:r>
            <a:r>
              <a:rPr sz="1900" spc="5" dirty="0">
                <a:latin typeface="Arial"/>
                <a:cs typeface="Arial"/>
              </a:rPr>
              <a:t>l</a:t>
            </a:r>
            <a:r>
              <a:rPr sz="1900" spc="-5" dirty="0">
                <a:latin typeface="Arial"/>
                <a:cs typeface="Arial"/>
              </a:rPr>
              <a:t>a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10" dirty="0">
                <a:latin typeface="Arial"/>
                <a:cs typeface="Arial"/>
              </a:rPr>
              <a:t>d</a:t>
            </a:r>
            <a:r>
              <a:rPr sz="1900" spc="5" dirty="0">
                <a:latin typeface="Arial"/>
                <a:cs typeface="Arial"/>
              </a:rPr>
              <a:t>e</a:t>
            </a:r>
            <a:r>
              <a:rPr sz="1900" spc="-10" dirty="0">
                <a:latin typeface="Arial"/>
                <a:cs typeface="Arial"/>
              </a:rPr>
              <a:t>n</a:t>
            </a:r>
            <a:r>
              <a:rPr sz="1900" spc="5" dirty="0">
                <a:latin typeface="Arial"/>
                <a:cs typeface="Arial"/>
              </a:rPr>
              <a:t>g</a:t>
            </a:r>
            <a:r>
              <a:rPr sz="1900" spc="-10" dirty="0">
                <a:latin typeface="Arial"/>
                <a:cs typeface="Arial"/>
              </a:rPr>
              <a:t>a</a:t>
            </a:r>
            <a:r>
              <a:rPr sz="1900" spc="-5" dirty="0">
                <a:latin typeface="Arial"/>
                <a:cs typeface="Arial"/>
              </a:rPr>
              <a:t>n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10" dirty="0">
                <a:latin typeface="Arial"/>
                <a:cs typeface="Arial"/>
              </a:rPr>
              <a:t>isti</a:t>
            </a:r>
            <a:r>
              <a:rPr sz="1900" dirty="0">
                <a:latin typeface="Arial"/>
                <a:cs typeface="Arial"/>
              </a:rPr>
              <a:t>l</a:t>
            </a:r>
            <a:r>
              <a:rPr sz="1900" spc="-10" dirty="0">
                <a:latin typeface="Arial"/>
                <a:cs typeface="Arial"/>
              </a:rPr>
              <a:t>a</a:t>
            </a:r>
            <a:r>
              <a:rPr sz="1900" spc="-5" dirty="0">
                <a:latin typeface="Arial"/>
                <a:cs typeface="Arial"/>
              </a:rPr>
              <a:t>h</a:t>
            </a:r>
            <a:r>
              <a:rPr sz="1900" dirty="0">
                <a:latin typeface="Arial"/>
                <a:cs typeface="Arial"/>
              </a:rPr>
              <a:t>		</a:t>
            </a:r>
            <a:r>
              <a:rPr sz="1900" spc="-5" dirty="0">
                <a:latin typeface="Arial"/>
                <a:cs typeface="Arial"/>
              </a:rPr>
              <a:t>cy</a:t>
            </a:r>
            <a:r>
              <a:rPr sz="1900" spc="5" dirty="0">
                <a:latin typeface="Arial"/>
                <a:cs typeface="Arial"/>
              </a:rPr>
              <a:t>b</a:t>
            </a:r>
            <a:r>
              <a:rPr sz="1900" spc="-10" dirty="0">
                <a:latin typeface="Arial"/>
                <a:cs typeface="Arial"/>
              </a:rPr>
              <a:t>e</a:t>
            </a:r>
            <a:r>
              <a:rPr sz="1900" spc="-5" dirty="0">
                <a:latin typeface="Arial"/>
                <a:cs typeface="Arial"/>
              </a:rPr>
              <a:t>r</a:t>
            </a:r>
            <a:r>
              <a:rPr sz="1900" dirty="0">
                <a:latin typeface="Arial"/>
                <a:cs typeface="Arial"/>
              </a:rPr>
              <a:t>s</a:t>
            </a:r>
            <a:r>
              <a:rPr sz="1900" spc="-10" dirty="0">
                <a:latin typeface="Arial"/>
                <a:cs typeface="Arial"/>
              </a:rPr>
              <a:t>ecu</a:t>
            </a:r>
            <a:r>
              <a:rPr sz="1900" spc="10" dirty="0">
                <a:latin typeface="Arial"/>
                <a:cs typeface="Arial"/>
              </a:rPr>
              <a:t>r</a:t>
            </a:r>
            <a:r>
              <a:rPr sz="1900" spc="-10" dirty="0">
                <a:latin typeface="Arial"/>
                <a:cs typeface="Arial"/>
              </a:rPr>
              <a:t>it</a:t>
            </a:r>
            <a:r>
              <a:rPr sz="1900" spc="-150" dirty="0">
                <a:latin typeface="Arial"/>
                <a:cs typeface="Arial"/>
              </a:rPr>
              <a:t>y</a:t>
            </a:r>
            <a:r>
              <a:rPr sz="1900" spc="-5" dirty="0">
                <a:latin typeface="Arial"/>
                <a:cs typeface="Arial"/>
              </a:rPr>
              <a:t>,</a:t>
            </a:r>
            <a:r>
              <a:rPr sz="1900" dirty="0">
                <a:latin typeface="Arial"/>
                <a:cs typeface="Arial"/>
              </a:rPr>
              <a:t>	i</a:t>
            </a:r>
            <a:r>
              <a:rPr sz="1900" spc="-10" dirty="0">
                <a:latin typeface="Arial"/>
                <a:cs typeface="Arial"/>
              </a:rPr>
              <a:t>nfo</a:t>
            </a:r>
            <a:r>
              <a:rPr sz="1900" spc="10" dirty="0">
                <a:latin typeface="Arial"/>
                <a:cs typeface="Arial"/>
              </a:rPr>
              <a:t>r</a:t>
            </a:r>
            <a:r>
              <a:rPr sz="1900" spc="-5" dirty="0">
                <a:latin typeface="Arial"/>
                <a:cs typeface="Arial"/>
              </a:rPr>
              <a:t>mat</a:t>
            </a:r>
            <a:r>
              <a:rPr sz="1900" dirty="0">
                <a:latin typeface="Arial"/>
                <a:cs typeface="Arial"/>
              </a:rPr>
              <a:t>i</a:t>
            </a:r>
            <a:r>
              <a:rPr sz="1900" spc="-10" dirty="0">
                <a:latin typeface="Arial"/>
                <a:cs typeface="Arial"/>
              </a:rPr>
              <a:t>on  </a:t>
            </a:r>
            <a:r>
              <a:rPr sz="1900" spc="-5" dirty="0">
                <a:latin typeface="Arial"/>
                <a:cs typeface="Arial"/>
              </a:rPr>
              <a:t>technology</a:t>
            </a:r>
            <a:r>
              <a:rPr sz="1900" spc="5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security	(IT</a:t>
            </a:r>
            <a:r>
              <a:rPr sz="1900" spc="-3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Security).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0128" y="4278833"/>
            <a:ext cx="14859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dirty="0">
                <a:solidFill>
                  <a:srgbClr val="1286C3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36640" y="4289501"/>
            <a:ext cx="5287645" cy="21685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55"/>
              </a:spcBef>
            </a:pPr>
            <a:r>
              <a:rPr sz="1900" spc="-5" dirty="0">
                <a:latin typeface="Arial"/>
                <a:cs typeface="Arial"/>
              </a:rPr>
              <a:t>Bidang ini </a:t>
            </a:r>
            <a:r>
              <a:rPr sz="1900" dirty="0">
                <a:latin typeface="Arial"/>
                <a:cs typeface="Arial"/>
              </a:rPr>
              <a:t>tumbuh berkembang </a:t>
            </a:r>
            <a:r>
              <a:rPr sz="1900" spc="-5" dirty="0">
                <a:latin typeface="Arial"/>
                <a:cs typeface="Arial"/>
              </a:rPr>
              <a:t>dengan pesat  karena kebutuhan </a:t>
            </a:r>
            <a:r>
              <a:rPr sz="1900" dirty="0">
                <a:latin typeface="Arial"/>
                <a:cs typeface="Arial"/>
              </a:rPr>
              <a:t>akan </a:t>
            </a:r>
            <a:r>
              <a:rPr sz="1900" spc="-5" dirty="0">
                <a:latin typeface="Arial"/>
                <a:cs typeface="Arial"/>
              </a:rPr>
              <a:t>pentingnya ketahanan  sistem </a:t>
            </a:r>
            <a:r>
              <a:rPr sz="1900" spc="-10" dirty="0">
                <a:latin typeface="Arial"/>
                <a:cs typeface="Arial"/>
              </a:rPr>
              <a:t>komputer. Hal </a:t>
            </a:r>
            <a:r>
              <a:rPr sz="1900" spc="-5" dirty="0">
                <a:latin typeface="Arial"/>
                <a:cs typeface="Arial"/>
              </a:rPr>
              <a:t>ini muncul seiring dengan  </a:t>
            </a:r>
            <a:r>
              <a:rPr sz="1900" dirty="0">
                <a:latin typeface="Arial"/>
                <a:cs typeface="Arial"/>
              </a:rPr>
              <a:t>perkembangan </a:t>
            </a:r>
            <a:r>
              <a:rPr sz="1900" spc="-5" dirty="0">
                <a:latin typeface="Arial"/>
                <a:cs typeface="Arial"/>
              </a:rPr>
              <a:t>pesat dan kompleks teknologi  internet, WIFI, bluetooth, handphone, dan  perangkat </a:t>
            </a:r>
            <a:r>
              <a:rPr sz="1900" dirty="0">
                <a:latin typeface="Arial"/>
                <a:cs typeface="Arial"/>
              </a:rPr>
              <a:t>kecil </a:t>
            </a:r>
            <a:r>
              <a:rPr sz="1900" spc="-5" dirty="0">
                <a:latin typeface="Arial"/>
                <a:cs typeface="Arial"/>
              </a:rPr>
              <a:t>lainnya memanfaatkan platform  </a:t>
            </a:r>
            <a:r>
              <a:rPr sz="1900" spc="-55" dirty="0">
                <a:latin typeface="Arial"/>
                <a:cs typeface="Arial"/>
              </a:rPr>
              <a:t>IoT. </a:t>
            </a:r>
            <a:r>
              <a:rPr sz="1900" spc="-5" dirty="0">
                <a:latin typeface="Arial"/>
                <a:cs typeface="Arial"/>
              </a:rPr>
              <a:t>Karena kompleksitasnya, baik dari </a:t>
            </a:r>
            <a:r>
              <a:rPr sz="1900" dirty="0">
                <a:latin typeface="Arial"/>
                <a:cs typeface="Arial"/>
              </a:rPr>
              <a:t>sisi  </a:t>
            </a:r>
            <a:r>
              <a:rPr sz="1900" spc="-5" dirty="0">
                <a:latin typeface="Arial"/>
                <a:cs typeface="Arial"/>
              </a:rPr>
              <a:t>teknologi dan politik maka hal </a:t>
            </a:r>
            <a:r>
              <a:rPr sz="1900" dirty="0">
                <a:latin typeface="Arial"/>
                <a:cs typeface="Arial"/>
              </a:rPr>
              <a:t>ini </a:t>
            </a:r>
            <a:r>
              <a:rPr sz="1900" spc="-5" dirty="0">
                <a:latin typeface="Arial"/>
                <a:cs typeface="Arial"/>
              </a:rPr>
              <a:t>ini menjadi  tantangan </a:t>
            </a:r>
            <a:r>
              <a:rPr sz="1900" spc="-10" dirty="0">
                <a:latin typeface="Arial"/>
                <a:cs typeface="Arial"/>
              </a:rPr>
              <a:t>didunia </a:t>
            </a:r>
            <a:r>
              <a:rPr sz="1900" spc="-5" dirty="0">
                <a:latin typeface="Arial"/>
                <a:cs typeface="Arial"/>
              </a:rPr>
              <a:t>modern saat</a:t>
            </a:r>
            <a:r>
              <a:rPr sz="1900" spc="13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ini.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6389" y="552068"/>
            <a:ext cx="1920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IT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Forensic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9316" y="1100708"/>
            <a:ext cx="6352540" cy="53765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51484" marR="157480" indent="-287020" algn="just">
              <a:lnSpc>
                <a:spcPct val="80000"/>
              </a:lnSpc>
              <a:spcBef>
                <a:spcPts val="585"/>
              </a:spcBef>
              <a:buClr>
                <a:srgbClr val="1286C3"/>
              </a:buClr>
              <a:buSzPct val="145000"/>
              <a:buChar char="•"/>
              <a:tabLst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Forensik </a:t>
            </a:r>
            <a:r>
              <a:rPr sz="2000" spc="-5" dirty="0">
                <a:latin typeface="Arial"/>
                <a:cs typeface="Arial"/>
              </a:rPr>
              <a:t>adalah cabang dari ilmu komputer  tetapi menjurus </a:t>
            </a:r>
            <a:r>
              <a:rPr sz="2000" dirty="0">
                <a:latin typeface="Arial"/>
                <a:cs typeface="Arial"/>
              </a:rPr>
              <a:t>ke </a:t>
            </a:r>
            <a:r>
              <a:rPr sz="2000" spc="-5" dirty="0">
                <a:latin typeface="Arial"/>
                <a:cs typeface="Arial"/>
              </a:rPr>
              <a:t>bagian forensik yaitu berkaitan  dengan bukti hukum yang ditemukan di komputer  </a:t>
            </a:r>
            <a:r>
              <a:rPr sz="2000" dirty="0">
                <a:latin typeface="Arial"/>
                <a:cs typeface="Arial"/>
              </a:rPr>
              <a:t>dan media </a:t>
            </a:r>
            <a:r>
              <a:rPr sz="2000" spc="-5" dirty="0">
                <a:latin typeface="Arial"/>
                <a:cs typeface="Arial"/>
              </a:rPr>
              <a:t>penyimpanan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digital.</a:t>
            </a:r>
            <a:endParaRPr sz="2000">
              <a:latin typeface="Arial"/>
              <a:cs typeface="Arial"/>
            </a:endParaRPr>
          </a:p>
          <a:p>
            <a:pPr marL="451484" marR="157480" indent="-287020" algn="just">
              <a:lnSpc>
                <a:spcPct val="8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Komputer forensik juga dikenal sebagai Digital  </a:t>
            </a:r>
            <a:r>
              <a:rPr sz="2000" dirty="0">
                <a:latin typeface="Arial"/>
                <a:cs typeface="Arial"/>
              </a:rPr>
              <a:t>Forensik. </a:t>
            </a:r>
            <a:r>
              <a:rPr sz="2000" spc="-5" dirty="0">
                <a:latin typeface="Arial"/>
                <a:cs typeface="Arial"/>
              </a:rPr>
              <a:t>Kata forensik </a:t>
            </a:r>
            <a:r>
              <a:rPr sz="2000" spc="-10" dirty="0">
                <a:latin typeface="Arial"/>
                <a:cs typeface="Arial"/>
              </a:rPr>
              <a:t>itu </a:t>
            </a:r>
            <a:r>
              <a:rPr sz="2000" dirty="0">
                <a:latin typeface="Arial"/>
                <a:cs typeface="Arial"/>
              </a:rPr>
              <a:t>sendiri </a:t>
            </a:r>
            <a:r>
              <a:rPr sz="2000" spc="-5" dirty="0">
                <a:latin typeface="Arial"/>
                <a:cs typeface="Arial"/>
              </a:rPr>
              <a:t>secara umum  artinya </a:t>
            </a:r>
            <a:r>
              <a:rPr sz="2000" dirty="0">
                <a:latin typeface="Arial"/>
                <a:cs typeface="Arial"/>
              </a:rPr>
              <a:t>membawa ke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pengadilan.</a:t>
            </a:r>
            <a:endParaRPr sz="2000">
              <a:latin typeface="Arial"/>
              <a:cs typeface="Arial"/>
            </a:endParaRPr>
          </a:p>
          <a:p>
            <a:pPr marL="451484" marR="156210" indent="-287020" algn="just">
              <a:lnSpc>
                <a:spcPct val="8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IT Forensik merupakan ilmu yang berhubungan  dengan pengumpulan </a:t>
            </a:r>
            <a:r>
              <a:rPr sz="2000" spc="-10" dirty="0">
                <a:latin typeface="Arial"/>
                <a:cs typeface="Arial"/>
              </a:rPr>
              <a:t>fakta </a:t>
            </a:r>
            <a:r>
              <a:rPr sz="2000" spc="-5" dirty="0">
                <a:latin typeface="Arial"/>
                <a:cs typeface="Arial"/>
              </a:rPr>
              <a:t>dan bukti pelanggaran  keamanan </a:t>
            </a:r>
            <a:r>
              <a:rPr sz="2000" dirty="0">
                <a:latin typeface="Arial"/>
                <a:cs typeface="Arial"/>
              </a:rPr>
              <a:t>sistem </a:t>
            </a:r>
            <a:r>
              <a:rPr sz="2000" spc="-5" dirty="0">
                <a:latin typeface="Arial"/>
                <a:cs typeface="Arial"/>
              </a:rPr>
              <a:t>informasi serta validasinya  </a:t>
            </a:r>
            <a:r>
              <a:rPr sz="2000" dirty="0">
                <a:latin typeface="Arial"/>
                <a:cs typeface="Arial"/>
              </a:rPr>
              <a:t>menurut </a:t>
            </a:r>
            <a:r>
              <a:rPr sz="2000" spc="-5" dirty="0">
                <a:latin typeface="Arial"/>
                <a:cs typeface="Arial"/>
              </a:rPr>
              <a:t>metode yang digunakan (misalnya  metode sebab-akibat), </a:t>
            </a:r>
            <a:r>
              <a:rPr sz="2000" dirty="0">
                <a:latin typeface="Arial"/>
                <a:cs typeface="Arial"/>
              </a:rPr>
              <a:t>di mana </a:t>
            </a:r>
            <a:r>
              <a:rPr sz="2000" spc="-5" dirty="0">
                <a:latin typeface="Arial"/>
                <a:cs typeface="Arial"/>
              </a:rPr>
              <a:t>IT Forensik  bertujuan untuk mendapatkan fakta-fakta objektif  </a:t>
            </a:r>
            <a:r>
              <a:rPr sz="2000" dirty="0">
                <a:latin typeface="Arial"/>
                <a:cs typeface="Arial"/>
              </a:rPr>
              <a:t>dari sistem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informasi.</a:t>
            </a:r>
            <a:endParaRPr sz="2000">
              <a:latin typeface="Arial"/>
              <a:cs typeface="Arial"/>
            </a:endParaRPr>
          </a:p>
          <a:p>
            <a:pPr marL="451484" marR="156845" indent="-287020" algn="just">
              <a:lnSpc>
                <a:spcPct val="8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Fakta-fakta </a:t>
            </a:r>
            <a:r>
              <a:rPr sz="2000" spc="-10" dirty="0">
                <a:latin typeface="Arial"/>
                <a:cs typeface="Arial"/>
              </a:rPr>
              <a:t>tersebut </a:t>
            </a:r>
            <a:r>
              <a:rPr sz="2000" spc="-5" dirty="0">
                <a:latin typeface="Arial"/>
                <a:cs typeface="Arial"/>
              </a:rPr>
              <a:t>setelah </a:t>
            </a:r>
            <a:r>
              <a:rPr sz="2000" dirty="0">
                <a:latin typeface="Arial"/>
                <a:cs typeface="Arial"/>
              </a:rPr>
              <a:t>di verifikasi </a:t>
            </a:r>
            <a:r>
              <a:rPr sz="2000" spc="-5" dirty="0">
                <a:latin typeface="Arial"/>
                <a:cs typeface="Arial"/>
              </a:rPr>
              <a:t>akan  </a:t>
            </a:r>
            <a:r>
              <a:rPr sz="2000" dirty="0">
                <a:latin typeface="Arial"/>
                <a:cs typeface="Arial"/>
              </a:rPr>
              <a:t>menjadi </a:t>
            </a:r>
            <a:r>
              <a:rPr sz="2000" spc="-5" dirty="0">
                <a:latin typeface="Arial"/>
                <a:cs typeface="Arial"/>
              </a:rPr>
              <a:t>bukti-bukti yang akan </a:t>
            </a:r>
            <a:r>
              <a:rPr sz="2000" dirty="0">
                <a:latin typeface="Arial"/>
                <a:cs typeface="Arial"/>
              </a:rPr>
              <a:t>di </a:t>
            </a:r>
            <a:r>
              <a:rPr sz="2000" spc="-5" dirty="0">
                <a:latin typeface="Arial"/>
                <a:cs typeface="Arial"/>
              </a:rPr>
              <a:t>gunakan dalam  proses hukum, </a:t>
            </a:r>
            <a:r>
              <a:rPr sz="2000" dirty="0">
                <a:latin typeface="Arial"/>
                <a:cs typeface="Arial"/>
              </a:rPr>
              <a:t>selain </a:t>
            </a:r>
            <a:r>
              <a:rPr sz="2000" spc="-5" dirty="0">
                <a:latin typeface="Arial"/>
                <a:cs typeface="Arial"/>
              </a:rPr>
              <a:t>itu juga memerlukan  keahlian dibidang IT (termasuk diantaranya  hacking) dan alat bantu (tools) baik hardware  </a:t>
            </a:r>
            <a:r>
              <a:rPr sz="2000" dirty="0">
                <a:latin typeface="Arial"/>
                <a:cs typeface="Arial"/>
              </a:rPr>
              <a:t>maupun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81340" y="2271267"/>
            <a:ext cx="3339211" cy="2318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138" y="1327149"/>
            <a:ext cx="3159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Tujuan </a:t>
            </a:r>
            <a:r>
              <a:rPr sz="2800" b="1" spc="-5" dirty="0">
                <a:latin typeface="Arial"/>
                <a:cs typeface="Arial"/>
              </a:rPr>
              <a:t>IT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Forensic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7969" y="2207767"/>
            <a:ext cx="9912985" cy="28454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4485" marR="30480" indent="-287020" algn="just">
              <a:lnSpc>
                <a:spcPct val="90000"/>
              </a:lnSpc>
              <a:spcBef>
                <a:spcPts val="385"/>
              </a:spcBef>
              <a:buClr>
                <a:srgbClr val="1286C3"/>
              </a:buClr>
              <a:buSzPct val="143750"/>
              <a:buChar char="•"/>
              <a:tabLst>
                <a:tab pos="325120" algn="l"/>
              </a:tabLst>
            </a:pPr>
            <a:r>
              <a:rPr sz="2400" spc="-20" dirty="0">
                <a:latin typeface="Arial"/>
                <a:cs typeface="Arial"/>
              </a:rPr>
              <a:t>Tujuan </a:t>
            </a:r>
            <a:r>
              <a:rPr sz="2400" spc="-5" dirty="0">
                <a:latin typeface="Arial"/>
                <a:cs typeface="Arial"/>
              </a:rPr>
              <a:t>dari </a:t>
            </a:r>
            <a:r>
              <a:rPr sz="2400" dirty="0">
                <a:latin typeface="Arial"/>
                <a:cs typeface="Arial"/>
              </a:rPr>
              <a:t>IT forensik </a:t>
            </a:r>
            <a:r>
              <a:rPr sz="2400" spc="-5" dirty="0">
                <a:latin typeface="Arial"/>
                <a:cs typeface="Arial"/>
              </a:rPr>
              <a:t>adalah untuk menjelaskan </a:t>
            </a:r>
            <a:r>
              <a:rPr sz="2400" dirty="0">
                <a:latin typeface="Arial"/>
                <a:cs typeface="Arial"/>
              </a:rPr>
              <a:t>keadaan </a:t>
            </a:r>
            <a:r>
              <a:rPr sz="2400" spc="-5" dirty="0">
                <a:latin typeface="Arial"/>
                <a:cs typeface="Arial"/>
              </a:rPr>
              <a:t>artefak  digital terkini. Artefak Digital dapat </a:t>
            </a:r>
            <a:r>
              <a:rPr sz="2400" dirty="0">
                <a:latin typeface="Arial"/>
                <a:cs typeface="Arial"/>
              </a:rPr>
              <a:t>mencakup sistem </a:t>
            </a:r>
            <a:r>
              <a:rPr sz="2400" spc="-15" dirty="0">
                <a:latin typeface="Arial"/>
                <a:cs typeface="Arial"/>
              </a:rPr>
              <a:t>komputer, </a:t>
            </a:r>
            <a:r>
              <a:rPr sz="2400" dirty="0">
                <a:latin typeface="Arial"/>
                <a:cs typeface="Arial"/>
              </a:rPr>
              <a:t>media  </a:t>
            </a:r>
            <a:r>
              <a:rPr sz="2400" spc="-5" dirty="0">
                <a:latin typeface="Arial"/>
                <a:cs typeface="Arial"/>
              </a:rPr>
              <a:t>penyimpanan (seperti hard disk atau CD-ROM), dokumen elektronik  </a:t>
            </a:r>
            <a:r>
              <a:rPr sz="2400" dirty="0">
                <a:latin typeface="Arial"/>
                <a:cs typeface="Arial"/>
              </a:rPr>
              <a:t>(misalnya </a:t>
            </a:r>
            <a:r>
              <a:rPr sz="2400" spc="-5" dirty="0">
                <a:latin typeface="Arial"/>
                <a:cs typeface="Arial"/>
              </a:rPr>
              <a:t>pesan email atau gambar JPEG) atau bahkan paket-paket  </a:t>
            </a:r>
            <a:r>
              <a:rPr sz="2400" dirty="0">
                <a:latin typeface="Arial"/>
                <a:cs typeface="Arial"/>
              </a:rPr>
              <a:t>yang secara </a:t>
            </a:r>
            <a:r>
              <a:rPr sz="2400" spc="-5" dirty="0">
                <a:latin typeface="Arial"/>
                <a:cs typeface="Arial"/>
              </a:rPr>
              <a:t>berurutan bergerak melalui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jaringan.</a:t>
            </a:r>
            <a:endParaRPr sz="2400">
              <a:latin typeface="Arial"/>
              <a:cs typeface="Arial"/>
            </a:endParaRPr>
          </a:p>
          <a:p>
            <a:pPr marL="324485" marR="30480" indent="-287020" algn="just">
              <a:lnSpc>
                <a:spcPct val="901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325120" algn="l"/>
              </a:tabLst>
            </a:pPr>
            <a:r>
              <a:rPr sz="2400" dirty="0">
                <a:latin typeface="Arial"/>
                <a:cs typeface="Arial"/>
              </a:rPr>
              <a:t>Bidang IT </a:t>
            </a:r>
            <a:r>
              <a:rPr sz="2400" spc="-5" dirty="0">
                <a:latin typeface="Arial"/>
                <a:cs typeface="Arial"/>
              </a:rPr>
              <a:t>forensik juga memiliki cabang-cabang di dalamnya seperti  firewall </a:t>
            </a:r>
            <a:r>
              <a:rPr sz="2400" dirty="0">
                <a:latin typeface="Arial"/>
                <a:cs typeface="Arial"/>
              </a:rPr>
              <a:t>forensik, </a:t>
            </a:r>
            <a:r>
              <a:rPr sz="2400" spc="-5" dirty="0">
                <a:latin typeface="Arial"/>
                <a:cs typeface="Arial"/>
              </a:rPr>
              <a:t>forensik jaringan, database </a:t>
            </a:r>
            <a:r>
              <a:rPr sz="2400" dirty="0">
                <a:latin typeface="Arial"/>
                <a:cs typeface="Arial"/>
              </a:rPr>
              <a:t>forensik, </a:t>
            </a:r>
            <a:r>
              <a:rPr sz="2400" spc="-5" dirty="0">
                <a:latin typeface="Arial"/>
                <a:cs typeface="Arial"/>
              </a:rPr>
              <a:t>dan forensik  perangkat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mobile.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4513" y="991361"/>
            <a:ext cx="2828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/>
              <a:t>Komputer</a:t>
            </a:r>
            <a:r>
              <a:rPr sz="2800" b="1" spc="-250" dirty="0"/>
              <a:t> </a:t>
            </a:r>
            <a:r>
              <a:rPr sz="2800" b="1" spc="-120" dirty="0"/>
              <a:t>Forensik</a:t>
            </a:r>
            <a:endParaRPr sz="28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3577" y="2109155"/>
            <a:ext cx="9853295" cy="27317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6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5" dirty="0">
                <a:latin typeface="Arial"/>
                <a:cs typeface="Arial"/>
              </a:rPr>
              <a:t>Forensik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756285" marR="107314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80" dirty="0">
                <a:latin typeface="Arial"/>
                <a:cs typeface="Arial"/>
              </a:rPr>
              <a:t>Suatu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proses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ilmiah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dalam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mengumpulkan,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menganalisa,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dan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menghadirkan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berbagai  </a:t>
            </a:r>
            <a:r>
              <a:rPr sz="2000" dirty="0">
                <a:latin typeface="Arial"/>
                <a:cs typeface="Arial"/>
              </a:rPr>
              <a:t>bukti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dalam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sidang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pengadilan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terkait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adanya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suatu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kasus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hukum.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5" dirty="0">
                <a:latin typeface="Arial"/>
                <a:cs typeface="Arial"/>
              </a:rPr>
              <a:t>Forensik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Komputer: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98800"/>
              </a:lnSpc>
              <a:spcBef>
                <a:spcPts val="121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Suatu proses </a:t>
            </a:r>
            <a:r>
              <a:rPr sz="2000" b="1" spc="-5" dirty="0">
                <a:latin typeface="Arial"/>
                <a:cs typeface="Arial"/>
              </a:rPr>
              <a:t>mengidentifikasi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b="1" spc="-5" dirty="0">
                <a:latin typeface="Arial"/>
                <a:cs typeface="Arial"/>
              </a:rPr>
              <a:t>memelihara, menganalisa </a:t>
            </a:r>
            <a:r>
              <a:rPr sz="2000" dirty="0">
                <a:latin typeface="Arial"/>
                <a:cs typeface="Arial"/>
              </a:rPr>
              <a:t>dan </a:t>
            </a:r>
            <a:r>
              <a:rPr sz="2000" b="1" spc="-5" dirty="0">
                <a:latin typeface="Arial"/>
                <a:cs typeface="Arial"/>
              </a:rPr>
              <a:t>menggunakan  </a:t>
            </a:r>
            <a:r>
              <a:rPr sz="2000" b="1" dirty="0">
                <a:latin typeface="Arial"/>
                <a:cs typeface="Arial"/>
              </a:rPr>
              <a:t>bukti </a:t>
            </a:r>
            <a:r>
              <a:rPr sz="2000" b="1" spc="-5" dirty="0">
                <a:latin typeface="Arial"/>
                <a:cs typeface="Arial"/>
              </a:rPr>
              <a:t>digital </a:t>
            </a:r>
            <a:r>
              <a:rPr sz="2000" dirty="0">
                <a:latin typeface="Arial"/>
                <a:cs typeface="Arial"/>
              </a:rPr>
              <a:t>menurut hukum </a:t>
            </a:r>
            <a:r>
              <a:rPr sz="2000" spc="-5" dirty="0">
                <a:latin typeface="Arial"/>
                <a:cs typeface="Arial"/>
              </a:rPr>
              <a:t>yang </a:t>
            </a:r>
            <a:r>
              <a:rPr sz="2000" dirty="0">
                <a:latin typeface="Arial"/>
                <a:cs typeface="Arial"/>
              </a:rPr>
              <a:t>berlaku (Moroni </a:t>
            </a:r>
            <a:r>
              <a:rPr sz="2000" spc="-5" dirty="0">
                <a:latin typeface="Arial"/>
                <a:cs typeface="Arial"/>
              </a:rPr>
              <a:t>Parra, 2002). Istilah ini  </a:t>
            </a:r>
            <a:r>
              <a:rPr sz="2000" dirty="0">
                <a:latin typeface="Arial"/>
                <a:cs typeface="Arial"/>
              </a:rPr>
              <a:t>kemudian meluas menjadi </a:t>
            </a:r>
            <a:r>
              <a:rPr sz="2000" b="1" i="1" dirty="0">
                <a:latin typeface="Arial"/>
                <a:cs typeface="Arial"/>
              </a:rPr>
              <a:t>Forensik </a:t>
            </a:r>
            <a:r>
              <a:rPr sz="2000" b="1" i="1" spc="-15" dirty="0">
                <a:latin typeface="Arial"/>
                <a:cs typeface="Arial"/>
              </a:rPr>
              <a:t>Teknologi</a:t>
            </a:r>
            <a:r>
              <a:rPr sz="2000" b="1" i="1" spc="-9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Informasi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1182" y="842594"/>
            <a:ext cx="4036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Komputer</a:t>
            </a:r>
            <a:r>
              <a:rPr sz="4000" spc="-375" dirty="0"/>
              <a:t> </a:t>
            </a:r>
            <a:r>
              <a:rPr sz="4000" spc="-160" dirty="0"/>
              <a:t>Forensik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860295" y="2305888"/>
            <a:ext cx="9622790" cy="200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272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55" dirty="0">
                <a:latin typeface="Arial"/>
                <a:cs typeface="Arial"/>
              </a:rPr>
              <a:t>Komputer </a:t>
            </a:r>
            <a:r>
              <a:rPr sz="2400" spc="-50" dirty="0">
                <a:latin typeface="Arial"/>
                <a:cs typeface="Arial"/>
              </a:rPr>
              <a:t>forensik </a:t>
            </a:r>
            <a:r>
              <a:rPr sz="2400" spc="-95" dirty="0">
                <a:latin typeface="Arial"/>
                <a:cs typeface="Arial"/>
              </a:rPr>
              <a:t>adalah </a:t>
            </a:r>
            <a:r>
              <a:rPr sz="2400" spc="-40" dirty="0">
                <a:latin typeface="Arial"/>
                <a:cs typeface="Arial"/>
              </a:rPr>
              <a:t>aktivitas </a:t>
            </a:r>
            <a:r>
              <a:rPr sz="2400" spc="-90" dirty="0">
                <a:latin typeface="Arial"/>
                <a:cs typeface="Arial"/>
              </a:rPr>
              <a:t>yang </a:t>
            </a:r>
            <a:r>
              <a:rPr sz="2400" spc="-80" dirty="0">
                <a:latin typeface="Arial"/>
                <a:cs typeface="Arial"/>
              </a:rPr>
              <a:t>berhubungan </a:t>
            </a:r>
            <a:r>
              <a:rPr sz="2400" spc="-95" dirty="0">
                <a:latin typeface="Arial"/>
                <a:cs typeface="Arial"/>
              </a:rPr>
              <a:t>dengan  </a:t>
            </a:r>
            <a:r>
              <a:rPr sz="2400" spc="-75" dirty="0">
                <a:latin typeface="Arial"/>
                <a:cs typeface="Arial"/>
              </a:rPr>
              <a:t>pemeliharaan,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identifikasi,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pengambilan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–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penyaringan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dokumentasi  </a:t>
            </a:r>
            <a:r>
              <a:rPr sz="2400" dirty="0">
                <a:latin typeface="Arial"/>
                <a:cs typeface="Arial"/>
              </a:rPr>
              <a:t>bukti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komputer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dalam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kejahatan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komputer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0" dirty="0">
                <a:latin typeface="Arial"/>
                <a:cs typeface="Arial"/>
              </a:rPr>
              <a:t>Melakukan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penyelidikan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analisis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komputer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menentukan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potensi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bukti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legal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3783" y="341452"/>
            <a:ext cx="4036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/>
              <a:t>Komputer</a:t>
            </a:r>
            <a:r>
              <a:rPr sz="4000" spc="-375" dirty="0"/>
              <a:t> </a:t>
            </a:r>
            <a:r>
              <a:rPr sz="4000" spc="-160" dirty="0"/>
              <a:t>Forensik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34514" y="1875535"/>
            <a:ext cx="8089900" cy="347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0" dirty="0">
                <a:latin typeface="Arial"/>
                <a:cs typeface="Arial"/>
              </a:rPr>
              <a:t>Mengumpulkan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analisis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dari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sumber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daya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komputer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65" dirty="0">
                <a:latin typeface="Arial"/>
                <a:cs typeface="Arial"/>
              </a:rPr>
              <a:t>Sistem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komputer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80" dirty="0">
                <a:latin typeface="Arial"/>
                <a:cs typeface="Arial"/>
              </a:rPr>
              <a:t>Jaringan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komputer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85" dirty="0">
                <a:latin typeface="Arial"/>
                <a:cs typeface="Arial"/>
              </a:rPr>
              <a:t>Jalur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komunikasi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60" dirty="0">
                <a:latin typeface="Arial"/>
                <a:cs typeface="Arial"/>
              </a:rPr>
              <a:t>Media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penyimpanan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50" dirty="0">
                <a:latin typeface="Arial"/>
                <a:cs typeface="Arial"/>
              </a:rPr>
              <a:t>Aplikasi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komputer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00" dirty="0">
                <a:latin typeface="Arial"/>
                <a:cs typeface="Arial"/>
              </a:rPr>
              <a:t>Forensik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komputer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: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mengabungkan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keilmuan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hukum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spc="-35" dirty="0">
                <a:latin typeface="Arial"/>
                <a:cs typeface="Arial"/>
              </a:rPr>
              <a:t>komputer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5" dirty="0">
                <a:latin typeface="Arial"/>
                <a:cs typeface="Arial"/>
              </a:rPr>
              <a:t>Forensik </a:t>
            </a:r>
            <a:r>
              <a:rPr sz="2400" spc="-35" dirty="0">
                <a:latin typeface="Arial"/>
                <a:cs typeface="Arial"/>
              </a:rPr>
              <a:t>komputer </a:t>
            </a:r>
            <a:r>
              <a:rPr sz="2400" spc="-175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digital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forensik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5501" y="784606"/>
            <a:ext cx="5146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/>
              <a:t>Data</a:t>
            </a:r>
            <a:r>
              <a:rPr sz="3200" spc="-290" dirty="0"/>
              <a:t> </a:t>
            </a:r>
            <a:r>
              <a:rPr sz="3200" spc="-55" dirty="0"/>
              <a:t>Elektronik</a:t>
            </a:r>
            <a:r>
              <a:rPr sz="3200" spc="-270" dirty="0"/>
              <a:t> </a:t>
            </a:r>
            <a:r>
              <a:rPr sz="3200" spc="10" dirty="0"/>
              <a:t>&amp;</a:t>
            </a:r>
            <a:r>
              <a:rPr sz="3200" spc="-290" dirty="0"/>
              <a:t> </a:t>
            </a:r>
            <a:r>
              <a:rPr sz="3200" spc="-35" dirty="0"/>
              <a:t>Bukti</a:t>
            </a:r>
            <a:r>
              <a:rPr sz="3200" spc="-270" dirty="0"/>
              <a:t> </a:t>
            </a:r>
            <a:r>
              <a:rPr sz="3200" spc="-20" dirty="0"/>
              <a:t>Digital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808226" y="1890424"/>
            <a:ext cx="8764270" cy="27317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7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5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elektronik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756285" marR="219075" lvl="1" indent="-287020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60" dirty="0">
                <a:latin typeface="Arial"/>
                <a:cs typeface="Arial"/>
              </a:rPr>
              <a:t>Dokumen,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informasi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keuangan,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e-mail,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job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schedule,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log,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transkripsi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voice-  </a:t>
            </a:r>
            <a:r>
              <a:rPr sz="2000" spc="-25" dirty="0">
                <a:latin typeface="Arial"/>
                <a:cs typeface="Arial"/>
              </a:rPr>
              <a:t>mail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25" dirty="0">
                <a:latin typeface="Arial"/>
                <a:cs typeface="Arial"/>
              </a:rPr>
              <a:t>Bukti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digital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98800"/>
              </a:lnSpc>
              <a:spcBef>
                <a:spcPts val="121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Informasi yang </a:t>
            </a:r>
            <a:r>
              <a:rPr sz="2000" spc="-5" dirty="0">
                <a:latin typeface="Arial"/>
                <a:cs typeface="Arial"/>
              </a:rPr>
              <a:t>didapat dalam bentuk </a:t>
            </a:r>
            <a:r>
              <a:rPr sz="2000" dirty="0">
                <a:latin typeface="Arial"/>
                <a:cs typeface="Arial"/>
              </a:rPr>
              <a:t>/ format </a:t>
            </a:r>
            <a:r>
              <a:rPr sz="2000" spc="-5" dirty="0">
                <a:latin typeface="Arial"/>
                <a:cs typeface="Arial"/>
              </a:rPr>
              <a:t>digital </a:t>
            </a:r>
            <a:r>
              <a:rPr sz="2000" dirty="0">
                <a:latin typeface="Arial"/>
                <a:cs typeface="Arial"/>
              </a:rPr>
              <a:t>(Scientific </a:t>
            </a:r>
            <a:r>
              <a:rPr sz="2000" spc="-5" dirty="0">
                <a:latin typeface="Arial"/>
                <a:cs typeface="Arial"/>
              </a:rPr>
              <a:t>Working  </a:t>
            </a:r>
            <a:r>
              <a:rPr sz="2000" dirty="0">
                <a:latin typeface="Arial"/>
                <a:cs typeface="Arial"/>
              </a:rPr>
              <a:t>Group </a:t>
            </a:r>
            <a:r>
              <a:rPr sz="2000" spc="-5" dirty="0">
                <a:latin typeface="Arial"/>
                <a:cs typeface="Arial"/>
              </a:rPr>
              <a:t>on Digital Evidence, </a:t>
            </a:r>
            <a:r>
              <a:rPr sz="2000" dirty="0">
                <a:latin typeface="Arial"/>
                <a:cs typeface="Arial"/>
              </a:rPr>
              <a:t>1999), </a:t>
            </a:r>
            <a:r>
              <a:rPr sz="2000" spc="-5" dirty="0">
                <a:latin typeface="Arial"/>
                <a:cs typeface="Arial"/>
              </a:rPr>
              <a:t>baik berupa </a:t>
            </a:r>
            <a:r>
              <a:rPr sz="2000" dirty="0">
                <a:latin typeface="Arial"/>
                <a:cs typeface="Arial"/>
              </a:rPr>
              <a:t>bukti yang riil maupun  abstrak ( </a:t>
            </a:r>
            <a:r>
              <a:rPr sz="2000" spc="-5" dirty="0">
                <a:latin typeface="Arial"/>
                <a:cs typeface="Arial"/>
              </a:rPr>
              <a:t>perlu diolah </a:t>
            </a:r>
            <a:r>
              <a:rPr sz="2000" dirty="0">
                <a:latin typeface="Arial"/>
                <a:cs typeface="Arial"/>
              </a:rPr>
              <a:t>terlebih </a:t>
            </a:r>
            <a:r>
              <a:rPr sz="2000" spc="-5" dirty="0">
                <a:latin typeface="Arial"/>
                <a:cs typeface="Arial"/>
              </a:rPr>
              <a:t>dahulu </a:t>
            </a:r>
            <a:r>
              <a:rPr sz="2000" dirty="0">
                <a:latin typeface="Arial"/>
                <a:cs typeface="Arial"/>
              </a:rPr>
              <a:t>sebelum menjadi bukti yang riil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),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8736" y="979424"/>
            <a:ext cx="51669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0" dirty="0"/>
              <a:t>Kebutuhan </a:t>
            </a:r>
            <a:r>
              <a:rPr sz="3200" spc="-65" dirty="0"/>
              <a:t>Komputer</a:t>
            </a:r>
            <a:r>
              <a:rPr sz="3200" spc="-530" dirty="0"/>
              <a:t> </a:t>
            </a:r>
            <a:r>
              <a:rPr sz="3200" spc="-130" dirty="0"/>
              <a:t>Forensik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668907" y="2335148"/>
            <a:ext cx="8999855" cy="296481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9085" marR="869950" indent="-287020">
              <a:lnSpc>
                <a:spcPts val="2600"/>
              </a:lnSpc>
              <a:spcBef>
                <a:spcPts val="42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5" dirty="0">
                <a:latin typeface="Arial"/>
                <a:cs typeface="Arial"/>
              </a:rPr>
              <a:t>Keperluan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investigasi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tindak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kriminal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pelanggaran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perkara  </a:t>
            </a:r>
            <a:r>
              <a:rPr sz="2400" spc="-85" dirty="0">
                <a:latin typeface="Arial"/>
                <a:cs typeface="Arial"/>
              </a:rPr>
              <a:t>pelanggaran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Rekontruksi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duduk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perkara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insiden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keamanan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komputer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4" dirty="0">
                <a:latin typeface="Arial"/>
                <a:cs typeface="Arial"/>
              </a:rPr>
              <a:t>Upaya </a:t>
            </a:r>
            <a:r>
              <a:rPr sz="2400" spc="-65" dirty="0">
                <a:latin typeface="Arial"/>
                <a:cs typeface="Arial"/>
              </a:rPr>
              <a:t>pemulihan </a:t>
            </a:r>
            <a:r>
              <a:rPr sz="2400" spc="-105" dirty="0">
                <a:latin typeface="Arial"/>
                <a:cs typeface="Arial"/>
              </a:rPr>
              <a:t>akan </a:t>
            </a:r>
            <a:r>
              <a:rPr sz="2400" spc="-110" dirty="0">
                <a:latin typeface="Arial"/>
                <a:cs typeface="Arial"/>
              </a:rPr>
              <a:t>kerusakan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sistem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65" dirty="0">
                <a:latin typeface="Arial"/>
                <a:cs typeface="Arial"/>
              </a:rPr>
              <a:t>Troubleshooting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melibatkan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hardware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ts val="2590"/>
              </a:lnSpc>
              <a:spcBef>
                <a:spcPts val="121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5" dirty="0">
                <a:latin typeface="Arial"/>
                <a:cs typeface="Arial"/>
              </a:rPr>
              <a:t>Keperluan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memahami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sistem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atau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berbagai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perangkat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digital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dengan  </a:t>
            </a:r>
            <a:r>
              <a:rPr sz="2400" spc="-45" dirty="0">
                <a:latin typeface="Arial"/>
                <a:cs typeface="Arial"/>
              </a:rPr>
              <a:t>lebih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baik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346" y="784606"/>
            <a:ext cx="4580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5" dirty="0"/>
              <a:t>Definisi Komputer</a:t>
            </a:r>
            <a:r>
              <a:rPr sz="3200" spc="-560" dirty="0"/>
              <a:t> </a:t>
            </a:r>
            <a:r>
              <a:rPr sz="3200" spc="-130" dirty="0"/>
              <a:t>Forensik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799335" y="2219071"/>
            <a:ext cx="9697720" cy="236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25" dirty="0">
                <a:latin typeface="Arial"/>
                <a:cs typeface="Arial"/>
              </a:rPr>
              <a:t>Penggunaan </a:t>
            </a:r>
            <a:r>
              <a:rPr sz="2400" spc="-90" dirty="0">
                <a:latin typeface="Arial"/>
                <a:cs typeface="Arial"/>
              </a:rPr>
              <a:t>sekumpulan </a:t>
            </a:r>
            <a:r>
              <a:rPr sz="2400" spc="-80" dirty="0">
                <a:latin typeface="Arial"/>
                <a:cs typeface="Arial"/>
              </a:rPr>
              <a:t>prosedur </a:t>
            </a:r>
            <a:r>
              <a:rPr sz="2400" spc="-25" dirty="0">
                <a:latin typeface="Arial"/>
                <a:cs typeface="Arial"/>
              </a:rPr>
              <a:t>untuk </a:t>
            </a:r>
            <a:r>
              <a:rPr sz="2400" spc="-75" dirty="0">
                <a:latin typeface="Arial"/>
                <a:cs typeface="Arial"/>
              </a:rPr>
              <a:t>melakukan </a:t>
            </a:r>
            <a:r>
              <a:rPr sz="2400" spc="-70" dirty="0">
                <a:latin typeface="Arial"/>
                <a:cs typeface="Arial"/>
              </a:rPr>
              <a:t>pengujian </a:t>
            </a:r>
            <a:r>
              <a:rPr sz="2400" spc="-140" dirty="0">
                <a:latin typeface="Arial"/>
                <a:cs typeface="Arial"/>
              </a:rPr>
              <a:t>secara  </a:t>
            </a:r>
            <a:r>
              <a:rPr sz="2400" spc="-65" dirty="0">
                <a:latin typeface="Arial"/>
                <a:cs typeface="Arial"/>
              </a:rPr>
              <a:t>menyeluruh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suatu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sistem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komputer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dengan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mempergunakan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software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  </a:t>
            </a:r>
            <a:r>
              <a:rPr sz="2400" spc="15" dirty="0">
                <a:latin typeface="Arial"/>
                <a:cs typeface="Arial"/>
              </a:rPr>
              <a:t>tool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mengekstrak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memelihara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barang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bukti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tindakan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kriminal</a:t>
            </a:r>
            <a:endParaRPr sz="2400">
              <a:latin typeface="Arial"/>
              <a:cs typeface="Arial"/>
            </a:endParaRPr>
          </a:p>
          <a:p>
            <a:pPr marL="299085" marR="32829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40" dirty="0">
                <a:latin typeface="Arial"/>
                <a:cs typeface="Arial"/>
              </a:rPr>
              <a:t>Menurut </a:t>
            </a:r>
            <a:r>
              <a:rPr sz="2400" spc="-125" dirty="0">
                <a:latin typeface="Arial"/>
                <a:cs typeface="Arial"/>
              </a:rPr>
              <a:t>Judd </a:t>
            </a:r>
            <a:r>
              <a:rPr sz="2400" spc="-30" dirty="0">
                <a:latin typeface="Arial"/>
                <a:cs typeface="Arial"/>
              </a:rPr>
              <a:t>robin </a:t>
            </a:r>
            <a:r>
              <a:rPr sz="2400" spc="-35" dirty="0">
                <a:latin typeface="Arial"/>
                <a:cs typeface="Arial"/>
              </a:rPr>
              <a:t>: </a:t>
            </a:r>
            <a:r>
              <a:rPr sz="2400" spc="-130" dirty="0">
                <a:latin typeface="Arial"/>
                <a:cs typeface="Arial"/>
              </a:rPr>
              <a:t>Penerapan </a:t>
            </a:r>
            <a:r>
              <a:rPr sz="2400" spc="-140" dirty="0">
                <a:latin typeface="Arial"/>
                <a:cs typeface="Arial"/>
              </a:rPr>
              <a:t>secara </a:t>
            </a:r>
            <a:r>
              <a:rPr sz="2400" spc="-114" dirty="0">
                <a:latin typeface="Arial"/>
                <a:cs typeface="Arial"/>
              </a:rPr>
              <a:t>sederhana </a:t>
            </a:r>
            <a:r>
              <a:rPr sz="2400" spc="-50" dirty="0">
                <a:latin typeface="Arial"/>
                <a:cs typeface="Arial"/>
              </a:rPr>
              <a:t>dari </a:t>
            </a:r>
            <a:r>
              <a:rPr sz="2400" spc="-60" dirty="0">
                <a:latin typeface="Arial"/>
                <a:cs typeface="Arial"/>
              </a:rPr>
              <a:t>penyelidikan  </a:t>
            </a:r>
            <a:r>
              <a:rPr sz="2400" spc="-35" dirty="0">
                <a:latin typeface="Arial"/>
                <a:cs typeface="Arial"/>
              </a:rPr>
              <a:t>komputer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teknik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analisisnya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menentukan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bukti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–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bukti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hukum 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mungkin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0300" y="826989"/>
            <a:ext cx="65417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Definisi Komputer</a:t>
            </a:r>
            <a:r>
              <a:rPr spc="-490" dirty="0"/>
              <a:t> </a:t>
            </a:r>
            <a:r>
              <a:rPr spc="-150" dirty="0"/>
              <a:t>Forensik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8377" y="2858770"/>
            <a:ext cx="9248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40" dirty="0">
                <a:latin typeface="Arial"/>
                <a:cs typeface="Arial"/>
              </a:rPr>
              <a:t>Menurut </a:t>
            </a:r>
            <a:r>
              <a:rPr sz="2400" spc="-80" dirty="0">
                <a:latin typeface="Arial"/>
                <a:cs typeface="Arial"/>
              </a:rPr>
              <a:t>New </a:t>
            </a:r>
            <a:r>
              <a:rPr sz="2400" spc="-105" dirty="0">
                <a:latin typeface="Arial"/>
                <a:cs typeface="Arial"/>
              </a:rPr>
              <a:t>Technologies </a:t>
            </a:r>
            <a:r>
              <a:rPr sz="2400" spc="-35" dirty="0">
                <a:latin typeface="Arial"/>
                <a:cs typeface="Arial"/>
              </a:rPr>
              <a:t>: </a:t>
            </a:r>
            <a:r>
              <a:rPr sz="2400" spc="-50" dirty="0">
                <a:latin typeface="Arial"/>
                <a:cs typeface="Arial"/>
              </a:rPr>
              <a:t>Komputer forensik berkaitan </a:t>
            </a:r>
            <a:r>
              <a:rPr sz="2400" spc="-95" dirty="0">
                <a:latin typeface="Arial"/>
                <a:cs typeface="Arial"/>
              </a:rPr>
              <a:t>dengan  </a:t>
            </a:r>
            <a:r>
              <a:rPr sz="2400" spc="-75" dirty="0">
                <a:latin typeface="Arial"/>
                <a:cs typeface="Arial"/>
              </a:rPr>
              <a:t>pemeliharaan,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identifikasi,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ekstraksi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dokumentasi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dari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bukti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–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bukti  </a:t>
            </a:r>
            <a:r>
              <a:rPr sz="2400" spc="-35" dirty="0">
                <a:latin typeface="Arial"/>
                <a:cs typeface="Arial"/>
              </a:rPr>
              <a:t>komputer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tersimpan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dalam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wujud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informasi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magnetik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692" y="1955800"/>
            <a:ext cx="4416171" cy="294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1154" y="782828"/>
            <a:ext cx="5664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Arial"/>
                <a:cs typeface="Arial"/>
              </a:rPr>
              <a:t>Cyber </a:t>
            </a:r>
            <a:r>
              <a:rPr sz="2800" b="1" spc="-5" dirty="0">
                <a:latin typeface="Arial"/>
                <a:cs typeface="Arial"/>
              </a:rPr>
              <a:t>Security (Keamanan</a:t>
            </a:r>
            <a:r>
              <a:rPr sz="2800" b="1" spc="1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Siber)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5905" y="1860295"/>
            <a:ext cx="5320030" cy="406590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99085" marR="6350" indent="-287020" algn="just">
              <a:lnSpc>
                <a:spcPct val="80000"/>
              </a:lnSpc>
              <a:spcBef>
                <a:spcPts val="509"/>
              </a:spcBef>
              <a:buClr>
                <a:srgbClr val="1286C3"/>
              </a:buClr>
              <a:buSzPct val="144117"/>
              <a:buChar char="•"/>
              <a:tabLst>
                <a:tab pos="299720" algn="l"/>
              </a:tabLst>
            </a:pPr>
            <a:r>
              <a:rPr sz="1700" spc="-5" dirty="0">
                <a:latin typeface="Arial"/>
                <a:cs typeface="Arial"/>
              </a:rPr>
              <a:t>Cyber </a:t>
            </a:r>
            <a:r>
              <a:rPr sz="1700" dirty="0">
                <a:latin typeface="Arial"/>
                <a:cs typeface="Arial"/>
              </a:rPr>
              <a:t>security </a:t>
            </a:r>
            <a:r>
              <a:rPr sz="1700" spc="-5" dirty="0">
                <a:latin typeface="Arial"/>
                <a:cs typeface="Arial"/>
              </a:rPr>
              <a:t>adalah aktivitas </a:t>
            </a:r>
            <a:r>
              <a:rPr sz="1700" dirty="0">
                <a:latin typeface="Arial"/>
                <a:cs typeface="Arial"/>
              </a:rPr>
              <a:t>untuk melakukan  </a:t>
            </a:r>
            <a:r>
              <a:rPr sz="1700" spc="-5" dirty="0">
                <a:latin typeface="Arial"/>
                <a:cs typeface="Arial"/>
              </a:rPr>
              <a:t>pengamanan </a:t>
            </a:r>
            <a:r>
              <a:rPr sz="1700" dirty="0">
                <a:latin typeface="Arial"/>
                <a:cs typeface="Arial"/>
              </a:rPr>
              <a:t>dan </a:t>
            </a:r>
            <a:r>
              <a:rPr sz="1700" spc="-5" dirty="0" err="1">
                <a:latin typeface="Arial"/>
                <a:cs typeface="Arial"/>
              </a:rPr>
              <a:t>melindungi</a:t>
            </a:r>
            <a:r>
              <a:rPr sz="1700" spc="-5" dirty="0">
                <a:latin typeface="Arial"/>
                <a:cs typeface="Arial"/>
              </a:rPr>
              <a:t> informasi </a:t>
            </a:r>
            <a:r>
              <a:rPr sz="1700" dirty="0">
                <a:latin typeface="Arial"/>
                <a:cs typeface="Arial"/>
              </a:rPr>
              <a:t>atau  sumber </a:t>
            </a:r>
            <a:r>
              <a:rPr sz="1700" spc="-5" dirty="0">
                <a:latin typeface="Arial"/>
                <a:cs typeface="Arial"/>
              </a:rPr>
              <a:t>daya telematika demi </a:t>
            </a:r>
            <a:r>
              <a:rPr sz="1700" dirty="0">
                <a:latin typeface="Arial"/>
                <a:cs typeface="Arial"/>
              </a:rPr>
              <a:t>mencegah </a:t>
            </a:r>
            <a:r>
              <a:rPr sz="1700" spc="-5" dirty="0">
                <a:latin typeface="Arial"/>
                <a:cs typeface="Arial"/>
              </a:rPr>
              <a:t>terjadinya  tindakan cyber crime atau cyber</a:t>
            </a:r>
            <a:r>
              <a:rPr sz="1700" spc="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attack.</a:t>
            </a:r>
            <a:endParaRPr sz="1700" dirty="0">
              <a:latin typeface="Arial"/>
              <a:cs typeface="Arial"/>
            </a:endParaRPr>
          </a:p>
          <a:p>
            <a:pPr marL="299085" marR="6350" indent="-287020" algn="just">
              <a:lnSpc>
                <a:spcPct val="80000"/>
              </a:lnSpc>
              <a:spcBef>
                <a:spcPts val="1010"/>
              </a:spcBef>
              <a:buClr>
                <a:srgbClr val="1286C3"/>
              </a:buClr>
              <a:buSzPct val="144117"/>
              <a:buChar char="•"/>
              <a:tabLst>
                <a:tab pos="299720" algn="l"/>
                <a:tab pos="2360930" algn="l"/>
                <a:tab pos="4040504" algn="l"/>
              </a:tabLst>
            </a:pPr>
            <a:r>
              <a:rPr sz="1700" spc="-5" dirty="0">
                <a:latin typeface="Arial"/>
                <a:cs typeface="Arial"/>
              </a:rPr>
              <a:t>Cyber </a:t>
            </a:r>
            <a:r>
              <a:rPr sz="1700" dirty="0">
                <a:latin typeface="Arial"/>
                <a:cs typeface="Arial"/>
              </a:rPr>
              <a:t>attack </a:t>
            </a:r>
            <a:r>
              <a:rPr sz="1700" spc="-5" dirty="0">
                <a:latin typeface="Arial"/>
                <a:cs typeface="Arial"/>
              </a:rPr>
              <a:t>disini bertujuan untuk </a:t>
            </a:r>
            <a:r>
              <a:rPr sz="1700" dirty="0">
                <a:latin typeface="Arial"/>
                <a:cs typeface="Arial"/>
              </a:rPr>
              <a:t>mengganggu  secara fisik </a:t>
            </a:r>
            <a:r>
              <a:rPr sz="1700" spc="-5" dirty="0">
                <a:latin typeface="Arial"/>
                <a:cs typeface="Arial"/>
              </a:rPr>
              <a:t>maupun alur logic sistem yang </a:t>
            </a:r>
            <a:r>
              <a:rPr sz="1700" dirty="0">
                <a:latin typeface="Arial"/>
                <a:cs typeface="Arial"/>
              </a:rPr>
              <a:t>sengaja  </a:t>
            </a:r>
            <a:r>
              <a:rPr sz="1700" spc="-5" dirty="0">
                <a:latin typeface="Arial"/>
                <a:cs typeface="Arial"/>
              </a:rPr>
              <a:t>d</a:t>
            </a:r>
            <a:r>
              <a:rPr sz="1700" dirty="0">
                <a:latin typeface="Arial"/>
                <a:cs typeface="Arial"/>
              </a:rPr>
              <a:t>il</a:t>
            </a:r>
            <a:r>
              <a:rPr sz="1700" spc="-5" dirty="0">
                <a:latin typeface="Arial"/>
                <a:cs typeface="Arial"/>
              </a:rPr>
              <a:t>akuka</a:t>
            </a:r>
            <a:r>
              <a:rPr sz="1700" dirty="0">
                <a:latin typeface="Arial"/>
                <a:cs typeface="Arial"/>
              </a:rPr>
              <a:t>n	</a:t>
            </a:r>
            <a:r>
              <a:rPr sz="1700" spc="-5" dirty="0">
                <a:latin typeface="Arial"/>
                <a:cs typeface="Arial"/>
              </a:rPr>
              <a:t>u</a:t>
            </a:r>
            <a:r>
              <a:rPr sz="1700" spc="10" dirty="0">
                <a:latin typeface="Arial"/>
                <a:cs typeface="Arial"/>
              </a:rPr>
              <a:t>n</a:t>
            </a:r>
            <a:r>
              <a:rPr sz="1700" spc="5" dirty="0">
                <a:latin typeface="Arial"/>
                <a:cs typeface="Arial"/>
              </a:rPr>
              <a:t>t</a:t>
            </a:r>
            <a:r>
              <a:rPr sz="1700" spc="-5" dirty="0">
                <a:latin typeface="Arial"/>
                <a:cs typeface="Arial"/>
              </a:rPr>
              <a:t>u</a:t>
            </a:r>
            <a:r>
              <a:rPr sz="1700" dirty="0">
                <a:latin typeface="Arial"/>
                <a:cs typeface="Arial"/>
              </a:rPr>
              <a:t>k	mengganggu  kerahasiaan </a:t>
            </a:r>
            <a:r>
              <a:rPr sz="1700" spc="-5" dirty="0">
                <a:latin typeface="Arial"/>
                <a:cs typeface="Arial"/>
              </a:rPr>
              <a:t>(confidentiality), integritas </a:t>
            </a:r>
            <a:r>
              <a:rPr sz="1700" dirty="0">
                <a:latin typeface="Arial"/>
                <a:cs typeface="Arial"/>
              </a:rPr>
              <a:t>(integrity),  dan </a:t>
            </a:r>
            <a:r>
              <a:rPr sz="1700" spc="-5" dirty="0">
                <a:latin typeface="Arial"/>
                <a:cs typeface="Arial"/>
              </a:rPr>
              <a:t>ketersedian (availability)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informasi.</a:t>
            </a:r>
            <a:endParaRPr sz="1700" dirty="0">
              <a:latin typeface="Arial"/>
              <a:cs typeface="Arial"/>
            </a:endParaRPr>
          </a:p>
          <a:p>
            <a:pPr marL="299085" marR="5080" indent="-287020" algn="just">
              <a:lnSpc>
                <a:spcPct val="80000"/>
              </a:lnSpc>
              <a:spcBef>
                <a:spcPts val="1010"/>
              </a:spcBef>
              <a:buClr>
                <a:srgbClr val="1286C3"/>
              </a:buClr>
              <a:buSzPct val="144117"/>
              <a:buChar char="•"/>
              <a:tabLst>
                <a:tab pos="299720" algn="l"/>
              </a:tabLst>
            </a:pPr>
            <a:r>
              <a:rPr sz="1700" spc="-5" dirty="0">
                <a:latin typeface="Arial"/>
                <a:cs typeface="Arial"/>
              </a:rPr>
              <a:t>Motif dari cyber </a:t>
            </a:r>
            <a:r>
              <a:rPr sz="1700" dirty="0">
                <a:latin typeface="Arial"/>
                <a:cs typeface="Arial"/>
              </a:rPr>
              <a:t>crime sangatlah </a:t>
            </a:r>
            <a:r>
              <a:rPr sz="1700" spc="-5" dirty="0">
                <a:latin typeface="Arial"/>
                <a:cs typeface="Arial"/>
              </a:rPr>
              <a:t>bermacam-macam,  </a:t>
            </a:r>
            <a:r>
              <a:rPr sz="1700" dirty="0">
                <a:latin typeface="Arial"/>
                <a:cs typeface="Arial"/>
              </a:rPr>
              <a:t>mulai </a:t>
            </a:r>
            <a:r>
              <a:rPr sz="1700" spc="-5" dirty="0">
                <a:latin typeface="Arial"/>
                <a:cs typeface="Arial"/>
              </a:rPr>
              <a:t>dari bermotifkan </a:t>
            </a:r>
            <a:r>
              <a:rPr sz="1700" dirty="0">
                <a:latin typeface="Arial"/>
                <a:cs typeface="Arial"/>
              </a:rPr>
              <a:t>kebencian atau </a:t>
            </a:r>
            <a:r>
              <a:rPr sz="1700" spc="-5" dirty="0">
                <a:latin typeface="Arial"/>
                <a:cs typeface="Arial"/>
              </a:rPr>
              <a:t>mencari  </a:t>
            </a:r>
            <a:r>
              <a:rPr sz="1700" dirty="0">
                <a:latin typeface="Arial"/>
                <a:cs typeface="Arial"/>
              </a:rPr>
              <a:t>keuntungan semata, </a:t>
            </a:r>
            <a:r>
              <a:rPr sz="1700" spc="-5" dirty="0">
                <a:latin typeface="Arial"/>
                <a:cs typeface="Arial"/>
              </a:rPr>
              <a:t>tapi </a:t>
            </a:r>
            <a:r>
              <a:rPr sz="1700" dirty="0">
                <a:latin typeface="Arial"/>
                <a:cs typeface="Arial"/>
              </a:rPr>
              <a:t>ada </a:t>
            </a:r>
            <a:r>
              <a:rPr sz="1700" spc="-5" dirty="0">
                <a:latin typeface="Arial"/>
                <a:cs typeface="Arial"/>
              </a:rPr>
              <a:t>juga yang bermotif  </a:t>
            </a:r>
            <a:r>
              <a:rPr sz="1700" dirty="0">
                <a:latin typeface="Arial"/>
                <a:cs typeface="Arial"/>
              </a:rPr>
              <a:t>moral. </a:t>
            </a:r>
            <a:r>
              <a:rPr sz="1700" spc="-5" dirty="0">
                <a:latin typeface="Arial"/>
                <a:cs typeface="Arial"/>
              </a:rPr>
              <a:t>Bermotif moral disini biasanya </a:t>
            </a:r>
            <a:r>
              <a:rPr sz="1700" dirty="0">
                <a:latin typeface="Arial"/>
                <a:cs typeface="Arial"/>
              </a:rPr>
              <a:t>adalah  </a:t>
            </a:r>
            <a:r>
              <a:rPr sz="1700" spc="-5" dirty="0">
                <a:latin typeface="Arial"/>
                <a:cs typeface="Arial"/>
              </a:rPr>
              <a:t>meretas sistem untuk </a:t>
            </a:r>
            <a:r>
              <a:rPr sz="1700" dirty="0">
                <a:latin typeface="Arial"/>
                <a:cs typeface="Arial"/>
              </a:rPr>
              <a:t>menguak sebuah kebenaran  </a:t>
            </a:r>
            <a:r>
              <a:rPr sz="1700" spc="-5" dirty="0">
                <a:latin typeface="Arial"/>
                <a:cs typeface="Arial"/>
              </a:rPr>
              <a:t>dari </a:t>
            </a:r>
            <a:r>
              <a:rPr sz="1700" dirty="0">
                <a:latin typeface="Arial"/>
                <a:cs typeface="Arial"/>
              </a:rPr>
              <a:t>apa </a:t>
            </a:r>
            <a:r>
              <a:rPr sz="1700" spc="-5" dirty="0">
                <a:latin typeface="Arial"/>
                <a:cs typeface="Arial"/>
              </a:rPr>
              <a:t>yang </a:t>
            </a:r>
            <a:r>
              <a:rPr sz="1700" dirty="0">
                <a:latin typeface="Arial"/>
                <a:cs typeface="Arial"/>
              </a:rPr>
              <a:t>ada di </a:t>
            </a:r>
            <a:r>
              <a:rPr sz="1700" spc="-5" dirty="0">
                <a:latin typeface="Arial"/>
                <a:cs typeface="Arial"/>
              </a:rPr>
              <a:t>dalam sistem tersebut.  Misalnya peretas membobol website </a:t>
            </a:r>
            <a:r>
              <a:rPr sz="1700" dirty="0">
                <a:latin typeface="Arial"/>
                <a:cs typeface="Arial"/>
              </a:rPr>
              <a:t>teroris  kemudian </a:t>
            </a:r>
            <a:r>
              <a:rPr sz="1700" spc="-5" dirty="0">
                <a:latin typeface="Arial"/>
                <a:cs typeface="Arial"/>
              </a:rPr>
              <a:t>menyebarkan </a:t>
            </a:r>
            <a:r>
              <a:rPr sz="1700" dirty="0">
                <a:latin typeface="Arial"/>
                <a:cs typeface="Arial"/>
              </a:rPr>
              <a:t>datny apada pohak  </a:t>
            </a:r>
            <a:r>
              <a:rPr sz="1700" spc="-5" dirty="0">
                <a:latin typeface="Arial"/>
                <a:cs typeface="Arial"/>
              </a:rPr>
              <a:t>berwajib untuk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ditangani.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5560" y="681609"/>
            <a:ext cx="4033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35" dirty="0"/>
              <a:t>Cabang </a:t>
            </a:r>
            <a:r>
              <a:rPr sz="4000" spc="-165" dirty="0"/>
              <a:t>IT</a:t>
            </a:r>
            <a:r>
              <a:rPr sz="4000" spc="-445" dirty="0"/>
              <a:t> </a:t>
            </a:r>
            <a:r>
              <a:rPr sz="4000" spc="-160" dirty="0"/>
              <a:t>Forensik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252217" y="2510154"/>
            <a:ext cx="9661525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3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latin typeface="Arial"/>
                <a:cs typeface="Arial"/>
              </a:rPr>
              <a:t>Pada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praktiknya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terdapat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beberapa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cabang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pekerjaan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IT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Forensik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  </a:t>
            </a:r>
            <a:r>
              <a:rPr sz="2400" spc="-45" dirty="0">
                <a:latin typeface="Arial"/>
                <a:cs typeface="Arial"/>
              </a:rPr>
              <a:t>lebih </a:t>
            </a:r>
            <a:r>
              <a:rPr sz="2400" spc="-75" dirty="0">
                <a:latin typeface="Arial"/>
                <a:cs typeface="Arial"/>
              </a:rPr>
              <a:t>spesifik </a:t>
            </a:r>
            <a:r>
              <a:rPr sz="2400" spc="-60" dirty="0">
                <a:latin typeface="Arial"/>
                <a:cs typeface="Arial"/>
              </a:rPr>
              <a:t>seperti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spc="-200" dirty="0">
                <a:solidFill>
                  <a:srgbClr val="1286C3"/>
                </a:solidFill>
                <a:latin typeface="Arial"/>
                <a:cs typeface="Arial"/>
              </a:rPr>
              <a:t>1. </a:t>
            </a:r>
            <a:r>
              <a:rPr sz="2400" spc="-110" dirty="0">
                <a:latin typeface="Arial"/>
                <a:cs typeface="Arial"/>
              </a:rPr>
              <a:t>Database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Forensik</a:t>
            </a:r>
            <a:endParaRPr sz="2400">
              <a:latin typeface="Arial"/>
              <a:cs typeface="Arial"/>
            </a:endParaRPr>
          </a:p>
          <a:p>
            <a:pPr marL="502920" marR="5080">
              <a:lnSpc>
                <a:spcPct val="100000"/>
              </a:lnSpc>
              <a:spcBef>
                <a:spcPts val="970"/>
              </a:spcBef>
            </a:pPr>
            <a:r>
              <a:rPr sz="2400" spc="-70" dirty="0">
                <a:latin typeface="Arial"/>
                <a:cs typeface="Arial"/>
              </a:rPr>
              <a:t>Mengumpulkan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dan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menganalisis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database/table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ataupun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transaksi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  </a:t>
            </a:r>
            <a:r>
              <a:rPr sz="2400" spc="-75" dirty="0">
                <a:latin typeface="Arial"/>
                <a:cs typeface="Arial"/>
              </a:rPr>
              <a:t>spesifik </a:t>
            </a:r>
            <a:r>
              <a:rPr sz="2400" spc="-25" dirty="0">
                <a:latin typeface="Arial"/>
                <a:cs typeface="Arial"/>
              </a:rPr>
              <a:t>untuk </a:t>
            </a:r>
            <a:r>
              <a:rPr sz="2400" spc="-70" dirty="0">
                <a:latin typeface="Arial"/>
                <a:cs typeface="Arial"/>
              </a:rPr>
              <a:t>merekonstruksi </a:t>
            </a:r>
            <a:r>
              <a:rPr sz="2400" spc="-55" dirty="0">
                <a:latin typeface="Arial"/>
                <a:cs typeface="Arial"/>
              </a:rPr>
              <a:t>data </a:t>
            </a:r>
            <a:r>
              <a:rPr sz="2400" spc="-65" dirty="0">
                <a:latin typeface="Arial"/>
                <a:cs typeface="Arial"/>
              </a:rPr>
              <a:t>atau </a:t>
            </a:r>
            <a:r>
              <a:rPr sz="2400" spc="-60" dirty="0">
                <a:latin typeface="Arial"/>
                <a:cs typeface="Arial"/>
              </a:rPr>
              <a:t>event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spc="-40" dirty="0">
                <a:latin typeface="Arial"/>
                <a:cs typeface="Arial"/>
              </a:rPr>
              <a:t>telah </a:t>
            </a:r>
            <a:r>
              <a:rPr sz="2400" spc="-20" dirty="0">
                <a:latin typeface="Arial"/>
                <a:cs typeface="Arial"/>
              </a:rPr>
              <a:t>terjadi </a:t>
            </a:r>
            <a:r>
              <a:rPr sz="2400" spc="-110" dirty="0">
                <a:latin typeface="Arial"/>
                <a:cs typeface="Arial"/>
              </a:rPr>
              <a:t>pada  </a:t>
            </a:r>
            <a:r>
              <a:rPr sz="2400" spc="-80" dirty="0">
                <a:latin typeface="Arial"/>
                <a:cs typeface="Arial"/>
              </a:rPr>
              <a:t>sisten.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Sistem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database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memiliki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fitur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log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audit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akan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memudahkan  </a:t>
            </a:r>
            <a:r>
              <a:rPr sz="2400" spc="-85" dirty="0">
                <a:latin typeface="Arial"/>
                <a:cs typeface="Arial"/>
              </a:rPr>
              <a:t>pekerjaan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ini.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0172" y="691988"/>
            <a:ext cx="475339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10" dirty="0"/>
              <a:t>Cabang </a:t>
            </a:r>
            <a:r>
              <a:rPr b="1" spc="-150" dirty="0"/>
              <a:t>IT</a:t>
            </a:r>
            <a:r>
              <a:rPr b="1" spc="-415" dirty="0"/>
              <a:t> </a:t>
            </a:r>
            <a:r>
              <a:rPr b="1" spc="-150" dirty="0"/>
              <a:t>Forensik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88007" y="1481624"/>
            <a:ext cx="8735060" cy="49002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78790" indent="-466725">
              <a:lnSpc>
                <a:spcPct val="100000"/>
              </a:lnSpc>
              <a:spcBef>
                <a:spcPts val="200"/>
              </a:spcBef>
              <a:buClr>
                <a:srgbClr val="1286C3"/>
              </a:buClr>
              <a:buSzPct val="143137"/>
              <a:buAutoNum type="arabicPeriod" startAt="2"/>
              <a:tabLst>
                <a:tab pos="479425" algn="l"/>
              </a:tabLst>
            </a:pPr>
            <a:r>
              <a:rPr sz="2550" spc="-30" dirty="0">
                <a:latin typeface="Arial"/>
                <a:cs typeface="Arial"/>
              </a:rPr>
              <a:t>Network</a:t>
            </a:r>
            <a:r>
              <a:rPr sz="2550" spc="-225" dirty="0">
                <a:latin typeface="Arial"/>
                <a:cs typeface="Arial"/>
              </a:rPr>
              <a:t> </a:t>
            </a:r>
            <a:r>
              <a:rPr sz="2550" spc="-110" dirty="0">
                <a:latin typeface="Arial"/>
                <a:cs typeface="Arial"/>
              </a:rPr>
              <a:t>Forensik</a:t>
            </a:r>
            <a:endParaRPr sz="2550">
              <a:latin typeface="Arial"/>
              <a:cs typeface="Arial"/>
            </a:endParaRPr>
          </a:p>
          <a:p>
            <a:pPr marL="502920" marR="5080">
              <a:lnSpc>
                <a:spcPct val="99600"/>
              </a:lnSpc>
              <a:spcBef>
                <a:spcPts val="990"/>
              </a:spcBef>
            </a:pPr>
            <a:r>
              <a:rPr sz="2550" spc="-30" dirty="0">
                <a:latin typeface="Arial"/>
                <a:cs typeface="Arial"/>
              </a:rPr>
              <a:t>Melihat</a:t>
            </a:r>
            <a:r>
              <a:rPr sz="2550" spc="-204" dirty="0">
                <a:latin typeface="Arial"/>
                <a:cs typeface="Arial"/>
              </a:rPr>
              <a:t> </a:t>
            </a:r>
            <a:r>
              <a:rPr sz="2550" spc="-105" dirty="0">
                <a:latin typeface="Arial"/>
                <a:cs typeface="Arial"/>
              </a:rPr>
              <a:t>dan</a:t>
            </a:r>
            <a:r>
              <a:rPr sz="2550" spc="-200" dirty="0">
                <a:latin typeface="Arial"/>
                <a:cs typeface="Arial"/>
              </a:rPr>
              <a:t> </a:t>
            </a:r>
            <a:r>
              <a:rPr sz="2550" spc="-85" dirty="0">
                <a:latin typeface="Arial"/>
                <a:cs typeface="Arial"/>
              </a:rPr>
              <a:t>melakukan</a:t>
            </a:r>
            <a:r>
              <a:rPr sz="2550" spc="-200" dirty="0">
                <a:latin typeface="Arial"/>
                <a:cs typeface="Arial"/>
              </a:rPr>
              <a:t> </a:t>
            </a:r>
            <a:r>
              <a:rPr sz="2550" spc="-105" dirty="0">
                <a:latin typeface="Arial"/>
                <a:cs typeface="Arial"/>
              </a:rPr>
              <a:t>penelurusan</a:t>
            </a:r>
            <a:r>
              <a:rPr sz="2550" spc="-240" dirty="0">
                <a:latin typeface="Arial"/>
                <a:cs typeface="Arial"/>
              </a:rPr>
              <a:t> </a:t>
            </a:r>
            <a:r>
              <a:rPr sz="2550" spc="-70" dirty="0">
                <a:latin typeface="Arial"/>
                <a:cs typeface="Arial"/>
              </a:rPr>
              <a:t>terhadap</a:t>
            </a:r>
            <a:r>
              <a:rPr sz="2550" spc="-200" dirty="0">
                <a:latin typeface="Arial"/>
                <a:cs typeface="Arial"/>
              </a:rPr>
              <a:t> </a:t>
            </a:r>
            <a:r>
              <a:rPr sz="2550" spc="5" dirty="0">
                <a:latin typeface="Arial"/>
                <a:cs typeface="Arial"/>
              </a:rPr>
              <a:t>traffic</a:t>
            </a:r>
            <a:r>
              <a:rPr sz="2550" spc="-190" dirty="0">
                <a:latin typeface="Arial"/>
                <a:cs typeface="Arial"/>
              </a:rPr>
              <a:t> </a:t>
            </a:r>
            <a:r>
              <a:rPr sz="2550" spc="-30" dirty="0">
                <a:latin typeface="Arial"/>
                <a:cs typeface="Arial"/>
              </a:rPr>
              <a:t>network  untuk</a:t>
            </a:r>
            <a:r>
              <a:rPr sz="2550" spc="-220" dirty="0">
                <a:latin typeface="Arial"/>
                <a:cs typeface="Arial"/>
              </a:rPr>
              <a:t> </a:t>
            </a:r>
            <a:r>
              <a:rPr sz="2550" spc="-90" dirty="0">
                <a:latin typeface="Arial"/>
                <a:cs typeface="Arial"/>
              </a:rPr>
              <a:t>memeriksa</a:t>
            </a:r>
            <a:r>
              <a:rPr sz="2550" spc="-210" dirty="0">
                <a:latin typeface="Arial"/>
                <a:cs typeface="Arial"/>
              </a:rPr>
              <a:t> </a:t>
            </a:r>
            <a:r>
              <a:rPr sz="2550" spc="-85" dirty="0">
                <a:latin typeface="Arial"/>
                <a:cs typeface="Arial"/>
              </a:rPr>
              <a:t>kejanggalan.</a:t>
            </a:r>
            <a:r>
              <a:rPr sz="2550" spc="-310" dirty="0">
                <a:latin typeface="Arial"/>
                <a:cs typeface="Arial"/>
              </a:rPr>
              <a:t> </a:t>
            </a:r>
            <a:r>
              <a:rPr sz="2550" spc="-90" dirty="0">
                <a:latin typeface="Arial"/>
                <a:cs typeface="Arial"/>
              </a:rPr>
              <a:t>Contohnya</a:t>
            </a:r>
            <a:r>
              <a:rPr sz="2550" spc="-229" dirty="0">
                <a:latin typeface="Arial"/>
                <a:cs typeface="Arial"/>
              </a:rPr>
              <a:t> </a:t>
            </a:r>
            <a:r>
              <a:rPr sz="2550" spc="-100" dirty="0">
                <a:latin typeface="Arial"/>
                <a:cs typeface="Arial"/>
              </a:rPr>
              <a:t>pemeriksaan</a:t>
            </a:r>
            <a:r>
              <a:rPr sz="2550" spc="-210" dirty="0">
                <a:latin typeface="Arial"/>
                <a:cs typeface="Arial"/>
              </a:rPr>
              <a:t> </a:t>
            </a:r>
            <a:r>
              <a:rPr sz="2550" spc="-60" dirty="0">
                <a:latin typeface="Arial"/>
                <a:cs typeface="Arial"/>
              </a:rPr>
              <a:t>paket  data </a:t>
            </a:r>
            <a:r>
              <a:rPr sz="2550" spc="-95" dirty="0">
                <a:latin typeface="Arial"/>
                <a:cs typeface="Arial"/>
              </a:rPr>
              <a:t>yang </a:t>
            </a:r>
            <a:r>
              <a:rPr sz="2550" spc="-45" dirty="0">
                <a:latin typeface="Arial"/>
                <a:cs typeface="Arial"/>
              </a:rPr>
              <a:t>meningkat </a:t>
            </a:r>
            <a:r>
              <a:rPr sz="2550" spc="-155" dirty="0">
                <a:latin typeface="Arial"/>
                <a:cs typeface="Arial"/>
              </a:rPr>
              <a:t>secara </a:t>
            </a:r>
            <a:r>
              <a:rPr sz="2550" spc="-20" dirty="0">
                <a:latin typeface="Arial"/>
                <a:cs typeface="Arial"/>
              </a:rPr>
              <a:t>tidak </a:t>
            </a:r>
            <a:r>
              <a:rPr sz="2550" spc="-65" dirty="0">
                <a:latin typeface="Arial"/>
                <a:cs typeface="Arial"/>
              </a:rPr>
              <a:t>wajar </a:t>
            </a:r>
            <a:r>
              <a:rPr sz="2550" spc="-105" dirty="0">
                <a:latin typeface="Arial"/>
                <a:cs typeface="Arial"/>
              </a:rPr>
              <a:t>dan </a:t>
            </a:r>
            <a:r>
              <a:rPr sz="2550" spc="-80" dirty="0">
                <a:latin typeface="Arial"/>
                <a:cs typeface="Arial"/>
              </a:rPr>
              <a:t>kemungkinan  </a:t>
            </a:r>
            <a:r>
              <a:rPr sz="2550" spc="-50" dirty="0">
                <a:latin typeface="Arial"/>
                <a:cs typeface="Arial"/>
              </a:rPr>
              <a:t>terjadinya </a:t>
            </a:r>
            <a:r>
              <a:rPr sz="2550" spc="-125" dirty="0">
                <a:latin typeface="Arial"/>
                <a:cs typeface="Arial"/>
              </a:rPr>
              <a:t>serangan</a:t>
            </a:r>
            <a:r>
              <a:rPr sz="2550" spc="-395" dirty="0">
                <a:latin typeface="Arial"/>
                <a:cs typeface="Arial"/>
              </a:rPr>
              <a:t> </a:t>
            </a:r>
            <a:r>
              <a:rPr sz="2550" spc="-140" dirty="0">
                <a:latin typeface="Arial"/>
                <a:cs typeface="Arial"/>
              </a:rPr>
              <a:t>DDoS.</a:t>
            </a:r>
            <a:endParaRPr sz="2550">
              <a:latin typeface="Arial"/>
              <a:cs typeface="Arial"/>
            </a:endParaRPr>
          </a:p>
          <a:p>
            <a:pPr marL="478790" indent="-466725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137"/>
              <a:buAutoNum type="arabicPeriod" startAt="3"/>
              <a:tabLst>
                <a:tab pos="479425" algn="l"/>
              </a:tabLst>
            </a:pPr>
            <a:r>
              <a:rPr sz="2550" spc="-45" dirty="0">
                <a:latin typeface="Arial"/>
                <a:cs typeface="Arial"/>
              </a:rPr>
              <a:t>Mobile </a:t>
            </a:r>
            <a:r>
              <a:rPr sz="2550" spc="-105" dirty="0">
                <a:latin typeface="Arial"/>
                <a:cs typeface="Arial"/>
              </a:rPr>
              <a:t>device</a:t>
            </a:r>
            <a:r>
              <a:rPr sz="2550" spc="-385" dirty="0">
                <a:latin typeface="Arial"/>
                <a:cs typeface="Arial"/>
              </a:rPr>
              <a:t> </a:t>
            </a:r>
            <a:r>
              <a:rPr sz="2550" spc="-110" dirty="0">
                <a:latin typeface="Arial"/>
                <a:cs typeface="Arial"/>
              </a:rPr>
              <a:t>Forensik</a:t>
            </a:r>
            <a:endParaRPr sz="2550">
              <a:latin typeface="Arial"/>
              <a:cs typeface="Arial"/>
            </a:endParaRPr>
          </a:p>
          <a:p>
            <a:pPr marL="421005" marR="59690">
              <a:lnSpc>
                <a:spcPct val="99600"/>
              </a:lnSpc>
              <a:spcBef>
                <a:spcPts val="994"/>
              </a:spcBef>
            </a:pPr>
            <a:r>
              <a:rPr sz="2550" spc="-120" dirty="0">
                <a:latin typeface="Arial"/>
                <a:cs typeface="Arial"/>
              </a:rPr>
              <a:t>Perkembangan</a:t>
            </a:r>
            <a:r>
              <a:rPr sz="2550" spc="-220" dirty="0">
                <a:latin typeface="Arial"/>
                <a:cs typeface="Arial"/>
              </a:rPr>
              <a:t> </a:t>
            </a:r>
            <a:r>
              <a:rPr sz="2550" spc="-105" dirty="0">
                <a:latin typeface="Arial"/>
                <a:cs typeface="Arial"/>
              </a:rPr>
              <a:t>penggunaan</a:t>
            </a:r>
            <a:r>
              <a:rPr sz="2550" spc="-235" dirty="0">
                <a:latin typeface="Arial"/>
                <a:cs typeface="Arial"/>
              </a:rPr>
              <a:t> </a:t>
            </a:r>
            <a:r>
              <a:rPr sz="2550" spc="-70" dirty="0">
                <a:latin typeface="Arial"/>
                <a:cs typeface="Arial"/>
              </a:rPr>
              <a:t>smartphone</a:t>
            </a:r>
            <a:r>
              <a:rPr sz="2550" spc="-229" dirty="0">
                <a:latin typeface="Arial"/>
                <a:cs typeface="Arial"/>
              </a:rPr>
              <a:t> </a:t>
            </a:r>
            <a:r>
              <a:rPr sz="2550" spc="-105" dirty="0">
                <a:latin typeface="Arial"/>
                <a:cs typeface="Arial"/>
              </a:rPr>
              <a:t>semakin</a:t>
            </a:r>
            <a:r>
              <a:rPr sz="2550" spc="-215" dirty="0">
                <a:latin typeface="Arial"/>
                <a:cs typeface="Arial"/>
              </a:rPr>
              <a:t> </a:t>
            </a:r>
            <a:r>
              <a:rPr sz="2550" spc="-45" dirty="0">
                <a:latin typeface="Arial"/>
                <a:cs typeface="Arial"/>
              </a:rPr>
              <a:t>meningkat,  </a:t>
            </a:r>
            <a:r>
              <a:rPr sz="2550" spc="-85" dirty="0">
                <a:latin typeface="Arial"/>
                <a:cs typeface="Arial"/>
              </a:rPr>
              <a:t>penyimpanan </a:t>
            </a:r>
            <a:r>
              <a:rPr sz="2550" spc="-55" dirty="0">
                <a:latin typeface="Arial"/>
                <a:cs typeface="Arial"/>
              </a:rPr>
              <a:t>data </a:t>
            </a:r>
            <a:r>
              <a:rPr sz="2550" spc="-120" dirty="0">
                <a:latin typeface="Arial"/>
                <a:cs typeface="Arial"/>
              </a:rPr>
              <a:t>pada </a:t>
            </a:r>
            <a:r>
              <a:rPr sz="2550" spc="-80" dirty="0">
                <a:latin typeface="Arial"/>
                <a:cs typeface="Arial"/>
              </a:rPr>
              <a:t>setiap </a:t>
            </a:r>
            <a:r>
              <a:rPr sz="2550" spc="-45" dirty="0">
                <a:latin typeface="Arial"/>
                <a:cs typeface="Arial"/>
              </a:rPr>
              <a:t>individu </a:t>
            </a:r>
            <a:r>
              <a:rPr sz="2550" spc="-75" dirty="0">
                <a:latin typeface="Arial"/>
                <a:cs typeface="Arial"/>
              </a:rPr>
              <a:t>ataupun </a:t>
            </a:r>
            <a:r>
              <a:rPr sz="2550" spc="-80" dirty="0">
                <a:latin typeface="Arial"/>
                <a:cs typeface="Arial"/>
              </a:rPr>
              <a:t>komunikasi  </a:t>
            </a:r>
            <a:r>
              <a:rPr sz="2550" spc="-95" dirty="0">
                <a:latin typeface="Arial"/>
                <a:cs typeface="Arial"/>
              </a:rPr>
              <a:t>yang</a:t>
            </a:r>
            <a:r>
              <a:rPr sz="2550" spc="-210" dirty="0">
                <a:latin typeface="Arial"/>
                <a:cs typeface="Arial"/>
              </a:rPr>
              <a:t> </a:t>
            </a:r>
            <a:r>
              <a:rPr sz="2550" spc="-70" dirty="0">
                <a:latin typeface="Arial"/>
                <a:cs typeface="Arial"/>
              </a:rPr>
              <a:t>dilakukan</a:t>
            </a:r>
            <a:r>
              <a:rPr sz="2550" spc="-210" dirty="0">
                <a:latin typeface="Arial"/>
                <a:cs typeface="Arial"/>
              </a:rPr>
              <a:t> </a:t>
            </a:r>
            <a:r>
              <a:rPr sz="2550" spc="-35" dirty="0">
                <a:latin typeface="Arial"/>
                <a:cs typeface="Arial"/>
              </a:rPr>
              <a:t>lewat</a:t>
            </a:r>
            <a:r>
              <a:rPr sz="2550" spc="-180" dirty="0">
                <a:latin typeface="Arial"/>
                <a:cs typeface="Arial"/>
              </a:rPr>
              <a:t> </a:t>
            </a:r>
            <a:r>
              <a:rPr sz="2550" spc="-105" dirty="0">
                <a:latin typeface="Arial"/>
                <a:cs typeface="Arial"/>
              </a:rPr>
              <a:t>device</a:t>
            </a:r>
            <a:r>
              <a:rPr sz="2550" spc="-210" dirty="0">
                <a:latin typeface="Arial"/>
                <a:cs typeface="Arial"/>
              </a:rPr>
              <a:t> </a:t>
            </a:r>
            <a:r>
              <a:rPr sz="2550" spc="-40" dirty="0">
                <a:latin typeface="Arial"/>
                <a:cs typeface="Arial"/>
              </a:rPr>
              <a:t>mobile</a:t>
            </a:r>
            <a:r>
              <a:rPr sz="2550" spc="-220" dirty="0">
                <a:latin typeface="Arial"/>
                <a:cs typeface="Arial"/>
              </a:rPr>
              <a:t> </a:t>
            </a:r>
            <a:r>
              <a:rPr sz="2550" spc="-60" dirty="0">
                <a:latin typeface="Arial"/>
                <a:cs typeface="Arial"/>
              </a:rPr>
              <a:t>dapat</a:t>
            </a:r>
            <a:r>
              <a:rPr sz="2550" spc="-195" dirty="0">
                <a:latin typeface="Arial"/>
                <a:cs typeface="Arial"/>
              </a:rPr>
              <a:t> </a:t>
            </a:r>
            <a:r>
              <a:rPr sz="2550" spc="-80" dirty="0">
                <a:latin typeface="Arial"/>
                <a:cs typeface="Arial"/>
              </a:rPr>
              <a:t>dilacak</a:t>
            </a:r>
            <a:r>
              <a:rPr sz="2550" spc="-200" dirty="0">
                <a:latin typeface="Arial"/>
                <a:cs typeface="Arial"/>
              </a:rPr>
              <a:t> </a:t>
            </a:r>
            <a:r>
              <a:rPr sz="2550" spc="-125" dirty="0">
                <a:latin typeface="Arial"/>
                <a:cs typeface="Arial"/>
              </a:rPr>
              <a:t>sepenuhnya  </a:t>
            </a:r>
            <a:r>
              <a:rPr sz="2550" spc="-105" dirty="0">
                <a:latin typeface="Arial"/>
                <a:cs typeface="Arial"/>
              </a:rPr>
              <a:t>berdasarkan </a:t>
            </a:r>
            <a:r>
              <a:rPr sz="2550" spc="-40" dirty="0">
                <a:latin typeface="Arial"/>
                <a:cs typeface="Arial"/>
              </a:rPr>
              <a:t>history </a:t>
            </a:r>
            <a:r>
              <a:rPr sz="2550" spc="-95" dirty="0">
                <a:latin typeface="Arial"/>
                <a:cs typeface="Arial"/>
              </a:rPr>
              <a:t>yang </a:t>
            </a:r>
            <a:r>
              <a:rPr sz="2550" spc="-20" dirty="0">
                <a:latin typeface="Arial"/>
                <a:cs typeface="Arial"/>
              </a:rPr>
              <a:t>tercatat </a:t>
            </a:r>
            <a:r>
              <a:rPr sz="2550" spc="-120" dirty="0">
                <a:latin typeface="Arial"/>
                <a:cs typeface="Arial"/>
              </a:rPr>
              <a:t>pada </a:t>
            </a:r>
            <a:r>
              <a:rPr sz="2550" spc="-40" dirty="0">
                <a:latin typeface="Arial"/>
                <a:cs typeface="Arial"/>
              </a:rPr>
              <a:t>log </a:t>
            </a:r>
            <a:r>
              <a:rPr sz="2550" spc="-90" dirty="0">
                <a:latin typeface="Arial"/>
                <a:cs typeface="Arial"/>
              </a:rPr>
              <a:t>system, misalnya  </a:t>
            </a:r>
            <a:r>
              <a:rPr sz="2550" spc="-70" dirty="0">
                <a:latin typeface="Arial"/>
                <a:cs typeface="Arial"/>
              </a:rPr>
              <a:t>smartphone </a:t>
            </a:r>
            <a:r>
              <a:rPr sz="2550" spc="-114" dirty="0">
                <a:latin typeface="Arial"/>
                <a:cs typeface="Arial"/>
              </a:rPr>
              <a:t>berbasis</a:t>
            </a:r>
            <a:r>
              <a:rPr sz="2550" spc="-395" dirty="0">
                <a:latin typeface="Arial"/>
                <a:cs typeface="Arial"/>
              </a:rPr>
              <a:t> </a:t>
            </a:r>
            <a:r>
              <a:rPr sz="2550" spc="-55" dirty="0">
                <a:latin typeface="Arial"/>
                <a:cs typeface="Arial"/>
              </a:rPr>
              <a:t>android.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2217" y="768553"/>
            <a:ext cx="40341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35" dirty="0"/>
              <a:t>Cabang </a:t>
            </a:r>
            <a:r>
              <a:rPr sz="4000" spc="-180" dirty="0"/>
              <a:t>IT</a:t>
            </a:r>
            <a:r>
              <a:rPr sz="4000" spc="-415" dirty="0"/>
              <a:t> </a:t>
            </a:r>
            <a:r>
              <a:rPr sz="4000" spc="-160" dirty="0"/>
              <a:t>Forensik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13177" y="2248916"/>
            <a:ext cx="7458709" cy="28854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3450" spc="-85" dirty="0">
                <a:solidFill>
                  <a:srgbClr val="1286C3"/>
                </a:solidFill>
                <a:latin typeface="Arial"/>
                <a:cs typeface="Arial"/>
              </a:rPr>
              <a:t>4. </a:t>
            </a:r>
            <a:r>
              <a:rPr sz="2400" spc="-40" dirty="0">
                <a:latin typeface="Arial"/>
                <a:cs typeface="Arial"/>
              </a:rPr>
              <a:t>Fotografi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Forensik</a:t>
            </a:r>
            <a:endParaRPr sz="2400">
              <a:latin typeface="Arial"/>
              <a:cs typeface="Arial"/>
            </a:endParaRPr>
          </a:p>
          <a:p>
            <a:pPr marL="502920" marR="5080">
              <a:lnSpc>
                <a:spcPct val="100000"/>
              </a:lnSpc>
              <a:spcBef>
                <a:spcPts val="965"/>
              </a:spcBef>
            </a:pPr>
            <a:r>
              <a:rPr sz="2400" spc="-130" dirty="0">
                <a:latin typeface="Arial"/>
                <a:cs typeface="Arial"/>
              </a:rPr>
              <a:t>Salah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satu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teknik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forensik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menggunakan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analisa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vektor  </a:t>
            </a:r>
            <a:r>
              <a:rPr sz="2400" spc="-25" dirty="0">
                <a:latin typeface="Arial"/>
                <a:cs typeface="Arial"/>
              </a:rPr>
              <a:t>untuk </a:t>
            </a:r>
            <a:r>
              <a:rPr sz="2400" spc="-45" dirty="0">
                <a:latin typeface="Arial"/>
                <a:cs typeface="Arial"/>
              </a:rPr>
              <a:t>pembuktian </a:t>
            </a:r>
            <a:r>
              <a:rPr sz="2400" spc="-70" dirty="0">
                <a:latin typeface="Arial"/>
                <a:cs typeface="Arial"/>
              </a:rPr>
              <a:t>media </a:t>
            </a:r>
            <a:r>
              <a:rPr sz="2400" spc="-55" dirty="0">
                <a:latin typeface="Arial"/>
                <a:cs typeface="Arial"/>
              </a:rPr>
              <a:t>seperti </a:t>
            </a:r>
            <a:r>
              <a:rPr sz="2400" spc="-65" dirty="0">
                <a:latin typeface="Arial"/>
                <a:cs typeface="Arial"/>
              </a:rPr>
              <a:t>video </a:t>
            </a:r>
            <a:r>
              <a:rPr sz="2400" spc="-10" dirty="0">
                <a:latin typeface="Arial"/>
                <a:cs typeface="Arial"/>
              </a:rPr>
              <a:t>digital </a:t>
            </a:r>
            <a:r>
              <a:rPr sz="2400" spc="-90" dirty="0">
                <a:latin typeface="Arial"/>
                <a:cs typeface="Arial"/>
              </a:rPr>
              <a:t>yang  </a:t>
            </a:r>
            <a:r>
              <a:rPr sz="2400" spc="-75" dirty="0">
                <a:latin typeface="Arial"/>
                <a:cs typeface="Arial"/>
              </a:rPr>
              <a:t>kualitasnya </a:t>
            </a:r>
            <a:r>
              <a:rPr sz="2400" spc="-50" dirty="0">
                <a:latin typeface="Arial"/>
                <a:cs typeface="Arial"/>
              </a:rPr>
              <a:t>buruk. </a:t>
            </a:r>
            <a:r>
              <a:rPr sz="2400" spc="-125" dirty="0">
                <a:latin typeface="Arial"/>
                <a:cs typeface="Arial"/>
              </a:rPr>
              <a:t>Pelaku </a:t>
            </a:r>
            <a:r>
              <a:rPr sz="2400" spc="-90" dirty="0">
                <a:latin typeface="Arial"/>
                <a:cs typeface="Arial"/>
              </a:rPr>
              <a:t>memalsukan </a:t>
            </a:r>
            <a:r>
              <a:rPr sz="2400" dirty="0">
                <a:latin typeface="Arial"/>
                <a:cs typeface="Arial"/>
              </a:rPr>
              <a:t>bukti  </a:t>
            </a:r>
            <a:r>
              <a:rPr sz="2400" spc="-85" dirty="0">
                <a:latin typeface="Arial"/>
                <a:cs typeface="Arial"/>
              </a:rPr>
              <a:t>menggunakan </a:t>
            </a:r>
            <a:r>
              <a:rPr sz="2400" spc="-20" dirty="0">
                <a:latin typeface="Arial"/>
                <a:cs typeface="Arial"/>
              </a:rPr>
              <a:t>teknik </a:t>
            </a:r>
            <a:r>
              <a:rPr sz="2400" spc="-85" dirty="0">
                <a:latin typeface="Arial"/>
                <a:cs typeface="Arial"/>
              </a:rPr>
              <a:t>pengolahan </a:t>
            </a:r>
            <a:r>
              <a:rPr sz="2400" spc="-70" dirty="0">
                <a:latin typeface="Arial"/>
                <a:cs typeface="Arial"/>
              </a:rPr>
              <a:t>media </a:t>
            </a:r>
            <a:r>
              <a:rPr sz="2400" spc="-60" dirty="0">
                <a:latin typeface="Arial"/>
                <a:cs typeface="Arial"/>
              </a:rPr>
              <a:t>seperti </a:t>
            </a:r>
            <a:r>
              <a:rPr sz="2400" spc="35" dirty="0">
                <a:latin typeface="Arial"/>
                <a:cs typeface="Arial"/>
              </a:rPr>
              <a:t>foto  </a:t>
            </a:r>
            <a:r>
              <a:rPr sz="2400" spc="-80" dirty="0">
                <a:latin typeface="Arial"/>
                <a:cs typeface="Arial"/>
              </a:rPr>
              <a:t>maupun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video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untuk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menghindari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kemungkinan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dirinya  </a:t>
            </a:r>
            <a:r>
              <a:rPr sz="2400" spc="-55" dirty="0">
                <a:latin typeface="Arial"/>
                <a:cs typeface="Arial"/>
              </a:rPr>
              <a:t>menjadi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terdakwa.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0802" y="856234"/>
            <a:ext cx="6322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Apa </a:t>
            </a:r>
            <a:r>
              <a:rPr sz="4000" spc="50" dirty="0"/>
              <a:t>itu </a:t>
            </a:r>
            <a:r>
              <a:rPr sz="4000" spc="-204" dirty="0" err="1"/>
              <a:t>Keamanan</a:t>
            </a:r>
            <a:r>
              <a:rPr sz="4000" spc="-825" dirty="0"/>
              <a:t> </a:t>
            </a:r>
            <a:r>
              <a:rPr lang="en-US" sz="4000" spc="-825" dirty="0"/>
              <a:t>   </a:t>
            </a:r>
            <a:r>
              <a:rPr sz="4000" spc="-135" dirty="0" err="1"/>
              <a:t>Komputer</a:t>
            </a:r>
            <a:r>
              <a:rPr sz="4000" spc="-135" dirty="0"/>
              <a:t>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105660" y="2506471"/>
            <a:ext cx="8791575" cy="273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65" dirty="0">
                <a:latin typeface="Trebuchet MS"/>
                <a:cs typeface="Trebuchet MS"/>
              </a:rPr>
              <a:t>Keamanan</a:t>
            </a:r>
            <a:r>
              <a:rPr sz="2400" b="1" spc="590" dirty="0">
                <a:latin typeface="Trebuchet MS"/>
                <a:cs typeface="Trebuchet MS"/>
              </a:rPr>
              <a:t> </a:t>
            </a:r>
            <a:r>
              <a:rPr sz="2400" b="1" spc="-90" dirty="0">
                <a:latin typeface="Trebuchet MS"/>
                <a:cs typeface="Trebuchet MS"/>
              </a:rPr>
              <a:t>komputer  </a:t>
            </a:r>
            <a:r>
              <a:rPr sz="2400" spc="-65" dirty="0">
                <a:latin typeface="Arial"/>
                <a:cs typeface="Arial"/>
              </a:rPr>
              <a:t>atau  </a:t>
            </a:r>
            <a:r>
              <a:rPr sz="2400" spc="-75" dirty="0">
                <a:latin typeface="Arial"/>
                <a:cs typeface="Arial"/>
              </a:rPr>
              <a:t>dalam </a:t>
            </a:r>
            <a:r>
              <a:rPr sz="2400" spc="-160" dirty="0">
                <a:latin typeface="Arial"/>
                <a:cs typeface="Arial"/>
              </a:rPr>
              <a:t>Bahasa </a:t>
            </a:r>
            <a:r>
              <a:rPr sz="2400" spc="-70" dirty="0">
                <a:latin typeface="Arial"/>
                <a:cs typeface="Arial"/>
              </a:rPr>
              <a:t>Inggris </a:t>
            </a:r>
            <a:r>
              <a:rPr sz="2400" b="1" spc="-100" dirty="0">
                <a:latin typeface="Trebuchet MS"/>
                <a:cs typeface="Trebuchet MS"/>
              </a:rPr>
              <a:t>computer  </a:t>
            </a:r>
            <a:r>
              <a:rPr sz="2400" b="1" spc="-110" dirty="0">
                <a:latin typeface="Trebuchet MS"/>
                <a:cs typeface="Trebuchet MS"/>
              </a:rPr>
              <a:t>security </a:t>
            </a:r>
            <a:r>
              <a:rPr sz="2400" spc="-60" dirty="0">
                <a:latin typeface="Arial"/>
                <a:cs typeface="Arial"/>
              </a:rPr>
              <a:t>atau </a:t>
            </a:r>
            <a:r>
              <a:rPr sz="2400" spc="-70" dirty="0">
                <a:latin typeface="Arial"/>
                <a:cs typeface="Arial"/>
              </a:rPr>
              <a:t>dikenal juga </a:t>
            </a:r>
            <a:r>
              <a:rPr sz="2400" spc="-95" dirty="0">
                <a:latin typeface="Arial"/>
                <a:cs typeface="Arial"/>
              </a:rPr>
              <a:t>dengan </a:t>
            </a:r>
            <a:r>
              <a:rPr sz="2400" spc="-85" dirty="0">
                <a:latin typeface="Arial"/>
                <a:cs typeface="Arial"/>
              </a:rPr>
              <a:t>sebutan </a:t>
            </a:r>
            <a:r>
              <a:rPr sz="2400" b="1" spc="-114" dirty="0">
                <a:latin typeface="Trebuchet MS"/>
                <a:cs typeface="Trebuchet MS"/>
              </a:rPr>
              <a:t>cybersecurity </a:t>
            </a:r>
            <a:r>
              <a:rPr sz="2400" spc="-65" dirty="0">
                <a:latin typeface="Arial"/>
                <a:cs typeface="Arial"/>
              </a:rPr>
              <a:t>atau </a:t>
            </a:r>
            <a:r>
              <a:rPr sz="2400" b="1" spc="-60" dirty="0">
                <a:latin typeface="Trebuchet MS"/>
                <a:cs typeface="Trebuchet MS"/>
              </a:rPr>
              <a:t>IT  </a:t>
            </a:r>
            <a:r>
              <a:rPr sz="2400" b="1" spc="-110" dirty="0">
                <a:latin typeface="Trebuchet MS"/>
                <a:cs typeface="Trebuchet MS"/>
              </a:rPr>
              <a:t>security </a:t>
            </a:r>
            <a:r>
              <a:rPr sz="2400" spc="-95" dirty="0">
                <a:latin typeface="Arial"/>
                <a:cs typeface="Arial"/>
              </a:rPr>
              <a:t>adalah </a:t>
            </a:r>
            <a:r>
              <a:rPr sz="2400" spc="-110" dirty="0" err="1">
                <a:latin typeface="Arial"/>
                <a:cs typeface="Arial"/>
              </a:rPr>
              <a:t>keamanan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45" dirty="0" err="1">
                <a:latin typeface="Arial"/>
                <a:cs typeface="Arial"/>
              </a:rPr>
              <a:t>info</a:t>
            </a:r>
            <a:r>
              <a:rPr lang="en-US" sz="2400" spc="-45" dirty="0" err="1">
                <a:latin typeface="Arial"/>
                <a:cs typeface="Arial"/>
              </a:rPr>
              <a:t>r</a:t>
            </a:r>
            <a:r>
              <a:rPr sz="2400" spc="-45" dirty="0" err="1">
                <a:latin typeface="Arial"/>
                <a:cs typeface="Arial"/>
              </a:rPr>
              <a:t>masi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spc="-65" dirty="0">
                <a:latin typeface="Arial"/>
                <a:cs typeface="Arial"/>
              </a:rPr>
              <a:t>diaplikasikan </a:t>
            </a:r>
            <a:r>
              <a:rPr sz="2400" spc="-110" dirty="0">
                <a:latin typeface="Arial"/>
                <a:cs typeface="Arial"/>
              </a:rPr>
              <a:t>kepada  </a:t>
            </a:r>
            <a:r>
              <a:rPr sz="2400" spc="-35" dirty="0">
                <a:latin typeface="Arial"/>
                <a:cs typeface="Arial"/>
              </a:rPr>
              <a:t>komputer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jaringannya.</a:t>
            </a:r>
            <a:endParaRPr sz="2400" dirty="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65" dirty="0">
                <a:latin typeface="Arial"/>
                <a:cs typeface="Arial"/>
              </a:rPr>
              <a:t>Computer security atau </a:t>
            </a:r>
            <a:r>
              <a:rPr sz="2400" b="1" spc="-80" dirty="0">
                <a:latin typeface="Trebuchet MS"/>
                <a:cs typeface="Trebuchet MS"/>
              </a:rPr>
              <a:t>keamanan </a:t>
            </a:r>
            <a:r>
              <a:rPr sz="2400" b="1" spc="-95" dirty="0">
                <a:latin typeface="Trebuchet MS"/>
                <a:cs typeface="Trebuchet MS"/>
              </a:rPr>
              <a:t>komputer </a:t>
            </a:r>
            <a:r>
              <a:rPr sz="2400" spc="-45" dirty="0">
                <a:latin typeface="Arial"/>
                <a:cs typeface="Arial"/>
              </a:rPr>
              <a:t>bertujuan  </a:t>
            </a:r>
            <a:r>
              <a:rPr sz="2400" spc="-50" dirty="0">
                <a:latin typeface="Arial"/>
                <a:cs typeface="Arial"/>
              </a:rPr>
              <a:t>membantu </a:t>
            </a:r>
            <a:r>
              <a:rPr sz="2400" spc="-114" dirty="0">
                <a:latin typeface="Arial"/>
                <a:cs typeface="Arial"/>
              </a:rPr>
              <a:t>user </a:t>
            </a:r>
            <a:r>
              <a:rPr sz="2400" spc="-95" dirty="0">
                <a:latin typeface="Arial"/>
                <a:cs typeface="Arial"/>
              </a:rPr>
              <a:t>agar </a:t>
            </a:r>
            <a:r>
              <a:rPr sz="2400" spc="-55" dirty="0">
                <a:latin typeface="Arial"/>
                <a:cs typeface="Arial"/>
              </a:rPr>
              <a:t>dapat </a:t>
            </a:r>
            <a:r>
              <a:rPr sz="2400" spc="-100" dirty="0">
                <a:latin typeface="Arial"/>
                <a:cs typeface="Arial"/>
              </a:rPr>
              <a:t>mencegah </a:t>
            </a:r>
            <a:r>
              <a:rPr sz="2400" spc="-80" dirty="0">
                <a:latin typeface="Arial"/>
                <a:cs typeface="Arial"/>
              </a:rPr>
              <a:t>penipuan </a:t>
            </a:r>
            <a:r>
              <a:rPr sz="2400" spc="-65" dirty="0">
                <a:latin typeface="Arial"/>
                <a:cs typeface="Arial"/>
              </a:rPr>
              <a:t>atau mendeteksi  </a:t>
            </a:r>
            <a:r>
              <a:rPr sz="2400" spc="-110" dirty="0">
                <a:latin typeface="Arial"/>
                <a:cs typeface="Arial"/>
              </a:rPr>
              <a:t>adanya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usaha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penipuan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sebuah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sistem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berbasis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informasi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4357" y="594487"/>
            <a:ext cx="52724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9560" marR="5080" indent="-1547495">
              <a:lnSpc>
                <a:spcPct val="100000"/>
              </a:lnSpc>
              <a:spcBef>
                <a:spcPts val="105"/>
              </a:spcBef>
            </a:pPr>
            <a:r>
              <a:rPr sz="3200" spc="-160" dirty="0"/>
              <a:t>Keamanan </a:t>
            </a:r>
            <a:r>
              <a:rPr sz="3200" spc="-65" dirty="0"/>
              <a:t>Komputer</a:t>
            </a:r>
            <a:r>
              <a:rPr sz="3200" spc="-445" dirty="0"/>
              <a:t> </a:t>
            </a:r>
            <a:r>
              <a:rPr sz="3200" spc="-130" dirty="0"/>
              <a:t>Mengapa  </a:t>
            </a:r>
            <a:r>
              <a:rPr sz="3200" spc="-95" dirty="0"/>
              <a:t>Dibutuhkan?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865757" y="2328798"/>
            <a:ext cx="8890000" cy="273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i="1" spc="-150" dirty="0">
                <a:latin typeface="Trebuchet MS"/>
                <a:cs typeface="Trebuchet MS"/>
              </a:rPr>
              <a:t>“information-based </a:t>
            </a:r>
            <a:r>
              <a:rPr sz="2400" i="1" spc="-90" dirty="0">
                <a:latin typeface="Trebuchet MS"/>
                <a:cs typeface="Trebuchet MS"/>
              </a:rPr>
              <a:t>societ</a:t>
            </a:r>
            <a:r>
              <a:rPr sz="2400" spc="-90" dirty="0">
                <a:latin typeface="Arial"/>
                <a:cs typeface="Arial"/>
              </a:rPr>
              <a:t>y”, </a:t>
            </a:r>
            <a:r>
              <a:rPr sz="2400" spc="-85" dirty="0">
                <a:latin typeface="Arial"/>
                <a:cs typeface="Arial"/>
              </a:rPr>
              <a:t>menyebabkan </a:t>
            </a:r>
            <a:r>
              <a:rPr sz="2400" spc="-35" dirty="0">
                <a:latin typeface="Arial"/>
                <a:cs typeface="Arial"/>
              </a:rPr>
              <a:t>nilai </a:t>
            </a:r>
            <a:r>
              <a:rPr sz="2400" spc="-45" dirty="0">
                <a:latin typeface="Arial"/>
                <a:cs typeface="Arial"/>
              </a:rPr>
              <a:t>informasi </a:t>
            </a:r>
            <a:r>
              <a:rPr sz="2400" spc="-55" dirty="0">
                <a:latin typeface="Arial"/>
                <a:cs typeface="Arial"/>
              </a:rPr>
              <a:t>menjadi  </a:t>
            </a:r>
            <a:r>
              <a:rPr sz="2400" spc="-90" dirty="0">
                <a:latin typeface="Arial"/>
                <a:cs typeface="Arial"/>
              </a:rPr>
              <a:t>sangat </a:t>
            </a:r>
            <a:r>
              <a:rPr sz="2400" spc="-35" dirty="0">
                <a:latin typeface="Arial"/>
                <a:cs typeface="Arial"/>
              </a:rPr>
              <a:t>penting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20" dirty="0">
                <a:latin typeface="Arial"/>
                <a:cs typeface="Arial"/>
              </a:rPr>
              <a:t>menuntut </a:t>
            </a:r>
            <a:r>
              <a:rPr sz="2400" spc="-90" dirty="0">
                <a:latin typeface="Arial"/>
                <a:cs typeface="Arial"/>
              </a:rPr>
              <a:t>kemampuan </a:t>
            </a:r>
            <a:r>
              <a:rPr sz="2400" spc="-30" dirty="0">
                <a:latin typeface="Arial"/>
                <a:cs typeface="Arial"/>
              </a:rPr>
              <a:t>untuk </a:t>
            </a:r>
            <a:r>
              <a:rPr sz="2400" spc="-120" dirty="0">
                <a:latin typeface="Arial"/>
                <a:cs typeface="Arial"/>
              </a:rPr>
              <a:t>mengakses </a:t>
            </a:r>
            <a:r>
              <a:rPr sz="2400" spc="-95" dirty="0">
                <a:latin typeface="Arial"/>
                <a:cs typeface="Arial"/>
              </a:rPr>
              <a:t>dan  </a:t>
            </a:r>
            <a:r>
              <a:rPr sz="2400" spc="-80" dirty="0">
                <a:latin typeface="Arial"/>
                <a:cs typeface="Arial"/>
              </a:rPr>
              <a:t>menyediakan </a:t>
            </a:r>
            <a:r>
              <a:rPr sz="2400" spc="-45" dirty="0">
                <a:latin typeface="Arial"/>
                <a:cs typeface="Arial"/>
              </a:rPr>
              <a:t>informasi </a:t>
            </a:r>
            <a:r>
              <a:rPr sz="2400" spc="-140" dirty="0">
                <a:latin typeface="Arial"/>
                <a:cs typeface="Arial"/>
              </a:rPr>
              <a:t>secara </a:t>
            </a:r>
            <a:r>
              <a:rPr sz="2400" spc="-70" dirty="0">
                <a:latin typeface="Arial"/>
                <a:cs typeface="Arial"/>
              </a:rPr>
              <a:t>cepat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50" dirty="0">
                <a:latin typeface="Arial"/>
                <a:cs typeface="Arial"/>
              </a:rPr>
              <a:t>akurat </a:t>
            </a:r>
            <a:r>
              <a:rPr sz="2400" spc="-55" dirty="0">
                <a:latin typeface="Arial"/>
                <a:cs typeface="Arial"/>
              </a:rPr>
              <a:t>menjadi </a:t>
            </a:r>
            <a:r>
              <a:rPr sz="2400" spc="-95" dirty="0">
                <a:latin typeface="Arial"/>
                <a:cs typeface="Arial"/>
              </a:rPr>
              <a:t>sangat  </a:t>
            </a:r>
            <a:r>
              <a:rPr sz="2400" spc="-120" dirty="0">
                <a:latin typeface="Arial"/>
                <a:cs typeface="Arial"/>
              </a:rPr>
              <a:t>esensial </a:t>
            </a:r>
            <a:r>
              <a:rPr sz="2400" spc="-65" dirty="0">
                <a:latin typeface="Arial"/>
                <a:cs typeface="Arial"/>
              </a:rPr>
              <a:t>bagi </a:t>
            </a:r>
            <a:r>
              <a:rPr sz="2400" spc="-125" dirty="0">
                <a:latin typeface="Arial"/>
                <a:cs typeface="Arial"/>
              </a:rPr>
              <a:t>sebuah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organisasi,</a:t>
            </a:r>
            <a:endParaRPr sz="2400">
              <a:latin typeface="Arial"/>
              <a:cs typeface="Arial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30" dirty="0">
                <a:latin typeface="Arial"/>
                <a:cs typeface="Arial"/>
              </a:rPr>
              <a:t>Infrastruktur </a:t>
            </a:r>
            <a:r>
              <a:rPr sz="2400" spc="-105" dirty="0">
                <a:latin typeface="Arial"/>
                <a:cs typeface="Arial"/>
              </a:rPr>
              <a:t>Jaringan </a:t>
            </a:r>
            <a:r>
              <a:rPr sz="2400" spc="-50" dirty="0">
                <a:latin typeface="Arial"/>
                <a:cs typeface="Arial"/>
              </a:rPr>
              <a:t>komputer, </a:t>
            </a:r>
            <a:r>
              <a:rPr sz="2400" spc="-60" dirty="0">
                <a:latin typeface="Arial"/>
                <a:cs typeface="Arial"/>
              </a:rPr>
              <a:t>seperti </a:t>
            </a:r>
            <a:r>
              <a:rPr sz="2400" spc="-75" dirty="0">
                <a:latin typeface="Arial"/>
                <a:cs typeface="Arial"/>
              </a:rPr>
              <a:t>LAN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25" dirty="0">
                <a:latin typeface="Arial"/>
                <a:cs typeface="Arial"/>
              </a:rPr>
              <a:t>Internet,  </a:t>
            </a:r>
            <a:r>
              <a:rPr sz="2400" spc="-65" dirty="0">
                <a:latin typeface="Arial"/>
                <a:cs typeface="Arial"/>
              </a:rPr>
              <a:t>memungkinkan </a:t>
            </a:r>
            <a:r>
              <a:rPr sz="2400" spc="-25" dirty="0">
                <a:latin typeface="Arial"/>
                <a:cs typeface="Arial"/>
              </a:rPr>
              <a:t>untuk </a:t>
            </a:r>
            <a:r>
              <a:rPr sz="2400" spc="-80" dirty="0">
                <a:latin typeface="Arial"/>
                <a:cs typeface="Arial"/>
              </a:rPr>
              <a:t>menyediakan </a:t>
            </a:r>
            <a:r>
              <a:rPr sz="2400" spc="-45" dirty="0">
                <a:latin typeface="Arial"/>
                <a:cs typeface="Arial"/>
              </a:rPr>
              <a:t>informasi </a:t>
            </a:r>
            <a:r>
              <a:rPr sz="2400" spc="-140" dirty="0">
                <a:latin typeface="Arial"/>
                <a:cs typeface="Arial"/>
              </a:rPr>
              <a:t>secara </a:t>
            </a:r>
            <a:r>
              <a:rPr sz="2400" spc="-65" dirty="0">
                <a:latin typeface="Arial"/>
                <a:cs typeface="Arial"/>
              </a:rPr>
              <a:t>cepat,  </a:t>
            </a:r>
            <a:r>
              <a:rPr sz="2400" spc="-105" dirty="0">
                <a:latin typeface="Arial"/>
                <a:cs typeface="Arial"/>
              </a:rPr>
              <a:t>sekaligus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membuka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potensi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adanya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lubang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keamanan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i="1" spc="-155" dirty="0">
                <a:latin typeface="Trebuchet MS"/>
                <a:cs typeface="Trebuchet MS"/>
              </a:rPr>
              <a:t>(security</a:t>
            </a:r>
            <a:r>
              <a:rPr sz="2400" i="1" spc="-245" dirty="0">
                <a:latin typeface="Trebuchet MS"/>
                <a:cs typeface="Trebuchet MS"/>
              </a:rPr>
              <a:t> </a:t>
            </a:r>
            <a:r>
              <a:rPr sz="2400" i="1" spc="-145" dirty="0">
                <a:latin typeface="Trebuchet MS"/>
                <a:cs typeface="Trebuchet MS"/>
              </a:rPr>
              <a:t>hol</a:t>
            </a:r>
            <a:r>
              <a:rPr sz="2400" spc="-145" dirty="0">
                <a:latin typeface="Arial"/>
                <a:cs typeface="Arial"/>
              </a:rPr>
              <a:t>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157" rIns="0" bIns="0" rtlCol="0">
            <a:spAutoFit/>
          </a:bodyPr>
          <a:lstStyle/>
          <a:p>
            <a:pPr marL="1978025" marR="5080" indent="-1899285">
              <a:lnSpc>
                <a:spcPct val="100000"/>
              </a:lnSpc>
              <a:spcBef>
                <a:spcPts val="95"/>
              </a:spcBef>
            </a:pPr>
            <a:r>
              <a:rPr sz="2800" spc="-160" dirty="0"/>
              <a:t>Kenapa </a:t>
            </a:r>
            <a:r>
              <a:rPr sz="2800" spc="-100" dirty="0"/>
              <a:t>Kejahatan </a:t>
            </a:r>
            <a:r>
              <a:rPr sz="2800" spc="-65" dirty="0"/>
              <a:t>Komputer</a:t>
            </a:r>
            <a:r>
              <a:rPr sz="2800" spc="-340" dirty="0"/>
              <a:t> </a:t>
            </a:r>
            <a:r>
              <a:rPr sz="2800" spc="-110" dirty="0"/>
              <a:t>semakin  </a:t>
            </a:r>
            <a:r>
              <a:rPr sz="2800" spc="-80" dirty="0"/>
              <a:t>meningkat?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091944" y="2238882"/>
            <a:ext cx="8729980" cy="33724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55" dirty="0">
                <a:latin typeface="Arial"/>
                <a:cs typeface="Arial"/>
              </a:rPr>
              <a:t>Aplikasi </a:t>
            </a:r>
            <a:r>
              <a:rPr sz="2000" spc="-80" dirty="0">
                <a:latin typeface="Arial"/>
                <a:cs typeface="Arial"/>
              </a:rPr>
              <a:t>bisnis </a:t>
            </a:r>
            <a:r>
              <a:rPr sz="2000" spc="-90" dirty="0">
                <a:latin typeface="Arial"/>
                <a:cs typeface="Arial"/>
              </a:rPr>
              <a:t>berbasis TI </a:t>
            </a:r>
            <a:r>
              <a:rPr sz="2000" spc="-80" dirty="0">
                <a:latin typeface="Arial"/>
                <a:cs typeface="Arial"/>
              </a:rPr>
              <a:t>dan </a:t>
            </a:r>
            <a:r>
              <a:rPr sz="2000" spc="-50" dirty="0">
                <a:latin typeface="Arial"/>
                <a:cs typeface="Arial"/>
              </a:rPr>
              <a:t>jaringan </a:t>
            </a:r>
            <a:r>
              <a:rPr sz="2000" spc="-35" dirty="0">
                <a:latin typeface="Arial"/>
                <a:cs typeface="Arial"/>
              </a:rPr>
              <a:t>komputer meningkat </a:t>
            </a:r>
            <a:r>
              <a:rPr sz="2000" spc="-30" dirty="0">
                <a:latin typeface="Arial"/>
                <a:cs typeface="Arial"/>
              </a:rPr>
              <a:t>: </a:t>
            </a:r>
            <a:r>
              <a:rPr sz="2000" spc="-45" dirty="0">
                <a:latin typeface="Arial"/>
                <a:cs typeface="Arial"/>
              </a:rPr>
              <a:t>online </a:t>
            </a:r>
            <a:r>
              <a:rPr sz="2000" spc="-50" dirty="0">
                <a:latin typeface="Arial"/>
                <a:cs typeface="Arial"/>
              </a:rPr>
              <a:t>banking,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e-  </a:t>
            </a:r>
            <a:r>
              <a:rPr sz="2000" spc="-65" dirty="0">
                <a:latin typeface="Arial"/>
                <a:cs typeface="Arial"/>
              </a:rPr>
              <a:t>commerce,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Electronic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data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Interchange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(EDI).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75" dirty="0">
                <a:latin typeface="Arial"/>
                <a:cs typeface="Arial"/>
              </a:rPr>
              <a:t>Desentralisasi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server.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95" dirty="0">
                <a:latin typeface="Arial"/>
                <a:cs typeface="Arial"/>
              </a:rPr>
              <a:t>Transisi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dari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single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vendor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ke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multi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vendor.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45" dirty="0">
                <a:latin typeface="Arial"/>
                <a:cs typeface="Arial"/>
              </a:rPr>
              <a:t>Meningkatnya </a:t>
            </a:r>
            <a:r>
              <a:rPr sz="2000" spc="-75" dirty="0">
                <a:latin typeface="Arial"/>
                <a:cs typeface="Arial"/>
              </a:rPr>
              <a:t>kemampuan </a:t>
            </a:r>
            <a:r>
              <a:rPr sz="2000" spc="-65" dirty="0">
                <a:latin typeface="Arial"/>
                <a:cs typeface="Arial"/>
              </a:rPr>
              <a:t>pemakai</a:t>
            </a:r>
            <a:r>
              <a:rPr sz="2000" spc="-4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(user).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45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60" dirty="0">
                <a:latin typeface="Arial"/>
                <a:cs typeface="Arial"/>
              </a:rPr>
              <a:t>Kesulitan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penegak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hukum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dan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belum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adanya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ketentuan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yang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pasti.</a:t>
            </a:r>
            <a:endParaRPr sz="2000">
              <a:latin typeface="Arial"/>
              <a:cs typeface="Arial"/>
            </a:endParaRPr>
          </a:p>
          <a:p>
            <a:pPr marL="299085" marR="6985" indent="-287020">
              <a:lnSpc>
                <a:spcPts val="2160"/>
              </a:lnSpc>
              <a:spcBef>
                <a:spcPts val="111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80" dirty="0">
                <a:latin typeface="Arial"/>
                <a:cs typeface="Arial"/>
              </a:rPr>
              <a:t>Semakin </a:t>
            </a:r>
            <a:r>
              <a:rPr sz="2000" spc="-70" dirty="0">
                <a:latin typeface="Arial"/>
                <a:cs typeface="Arial"/>
              </a:rPr>
              <a:t>kompleksnya system yang </a:t>
            </a:r>
            <a:r>
              <a:rPr sz="2000" spc="-65" dirty="0">
                <a:latin typeface="Arial"/>
                <a:cs typeface="Arial"/>
              </a:rPr>
              <a:t>digunakan, </a:t>
            </a:r>
            <a:r>
              <a:rPr sz="2000" spc="-75" dirty="0">
                <a:latin typeface="Arial"/>
                <a:cs typeface="Arial"/>
              </a:rPr>
              <a:t>semakin </a:t>
            </a:r>
            <a:r>
              <a:rPr sz="2000" spc="-90" dirty="0">
                <a:latin typeface="Arial"/>
                <a:cs typeface="Arial"/>
              </a:rPr>
              <a:t>besarnya </a:t>
            </a:r>
            <a:r>
              <a:rPr sz="2000" spc="-95" dirty="0">
                <a:latin typeface="Arial"/>
                <a:cs typeface="Arial"/>
              </a:rPr>
              <a:t>source </a:t>
            </a:r>
            <a:r>
              <a:rPr sz="2000" spc="-85" dirty="0">
                <a:latin typeface="Arial"/>
                <a:cs typeface="Arial"/>
              </a:rPr>
              <a:t>code  </a:t>
            </a:r>
            <a:r>
              <a:rPr sz="2000" spc="-40" dirty="0">
                <a:latin typeface="Arial"/>
                <a:cs typeface="Arial"/>
              </a:rPr>
              <a:t>program </a:t>
            </a:r>
            <a:r>
              <a:rPr sz="2000" spc="-70" dirty="0">
                <a:latin typeface="Arial"/>
                <a:cs typeface="Arial"/>
              </a:rPr>
              <a:t>yang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digunakan.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80" dirty="0">
                <a:latin typeface="Arial"/>
                <a:cs typeface="Arial"/>
              </a:rPr>
              <a:t>Berhubungan dengan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internet.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2322" y="912367"/>
            <a:ext cx="6786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45" dirty="0"/>
              <a:t>Klasisfikasi </a:t>
            </a:r>
            <a:r>
              <a:rPr sz="4000" spc="-140" dirty="0"/>
              <a:t>Kejahatan</a:t>
            </a:r>
            <a:r>
              <a:rPr sz="4000" spc="-440" dirty="0"/>
              <a:t> </a:t>
            </a:r>
            <a:r>
              <a:rPr sz="4000" spc="-90" dirty="0"/>
              <a:t>Komputer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252217" y="1795624"/>
            <a:ext cx="8321040" cy="369951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30" dirty="0">
                <a:latin typeface="Arial"/>
                <a:cs typeface="Arial"/>
              </a:rPr>
              <a:t>Menurut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David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Icove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diklasifikasikan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menjadi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4: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b="1" spc="-155" dirty="0">
                <a:latin typeface="Trebuchet MS"/>
                <a:cs typeface="Trebuchet MS"/>
              </a:rPr>
              <a:t>1. </a:t>
            </a:r>
            <a:r>
              <a:rPr sz="1800" b="1" spc="-50" dirty="0">
                <a:latin typeface="Trebuchet MS"/>
                <a:cs typeface="Trebuchet MS"/>
              </a:rPr>
              <a:t>Keamanan </a:t>
            </a:r>
            <a:r>
              <a:rPr sz="1800" b="1" spc="-15" dirty="0">
                <a:latin typeface="Trebuchet MS"/>
                <a:cs typeface="Trebuchet MS"/>
              </a:rPr>
              <a:t>yang </a:t>
            </a:r>
            <a:r>
              <a:rPr sz="1800" b="1" spc="-75" dirty="0">
                <a:latin typeface="Trebuchet MS"/>
                <a:cs typeface="Trebuchet MS"/>
              </a:rPr>
              <a:t>bersifat </a:t>
            </a:r>
            <a:r>
              <a:rPr sz="1800" b="1" spc="-65" dirty="0">
                <a:latin typeface="Trebuchet MS"/>
                <a:cs typeface="Trebuchet MS"/>
              </a:rPr>
              <a:t>fisik </a:t>
            </a:r>
            <a:r>
              <a:rPr sz="1800" i="1" spc="-95" dirty="0">
                <a:latin typeface="Trebuchet MS"/>
                <a:cs typeface="Trebuchet MS"/>
              </a:rPr>
              <a:t>(physical </a:t>
            </a:r>
            <a:r>
              <a:rPr sz="1800" i="1" spc="-100" dirty="0">
                <a:latin typeface="Trebuchet MS"/>
                <a:cs typeface="Trebuchet MS"/>
              </a:rPr>
              <a:t>securit</a:t>
            </a:r>
            <a:r>
              <a:rPr sz="1800" spc="-100" dirty="0">
                <a:latin typeface="Arial"/>
                <a:cs typeface="Arial"/>
              </a:rPr>
              <a:t>y): </a:t>
            </a:r>
            <a:r>
              <a:rPr sz="1800" spc="-55" dirty="0">
                <a:latin typeface="Arial"/>
                <a:cs typeface="Arial"/>
              </a:rPr>
              <a:t>termasuk </a:t>
            </a:r>
            <a:r>
              <a:rPr sz="1800" spc="-120" dirty="0">
                <a:latin typeface="Arial"/>
                <a:cs typeface="Arial"/>
              </a:rPr>
              <a:t>akses </a:t>
            </a:r>
            <a:r>
              <a:rPr sz="1800" spc="-60" dirty="0">
                <a:latin typeface="Arial"/>
                <a:cs typeface="Arial"/>
              </a:rPr>
              <a:t>orang </a:t>
            </a:r>
            <a:r>
              <a:rPr sz="1800" spc="-85" dirty="0">
                <a:latin typeface="Arial"/>
                <a:cs typeface="Arial"/>
              </a:rPr>
              <a:t>ke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gedung,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50" dirty="0">
                <a:latin typeface="Arial"/>
                <a:cs typeface="Arial"/>
              </a:rPr>
              <a:t>peralatan,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dan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media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yang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digunakan.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Contoh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299720" algn="l"/>
              </a:tabLst>
            </a:pPr>
            <a:r>
              <a:rPr sz="1800" b="1" spc="-55" dirty="0">
                <a:latin typeface="Trebuchet MS"/>
                <a:cs typeface="Trebuchet MS"/>
              </a:rPr>
              <a:t>Wiretapping </a:t>
            </a:r>
            <a:r>
              <a:rPr sz="1800" spc="-50" dirty="0">
                <a:latin typeface="Arial"/>
                <a:cs typeface="Arial"/>
              </a:rPr>
              <a:t>atau </a:t>
            </a:r>
            <a:r>
              <a:rPr sz="1800" spc="-45" dirty="0">
                <a:latin typeface="Arial"/>
                <a:cs typeface="Arial"/>
              </a:rPr>
              <a:t>hal-hal </a:t>
            </a:r>
            <a:r>
              <a:rPr sz="1800" spc="-70" dirty="0">
                <a:latin typeface="Arial"/>
                <a:cs typeface="Arial"/>
              </a:rPr>
              <a:t>yang </a:t>
            </a:r>
            <a:r>
              <a:rPr sz="1800" spc="-55" dirty="0">
                <a:latin typeface="Arial"/>
                <a:cs typeface="Arial"/>
              </a:rPr>
              <a:t>ber-hubungan </a:t>
            </a:r>
            <a:r>
              <a:rPr sz="1800" spc="-70" dirty="0">
                <a:latin typeface="Arial"/>
                <a:cs typeface="Arial"/>
              </a:rPr>
              <a:t>dengan </a:t>
            </a:r>
            <a:r>
              <a:rPr sz="1800" spc="-120" dirty="0">
                <a:latin typeface="Arial"/>
                <a:cs typeface="Arial"/>
              </a:rPr>
              <a:t>akses </a:t>
            </a:r>
            <a:r>
              <a:rPr sz="1800" spc="-85" dirty="0">
                <a:latin typeface="Arial"/>
                <a:cs typeface="Arial"/>
              </a:rPr>
              <a:t>ke </a:t>
            </a:r>
            <a:r>
              <a:rPr sz="1800" spc="-60" dirty="0">
                <a:latin typeface="Arial"/>
                <a:cs typeface="Arial"/>
              </a:rPr>
              <a:t>kabel </a:t>
            </a:r>
            <a:r>
              <a:rPr sz="1800" spc="-50" dirty="0">
                <a:latin typeface="Arial"/>
                <a:cs typeface="Arial"/>
              </a:rPr>
              <a:t>atau </a:t>
            </a:r>
            <a:r>
              <a:rPr sz="1800" spc="-30" dirty="0">
                <a:latin typeface="Arial"/>
                <a:cs typeface="Arial"/>
              </a:rPr>
              <a:t>komputer  </a:t>
            </a:r>
            <a:r>
              <a:rPr sz="1800" spc="-70" dirty="0">
                <a:latin typeface="Arial"/>
                <a:cs typeface="Arial"/>
              </a:rPr>
              <a:t>yang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digunakan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juga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dapat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dimasukkan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ke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dalam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kelas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ini.</a:t>
            </a:r>
            <a:endParaRPr sz="18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299720" algn="l"/>
              </a:tabLst>
            </a:pPr>
            <a:r>
              <a:rPr sz="1800" b="1" i="1" spc="-75" dirty="0">
                <a:latin typeface="Trebuchet MS"/>
                <a:cs typeface="Trebuchet MS"/>
              </a:rPr>
              <a:t>Denial </a:t>
            </a:r>
            <a:r>
              <a:rPr sz="1800" b="1" i="1" spc="-100" dirty="0">
                <a:latin typeface="Trebuchet MS"/>
                <a:cs typeface="Trebuchet MS"/>
              </a:rPr>
              <a:t>of </a:t>
            </a:r>
            <a:r>
              <a:rPr sz="1800" b="1" i="1" spc="-110" dirty="0">
                <a:latin typeface="Trebuchet MS"/>
                <a:cs typeface="Trebuchet MS"/>
              </a:rPr>
              <a:t>servic</a:t>
            </a:r>
            <a:r>
              <a:rPr sz="1800" b="1" spc="-110" dirty="0">
                <a:latin typeface="Trebuchet MS"/>
                <a:cs typeface="Trebuchet MS"/>
              </a:rPr>
              <a:t>e</a:t>
            </a:r>
            <a:r>
              <a:rPr sz="1800" spc="-110" dirty="0">
                <a:latin typeface="Arial"/>
                <a:cs typeface="Arial"/>
              </a:rPr>
              <a:t>, </a:t>
            </a:r>
            <a:r>
              <a:rPr sz="1800" spc="-50" dirty="0">
                <a:latin typeface="Arial"/>
                <a:cs typeface="Arial"/>
              </a:rPr>
              <a:t>dilakukan </a:t>
            </a:r>
            <a:r>
              <a:rPr sz="1800" spc="-60" dirty="0">
                <a:latin typeface="Arial"/>
                <a:cs typeface="Arial"/>
              </a:rPr>
              <a:t>misalnya </a:t>
            </a:r>
            <a:r>
              <a:rPr sz="1800" spc="-70" dirty="0">
                <a:latin typeface="Arial"/>
                <a:cs typeface="Arial"/>
              </a:rPr>
              <a:t>dengan </a:t>
            </a:r>
            <a:r>
              <a:rPr sz="1800" spc="-40" dirty="0">
                <a:latin typeface="Arial"/>
                <a:cs typeface="Arial"/>
              </a:rPr>
              <a:t>mematikan </a:t>
            </a:r>
            <a:r>
              <a:rPr sz="1800" spc="-50" dirty="0">
                <a:latin typeface="Arial"/>
                <a:cs typeface="Arial"/>
              </a:rPr>
              <a:t>peralatan atau </a:t>
            </a:r>
            <a:r>
              <a:rPr sz="1800" spc="-25" dirty="0">
                <a:latin typeface="Arial"/>
                <a:cs typeface="Arial"/>
              </a:rPr>
              <a:t>membanjiri  </a:t>
            </a:r>
            <a:r>
              <a:rPr sz="1800" spc="-80" dirty="0">
                <a:latin typeface="Arial"/>
                <a:cs typeface="Arial"/>
              </a:rPr>
              <a:t>saluran </a:t>
            </a:r>
            <a:r>
              <a:rPr sz="1800" spc="-55" dirty="0">
                <a:latin typeface="Arial"/>
                <a:cs typeface="Arial"/>
              </a:rPr>
              <a:t>komunikasi </a:t>
            </a:r>
            <a:r>
              <a:rPr sz="1800" spc="-70" dirty="0">
                <a:latin typeface="Arial"/>
                <a:cs typeface="Arial"/>
              </a:rPr>
              <a:t>dengan </a:t>
            </a:r>
            <a:r>
              <a:rPr sz="1800" spc="-95" dirty="0">
                <a:latin typeface="Arial"/>
                <a:cs typeface="Arial"/>
              </a:rPr>
              <a:t>pesan-pesan </a:t>
            </a:r>
            <a:r>
              <a:rPr sz="1800" spc="-65" dirty="0">
                <a:latin typeface="Arial"/>
                <a:cs typeface="Arial"/>
              </a:rPr>
              <a:t>(yang </a:t>
            </a:r>
            <a:r>
              <a:rPr sz="1800" spc="-45" dirty="0">
                <a:latin typeface="Arial"/>
                <a:cs typeface="Arial"/>
              </a:rPr>
              <a:t>dapat </a:t>
            </a:r>
            <a:r>
              <a:rPr sz="1800" spc="-50" dirty="0">
                <a:latin typeface="Arial"/>
                <a:cs typeface="Arial"/>
              </a:rPr>
              <a:t>berisi </a:t>
            </a:r>
            <a:r>
              <a:rPr sz="1800" spc="-100" dirty="0">
                <a:latin typeface="Arial"/>
                <a:cs typeface="Arial"/>
              </a:rPr>
              <a:t>apa </a:t>
            </a:r>
            <a:r>
              <a:rPr sz="1800" spc="-95" dirty="0">
                <a:latin typeface="Arial"/>
                <a:cs typeface="Arial"/>
              </a:rPr>
              <a:t>saja </a:t>
            </a:r>
            <a:r>
              <a:rPr sz="1800" spc="-70" dirty="0">
                <a:latin typeface="Arial"/>
                <a:cs typeface="Arial"/>
              </a:rPr>
              <a:t>karena yang  </a:t>
            </a:r>
            <a:r>
              <a:rPr sz="1800" spc="-40" dirty="0">
                <a:latin typeface="Arial"/>
                <a:cs typeface="Arial"/>
              </a:rPr>
              <a:t>diuta-makan </a:t>
            </a:r>
            <a:r>
              <a:rPr sz="1800" spc="-75" dirty="0">
                <a:latin typeface="Arial"/>
                <a:cs typeface="Arial"/>
              </a:rPr>
              <a:t>adalah banyaknya </a:t>
            </a:r>
            <a:r>
              <a:rPr sz="1800" spc="-40" dirty="0">
                <a:latin typeface="Arial"/>
                <a:cs typeface="Arial"/>
              </a:rPr>
              <a:t>jumlah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pesan).</a:t>
            </a:r>
            <a:endParaRPr sz="18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299720" algn="l"/>
              </a:tabLst>
            </a:pPr>
            <a:r>
              <a:rPr sz="1800" b="1" i="1" spc="-45" dirty="0">
                <a:latin typeface="Trebuchet MS"/>
                <a:cs typeface="Trebuchet MS"/>
              </a:rPr>
              <a:t>Syn </a:t>
            </a:r>
            <a:r>
              <a:rPr sz="1800" b="1" i="1" spc="-110" dirty="0">
                <a:latin typeface="Trebuchet MS"/>
                <a:cs typeface="Trebuchet MS"/>
              </a:rPr>
              <a:t>Flood </a:t>
            </a:r>
            <a:r>
              <a:rPr sz="1800" b="1" i="1" spc="-85" dirty="0">
                <a:latin typeface="Trebuchet MS"/>
                <a:cs typeface="Trebuchet MS"/>
              </a:rPr>
              <a:t>Attac</a:t>
            </a:r>
            <a:r>
              <a:rPr sz="1800" b="1" spc="-85" dirty="0">
                <a:latin typeface="Trebuchet MS"/>
                <a:cs typeface="Trebuchet MS"/>
              </a:rPr>
              <a:t>k, </a:t>
            </a:r>
            <a:r>
              <a:rPr sz="1800" spc="-60" dirty="0">
                <a:latin typeface="Arial"/>
                <a:cs typeface="Arial"/>
              </a:rPr>
              <a:t>dimana sistem </a:t>
            </a:r>
            <a:r>
              <a:rPr sz="1800" i="1" spc="-45" dirty="0">
                <a:latin typeface="Trebuchet MS"/>
                <a:cs typeface="Trebuchet MS"/>
              </a:rPr>
              <a:t>(hos</a:t>
            </a:r>
            <a:r>
              <a:rPr sz="1800" spc="-45" dirty="0">
                <a:latin typeface="Arial"/>
                <a:cs typeface="Arial"/>
              </a:rPr>
              <a:t>t) </a:t>
            </a:r>
            <a:r>
              <a:rPr sz="1800" spc="-70" dirty="0">
                <a:latin typeface="Arial"/>
                <a:cs typeface="Arial"/>
              </a:rPr>
              <a:t>yang </a:t>
            </a:r>
            <a:r>
              <a:rPr sz="1800" dirty="0">
                <a:latin typeface="Arial"/>
                <a:cs typeface="Arial"/>
              </a:rPr>
              <a:t>dituju </a:t>
            </a:r>
            <a:r>
              <a:rPr sz="1800" spc="-25" dirty="0">
                <a:latin typeface="Arial"/>
                <a:cs typeface="Arial"/>
              </a:rPr>
              <a:t>dibanjiri </a:t>
            </a:r>
            <a:r>
              <a:rPr sz="1800" spc="-45" dirty="0">
                <a:latin typeface="Arial"/>
                <a:cs typeface="Arial"/>
              </a:rPr>
              <a:t>oleh </a:t>
            </a:r>
            <a:r>
              <a:rPr sz="1800" spc="-40" dirty="0">
                <a:latin typeface="Arial"/>
                <a:cs typeface="Arial"/>
              </a:rPr>
              <a:t>permintaan  </a:t>
            </a:r>
            <a:r>
              <a:rPr sz="1800" spc="-75" dirty="0">
                <a:latin typeface="Arial"/>
                <a:cs typeface="Arial"/>
              </a:rPr>
              <a:t>sehingga </a:t>
            </a:r>
            <a:r>
              <a:rPr sz="1800" spc="-50" dirty="0">
                <a:latin typeface="Arial"/>
                <a:cs typeface="Arial"/>
              </a:rPr>
              <a:t>dia </a:t>
            </a:r>
            <a:r>
              <a:rPr sz="1800" spc="-40" dirty="0">
                <a:latin typeface="Arial"/>
                <a:cs typeface="Arial"/>
              </a:rPr>
              <a:t>menjadi </a:t>
            </a:r>
            <a:r>
              <a:rPr sz="1800" spc="-20" dirty="0">
                <a:latin typeface="Arial"/>
                <a:cs typeface="Arial"/>
              </a:rPr>
              <a:t>ter-lalu </a:t>
            </a:r>
            <a:r>
              <a:rPr sz="1800" spc="-60" dirty="0">
                <a:latin typeface="Arial"/>
                <a:cs typeface="Arial"/>
              </a:rPr>
              <a:t>sibuk </a:t>
            </a:r>
            <a:r>
              <a:rPr sz="1800" spc="-75" dirty="0">
                <a:latin typeface="Arial"/>
                <a:cs typeface="Arial"/>
              </a:rPr>
              <a:t>dan </a:t>
            </a:r>
            <a:r>
              <a:rPr sz="1800" spc="-70" dirty="0">
                <a:latin typeface="Arial"/>
                <a:cs typeface="Arial"/>
              </a:rPr>
              <a:t>bahkan </a:t>
            </a:r>
            <a:r>
              <a:rPr sz="1800" spc="-45" dirty="0">
                <a:latin typeface="Arial"/>
                <a:cs typeface="Arial"/>
              </a:rPr>
              <a:t>dapat </a:t>
            </a:r>
            <a:r>
              <a:rPr sz="1800" spc="-40" dirty="0">
                <a:latin typeface="Arial"/>
                <a:cs typeface="Arial"/>
              </a:rPr>
              <a:t>berakibat </a:t>
            </a:r>
            <a:r>
              <a:rPr sz="1800" spc="-55" dirty="0">
                <a:latin typeface="Arial"/>
                <a:cs typeface="Arial"/>
              </a:rPr>
              <a:t>macetnya </a:t>
            </a:r>
            <a:r>
              <a:rPr sz="1800" spc="-60" dirty="0">
                <a:latin typeface="Arial"/>
                <a:cs typeface="Arial"/>
              </a:rPr>
              <a:t>sistem  </a:t>
            </a:r>
            <a:r>
              <a:rPr sz="1800" i="1" spc="-65" dirty="0">
                <a:latin typeface="Trebuchet MS"/>
                <a:cs typeface="Trebuchet MS"/>
              </a:rPr>
              <a:t>(han</a:t>
            </a:r>
            <a:r>
              <a:rPr sz="1800" spc="-65" dirty="0">
                <a:latin typeface="Arial"/>
                <a:cs typeface="Arial"/>
              </a:rPr>
              <a:t>g).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9397" y="657190"/>
            <a:ext cx="72734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Klasisfikasi Kejahatan</a:t>
            </a:r>
            <a:r>
              <a:rPr spc="-484" dirty="0"/>
              <a:t> </a:t>
            </a:r>
            <a:r>
              <a:rPr spc="-80" dirty="0"/>
              <a:t>Komputer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1658" y="2356751"/>
            <a:ext cx="8852535" cy="30289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225"/>
              </a:spcBef>
              <a:buAutoNum type="arabicPeriod" startAt="2"/>
              <a:tabLst>
                <a:tab pos="267335" algn="l"/>
              </a:tabLst>
            </a:pPr>
            <a:r>
              <a:rPr sz="2000" b="1" spc="-50" dirty="0">
                <a:latin typeface="Trebuchet MS"/>
                <a:cs typeface="Trebuchet MS"/>
              </a:rPr>
              <a:t>Keamanan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15" dirty="0">
                <a:latin typeface="Trebuchet MS"/>
                <a:cs typeface="Trebuchet MS"/>
              </a:rPr>
              <a:t>yang</a:t>
            </a:r>
            <a:r>
              <a:rPr sz="2000" b="1" spc="-229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berhubungan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40" dirty="0">
                <a:latin typeface="Trebuchet MS"/>
                <a:cs typeface="Trebuchet MS"/>
              </a:rPr>
              <a:t>dengan</a:t>
            </a:r>
            <a:r>
              <a:rPr sz="2000" b="1" spc="-215" dirty="0">
                <a:latin typeface="Trebuchet MS"/>
                <a:cs typeface="Trebuchet MS"/>
              </a:rPr>
              <a:t> </a:t>
            </a:r>
            <a:r>
              <a:rPr sz="2000" b="1" spc="-40" dirty="0">
                <a:latin typeface="Trebuchet MS"/>
                <a:cs typeface="Trebuchet MS"/>
              </a:rPr>
              <a:t>orang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(personel</a:t>
            </a:r>
            <a:r>
              <a:rPr sz="2000" spc="-80" dirty="0">
                <a:latin typeface="Arial"/>
                <a:cs typeface="Arial"/>
              </a:rPr>
              <a:t>),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Contoh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27685" lvl="1" indent="-28765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527685" algn="l"/>
                <a:tab pos="528320" algn="l"/>
              </a:tabLst>
            </a:pPr>
            <a:r>
              <a:rPr sz="2000" spc="-30" dirty="0">
                <a:latin typeface="Arial"/>
                <a:cs typeface="Arial"/>
              </a:rPr>
              <a:t>Identifikasi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user </a:t>
            </a:r>
            <a:r>
              <a:rPr sz="2000" spc="-85" dirty="0">
                <a:latin typeface="Arial"/>
                <a:cs typeface="Arial"/>
              </a:rPr>
              <a:t>(username </a:t>
            </a:r>
            <a:r>
              <a:rPr sz="2000" spc="-80" dirty="0">
                <a:latin typeface="Arial"/>
                <a:cs typeface="Arial"/>
              </a:rPr>
              <a:t>dan password)</a:t>
            </a:r>
            <a:endParaRPr sz="2000">
              <a:latin typeface="Arial"/>
              <a:cs typeface="Arial"/>
            </a:endParaRPr>
          </a:p>
          <a:p>
            <a:pPr marL="527685" lvl="1" indent="-28765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527685" algn="l"/>
                <a:tab pos="528320" algn="l"/>
              </a:tabLst>
            </a:pPr>
            <a:r>
              <a:rPr sz="2000" spc="-25" dirty="0">
                <a:latin typeface="Arial"/>
                <a:cs typeface="Arial"/>
              </a:rPr>
              <a:t>Profil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resiko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dari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orang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yang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mempunyai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akses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(pemakai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dan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pengelola).</a:t>
            </a:r>
            <a:endParaRPr sz="2000">
              <a:latin typeface="Arial"/>
              <a:cs typeface="Arial"/>
            </a:endParaRPr>
          </a:p>
          <a:p>
            <a:pPr marL="264160" marR="638175" indent="-264160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264160" algn="l"/>
              </a:tabLst>
            </a:pPr>
            <a:r>
              <a:rPr sz="2000" b="1" spc="-50" dirty="0">
                <a:latin typeface="Trebuchet MS"/>
                <a:cs typeface="Trebuchet MS"/>
              </a:rPr>
              <a:t>Keamanan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90" dirty="0">
                <a:latin typeface="Trebuchet MS"/>
                <a:cs typeface="Trebuchet MS"/>
              </a:rPr>
              <a:t>dari</a:t>
            </a:r>
            <a:r>
              <a:rPr sz="2000" b="1" spc="-220" dirty="0">
                <a:latin typeface="Trebuchet MS"/>
                <a:cs typeface="Trebuchet MS"/>
              </a:rPr>
              <a:t> </a:t>
            </a:r>
            <a:r>
              <a:rPr sz="2000" b="1" spc="-40" dirty="0">
                <a:latin typeface="Trebuchet MS"/>
                <a:cs typeface="Trebuchet MS"/>
              </a:rPr>
              <a:t>data</a:t>
            </a:r>
            <a:r>
              <a:rPr sz="2000" b="1" spc="-19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dan</a:t>
            </a:r>
            <a:r>
              <a:rPr sz="2000" b="1" spc="-204" dirty="0">
                <a:latin typeface="Trebuchet MS"/>
                <a:cs typeface="Trebuchet MS"/>
              </a:rPr>
              <a:t> </a:t>
            </a:r>
            <a:r>
              <a:rPr sz="2000" b="1" spc="-70" dirty="0">
                <a:latin typeface="Trebuchet MS"/>
                <a:cs typeface="Trebuchet MS"/>
              </a:rPr>
              <a:t>media</a:t>
            </a:r>
            <a:r>
              <a:rPr sz="2000" b="1" spc="-215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serta</a:t>
            </a:r>
            <a:r>
              <a:rPr sz="2000" b="1" spc="-190" dirty="0">
                <a:latin typeface="Trebuchet MS"/>
                <a:cs typeface="Trebuchet MS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teknik</a:t>
            </a:r>
            <a:r>
              <a:rPr sz="2000" b="1" spc="-175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komunikasi</a:t>
            </a:r>
            <a:r>
              <a:rPr sz="2000" b="1" spc="-185" dirty="0">
                <a:latin typeface="Trebuchet MS"/>
                <a:cs typeface="Trebuchet MS"/>
              </a:rPr>
              <a:t> </a:t>
            </a:r>
            <a:r>
              <a:rPr sz="2000" i="1" spc="-114" dirty="0">
                <a:latin typeface="Trebuchet MS"/>
                <a:cs typeface="Trebuchet MS"/>
              </a:rPr>
              <a:t>(communication</a:t>
            </a:r>
            <a:r>
              <a:rPr sz="2000" spc="-114" dirty="0">
                <a:latin typeface="Arial"/>
                <a:cs typeface="Arial"/>
              </a:rPr>
              <a:t>s)  </a:t>
            </a:r>
            <a:r>
              <a:rPr sz="2000" spc="-60" dirty="0">
                <a:latin typeface="Arial"/>
                <a:cs typeface="Arial"/>
              </a:rPr>
              <a:t>Contoh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: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Trojan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Horse.</a:t>
            </a:r>
            <a:endParaRPr sz="2000">
              <a:latin typeface="Arial"/>
              <a:cs typeface="Arial"/>
            </a:endParaRPr>
          </a:p>
          <a:p>
            <a:pPr marL="273685" marR="5080" indent="-273685" algn="just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273685" algn="l"/>
              </a:tabLst>
            </a:pPr>
            <a:r>
              <a:rPr sz="2000" b="1" spc="-50" dirty="0">
                <a:latin typeface="Trebuchet MS"/>
                <a:cs typeface="Trebuchet MS"/>
              </a:rPr>
              <a:t>Keamanan</a:t>
            </a:r>
            <a:r>
              <a:rPr sz="2000" b="1" spc="-225" dirty="0">
                <a:latin typeface="Trebuchet MS"/>
                <a:cs typeface="Trebuchet MS"/>
              </a:rPr>
              <a:t> </a:t>
            </a:r>
            <a:r>
              <a:rPr sz="2000" b="1" spc="-45" dirty="0">
                <a:latin typeface="Trebuchet MS"/>
                <a:cs typeface="Trebuchet MS"/>
              </a:rPr>
              <a:t>dalam</a:t>
            </a:r>
            <a:r>
              <a:rPr sz="2000" b="1" spc="-225" dirty="0">
                <a:latin typeface="Trebuchet MS"/>
                <a:cs typeface="Trebuchet MS"/>
              </a:rPr>
              <a:t> </a:t>
            </a:r>
            <a:r>
              <a:rPr sz="2000" b="1" spc="-55" dirty="0">
                <a:latin typeface="Trebuchet MS"/>
                <a:cs typeface="Trebuchet MS"/>
              </a:rPr>
              <a:t>operas</a:t>
            </a:r>
            <a:r>
              <a:rPr sz="2000" spc="-55" dirty="0">
                <a:latin typeface="Arial"/>
                <a:cs typeface="Arial"/>
              </a:rPr>
              <a:t>i: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Adanya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prosedur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yang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digunakan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untuk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mengatur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dan  </a:t>
            </a:r>
            <a:r>
              <a:rPr sz="2000" spc="-55" dirty="0">
                <a:latin typeface="Arial"/>
                <a:cs typeface="Arial"/>
              </a:rPr>
              <a:t>mengelola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sistem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keamanan,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dan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juga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ter-masuk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prosedur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setelah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serangan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i="1" spc="-114" dirty="0">
                <a:latin typeface="Trebuchet MS"/>
                <a:cs typeface="Trebuchet MS"/>
              </a:rPr>
              <a:t>(post  </a:t>
            </a:r>
            <a:r>
              <a:rPr sz="2000" i="1" spc="-100" dirty="0">
                <a:latin typeface="Trebuchet MS"/>
                <a:cs typeface="Trebuchet MS"/>
              </a:rPr>
              <a:t>attack</a:t>
            </a:r>
            <a:r>
              <a:rPr sz="2000" i="1" spc="-225" dirty="0">
                <a:latin typeface="Trebuchet MS"/>
                <a:cs typeface="Trebuchet MS"/>
              </a:rPr>
              <a:t> </a:t>
            </a:r>
            <a:r>
              <a:rPr sz="2000" i="1" spc="-114" dirty="0">
                <a:latin typeface="Trebuchet MS"/>
                <a:cs typeface="Trebuchet MS"/>
              </a:rPr>
              <a:t>recover</a:t>
            </a:r>
            <a:r>
              <a:rPr sz="2000" spc="-114" dirty="0">
                <a:latin typeface="Arial"/>
                <a:cs typeface="Arial"/>
              </a:rPr>
              <a:t>y).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3420" marR="5080" indent="-195072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Aspek-aspek </a:t>
            </a:r>
            <a:r>
              <a:rPr spc="-110" dirty="0"/>
              <a:t>dalam</a:t>
            </a:r>
            <a:r>
              <a:rPr spc="-425" dirty="0"/>
              <a:t> </a:t>
            </a:r>
            <a:r>
              <a:rPr spc="-180" dirty="0"/>
              <a:t>Keamanan  </a:t>
            </a:r>
            <a:r>
              <a:rPr spc="-80" dirty="0"/>
              <a:t>Komputer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45027" y="2305253"/>
            <a:ext cx="3780154" cy="342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1286C3"/>
              </a:buClr>
              <a:buSzPct val="144642"/>
              <a:buChar char="•"/>
              <a:tabLst>
                <a:tab pos="299720" algn="l"/>
              </a:tabLst>
            </a:pPr>
            <a:r>
              <a:rPr sz="2800" spc="-114" dirty="0">
                <a:latin typeface="Arial"/>
                <a:cs typeface="Arial"/>
              </a:rPr>
              <a:t>Privacy </a:t>
            </a:r>
            <a:r>
              <a:rPr sz="2800" spc="-10" dirty="0">
                <a:latin typeface="Arial"/>
                <a:cs typeface="Arial"/>
              </a:rPr>
              <a:t>/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Confidentiality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75"/>
              </a:spcBef>
              <a:buClr>
                <a:srgbClr val="1286C3"/>
              </a:buClr>
              <a:buSzPct val="144642"/>
              <a:buChar char="•"/>
              <a:tabLst>
                <a:tab pos="299720" algn="l"/>
              </a:tabLst>
            </a:pPr>
            <a:r>
              <a:rPr sz="2800" spc="-10" dirty="0">
                <a:latin typeface="Arial"/>
                <a:cs typeface="Arial"/>
              </a:rPr>
              <a:t>Integrity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SzPct val="144642"/>
              <a:buChar char="•"/>
              <a:tabLst>
                <a:tab pos="299720" algn="l"/>
              </a:tabLst>
            </a:pPr>
            <a:r>
              <a:rPr sz="2800" spc="-35" dirty="0">
                <a:latin typeface="Arial"/>
                <a:cs typeface="Arial"/>
              </a:rPr>
              <a:t>Authentication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75"/>
              </a:spcBef>
              <a:buClr>
                <a:srgbClr val="1286C3"/>
              </a:buClr>
              <a:buSzPct val="144642"/>
              <a:buChar char="•"/>
              <a:tabLst>
                <a:tab pos="299720" algn="l"/>
              </a:tabLst>
            </a:pPr>
            <a:r>
              <a:rPr sz="2800" spc="-40" dirty="0">
                <a:latin typeface="Arial"/>
                <a:cs typeface="Arial"/>
              </a:rPr>
              <a:t>Availability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75"/>
              </a:spcBef>
              <a:buClr>
                <a:srgbClr val="1286C3"/>
              </a:buClr>
              <a:buSzPct val="144642"/>
              <a:buChar char="•"/>
              <a:tabLst>
                <a:tab pos="299720" algn="l"/>
              </a:tabLst>
            </a:pPr>
            <a:r>
              <a:rPr sz="2800" spc="-204" dirty="0">
                <a:latin typeface="Arial"/>
                <a:cs typeface="Arial"/>
              </a:rPr>
              <a:t>Access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Control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SzPct val="144642"/>
              <a:buChar char="•"/>
              <a:tabLst>
                <a:tab pos="299720" algn="l"/>
              </a:tabLst>
            </a:pPr>
            <a:r>
              <a:rPr sz="2800" spc="-80" dirty="0">
                <a:latin typeface="Arial"/>
                <a:cs typeface="Arial"/>
              </a:rPr>
              <a:t>Non-Repudiation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5247" y="673354"/>
            <a:ext cx="5067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Elemen </a:t>
            </a:r>
            <a:r>
              <a:rPr sz="2800" b="1" spc="-10" dirty="0">
                <a:latin typeface="Arial"/>
                <a:cs typeface="Arial"/>
              </a:rPr>
              <a:t>Pokok </a:t>
            </a:r>
            <a:r>
              <a:rPr sz="2800" b="1" spc="-15" dirty="0">
                <a:latin typeface="Arial"/>
                <a:cs typeface="Arial"/>
              </a:rPr>
              <a:t>Cyber</a:t>
            </a:r>
            <a:r>
              <a:rPr sz="2800" b="1" spc="9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Security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1857" y="1379844"/>
            <a:ext cx="8522970" cy="47929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Arial"/>
                <a:cs typeface="Arial"/>
              </a:rPr>
              <a:t>Berikut ini adalah </a:t>
            </a:r>
            <a:r>
              <a:rPr sz="1600" spc="-10" dirty="0">
                <a:latin typeface="Arial"/>
                <a:cs typeface="Arial"/>
              </a:rPr>
              <a:t>beberapa elemen </a:t>
            </a:r>
            <a:r>
              <a:rPr sz="1600" spc="-5" dirty="0">
                <a:latin typeface="Arial"/>
                <a:cs typeface="Arial"/>
              </a:rPr>
              <a:t>pokok </a:t>
            </a:r>
            <a:r>
              <a:rPr sz="1600" spc="-10" dirty="0">
                <a:latin typeface="Arial"/>
                <a:cs typeface="Arial"/>
              </a:rPr>
              <a:t>cyber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security.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Arial"/>
                <a:cs typeface="Arial"/>
              </a:rPr>
              <a:t>Document </a:t>
            </a:r>
            <a:r>
              <a:rPr sz="1600" b="1" spc="-5" dirty="0">
                <a:latin typeface="Arial"/>
                <a:cs typeface="Arial"/>
              </a:rPr>
              <a:t>security policy</a:t>
            </a:r>
            <a:r>
              <a:rPr sz="1600" spc="-5" dirty="0">
                <a:latin typeface="Arial"/>
                <a:cs typeface="Arial"/>
              </a:rPr>
              <a:t>, </a:t>
            </a:r>
            <a:r>
              <a:rPr sz="1600" spc="-10" dirty="0">
                <a:latin typeface="Arial"/>
                <a:cs typeface="Arial"/>
              </a:rPr>
              <a:t>dokumen </a:t>
            </a:r>
            <a:r>
              <a:rPr sz="1600" spc="-5" dirty="0">
                <a:latin typeface="Arial"/>
                <a:cs typeface="Arial"/>
              </a:rPr>
              <a:t>standard </a:t>
            </a:r>
            <a:r>
              <a:rPr sz="1600" spc="-10" dirty="0">
                <a:latin typeface="Arial"/>
                <a:cs typeface="Arial"/>
              </a:rPr>
              <a:t>yang dijadikan acuan dalam </a:t>
            </a:r>
            <a:r>
              <a:rPr sz="1600" spc="-5" dirty="0">
                <a:latin typeface="Arial"/>
                <a:cs typeface="Arial"/>
              </a:rPr>
              <a:t>menjalankan  </a:t>
            </a:r>
            <a:r>
              <a:rPr sz="1600" spc="-10" dirty="0">
                <a:latin typeface="Arial"/>
                <a:cs typeface="Arial"/>
              </a:rPr>
              <a:t>semua proses </a:t>
            </a:r>
            <a:r>
              <a:rPr sz="1600" spc="-5" dirty="0">
                <a:latin typeface="Arial"/>
                <a:cs typeface="Arial"/>
              </a:rPr>
              <a:t>terkait </a:t>
            </a:r>
            <a:r>
              <a:rPr sz="1600" spc="-10" dirty="0">
                <a:latin typeface="Arial"/>
                <a:cs typeface="Arial"/>
              </a:rPr>
              <a:t>keamanan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informasi</a:t>
            </a:r>
            <a:endParaRPr sz="1600">
              <a:latin typeface="Arial"/>
              <a:cs typeface="Arial"/>
            </a:endParaRPr>
          </a:p>
          <a:p>
            <a:pPr marL="286385" marR="5715" indent="-286385" algn="r">
              <a:lnSpc>
                <a:spcPct val="10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600" b="1" spc="-5" dirty="0">
                <a:latin typeface="Arial"/>
                <a:cs typeface="Arial"/>
              </a:rPr>
              <a:t>Information infrastructure </a:t>
            </a:r>
            <a:r>
              <a:rPr sz="1600" spc="-5" dirty="0">
                <a:latin typeface="Arial"/>
                <a:cs typeface="Arial"/>
              </a:rPr>
              <a:t>merupakan media </a:t>
            </a:r>
            <a:r>
              <a:rPr sz="1600" spc="-10" dirty="0">
                <a:latin typeface="Arial"/>
                <a:cs typeface="Arial"/>
              </a:rPr>
              <a:t>yang </a:t>
            </a:r>
            <a:r>
              <a:rPr sz="1600" spc="-5" dirty="0">
                <a:latin typeface="Arial"/>
                <a:cs typeface="Arial"/>
              </a:rPr>
              <a:t>berperan </a:t>
            </a:r>
            <a:r>
              <a:rPr sz="1600" spc="-10" dirty="0">
                <a:latin typeface="Arial"/>
                <a:cs typeface="Arial"/>
              </a:rPr>
              <a:t>dalam </a:t>
            </a:r>
            <a:r>
              <a:rPr sz="1600" spc="-5" dirty="0">
                <a:latin typeface="Arial"/>
                <a:cs typeface="Arial"/>
              </a:rPr>
              <a:t>kelangsungan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operasi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informasi meliputi </a:t>
            </a:r>
            <a:r>
              <a:rPr sz="1600" spc="-10" dirty="0">
                <a:latin typeface="Arial"/>
                <a:cs typeface="Arial"/>
              </a:rPr>
              <a:t>hardware </a:t>
            </a:r>
            <a:r>
              <a:rPr sz="1600" spc="-5" dirty="0">
                <a:latin typeface="Arial"/>
                <a:cs typeface="Arial"/>
              </a:rPr>
              <a:t>dan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software.</a:t>
            </a:r>
            <a:endParaRPr sz="1600">
              <a:latin typeface="Arial"/>
              <a:cs typeface="Arial"/>
            </a:endParaRPr>
          </a:p>
          <a:p>
            <a:pPr marL="299085" marR="6350" indent="-287020">
              <a:lnSpc>
                <a:spcPct val="10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Perimeter Defense </a:t>
            </a:r>
            <a:r>
              <a:rPr sz="1600" spc="-5" dirty="0">
                <a:latin typeface="Arial"/>
                <a:cs typeface="Arial"/>
              </a:rPr>
              <a:t>merupakan media </a:t>
            </a:r>
            <a:r>
              <a:rPr sz="1600" spc="-10" dirty="0">
                <a:latin typeface="Arial"/>
                <a:cs typeface="Arial"/>
              </a:rPr>
              <a:t>yang berperan sebagai komponen </a:t>
            </a:r>
            <a:r>
              <a:rPr sz="1600" spc="-5" dirty="0">
                <a:latin typeface="Arial"/>
                <a:cs typeface="Arial"/>
              </a:rPr>
              <a:t>pertahanan pada  infrastruktur informasi </a:t>
            </a:r>
            <a:r>
              <a:rPr sz="1600" spc="-10" dirty="0">
                <a:latin typeface="Arial"/>
                <a:cs typeface="Arial"/>
              </a:rPr>
              <a:t>misalnya </a:t>
            </a:r>
            <a:r>
              <a:rPr sz="1600" spc="-5" dirty="0">
                <a:latin typeface="Arial"/>
                <a:cs typeface="Arial"/>
              </a:rPr>
              <a:t>IDS, IPS, dan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firewall.</a:t>
            </a:r>
            <a:endParaRPr sz="1600">
              <a:latin typeface="Arial"/>
              <a:cs typeface="Arial"/>
            </a:endParaRPr>
          </a:p>
          <a:p>
            <a:pPr marL="286385" marR="5080" indent="-286385" algn="r">
              <a:lnSpc>
                <a:spcPct val="10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86385" algn="l"/>
                <a:tab pos="287020" algn="l"/>
                <a:tab pos="1258570" algn="l"/>
                <a:tab pos="2477770" algn="l"/>
                <a:tab pos="3371215" algn="l"/>
                <a:tab pos="4556760" algn="l"/>
                <a:tab pos="5280660" algn="l"/>
                <a:tab pos="5887085" algn="l"/>
                <a:tab pos="6870700" algn="l"/>
                <a:tab pos="7538084" algn="l"/>
              </a:tabLst>
            </a:pPr>
            <a:r>
              <a:rPr sz="1600" b="1" spc="-10" dirty="0">
                <a:latin typeface="Arial"/>
                <a:cs typeface="Arial"/>
              </a:rPr>
              <a:t>Ne</a:t>
            </a:r>
            <a:r>
              <a:rPr sz="1600" b="1" spc="-20" dirty="0">
                <a:latin typeface="Arial"/>
                <a:cs typeface="Arial"/>
              </a:rPr>
              <a:t>t</a:t>
            </a:r>
            <a:r>
              <a:rPr sz="1600" b="1" spc="35" dirty="0">
                <a:latin typeface="Arial"/>
                <a:cs typeface="Arial"/>
              </a:rPr>
              <a:t>w</a:t>
            </a:r>
            <a:r>
              <a:rPr sz="1600" b="1" spc="-5" dirty="0">
                <a:latin typeface="Arial"/>
                <a:cs typeface="Arial"/>
              </a:rPr>
              <a:t>ork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Mon</a:t>
            </a:r>
            <a:r>
              <a:rPr sz="1600" b="1" dirty="0">
                <a:latin typeface="Arial"/>
                <a:cs typeface="Arial"/>
              </a:rPr>
              <a:t>it</a:t>
            </a:r>
            <a:r>
              <a:rPr sz="1600" b="1" spc="-5" dirty="0">
                <a:latin typeface="Arial"/>
                <a:cs typeface="Arial"/>
              </a:rPr>
              <a:t>oring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30" dirty="0">
                <a:latin typeface="Arial"/>
                <a:cs typeface="Arial"/>
              </a:rPr>
              <a:t>y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m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merupa</a:t>
            </a:r>
            <a:r>
              <a:rPr sz="1600" dirty="0">
                <a:latin typeface="Arial"/>
                <a:cs typeface="Arial"/>
              </a:rPr>
              <a:t>k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ed</a:t>
            </a:r>
            <a:r>
              <a:rPr sz="1600" spc="-5" dirty="0">
                <a:latin typeface="Arial"/>
                <a:cs typeface="Arial"/>
              </a:rPr>
              <a:t>ia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5" dirty="0">
                <a:latin typeface="Arial"/>
                <a:cs typeface="Arial"/>
              </a:rPr>
              <a:t>y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b</a:t>
            </a:r>
            <a:r>
              <a:rPr sz="1600" spc="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-10" dirty="0">
                <a:latin typeface="Arial"/>
                <a:cs typeface="Arial"/>
              </a:rPr>
              <a:t>pera</a:t>
            </a:r>
            <a:r>
              <a:rPr sz="1600" spc="-5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untuk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5" dirty="0">
                <a:latin typeface="Arial"/>
                <a:cs typeface="Arial"/>
              </a:rPr>
              <a:t>m</a:t>
            </a:r>
            <a:r>
              <a:rPr sz="1600" spc="-10" dirty="0">
                <a:latin typeface="Arial"/>
                <a:cs typeface="Arial"/>
              </a:rPr>
              <a:t>emon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"/>
                <a:cs typeface="Arial"/>
              </a:rPr>
              <a:t>kelayakan, </a:t>
            </a:r>
            <a:r>
              <a:rPr sz="1600" spc="-5" dirty="0">
                <a:latin typeface="Arial"/>
                <a:cs typeface="Arial"/>
              </a:rPr>
              <a:t>utilisasi, dan performance infrastruktur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informasi.</a:t>
            </a:r>
            <a:endParaRPr sz="1600">
              <a:latin typeface="Arial"/>
              <a:cs typeface="Arial"/>
            </a:endParaRPr>
          </a:p>
          <a:p>
            <a:pPr marL="299085" marR="6985" indent="-287020" algn="r">
              <a:lnSpc>
                <a:spcPct val="10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System Information </a:t>
            </a:r>
            <a:r>
              <a:rPr sz="1600" b="1" spc="-10" dirty="0">
                <a:latin typeface="Arial"/>
                <a:cs typeface="Arial"/>
              </a:rPr>
              <a:t>and </a:t>
            </a:r>
            <a:r>
              <a:rPr sz="1600" b="1" spc="-5" dirty="0">
                <a:latin typeface="Arial"/>
                <a:cs typeface="Arial"/>
              </a:rPr>
              <a:t>Event Management</a:t>
            </a:r>
            <a:r>
              <a:rPr sz="1600" spc="-5" dirty="0">
                <a:latin typeface="Arial"/>
                <a:cs typeface="Arial"/>
              </a:rPr>
              <a:t>merupakan media </a:t>
            </a:r>
            <a:r>
              <a:rPr sz="1600" spc="-10" dirty="0">
                <a:latin typeface="Arial"/>
                <a:cs typeface="Arial"/>
              </a:rPr>
              <a:t>yang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berperan</a:t>
            </a:r>
            <a:r>
              <a:rPr sz="1600" spc="3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dalam  </a:t>
            </a:r>
            <a:r>
              <a:rPr sz="1600" spc="-5" dirty="0">
                <a:latin typeface="Arial"/>
                <a:cs typeface="Arial"/>
              </a:rPr>
              <a:t>memonitor </a:t>
            </a:r>
            <a:r>
              <a:rPr sz="1600" spc="-10" dirty="0">
                <a:latin typeface="Arial"/>
                <a:cs typeface="Arial"/>
              </a:rPr>
              <a:t>berbagai </a:t>
            </a:r>
            <a:r>
              <a:rPr sz="1600" spc="-5" dirty="0">
                <a:latin typeface="Arial"/>
                <a:cs typeface="Arial"/>
              </a:rPr>
              <a:t>kejadian di </a:t>
            </a:r>
            <a:r>
              <a:rPr sz="1600" spc="-10" dirty="0">
                <a:latin typeface="Arial"/>
                <a:cs typeface="Arial"/>
              </a:rPr>
              <a:t>jaringan </a:t>
            </a:r>
            <a:r>
              <a:rPr sz="1600" spc="-5" dirty="0">
                <a:latin typeface="Arial"/>
                <a:cs typeface="Arial"/>
              </a:rPr>
              <a:t>termasuk kejadian terkait pada insiden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keamanan.</a:t>
            </a:r>
            <a:endParaRPr sz="1600">
              <a:latin typeface="Arial"/>
              <a:cs typeface="Arial"/>
            </a:endParaRPr>
          </a:p>
          <a:p>
            <a:pPr marL="286385" marR="5715" indent="-286385" algn="r">
              <a:lnSpc>
                <a:spcPct val="10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600" b="1" spc="-5" dirty="0">
                <a:latin typeface="Arial"/>
                <a:cs typeface="Arial"/>
              </a:rPr>
              <a:t>Network</a:t>
            </a:r>
            <a:r>
              <a:rPr sz="1600" b="1" spc="114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Security</a:t>
            </a:r>
            <a:r>
              <a:rPr sz="1600" b="1" spc="1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Assessment</a:t>
            </a:r>
            <a:r>
              <a:rPr sz="1600" spc="-5" dirty="0">
                <a:latin typeface="Arial"/>
                <a:cs typeface="Arial"/>
              </a:rPr>
              <a:t>merupakan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elemen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cyber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security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yang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berperan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sebagai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mekanisme kontrol dan memberikan measurement level keamanan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informasi.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latin typeface="Arial"/>
                <a:cs typeface="Arial"/>
              </a:rPr>
              <a:t>Human </a:t>
            </a:r>
            <a:r>
              <a:rPr sz="1600" b="1" spc="-5" dirty="0">
                <a:latin typeface="Arial"/>
                <a:cs typeface="Arial"/>
              </a:rPr>
              <a:t>resource dan </a:t>
            </a:r>
            <a:r>
              <a:rPr sz="1600" b="1" dirty="0">
                <a:latin typeface="Arial"/>
                <a:cs typeface="Arial"/>
              </a:rPr>
              <a:t>security </a:t>
            </a:r>
            <a:r>
              <a:rPr sz="1600" b="1" spc="-5" dirty="0">
                <a:latin typeface="Arial"/>
                <a:cs typeface="Arial"/>
              </a:rPr>
              <a:t>awareness </a:t>
            </a:r>
            <a:r>
              <a:rPr sz="1600" spc="-5" dirty="0">
                <a:latin typeface="Arial"/>
                <a:cs typeface="Arial"/>
              </a:rPr>
              <a:t>berkaitan dengan </a:t>
            </a:r>
            <a:r>
              <a:rPr sz="1600" spc="-10" dirty="0">
                <a:latin typeface="Arial"/>
                <a:cs typeface="Arial"/>
              </a:rPr>
              <a:t>sumber daya </a:t>
            </a:r>
            <a:r>
              <a:rPr sz="1600" spc="-5" dirty="0">
                <a:latin typeface="Arial"/>
                <a:cs typeface="Arial"/>
              </a:rPr>
              <a:t>manusia </a:t>
            </a:r>
            <a:r>
              <a:rPr sz="1600" spc="-10" dirty="0">
                <a:latin typeface="Arial"/>
                <a:cs typeface="Arial"/>
              </a:rPr>
              <a:t>dan  awareness-nya </a:t>
            </a:r>
            <a:r>
              <a:rPr sz="1600" spc="-5" dirty="0">
                <a:latin typeface="Arial"/>
                <a:cs typeface="Arial"/>
              </a:rPr>
              <a:t>pada </a:t>
            </a:r>
            <a:r>
              <a:rPr sz="1600" spc="-10" dirty="0">
                <a:latin typeface="Arial"/>
                <a:cs typeface="Arial"/>
              </a:rPr>
              <a:t>keamanan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informasi.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1501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Montserrat</vt:lpstr>
      <vt:lpstr>Trebuchet MS</vt:lpstr>
      <vt:lpstr>Office Theme</vt:lpstr>
      <vt:lpstr>     ICT LITERACY Program Studi Informatika  SESI 12 – Cyber Security, Keamanan TIK,  Keamanan Siber, dan IT Forensic  </vt:lpstr>
      <vt:lpstr>Cyber Security (Keamanan Siber)</vt:lpstr>
      <vt:lpstr>Apa itu Keamanan    Komputer?</vt:lpstr>
      <vt:lpstr>Keamanan Komputer Mengapa  Dibutuhkan?</vt:lpstr>
      <vt:lpstr>Kenapa Kejahatan Komputer semakin  meningkat?</vt:lpstr>
      <vt:lpstr>Klasisfikasi Kejahatan Komputer</vt:lpstr>
      <vt:lpstr>Klasisfikasi Kejahatan Komputer</vt:lpstr>
      <vt:lpstr>Aspek-aspek dalam Keamanan  Komputer</vt:lpstr>
      <vt:lpstr>Elemen Pokok Cyber Security</vt:lpstr>
      <vt:lpstr>Keamanan TIK</vt:lpstr>
      <vt:lpstr>IT Forensic</vt:lpstr>
      <vt:lpstr>Tujuan IT Forensic</vt:lpstr>
      <vt:lpstr>Komputer Forensik</vt:lpstr>
      <vt:lpstr>Komputer Forensik</vt:lpstr>
      <vt:lpstr>Komputer Forensik</vt:lpstr>
      <vt:lpstr>Data Elektronik &amp; Bukti Digital</vt:lpstr>
      <vt:lpstr>Kebutuhan Komputer Forensik</vt:lpstr>
      <vt:lpstr>Definisi Komputer Forensik</vt:lpstr>
      <vt:lpstr>Definisi Komputer Forensik</vt:lpstr>
      <vt:lpstr>Cabang IT Forensik</vt:lpstr>
      <vt:lpstr>Cabang IT Forensik</vt:lpstr>
      <vt:lpstr>Cabang IT Forensik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61</cp:revision>
  <dcterms:created xsi:type="dcterms:W3CDTF">2021-09-06T16:17:13Z</dcterms:created>
  <dcterms:modified xsi:type="dcterms:W3CDTF">2022-10-25T04:04:04Z</dcterms:modified>
</cp:coreProperties>
</file>