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88941" y="420446"/>
            <a:ext cx="321411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860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25/10/2022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166359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13 – Digital Citizenship (Cyber City, IoT,  Smart City, dan Smart Citizenship)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02764" y="2054351"/>
            <a:ext cx="8382000" cy="3328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1597" y="828802"/>
            <a:ext cx="491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Cara Kerja Internet of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5270" y="603249"/>
            <a:ext cx="36817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00" dirty="0"/>
              <a:t>Implementasi</a:t>
            </a:r>
            <a:r>
              <a:rPr sz="4000" b="1" spc="-365" dirty="0"/>
              <a:t> </a:t>
            </a:r>
            <a:r>
              <a:rPr sz="4000" b="1" spc="-150" dirty="0"/>
              <a:t>IoT</a:t>
            </a:r>
            <a:endParaRPr sz="40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060194" y="1693291"/>
            <a:ext cx="8074025" cy="44697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340"/>
              </a:spcBef>
            </a:pPr>
            <a:r>
              <a:rPr sz="2000" spc="-75" dirty="0">
                <a:latin typeface="Arial"/>
                <a:cs typeface="Arial"/>
              </a:rPr>
              <a:t>Mesin </a:t>
            </a:r>
            <a:r>
              <a:rPr sz="2000" spc="-25" dirty="0">
                <a:latin typeface="Arial"/>
                <a:cs typeface="Arial"/>
              </a:rPr>
              <a:t>dibuat </a:t>
            </a:r>
            <a:r>
              <a:rPr sz="2000" spc="-80" dirty="0">
                <a:latin typeface="Arial"/>
                <a:cs typeface="Arial"/>
              </a:rPr>
              <a:t>agar </a:t>
            </a:r>
            <a:r>
              <a:rPr sz="2000" spc="-75" dirty="0">
                <a:latin typeface="Arial"/>
                <a:cs typeface="Arial"/>
              </a:rPr>
              <a:t>pekerjaan </a:t>
            </a:r>
            <a:r>
              <a:rPr sz="2000" spc="-85" dirty="0">
                <a:latin typeface="Arial"/>
                <a:cs typeface="Arial"/>
              </a:rPr>
              <a:t>manusia </a:t>
            </a:r>
            <a:r>
              <a:rPr sz="2000" spc="-45" dirty="0">
                <a:latin typeface="Arial"/>
                <a:cs typeface="Arial"/>
              </a:rPr>
              <a:t>menjadi </a:t>
            </a:r>
            <a:r>
              <a:rPr sz="2000" spc="-35" dirty="0">
                <a:latin typeface="Arial"/>
                <a:cs typeface="Arial"/>
              </a:rPr>
              <a:t>lebih </a:t>
            </a:r>
            <a:r>
              <a:rPr sz="2000" spc="-55" dirty="0">
                <a:latin typeface="Arial"/>
                <a:cs typeface="Arial"/>
              </a:rPr>
              <a:t>mudah, </a:t>
            </a:r>
            <a:r>
              <a:rPr sz="2000" spc="-90" dirty="0">
                <a:latin typeface="Arial"/>
                <a:cs typeface="Arial"/>
              </a:rPr>
              <a:t>pada </a:t>
            </a:r>
            <a:r>
              <a:rPr sz="2000" spc="-75" dirty="0">
                <a:latin typeface="Arial"/>
                <a:cs typeface="Arial"/>
              </a:rPr>
              <a:t>awalnya  mesin </a:t>
            </a:r>
            <a:r>
              <a:rPr sz="2000" spc="-25" dirty="0">
                <a:latin typeface="Arial"/>
                <a:cs typeface="Arial"/>
              </a:rPr>
              <a:t>dibuat </a:t>
            </a:r>
            <a:r>
              <a:rPr sz="2000" spc="-90" dirty="0">
                <a:latin typeface="Arial"/>
                <a:cs typeface="Arial"/>
              </a:rPr>
              <a:t>hanya </a:t>
            </a:r>
            <a:r>
              <a:rPr sz="2000" spc="-25" dirty="0">
                <a:latin typeface="Arial"/>
                <a:cs typeface="Arial"/>
              </a:rPr>
              <a:t>untuk </a:t>
            </a:r>
            <a:r>
              <a:rPr sz="2000" spc="-40" dirty="0">
                <a:latin typeface="Arial"/>
                <a:cs typeface="Arial"/>
              </a:rPr>
              <a:t>membantu </a:t>
            </a:r>
            <a:r>
              <a:rPr sz="2000" spc="-85" dirty="0">
                <a:latin typeface="Arial"/>
                <a:cs typeface="Arial"/>
              </a:rPr>
              <a:t>manusia </a:t>
            </a:r>
            <a:r>
              <a:rPr sz="2000" spc="-80" dirty="0">
                <a:latin typeface="Arial"/>
                <a:cs typeface="Arial"/>
              </a:rPr>
              <a:t>dan </a:t>
            </a:r>
            <a:r>
              <a:rPr sz="2000" spc="-65" dirty="0">
                <a:latin typeface="Arial"/>
                <a:cs typeface="Arial"/>
              </a:rPr>
              <a:t>dioperasikan </a:t>
            </a:r>
            <a:r>
              <a:rPr sz="2000" spc="-114" dirty="0">
                <a:latin typeface="Arial"/>
                <a:cs typeface="Arial"/>
              </a:rPr>
              <a:t>secara  </a:t>
            </a:r>
            <a:r>
              <a:rPr sz="2000" spc="-65" dirty="0">
                <a:latin typeface="Arial"/>
                <a:cs typeface="Arial"/>
              </a:rPr>
              <a:t>manual, </a:t>
            </a:r>
            <a:r>
              <a:rPr sz="2000" spc="-30" dirty="0">
                <a:latin typeface="Arial"/>
                <a:cs typeface="Arial"/>
              </a:rPr>
              <a:t>lambat </a:t>
            </a:r>
            <a:r>
              <a:rPr sz="2000" spc="-65" dirty="0">
                <a:latin typeface="Arial"/>
                <a:cs typeface="Arial"/>
              </a:rPr>
              <a:t>laun </a:t>
            </a:r>
            <a:r>
              <a:rPr sz="2000" spc="-75" dirty="0">
                <a:latin typeface="Arial"/>
                <a:cs typeface="Arial"/>
              </a:rPr>
              <a:t>mesin </a:t>
            </a:r>
            <a:r>
              <a:rPr sz="2000" spc="-90" dirty="0">
                <a:latin typeface="Arial"/>
                <a:cs typeface="Arial"/>
              </a:rPr>
              <a:t>bisa </a:t>
            </a:r>
            <a:r>
              <a:rPr sz="2000" spc="-55" dirty="0">
                <a:latin typeface="Arial"/>
                <a:cs typeface="Arial"/>
              </a:rPr>
              <a:t>berjalan sendiri </a:t>
            </a:r>
            <a:r>
              <a:rPr sz="2000" spc="-35" dirty="0">
                <a:latin typeface="Arial"/>
                <a:cs typeface="Arial"/>
              </a:rPr>
              <a:t>(otomatis) </a:t>
            </a:r>
            <a:r>
              <a:rPr sz="2000" spc="-30" dirty="0">
                <a:latin typeface="Arial"/>
                <a:cs typeface="Arial"/>
              </a:rPr>
              <a:t>, </a:t>
            </a:r>
            <a:r>
              <a:rPr sz="2000" spc="-5" dirty="0">
                <a:latin typeface="Arial"/>
                <a:cs typeface="Arial"/>
              </a:rPr>
              <a:t>tetapi </a:t>
            </a:r>
            <a:r>
              <a:rPr sz="2000" spc="-60" dirty="0">
                <a:latin typeface="Arial"/>
                <a:cs typeface="Arial"/>
              </a:rPr>
              <a:t>dalam  </a:t>
            </a:r>
            <a:r>
              <a:rPr sz="2000" spc="-75" dirty="0">
                <a:latin typeface="Arial"/>
                <a:cs typeface="Arial"/>
              </a:rPr>
              <a:t>perkembangannya </a:t>
            </a:r>
            <a:r>
              <a:rPr sz="2000" spc="-60" dirty="0">
                <a:latin typeface="Arial"/>
                <a:cs typeface="Arial"/>
              </a:rPr>
              <a:t>pemanfaatan </a:t>
            </a:r>
            <a:r>
              <a:rPr sz="2000" spc="-75" dirty="0">
                <a:latin typeface="Arial"/>
                <a:cs typeface="Arial"/>
              </a:rPr>
              <a:t>mesin </a:t>
            </a:r>
            <a:r>
              <a:rPr sz="2000" spc="-95" dirty="0">
                <a:latin typeface="Arial"/>
                <a:cs typeface="Arial"/>
              </a:rPr>
              <a:t>sebagai </a:t>
            </a:r>
            <a:r>
              <a:rPr sz="2000" spc="-30" dirty="0">
                <a:latin typeface="Arial"/>
                <a:cs typeface="Arial"/>
              </a:rPr>
              <a:t>alat </a:t>
            </a:r>
            <a:r>
              <a:rPr sz="2000" spc="-65" dirty="0">
                <a:latin typeface="Arial"/>
                <a:cs typeface="Arial"/>
              </a:rPr>
              <a:t>dalam </a:t>
            </a:r>
            <a:r>
              <a:rPr sz="2000" spc="-105" dirty="0">
                <a:latin typeface="Arial"/>
                <a:cs typeface="Arial"/>
              </a:rPr>
              <a:t>sebuah </a:t>
            </a:r>
            <a:r>
              <a:rPr sz="2000" spc="-60" dirty="0">
                <a:latin typeface="Arial"/>
                <a:cs typeface="Arial"/>
              </a:rPr>
              <a:t>sistem  </a:t>
            </a:r>
            <a:r>
              <a:rPr sz="2000" spc="-90" dirty="0">
                <a:latin typeface="Arial"/>
                <a:cs typeface="Arial"/>
              </a:rPr>
              <a:t>akan </a:t>
            </a:r>
            <a:r>
              <a:rPr sz="2000" spc="-55" dirty="0">
                <a:latin typeface="Arial"/>
                <a:cs typeface="Arial"/>
              </a:rPr>
              <a:t>menemui </a:t>
            </a:r>
            <a:r>
              <a:rPr sz="2000" spc="-80" dirty="0">
                <a:latin typeface="Arial"/>
                <a:cs typeface="Arial"/>
              </a:rPr>
              <a:t>kendala </a:t>
            </a:r>
            <a:r>
              <a:rPr sz="2000" spc="-30" dirty="0">
                <a:latin typeface="Arial"/>
                <a:cs typeface="Arial"/>
              </a:rPr>
              <a:t>jika </a:t>
            </a:r>
            <a:r>
              <a:rPr sz="2000" spc="-100" dirty="0">
                <a:latin typeface="Arial"/>
                <a:cs typeface="Arial"/>
              </a:rPr>
              <a:t>sudah </a:t>
            </a:r>
            <a:r>
              <a:rPr sz="2000" spc="-45" dirty="0">
                <a:latin typeface="Arial"/>
                <a:cs typeface="Arial"/>
              </a:rPr>
              <a:t>menyangkut </a:t>
            </a:r>
            <a:r>
              <a:rPr sz="2000" spc="-55" dirty="0">
                <a:latin typeface="Arial"/>
                <a:cs typeface="Arial"/>
              </a:rPr>
              <a:t>jarak </a:t>
            </a:r>
            <a:r>
              <a:rPr sz="2000" spc="-75" dirty="0">
                <a:latin typeface="Arial"/>
                <a:cs typeface="Arial"/>
              </a:rPr>
              <a:t>dan </a:t>
            </a:r>
            <a:r>
              <a:rPr sz="2000" spc="-30" dirty="0">
                <a:latin typeface="Arial"/>
                <a:cs typeface="Arial"/>
              </a:rPr>
              <a:t>waktu. </a:t>
            </a:r>
            <a:r>
              <a:rPr sz="2000" spc="-90" dirty="0">
                <a:latin typeface="Arial"/>
                <a:cs typeface="Arial"/>
              </a:rPr>
              <a:t>Dengan  </a:t>
            </a:r>
            <a:r>
              <a:rPr sz="2000" spc="-55" dirty="0">
                <a:latin typeface="Arial"/>
                <a:cs typeface="Arial"/>
              </a:rPr>
              <a:t>jarak </a:t>
            </a:r>
            <a:r>
              <a:rPr sz="2000" spc="-70" dirty="0">
                <a:latin typeface="Arial"/>
                <a:cs typeface="Arial"/>
              </a:rPr>
              <a:t>yang </a:t>
            </a:r>
            <a:r>
              <a:rPr sz="2000" spc="-25" dirty="0">
                <a:latin typeface="Arial"/>
                <a:cs typeface="Arial"/>
              </a:rPr>
              <a:t>begitu </a:t>
            </a:r>
            <a:r>
              <a:rPr sz="2000" spc="-60" dirty="0">
                <a:latin typeface="Arial"/>
                <a:cs typeface="Arial"/>
              </a:rPr>
              <a:t>jauh </a:t>
            </a:r>
            <a:r>
              <a:rPr sz="2000" spc="-75" dirty="0">
                <a:latin typeface="Arial"/>
                <a:cs typeface="Arial"/>
              </a:rPr>
              <a:t>maka mesin </a:t>
            </a:r>
            <a:r>
              <a:rPr sz="2000" spc="-15" dirty="0">
                <a:latin typeface="Arial"/>
                <a:cs typeface="Arial"/>
              </a:rPr>
              <a:t>tidak </a:t>
            </a:r>
            <a:r>
              <a:rPr sz="2000" spc="-90" dirty="0">
                <a:latin typeface="Arial"/>
                <a:cs typeface="Arial"/>
              </a:rPr>
              <a:t>akan bisa </a:t>
            </a:r>
            <a:r>
              <a:rPr sz="2000" spc="-40" dirty="0">
                <a:latin typeface="Arial"/>
                <a:cs typeface="Arial"/>
              </a:rPr>
              <a:t>berinteraksi </a:t>
            </a:r>
            <a:r>
              <a:rPr sz="2000" spc="-80" dirty="0">
                <a:latin typeface="Arial"/>
                <a:cs typeface="Arial"/>
              </a:rPr>
              <a:t>dengan  </a:t>
            </a:r>
            <a:r>
              <a:rPr sz="2000" spc="-75" dirty="0">
                <a:latin typeface="Arial"/>
                <a:cs typeface="Arial"/>
              </a:rPr>
              <a:t>mesin yang </a:t>
            </a:r>
            <a:r>
              <a:rPr sz="2000" spc="-40" dirty="0">
                <a:latin typeface="Arial"/>
                <a:cs typeface="Arial"/>
              </a:rPr>
              <a:t>lain, </a:t>
            </a:r>
            <a:r>
              <a:rPr sz="2000" spc="-25" dirty="0">
                <a:latin typeface="Arial"/>
                <a:cs typeface="Arial"/>
              </a:rPr>
              <a:t>untuk </a:t>
            </a:r>
            <a:r>
              <a:rPr sz="2000" spc="-60" dirty="0">
                <a:latin typeface="Arial"/>
                <a:cs typeface="Arial"/>
              </a:rPr>
              <a:t>mengatasi hal </a:t>
            </a:r>
            <a:r>
              <a:rPr sz="2000" spc="-35" dirty="0">
                <a:latin typeface="Arial"/>
                <a:cs typeface="Arial"/>
              </a:rPr>
              <a:t>inilah </a:t>
            </a:r>
            <a:r>
              <a:rPr sz="2000" spc="-40" dirty="0">
                <a:latin typeface="Arial"/>
                <a:cs typeface="Arial"/>
              </a:rPr>
              <a:t>diterapkan </a:t>
            </a:r>
            <a:r>
              <a:rPr sz="2000" spc="-110" dirty="0">
                <a:latin typeface="Arial"/>
                <a:cs typeface="Arial"/>
              </a:rPr>
              <a:t>gagasan </a:t>
            </a:r>
            <a:r>
              <a:rPr sz="2000" spc="-10" dirty="0">
                <a:latin typeface="Arial"/>
                <a:cs typeface="Arial"/>
              </a:rPr>
              <a:t>internet </a:t>
            </a:r>
            <a:r>
              <a:rPr sz="2000" spc="10" dirty="0">
                <a:latin typeface="Arial"/>
                <a:cs typeface="Arial"/>
              </a:rPr>
              <a:t>of  </a:t>
            </a:r>
            <a:r>
              <a:rPr sz="2000" spc="-35" dirty="0">
                <a:latin typeface="Arial"/>
                <a:cs typeface="Arial"/>
              </a:rPr>
              <a:t>things </a:t>
            </a:r>
            <a:r>
              <a:rPr sz="2000" spc="-65" dirty="0">
                <a:latin typeface="Arial"/>
                <a:cs typeface="Arial"/>
              </a:rPr>
              <a:t>dimana </a:t>
            </a:r>
            <a:r>
              <a:rPr sz="2000" spc="-110" dirty="0">
                <a:latin typeface="Arial"/>
                <a:cs typeface="Arial"/>
              </a:rPr>
              <a:t>semua </a:t>
            </a:r>
            <a:r>
              <a:rPr sz="2000" spc="-70" dirty="0">
                <a:latin typeface="Arial"/>
                <a:cs typeface="Arial"/>
              </a:rPr>
              <a:t>mesin </a:t>
            </a:r>
            <a:r>
              <a:rPr sz="2000" spc="-80" dirty="0">
                <a:latin typeface="Arial"/>
                <a:cs typeface="Arial"/>
              </a:rPr>
              <a:t>dengan </a:t>
            </a:r>
            <a:r>
              <a:rPr sz="2000" spc="-70" dirty="0">
                <a:latin typeface="Arial"/>
                <a:cs typeface="Arial"/>
              </a:rPr>
              <a:t>pengenal </a:t>
            </a:r>
            <a:r>
              <a:rPr sz="2000" spc="-135" dirty="0">
                <a:latin typeface="Arial"/>
                <a:cs typeface="Arial"/>
              </a:rPr>
              <a:t>IP </a:t>
            </a:r>
            <a:r>
              <a:rPr sz="2000" spc="-105" dirty="0">
                <a:latin typeface="Arial"/>
                <a:cs typeface="Arial"/>
              </a:rPr>
              <a:t>address </a:t>
            </a:r>
            <a:r>
              <a:rPr sz="2000" spc="-45" dirty="0">
                <a:latin typeface="Arial"/>
                <a:cs typeface="Arial"/>
              </a:rPr>
              <a:t>dapat  </a:t>
            </a:r>
            <a:r>
              <a:rPr sz="2000" spc="-75" dirty="0">
                <a:latin typeface="Arial"/>
                <a:cs typeface="Arial"/>
              </a:rPr>
              <a:t>menggunakan </a:t>
            </a:r>
            <a:r>
              <a:rPr sz="2000" spc="-50" dirty="0">
                <a:latin typeface="Arial"/>
                <a:cs typeface="Arial"/>
              </a:rPr>
              <a:t>jaringan </a:t>
            </a:r>
            <a:r>
              <a:rPr sz="2000" spc="-5" dirty="0">
                <a:latin typeface="Arial"/>
                <a:cs typeface="Arial"/>
              </a:rPr>
              <a:t>internet </a:t>
            </a:r>
            <a:r>
              <a:rPr sz="2000" spc="-95" dirty="0">
                <a:latin typeface="Arial"/>
                <a:cs typeface="Arial"/>
              </a:rPr>
              <a:t>sebagai </a:t>
            </a:r>
            <a:r>
              <a:rPr sz="2000" spc="-60" dirty="0">
                <a:latin typeface="Arial"/>
                <a:cs typeface="Arial"/>
              </a:rPr>
              <a:t>media komunikasi </a:t>
            </a:r>
            <a:r>
              <a:rPr sz="2000" spc="-80" dirty="0">
                <a:latin typeface="Arial"/>
                <a:cs typeface="Arial"/>
              </a:rPr>
              <a:t>(Saling </a:t>
            </a:r>
            <a:r>
              <a:rPr sz="2000" spc="-35" dirty="0">
                <a:latin typeface="Arial"/>
                <a:cs typeface="Arial"/>
              </a:rPr>
              <a:t>bertukar  </a:t>
            </a:r>
            <a:r>
              <a:rPr sz="2000" spc="-45" dirty="0">
                <a:latin typeface="Arial"/>
                <a:cs typeface="Arial"/>
              </a:rPr>
              <a:t>data).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Implementasi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IoT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diantaranya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yaitu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3300"/>
              </a:lnSpc>
              <a:buClr>
                <a:srgbClr val="1286C3"/>
              </a:buClr>
              <a:buSzPct val="145000"/>
              <a:buAutoNum type="arabicPeriod"/>
              <a:tabLst>
                <a:tab pos="469265" algn="l"/>
                <a:tab pos="469900" algn="l"/>
              </a:tabLst>
            </a:pPr>
            <a:r>
              <a:rPr sz="2000" spc="-50" dirty="0">
                <a:latin typeface="Arial"/>
                <a:cs typeface="Arial"/>
              </a:rPr>
              <a:t>Implementasi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IoT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Dalam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Bidang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Keamanan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3240"/>
              </a:lnSpc>
              <a:buClr>
                <a:srgbClr val="1286C3"/>
              </a:buClr>
              <a:buSzPct val="145000"/>
              <a:buAutoNum type="arabicPeriod"/>
              <a:tabLst>
                <a:tab pos="469265" algn="l"/>
                <a:tab pos="469900" algn="l"/>
              </a:tabLst>
            </a:pPr>
            <a:r>
              <a:rPr sz="2000" spc="-10" dirty="0">
                <a:latin typeface="Arial"/>
                <a:cs typeface="Arial"/>
              </a:rPr>
              <a:t>Monitoring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Lingkungan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3240"/>
              </a:lnSpc>
              <a:buClr>
                <a:srgbClr val="1286C3"/>
              </a:buClr>
              <a:buSzPct val="145000"/>
              <a:buAutoNum type="arabicPeriod"/>
              <a:tabLst>
                <a:tab pos="469265" algn="l"/>
                <a:tab pos="469900" algn="l"/>
              </a:tabLst>
            </a:pPr>
            <a:r>
              <a:rPr sz="2000" spc="-70" dirty="0">
                <a:latin typeface="Arial"/>
                <a:cs typeface="Arial"/>
              </a:rPr>
              <a:t>Bidang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Kesehatan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3360"/>
              </a:lnSpc>
              <a:buClr>
                <a:srgbClr val="1286C3"/>
              </a:buClr>
              <a:buSzPct val="145000"/>
              <a:buAutoNum type="arabicPeriod"/>
              <a:tabLst>
                <a:tab pos="469265" algn="l"/>
                <a:tab pos="469900" algn="l"/>
              </a:tabLst>
            </a:pPr>
            <a:r>
              <a:rPr sz="2000" spc="-50" dirty="0">
                <a:latin typeface="Arial"/>
                <a:cs typeface="Arial"/>
              </a:rPr>
              <a:t>Otomasi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Gedung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Perumahan,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dll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420446"/>
            <a:ext cx="562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Kelebihan/Keuntungan</a:t>
            </a:r>
            <a:r>
              <a:rPr sz="4000" spc="-305" dirty="0"/>
              <a:t> </a:t>
            </a:r>
            <a:r>
              <a:rPr sz="4000" spc="-150" dirty="0"/>
              <a:t>IoT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43073" y="1693291"/>
            <a:ext cx="8073390" cy="425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>
              <a:lnSpc>
                <a:spcPct val="100000"/>
              </a:lnSpc>
              <a:spcBef>
                <a:spcPts val="105"/>
              </a:spcBef>
              <a:tabLst>
                <a:tab pos="4295140" algn="l"/>
              </a:tabLst>
            </a:pPr>
            <a:r>
              <a:rPr sz="2000" spc="-85" dirty="0">
                <a:latin typeface="Arial"/>
                <a:cs typeface="Arial"/>
              </a:rPr>
              <a:t>Ada  </a:t>
            </a:r>
            <a:r>
              <a:rPr sz="2000" spc="-75" dirty="0">
                <a:latin typeface="Arial"/>
                <a:cs typeface="Arial"/>
              </a:rPr>
              <a:t>banyak  </a:t>
            </a:r>
            <a:r>
              <a:rPr sz="2000" spc="-40" dirty="0">
                <a:latin typeface="Arial"/>
                <a:cs typeface="Arial"/>
              </a:rPr>
              <a:t>manfaat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dan</a:t>
            </a:r>
            <a:r>
              <a:rPr sz="2000" spc="20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kemudahan	</a:t>
            </a:r>
            <a:r>
              <a:rPr sz="2000" spc="-35" dirty="0">
                <a:latin typeface="Arial"/>
                <a:cs typeface="Arial"/>
              </a:rPr>
              <a:t>ketika </a:t>
            </a:r>
            <a:r>
              <a:rPr sz="2000" spc="-70" dirty="0">
                <a:latin typeface="Arial"/>
                <a:cs typeface="Arial"/>
              </a:rPr>
              <a:t>suatu </a:t>
            </a:r>
            <a:r>
              <a:rPr sz="2000" spc="-60" dirty="0">
                <a:latin typeface="Arial"/>
                <a:cs typeface="Arial"/>
              </a:rPr>
              <a:t>sistem </a:t>
            </a:r>
            <a:r>
              <a:rPr sz="2000" spc="-15" dirty="0">
                <a:latin typeface="Arial"/>
                <a:cs typeface="Arial"/>
              </a:rPr>
              <a:t>di </a:t>
            </a:r>
            <a:r>
              <a:rPr sz="2000" spc="-65" dirty="0">
                <a:latin typeface="Arial"/>
                <a:cs typeface="Arial"/>
              </a:rPr>
              <a:t>dunia </a:t>
            </a:r>
            <a:r>
              <a:rPr sz="2000" spc="-50" dirty="0">
                <a:latin typeface="Arial"/>
                <a:cs typeface="Arial"/>
              </a:rPr>
              <a:t>nyata  </a:t>
            </a:r>
            <a:r>
              <a:rPr sz="2000" spc="-75" dirty="0">
                <a:latin typeface="Arial"/>
                <a:cs typeface="Arial"/>
              </a:rPr>
              <a:t>menggunakan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perangkat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IoT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diantaranya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303530" indent="-291465">
              <a:lnSpc>
                <a:spcPct val="100000"/>
              </a:lnSpc>
              <a:spcBef>
                <a:spcPts val="180"/>
              </a:spcBef>
              <a:buClr>
                <a:srgbClr val="1286C3"/>
              </a:buClr>
              <a:buSzPct val="140000"/>
              <a:buAutoNum type="arabicPeriod"/>
              <a:tabLst>
                <a:tab pos="304165" algn="l"/>
              </a:tabLst>
            </a:pPr>
            <a:r>
              <a:rPr sz="2000" b="1" spc="-5" dirty="0">
                <a:latin typeface="Trebuchet MS"/>
                <a:cs typeface="Trebuchet MS"/>
              </a:rPr>
              <a:t>Data</a:t>
            </a:r>
            <a:endParaRPr sz="2000">
              <a:latin typeface="Trebuchet MS"/>
              <a:cs typeface="Trebuchet MS"/>
            </a:endParaRPr>
          </a:p>
          <a:p>
            <a:pPr marL="358140" marR="5715" algn="just">
              <a:lnSpc>
                <a:spcPct val="100000"/>
              </a:lnSpc>
              <a:spcBef>
                <a:spcPts val="860"/>
              </a:spcBef>
            </a:pPr>
            <a:r>
              <a:rPr sz="1800" spc="-75" dirty="0">
                <a:latin typeface="Arial"/>
                <a:cs typeface="Arial"/>
              </a:rPr>
              <a:t>Semakin </a:t>
            </a:r>
            <a:r>
              <a:rPr sz="1800" spc="-70" dirty="0">
                <a:latin typeface="Arial"/>
                <a:cs typeface="Arial"/>
              </a:rPr>
              <a:t>banyak </a:t>
            </a:r>
            <a:r>
              <a:rPr sz="1800" spc="-25" dirty="0">
                <a:latin typeface="Arial"/>
                <a:cs typeface="Arial"/>
              </a:rPr>
              <a:t>informsi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spc="-55" dirty="0">
                <a:latin typeface="Arial"/>
                <a:cs typeface="Arial"/>
              </a:rPr>
              <a:t>diperoleh,semakin </a:t>
            </a:r>
            <a:r>
              <a:rPr sz="1800" spc="-60" dirty="0">
                <a:latin typeface="Arial"/>
                <a:cs typeface="Arial"/>
              </a:rPr>
              <a:t>mudah </a:t>
            </a:r>
            <a:r>
              <a:rPr sz="1800" spc="-20" dirty="0">
                <a:latin typeface="Arial"/>
                <a:cs typeface="Arial"/>
              </a:rPr>
              <a:t>untuk </a:t>
            </a:r>
            <a:r>
              <a:rPr sz="1800" spc="-50" dirty="0">
                <a:latin typeface="Arial"/>
                <a:cs typeface="Arial"/>
              </a:rPr>
              <a:t>menentukan  </a:t>
            </a:r>
            <a:r>
              <a:rPr sz="1800" spc="-40" dirty="0">
                <a:latin typeface="Arial"/>
                <a:cs typeface="Arial"/>
              </a:rPr>
              <a:t>tindakan </a:t>
            </a:r>
            <a:r>
              <a:rPr sz="1800" spc="-65" dirty="0">
                <a:latin typeface="Arial"/>
                <a:cs typeface="Arial"/>
              </a:rPr>
              <a:t>yang </a:t>
            </a:r>
            <a:r>
              <a:rPr sz="1800" spc="-10" dirty="0">
                <a:latin typeface="Arial"/>
                <a:cs typeface="Arial"/>
              </a:rPr>
              <a:t>tepat </a:t>
            </a:r>
            <a:r>
              <a:rPr sz="1800" spc="-75" dirty="0">
                <a:latin typeface="Arial"/>
                <a:cs typeface="Arial"/>
              </a:rPr>
              <a:t>berdasar </a:t>
            </a:r>
            <a:r>
              <a:rPr sz="1800" spc="-45" dirty="0">
                <a:latin typeface="Arial"/>
                <a:cs typeface="Arial"/>
              </a:rPr>
              <a:t>data </a:t>
            </a:r>
            <a:r>
              <a:rPr sz="1800" spc="-65" dirty="0">
                <a:latin typeface="Arial"/>
                <a:cs typeface="Arial"/>
              </a:rPr>
              <a:t>yang </a:t>
            </a:r>
            <a:r>
              <a:rPr sz="1800" spc="-80" dirty="0">
                <a:latin typeface="Arial"/>
                <a:cs typeface="Arial"/>
              </a:rPr>
              <a:t>ada. Dengan </a:t>
            </a:r>
            <a:r>
              <a:rPr sz="1800" spc="-50" dirty="0">
                <a:latin typeface="Arial"/>
                <a:cs typeface="Arial"/>
              </a:rPr>
              <a:t>bantuan </a:t>
            </a:r>
            <a:r>
              <a:rPr sz="1800" spc="-30" dirty="0">
                <a:latin typeface="Arial"/>
                <a:cs typeface="Arial"/>
              </a:rPr>
              <a:t>komputer </a:t>
            </a:r>
            <a:r>
              <a:rPr sz="1800" spc="-75" dirty="0">
                <a:latin typeface="Arial"/>
                <a:cs typeface="Arial"/>
              </a:rPr>
              <a:t>dan  </a:t>
            </a:r>
            <a:r>
              <a:rPr sz="1800" spc="-25" dirty="0">
                <a:latin typeface="Arial"/>
                <a:cs typeface="Arial"/>
              </a:rPr>
              <a:t>algoritma </a:t>
            </a:r>
            <a:r>
              <a:rPr sz="1800" spc="-40" dirty="0">
                <a:latin typeface="Arial"/>
                <a:cs typeface="Arial"/>
              </a:rPr>
              <a:t>program </a:t>
            </a:r>
            <a:r>
              <a:rPr sz="1800" dirty="0">
                <a:latin typeface="Arial"/>
                <a:cs typeface="Arial"/>
              </a:rPr>
              <a:t>kita </a:t>
            </a:r>
            <a:r>
              <a:rPr sz="1800" spc="-10" dirty="0">
                <a:latin typeface="Arial"/>
                <a:cs typeface="Arial"/>
              </a:rPr>
              <a:t>tidak </a:t>
            </a:r>
            <a:r>
              <a:rPr sz="1800" spc="-40" dirty="0">
                <a:latin typeface="Arial"/>
                <a:cs typeface="Arial"/>
              </a:rPr>
              <a:t>perlu </a:t>
            </a:r>
            <a:r>
              <a:rPr sz="1800" spc="-70" dirty="0">
                <a:latin typeface="Arial"/>
                <a:cs typeface="Arial"/>
              </a:rPr>
              <a:t>mengecek </a:t>
            </a:r>
            <a:r>
              <a:rPr sz="1800" spc="-45" dirty="0">
                <a:latin typeface="Arial"/>
                <a:cs typeface="Arial"/>
              </a:rPr>
              <a:t>data </a:t>
            </a:r>
            <a:r>
              <a:rPr sz="1800" spc="-70" dirty="0">
                <a:latin typeface="Arial"/>
                <a:cs typeface="Arial"/>
              </a:rPr>
              <a:t>dan </a:t>
            </a:r>
            <a:r>
              <a:rPr sz="1800" spc="-30" dirty="0">
                <a:latin typeface="Arial"/>
                <a:cs typeface="Arial"/>
              </a:rPr>
              <a:t>mensortir </a:t>
            </a:r>
            <a:r>
              <a:rPr sz="1800" spc="-65" dirty="0">
                <a:latin typeface="Arial"/>
                <a:cs typeface="Arial"/>
              </a:rPr>
              <a:t>satu </a:t>
            </a:r>
            <a:r>
              <a:rPr sz="1800" spc="-50" dirty="0">
                <a:latin typeface="Arial"/>
                <a:cs typeface="Arial"/>
              </a:rPr>
              <a:t>per satu,  biarkan </a:t>
            </a:r>
            <a:r>
              <a:rPr sz="1800" spc="-65" dirty="0">
                <a:latin typeface="Arial"/>
                <a:cs typeface="Arial"/>
              </a:rPr>
              <a:t>mesin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spc="-60" dirty="0">
                <a:latin typeface="Arial"/>
                <a:cs typeface="Arial"/>
              </a:rPr>
              <a:t>melakukannya </a:t>
            </a:r>
            <a:r>
              <a:rPr sz="1800" spc="-105" dirty="0">
                <a:latin typeface="Arial"/>
                <a:cs typeface="Arial"/>
              </a:rPr>
              <a:t>sesuai </a:t>
            </a:r>
            <a:r>
              <a:rPr sz="1800" spc="-25" dirty="0">
                <a:latin typeface="Arial"/>
                <a:cs typeface="Arial"/>
              </a:rPr>
              <a:t>algoritma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spc="-40" dirty="0">
                <a:latin typeface="Arial"/>
                <a:cs typeface="Arial"/>
              </a:rPr>
              <a:t>diinginkan, </a:t>
            </a:r>
            <a:r>
              <a:rPr sz="1800" spc="-70" dirty="0">
                <a:latin typeface="Arial"/>
                <a:cs typeface="Arial"/>
              </a:rPr>
              <a:t>selain </a:t>
            </a:r>
            <a:r>
              <a:rPr sz="1800" spc="-60" dirty="0">
                <a:latin typeface="Arial"/>
                <a:cs typeface="Arial"/>
              </a:rPr>
              <a:t>cepat  </a:t>
            </a:r>
            <a:r>
              <a:rPr sz="1800" spc="-55" dirty="0">
                <a:latin typeface="Arial"/>
                <a:cs typeface="Arial"/>
              </a:rPr>
              <a:t>juga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akurat.</a:t>
            </a:r>
            <a:endParaRPr sz="1800">
              <a:latin typeface="Arial"/>
              <a:cs typeface="Arial"/>
            </a:endParaRPr>
          </a:p>
          <a:p>
            <a:pPr marL="305435" indent="-293370">
              <a:lnSpc>
                <a:spcPct val="100000"/>
              </a:lnSpc>
              <a:spcBef>
                <a:spcPts val="175"/>
              </a:spcBef>
              <a:buClr>
                <a:srgbClr val="1286C3"/>
              </a:buClr>
              <a:buSzPct val="140000"/>
              <a:buAutoNum type="arabicPeriod" startAt="2"/>
              <a:tabLst>
                <a:tab pos="306070" algn="l"/>
              </a:tabLst>
            </a:pPr>
            <a:r>
              <a:rPr sz="2000" b="1" spc="-85" dirty="0">
                <a:latin typeface="Trebuchet MS"/>
                <a:cs typeface="Trebuchet MS"/>
              </a:rPr>
              <a:t>Tracking</a:t>
            </a:r>
            <a:endParaRPr sz="2000">
              <a:latin typeface="Trebuchet MS"/>
              <a:cs typeface="Trebuchet MS"/>
            </a:endParaRPr>
          </a:p>
          <a:p>
            <a:pPr marL="358140" marR="5080" algn="just">
              <a:lnSpc>
                <a:spcPct val="100000"/>
              </a:lnSpc>
              <a:spcBef>
                <a:spcPts val="860"/>
              </a:spcBef>
            </a:pPr>
            <a:r>
              <a:rPr sz="1800" spc="-65" dirty="0">
                <a:latin typeface="Arial"/>
                <a:cs typeface="Arial"/>
              </a:rPr>
              <a:t>Dalam </a:t>
            </a:r>
            <a:r>
              <a:rPr sz="1800" spc="-60" dirty="0">
                <a:latin typeface="Arial"/>
                <a:cs typeface="Arial"/>
              </a:rPr>
              <a:t>sistem </a:t>
            </a:r>
            <a:r>
              <a:rPr sz="1800" spc="-30" dirty="0">
                <a:latin typeface="Arial"/>
                <a:cs typeface="Arial"/>
              </a:rPr>
              <a:t>inventory </a:t>
            </a:r>
            <a:r>
              <a:rPr sz="1800" spc="-70" dirty="0">
                <a:latin typeface="Arial"/>
                <a:cs typeface="Arial"/>
              </a:rPr>
              <a:t>dengan </a:t>
            </a:r>
            <a:r>
              <a:rPr sz="1800" spc="-50" dirty="0">
                <a:latin typeface="Arial"/>
                <a:cs typeface="Arial"/>
              </a:rPr>
              <a:t>bantuan </a:t>
            </a:r>
            <a:r>
              <a:rPr sz="1800" spc="-30" dirty="0">
                <a:latin typeface="Arial"/>
                <a:cs typeface="Arial"/>
              </a:rPr>
              <a:t>komputer </a:t>
            </a:r>
            <a:r>
              <a:rPr sz="1800" spc="-85" dirty="0">
                <a:latin typeface="Arial"/>
                <a:cs typeface="Arial"/>
              </a:rPr>
              <a:t>akan </a:t>
            </a:r>
            <a:r>
              <a:rPr sz="1800" spc="-65" dirty="0">
                <a:latin typeface="Arial"/>
                <a:cs typeface="Arial"/>
              </a:rPr>
              <a:t>sangat </a:t>
            </a:r>
            <a:r>
              <a:rPr sz="1800" spc="-60" dirty="0">
                <a:latin typeface="Arial"/>
                <a:cs typeface="Arial"/>
              </a:rPr>
              <a:t>mudah </a:t>
            </a:r>
            <a:r>
              <a:rPr sz="1800" spc="-20" dirty="0">
                <a:latin typeface="Arial"/>
                <a:cs typeface="Arial"/>
              </a:rPr>
              <a:t>untuk  </a:t>
            </a:r>
            <a:r>
              <a:rPr sz="1800" spc="-70" dirty="0">
                <a:latin typeface="Arial"/>
                <a:cs typeface="Arial"/>
              </a:rPr>
              <a:t>mengecek persedian, </a:t>
            </a:r>
            <a:r>
              <a:rPr sz="1800" spc="-55" dirty="0">
                <a:latin typeface="Arial"/>
                <a:cs typeface="Arial"/>
              </a:rPr>
              <a:t>lokasi </a:t>
            </a:r>
            <a:r>
              <a:rPr sz="1800" spc="-70" dirty="0">
                <a:latin typeface="Arial"/>
                <a:cs typeface="Arial"/>
              </a:rPr>
              <a:t>dan </a:t>
            </a:r>
            <a:r>
              <a:rPr sz="1800" spc="-45" dirty="0">
                <a:latin typeface="Arial"/>
                <a:cs typeface="Arial"/>
              </a:rPr>
              <a:t>kualitas </a:t>
            </a:r>
            <a:r>
              <a:rPr sz="1800" spc="-65" dirty="0">
                <a:latin typeface="Arial"/>
                <a:cs typeface="Arial"/>
              </a:rPr>
              <a:t>barang </a:t>
            </a:r>
            <a:r>
              <a:rPr sz="1800" spc="-75" dirty="0">
                <a:latin typeface="Arial"/>
                <a:cs typeface="Arial"/>
              </a:rPr>
              <a:t>sehingga </a:t>
            </a:r>
            <a:r>
              <a:rPr sz="1800" spc="-60" dirty="0">
                <a:latin typeface="Arial"/>
                <a:cs typeface="Arial"/>
              </a:rPr>
              <a:t>memudahkan </a:t>
            </a:r>
            <a:r>
              <a:rPr sz="1800" dirty="0">
                <a:latin typeface="Arial"/>
                <a:cs typeface="Arial"/>
              </a:rPr>
              <a:t>kita  </a:t>
            </a:r>
            <a:r>
              <a:rPr sz="1800" spc="-20" dirty="0">
                <a:latin typeface="Arial"/>
                <a:cs typeface="Arial"/>
              </a:rPr>
              <a:t>untuk </a:t>
            </a:r>
            <a:r>
              <a:rPr sz="1800" spc="-60" dirty="0">
                <a:latin typeface="Arial"/>
                <a:cs typeface="Arial"/>
              </a:rPr>
              <a:t>melakukan </a:t>
            </a:r>
            <a:r>
              <a:rPr sz="1800" spc="-65" dirty="0">
                <a:latin typeface="Arial"/>
                <a:cs typeface="Arial"/>
              </a:rPr>
              <a:t>pengelolaan </a:t>
            </a:r>
            <a:r>
              <a:rPr sz="1800" spc="-75" dirty="0">
                <a:latin typeface="Arial"/>
                <a:cs typeface="Arial"/>
              </a:rPr>
              <a:t>sehingga </a:t>
            </a:r>
            <a:r>
              <a:rPr sz="1800" spc="-15" dirty="0">
                <a:latin typeface="Arial"/>
                <a:cs typeface="Arial"/>
              </a:rPr>
              <a:t>tidak </a:t>
            </a:r>
            <a:r>
              <a:rPr sz="1800" spc="-95" dirty="0">
                <a:latin typeface="Arial"/>
                <a:cs typeface="Arial"/>
              </a:rPr>
              <a:t>ada </a:t>
            </a:r>
            <a:r>
              <a:rPr sz="1800" spc="-114" dirty="0">
                <a:latin typeface="Arial"/>
                <a:cs typeface="Arial"/>
              </a:rPr>
              <a:t>kasus </a:t>
            </a:r>
            <a:r>
              <a:rPr sz="1800" spc="-80" dirty="0">
                <a:latin typeface="Arial"/>
                <a:cs typeface="Arial"/>
              </a:rPr>
              <a:t>kehabisan </a:t>
            </a:r>
            <a:r>
              <a:rPr sz="1800" spc="-65" dirty="0">
                <a:latin typeface="Arial"/>
                <a:cs typeface="Arial"/>
              </a:rPr>
              <a:t>barang </a:t>
            </a:r>
            <a:r>
              <a:rPr sz="1800" spc="-75" dirty="0">
                <a:latin typeface="Arial"/>
                <a:cs typeface="Arial"/>
              </a:rPr>
              <a:t>karena  </a:t>
            </a:r>
            <a:r>
              <a:rPr sz="1800" spc="-40" dirty="0">
                <a:latin typeface="Arial"/>
                <a:cs typeface="Arial"/>
              </a:rPr>
              <a:t>lalai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dalam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pengecekan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jika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dilakukan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secara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manual.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0825" y="420446"/>
            <a:ext cx="56235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35" dirty="0"/>
              <a:t>Kelebihan/Keuntungan</a:t>
            </a:r>
            <a:r>
              <a:rPr sz="4000" spc="-305" dirty="0"/>
              <a:t> </a:t>
            </a:r>
            <a:r>
              <a:rPr sz="4000" spc="-150" dirty="0"/>
              <a:t>IoT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01036" y="1775564"/>
            <a:ext cx="8808720" cy="379730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300990" indent="-288925">
              <a:lnSpc>
                <a:spcPct val="100000"/>
              </a:lnSpc>
              <a:spcBef>
                <a:spcPts val="1495"/>
              </a:spcBef>
              <a:buClr>
                <a:srgbClr val="1286C3"/>
              </a:buClr>
              <a:buSzPct val="140000"/>
              <a:buAutoNum type="arabicPeriod" startAt="3"/>
              <a:tabLst>
                <a:tab pos="301625" algn="l"/>
              </a:tabLst>
            </a:pPr>
            <a:r>
              <a:rPr sz="2000" b="1" spc="-40" dirty="0">
                <a:latin typeface="Trebuchet MS"/>
                <a:cs typeface="Trebuchet MS"/>
              </a:rPr>
              <a:t>Waktu</a:t>
            </a:r>
            <a:endParaRPr sz="2000">
              <a:latin typeface="Trebuchet MS"/>
              <a:cs typeface="Trebuchet MS"/>
            </a:endParaRPr>
          </a:p>
          <a:p>
            <a:pPr marL="358140" marR="5080" algn="just">
              <a:lnSpc>
                <a:spcPct val="100000"/>
              </a:lnSpc>
              <a:spcBef>
                <a:spcPts val="860"/>
              </a:spcBef>
            </a:pPr>
            <a:r>
              <a:rPr sz="1800" spc="-80" dirty="0">
                <a:latin typeface="Arial"/>
                <a:cs typeface="Arial"/>
              </a:rPr>
              <a:t>Dengan </a:t>
            </a:r>
            <a:r>
              <a:rPr sz="1800" spc="-50" dirty="0">
                <a:latin typeface="Arial"/>
                <a:cs typeface="Arial"/>
              </a:rPr>
              <a:t>bantuan </a:t>
            </a:r>
            <a:r>
              <a:rPr sz="1800" spc="-60" dirty="0">
                <a:latin typeface="Arial"/>
                <a:cs typeface="Arial"/>
              </a:rPr>
              <a:t>sistem </a:t>
            </a:r>
            <a:r>
              <a:rPr sz="1800" spc="-30" dirty="0">
                <a:latin typeface="Arial"/>
                <a:cs typeface="Arial"/>
              </a:rPr>
              <a:t>komputer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spc="-30" dirty="0">
                <a:latin typeface="Arial"/>
                <a:cs typeface="Arial"/>
              </a:rPr>
              <a:t>telah </a:t>
            </a:r>
            <a:r>
              <a:rPr sz="1800" spc="-35" dirty="0">
                <a:latin typeface="Arial"/>
                <a:cs typeface="Arial"/>
              </a:rPr>
              <a:t>diprogram </a:t>
            </a:r>
            <a:r>
              <a:rPr sz="1800" spc="-70" dirty="0">
                <a:latin typeface="Arial"/>
                <a:cs typeface="Arial"/>
              </a:rPr>
              <a:t>sebelumnya </a:t>
            </a:r>
            <a:r>
              <a:rPr sz="1800" spc="-20" dirty="0">
                <a:latin typeface="Arial"/>
                <a:cs typeface="Arial"/>
              </a:rPr>
              <a:t>untuk </a:t>
            </a:r>
            <a:r>
              <a:rPr sz="1800" spc="-50" dirty="0">
                <a:latin typeface="Arial"/>
                <a:cs typeface="Arial"/>
              </a:rPr>
              <a:t>mengolah  </a:t>
            </a:r>
            <a:r>
              <a:rPr sz="1800" spc="-35" dirty="0">
                <a:latin typeface="Arial"/>
                <a:cs typeface="Arial"/>
              </a:rPr>
              <a:t>informasi </a:t>
            </a:r>
            <a:r>
              <a:rPr sz="1800" dirty="0">
                <a:latin typeface="Arial"/>
                <a:cs typeface="Arial"/>
              </a:rPr>
              <a:t>tertentu </a:t>
            </a:r>
            <a:r>
              <a:rPr sz="1800" spc="-70" dirty="0">
                <a:latin typeface="Arial"/>
                <a:cs typeface="Arial"/>
              </a:rPr>
              <a:t>dan </a:t>
            </a:r>
            <a:r>
              <a:rPr sz="1800" spc="-60" dirty="0">
                <a:latin typeface="Arial"/>
                <a:cs typeface="Arial"/>
              </a:rPr>
              <a:t>melakukan </a:t>
            </a:r>
            <a:r>
              <a:rPr sz="1800" spc="-35" dirty="0">
                <a:latin typeface="Arial"/>
                <a:cs typeface="Arial"/>
              </a:rPr>
              <a:t>tindakan </a:t>
            </a:r>
            <a:r>
              <a:rPr sz="1800" spc="-105" dirty="0">
                <a:latin typeface="Arial"/>
                <a:cs typeface="Arial"/>
              </a:rPr>
              <a:t>sesuai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spc="-30" dirty="0">
                <a:latin typeface="Arial"/>
                <a:cs typeface="Arial"/>
              </a:rPr>
              <a:t>telah </a:t>
            </a:r>
            <a:r>
              <a:rPr sz="1800" spc="-35" dirty="0">
                <a:latin typeface="Arial"/>
                <a:cs typeface="Arial"/>
              </a:rPr>
              <a:t>diprogram </a:t>
            </a:r>
            <a:r>
              <a:rPr sz="1800" spc="-70" dirty="0">
                <a:latin typeface="Arial"/>
                <a:cs typeface="Arial"/>
              </a:rPr>
              <a:t>maka </a:t>
            </a:r>
            <a:r>
              <a:rPr sz="1800" spc="-90" dirty="0">
                <a:latin typeface="Arial"/>
                <a:cs typeface="Arial"/>
              </a:rPr>
              <a:t>proses  </a:t>
            </a:r>
            <a:r>
              <a:rPr sz="1800" spc="-85" dirty="0">
                <a:latin typeface="Arial"/>
                <a:cs typeface="Arial"/>
              </a:rPr>
              <a:t>analisa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dan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55" dirty="0">
                <a:latin typeface="Arial"/>
                <a:cs typeface="Arial"/>
              </a:rPr>
              <a:t>pengambilan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keputusan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0" dirty="0">
                <a:latin typeface="Arial"/>
                <a:cs typeface="Arial"/>
              </a:rPr>
              <a:t>berdasar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data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yang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baesar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85" dirty="0">
                <a:latin typeface="Arial"/>
                <a:cs typeface="Arial"/>
              </a:rPr>
              <a:t>akan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sangat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cepat.</a:t>
            </a:r>
            <a:endParaRPr sz="1800">
              <a:latin typeface="Arial"/>
              <a:cs typeface="Arial"/>
            </a:endParaRPr>
          </a:p>
          <a:p>
            <a:pPr marL="316230" indent="-304165">
              <a:lnSpc>
                <a:spcPct val="100000"/>
              </a:lnSpc>
              <a:spcBef>
                <a:spcPts val="175"/>
              </a:spcBef>
              <a:buClr>
                <a:srgbClr val="1286C3"/>
              </a:buClr>
              <a:buSzPct val="140000"/>
              <a:buAutoNum type="arabicPeriod" startAt="4"/>
              <a:tabLst>
                <a:tab pos="316865" algn="l"/>
              </a:tabLst>
            </a:pPr>
            <a:r>
              <a:rPr sz="2000" b="1" spc="-35" dirty="0">
                <a:latin typeface="Trebuchet MS"/>
                <a:cs typeface="Trebuchet MS"/>
              </a:rPr>
              <a:t>Biaya</a:t>
            </a:r>
            <a:endParaRPr sz="2000">
              <a:latin typeface="Trebuchet MS"/>
              <a:cs typeface="Trebuchet MS"/>
            </a:endParaRPr>
          </a:p>
          <a:p>
            <a:pPr marL="358140" marR="6350" algn="just">
              <a:lnSpc>
                <a:spcPct val="100000"/>
              </a:lnSpc>
              <a:spcBef>
                <a:spcPts val="860"/>
              </a:spcBef>
            </a:pPr>
            <a:r>
              <a:rPr sz="1800" spc="-60" dirty="0">
                <a:latin typeface="Arial"/>
                <a:cs typeface="Arial"/>
              </a:rPr>
              <a:t>Tidak </a:t>
            </a:r>
            <a:r>
              <a:rPr sz="1800" spc="-80" dirty="0">
                <a:latin typeface="Arial"/>
                <a:cs typeface="Arial"/>
              </a:rPr>
              <a:t>bisa </a:t>
            </a:r>
            <a:r>
              <a:rPr sz="1800" spc="-30" dirty="0">
                <a:latin typeface="Arial"/>
                <a:cs typeface="Arial"/>
              </a:rPr>
              <a:t>dipungkiri, </a:t>
            </a:r>
            <a:r>
              <a:rPr sz="1800" spc="-75" dirty="0">
                <a:latin typeface="Arial"/>
                <a:cs typeface="Arial"/>
              </a:rPr>
              <a:t>penggunaan </a:t>
            </a:r>
            <a:r>
              <a:rPr sz="1800" spc="-55" dirty="0">
                <a:latin typeface="Arial"/>
                <a:cs typeface="Arial"/>
              </a:rPr>
              <a:t>tenaga </a:t>
            </a:r>
            <a:r>
              <a:rPr sz="1800" spc="-80" dirty="0">
                <a:latin typeface="Arial"/>
                <a:cs typeface="Arial"/>
              </a:rPr>
              <a:t>manusia </a:t>
            </a:r>
            <a:r>
              <a:rPr sz="1800" spc="-70" dirty="0">
                <a:latin typeface="Arial"/>
                <a:cs typeface="Arial"/>
              </a:rPr>
              <a:t>yang </a:t>
            </a:r>
            <a:r>
              <a:rPr sz="1800" spc="-40" dirty="0">
                <a:latin typeface="Arial"/>
                <a:cs typeface="Arial"/>
              </a:rPr>
              <a:t>terbatas </a:t>
            </a:r>
            <a:r>
              <a:rPr sz="1800" spc="-70" dirty="0">
                <a:latin typeface="Arial"/>
                <a:cs typeface="Arial"/>
              </a:rPr>
              <a:t>kemampuannya yang  </a:t>
            </a:r>
            <a:r>
              <a:rPr sz="1800" spc="-35" dirty="0">
                <a:latin typeface="Arial"/>
                <a:cs typeface="Arial"/>
              </a:rPr>
              <a:t>berakibat </a:t>
            </a:r>
            <a:r>
              <a:rPr sz="1800" spc="-45" dirty="0">
                <a:latin typeface="Arial"/>
                <a:cs typeface="Arial"/>
              </a:rPr>
              <a:t>diperlukan </a:t>
            </a:r>
            <a:r>
              <a:rPr sz="1800" spc="-70" dirty="0">
                <a:latin typeface="Arial"/>
                <a:cs typeface="Arial"/>
              </a:rPr>
              <a:t>banyak </a:t>
            </a:r>
            <a:r>
              <a:rPr sz="1800" spc="-55" dirty="0">
                <a:latin typeface="Arial"/>
                <a:cs typeface="Arial"/>
              </a:rPr>
              <a:t>tenaga </a:t>
            </a:r>
            <a:r>
              <a:rPr sz="1800" spc="-75" dirty="0">
                <a:latin typeface="Arial"/>
                <a:cs typeface="Arial"/>
              </a:rPr>
              <a:t>manusia </a:t>
            </a:r>
            <a:r>
              <a:rPr sz="1800" spc="-20" dirty="0">
                <a:latin typeface="Arial"/>
                <a:cs typeface="Arial"/>
              </a:rPr>
              <a:t>untuk </a:t>
            </a:r>
            <a:r>
              <a:rPr sz="1800" spc="-60" dirty="0">
                <a:latin typeface="Arial"/>
                <a:cs typeface="Arial"/>
              </a:rPr>
              <a:t>melakukan </a:t>
            </a:r>
            <a:r>
              <a:rPr sz="1800" spc="-65" dirty="0">
                <a:latin typeface="Arial"/>
                <a:cs typeface="Arial"/>
              </a:rPr>
              <a:t>pekerjaan yang </a:t>
            </a:r>
            <a:r>
              <a:rPr sz="1800" spc="-30" dirty="0">
                <a:latin typeface="Arial"/>
                <a:cs typeface="Arial"/>
              </a:rPr>
              <a:t>berat.  </a:t>
            </a:r>
            <a:r>
              <a:rPr sz="1800" spc="-80" dirty="0">
                <a:latin typeface="Arial"/>
                <a:cs typeface="Arial"/>
              </a:rPr>
              <a:t>Dengan </a:t>
            </a:r>
            <a:r>
              <a:rPr sz="1800" spc="-45" dirty="0">
                <a:latin typeface="Arial"/>
                <a:cs typeface="Arial"/>
              </a:rPr>
              <a:t>bantuan </a:t>
            </a:r>
            <a:r>
              <a:rPr sz="1800" spc="-65" dirty="0">
                <a:latin typeface="Arial"/>
                <a:cs typeface="Arial"/>
              </a:rPr>
              <a:t>mesin </a:t>
            </a:r>
            <a:r>
              <a:rPr sz="1800" spc="-70" dirty="0">
                <a:latin typeface="Arial"/>
                <a:cs typeface="Arial"/>
              </a:rPr>
              <a:t>yang kemampuannya </a:t>
            </a:r>
            <a:r>
              <a:rPr sz="1800" spc="-45" dirty="0">
                <a:latin typeface="Arial"/>
                <a:cs typeface="Arial"/>
              </a:rPr>
              <a:t>dapat </a:t>
            </a:r>
            <a:r>
              <a:rPr sz="1800" spc="-15" dirty="0">
                <a:latin typeface="Arial"/>
                <a:cs typeface="Arial"/>
              </a:rPr>
              <a:t>diatur </a:t>
            </a:r>
            <a:r>
              <a:rPr sz="1800" spc="-70" dirty="0">
                <a:latin typeface="Arial"/>
                <a:cs typeface="Arial"/>
              </a:rPr>
              <a:t>dan </a:t>
            </a:r>
            <a:r>
              <a:rPr sz="1800" spc="-45" dirty="0">
                <a:latin typeface="Arial"/>
                <a:cs typeface="Arial"/>
              </a:rPr>
              <a:t>dapat menggantikan  </a:t>
            </a:r>
            <a:r>
              <a:rPr sz="1800" spc="-65" dirty="0">
                <a:latin typeface="Arial"/>
                <a:cs typeface="Arial"/>
              </a:rPr>
              <a:t>pekerjaan </a:t>
            </a:r>
            <a:r>
              <a:rPr sz="1800" spc="-70" dirty="0">
                <a:latin typeface="Arial"/>
                <a:cs typeface="Arial"/>
              </a:rPr>
              <a:t>manusia, </a:t>
            </a:r>
            <a:r>
              <a:rPr sz="1800" spc="-80" dirty="0">
                <a:latin typeface="Arial"/>
                <a:cs typeface="Arial"/>
              </a:rPr>
              <a:t>manusia </a:t>
            </a:r>
            <a:r>
              <a:rPr sz="1800" spc="-15" dirty="0">
                <a:latin typeface="Arial"/>
                <a:cs typeface="Arial"/>
              </a:rPr>
              <a:t>tidak </a:t>
            </a:r>
            <a:r>
              <a:rPr sz="1800" spc="-40" dirty="0">
                <a:latin typeface="Arial"/>
                <a:cs typeface="Arial"/>
              </a:rPr>
              <a:t>perlu </a:t>
            </a:r>
            <a:r>
              <a:rPr sz="1800" spc="-60" dirty="0">
                <a:latin typeface="Arial"/>
                <a:cs typeface="Arial"/>
              </a:rPr>
              <a:t>melakukan </a:t>
            </a:r>
            <a:r>
              <a:rPr sz="1800" spc="-50" dirty="0">
                <a:latin typeface="Arial"/>
                <a:cs typeface="Arial"/>
              </a:rPr>
              <a:t>hal </a:t>
            </a:r>
            <a:r>
              <a:rPr sz="1800" spc="-30" dirty="0">
                <a:latin typeface="Arial"/>
                <a:cs typeface="Arial"/>
              </a:rPr>
              <a:t>berat </a:t>
            </a:r>
            <a:r>
              <a:rPr sz="1800" spc="-70" dirty="0">
                <a:latin typeface="Arial"/>
                <a:cs typeface="Arial"/>
              </a:rPr>
              <a:t>dan </a:t>
            </a:r>
            <a:r>
              <a:rPr sz="1800" spc="10" dirty="0">
                <a:latin typeface="Arial"/>
                <a:cs typeface="Arial"/>
              </a:rPr>
              <a:t>rumit </a:t>
            </a:r>
            <a:r>
              <a:rPr sz="1800" spc="-40" dirty="0">
                <a:latin typeface="Arial"/>
                <a:cs typeface="Arial"/>
              </a:rPr>
              <a:t>dijaman  </a:t>
            </a:r>
            <a:r>
              <a:rPr sz="1800" spc="-80" dirty="0">
                <a:latin typeface="Arial"/>
                <a:cs typeface="Arial"/>
              </a:rPr>
              <a:t>sekarang, </a:t>
            </a:r>
            <a:r>
              <a:rPr sz="1800" spc="-70" dirty="0">
                <a:latin typeface="Arial"/>
                <a:cs typeface="Arial"/>
              </a:rPr>
              <a:t>cukup dengan </a:t>
            </a:r>
            <a:r>
              <a:rPr sz="1800" spc="-40" dirty="0">
                <a:latin typeface="Arial"/>
                <a:cs typeface="Arial"/>
              </a:rPr>
              <a:t>menjadi </a:t>
            </a:r>
            <a:r>
              <a:rPr sz="1800" spc="-35" dirty="0">
                <a:latin typeface="Arial"/>
                <a:cs typeface="Arial"/>
              </a:rPr>
              <a:t>operator </a:t>
            </a:r>
            <a:r>
              <a:rPr sz="1800" spc="-65" dirty="0">
                <a:latin typeface="Arial"/>
                <a:cs typeface="Arial"/>
              </a:rPr>
              <a:t>mesin </a:t>
            </a:r>
            <a:r>
              <a:rPr sz="1800" spc="-90" dirty="0">
                <a:latin typeface="Arial"/>
                <a:cs typeface="Arial"/>
              </a:rPr>
              <a:t>saja. </a:t>
            </a:r>
            <a:r>
              <a:rPr sz="1800" spc="-50" dirty="0">
                <a:latin typeface="Arial"/>
                <a:cs typeface="Arial"/>
              </a:rPr>
              <a:t>Dari </a:t>
            </a:r>
            <a:r>
              <a:rPr sz="1800" spc="-55" dirty="0">
                <a:latin typeface="Arial"/>
                <a:cs typeface="Arial"/>
              </a:rPr>
              <a:t>sini </a:t>
            </a:r>
            <a:r>
              <a:rPr sz="1800" spc="-5" dirty="0">
                <a:latin typeface="Arial"/>
                <a:cs typeface="Arial"/>
              </a:rPr>
              <a:t>terlihat </a:t>
            </a:r>
            <a:r>
              <a:rPr sz="1800" spc="-70" dirty="0">
                <a:latin typeface="Arial"/>
                <a:cs typeface="Arial"/>
              </a:rPr>
              <a:t>bahwa </a:t>
            </a:r>
            <a:r>
              <a:rPr sz="1800" spc="-60" dirty="0">
                <a:latin typeface="Arial"/>
                <a:cs typeface="Arial"/>
              </a:rPr>
              <a:t>biaya  </a:t>
            </a:r>
            <a:r>
              <a:rPr sz="1800" spc="-20" dirty="0">
                <a:latin typeface="Arial"/>
                <a:cs typeface="Arial"/>
              </a:rPr>
              <a:t>untuk</a:t>
            </a:r>
            <a:r>
              <a:rPr sz="1800" spc="-13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menggaji</a:t>
            </a:r>
            <a:r>
              <a:rPr sz="1800" spc="-155" dirty="0">
                <a:latin typeface="Arial"/>
                <a:cs typeface="Arial"/>
              </a:rPr>
              <a:t> </a:t>
            </a:r>
            <a:r>
              <a:rPr sz="1800" spc="-65" dirty="0">
                <a:latin typeface="Arial"/>
                <a:cs typeface="Arial"/>
              </a:rPr>
              <a:t>karyawan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lebih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sedikit</a:t>
            </a:r>
            <a:r>
              <a:rPr sz="1800" spc="-160" dirty="0">
                <a:latin typeface="Arial"/>
                <a:cs typeface="Arial"/>
              </a:rPr>
              <a:t> </a:t>
            </a:r>
            <a:r>
              <a:rPr sz="1800" spc="-75" dirty="0">
                <a:latin typeface="Arial"/>
                <a:cs typeface="Arial"/>
              </a:rPr>
              <a:t>karena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95" dirty="0">
                <a:latin typeface="Arial"/>
                <a:cs typeface="Arial"/>
              </a:rPr>
              <a:t>sudah</a:t>
            </a:r>
            <a:r>
              <a:rPr sz="1800" spc="-125" dirty="0">
                <a:latin typeface="Arial"/>
                <a:cs typeface="Arial"/>
              </a:rPr>
              <a:t> </a:t>
            </a:r>
            <a:r>
              <a:rPr sz="1800" spc="-30" dirty="0">
                <a:latin typeface="Arial"/>
                <a:cs typeface="Arial"/>
              </a:rPr>
              <a:t>digantikan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oleh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mesin.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729" y="420446"/>
            <a:ext cx="48577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80" dirty="0"/>
              <a:t>Kekurangan/Resiko</a:t>
            </a:r>
            <a:r>
              <a:rPr sz="4000" spc="-375" dirty="0"/>
              <a:t> </a:t>
            </a:r>
            <a:r>
              <a:rPr sz="4000" spc="-150" dirty="0"/>
              <a:t>IoT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Dibalik</a:t>
            </a:r>
            <a:r>
              <a:rPr spc="-95" dirty="0"/>
              <a:t> </a:t>
            </a:r>
            <a:r>
              <a:rPr spc="-75" dirty="0"/>
              <a:t>kemudahan</a:t>
            </a:r>
            <a:r>
              <a:rPr spc="-95" dirty="0"/>
              <a:t> </a:t>
            </a:r>
            <a:r>
              <a:rPr spc="-70" dirty="0"/>
              <a:t>dan</a:t>
            </a:r>
            <a:r>
              <a:rPr spc="-90" dirty="0"/>
              <a:t> </a:t>
            </a:r>
            <a:r>
              <a:rPr spc="-70" dirty="0"/>
              <a:t>kecanggihan</a:t>
            </a:r>
            <a:r>
              <a:rPr spc="-105" dirty="0"/>
              <a:t> </a:t>
            </a:r>
            <a:r>
              <a:rPr spc="-70" dirty="0"/>
              <a:t>yang</a:t>
            </a:r>
            <a:r>
              <a:rPr spc="-95" dirty="0"/>
              <a:t> </a:t>
            </a:r>
            <a:r>
              <a:rPr spc="-40" dirty="0"/>
              <a:t>tersaji</a:t>
            </a:r>
            <a:r>
              <a:rPr spc="-95" dirty="0"/>
              <a:t> </a:t>
            </a:r>
            <a:r>
              <a:rPr spc="-30" dirty="0"/>
              <a:t>ketika</a:t>
            </a:r>
            <a:r>
              <a:rPr spc="-105" dirty="0"/>
              <a:t> </a:t>
            </a:r>
            <a:r>
              <a:rPr spc="-65" dirty="0"/>
              <a:t>mengugnakan</a:t>
            </a:r>
            <a:r>
              <a:rPr spc="-100" dirty="0"/>
              <a:t> </a:t>
            </a:r>
            <a:r>
              <a:rPr spc="-45" dirty="0"/>
              <a:t>perangkat</a:t>
            </a:r>
            <a:r>
              <a:rPr spc="-95" dirty="0"/>
              <a:t> </a:t>
            </a:r>
            <a:r>
              <a:rPr spc="-65" dirty="0"/>
              <a:t>IoT</a:t>
            </a:r>
          </a:p>
          <a:p>
            <a:pPr marL="12700">
              <a:lnSpc>
                <a:spcPct val="100000"/>
              </a:lnSpc>
            </a:pPr>
            <a:r>
              <a:rPr spc="-95" dirty="0"/>
              <a:t>ada</a:t>
            </a:r>
            <a:r>
              <a:rPr spc="-130" dirty="0"/>
              <a:t> </a:t>
            </a:r>
            <a:r>
              <a:rPr spc="-75" dirty="0"/>
              <a:t>beberapa</a:t>
            </a:r>
            <a:r>
              <a:rPr spc="-120" dirty="0"/>
              <a:t> </a:t>
            </a:r>
            <a:r>
              <a:rPr spc="-60" dirty="0"/>
              <a:t>resiko</a:t>
            </a:r>
            <a:r>
              <a:rPr spc="-150" dirty="0"/>
              <a:t> </a:t>
            </a:r>
            <a:r>
              <a:rPr spc="-70" dirty="0"/>
              <a:t>yang</a:t>
            </a:r>
            <a:r>
              <a:rPr spc="-130" dirty="0"/>
              <a:t> </a:t>
            </a:r>
            <a:r>
              <a:rPr spc="-40" dirty="0"/>
              <a:t>perlu</a:t>
            </a:r>
            <a:r>
              <a:rPr spc="-150" dirty="0"/>
              <a:t> </a:t>
            </a:r>
            <a:r>
              <a:rPr spc="-35" dirty="0"/>
              <a:t>diketahui</a:t>
            </a:r>
            <a:r>
              <a:rPr spc="-140" dirty="0"/>
              <a:t> </a:t>
            </a:r>
            <a:r>
              <a:rPr spc="-55" dirty="0"/>
              <a:t>diantaranya</a:t>
            </a:r>
            <a:r>
              <a:rPr spc="-95" dirty="0"/>
              <a:t> </a:t>
            </a:r>
            <a:r>
              <a:rPr spc="-25" dirty="0"/>
              <a:t>:</a:t>
            </a:r>
          </a:p>
          <a:p>
            <a:pPr marL="303530" indent="-291465">
              <a:lnSpc>
                <a:spcPct val="100000"/>
              </a:lnSpc>
              <a:spcBef>
                <a:spcPts val="175"/>
              </a:spcBef>
              <a:buClr>
                <a:srgbClr val="1286C3"/>
              </a:buClr>
              <a:buSzPct val="140000"/>
              <a:buAutoNum type="arabicPeriod"/>
              <a:tabLst>
                <a:tab pos="304165" algn="l"/>
              </a:tabLst>
            </a:pPr>
            <a:r>
              <a:rPr sz="2000" b="1" spc="-60" dirty="0">
                <a:latin typeface="Trebuchet MS"/>
                <a:cs typeface="Trebuchet MS"/>
              </a:rPr>
              <a:t>Compatibility</a:t>
            </a:r>
            <a:endParaRPr sz="2000">
              <a:latin typeface="Trebuchet MS"/>
              <a:cs typeface="Trebuchet MS"/>
            </a:endParaRPr>
          </a:p>
          <a:p>
            <a:pPr marL="358140" marR="5080" algn="just">
              <a:lnSpc>
                <a:spcPct val="100000"/>
              </a:lnSpc>
              <a:spcBef>
                <a:spcPts val="860"/>
              </a:spcBef>
            </a:pPr>
            <a:r>
              <a:rPr spc="-60" dirty="0"/>
              <a:t>Tidak </a:t>
            </a:r>
            <a:r>
              <a:rPr spc="-95" dirty="0"/>
              <a:t>ada </a:t>
            </a:r>
            <a:r>
              <a:rPr spc="-70" dirty="0"/>
              <a:t>standarisasi </a:t>
            </a:r>
            <a:r>
              <a:rPr spc="-75" dirty="0"/>
              <a:t>penggunaan </a:t>
            </a:r>
            <a:r>
              <a:rPr spc="-95" dirty="0"/>
              <a:t>sensor </a:t>
            </a:r>
            <a:r>
              <a:rPr spc="-45" dirty="0"/>
              <a:t>seperti </a:t>
            </a:r>
            <a:r>
              <a:rPr spc="-75" dirty="0"/>
              <a:t>penggunaan </a:t>
            </a:r>
            <a:r>
              <a:rPr spc="-145" dirty="0"/>
              <a:t>USB</a:t>
            </a:r>
            <a:r>
              <a:rPr spc="210" dirty="0"/>
              <a:t> </a:t>
            </a:r>
            <a:r>
              <a:rPr spc="-30" dirty="0"/>
              <a:t>, ketika  </a:t>
            </a:r>
            <a:r>
              <a:rPr spc="-95" dirty="0"/>
              <a:t>sebuah </a:t>
            </a:r>
            <a:r>
              <a:rPr spc="-60" dirty="0"/>
              <a:t>sistem </a:t>
            </a:r>
            <a:r>
              <a:rPr spc="-70" dirty="0"/>
              <a:t>dengan IoT device </a:t>
            </a:r>
            <a:r>
              <a:rPr spc="-50" dirty="0"/>
              <a:t>mengalami </a:t>
            </a:r>
            <a:r>
              <a:rPr spc="-85" dirty="0"/>
              <a:t>kerusakan </a:t>
            </a:r>
            <a:r>
              <a:rPr spc="-70" dirty="0"/>
              <a:t>maka </a:t>
            </a:r>
            <a:r>
              <a:rPr spc="-5" dirty="0"/>
              <a:t>kita</a:t>
            </a:r>
            <a:r>
              <a:rPr spc="-310" dirty="0"/>
              <a:t> </a:t>
            </a:r>
            <a:r>
              <a:rPr spc="-85" dirty="0"/>
              <a:t>harus </a:t>
            </a:r>
            <a:r>
              <a:rPr spc="-35" dirty="0"/>
              <a:t>membeli  </a:t>
            </a:r>
            <a:r>
              <a:rPr spc="-15" dirty="0"/>
              <a:t>di</a:t>
            </a:r>
            <a:r>
              <a:rPr spc="-145" dirty="0"/>
              <a:t> </a:t>
            </a:r>
            <a:r>
              <a:rPr spc="-55" dirty="0"/>
              <a:t>vendor</a:t>
            </a:r>
            <a:r>
              <a:rPr spc="-130" dirty="0"/>
              <a:t> </a:t>
            </a:r>
            <a:r>
              <a:rPr spc="-70" dirty="0"/>
              <a:t>yang</a:t>
            </a:r>
            <a:r>
              <a:rPr spc="-130" dirty="0"/>
              <a:t> </a:t>
            </a:r>
            <a:r>
              <a:rPr spc="-110" dirty="0"/>
              <a:t>sama</a:t>
            </a:r>
            <a:r>
              <a:rPr spc="-135" dirty="0"/>
              <a:t> </a:t>
            </a:r>
            <a:r>
              <a:rPr spc="-20" dirty="0"/>
              <a:t>untuk</a:t>
            </a:r>
            <a:r>
              <a:rPr spc="-130" dirty="0"/>
              <a:t> </a:t>
            </a:r>
            <a:r>
              <a:rPr spc="-45" dirty="0"/>
              <a:t>menggantinya.</a:t>
            </a:r>
          </a:p>
          <a:p>
            <a:pPr marL="305435" indent="-293370">
              <a:lnSpc>
                <a:spcPct val="100000"/>
              </a:lnSpc>
              <a:spcBef>
                <a:spcPts val="175"/>
              </a:spcBef>
              <a:buClr>
                <a:srgbClr val="1286C3"/>
              </a:buClr>
              <a:buSzPct val="140000"/>
              <a:buAutoNum type="arabicPeriod" startAt="2"/>
              <a:tabLst>
                <a:tab pos="306070" algn="l"/>
              </a:tabLst>
            </a:pPr>
            <a:r>
              <a:rPr sz="2000" b="1" spc="-65" dirty="0">
                <a:latin typeface="Trebuchet MS"/>
                <a:cs typeface="Trebuchet MS"/>
              </a:rPr>
              <a:t>Complexity</a:t>
            </a:r>
            <a:endParaRPr sz="2000">
              <a:latin typeface="Trebuchet MS"/>
              <a:cs typeface="Trebuchet MS"/>
            </a:endParaRPr>
          </a:p>
          <a:p>
            <a:pPr marL="358140" marR="5080" algn="just">
              <a:lnSpc>
                <a:spcPct val="100000"/>
              </a:lnSpc>
              <a:spcBef>
                <a:spcPts val="860"/>
              </a:spcBef>
            </a:pPr>
            <a:r>
              <a:rPr spc="-35" dirty="0"/>
              <a:t>Dibalik </a:t>
            </a:r>
            <a:r>
              <a:rPr spc="-70" dirty="0"/>
              <a:t>kemudahan </a:t>
            </a:r>
            <a:r>
              <a:rPr spc="-65" dirty="0"/>
              <a:t>yang </a:t>
            </a:r>
            <a:r>
              <a:rPr spc="-50" dirty="0"/>
              <a:t>disajikan, </a:t>
            </a:r>
            <a:r>
              <a:rPr spc="-80" dirty="0"/>
              <a:t>disana </a:t>
            </a:r>
            <a:r>
              <a:rPr spc="-95" dirty="0"/>
              <a:t>ada </a:t>
            </a:r>
            <a:r>
              <a:rPr spc="-90" dirty="0"/>
              <a:t>sebuah </a:t>
            </a:r>
            <a:r>
              <a:rPr spc="-70" dirty="0"/>
              <a:t>IoT </a:t>
            </a:r>
            <a:r>
              <a:rPr spc="-45" dirty="0"/>
              <a:t>module </a:t>
            </a:r>
            <a:r>
              <a:rPr spc="-70" dirty="0"/>
              <a:t>yang </a:t>
            </a:r>
            <a:r>
              <a:rPr spc="-45" dirty="0"/>
              <a:t>dirangkai  </a:t>
            </a:r>
            <a:r>
              <a:rPr spc="-110" dirty="0"/>
              <a:t>secara </a:t>
            </a:r>
            <a:r>
              <a:rPr spc="-50" dirty="0"/>
              <a:t>komplex </a:t>
            </a:r>
            <a:r>
              <a:rPr spc="-20" dirty="0"/>
              <a:t>untuk </a:t>
            </a:r>
            <a:r>
              <a:rPr spc="-50" dirty="0"/>
              <a:t>menerima </a:t>
            </a:r>
            <a:r>
              <a:rPr spc="-70" dirty="0"/>
              <a:t>dan </a:t>
            </a:r>
            <a:r>
              <a:rPr spc="-55" dirty="0"/>
              <a:t>mengolah </a:t>
            </a:r>
            <a:r>
              <a:rPr spc="-35" dirty="0"/>
              <a:t>informasi </a:t>
            </a:r>
            <a:r>
              <a:rPr spc="-75" dirty="0"/>
              <a:t>dan </a:t>
            </a:r>
            <a:r>
              <a:rPr spc="-30" dirty="0"/>
              <a:t>alat </a:t>
            </a:r>
            <a:r>
              <a:rPr spc="-35" dirty="0"/>
              <a:t>tersebut  </a:t>
            </a:r>
            <a:r>
              <a:rPr spc="-50" dirty="0"/>
              <a:t>memerlukan </a:t>
            </a:r>
            <a:r>
              <a:rPr spc="-60" dirty="0"/>
              <a:t>tenaga </a:t>
            </a:r>
            <a:r>
              <a:rPr spc="-40" dirty="0"/>
              <a:t>ahli </a:t>
            </a:r>
            <a:r>
              <a:rPr spc="-20" dirty="0"/>
              <a:t>untuk </a:t>
            </a:r>
            <a:r>
              <a:rPr spc="-40" dirty="0"/>
              <a:t>merawat </a:t>
            </a:r>
            <a:r>
              <a:rPr spc="-110" dirty="0"/>
              <a:t>secara </a:t>
            </a:r>
            <a:r>
              <a:rPr spc="-55" dirty="0"/>
              <a:t>berkala </a:t>
            </a:r>
            <a:r>
              <a:rPr spc="-75" dirty="0"/>
              <a:t>agar </a:t>
            </a:r>
            <a:r>
              <a:rPr spc="-60" dirty="0"/>
              <a:t>sistem </a:t>
            </a:r>
            <a:r>
              <a:rPr spc="-10" dirty="0"/>
              <a:t>tetap  </a:t>
            </a:r>
            <a:r>
              <a:rPr spc="-50" dirty="0"/>
              <a:t>berjalan.</a:t>
            </a:r>
          </a:p>
          <a:p>
            <a:pPr marL="300990" indent="-288925">
              <a:lnSpc>
                <a:spcPct val="100000"/>
              </a:lnSpc>
              <a:spcBef>
                <a:spcPts val="170"/>
              </a:spcBef>
              <a:buClr>
                <a:srgbClr val="1286C3"/>
              </a:buClr>
              <a:buSzPct val="140000"/>
              <a:buAutoNum type="arabicPeriod" startAt="3"/>
              <a:tabLst>
                <a:tab pos="301625" algn="l"/>
              </a:tabLst>
            </a:pPr>
            <a:r>
              <a:rPr sz="2000" b="1" spc="-35" dirty="0">
                <a:latin typeface="Trebuchet MS"/>
                <a:cs typeface="Trebuchet MS"/>
              </a:rPr>
              <a:t>Safety</a:t>
            </a:r>
            <a:endParaRPr sz="2000">
              <a:latin typeface="Trebuchet MS"/>
              <a:cs typeface="Trebuchet MS"/>
            </a:endParaRPr>
          </a:p>
          <a:p>
            <a:pPr marL="358140" algn="just">
              <a:lnSpc>
                <a:spcPct val="100000"/>
              </a:lnSpc>
              <a:spcBef>
                <a:spcPts val="865"/>
              </a:spcBef>
            </a:pPr>
            <a:r>
              <a:rPr spc="-105" dirty="0"/>
              <a:t>Semua</a:t>
            </a:r>
            <a:r>
              <a:rPr spc="-135" dirty="0"/>
              <a:t> </a:t>
            </a:r>
            <a:r>
              <a:rPr spc="-50" dirty="0"/>
              <a:t>perangkat</a:t>
            </a:r>
            <a:r>
              <a:rPr spc="-135" dirty="0"/>
              <a:t> </a:t>
            </a:r>
            <a:r>
              <a:rPr spc="-75" dirty="0"/>
              <a:t>dan</a:t>
            </a:r>
            <a:r>
              <a:rPr spc="-120" dirty="0"/>
              <a:t> </a:t>
            </a:r>
            <a:r>
              <a:rPr spc="-40" dirty="0"/>
              <a:t>program</a:t>
            </a:r>
            <a:r>
              <a:rPr spc="-155" dirty="0"/>
              <a:t> </a:t>
            </a:r>
            <a:r>
              <a:rPr spc="-30" dirty="0"/>
              <a:t>komputer</a:t>
            </a:r>
            <a:r>
              <a:rPr spc="-135" dirty="0"/>
              <a:t> </a:t>
            </a:r>
            <a:r>
              <a:rPr spc="-65" dirty="0"/>
              <a:t>rawan</a:t>
            </a:r>
            <a:r>
              <a:rPr spc="-110" dirty="0"/>
              <a:t> </a:t>
            </a:r>
            <a:r>
              <a:rPr spc="-85" dirty="0"/>
              <a:t>akan</a:t>
            </a:r>
            <a:r>
              <a:rPr spc="-120" dirty="0"/>
              <a:t> </a:t>
            </a:r>
            <a:r>
              <a:rPr spc="-40" dirty="0"/>
              <a:t>tindakan</a:t>
            </a:r>
            <a:r>
              <a:rPr spc="-110" dirty="0"/>
              <a:t> </a:t>
            </a:r>
            <a:r>
              <a:rPr spc="-60" dirty="0"/>
              <a:t>hacking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6254" y="614745"/>
            <a:ext cx="303944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Smart</a:t>
            </a:r>
            <a:r>
              <a:rPr b="1" spc="-6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5276" y="1304036"/>
            <a:ext cx="5643880" cy="472884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359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Smart City adalah kota yang  menggunakan teknologi informasi dan  komunikasi untuk meningkatkan efisiensi  operasional, berbagi informasi dengan  publik, dan meningkatkan kualitas </a:t>
            </a:r>
            <a:r>
              <a:rPr sz="2200" spc="-10" dirty="0">
                <a:latin typeface="Arial"/>
                <a:cs typeface="Arial"/>
              </a:rPr>
              <a:t>layanan  </a:t>
            </a:r>
            <a:r>
              <a:rPr sz="2200" spc="-5" dirty="0">
                <a:latin typeface="Arial"/>
                <a:cs typeface="Arial"/>
              </a:rPr>
              <a:t>pemerintah dan kesejahteraan </a:t>
            </a:r>
            <a:r>
              <a:rPr sz="2200" spc="-10" dirty="0">
                <a:latin typeface="Arial"/>
                <a:cs typeface="Arial"/>
              </a:rPr>
              <a:t>warga  </a:t>
            </a:r>
            <a:r>
              <a:rPr sz="2200" spc="-5" dirty="0">
                <a:latin typeface="Arial"/>
                <a:cs typeface="Arial"/>
              </a:rPr>
              <a:t>negara.</a:t>
            </a:r>
            <a:endParaRPr sz="2200">
              <a:latin typeface="Arial"/>
              <a:cs typeface="Arial"/>
            </a:endParaRPr>
          </a:p>
          <a:p>
            <a:pPr marL="299085" marR="6350" indent="-287020" algn="just">
              <a:lnSpc>
                <a:spcPct val="90000"/>
              </a:lnSpc>
              <a:spcBef>
                <a:spcPts val="1130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Sementara definisi </a:t>
            </a:r>
            <a:r>
              <a:rPr sz="2200" spc="-10" dirty="0">
                <a:latin typeface="Arial"/>
                <a:cs typeface="Arial"/>
              </a:rPr>
              <a:t>yang </a:t>
            </a:r>
            <a:r>
              <a:rPr sz="2200" spc="-5" dirty="0">
                <a:latin typeface="Arial"/>
                <a:cs typeface="Arial"/>
              </a:rPr>
              <a:t>tepat bervariasi  tergantung pada siapa Anda berbicara,  misi menyeluruh kota cerdas adalah </a:t>
            </a:r>
            <a:r>
              <a:rPr sz="2200" spc="-10" dirty="0">
                <a:latin typeface="Arial"/>
                <a:cs typeface="Arial"/>
              </a:rPr>
              <a:t>untuk  </a:t>
            </a:r>
            <a:r>
              <a:rPr sz="2200" spc="-5" dirty="0">
                <a:latin typeface="Arial"/>
                <a:cs typeface="Arial"/>
              </a:rPr>
              <a:t>mengoptimalkan fungsi kota dan  mendorong pertumbuhan ekonomi sambil  meningkatkan kualitas hidup </a:t>
            </a:r>
            <a:r>
              <a:rPr sz="2200" spc="-10" dirty="0">
                <a:latin typeface="Arial"/>
                <a:cs typeface="Arial"/>
              </a:rPr>
              <a:t>warganya  </a:t>
            </a:r>
            <a:r>
              <a:rPr sz="2200" spc="-5" dirty="0">
                <a:latin typeface="Arial"/>
                <a:cs typeface="Arial"/>
              </a:rPr>
              <a:t>menggunakan teknologi pintar dan analisis  data.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35645" y="2522854"/>
            <a:ext cx="3765804" cy="2353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7988" y="575563"/>
            <a:ext cx="3147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Contoh </a:t>
            </a:r>
            <a:r>
              <a:rPr b="1" spc="-5" dirty="0">
                <a:latin typeface="Arial"/>
                <a:cs typeface="Arial"/>
              </a:rPr>
              <a:t>Smart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9742" y="1657604"/>
            <a:ext cx="5825490" cy="37604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340"/>
              </a:spcBef>
              <a:buClr>
                <a:srgbClr val="1286C3"/>
              </a:buClr>
              <a:buSzPct val="145000"/>
              <a:buChar char="•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Sering </a:t>
            </a:r>
            <a:r>
              <a:rPr sz="2000" spc="-5" dirty="0">
                <a:latin typeface="Arial"/>
                <a:cs typeface="Arial"/>
              </a:rPr>
              <a:t>dianggap sebagai standar </a:t>
            </a:r>
            <a:r>
              <a:rPr sz="2000" spc="-10" dirty="0">
                <a:latin typeface="Arial"/>
                <a:cs typeface="Arial"/>
              </a:rPr>
              <a:t>emas </a:t>
            </a:r>
            <a:r>
              <a:rPr sz="2000" spc="-5" dirty="0">
                <a:latin typeface="Arial"/>
                <a:cs typeface="Arial"/>
              </a:rPr>
              <a:t>Smart  </a:t>
            </a:r>
            <a:r>
              <a:rPr sz="2000" spc="-35" dirty="0">
                <a:latin typeface="Arial"/>
                <a:cs typeface="Arial"/>
              </a:rPr>
              <a:t>City, </a:t>
            </a:r>
            <a:r>
              <a:rPr sz="2000" spc="-5" dirty="0">
                <a:latin typeface="Arial"/>
                <a:cs typeface="Arial"/>
              </a:rPr>
              <a:t>negara-kota </a:t>
            </a:r>
            <a:r>
              <a:rPr sz="2000" dirty="0">
                <a:latin typeface="Arial"/>
                <a:cs typeface="Arial"/>
              </a:rPr>
              <a:t>Singapura </a:t>
            </a:r>
            <a:r>
              <a:rPr sz="2000" spc="-5" dirty="0">
                <a:latin typeface="Arial"/>
                <a:cs typeface="Arial"/>
              </a:rPr>
              <a:t>menggunakan  </a:t>
            </a:r>
            <a:r>
              <a:rPr sz="2000" dirty="0">
                <a:latin typeface="Arial"/>
                <a:cs typeface="Arial"/>
              </a:rPr>
              <a:t>sensor dan </a:t>
            </a:r>
            <a:r>
              <a:rPr sz="2000" spc="-5" dirty="0">
                <a:latin typeface="Arial"/>
                <a:cs typeface="Arial"/>
              </a:rPr>
              <a:t>kamera yang mendukung </a:t>
            </a:r>
            <a:r>
              <a:rPr sz="2000" spc="-10" dirty="0">
                <a:latin typeface="Arial"/>
                <a:cs typeface="Arial"/>
              </a:rPr>
              <a:t>IoT untuk  </a:t>
            </a:r>
            <a:r>
              <a:rPr sz="2000" spc="-5" dirty="0">
                <a:latin typeface="Arial"/>
                <a:cs typeface="Arial"/>
              </a:rPr>
              <a:t>memantau kebersihan ruang publik, kepadatan  orang banyak dan pergerakan kendaraan yang  </a:t>
            </a:r>
            <a:r>
              <a:rPr sz="2000" dirty="0">
                <a:latin typeface="Arial"/>
                <a:cs typeface="Arial"/>
              </a:rPr>
              <a:t>terdaftar secara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lokal.</a:t>
            </a:r>
            <a:endParaRPr sz="2000">
              <a:latin typeface="Arial"/>
              <a:cs typeface="Arial"/>
            </a:endParaRPr>
          </a:p>
          <a:p>
            <a:pPr marL="299085" marR="5080" indent="-287020" algn="just">
              <a:lnSpc>
                <a:spcPct val="9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299720" algn="l"/>
              </a:tabLst>
            </a:pPr>
            <a:r>
              <a:rPr sz="2000" spc="-30" dirty="0">
                <a:latin typeface="Arial"/>
                <a:cs typeface="Arial"/>
              </a:rPr>
              <a:t>Teknologi </a:t>
            </a:r>
            <a:r>
              <a:rPr sz="2000" spc="-5" dirty="0">
                <a:latin typeface="Arial"/>
                <a:cs typeface="Arial"/>
              </a:rPr>
              <a:t>cerdasnya membantu </a:t>
            </a:r>
            <a:r>
              <a:rPr sz="2000" spc="-10" dirty="0">
                <a:latin typeface="Arial"/>
                <a:cs typeface="Arial"/>
              </a:rPr>
              <a:t>perusahaan </a:t>
            </a:r>
            <a:r>
              <a:rPr sz="2000" spc="-5" dirty="0">
                <a:latin typeface="Arial"/>
                <a:cs typeface="Arial"/>
              </a:rPr>
              <a:t>dan  penduduk memantau penggunaan energi,  produksi limbah, dan penggunaan air secara real  time. </a:t>
            </a:r>
            <a:r>
              <a:rPr sz="2000" dirty="0">
                <a:latin typeface="Arial"/>
                <a:cs typeface="Arial"/>
              </a:rPr>
              <a:t>Singapura </a:t>
            </a:r>
            <a:r>
              <a:rPr sz="2000" spc="-5" dirty="0">
                <a:latin typeface="Arial"/>
                <a:cs typeface="Arial"/>
              </a:rPr>
              <a:t>juga menguji kendaraan  otonom, </a:t>
            </a:r>
            <a:r>
              <a:rPr sz="2000" spc="-10" dirty="0">
                <a:latin typeface="Arial"/>
                <a:cs typeface="Arial"/>
              </a:rPr>
              <a:t>termasuk </a:t>
            </a:r>
            <a:r>
              <a:rPr sz="2000" spc="-5" dirty="0">
                <a:latin typeface="Arial"/>
                <a:cs typeface="Arial"/>
              </a:rPr>
              <a:t>bus robot ukuran penuh, serta  </a:t>
            </a:r>
            <a:r>
              <a:rPr sz="2000" dirty="0">
                <a:latin typeface="Arial"/>
                <a:cs typeface="Arial"/>
              </a:rPr>
              <a:t>sistem </a:t>
            </a:r>
            <a:r>
              <a:rPr sz="2000" spc="-5" dirty="0">
                <a:latin typeface="Arial"/>
                <a:cs typeface="Arial"/>
              </a:rPr>
              <a:t>pemantauan lansia untuk memastikan  </a:t>
            </a:r>
            <a:r>
              <a:rPr sz="2000" dirty="0">
                <a:latin typeface="Arial"/>
                <a:cs typeface="Arial"/>
              </a:rPr>
              <a:t>kesehatan dan </a:t>
            </a:r>
            <a:r>
              <a:rPr sz="2000" spc="-5" dirty="0">
                <a:latin typeface="Arial"/>
                <a:cs typeface="Arial"/>
              </a:rPr>
              <a:t>kesejahteraan </a:t>
            </a:r>
            <a:r>
              <a:rPr sz="2000" dirty="0">
                <a:latin typeface="Arial"/>
                <a:cs typeface="Arial"/>
              </a:rPr>
              <a:t>warga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seniornya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35707" y="6006795"/>
            <a:ext cx="684085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Arial"/>
                <a:cs typeface="Arial"/>
              </a:rPr>
              <a:t>https://journal.isca.org.sg/2018/03/22/singapore-is-worlds-top-smart-city-juniper-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research/pugpig_index.html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36764" y="1944751"/>
            <a:ext cx="4180204" cy="2786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325" y="507525"/>
            <a:ext cx="564313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Contoh </a:t>
            </a:r>
            <a:r>
              <a:rPr b="1" spc="-5" dirty="0">
                <a:latin typeface="Arial"/>
                <a:cs typeface="Arial"/>
              </a:rPr>
              <a:t>Smart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73732" y="1522602"/>
            <a:ext cx="951738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Clr>
                <a:srgbClr val="1286C3"/>
              </a:buClr>
              <a:buSzPct val="145000"/>
              <a:buChar char="•"/>
              <a:tabLst>
                <a:tab pos="299720" algn="l"/>
              </a:tabLst>
            </a:pPr>
            <a:r>
              <a:rPr sz="2000" dirty="0">
                <a:latin typeface="Arial"/>
                <a:cs typeface="Arial"/>
              </a:rPr>
              <a:t>Di </a:t>
            </a:r>
            <a:r>
              <a:rPr sz="2000" spc="-5" dirty="0">
                <a:latin typeface="Arial"/>
                <a:cs typeface="Arial"/>
              </a:rPr>
              <a:t>Dubai, </a:t>
            </a:r>
            <a:r>
              <a:rPr sz="2000" dirty="0">
                <a:latin typeface="Arial"/>
                <a:cs typeface="Arial"/>
              </a:rPr>
              <a:t>Uni Emirat </a:t>
            </a:r>
            <a:r>
              <a:rPr sz="2000" spc="-5" dirty="0">
                <a:latin typeface="Arial"/>
                <a:cs typeface="Arial"/>
              </a:rPr>
              <a:t>Arab, teknologi </a:t>
            </a:r>
            <a:r>
              <a:rPr sz="2000" dirty="0">
                <a:latin typeface="Arial"/>
                <a:cs typeface="Arial"/>
              </a:rPr>
              <a:t>Smart </a:t>
            </a:r>
            <a:r>
              <a:rPr sz="2000" spc="-5" dirty="0">
                <a:latin typeface="Arial"/>
                <a:cs typeface="Arial"/>
              </a:rPr>
              <a:t>City digunakan untuk lalu lintas, </a:t>
            </a:r>
            <a:r>
              <a:rPr sz="2000" spc="-25" dirty="0">
                <a:latin typeface="Arial"/>
                <a:cs typeface="Arial"/>
              </a:rPr>
              <a:t>parkir,  </a:t>
            </a:r>
            <a:r>
              <a:rPr sz="2000" spc="-5" dirty="0">
                <a:latin typeface="Arial"/>
                <a:cs typeface="Arial"/>
              </a:rPr>
              <a:t>perencanaan </a:t>
            </a:r>
            <a:r>
              <a:rPr sz="2000" spc="-15" dirty="0">
                <a:latin typeface="Arial"/>
                <a:cs typeface="Arial"/>
              </a:rPr>
              <a:t>infrastruktur, </a:t>
            </a:r>
            <a:r>
              <a:rPr sz="200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transportasi. Kota ini juga menggunakan  </a:t>
            </a:r>
            <a:r>
              <a:rPr sz="2000" dirty="0">
                <a:latin typeface="Arial"/>
                <a:cs typeface="Arial"/>
              </a:rPr>
              <a:t>telemedicine dan </a:t>
            </a:r>
            <a:r>
              <a:rPr sz="2000" spc="-5" dirty="0">
                <a:latin typeface="Arial"/>
                <a:cs typeface="Arial"/>
              </a:rPr>
              <a:t>layanan kesehatan </a:t>
            </a:r>
            <a:r>
              <a:rPr sz="2000" spc="-20" dirty="0">
                <a:latin typeface="Arial"/>
                <a:cs typeface="Arial"/>
              </a:rPr>
              <a:t>pintar, </a:t>
            </a:r>
            <a:r>
              <a:rPr sz="2000" spc="-5" dirty="0">
                <a:latin typeface="Arial"/>
                <a:cs typeface="Arial"/>
              </a:rPr>
              <a:t>serta bangunan </a:t>
            </a:r>
            <a:r>
              <a:rPr sz="2000" spc="-20" dirty="0">
                <a:latin typeface="Arial"/>
                <a:cs typeface="Arial"/>
              </a:rPr>
              <a:t>pintar, </a:t>
            </a:r>
            <a:r>
              <a:rPr sz="2000" spc="-5" dirty="0">
                <a:latin typeface="Arial"/>
                <a:cs typeface="Arial"/>
              </a:rPr>
              <a:t>utilitas </a:t>
            </a:r>
            <a:r>
              <a:rPr sz="2000" spc="-20" dirty="0">
                <a:latin typeface="Arial"/>
                <a:cs typeface="Arial"/>
              </a:rPr>
              <a:t>pintar,  </a:t>
            </a:r>
            <a:r>
              <a:rPr sz="2000" spc="-5" dirty="0">
                <a:latin typeface="Arial"/>
                <a:cs typeface="Arial"/>
              </a:rPr>
              <a:t>pendidikan </a:t>
            </a:r>
            <a:r>
              <a:rPr sz="2000" dirty="0">
                <a:latin typeface="Arial"/>
                <a:cs typeface="Arial"/>
              </a:rPr>
              <a:t>cerdas, dan </a:t>
            </a:r>
            <a:r>
              <a:rPr sz="2000" spc="-5" dirty="0">
                <a:latin typeface="Arial"/>
                <a:cs typeface="Arial"/>
              </a:rPr>
              <a:t>pariwisata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cerdas.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678569" y="2892008"/>
            <a:ext cx="6326886" cy="3558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4249" y="2873171"/>
            <a:ext cx="3290697" cy="27199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9276" y="920225"/>
            <a:ext cx="528167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Smart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Citizenship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0114" y="2222753"/>
            <a:ext cx="6224905" cy="33242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6350" indent="-287020" algn="just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Smart </a:t>
            </a:r>
            <a:r>
              <a:rPr sz="2400" spc="-5" dirty="0">
                <a:latin typeface="Arial"/>
                <a:cs typeface="Arial"/>
              </a:rPr>
              <a:t>citizenship adalah elemen penting  dalam implementasi </a:t>
            </a:r>
            <a:r>
              <a:rPr sz="2400" dirty="0">
                <a:latin typeface="Arial"/>
                <a:cs typeface="Arial"/>
              </a:rPr>
              <a:t>smart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city.</a:t>
            </a:r>
            <a:endParaRPr sz="2400">
              <a:latin typeface="Arial"/>
              <a:cs typeface="Arial"/>
            </a:endParaRPr>
          </a:p>
          <a:p>
            <a:pPr marL="299085" marR="6985" indent="-287020" algn="just">
              <a:lnSpc>
                <a:spcPct val="90000"/>
              </a:lnSpc>
              <a:spcBef>
                <a:spcPts val="114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dirty="0">
                <a:latin typeface="Arial"/>
                <a:cs typeface="Arial"/>
              </a:rPr>
              <a:t>Smart </a:t>
            </a:r>
            <a:r>
              <a:rPr sz="2400" spc="-5" dirty="0">
                <a:latin typeface="Arial"/>
                <a:cs typeface="Arial"/>
              </a:rPr>
              <a:t>citizenship </a:t>
            </a:r>
            <a:r>
              <a:rPr sz="2400" spc="-10" dirty="0">
                <a:latin typeface="Arial"/>
                <a:cs typeface="Arial"/>
              </a:rPr>
              <a:t>sangat </a:t>
            </a:r>
            <a:r>
              <a:rPr sz="2400" spc="-5" dirty="0">
                <a:latin typeface="Arial"/>
                <a:cs typeface="Arial"/>
              </a:rPr>
              <a:t>memengaruhi  implementasi </a:t>
            </a:r>
            <a:r>
              <a:rPr sz="2400" dirty="0">
                <a:latin typeface="Arial"/>
                <a:cs typeface="Arial"/>
              </a:rPr>
              <a:t>smart </a:t>
            </a:r>
            <a:r>
              <a:rPr sz="2400" spc="-40" dirty="0">
                <a:latin typeface="Arial"/>
                <a:cs typeface="Arial"/>
              </a:rPr>
              <a:t>city, </a:t>
            </a:r>
            <a:r>
              <a:rPr sz="2400" spc="-5" dirty="0">
                <a:latin typeface="Arial"/>
                <a:cs typeface="Arial"/>
              </a:rPr>
              <a:t>hal </a:t>
            </a:r>
            <a:r>
              <a:rPr sz="2400" dirty="0">
                <a:latin typeface="Arial"/>
                <a:cs typeface="Arial"/>
              </a:rPr>
              <a:t>ini </a:t>
            </a:r>
            <a:r>
              <a:rPr sz="2400" spc="-5" dirty="0">
                <a:latin typeface="Arial"/>
                <a:cs typeface="Arial"/>
              </a:rPr>
              <a:t>dikarenakan  pola pikir dan mindset </a:t>
            </a:r>
            <a:r>
              <a:rPr sz="2400" dirty="0">
                <a:latin typeface="Arial"/>
                <a:cs typeface="Arial"/>
              </a:rPr>
              <a:t>smart citizenship  </a:t>
            </a:r>
            <a:r>
              <a:rPr sz="2400" spc="-5" dirty="0">
                <a:latin typeface="Arial"/>
                <a:cs typeface="Arial"/>
              </a:rPr>
              <a:t>sudah beberapa </a:t>
            </a:r>
            <a:r>
              <a:rPr sz="2400" spc="-10" dirty="0">
                <a:latin typeface="Arial"/>
                <a:cs typeface="Arial"/>
              </a:rPr>
              <a:t>langkah </a:t>
            </a:r>
            <a:r>
              <a:rPr sz="2400" spc="-5" dirty="0">
                <a:latin typeface="Arial"/>
                <a:cs typeface="Arial"/>
              </a:rPr>
              <a:t>lebih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maju.</a:t>
            </a:r>
            <a:endParaRPr sz="2400">
              <a:latin typeface="Arial"/>
              <a:cs typeface="Arial"/>
            </a:endParaRPr>
          </a:p>
          <a:p>
            <a:pPr marL="299085" marR="5080" indent="-287020" algn="just">
              <a:lnSpc>
                <a:spcPct val="9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" dirty="0">
                <a:latin typeface="Arial"/>
                <a:cs typeface="Arial"/>
              </a:rPr>
              <a:t>Hal utama </a:t>
            </a:r>
            <a:r>
              <a:rPr sz="2400" dirty="0">
                <a:latin typeface="Arial"/>
                <a:cs typeface="Arial"/>
              </a:rPr>
              <a:t>yang </a:t>
            </a:r>
            <a:r>
              <a:rPr sz="2400" spc="-5" dirty="0">
                <a:latin typeface="Arial"/>
                <a:cs typeface="Arial"/>
              </a:rPr>
              <a:t>menopang </a:t>
            </a:r>
            <a:r>
              <a:rPr sz="2400" dirty="0">
                <a:latin typeface="Arial"/>
                <a:cs typeface="Arial"/>
              </a:rPr>
              <a:t>terciptanya  smart citizenship </a:t>
            </a:r>
            <a:r>
              <a:rPr sz="2400" spc="-5" dirty="0">
                <a:latin typeface="Arial"/>
                <a:cs typeface="Arial"/>
              </a:rPr>
              <a:t>pada suatu kluster ialan  attitude dan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wawasan.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84249" y="2881502"/>
            <a:ext cx="3432683" cy="19309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14346" y="659103"/>
            <a:ext cx="316335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Cyber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66028" y="1956307"/>
            <a:ext cx="5860415" cy="4296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Arial"/>
                <a:cs typeface="Arial"/>
              </a:rPr>
              <a:t>Cyber </a:t>
            </a:r>
            <a:r>
              <a:rPr sz="1600" dirty="0">
                <a:latin typeface="Arial"/>
                <a:cs typeface="Arial"/>
              </a:rPr>
              <a:t>city </a:t>
            </a:r>
            <a:r>
              <a:rPr sz="1600" spc="-5" dirty="0">
                <a:latin typeface="Arial"/>
                <a:cs typeface="Arial"/>
              </a:rPr>
              <a:t>merupakan salah satu konsep kota modern berbasis  teknologi informasi </a:t>
            </a:r>
            <a:r>
              <a:rPr sz="1600" spc="-10" dirty="0">
                <a:latin typeface="Arial"/>
                <a:cs typeface="Arial"/>
              </a:rPr>
              <a:t>yang </a:t>
            </a:r>
            <a:r>
              <a:rPr sz="1600" spc="-5" dirty="0">
                <a:latin typeface="Arial"/>
                <a:cs typeface="Arial"/>
              </a:rPr>
              <a:t>kini telah </a:t>
            </a:r>
            <a:r>
              <a:rPr sz="1600" spc="-10" dirty="0">
                <a:latin typeface="Arial"/>
                <a:cs typeface="Arial"/>
              </a:rPr>
              <a:t>banyak </a:t>
            </a:r>
            <a:r>
              <a:rPr sz="1600" spc="-5" dirty="0">
                <a:latin typeface="Arial"/>
                <a:cs typeface="Arial"/>
              </a:rPr>
              <a:t>diterapkan di  </a:t>
            </a:r>
            <a:r>
              <a:rPr sz="1600" spc="-10" dirty="0">
                <a:latin typeface="Arial"/>
                <a:cs typeface="Arial"/>
              </a:rPr>
              <a:t>sejumlah </a:t>
            </a:r>
            <a:r>
              <a:rPr sz="1600" spc="-5" dirty="0">
                <a:latin typeface="Arial"/>
                <a:cs typeface="Arial"/>
              </a:rPr>
              <a:t>kota besar di seluruh dunia. Ini </a:t>
            </a:r>
            <a:r>
              <a:rPr sz="1600" spc="-10" dirty="0">
                <a:latin typeface="Arial"/>
                <a:cs typeface="Arial"/>
              </a:rPr>
              <a:t>adalah </a:t>
            </a:r>
            <a:r>
              <a:rPr sz="1600" spc="-5" dirty="0">
                <a:latin typeface="Arial"/>
                <a:cs typeface="Arial"/>
              </a:rPr>
              <a:t>konsekuensi  </a:t>
            </a:r>
            <a:r>
              <a:rPr sz="1600" spc="-10" dirty="0">
                <a:latin typeface="Arial"/>
                <a:cs typeface="Arial"/>
              </a:rPr>
              <a:t>logis dari </a:t>
            </a:r>
            <a:r>
              <a:rPr sz="1600" spc="-5" dirty="0">
                <a:latin typeface="Arial"/>
                <a:cs typeface="Arial"/>
              </a:rPr>
              <a:t>meningkatnya kebutuhan masyarakat </a:t>
            </a:r>
            <a:r>
              <a:rPr sz="1600" spc="-10" dirty="0">
                <a:latin typeface="Arial"/>
                <a:cs typeface="Arial"/>
              </a:rPr>
              <a:t>yang </a:t>
            </a:r>
            <a:r>
              <a:rPr sz="1600" spc="-5" dirty="0">
                <a:latin typeface="Arial"/>
                <a:cs typeface="Arial"/>
              </a:rPr>
              <a:t>ingin  mengakses informasi dan </a:t>
            </a:r>
            <a:r>
              <a:rPr sz="1600" spc="-10" dirty="0">
                <a:latin typeface="Arial"/>
                <a:cs typeface="Arial"/>
              </a:rPr>
              <a:t>berkomunikasi dengan </a:t>
            </a:r>
            <a:r>
              <a:rPr sz="1600" spc="-5" dirty="0">
                <a:latin typeface="Arial"/>
                <a:cs typeface="Arial"/>
              </a:rPr>
              <a:t>mudah dan  cepat. </a:t>
            </a:r>
            <a:r>
              <a:rPr sz="1600" spc="-10" dirty="0">
                <a:latin typeface="Arial"/>
                <a:cs typeface="Arial"/>
              </a:rPr>
              <a:t>wacana </a:t>
            </a:r>
            <a:r>
              <a:rPr sz="1600" spc="-5" dirty="0">
                <a:latin typeface="Arial"/>
                <a:cs typeface="Arial"/>
              </a:rPr>
              <a:t>Sebagai </a:t>
            </a:r>
            <a:r>
              <a:rPr sz="1600" spc="-10" dirty="0">
                <a:latin typeface="Arial"/>
                <a:cs typeface="Arial"/>
              </a:rPr>
              <a:t>bagian dari </a:t>
            </a:r>
            <a:r>
              <a:rPr sz="1600" spc="-5" dirty="0">
                <a:latin typeface="Arial"/>
                <a:cs typeface="Arial"/>
              </a:rPr>
              <a:t>masyarakat dunia modern,  bangsa Indonesia sudah </a:t>
            </a:r>
            <a:r>
              <a:rPr sz="1600" spc="-10" dirty="0">
                <a:latin typeface="Arial"/>
                <a:cs typeface="Arial"/>
              </a:rPr>
              <a:t>saatnya </a:t>
            </a:r>
            <a:r>
              <a:rPr sz="1600" spc="-5" dirty="0">
                <a:latin typeface="Arial"/>
                <a:cs typeface="Arial"/>
              </a:rPr>
              <a:t>menerapkan konsep cyber </a:t>
            </a:r>
            <a:r>
              <a:rPr sz="1600" dirty="0">
                <a:latin typeface="Arial"/>
                <a:cs typeface="Arial"/>
              </a:rPr>
              <a:t>city  </a:t>
            </a:r>
            <a:r>
              <a:rPr sz="1600" spc="-5" dirty="0">
                <a:latin typeface="Arial"/>
                <a:cs typeface="Arial"/>
              </a:rPr>
              <a:t>untuk memenuhi </a:t>
            </a:r>
            <a:r>
              <a:rPr sz="1600" spc="-10" dirty="0">
                <a:latin typeface="Arial"/>
                <a:cs typeface="Arial"/>
              </a:rPr>
              <a:t>kebutuhan </a:t>
            </a:r>
            <a:r>
              <a:rPr sz="1600" spc="-5" dirty="0">
                <a:latin typeface="Arial"/>
                <a:cs typeface="Arial"/>
              </a:rPr>
              <a:t>warganya </a:t>
            </a:r>
            <a:r>
              <a:rPr sz="1600" spc="-10" dirty="0">
                <a:latin typeface="Arial"/>
                <a:cs typeface="Arial"/>
              </a:rPr>
              <a:t>dalam </a:t>
            </a:r>
            <a:r>
              <a:rPr sz="1600" spc="-5" dirty="0">
                <a:latin typeface="Arial"/>
                <a:cs typeface="Arial"/>
              </a:rPr>
              <a:t>mengakses  </a:t>
            </a:r>
            <a:r>
              <a:rPr sz="1600" spc="-10" dirty="0">
                <a:latin typeface="Arial"/>
                <a:cs typeface="Arial"/>
              </a:rPr>
              <a:t>internet </a:t>
            </a:r>
            <a:r>
              <a:rPr sz="1600" spc="-5" dirty="0">
                <a:latin typeface="Arial"/>
                <a:cs typeface="Arial"/>
              </a:rPr>
              <a:t>secara lebih luas dan tidak lagi terbatas pada </a:t>
            </a:r>
            <a:r>
              <a:rPr sz="1600" spc="-10" dirty="0">
                <a:latin typeface="Arial"/>
                <a:cs typeface="Arial"/>
              </a:rPr>
              <a:t>kalangan  </a:t>
            </a:r>
            <a:r>
              <a:rPr sz="1600" spc="-5" dirty="0">
                <a:latin typeface="Arial"/>
                <a:cs typeface="Arial"/>
              </a:rPr>
              <a:t>tertentu</a:t>
            </a:r>
            <a:r>
              <a:rPr sz="1600" spc="2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saja.</a:t>
            </a:r>
            <a:endParaRPr sz="1600">
              <a:latin typeface="Arial"/>
              <a:cs typeface="Arial"/>
            </a:endParaRPr>
          </a:p>
          <a:p>
            <a:pPr marL="12700" marR="5715" algn="just">
              <a:lnSpc>
                <a:spcPct val="100000"/>
              </a:lnSpc>
              <a:spcBef>
                <a:spcPts val="990"/>
              </a:spcBef>
            </a:pPr>
            <a:r>
              <a:rPr sz="1600" spc="-5" dirty="0">
                <a:latin typeface="Arial"/>
                <a:cs typeface="Arial"/>
              </a:rPr>
              <a:t>Bagaimanapun </a:t>
            </a:r>
            <a:r>
              <a:rPr sz="1600" spc="-10" dirty="0">
                <a:latin typeface="Arial"/>
                <a:cs typeface="Arial"/>
              </a:rPr>
              <a:t>juga </a:t>
            </a:r>
            <a:r>
              <a:rPr sz="1600" spc="-5" dirty="0">
                <a:latin typeface="Arial"/>
                <a:cs typeface="Arial"/>
              </a:rPr>
              <a:t>bangsa Indonesia </a:t>
            </a:r>
            <a:r>
              <a:rPr sz="1600" spc="-10" dirty="0">
                <a:latin typeface="Arial"/>
                <a:cs typeface="Arial"/>
              </a:rPr>
              <a:t>kini berada dalam </a:t>
            </a:r>
            <a:r>
              <a:rPr sz="1600" spc="-5" dirty="0">
                <a:latin typeface="Arial"/>
                <a:cs typeface="Arial"/>
              </a:rPr>
              <a:t>abad  informasi dimana setiap orang memiliki </a:t>
            </a:r>
            <a:r>
              <a:rPr sz="1600" spc="-10" dirty="0">
                <a:latin typeface="Arial"/>
                <a:cs typeface="Arial"/>
              </a:rPr>
              <a:t>peluang yang </a:t>
            </a:r>
            <a:r>
              <a:rPr sz="1600" spc="-5" dirty="0">
                <a:latin typeface="Arial"/>
                <a:cs typeface="Arial"/>
              </a:rPr>
              <a:t>sama  untuk menjalin </a:t>
            </a:r>
            <a:r>
              <a:rPr sz="1600" spc="-10" dirty="0">
                <a:latin typeface="Arial"/>
                <a:cs typeface="Arial"/>
              </a:rPr>
              <a:t>pergaulan </a:t>
            </a:r>
            <a:r>
              <a:rPr sz="1600" spc="-5" dirty="0">
                <a:latin typeface="Arial"/>
                <a:cs typeface="Arial"/>
              </a:rPr>
              <a:t>secara luas baik </a:t>
            </a:r>
            <a:r>
              <a:rPr sz="1600" spc="-10" dirty="0">
                <a:latin typeface="Arial"/>
                <a:cs typeface="Arial"/>
              </a:rPr>
              <a:t>nasional </a:t>
            </a:r>
            <a:r>
              <a:rPr sz="1600" spc="-5" dirty="0">
                <a:latin typeface="Arial"/>
                <a:cs typeface="Arial"/>
              </a:rPr>
              <a:t>maupun  internasional. Implementasi </a:t>
            </a:r>
            <a:r>
              <a:rPr sz="1600" spc="-10" dirty="0">
                <a:latin typeface="Arial"/>
                <a:cs typeface="Arial"/>
              </a:rPr>
              <a:t>cyber </a:t>
            </a:r>
            <a:r>
              <a:rPr sz="1600" dirty="0">
                <a:latin typeface="Arial"/>
                <a:cs typeface="Arial"/>
              </a:rPr>
              <a:t>city </a:t>
            </a:r>
            <a:r>
              <a:rPr sz="1600" spc="-5" dirty="0">
                <a:latin typeface="Arial"/>
                <a:cs typeface="Arial"/>
              </a:rPr>
              <a:t>juga </a:t>
            </a:r>
            <a:r>
              <a:rPr sz="1600" dirty="0">
                <a:latin typeface="Arial"/>
                <a:cs typeface="Arial"/>
              </a:rPr>
              <a:t>bisa </a:t>
            </a:r>
            <a:r>
              <a:rPr sz="1600" spc="-10" dirty="0">
                <a:latin typeface="Arial"/>
                <a:cs typeface="Arial"/>
              </a:rPr>
              <a:t>membantu  </a:t>
            </a:r>
            <a:r>
              <a:rPr sz="1600" spc="-5" dirty="0">
                <a:latin typeface="Arial"/>
                <a:cs typeface="Arial"/>
              </a:rPr>
              <a:t>masyarakat </a:t>
            </a:r>
            <a:r>
              <a:rPr sz="1600" spc="-10" dirty="0">
                <a:latin typeface="Arial"/>
                <a:cs typeface="Arial"/>
              </a:rPr>
              <a:t>dalam </a:t>
            </a:r>
            <a:r>
              <a:rPr sz="1600" dirty="0">
                <a:latin typeface="Arial"/>
                <a:cs typeface="Arial"/>
              </a:rPr>
              <a:t>memanfaatkan </a:t>
            </a:r>
            <a:r>
              <a:rPr sz="1600" spc="-10" dirty="0">
                <a:latin typeface="Arial"/>
                <a:cs typeface="Arial"/>
              </a:rPr>
              <a:t>kecanggihan </a:t>
            </a:r>
            <a:r>
              <a:rPr sz="1600" spc="-5" dirty="0">
                <a:latin typeface="Arial"/>
                <a:cs typeface="Arial"/>
              </a:rPr>
              <a:t>teknologi  informasi. </a:t>
            </a:r>
            <a:r>
              <a:rPr sz="1600" spc="-10" dirty="0">
                <a:latin typeface="Arial"/>
                <a:cs typeface="Arial"/>
              </a:rPr>
              <a:t>Dalam </a:t>
            </a:r>
            <a:r>
              <a:rPr sz="1600" spc="-5" dirty="0">
                <a:latin typeface="Arial"/>
                <a:cs typeface="Arial"/>
              </a:rPr>
              <a:t>hal ini, </a:t>
            </a:r>
            <a:r>
              <a:rPr sz="1600" spc="-10" dirty="0">
                <a:latin typeface="Arial"/>
                <a:cs typeface="Arial"/>
              </a:rPr>
              <a:t>masyarakat </a:t>
            </a:r>
            <a:r>
              <a:rPr sz="1600" spc="-5" dirty="0">
                <a:latin typeface="Arial"/>
                <a:cs typeface="Arial"/>
              </a:rPr>
              <a:t>akan semakin </a:t>
            </a:r>
            <a:r>
              <a:rPr sz="1600" spc="-10" dirty="0">
                <a:latin typeface="Arial"/>
                <a:cs typeface="Arial"/>
              </a:rPr>
              <a:t>pandai  </a:t>
            </a:r>
            <a:r>
              <a:rPr sz="1600" spc="-5" dirty="0">
                <a:latin typeface="Arial"/>
                <a:cs typeface="Arial"/>
              </a:rPr>
              <a:t>menggunakan </a:t>
            </a:r>
            <a:r>
              <a:rPr sz="1600" spc="-10" dirty="0">
                <a:latin typeface="Arial"/>
                <a:cs typeface="Arial"/>
              </a:rPr>
              <a:t>internet dalam </a:t>
            </a:r>
            <a:r>
              <a:rPr sz="1600" spc="-5" dirty="0">
                <a:latin typeface="Arial"/>
                <a:cs typeface="Arial"/>
              </a:rPr>
              <a:t>jumlah </a:t>
            </a:r>
            <a:r>
              <a:rPr sz="1600" spc="-10" dirty="0">
                <a:latin typeface="Arial"/>
                <a:cs typeface="Arial"/>
              </a:rPr>
              <a:t>yang</a:t>
            </a:r>
            <a:r>
              <a:rPr sz="1600" spc="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besar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0450" y="492633"/>
            <a:ext cx="3976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latin typeface="Arial"/>
                <a:cs typeface="Arial"/>
              </a:rPr>
              <a:t>Cyber </a:t>
            </a:r>
            <a:r>
              <a:rPr b="1" spc="-10" dirty="0">
                <a:latin typeface="Arial"/>
                <a:cs typeface="Arial"/>
              </a:rPr>
              <a:t>City </a:t>
            </a:r>
            <a:r>
              <a:rPr b="1" spc="-5" dirty="0">
                <a:latin typeface="Arial"/>
                <a:cs typeface="Arial"/>
              </a:rPr>
              <a:t>di</a:t>
            </a:r>
            <a:r>
              <a:rPr b="1" spc="5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Indonesia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503" y="1685620"/>
            <a:ext cx="9616440" cy="47212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algn="just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latin typeface="Arial"/>
                <a:cs typeface="Arial"/>
              </a:rPr>
              <a:t>Beberapa kota yang sudah </a:t>
            </a:r>
            <a:r>
              <a:rPr sz="2000" dirty="0">
                <a:latin typeface="Arial"/>
                <a:cs typeface="Arial"/>
              </a:rPr>
              <a:t>melakukan </a:t>
            </a:r>
            <a:r>
              <a:rPr sz="2000" spc="-5" dirty="0">
                <a:latin typeface="Arial"/>
                <a:cs typeface="Arial"/>
              </a:rPr>
              <a:t>perancangan </a:t>
            </a:r>
            <a:r>
              <a:rPr sz="2000" dirty="0">
                <a:latin typeface="Arial"/>
                <a:cs typeface="Arial"/>
              </a:rPr>
              <a:t>cybercity </a:t>
            </a:r>
            <a:r>
              <a:rPr sz="2000" spc="-5" dirty="0">
                <a:latin typeface="Arial"/>
                <a:cs typeface="Arial"/>
              </a:rPr>
              <a:t>selain </a:t>
            </a:r>
            <a:r>
              <a:rPr sz="2000" dirty="0">
                <a:latin typeface="Arial"/>
                <a:cs typeface="Arial"/>
              </a:rPr>
              <a:t>Makassar </a:t>
            </a:r>
            <a:r>
              <a:rPr sz="2000" spc="-5" dirty="0">
                <a:latin typeface="Arial"/>
                <a:cs typeface="Arial"/>
              </a:rPr>
              <a:t>dan  </a:t>
            </a:r>
            <a:r>
              <a:rPr sz="2000" dirty="0">
                <a:latin typeface="Arial"/>
                <a:cs typeface="Arial"/>
              </a:rPr>
              <a:t>Pangkal </a:t>
            </a:r>
            <a:r>
              <a:rPr sz="2000" spc="-5" dirty="0">
                <a:latin typeface="Arial"/>
                <a:cs typeface="Arial"/>
              </a:rPr>
              <a:t>Pinang antara lain, Malang Cyber City (MCC), </a:t>
            </a:r>
            <a:r>
              <a:rPr sz="2000" dirty="0">
                <a:latin typeface="Arial"/>
                <a:cs typeface="Arial"/>
              </a:rPr>
              <a:t>Sukabumi </a:t>
            </a:r>
            <a:r>
              <a:rPr sz="2000" spc="-5" dirty="0">
                <a:latin typeface="Arial"/>
                <a:cs typeface="Arial"/>
              </a:rPr>
              <a:t>Cyber City </a:t>
            </a:r>
            <a:r>
              <a:rPr sz="2000" dirty="0">
                <a:latin typeface="Arial"/>
                <a:cs typeface="Arial"/>
              </a:rPr>
              <a:t>(SCC),  Bandung </a:t>
            </a:r>
            <a:r>
              <a:rPr sz="2000" spc="-5" dirty="0">
                <a:latin typeface="Arial"/>
                <a:cs typeface="Arial"/>
              </a:rPr>
              <a:t>Cyber City </a:t>
            </a:r>
            <a:r>
              <a:rPr sz="2000" dirty="0">
                <a:latin typeface="Arial"/>
                <a:cs typeface="Arial"/>
              </a:rPr>
              <a:t>(BCC), </a:t>
            </a:r>
            <a:r>
              <a:rPr sz="2000" spc="-40" dirty="0">
                <a:latin typeface="Arial"/>
                <a:cs typeface="Arial"/>
              </a:rPr>
              <a:t>Yogya </a:t>
            </a:r>
            <a:r>
              <a:rPr sz="2000" dirty="0">
                <a:latin typeface="Arial"/>
                <a:cs typeface="Arial"/>
              </a:rPr>
              <a:t>Cyber </a:t>
            </a:r>
            <a:r>
              <a:rPr sz="2000" spc="-5" dirty="0">
                <a:latin typeface="Arial"/>
                <a:cs typeface="Arial"/>
              </a:rPr>
              <a:t>City (YCC), </a:t>
            </a:r>
            <a:r>
              <a:rPr sz="2000" dirty="0">
                <a:latin typeface="Arial"/>
                <a:cs typeface="Arial"/>
              </a:rPr>
              <a:t>Solo Cyber </a:t>
            </a:r>
            <a:r>
              <a:rPr sz="2000" spc="-5" dirty="0">
                <a:latin typeface="Arial"/>
                <a:cs typeface="Arial"/>
              </a:rPr>
              <a:t>City (SCC),  Denpasar Cyber City </a:t>
            </a:r>
            <a:r>
              <a:rPr sz="2000" dirty="0">
                <a:latin typeface="Arial"/>
                <a:cs typeface="Arial"/>
              </a:rPr>
              <a:t>(DCC) dan kota-kota </a:t>
            </a:r>
            <a:r>
              <a:rPr sz="2000" spc="-5" dirty="0">
                <a:latin typeface="Arial"/>
                <a:cs typeface="Arial"/>
              </a:rPr>
              <a:t>lain </a:t>
            </a:r>
            <a:r>
              <a:rPr sz="2000" dirty="0">
                <a:latin typeface="Arial"/>
                <a:cs typeface="Arial"/>
              </a:rPr>
              <a:t>yang segera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menyusul.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ts val="2160"/>
              </a:lnSpc>
              <a:spcBef>
                <a:spcPts val="1085"/>
              </a:spcBef>
            </a:pPr>
            <a:r>
              <a:rPr sz="2000" spc="-5" dirty="0">
                <a:latin typeface="Arial"/>
                <a:cs typeface="Arial"/>
              </a:rPr>
              <a:t>Sebenarnya pemerintah telah </a:t>
            </a:r>
            <a:r>
              <a:rPr sz="2000" dirty="0">
                <a:latin typeface="Arial"/>
                <a:cs typeface="Arial"/>
              </a:rPr>
              <a:t>berjanji </a:t>
            </a:r>
            <a:r>
              <a:rPr sz="2000" spc="-5" dirty="0">
                <a:latin typeface="Arial"/>
                <a:cs typeface="Arial"/>
              </a:rPr>
              <a:t>akan memberikan insentif kepada  pengembang kawasan kota </a:t>
            </a:r>
            <a:r>
              <a:rPr sz="2000" dirty="0">
                <a:latin typeface="Arial"/>
                <a:cs typeface="Arial"/>
              </a:rPr>
              <a:t>cyber </a:t>
            </a:r>
            <a:r>
              <a:rPr sz="2000" spc="-5" dirty="0">
                <a:latin typeface="Arial"/>
                <a:cs typeface="Arial"/>
              </a:rPr>
              <a:t>dalam bentuk finansial </a:t>
            </a:r>
            <a:r>
              <a:rPr sz="2000" dirty="0">
                <a:latin typeface="Arial"/>
                <a:cs typeface="Arial"/>
              </a:rPr>
              <a:t>maupun </a:t>
            </a:r>
            <a:r>
              <a:rPr sz="2000" spc="-5" dirty="0">
                <a:latin typeface="Arial"/>
                <a:cs typeface="Arial"/>
              </a:rPr>
              <a:t>non </a:t>
            </a:r>
            <a:r>
              <a:rPr sz="2000" dirty="0">
                <a:latin typeface="Arial"/>
                <a:cs typeface="Arial"/>
              </a:rPr>
              <a:t>finansial </a:t>
            </a:r>
            <a:r>
              <a:rPr sz="2000" spc="-5" dirty="0">
                <a:latin typeface="Arial"/>
                <a:cs typeface="Arial"/>
              </a:rPr>
              <a:t>untuk  </a:t>
            </a:r>
            <a:r>
              <a:rPr sz="2000" dirty="0">
                <a:latin typeface="Arial"/>
                <a:cs typeface="Arial"/>
              </a:rPr>
              <a:t>menarik </a:t>
            </a:r>
            <a:r>
              <a:rPr sz="2000" spc="-5" dirty="0">
                <a:latin typeface="Arial"/>
                <a:cs typeface="Arial"/>
              </a:rPr>
              <a:t>investasi dari dalam </a:t>
            </a:r>
            <a:r>
              <a:rPr sz="200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luar negeri. Hal ini sejalan dengan penataan  industri teknologi informasi </a:t>
            </a:r>
            <a:r>
              <a:rPr sz="2000" dirty="0">
                <a:latin typeface="Arial"/>
                <a:cs typeface="Arial"/>
              </a:rPr>
              <a:t>saat </a:t>
            </a:r>
            <a:r>
              <a:rPr sz="2000" spc="-5" dirty="0">
                <a:latin typeface="Arial"/>
                <a:cs typeface="Arial"/>
              </a:rPr>
              <a:t>ini </a:t>
            </a:r>
            <a:r>
              <a:rPr sz="2000" dirty="0">
                <a:latin typeface="Arial"/>
                <a:cs typeface="Arial"/>
              </a:rPr>
              <a:t>yang </a:t>
            </a:r>
            <a:r>
              <a:rPr sz="2000" spc="-5" dirty="0">
                <a:latin typeface="Arial"/>
                <a:cs typeface="Arial"/>
              </a:rPr>
              <a:t>difokuskan pada pembentukan unit kota  </a:t>
            </a:r>
            <a:r>
              <a:rPr sz="2000" spc="-20" dirty="0">
                <a:latin typeface="Arial"/>
                <a:cs typeface="Arial"/>
              </a:rPr>
              <a:t>cyber.</a:t>
            </a:r>
            <a:endParaRPr sz="2000">
              <a:latin typeface="Arial"/>
              <a:cs typeface="Arial"/>
            </a:endParaRPr>
          </a:p>
          <a:p>
            <a:pPr marL="12700" marR="5080" algn="just">
              <a:lnSpc>
                <a:spcPct val="90000"/>
              </a:lnSpc>
              <a:spcBef>
                <a:spcPts val="1050"/>
              </a:spcBef>
            </a:pPr>
            <a:r>
              <a:rPr sz="2000" spc="-5" dirty="0">
                <a:latin typeface="Arial"/>
                <a:cs typeface="Arial"/>
              </a:rPr>
              <a:t>Dalam pandangan pemerintah, konsep </a:t>
            </a:r>
            <a:r>
              <a:rPr sz="2000" dirty="0">
                <a:latin typeface="Arial"/>
                <a:cs typeface="Arial"/>
              </a:rPr>
              <a:t>cybercity </a:t>
            </a:r>
            <a:r>
              <a:rPr sz="2000" spc="-5" dirty="0">
                <a:latin typeface="Arial"/>
                <a:cs typeface="Arial"/>
              </a:rPr>
              <a:t>digambarkan </a:t>
            </a:r>
            <a:r>
              <a:rPr sz="2000" dirty="0">
                <a:latin typeface="Arial"/>
                <a:cs typeface="Arial"/>
              </a:rPr>
              <a:t>sebagai </a:t>
            </a:r>
            <a:r>
              <a:rPr sz="2000" spc="-5" dirty="0">
                <a:latin typeface="Arial"/>
                <a:cs typeface="Arial"/>
              </a:rPr>
              <a:t>kawasan  dengan infrastruktur teknologi informasi </a:t>
            </a:r>
            <a:r>
              <a:rPr sz="2000" dirty="0">
                <a:latin typeface="Arial"/>
                <a:cs typeface="Arial"/>
              </a:rPr>
              <a:t>yang </a:t>
            </a:r>
            <a:r>
              <a:rPr sz="2000" spc="-5" dirty="0">
                <a:latin typeface="Arial"/>
                <a:cs typeface="Arial"/>
              </a:rPr>
              <a:t>memadai baik dari </a:t>
            </a:r>
            <a:r>
              <a:rPr sz="2000" dirty="0">
                <a:latin typeface="Arial"/>
                <a:cs typeface="Arial"/>
              </a:rPr>
              <a:t>sisi </a:t>
            </a:r>
            <a:r>
              <a:rPr sz="2000" spc="-5" dirty="0">
                <a:latin typeface="Arial"/>
                <a:cs typeface="Arial"/>
              </a:rPr>
              <a:t>konektivitas  jaringan terpadu, kapasitas bandwidth, internet nirkabel </a:t>
            </a:r>
            <a:r>
              <a:rPr sz="200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kabel, </a:t>
            </a:r>
            <a:r>
              <a:rPr sz="2000" dirty="0">
                <a:latin typeface="Arial"/>
                <a:cs typeface="Arial"/>
              </a:rPr>
              <a:t>dan </a:t>
            </a:r>
            <a:r>
              <a:rPr sz="2000" spc="-5" dirty="0">
                <a:latin typeface="Arial"/>
                <a:cs typeface="Arial"/>
              </a:rPr>
              <a:t>infrastruktur  </a:t>
            </a:r>
            <a:r>
              <a:rPr sz="2000" dirty="0">
                <a:latin typeface="Arial"/>
                <a:cs typeface="Arial"/>
              </a:rPr>
              <a:t>serat </a:t>
            </a:r>
            <a:r>
              <a:rPr sz="2000" spc="-5" dirty="0">
                <a:latin typeface="Arial"/>
                <a:cs typeface="Arial"/>
              </a:rPr>
              <a:t>optik </a:t>
            </a:r>
            <a:r>
              <a:rPr sz="2000" dirty="0">
                <a:latin typeface="Arial"/>
                <a:cs typeface="Arial"/>
              </a:rPr>
              <a:t>mencukupi </a:t>
            </a:r>
            <a:r>
              <a:rPr sz="2000" spc="-5" dirty="0">
                <a:latin typeface="Arial"/>
                <a:cs typeface="Arial"/>
              </a:rPr>
              <a:t>serta </a:t>
            </a:r>
            <a:r>
              <a:rPr sz="2000" dirty="0">
                <a:latin typeface="Arial"/>
                <a:cs typeface="Arial"/>
              </a:rPr>
              <a:t>sarana </a:t>
            </a:r>
            <a:r>
              <a:rPr sz="2000" spc="-5" dirty="0">
                <a:latin typeface="Arial"/>
                <a:cs typeface="Arial"/>
              </a:rPr>
              <a:t>pusat riset </a:t>
            </a:r>
            <a:r>
              <a:rPr sz="2000" spc="-10" dirty="0">
                <a:latin typeface="Arial"/>
                <a:cs typeface="Arial"/>
              </a:rPr>
              <a:t>yang </a:t>
            </a:r>
            <a:r>
              <a:rPr sz="2000" spc="-5" dirty="0">
                <a:latin typeface="Arial"/>
                <a:cs typeface="Arial"/>
              </a:rPr>
              <a:t>dikelola bersama perguruan  tinggi dan </a:t>
            </a:r>
            <a:r>
              <a:rPr sz="2000" dirty="0">
                <a:latin typeface="Arial"/>
                <a:cs typeface="Arial"/>
              </a:rPr>
              <a:t>swasta. </a:t>
            </a:r>
            <a:r>
              <a:rPr sz="2000" spc="-5" dirty="0">
                <a:latin typeface="Arial"/>
                <a:cs typeface="Arial"/>
              </a:rPr>
              <a:t>Agaknya masalah infrastruktur teknologi informasi dan komunikasi  inilah </a:t>
            </a:r>
            <a:r>
              <a:rPr sz="2000" dirty="0">
                <a:latin typeface="Arial"/>
                <a:cs typeface="Arial"/>
              </a:rPr>
              <a:t>yang menjadi </a:t>
            </a:r>
            <a:r>
              <a:rPr sz="2000" spc="-5" dirty="0">
                <a:latin typeface="Arial"/>
                <a:cs typeface="Arial"/>
              </a:rPr>
              <a:t>kendala utama </a:t>
            </a:r>
            <a:r>
              <a:rPr sz="2000" dirty="0">
                <a:latin typeface="Arial"/>
                <a:cs typeface="Arial"/>
              </a:rPr>
              <a:t>bagi </a:t>
            </a:r>
            <a:r>
              <a:rPr sz="2000" spc="-5" dirty="0">
                <a:latin typeface="Arial"/>
                <a:cs typeface="Arial"/>
              </a:rPr>
              <a:t>pemerintah </a:t>
            </a:r>
            <a:r>
              <a:rPr sz="2000" spc="-10" dirty="0">
                <a:latin typeface="Arial"/>
                <a:cs typeface="Arial"/>
              </a:rPr>
              <a:t>untuk </a:t>
            </a:r>
            <a:r>
              <a:rPr sz="2000" spc="-5" dirty="0">
                <a:latin typeface="Arial"/>
                <a:cs typeface="Arial"/>
              </a:rPr>
              <a:t>menerapkan konsep  </a:t>
            </a:r>
            <a:r>
              <a:rPr sz="2000" dirty="0">
                <a:latin typeface="Arial"/>
                <a:cs typeface="Arial"/>
              </a:rPr>
              <a:t>cybercity di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Indonesia.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8320" y="576867"/>
            <a:ext cx="6622807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Internet of Things</a:t>
            </a:r>
            <a:r>
              <a:rPr b="1" spc="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(IoT)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1808" y="1665223"/>
            <a:ext cx="161099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  <a:tab pos="1343025" algn="l"/>
              </a:tabLst>
            </a:pPr>
            <a:r>
              <a:rPr sz="1900" spc="-5" dirty="0">
                <a:latin typeface="Arial"/>
                <a:cs typeface="Arial"/>
              </a:rPr>
              <a:t>Inte</a:t>
            </a:r>
            <a:r>
              <a:rPr sz="1900" dirty="0">
                <a:latin typeface="Arial"/>
                <a:cs typeface="Arial"/>
              </a:rPr>
              <a:t>r</a:t>
            </a:r>
            <a:r>
              <a:rPr sz="1900" spc="5" dirty="0">
                <a:latin typeface="Arial"/>
                <a:cs typeface="Arial"/>
              </a:rPr>
              <a:t>n</a:t>
            </a:r>
            <a:r>
              <a:rPr sz="1900" spc="-10" dirty="0">
                <a:latin typeface="Arial"/>
                <a:cs typeface="Arial"/>
              </a:rPr>
              <a:t>e</a:t>
            </a:r>
            <a:r>
              <a:rPr sz="1900" spc="-5" dirty="0">
                <a:latin typeface="Arial"/>
                <a:cs typeface="Arial"/>
              </a:rPr>
              <a:t>t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5" dirty="0"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1178" y="1665223"/>
            <a:ext cx="416432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62025" algn="l"/>
                <a:tab pos="1922145" algn="l"/>
                <a:tab pos="3357879" algn="l"/>
              </a:tabLst>
            </a:pPr>
            <a:r>
              <a:rPr sz="1900" spc="-5" dirty="0">
                <a:latin typeface="Arial"/>
                <a:cs typeface="Arial"/>
              </a:rPr>
              <a:t>Things	(IoT)	</a:t>
            </a:r>
            <a:r>
              <a:rPr sz="1900" dirty="0">
                <a:latin typeface="Arial"/>
                <a:cs typeface="Arial"/>
              </a:rPr>
              <a:t>merupakan	</a:t>
            </a:r>
            <a:r>
              <a:rPr sz="1900" spc="-5" dirty="0">
                <a:latin typeface="Arial"/>
                <a:cs typeface="Arial"/>
              </a:rPr>
              <a:t>sebuah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4897" y="1665223"/>
            <a:ext cx="14541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Arial"/>
                <a:cs typeface="Arial"/>
              </a:rPr>
              <a:t>benda-benda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81808" y="1954783"/>
            <a:ext cx="7628890" cy="305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algn="just">
              <a:lnSpc>
                <a:spcPct val="100000"/>
              </a:lnSpc>
              <a:spcBef>
                <a:spcPts val="95"/>
              </a:spcBef>
            </a:pPr>
            <a:r>
              <a:rPr sz="1900" spc="-5" dirty="0">
                <a:latin typeface="Arial"/>
                <a:cs typeface="Arial"/>
              </a:rPr>
              <a:t>perangkat </a:t>
            </a:r>
            <a:r>
              <a:rPr sz="1900" dirty="0">
                <a:latin typeface="Arial"/>
                <a:cs typeface="Arial"/>
              </a:rPr>
              <a:t>keras </a:t>
            </a:r>
            <a:r>
              <a:rPr sz="1900" spc="-5" dirty="0">
                <a:latin typeface="Arial"/>
                <a:cs typeface="Arial"/>
              </a:rPr>
              <a:t>yang diintegrasikan ke dalam jaringan informasi  secara </a:t>
            </a:r>
            <a:r>
              <a:rPr sz="1900" dirty="0">
                <a:latin typeface="Arial"/>
                <a:cs typeface="Arial"/>
              </a:rPr>
              <a:t>berkesinambungan, </a:t>
            </a:r>
            <a:r>
              <a:rPr sz="1900" spc="-5" dirty="0">
                <a:latin typeface="Arial"/>
                <a:cs typeface="Arial"/>
              </a:rPr>
              <a:t>serta di </a:t>
            </a:r>
            <a:r>
              <a:rPr sz="1900" dirty="0">
                <a:latin typeface="Arial"/>
                <a:cs typeface="Arial"/>
              </a:rPr>
              <a:t>mana benda-benda </a:t>
            </a:r>
            <a:r>
              <a:rPr sz="1900" spc="-5" dirty="0">
                <a:latin typeface="Arial"/>
                <a:cs typeface="Arial"/>
              </a:rPr>
              <a:t>fisik  tersebut </a:t>
            </a:r>
            <a:r>
              <a:rPr sz="1900" dirty="0">
                <a:latin typeface="Arial"/>
                <a:cs typeface="Arial"/>
              </a:rPr>
              <a:t>dapat berperan </a:t>
            </a:r>
            <a:r>
              <a:rPr sz="1900" spc="-10" dirty="0">
                <a:latin typeface="Arial"/>
                <a:cs typeface="Arial"/>
              </a:rPr>
              <a:t>aktif </a:t>
            </a:r>
            <a:r>
              <a:rPr sz="1900" spc="-5" dirty="0">
                <a:latin typeface="Arial"/>
                <a:cs typeface="Arial"/>
              </a:rPr>
              <a:t>dalam proses </a:t>
            </a:r>
            <a:r>
              <a:rPr sz="1900" dirty="0">
                <a:latin typeface="Arial"/>
                <a:cs typeface="Arial"/>
              </a:rPr>
              <a:t>bisnis. </a:t>
            </a:r>
            <a:r>
              <a:rPr sz="1900" i="1" spc="-5" dirty="0">
                <a:latin typeface="Arial"/>
                <a:cs typeface="Arial"/>
              </a:rPr>
              <a:t>nternet of  Things </a:t>
            </a:r>
            <a:r>
              <a:rPr sz="1900" spc="-5" dirty="0">
                <a:latin typeface="Arial"/>
                <a:cs typeface="Arial"/>
              </a:rPr>
              <a:t>atau IoT pertama kali </a:t>
            </a:r>
            <a:r>
              <a:rPr sz="1900" dirty="0">
                <a:latin typeface="Arial"/>
                <a:cs typeface="Arial"/>
              </a:rPr>
              <a:t>dikeluarkan </a:t>
            </a:r>
            <a:r>
              <a:rPr sz="1900" spc="-5" dirty="0">
                <a:latin typeface="Arial"/>
                <a:cs typeface="Arial"/>
              </a:rPr>
              <a:t>oleh Kevin Ashton pada  tahun 1999 di salah satu</a:t>
            </a:r>
            <a:r>
              <a:rPr sz="1900" spc="10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presentasinya.</a:t>
            </a:r>
            <a:endParaRPr sz="19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1060"/>
              </a:spcBef>
              <a:buClr>
                <a:srgbClr val="1286C3"/>
              </a:buClr>
              <a:buSzPct val="144736"/>
              <a:buChar char="•"/>
              <a:tabLst>
                <a:tab pos="299720" algn="l"/>
              </a:tabLst>
            </a:pPr>
            <a:r>
              <a:rPr sz="1900" spc="-5" dirty="0">
                <a:latin typeface="Arial"/>
                <a:cs typeface="Arial"/>
              </a:rPr>
              <a:t>Kini banyak perusahaan besar </a:t>
            </a:r>
            <a:r>
              <a:rPr sz="1900" dirty="0">
                <a:latin typeface="Arial"/>
                <a:cs typeface="Arial"/>
              </a:rPr>
              <a:t>mulai mendalami </a:t>
            </a:r>
            <a:r>
              <a:rPr sz="1900" i="1" spc="-5" dirty="0">
                <a:latin typeface="Arial"/>
                <a:cs typeface="Arial"/>
              </a:rPr>
              <a:t>Internet of  Things </a:t>
            </a:r>
            <a:r>
              <a:rPr sz="1900" spc="-5" dirty="0">
                <a:latin typeface="Arial"/>
                <a:cs typeface="Arial"/>
              </a:rPr>
              <a:t>sebut </a:t>
            </a:r>
            <a:r>
              <a:rPr sz="1900" dirty="0">
                <a:latin typeface="Arial"/>
                <a:cs typeface="Arial"/>
              </a:rPr>
              <a:t>saja </a:t>
            </a:r>
            <a:r>
              <a:rPr sz="1900" spc="-5" dirty="0">
                <a:latin typeface="Arial"/>
                <a:cs typeface="Arial"/>
              </a:rPr>
              <a:t>Intel, Microsoft, Oracle, dan </a:t>
            </a:r>
            <a:r>
              <a:rPr sz="1900" dirty="0">
                <a:latin typeface="Arial"/>
                <a:cs typeface="Arial"/>
              </a:rPr>
              <a:t>banyak </a:t>
            </a:r>
            <a:r>
              <a:rPr sz="1900" spc="-5" dirty="0">
                <a:latin typeface="Arial"/>
                <a:cs typeface="Arial"/>
              </a:rPr>
              <a:t>lagi lainnya.  Banyak yang memprediksikan </a:t>
            </a:r>
            <a:r>
              <a:rPr sz="1900" dirty="0">
                <a:latin typeface="Arial"/>
                <a:cs typeface="Arial"/>
              </a:rPr>
              <a:t>bahwa </a:t>
            </a:r>
            <a:r>
              <a:rPr sz="1900" spc="-5" dirty="0">
                <a:latin typeface="Arial"/>
                <a:cs typeface="Arial"/>
              </a:rPr>
              <a:t>IoT adalah “The Next </a:t>
            </a:r>
            <a:r>
              <a:rPr sz="1900" dirty="0">
                <a:latin typeface="Arial"/>
                <a:cs typeface="Arial"/>
              </a:rPr>
              <a:t>Big  </a:t>
            </a:r>
            <a:r>
              <a:rPr sz="1900" spc="-5" dirty="0">
                <a:latin typeface="Arial"/>
                <a:cs typeface="Arial"/>
              </a:rPr>
              <a:t>Thing” di </a:t>
            </a:r>
            <a:r>
              <a:rPr sz="1900" dirty="0">
                <a:latin typeface="Arial"/>
                <a:cs typeface="Arial"/>
              </a:rPr>
              <a:t>dunia </a:t>
            </a:r>
            <a:r>
              <a:rPr sz="1900" spc="-5" dirty="0">
                <a:latin typeface="Arial"/>
                <a:cs typeface="Arial"/>
              </a:rPr>
              <a:t>teknologi informasi, hal </a:t>
            </a:r>
            <a:r>
              <a:rPr sz="1900" dirty="0">
                <a:latin typeface="Arial"/>
                <a:cs typeface="Arial"/>
              </a:rPr>
              <a:t>ini </a:t>
            </a:r>
            <a:r>
              <a:rPr sz="1900" spc="-5" dirty="0">
                <a:latin typeface="Arial"/>
                <a:cs typeface="Arial"/>
              </a:rPr>
              <a:t>karena IoT menawarkan  banyak </a:t>
            </a:r>
            <a:r>
              <a:rPr sz="1900" spc="-10" dirty="0">
                <a:latin typeface="Arial"/>
                <a:cs typeface="Arial"/>
              </a:rPr>
              <a:t>potensi </a:t>
            </a:r>
            <a:r>
              <a:rPr sz="1900" spc="-5" dirty="0">
                <a:latin typeface="Arial"/>
                <a:cs typeface="Arial"/>
              </a:rPr>
              <a:t>yang </a:t>
            </a:r>
            <a:r>
              <a:rPr sz="1900" spc="-10" dirty="0">
                <a:latin typeface="Arial"/>
                <a:cs typeface="Arial"/>
              </a:rPr>
              <a:t>bisa </a:t>
            </a:r>
            <a:r>
              <a:rPr sz="1900" spc="-5" dirty="0">
                <a:latin typeface="Arial"/>
                <a:cs typeface="Arial"/>
              </a:rPr>
              <a:t>dikembangkan</a:t>
            </a:r>
            <a:r>
              <a:rPr sz="1900" spc="18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kembali.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81808" y="5119242"/>
            <a:ext cx="272542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  <a:tab pos="1986280" algn="l"/>
              </a:tabLst>
            </a:pPr>
            <a:r>
              <a:rPr sz="1900" spc="-5" dirty="0">
                <a:latin typeface="Arial"/>
                <a:cs typeface="Arial"/>
              </a:rPr>
              <a:t>Contohnya	adalah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9608" y="5119242"/>
            <a:ext cx="441261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53895" algn="l"/>
                <a:tab pos="2874645" algn="l"/>
                <a:tab pos="4197985" algn="l"/>
              </a:tabLst>
            </a:pPr>
            <a:r>
              <a:rPr sz="1900" spc="-10" dirty="0">
                <a:latin typeface="Arial"/>
                <a:cs typeface="Arial"/>
              </a:rPr>
              <a:t>im</a:t>
            </a:r>
            <a:r>
              <a:rPr sz="1900" spc="5" dirty="0">
                <a:latin typeface="Arial"/>
                <a:cs typeface="Arial"/>
              </a:rPr>
              <a:t>p</a:t>
            </a:r>
            <a:r>
              <a:rPr sz="1900" spc="-10" dirty="0">
                <a:latin typeface="Arial"/>
                <a:cs typeface="Arial"/>
              </a:rPr>
              <a:t>le</a:t>
            </a:r>
            <a:r>
              <a:rPr sz="1900" spc="5" dirty="0">
                <a:latin typeface="Arial"/>
                <a:cs typeface="Arial"/>
              </a:rPr>
              <a:t>me</a:t>
            </a:r>
            <a:r>
              <a:rPr sz="1900" spc="-10" dirty="0">
                <a:latin typeface="Arial"/>
                <a:cs typeface="Arial"/>
              </a:rPr>
              <a:t>ntas</a:t>
            </a:r>
            <a:r>
              <a:rPr sz="1900" spc="-5" dirty="0">
                <a:latin typeface="Arial"/>
                <a:cs typeface="Arial"/>
              </a:rPr>
              <a:t>i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spc="-10" dirty="0">
                <a:latin typeface="Arial"/>
                <a:cs typeface="Arial"/>
              </a:rPr>
              <a:t>d</a:t>
            </a:r>
            <a:r>
              <a:rPr sz="1900" spc="5" dirty="0">
                <a:latin typeface="Arial"/>
                <a:cs typeface="Arial"/>
              </a:rPr>
              <a:t>a</a:t>
            </a:r>
            <a:r>
              <a:rPr sz="1900" spc="-5" dirty="0">
                <a:latin typeface="Arial"/>
                <a:cs typeface="Arial"/>
              </a:rPr>
              <a:t>ri</a:t>
            </a:r>
            <a:r>
              <a:rPr sz="1900" dirty="0">
                <a:latin typeface="Arial"/>
                <a:cs typeface="Arial"/>
              </a:rPr>
              <a:t>	</a:t>
            </a:r>
            <a:r>
              <a:rPr sz="1900" i="1" spc="-10" dirty="0">
                <a:latin typeface="Arial"/>
                <a:cs typeface="Arial"/>
              </a:rPr>
              <a:t>inte</a:t>
            </a:r>
            <a:r>
              <a:rPr sz="1900" i="1" spc="10" dirty="0">
                <a:latin typeface="Arial"/>
                <a:cs typeface="Arial"/>
              </a:rPr>
              <a:t>r</a:t>
            </a:r>
            <a:r>
              <a:rPr sz="1900" i="1" spc="-10" dirty="0">
                <a:latin typeface="Arial"/>
                <a:cs typeface="Arial"/>
              </a:rPr>
              <a:t>ne</a:t>
            </a:r>
            <a:r>
              <a:rPr sz="1900" i="1" spc="-5" dirty="0">
                <a:latin typeface="Arial"/>
                <a:cs typeface="Arial"/>
              </a:rPr>
              <a:t>t</a:t>
            </a:r>
            <a:r>
              <a:rPr sz="1900" i="1" dirty="0">
                <a:latin typeface="Arial"/>
                <a:cs typeface="Arial"/>
              </a:rPr>
              <a:t>	</a:t>
            </a:r>
            <a:r>
              <a:rPr sz="1900" i="1" spc="-5" dirty="0">
                <a:latin typeface="Arial"/>
                <a:cs typeface="Arial"/>
              </a:rPr>
              <a:t>of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68320" y="5408777"/>
            <a:ext cx="7341234" cy="894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900" i="1" dirty="0">
                <a:latin typeface="Arial"/>
                <a:cs typeface="Arial"/>
              </a:rPr>
              <a:t>Things </a:t>
            </a:r>
            <a:r>
              <a:rPr sz="1900" i="1" spc="-5" dirty="0">
                <a:latin typeface="Arial"/>
                <a:cs typeface="Arial"/>
              </a:rPr>
              <a:t>(</a:t>
            </a:r>
            <a:r>
              <a:rPr sz="1900" spc="-5" dirty="0">
                <a:latin typeface="Arial"/>
                <a:cs typeface="Arial"/>
              </a:rPr>
              <a:t>IoT) </a:t>
            </a:r>
            <a:r>
              <a:rPr sz="1900" dirty="0">
                <a:latin typeface="Arial"/>
                <a:cs typeface="Arial"/>
              </a:rPr>
              <a:t>misalnya </a:t>
            </a:r>
            <a:r>
              <a:rPr sz="1900" spc="-5" dirty="0">
                <a:latin typeface="Arial"/>
                <a:cs typeface="Arial"/>
              </a:rPr>
              <a:t>adalah kulkas yang </a:t>
            </a:r>
            <a:r>
              <a:rPr sz="1900" dirty="0">
                <a:latin typeface="Arial"/>
                <a:cs typeface="Arial"/>
              </a:rPr>
              <a:t>dapat memberitahukan  kepada </a:t>
            </a:r>
            <a:r>
              <a:rPr sz="1900" spc="-5" dirty="0">
                <a:latin typeface="Arial"/>
                <a:cs typeface="Arial"/>
              </a:rPr>
              <a:t>pemiliknya via SMS atau </a:t>
            </a:r>
            <a:r>
              <a:rPr sz="1900" dirty="0">
                <a:latin typeface="Arial"/>
                <a:cs typeface="Arial"/>
              </a:rPr>
              <a:t>email tentang makanan </a:t>
            </a:r>
            <a:r>
              <a:rPr sz="1900" spc="-5" dirty="0">
                <a:latin typeface="Arial"/>
                <a:cs typeface="Arial"/>
              </a:rPr>
              <a:t>dan  minuman apa saja yang sudah </a:t>
            </a:r>
            <a:r>
              <a:rPr sz="1900" spc="-10" dirty="0">
                <a:latin typeface="Arial"/>
                <a:cs typeface="Arial"/>
              </a:rPr>
              <a:t>habis </a:t>
            </a:r>
            <a:r>
              <a:rPr sz="1900" spc="-5" dirty="0">
                <a:latin typeface="Arial"/>
                <a:cs typeface="Arial"/>
              </a:rPr>
              <a:t>dan harus </a:t>
            </a:r>
            <a:r>
              <a:rPr sz="1900" spc="-10" dirty="0">
                <a:latin typeface="Arial"/>
                <a:cs typeface="Arial"/>
              </a:rPr>
              <a:t>distok</a:t>
            </a:r>
            <a:r>
              <a:rPr sz="1900" spc="26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lagi.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88941" y="420446"/>
            <a:ext cx="2223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0" dirty="0">
                <a:latin typeface="Arial"/>
                <a:cs typeface="Arial"/>
              </a:rPr>
              <a:t>Tujuan</a:t>
            </a:r>
            <a:r>
              <a:rPr sz="4000" spc="-335" dirty="0">
                <a:latin typeface="Arial"/>
                <a:cs typeface="Arial"/>
              </a:rPr>
              <a:t> </a:t>
            </a:r>
            <a:r>
              <a:rPr sz="4000" spc="-150" dirty="0">
                <a:latin typeface="Arial"/>
                <a:cs typeface="Arial"/>
              </a:rPr>
              <a:t>IoT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7197" y="1549146"/>
            <a:ext cx="87007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latin typeface="Arial"/>
                <a:cs typeface="Arial"/>
              </a:rPr>
              <a:t>IoT </a:t>
            </a:r>
            <a:r>
              <a:rPr sz="2400" spc="-85" dirty="0">
                <a:latin typeface="Arial"/>
                <a:cs typeface="Arial"/>
              </a:rPr>
              <a:t>merupakan </a:t>
            </a:r>
            <a:r>
              <a:rPr sz="2400" spc="-125" dirty="0">
                <a:latin typeface="Arial"/>
                <a:cs typeface="Arial"/>
              </a:rPr>
              <a:t>sebuah </a:t>
            </a:r>
            <a:r>
              <a:rPr sz="2400" spc="-110" dirty="0">
                <a:latin typeface="Arial"/>
                <a:cs typeface="Arial"/>
              </a:rPr>
              <a:t>konsep </a:t>
            </a:r>
            <a:r>
              <a:rPr sz="2400" spc="-90" dirty="0">
                <a:latin typeface="Arial"/>
                <a:cs typeface="Arial"/>
              </a:rPr>
              <a:t>yang </a:t>
            </a:r>
            <a:r>
              <a:rPr sz="2400" spc="-45" dirty="0">
                <a:latin typeface="Arial"/>
                <a:cs typeface="Arial"/>
              </a:rPr>
              <a:t>bertujuan </a:t>
            </a:r>
            <a:r>
              <a:rPr sz="2400" spc="-25" dirty="0">
                <a:latin typeface="Arial"/>
                <a:cs typeface="Arial"/>
              </a:rPr>
              <a:t>untuk </a:t>
            </a:r>
            <a:r>
              <a:rPr sz="2400" spc="-85" dirty="0">
                <a:latin typeface="Arial"/>
                <a:cs typeface="Arial"/>
              </a:rPr>
              <a:t>memperluas  </a:t>
            </a:r>
            <a:r>
              <a:rPr sz="2400" spc="-45" dirty="0">
                <a:latin typeface="Arial"/>
                <a:cs typeface="Arial"/>
              </a:rPr>
              <a:t>manfaat </a:t>
            </a:r>
            <a:r>
              <a:rPr sz="2400" spc="-50" dirty="0">
                <a:latin typeface="Arial"/>
                <a:cs typeface="Arial"/>
              </a:rPr>
              <a:t>dari </a:t>
            </a:r>
            <a:r>
              <a:rPr sz="2400" spc="-45" dirty="0">
                <a:latin typeface="Arial"/>
                <a:cs typeface="Arial"/>
              </a:rPr>
              <a:t>konektivitas </a:t>
            </a:r>
            <a:r>
              <a:rPr sz="2400" spc="-15" dirty="0">
                <a:latin typeface="Arial"/>
                <a:cs typeface="Arial"/>
              </a:rPr>
              <a:t>internet </a:t>
            </a:r>
            <a:r>
              <a:rPr sz="2400" spc="-85" dirty="0">
                <a:latin typeface="Arial"/>
                <a:cs typeface="Arial"/>
              </a:rPr>
              <a:t>yang </a:t>
            </a:r>
            <a:r>
              <a:rPr sz="2400" spc="-70" dirty="0">
                <a:latin typeface="Arial"/>
                <a:cs typeface="Arial"/>
              </a:rPr>
              <a:t>tersambung </a:t>
            </a:r>
            <a:r>
              <a:rPr sz="2400" spc="-145" dirty="0">
                <a:latin typeface="Arial"/>
                <a:cs typeface="Arial"/>
              </a:rPr>
              <a:t>secara </a:t>
            </a:r>
            <a:r>
              <a:rPr sz="2400" spc="-55" dirty="0">
                <a:latin typeface="Arial"/>
                <a:cs typeface="Arial"/>
              </a:rPr>
              <a:t>terus-  </a:t>
            </a:r>
            <a:r>
              <a:rPr sz="2400" spc="-90" dirty="0">
                <a:latin typeface="Arial"/>
                <a:cs typeface="Arial"/>
              </a:rPr>
              <a:t>menerus.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00" y="2668168"/>
            <a:ext cx="5715000" cy="3543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5790" y="420446"/>
            <a:ext cx="2371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10" dirty="0"/>
              <a:t>Konsep</a:t>
            </a:r>
            <a:r>
              <a:rPr sz="4000" spc="-390" dirty="0"/>
              <a:t> </a:t>
            </a:r>
            <a:r>
              <a:rPr sz="4000" spc="-150" dirty="0"/>
              <a:t>IoT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098039" y="1837182"/>
            <a:ext cx="7828280" cy="303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30" dirty="0">
                <a:latin typeface="Arial"/>
                <a:cs typeface="Arial"/>
              </a:rPr>
              <a:t>Konsep </a:t>
            </a:r>
            <a:r>
              <a:rPr sz="2400" spc="-90" dirty="0">
                <a:latin typeface="Arial"/>
                <a:cs typeface="Arial"/>
              </a:rPr>
              <a:t>IoT </a:t>
            </a:r>
            <a:r>
              <a:rPr sz="2400" spc="-10" dirty="0">
                <a:latin typeface="Arial"/>
                <a:cs typeface="Arial"/>
              </a:rPr>
              <a:t>ini </a:t>
            </a:r>
            <a:r>
              <a:rPr sz="2400" spc="-75" dirty="0">
                <a:latin typeface="Arial"/>
                <a:cs typeface="Arial"/>
              </a:rPr>
              <a:t>sebetulnya </a:t>
            </a:r>
            <a:r>
              <a:rPr sz="2400" spc="-95" dirty="0">
                <a:latin typeface="Arial"/>
                <a:cs typeface="Arial"/>
              </a:rPr>
              <a:t>cukup </a:t>
            </a:r>
            <a:r>
              <a:rPr sz="2400" spc="-114" dirty="0">
                <a:latin typeface="Arial"/>
                <a:cs typeface="Arial"/>
              </a:rPr>
              <a:t>sederhana </a:t>
            </a:r>
            <a:r>
              <a:rPr sz="2400" spc="-95" dirty="0">
                <a:latin typeface="Arial"/>
                <a:cs typeface="Arial"/>
              </a:rPr>
              <a:t>dengan </a:t>
            </a:r>
            <a:r>
              <a:rPr sz="2400" spc="-120" dirty="0">
                <a:latin typeface="Arial"/>
                <a:cs typeface="Arial"/>
              </a:rPr>
              <a:t>cara </a:t>
            </a:r>
            <a:r>
              <a:rPr sz="2400" spc="-70" dirty="0">
                <a:latin typeface="Arial"/>
                <a:cs typeface="Arial"/>
              </a:rPr>
              <a:t>kerja  </a:t>
            </a:r>
            <a:r>
              <a:rPr sz="2400" spc="-100" dirty="0">
                <a:latin typeface="Arial"/>
                <a:cs typeface="Arial"/>
              </a:rPr>
              <a:t>mengacu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pada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0" dirty="0">
                <a:latin typeface="Arial"/>
                <a:cs typeface="Arial"/>
              </a:rPr>
              <a:t>3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elemen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utama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pada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arsitektur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IoT,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yakni: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Barang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Fisik</a:t>
            </a:r>
            <a:r>
              <a:rPr sz="2400" spc="-17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yang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dilengkapi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modul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IoT</a:t>
            </a:r>
            <a:endParaRPr sz="2400">
              <a:latin typeface="Arial"/>
              <a:cs typeface="Arial"/>
            </a:endParaRPr>
          </a:p>
          <a:p>
            <a:pPr marL="299085" marR="571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0" dirty="0">
                <a:latin typeface="Arial"/>
                <a:cs typeface="Arial"/>
              </a:rPr>
              <a:t>Perangkat </a:t>
            </a:r>
            <a:r>
              <a:rPr sz="2400" spc="-105" dirty="0">
                <a:latin typeface="Arial"/>
                <a:cs typeface="Arial"/>
              </a:rPr>
              <a:t>Koneksi </a:t>
            </a:r>
            <a:r>
              <a:rPr sz="2400" spc="-114" dirty="0">
                <a:latin typeface="Arial"/>
                <a:cs typeface="Arial"/>
              </a:rPr>
              <a:t>ke </a:t>
            </a:r>
            <a:r>
              <a:rPr sz="2400" spc="-20" dirty="0">
                <a:latin typeface="Arial"/>
                <a:cs typeface="Arial"/>
              </a:rPr>
              <a:t>Internet </a:t>
            </a:r>
            <a:r>
              <a:rPr sz="2400" spc="-55" dirty="0">
                <a:latin typeface="Arial"/>
                <a:cs typeface="Arial"/>
              </a:rPr>
              <a:t>seperti </a:t>
            </a:r>
            <a:r>
              <a:rPr sz="2400" spc="-60" dirty="0">
                <a:latin typeface="Arial"/>
                <a:cs typeface="Arial"/>
              </a:rPr>
              <a:t>Modem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85" dirty="0">
                <a:latin typeface="Arial"/>
                <a:cs typeface="Arial"/>
              </a:rPr>
              <a:t>Router  </a:t>
            </a:r>
            <a:r>
              <a:rPr sz="2400" spc="-105" dirty="0">
                <a:latin typeface="Arial"/>
                <a:cs typeface="Arial"/>
              </a:rPr>
              <a:t>Wirless </a:t>
            </a:r>
            <a:r>
              <a:rPr sz="2400" spc="-120" dirty="0">
                <a:latin typeface="Arial"/>
                <a:cs typeface="Arial"/>
              </a:rPr>
              <a:t>Speedy </a:t>
            </a:r>
            <a:r>
              <a:rPr sz="2400" spc="-60" dirty="0">
                <a:latin typeface="Arial"/>
                <a:cs typeface="Arial"/>
              </a:rPr>
              <a:t>seperti </a:t>
            </a:r>
            <a:r>
              <a:rPr sz="2400" spc="-20" dirty="0">
                <a:latin typeface="Arial"/>
                <a:cs typeface="Arial"/>
              </a:rPr>
              <a:t>di</a:t>
            </a:r>
            <a:r>
              <a:rPr sz="2400" spc="-484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rumah</a:t>
            </a:r>
            <a:endParaRPr sz="24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  <a:tab pos="1234440" algn="l"/>
                <a:tab pos="2045335" algn="l"/>
                <a:tab pos="3100070" algn="l"/>
                <a:tab pos="4227830" algn="l"/>
                <a:tab pos="5159375" algn="l"/>
                <a:tab pos="6866890" algn="l"/>
              </a:tabLst>
            </a:pPr>
            <a:r>
              <a:rPr sz="2400" spc="-105" dirty="0">
                <a:latin typeface="Arial"/>
                <a:cs typeface="Arial"/>
              </a:rPr>
              <a:t>Cloud	</a:t>
            </a:r>
            <a:r>
              <a:rPr sz="2400" spc="-75" dirty="0">
                <a:latin typeface="Arial"/>
                <a:cs typeface="Arial"/>
              </a:rPr>
              <a:t>Data	</a:t>
            </a:r>
            <a:r>
              <a:rPr sz="2400" spc="-90" dirty="0">
                <a:latin typeface="Arial"/>
                <a:cs typeface="Arial"/>
              </a:rPr>
              <a:t>Center	</a:t>
            </a:r>
            <a:r>
              <a:rPr sz="2400" spc="-10" dirty="0">
                <a:latin typeface="Arial"/>
                <a:cs typeface="Arial"/>
              </a:rPr>
              <a:t>tempat	</a:t>
            </a:r>
            <a:r>
              <a:rPr sz="2400" spc="-30" dirty="0">
                <a:latin typeface="Arial"/>
                <a:cs typeface="Arial"/>
              </a:rPr>
              <a:t>untuk	</a:t>
            </a:r>
            <a:r>
              <a:rPr sz="2400" spc="-65" dirty="0">
                <a:latin typeface="Arial"/>
                <a:cs typeface="Arial"/>
              </a:rPr>
              <a:t>menyimpan	</a:t>
            </a:r>
            <a:r>
              <a:rPr sz="2400" spc="-75" dirty="0">
                <a:latin typeface="Arial"/>
                <a:cs typeface="Arial"/>
              </a:rPr>
              <a:t>aplikasi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80" dirty="0">
                <a:latin typeface="Arial"/>
                <a:cs typeface="Arial"/>
              </a:rPr>
              <a:t>beserta </a:t>
            </a:r>
            <a:r>
              <a:rPr sz="2400" spc="-55" dirty="0">
                <a:latin typeface="Arial"/>
                <a:cs typeface="Arial"/>
              </a:rPr>
              <a:t>data</a:t>
            </a:r>
            <a:r>
              <a:rPr sz="2400" spc="-30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8753" y="420446"/>
            <a:ext cx="2182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95" dirty="0"/>
              <a:t>Fungsi</a:t>
            </a:r>
            <a:r>
              <a:rPr sz="4000" spc="-400" dirty="0"/>
              <a:t> </a:t>
            </a:r>
            <a:r>
              <a:rPr sz="4000" spc="-150" dirty="0"/>
              <a:t>IoT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245614" y="1540891"/>
            <a:ext cx="8661400" cy="4729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900" spc="-85" dirty="0">
                <a:latin typeface="Arial"/>
                <a:cs typeface="Arial"/>
              </a:rPr>
              <a:t>Dengan </a:t>
            </a:r>
            <a:r>
              <a:rPr sz="1900" spc="-50" dirty="0">
                <a:latin typeface="Arial"/>
                <a:cs typeface="Arial"/>
              </a:rPr>
              <a:t>prinsip </a:t>
            </a:r>
            <a:r>
              <a:rPr sz="1900" spc="-35" dirty="0">
                <a:latin typeface="Arial"/>
                <a:cs typeface="Arial"/>
              </a:rPr>
              <a:t>tujuan </a:t>
            </a:r>
            <a:r>
              <a:rPr sz="1900" spc="-45" dirty="0">
                <a:latin typeface="Arial"/>
                <a:cs typeface="Arial"/>
              </a:rPr>
              <a:t>utama </a:t>
            </a:r>
            <a:r>
              <a:rPr sz="1900" spc="-40" dirty="0">
                <a:latin typeface="Arial"/>
                <a:cs typeface="Arial"/>
              </a:rPr>
              <a:t>dari </a:t>
            </a:r>
            <a:r>
              <a:rPr sz="1900" spc="-75" dirty="0">
                <a:latin typeface="Arial"/>
                <a:cs typeface="Arial"/>
              </a:rPr>
              <a:t>IoT </a:t>
            </a:r>
            <a:r>
              <a:rPr sz="1900" spc="-95" dirty="0">
                <a:latin typeface="Arial"/>
                <a:cs typeface="Arial"/>
              </a:rPr>
              <a:t>sebagai </a:t>
            </a:r>
            <a:r>
              <a:rPr sz="1900" spc="-110" dirty="0">
                <a:latin typeface="Arial"/>
                <a:cs typeface="Arial"/>
              </a:rPr>
              <a:t>sarana </a:t>
            </a:r>
            <a:r>
              <a:rPr sz="1900" spc="-75" dirty="0">
                <a:latin typeface="Arial"/>
                <a:cs typeface="Arial"/>
              </a:rPr>
              <a:t>yang </a:t>
            </a:r>
            <a:r>
              <a:rPr sz="1900" spc="-65" dirty="0">
                <a:latin typeface="Arial"/>
                <a:cs typeface="Arial"/>
              </a:rPr>
              <a:t>memudahkan </a:t>
            </a:r>
            <a:r>
              <a:rPr sz="1900" spc="-20" dirty="0">
                <a:latin typeface="Arial"/>
                <a:cs typeface="Arial"/>
              </a:rPr>
              <a:t>untuk  </a:t>
            </a:r>
            <a:r>
              <a:rPr sz="1900" spc="-95" dirty="0">
                <a:latin typeface="Arial"/>
                <a:cs typeface="Arial"/>
              </a:rPr>
              <a:t>pengawasan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dan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pengendalian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barang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fisik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maka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konsep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IoT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ini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sangat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memungkinkan  </a:t>
            </a:r>
            <a:r>
              <a:rPr sz="1900" spc="-25" dirty="0">
                <a:latin typeface="Arial"/>
                <a:cs typeface="Arial"/>
              </a:rPr>
              <a:t>untuk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digunakan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hampir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pada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seluruh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kegiatan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sehari-hari,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seperti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: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105" dirty="0">
                <a:latin typeface="Arial"/>
                <a:cs typeface="Arial"/>
              </a:rPr>
              <a:t>Penggunaan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perorangan,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65" dirty="0">
                <a:latin typeface="Arial"/>
                <a:cs typeface="Arial"/>
              </a:rPr>
              <a:t>Perkantoran,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110" dirty="0">
                <a:latin typeface="Arial"/>
                <a:cs typeface="Arial"/>
              </a:rPr>
              <a:t>Rumah</a:t>
            </a:r>
            <a:r>
              <a:rPr sz="1900" spc="-229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sakit,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60" dirty="0">
                <a:latin typeface="Arial"/>
                <a:cs typeface="Arial"/>
              </a:rPr>
              <a:t>Pariwisata,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35" dirty="0">
                <a:latin typeface="Arial"/>
                <a:cs typeface="Arial"/>
              </a:rPr>
              <a:t>Industri,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75" dirty="0">
                <a:latin typeface="Arial"/>
                <a:cs typeface="Arial"/>
              </a:rPr>
              <a:t>Transportasi,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60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90" dirty="0">
                <a:latin typeface="Arial"/>
                <a:cs typeface="Arial"/>
              </a:rPr>
              <a:t>Konserverasi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hewan,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70" dirty="0">
                <a:latin typeface="Arial"/>
                <a:cs typeface="Arial"/>
              </a:rPr>
              <a:t>Pertanian </a:t>
            </a:r>
            <a:r>
              <a:rPr sz="1900" spc="-80" dirty="0">
                <a:latin typeface="Arial"/>
                <a:cs typeface="Arial"/>
              </a:rPr>
              <a:t>dan</a:t>
            </a:r>
            <a:r>
              <a:rPr sz="1900" spc="-24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peternakan</a:t>
            </a:r>
            <a:endParaRPr sz="19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055"/>
              </a:spcBef>
              <a:buClr>
                <a:srgbClr val="1286C3"/>
              </a:buClr>
              <a:buSzPct val="144736"/>
              <a:buChar char="•"/>
              <a:tabLst>
                <a:tab pos="299085" algn="l"/>
                <a:tab pos="299720" algn="l"/>
              </a:tabLst>
            </a:pPr>
            <a:r>
              <a:rPr sz="1900" spc="-65" dirty="0">
                <a:latin typeface="Arial"/>
                <a:cs typeface="Arial"/>
              </a:rPr>
              <a:t>Pemerintahan.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447" y="873709"/>
            <a:ext cx="4156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Unsur </a:t>
            </a:r>
            <a:r>
              <a:rPr b="1" spc="-5" dirty="0">
                <a:latin typeface="Arial"/>
                <a:cs typeface="Arial"/>
              </a:rPr>
              <a:t>Internet of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03018"/>
            <a:ext cx="9862185" cy="3497579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 marR="6985" algn="just">
              <a:lnSpc>
                <a:spcPts val="1820"/>
              </a:lnSpc>
              <a:spcBef>
                <a:spcPts val="540"/>
              </a:spcBef>
            </a:pPr>
            <a:r>
              <a:rPr sz="1900" spc="-5" dirty="0">
                <a:latin typeface="Arial"/>
                <a:cs typeface="Arial"/>
              </a:rPr>
              <a:t>Anda perlu </a:t>
            </a:r>
            <a:r>
              <a:rPr sz="1900" dirty="0">
                <a:latin typeface="Arial"/>
                <a:cs typeface="Arial"/>
              </a:rPr>
              <a:t>mengetahui </a:t>
            </a:r>
            <a:r>
              <a:rPr sz="1900" spc="-5" dirty="0">
                <a:latin typeface="Arial"/>
                <a:cs typeface="Arial"/>
              </a:rPr>
              <a:t>beberapa </a:t>
            </a:r>
            <a:r>
              <a:rPr sz="1900" dirty="0">
                <a:latin typeface="Arial"/>
                <a:cs typeface="Arial"/>
              </a:rPr>
              <a:t>unsur yang </a:t>
            </a:r>
            <a:r>
              <a:rPr sz="1900" spc="-5" dirty="0">
                <a:latin typeface="Arial"/>
                <a:cs typeface="Arial"/>
              </a:rPr>
              <a:t>masuk </a:t>
            </a:r>
            <a:r>
              <a:rPr sz="1900" dirty="0">
                <a:latin typeface="Arial"/>
                <a:cs typeface="Arial"/>
              </a:rPr>
              <a:t>sebagai </a:t>
            </a:r>
            <a:r>
              <a:rPr sz="1900" spc="-5" dirty="0">
                <a:latin typeface="Arial"/>
                <a:cs typeface="Arial"/>
              </a:rPr>
              <a:t>bahan dasar dari pembuatan  Internet Of Things (IOT), perangkat-perangkat ini sangat </a:t>
            </a:r>
            <a:r>
              <a:rPr sz="1900" dirty="0">
                <a:latin typeface="Arial"/>
                <a:cs typeface="Arial"/>
              </a:rPr>
              <a:t>mempengaruhi bagaimana  </a:t>
            </a:r>
            <a:r>
              <a:rPr sz="1900" spc="-5" dirty="0">
                <a:latin typeface="Arial"/>
                <a:cs typeface="Arial"/>
              </a:rPr>
              <a:t>Internet Of Things (IOT) bisa </a:t>
            </a:r>
            <a:r>
              <a:rPr sz="1900" dirty="0">
                <a:latin typeface="Arial"/>
                <a:cs typeface="Arial"/>
              </a:rPr>
              <a:t>berjalan. </a:t>
            </a:r>
            <a:r>
              <a:rPr sz="1900" spc="-5" dirty="0">
                <a:latin typeface="Arial"/>
                <a:cs typeface="Arial"/>
              </a:rPr>
              <a:t>Berikut </a:t>
            </a:r>
            <a:r>
              <a:rPr sz="1900" dirty="0">
                <a:latin typeface="Arial"/>
                <a:cs typeface="Arial"/>
              </a:rPr>
              <a:t>ini </a:t>
            </a:r>
            <a:r>
              <a:rPr sz="1900" spc="-5" dirty="0">
                <a:latin typeface="Arial"/>
                <a:cs typeface="Arial"/>
              </a:rPr>
              <a:t>unsur-unsur </a:t>
            </a:r>
            <a:r>
              <a:rPr sz="1900" dirty="0">
                <a:latin typeface="Arial"/>
                <a:cs typeface="Arial"/>
              </a:rPr>
              <a:t>yang </a:t>
            </a:r>
            <a:r>
              <a:rPr sz="1900" spc="-5" dirty="0">
                <a:latin typeface="Arial"/>
                <a:cs typeface="Arial"/>
              </a:rPr>
              <a:t>diperlukan dalam  membentuk Internet Of Things</a:t>
            </a:r>
            <a:r>
              <a:rPr sz="1900" spc="5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(IOT)</a:t>
            </a:r>
            <a:endParaRPr sz="1900">
              <a:latin typeface="Arial"/>
              <a:cs typeface="Arial"/>
            </a:endParaRPr>
          </a:p>
          <a:p>
            <a:pPr marL="299085" marR="6350" indent="-287020" algn="just">
              <a:lnSpc>
                <a:spcPts val="1820"/>
              </a:lnSpc>
              <a:spcBef>
                <a:spcPts val="107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720" algn="l"/>
              </a:tabLst>
            </a:pPr>
            <a:r>
              <a:rPr sz="1900" b="1" spc="-5" dirty="0">
                <a:latin typeface="Arial"/>
                <a:cs typeface="Arial"/>
              </a:rPr>
              <a:t>Sensor </a:t>
            </a:r>
            <a:r>
              <a:rPr sz="1900" spc="-5" dirty="0">
                <a:latin typeface="Arial"/>
                <a:cs typeface="Arial"/>
              </a:rPr>
              <a:t>– Sensor </a:t>
            </a:r>
            <a:r>
              <a:rPr sz="1900" dirty="0">
                <a:latin typeface="Arial"/>
                <a:cs typeface="Arial"/>
              </a:rPr>
              <a:t>meripakan </a:t>
            </a:r>
            <a:r>
              <a:rPr sz="1900" spc="-5" dirty="0">
                <a:latin typeface="Arial"/>
                <a:cs typeface="Arial"/>
              </a:rPr>
              <a:t>perangkat </a:t>
            </a:r>
            <a:r>
              <a:rPr sz="1900" dirty="0">
                <a:latin typeface="Arial"/>
                <a:cs typeface="Arial"/>
              </a:rPr>
              <a:t>yang </a:t>
            </a:r>
            <a:r>
              <a:rPr sz="1900" spc="-5" dirty="0">
                <a:latin typeface="Arial"/>
                <a:cs typeface="Arial"/>
              </a:rPr>
              <a:t>sangat canggih </a:t>
            </a:r>
            <a:r>
              <a:rPr sz="1900" dirty="0">
                <a:latin typeface="Arial"/>
                <a:cs typeface="Arial"/>
              </a:rPr>
              <a:t>dimana </a:t>
            </a:r>
            <a:r>
              <a:rPr sz="1900" spc="-5" dirty="0">
                <a:latin typeface="Arial"/>
                <a:cs typeface="Arial"/>
              </a:rPr>
              <a:t>alat ini bisa  menangkat atau mendapatkan informasi terkait dari hal hal tertentu seperti sensor gerak,  suhu, udara, panas, dan</a:t>
            </a:r>
            <a:r>
              <a:rPr sz="1900" spc="8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lainnya.</a:t>
            </a:r>
            <a:endParaRPr sz="1900">
              <a:latin typeface="Arial"/>
              <a:cs typeface="Arial"/>
            </a:endParaRPr>
          </a:p>
          <a:p>
            <a:pPr marL="299085" marR="6350" indent="-287020" algn="just">
              <a:lnSpc>
                <a:spcPct val="80100"/>
              </a:lnSpc>
              <a:spcBef>
                <a:spcPts val="107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720" algn="l"/>
              </a:tabLst>
            </a:pPr>
            <a:r>
              <a:rPr sz="1900" b="1" spc="-5" dirty="0">
                <a:latin typeface="Arial"/>
                <a:cs typeface="Arial"/>
              </a:rPr>
              <a:t>Konektivitas </a:t>
            </a:r>
            <a:r>
              <a:rPr sz="1900" spc="-5" dirty="0">
                <a:latin typeface="Arial"/>
                <a:cs typeface="Arial"/>
              </a:rPr>
              <a:t>– Konektivitas disini </a:t>
            </a:r>
            <a:r>
              <a:rPr sz="1900" dirty="0">
                <a:latin typeface="Arial"/>
                <a:cs typeface="Arial"/>
              </a:rPr>
              <a:t>berfungsi sebagai penghubung </a:t>
            </a:r>
            <a:r>
              <a:rPr sz="1900" spc="-5" dirty="0">
                <a:latin typeface="Arial"/>
                <a:cs typeface="Arial"/>
              </a:rPr>
              <a:t>dan pertukaran  informasi </a:t>
            </a:r>
            <a:r>
              <a:rPr sz="1900" dirty="0">
                <a:latin typeface="Arial"/>
                <a:cs typeface="Arial"/>
              </a:rPr>
              <a:t>yang </a:t>
            </a:r>
            <a:r>
              <a:rPr sz="1900" spc="-5" dirty="0">
                <a:latin typeface="Arial"/>
                <a:cs typeface="Arial"/>
              </a:rPr>
              <a:t>terjadi </a:t>
            </a:r>
            <a:r>
              <a:rPr sz="1900" dirty="0">
                <a:latin typeface="Arial"/>
                <a:cs typeface="Arial"/>
              </a:rPr>
              <a:t>pada </a:t>
            </a:r>
            <a:r>
              <a:rPr sz="1900" spc="-5" dirty="0">
                <a:latin typeface="Arial"/>
                <a:cs typeface="Arial"/>
              </a:rPr>
              <a:t>Internet Of Things (IOT). Konektivitas ini biasanya yang  </a:t>
            </a:r>
            <a:r>
              <a:rPr sz="1900" spc="-10" dirty="0">
                <a:latin typeface="Arial"/>
                <a:cs typeface="Arial"/>
              </a:rPr>
              <a:t>dibutuhkan </a:t>
            </a:r>
            <a:r>
              <a:rPr sz="1900" spc="-5" dirty="0">
                <a:latin typeface="Arial"/>
                <a:cs typeface="Arial"/>
              </a:rPr>
              <a:t>harus stabil namun tidak perlu dalam bentuk yang besar</a:t>
            </a:r>
            <a:r>
              <a:rPr sz="1900" spc="295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juga.</a:t>
            </a:r>
            <a:endParaRPr sz="1900">
              <a:latin typeface="Arial"/>
              <a:cs typeface="Arial"/>
            </a:endParaRPr>
          </a:p>
          <a:p>
            <a:pPr marL="299085" marR="5080" indent="-287020" algn="just">
              <a:lnSpc>
                <a:spcPts val="1820"/>
              </a:lnSpc>
              <a:spcBef>
                <a:spcPts val="1045"/>
              </a:spcBef>
              <a:buClr>
                <a:srgbClr val="1286C3"/>
              </a:buClr>
              <a:buSzPct val="144736"/>
              <a:buFont typeface="Arial"/>
              <a:buChar char="•"/>
              <a:tabLst>
                <a:tab pos="299720" algn="l"/>
              </a:tabLst>
            </a:pPr>
            <a:r>
              <a:rPr sz="1900" b="1" spc="-5" dirty="0">
                <a:latin typeface="Arial"/>
                <a:cs typeface="Arial"/>
              </a:rPr>
              <a:t>Perangkat yang Berukuran Kecil </a:t>
            </a:r>
            <a:r>
              <a:rPr sz="1900" spc="-5" dirty="0">
                <a:latin typeface="Arial"/>
                <a:cs typeface="Arial"/>
              </a:rPr>
              <a:t>– Perangkat </a:t>
            </a:r>
            <a:r>
              <a:rPr sz="1900" dirty="0">
                <a:latin typeface="Arial"/>
                <a:cs typeface="Arial"/>
              </a:rPr>
              <a:t>kecil </a:t>
            </a:r>
            <a:r>
              <a:rPr sz="1900" spc="-5" dirty="0">
                <a:latin typeface="Arial"/>
                <a:cs typeface="Arial"/>
              </a:rPr>
              <a:t>ini </a:t>
            </a:r>
            <a:r>
              <a:rPr sz="1900" dirty="0">
                <a:latin typeface="Arial"/>
                <a:cs typeface="Arial"/>
              </a:rPr>
              <a:t>dapat </a:t>
            </a:r>
            <a:r>
              <a:rPr sz="1900" spc="-5" dirty="0">
                <a:latin typeface="Arial"/>
                <a:cs typeface="Arial"/>
              </a:rPr>
              <a:t>mendukung dan  meningkatkan </a:t>
            </a:r>
            <a:r>
              <a:rPr sz="1900" dirty="0">
                <a:latin typeface="Arial"/>
                <a:cs typeface="Arial"/>
              </a:rPr>
              <a:t>ketepatan, </a:t>
            </a:r>
            <a:r>
              <a:rPr sz="1900" spc="-5" dirty="0">
                <a:latin typeface="Arial"/>
                <a:cs typeface="Arial"/>
              </a:rPr>
              <a:t>skalabilitas dan fleksibel dalam </a:t>
            </a:r>
            <a:r>
              <a:rPr sz="1900" dirty="0">
                <a:latin typeface="Arial"/>
                <a:cs typeface="Arial"/>
              </a:rPr>
              <a:t>pengembangan </a:t>
            </a:r>
            <a:r>
              <a:rPr sz="1900" spc="-55" dirty="0">
                <a:latin typeface="Arial"/>
                <a:cs typeface="Arial"/>
              </a:rPr>
              <a:t>IoT. </a:t>
            </a:r>
            <a:r>
              <a:rPr sz="1900" spc="-5" dirty="0">
                <a:latin typeface="Arial"/>
                <a:cs typeface="Arial"/>
              </a:rPr>
              <a:t>Dan  teknologi memang seperti </a:t>
            </a:r>
            <a:r>
              <a:rPr sz="1900" spc="-10" dirty="0">
                <a:latin typeface="Arial"/>
                <a:cs typeface="Arial"/>
              </a:rPr>
              <a:t>itum </a:t>
            </a:r>
            <a:r>
              <a:rPr sz="1900" spc="-5" dirty="0">
                <a:latin typeface="Arial"/>
                <a:cs typeface="Arial"/>
              </a:rPr>
              <a:t>makin kecil makin murah dan </a:t>
            </a:r>
            <a:r>
              <a:rPr sz="1900" spc="-10" dirty="0">
                <a:latin typeface="Arial"/>
                <a:cs typeface="Arial"/>
              </a:rPr>
              <a:t>lebih</a:t>
            </a:r>
            <a:r>
              <a:rPr sz="1900" spc="320" dirty="0">
                <a:latin typeface="Arial"/>
                <a:cs typeface="Arial"/>
              </a:rPr>
              <a:t> </a:t>
            </a:r>
            <a:r>
              <a:rPr sz="1900" spc="-5" dirty="0">
                <a:latin typeface="Arial"/>
                <a:cs typeface="Arial"/>
              </a:rPr>
              <a:t>kuat.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7025" y="958977"/>
            <a:ext cx="4907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latin typeface="Arial"/>
                <a:cs typeface="Arial"/>
              </a:rPr>
              <a:t>Cara </a:t>
            </a:r>
            <a:r>
              <a:rPr b="1" spc="-5" dirty="0">
                <a:latin typeface="Arial"/>
                <a:cs typeface="Arial"/>
              </a:rPr>
              <a:t>Kerja Internet of</a:t>
            </a:r>
            <a:r>
              <a:rPr b="1" spc="20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Things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3958" y="1900250"/>
            <a:ext cx="9861550" cy="14338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299085" marR="5080" indent="-287020" algn="just">
              <a:lnSpc>
                <a:spcPts val="2110"/>
              </a:lnSpc>
              <a:spcBef>
                <a:spcPts val="610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5" dirty="0">
                <a:latin typeface="Arial"/>
                <a:cs typeface="Arial"/>
              </a:rPr>
              <a:t>Cara </a:t>
            </a:r>
            <a:r>
              <a:rPr sz="2200" dirty="0">
                <a:latin typeface="Arial"/>
                <a:cs typeface="Arial"/>
              </a:rPr>
              <a:t>Kerja </a:t>
            </a:r>
            <a:r>
              <a:rPr sz="2200" spc="-5" dirty="0">
                <a:latin typeface="Arial"/>
                <a:cs typeface="Arial"/>
              </a:rPr>
              <a:t>Internet of Things </a:t>
            </a:r>
            <a:r>
              <a:rPr sz="2200" spc="-10" dirty="0">
                <a:latin typeface="Arial"/>
                <a:cs typeface="Arial"/>
              </a:rPr>
              <a:t>yaitu </a:t>
            </a:r>
            <a:r>
              <a:rPr sz="2200" spc="-5" dirty="0">
                <a:latin typeface="Arial"/>
                <a:cs typeface="Arial"/>
              </a:rPr>
              <a:t>dengan memanfaatkan sebuah instruksi  pemrograman yang dimana tiap-tiap perintah argumennya </a:t>
            </a:r>
            <a:r>
              <a:rPr sz="2200" spc="-10" dirty="0">
                <a:latin typeface="Arial"/>
                <a:cs typeface="Arial"/>
              </a:rPr>
              <a:t>itu  </a:t>
            </a:r>
            <a:r>
              <a:rPr sz="2200" spc="-5" dirty="0">
                <a:latin typeface="Arial"/>
                <a:cs typeface="Arial"/>
              </a:rPr>
              <a:t>dapat menghasilkan sebuah interaksi </a:t>
            </a:r>
            <a:r>
              <a:rPr sz="2200" spc="-10" dirty="0">
                <a:latin typeface="Arial"/>
                <a:cs typeface="Arial"/>
              </a:rPr>
              <a:t>antara </a:t>
            </a:r>
            <a:r>
              <a:rPr sz="2200" spc="-5" dirty="0">
                <a:latin typeface="Arial"/>
                <a:cs typeface="Arial"/>
              </a:rPr>
              <a:t>sesama perangkat yang saling  terhubung satu sama lainnya secara otomatis tanpa campur tangan  manusia.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03958" y="3384880"/>
            <a:ext cx="2463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  <a:tab pos="1689100" algn="l"/>
              </a:tabLst>
            </a:pPr>
            <a:r>
              <a:rPr sz="2200" spc="-5" dirty="0">
                <a:latin typeface="Arial"/>
                <a:cs typeface="Arial"/>
              </a:rPr>
              <a:t>Bahkan	</a:t>
            </a:r>
            <a:r>
              <a:rPr sz="2200" spc="-10" dirty="0">
                <a:latin typeface="Arial"/>
                <a:cs typeface="Arial"/>
              </a:rPr>
              <a:t>da</a:t>
            </a:r>
            <a:r>
              <a:rPr sz="2200" spc="-5" dirty="0">
                <a:latin typeface="Arial"/>
                <a:cs typeface="Arial"/>
              </a:rPr>
              <a:t>l</a:t>
            </a:r>
            <a:r>
              <a:rPr sz="2200" spc="-10" dirty="0">
                <a:latin typeface="Arial"/>
                <a:cs typeface="Arial"/>
              </a:rPr>
              <a:t>am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069" y="3384880"/>
            <a:ext cx="72034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42010" algn="l"/>
                <a:tab pos="1667510" algn="l"/>
                <a:tab pos="2419350" algn="l"/>
                <a:tab pos="3898900" algn="l"/>
                <a:tab pos="5069840" algn="l"/>
                <a:tab pos="6211570" algn="l"/>
              </a:tabLst>
            </a:pPr>
            <a:r>
              <a:rPr sz="2200" spc="-5" dirty="0">
                <a:latin typeface="Arial"/>
                <a:cs typeface="Arial"/>
              </a:rPr>
              <a:t>jarak	</a:t>
            </a:r>
            <a:r>
              <a:rPr sz="2200" spc="-10" dirty="0">
                <a:latin typeface="Arial"/>
                <a:cs typeface="Arial"/>
              </a:rPr>
              <a:t>yang	</a:t>
            </a:r>
            <a:r>
              <a:rPr sz="2200" dirty="0">
                <a:latin typeface="Arial"/>
                <a:cs typeface="Arial"/>
              </a:rPr>
              <a:t>jauh	</a:t>
            </a:r>
            <a:r>
              <a:rPr sz="2200" spc="-5" dirty="0">
                <a:latin typeface="Arial"/>
                <a:cs typeface="Arial"/>
              </a:rPr>
              <a:t>sekalipun.	Internet	dapat	menjadi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3958" y="3653409"/>
            <a:ext cx="9862820" cy="23812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99085" marR="5715" algn="just">
              <a:lnSpc>
                <a:spcPct val="80000"/>
              </a:lnSpc>
              <a:spcBef>
                <a:spcPts val="625"/>
              </a:spcBef>
            </a:pPr>
            <a:r>
              <a:rPr sz="2200" spc="-5" dirty="0">
                <a:latin typeface="Arial"/>
                <a:cs typeface="Arial"/>
              </a:rPr>
              <a:t>penghubung diantara kedua interaksi perangkat </a:t>
            </a:r>
            <a:r>
              <a:rPr sz="2200" dirty="0">
                <a:latin typeface="Arial"/>
                <a:cs typeface="Arial"/>
              </a:rPr>
              <a:t>tersebut. </a:t>
            </a:r>
            <a:r>
              <a:rPr sz="2200" spc="-5" dirty="0">
                <a:latin typeface="Arial"/>
                <a:cs typeface="Arial"/>
              </a:rPr>
              <a:t>Sementara  manusia hanya bertugas sebagai </a:t>
            </a:r>
            <a:r>
              <a:rPr sz="2200" spc="-10" dirty="0">
                <a:latin typeface="Arial"/>
                <a:cs typeface="Arial"/>
              </a:rPr>
              <a:t>pengatur </a:t>
            </a:r>
            <a:r>
              <a:rPr sz="2200" spc="-5" dirty="0">
                <a:latin typeface="Arial"/>
                <a:cs typeface="Arial"/>
              </a:rPr>
              <a:t>dan pengawas bekerjanya </a:t>
            </a:r>
            <a:r>
              <a:rPr sz="2200" spc="-10" dirty="0">
                <a:latin typeface="Arial"/>
                <a:cs typeface="Arial"/>
              </a:rPr>
              <a:t>alat  </a:t>
            </a:r>
            <a:r>
              <a:rPr sz="2200" spc="-5" dirty="0">
                <a:latin typeface="Arial"/>
                <a:cs typeface="Arial"/>
              </a:rPr>
              <a:t>tersebut secara</a:t>
            </a:r>
            <a:r>
              <a:rPr sz="2200" spc="2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langsung.</a:t>
            </a:r>
            <a:endParaRPr sz="2200">
              <a:latin typeface="Arial"/>
              <a:cs typeface="Arial"/>
            </a:endParaRPr>
          </a:p>
          <a:p>
            <a:pPr marL="299085" marR="5080" indent="-287020" algn="just">
              <a:lnSpc>
                <a:spcPct val="80000"/>
              </a:lnSpc>
              <a:spcBef>
                <a:spcPts val="1130"/>
              </a:spcBef>
              <a:buClr>
                <a:srgbClr val="1286C3"/>
              </a:buClr>
              <a:buSzPct val="145454"/>
              <a:buChar char="•"/>
              <a:tabLst>
                <a:tab pos="299720" algn="l"/>
              </a:tabLst>
            </a:pPr>
            <a:r>
              <a:rPr sz="2200" spc="-35" dirty="0">
                <a:latin typeface="Arial"/>
                <a:cs typeface="Arial"/>
              </a:rPr>
              <a:t>Tantangan </a:t>
            </a:r>
            <a:r>
              <a:rPr sz="2200" spc="-5" dirty="0">
                <a:latin typeface="Arial"/>
                <a:cs typeface="Arial"/>
              </a:rPr>
              <a:t>terbesar dalam dunia </a:t>
            </a:r>
            <a:r>
              <a:rPr sz="2200" dirty="0">
                <a:latin typeface="Arial"/>
                <a:cs typeface="Arial"/>
              </a:rPr>
              <a:t>Internet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dirty="0">
                <a:latin typeface="Arial"/>
                <a:cs typeface="Arial"/>
              </a:rPr>
              <a:t>Things </a:t>
            </a:r>
            <a:r>
              <a:rPr sz="2200" spc="-5" dirty="0">
                <a:latin typeface="Arial"/>
                <a:cs typeface="Arial"/>
              </a:rPr>
              <a:t>ialah menyusun jaringan  komunikasinya sendiri, yang dimana jaringan tersebut sangatlah </a:t>
            </a:r>
            <a:r>
              <a:rPr sz="2200" dirty="0">
                <a:latin typeface="Arial"/>
                <a:cs typeface="Arial"/>
              </a:rPr>
              <a:t>kompleks,  </a:t>
            </a:r>
            <a:r>
              <a:rPr sz="2200" spc="-5" dirty="0">
                <a:latin typeface="Arial"/>
                <a:cs typeface="Arial"/>
              </a:rPr>
              <a:t>dan memerlukan sistem keamanan yang </a:t>
            </a:r>
            <a:r>
              <a:rPr sz="2200" dirty="0">
                <a:latin typeface="Arial"/>
                <a:cs typeface="Arial"/>
              </a:rPr>
              <a:t>ketat. </a:t>
            </a:r>
            <a:r>
              <a:rPr sz="2200" spc="-5" dirty="0">
                <a:latin typeface="Arial"/>
                <a:cs typeface="Arial"/>
              </a:rPr>
              <a:t>Selain itu biaya operasional  yang mahal sering menjadi penyebab kegagalan yang </a:t>
            </a:r>
            <a:r>
              <a:rPr sz="2200" spc="-10" dirty="0">
                <a:latin typeface="Arial"/>
                <a:cs typeface="Arial"/>
              </a:rPr>
              <a:t>berujung </a:t>
            </a:r>
            <a:r>
              <a:rPr sz="2200" spc="-5" dirty="0">
                <a:latin typeface="Arial"/>
                <a:cs typeface="Arial"/>
              </a:rPr>
              <a:t>pada  gagalnya</a:t>
            </a:r>
            <a:r>
              <a:rPr sz="2200" spc="1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produksi.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767</TotalTime>
  <Words>1618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Montserrat</vt:lpstr>
      <vt:lpstr>Trebuchet MS</vt:lpstr>
      <vt:lpstr>Office Theme</vt:lpstr>
      <vt:lpstr>     ICT LITERACY Program Studi Informatika  SESI 13 – Digital Citizenship (Cyber City, IoT,  Smart City, dan Smart Citizenship)  </vt:lpstr>
      <vt:lpstr>Cyber City</vt:lpstr>
      <vt:lpstr>Cyber City di Indonesia</vt:lpstr>
      <vt:lpstr>Internet of Things (IoT)</vt:lpstr>
      <vt:lpstr>PowerPoint Presentation</vt:lpstr>
      <vt:lpstr>Konsep IoT</vt:lpstr>
      <vt:lpstr>Fungsi IoT</vt:lpstr>
      <vt:lpstr>Unsur Internet of Things</vt:lpstr>
      <vt:lpstr>Cara Kerja Internet of Things</vt:lpstr>
      <vt:lpstr>Cara Kerja Internet of Things</vt:lpstr>
      <vt:lpstr>Implementasi IoT</vt:lpstr>
      <vt:lpstr>Kelebihan/Keuntungan IoT</vt:lpstr>
      <vt:lpstr>Kelebihan/Keuntungan IoT</vt:lpstr>
      <vt:lpstr>Kekurangan/Resiko IoT</vt:lpstr>
      <vt:lpstr>Smart City</vt:lpstr>
      <vt:lpstr>Contoh Smart City</vt:lpstr>
      <vt:lpstr>Contoh Smart City</vt:lpstr>
      <vt:lpstr>Smart Citizenship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62</cp:revision>
  <dcterms:created xsi:type="dcterms:W3CDTF">2021-09-06T16:17:13Z</dcterms:created>
  <dcterms:modified xsi:type="dcterms:W3CDTF">2022-10-25T04:06:49Z</dcterms:modified>
</cp:coreProperties>
</file>