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944686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ICT LITERACY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 14 – Trend Machine Learning  dan Artificial Intelligence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541" y="721867"/>
            <a:ext cx="3502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Artificial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Intelligence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6422" y="1739264"/>
            <a:ext cx="6469380" cy="1992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715" indent="-287020" algn="just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5000"/>
              <a:buChar char="•"/>
              <a:tabLst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AI merupakan sistem komputer yang bisa melakukan  pekerjaan-pekerjaan </a:t>
            </a:r>
            <a:r>
              <a:rPr sz="2000" spc="-10" dirty="0">
                <a:latin typeface="Arial"/>
                <a:cs typeface="Arial"/>
              </a:rPr>
              <a:t>yang </a:t>
            </a:r>
            <a:r>
              <a:rPr sz="2000" spc="-5" dirty="0">
                <a:latin typeface="Arial"/>
                <a:cs typeface="Arial"/>
              </a:rPr>
              <a:t>umumnya memerlukan  tenaga manusia atau kecerdasan </a:t>
            </a:r>
            <a:r>
              <a:rPr sz="2000" dirty="0">
                <a:latin typeface="Arial"/>
                <a:cs typeface="Arial"/>
              </a:rPr>
              <a:t>manusia </a:t>
            </a:r>
            <a:r>
              <a:rPr sz="2000" spc="-10" dirty="0">
                <a:latin typeface="Arial"/>
                <a:cs typeface="Arial"/>
              </a:rPr>
              <a:t>untuk  </a:t>
            </a:r>
            <a:r>
              <a:rPr sz="2000" dirty="0">
                <a:latin typeface="Arial"/>
                <a:cs typeface="Arial"/>
              </a:rPr>
              <a:t>menyelesaikan </a:t>
            </a:r>
            <a:r>
              <a:rPr sz="2000" spc="-5" dirty="0">
                <a:latin typeface="Arial"/>
                <a:cs typeface="Arial"/>
              </a:rPr>
              <a:t>pekerjaan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tersebut.</a:t>
            </a:r>
            <a:endParaRPr sz="20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AI sendiri merupakan </a:t>
            </a:r>
            <a:r>
              <a:rPr sz="2000" spc="-10" dirty="0">
                <a:latin typeface="Arial"/>
                <a:cs typeface="Arial"/>
              </a:rPr>
              <a:t>teknologi </a:t>
            </a:r>
            <a:r>
              <a:rPr sz="2000" dirty="0">
                <a:latin typeface="Arial"/>
                <a:cs typeface="Arial"/>
              </a:rPr>
              <a:t>yang </a:t>
            </a:r>
            <a:r>
              <a:rPr sz="2000" spc="-5" dirty="0">
                <a:latin typeface="Arial"/>
                <a:cs typeface="Arial"/>
              </a:rPr>
              <a:t>memerlukan </a:t>
            </a:r>
            <a:r>
              <a:rPr sz="2000" spc="-10" dirty="0">
                <a:latin typeface="Arial"/>
                <a:cs typeface="Arial"/>
              </a:rPr>
              <a:t>data  </a:t>
            </a:r>
            <a:r>
              <a:rPr sz="2000" spc="-5" dirty="0">
                <a:latin typeface="Arial"/>
                <a:cs typeface="Arial"/>
              </a:rPr>
              <a:t>untuk dijadikan pengetahuan, sama seperti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manusia.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2935" y="4010659"/>
            <a:ext cx="3796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6589" algn="l"/>
                <a:tab pos="2586355" algn="l"/>
                <a:tab pos="3316604" algn="l"/>
              </a:tabLst>
            </a:pPr>
            <a:r>
              <a:rPr sz="2000" dirty="0">
                <a:latin typeface="Arial"/>
                <a:cs typeface="Arial"/>
              </a:rPr>
              <a:t>kec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rd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san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ya	</a:t>
            </a:r>
            <a:r>
              <a:rPr sz="2000" spc="-5" dirty="0">
                <a:latin typeface="Arial"/>
                <a:cs typeface="Arial"/>
              </a:rPr>
              <a:t>bi</a:t>
            </a:r>
            <a:r>
              <a:rPr sz="2000" dirty="0">
                <a:latin typeface="Arial"/>
                <a:cs typeface="Arial"/>
              </a:rPr>
              <a:t>sa	</a:t>
            </a:r>
            <a:r>
              <a:rPr sz="2000" spc="-5" dirty="0">
                <a:latin typeface="Arial"/>
                <a:cs typeface="Arial"/>
              </a:rPr>
              <a:t>lebi</a:t>
            </a:r>
            <a:r>
              <a:rPr sz="2000" dirty="0">
                <a:latin typeface="Arial"/>
                <a:cs typeface="Arial"/>
              </a:rPr>
              <a:t>h	</a:t>
            </a:r>
            <a:r>
              <a:rPr sz="2000" spc="-5" dirty="0">
                <a:latin typeface="Arial"/>
                <a:cs typeface="Arial"/>
              </a:rPr>
              <a:t>baik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2935" y="3705555"/>
            <a:ext cx="44570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0325" algn="r">
              <a:lnSpc>
                <a:spcPct val="100000"/>
              </a:lnSpc>
              <a:spcBef>
                <a:spcPts val="105"/>
              </a:spcBef>
              <a:tabLst>
                <a:tab pos="473709" algn="l"/>
                <a:tab pos="2317750" algn="l"/>
                <a:tab pos="3950335" algn="l"/>
              </a:tabLst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I	me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ut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5" dirty="0">
                <a:latin typeface="Arial"/>
                <a:cs typeface="Arial"/>
              </a:rPr>
              <a:t>hk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	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nga</a:t>
            </a:r>
            <a:r>
              <a:rPr sz="2000" spc="-15" dirty="0">
                <a:latin typeface="Arial"/>
                <a:cs typeface="Arial"/>
              </a:rPr>
              <a:t>l</a:t>
            </a:r>
            <a:r>
              <a:rPr sz="2000" spc="-5" dirty="0">
                <a:latin typeface="Arial"/>
                <a:cs typeface="Arial"/>
              </a:rPr>
              <a:t>ama</a:t>
            </a:r>
            <a:r>
              <a:rPr sz="2000" dirty="0">
                <a:latin typeface="Arial"/>
                <a:cs typeface="Arial"/>
              </a:rPr>
              <a:t>n	dan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lag</a:t>
            </a:r>
            <a:r>
              <a:rPr sz="2000" dirty="0">
                <a:latin typeface="Arial"/>
                <a:cs typeface="Arial"/>
              </a:rPr>
              <a:t>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0621" y="3705555"/>
            <a:ext cx="5486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Poin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5378" y="3705555"/>
            <a:ext cx="8591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supaya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penti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935" y="4315459"/>
            <a:ext cx="618299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dalam proses AI adalah learning, </a:t>
            </a:r>
            <a:r>
              <a:rPr sz="2000" dirty="0">
                <a:latin typeface="Arial"/>
                <a:cs typeface="Arial"/>
              </a:rPr>
              <a:t>reasoning </a:t>
            </a:r>
            <a:r>
              <a:rPr sz="2000" spc="-5" dirty="0">
                <a:latin typeface="Arial"/>
                <a:cs typeface="Arial"/>
              </a:rPr>
              <a:t>dan </a:t>
            </a:r>
            <a:r>
              <a:rPr sz="2000" dirty="0">
                <a:latin typeface="Arial"/>
                <a:cs typeface="Arial"/>
              </a:rPr>
              <a:t>self  </a:t>
            </a:r>
            <a:r>
              <a:rPr sz="2000" spc="-5" dirty="0">
                <a:latin typeface="Arial"/>
                <a:cs typeface="Arial"/>
              </a:rPr>
              <a:t>correction. AI perlu belajar </a:t>
            </a:r>
            <a:r>
              <a:rPr sz="2000" spc="-10" dirty="0">
                <a:latin typeface="Arial"/>
                <a:cs typeface="Arial"/>
              </a:rPr>
              <a:t>untuk </a:t>
            </a:r>
            <a:r>
              <a:rPr sz="2000" spc="-5" dirty="0">
                <a:latin typeface="Arial"/>
                <a:cs typeface="Arial"/>
              </a:rPr>
              <a:t>memperkaya  pengetahuannya. Proses belajar AI pun tidak </a:t>
            </a:r>
            <a:r>
              <a:rPr sz="2000" dirty="0">
                <a:latin typeface="Arial"/>
                <a:cs typeface="Arial"/>
              </a:rPr>
              <a:t>selalu  </a:t>
            </a:r>
            <a:r>
              <a:rPr sz="2000" spc="-5" dirty="0">
                <a:latin typeface="Arial"/>
                <a:cs typeface="Arial"/>
              </a:rPr>
              <a:t>disuruh oleh </a:t>
            </a:r>
            <a:r>
              <a:rPr sz="2000" dirty="0">
                <a:latin typeface="Arial"/>
                <a:cs typeface="Arial"/>
              </a:rPr>
              <a:t>manusia, melainkan </a:t>
            </a:r>
            <a:r>
              <a:rPr sz="2000" spc="-5" dirty="0">
                <a:latin typeface="Arial"/>
                <a:cs typeface="Arial"/>
              </a:rPr>
              <a:t>AI akan belajar  dengan sendirinya berdasarkan pengalaman AI saat  digunakan oleh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manusia.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43341" y="1961388"/>
            <a:ext cx="3205226" cy="1999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333" y="1327149"/>
            <a:ext cx="5370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Cara </a:t>
            </a:r>
            <a:r>
              <a:rPr b="1" spc="-5" dirty="0">
                <a:latin typeface="Arial"/>
                <a:cs typeface="Arial"/>
              </a:rPr>
              <a:t>Kerja Artificial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Intelligence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3035935"/>
            <a:ext cx="9862185" cy="2297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AI </a:t>
            </a:r>
            <a:r>
              <a:rPr sz="2000" spc="-10" dirty="0">
                <a:latin typeface="Carlito"/>
                <a:cs typeface="Carlito"/>
              </a:rPr>
              <a:t>bekerja dengan </a:t>
            </a:r>
            <a:r>
              <a:rPr sz="2000" spc="-15" dirty="0">
                <a:latin typeface="Carlito"/>
                <a:cs typeface="Carlito"/>
              </a:rPr>
              <a:t>cara </a:t>
            </a:r>
            <a:r>
              <a:rPr sz="2000" spc="-10" dirty="0">
                <a:latin typeface="Carlito"/>
                <a:cs typeface="Carlito"/>
              </a:rPr>
              <a:t>menggabungkan </a:t>
            </a:r>
            <a:r>
              <a:rPr sz="2000" spc="-5" dirty="0">
                <a:latin typeface="Carlito"/>
                <a:cs typeface="Carlito"/>
              </a:rPr>
              <a:t>sejumlah besar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dengan pemrosesan </a:t>
            </a:r>
            <a:r>
              <a:rPr sz="2000" spc="-15" dirty="0">
                <a:latin typeface="Carlito"/>
                <a:cs typeface="Carlito"/>
              </a:rPr>
              <a:t>yang  </a:t>
            </a:r>
            <a:r>
              <a:rPr sz="2000" spc="-5" dirty="0">
                <a:latin typeface="Carlito"/>
                <a:cs typeface="Carlito"/>
              </a:rPr>
              <a:t>cepat, berulang dan algoritma cerdas, memungkinkan </a:t>
            </a:r>
            <a:r>
              <a:rPr sz="2000" spc="-15" dirty="0">
                <a:latin typeface="Carlito"/>
                <a:cs typeface="Carlito"/>
              </a:rPr>
              <a:t>perangkat </a:t>
            </a:r>
            <a:r>
              <a:rPr sz="2000" dirty="0">
                <a:latin typeface="Carlito"/>
                <a:cs typeface="Carlito"/>
              </a:rPr>
              <a:t>lunak </a:t>
            </a:r>
            <a:r>
              <a:rPr sz="2000" spc="-10" dirty="0">
                <a:latin typeface="Carlito"/>
                <a:cs typeface="Carlito"/>
              </a:rPr>
              <a:t>untuk </a:t>
            </a:r>
            <a:r>
              <a:rPr sz="2000" spc="-5" dirty="0">
                <a:latin typeface="Carlito"/>
                <a:cs typeface="Carlito"/>
              </a:rPr>
              <a:t>belajar </a:t>
            </a:r>
            <a:r>
              <a:rPr sz="2000" spc="-10" dirty="0">
                <a:latin typeface="Carlito"/>
                <a:cs typeface="Carlito"/>
              </a:rPr>
              <a:t>secara  otomatis </a:t>
            </a:r>
            <a:r>
              <a:rPr sz="2000" spc="-5" dirty="0">
                <a:latin typeface="Carlito"/>
                <a:cs typeface="Carlito"/>
              </a:rPr>
              <a:t>dari pola </a:t>
            </a:r>
            <a:r>
              <a:rPr sz="2000" spc="-15" dirty="0">
                <a:latin typeface="Carlito"/>
                <a:cs typeface="Carlito"/>
              </a:rPr>
              <a:t>atau </a:t>
            </a:r>
            <a:r>
              <a:rPr sz="2000" spc="-5" dirty="0">
                <a:latin typeface="Carlito"/>
                <a:cs typeface="Carlito"/>
              </a:rPr>
              <a:t>fitur dalam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data.</a:t>
            </a:r>
            <a:endParaRPr sz="200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Mampu </a:t>
            </a:r>
            <a:r>
              <a:rPr sz="2000" spc="-10" dirty="0">
                <a:latin typeface="Carlito"/>
                <a:cs typeface="Carlito"/>
              </a:rPr>
              <a:t>melakukan </a:t>
            </a:r>
            <a:r>
              <a:rPr sz="2000" i="1" spc="-5" dirty="0">
                <a:latin typeface="Carlito"/>
                <a:cs typeface="Carlito"/>
              </a:rPr>
              <a:t>self correction </a:t>
            </a:r>
            <a:r>
              <a:rPr sz="2000" spc="-10" dirty="0">
                <a:latin typeface="Carlito"/>
                <a:cs typeface="Carlito"/>
              </a:rPr>
              <a:t>atau mengoreksi </a:t>
            </a:r>
            <a:r>
              <a:rPr sz="2000" spc="-5" dirty="0">
                <a:latin typeface="Carlito"/>
                <a:cs typeface="Carlito"/>
              </a:rPr>
              <a:t>diri sendiri. </a:t>
            </a:r>
            <a:r>
              <a:rPr sz="2000" spc="-15" dirty="0">
                <a:latin typeface="Carlito"/>
                <a:cs typeface="Carlito"/>
              </a:rPr>
              <a:t>Jika </a:t>
            </a:r>
            <a:r>
              <a:rPr sz="2000" spc="-10" dirty="0">
                <a:latin typeface="Carlito"/>
                <a:cs typeface="Carlito"/>
              </a:rPr>
              <a:t>kamu </a:t>
            </a:r>
            <a:r>
              <a:rPr sz="2000" spc="-5" dirty="0">
                <a:latin typeface="Carlito"/>
                <a:cs typeface="Carlito"/>
              </a:rPr>
              <a:t>pernah  mendengar ungkapan </a:t>
            </a:r>
            <a:r>
              <a:rPr sz="2000" dirty="0">
                <a:latin typeface="Carlito"/>
                <a:cs typeface="Carlito"/>
              </a:rPr>
              <a:t>AI </a:t>
            </a:r>
            <a:r>
              <a:rPr sz="2000" spc="-30" dirty="0">
                <a:latin typeface="Carlito"/>
                <a:cs typeface="Carlito"/>
              </a:rPr>
              <a:t>“Jika </a:t>
            </a:r>
            <a:r>
              <a:rPr sz="2000" spc="-10" dirty="0">
                <a:latin typeface="Carlito"/>
                <a:cs typeface="Carlito"/>
              </a:rPr>
              <a:t>aku </a:t>
            </a:r>
            <a:r>
              <a:rPr sz="2000" dirty="0">
                <a:latin typeface="Carlito"/>
                <a:cs typeface="Carlito"/>
              </a:rPr>
              <a:t>tidak </a:t>
            </a:r>
            <a:r>
              <a:rPr sz="2000" spc="-5" dirty="0">
                <a:latin typeface="Carlito"/>
                <a:cs typeface="Carlito"/>
              </a:rPr>
              <a:t>pernah </a:t>
            </a:r>
            <a:r>
              <a:rPr sz="2000" dirty="0">
                <a:latin typeface="Carlito"/>
                <a:cs typeface="Carlito"/>
              </a:rPr>
              <a:t>menang, </a:t>
            </a:r>
            <a:r>
              <a:rPr sz="2000" spc="-10" dirty="0">
                <a:latin typeface="Carlito"/>
                <a:cs typeface="Carlito"/>
              </a:rPr>
              <a:t>maka setidaknya aku </a:t>
            </a:r>
            <a:r>
              <a:rPr sz="2000" dirty="0">
                <a:latin typeface="Carlito"/>
                <a:cs typeface="Carlito"/>
              </a:rPr>
              <a:t>tidak </a:t>
            </a:r>
            <a:r>
              <a:rPr sz="2000" spc="-5" dirty="0">
                <a:latin typeface="Carlito"/>
                <a:cs typeface="Carlito"/>
              </a:rPr>
              <a:t>boleh  kalah” sedikit ngeri </a:t>
            </a:r>
            <a:r>
              <a:rPr sz="2000" spc="-15" dirty="0">
                <a:latin typeface="Carlito"/>
                <a:cs typeface="Carlito"/>
              </a:rPr>
              <a:t>juga ya. </a:t>
            </a:r>
            <a:r>
              <a:rPr sz="2000" dirty="0">
                <a:latin typeface="Carlito"/>
                <a:cs typeface="Carlito"/>
              </a:rPr>
              <a:t>AI memang </a:t>
            </a:r>
            <a:r>
              <a:rPr sz="2000" spc="-15" dirty="0">
                <a:latin typeface="Carlito"/>
                <a:cs typeface="Carlito"/>
              </a:rPr>
              <a:t>diprogram </a:t>
            </a:r>
            <a:r>
              <a:rPr sz="2000" spc="-5" dirty="0">
                <a:latin typeface="Carlito"/>
                <a:cs typeface="Carlito"/>
              </a:rPr>
              <a:t>untuk terus belajar dan membenahi diri  sendiri dari </a:t>
            </a:r>
            <a:r>
              <a:rPr sz="2000" spc="-10" dirty="0">
                <a:latin typeface="Carlito"/>
                <a:cs typeface="Carlito"/>
              </a:rPr>
              <a:t>kesalahan yang </a:t>
            </a:r>
            <a:r>
              <a:rPr sz="2000" spc="-5" dirty="0">
                <a:latin typeface="Carlito"/>
                <a:cs typeface="Carlito"/>
              </a:rPr>
              <a:t>pernah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dibuatnya.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240917"/>
            <a:ext cx="62833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Cara </a:t>
            </a:r>
            <a:r>
              <a:rPr b="1" spc="-5" dirty="0">
                <a:latin typeface="Arial"/>
                <a:cs typeface="Arial"/>
              </a:rPr>
              <a:t>Kerja dan </a:t>
            </a:r>
            <a:r>
              <a:rPr b="1" spc="-10" dirty="0">
                <a:latin typeface="Arial"/>
                <a:cs typeface="Arial"/>
              </a:rPr>
              <a:t>Kemampuan </a:t>
            </a:r>
            <a:r>
              <a:rPr b="1" spc="-5" dirty="0">
                <a:latin typeface="Arial"/>
                <a:cs typeface="Arial"/>
              </a:rPr>
              <a:t>Artificial  Intelligence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9522" y="2491232"/>
            <a:ext cx="9862185" cy="2297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AI </a:t>
            </a:r>
            <a:r>
              <a:rPr sz="2000" spc="-10" dirty="0">
                <a:latin typeface="Carlito"/>
                <a:cs typeface="Carlito"/>
              </a:rPr>
              <a:t>bekerja dengan </a:t>
            </a:r>
            <a:r>
              <a:rPr sz="2000" spc="-15" dirty="0">
                <a:latin typeface="Carlito"/>
                <a:cs typeface="Carlito"/>
              </a:rPr>
              <a:t>cara </a:t>
            </a:r>
            <a:r>
              <a:rPr sz="2000" spc="-10" dirty="0">
                <a:latin typeface="Carlito"/>
                <a:cs typeface="Carlito"/>
              </a:rPr>
              <a:t>menggabungkan </a:t>
            </a:r>
            <a:r>
              <a:rPr sz="2000" spc="-5" dirty="0">
                <a:latin typeface="Carlito"/>
                <a:cs typeface="Carlito"/>
              </a:rPr>
              <a:t>sejumlah besar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dengan pemrosesan </a:t>
            </a:r>
            <a:r>
              <a:rPr sz="2000" spc="-15" dirty="0">
                <a:latin typeface="Carlito"/>
                <a:cs typeface="Carlito"/>
              </a:rPr>
              <a:t>yang  </a:t>
            </a:r>
            <a:r>
              <a:rPr sz="2000" spc="-5" dirty="0">
                <a:latin typeface="Carlito"/>
                <a:cs typeface="Carlito"/>
              </a:rPr>
              <a:t>cepat, berulang dan algoritma cerdas, memungkinkan </a:t>
            </a:r>
            <a:r>
              <a:rPr sz="2000" spc="-15" dirty="0">
                <a:latin typeface="Carlito"/>
                <a:cs typeface="Carlito"/>
              </a:rPr>
              <a:t>perangkat </a:t>
            </a:r>
            <a:r>
              <a:rPr sz="2000" dirty="0">
                <a:latin typeface="Carlito"/>
                <a:cs typeface="Carlito"/>
              </a:rPr>
              <a:t>lunak </a:t>
            </a:r>
            <a:r>
              <a:rPr sz="2000" spc="-10" dirty="0">
                <a:latin typeface="Carlito"/>
                <a:cs typeface="Carlito"/>
              </a:rPr>
              <a:t>untuk </a:t>
            </a:r>
            <a:r>
              <a:rPr sz="2000" spc="-5" dirty="0">
                <a:latin typeface="Carlito"/>
                <a:cs typeface="Carlito"/>
              </a:rPr>
              <a:t>belajar </a:t>
            </a:r>
            <a:r>
              <a:rPr sz="2000" spc="-10" dirty="0">
                <a:latin typeface="Carlito"/>
                <a:cs typeface="Carlito"/>
              </a:rPr>
              <a:t>secara  otomatis </a:t>
            </a:r>
            <a:r>
              <a:rPr sz="2000" spc="-5" dirty="0">
                <a:latin typeface="Carlito"/>
                <a:cs typeface="Carlito"/>
              </a:rPr>
              <a:t>dari pola </a:t>
            </a:r>
            <a:r>
              <a:rPr sz="2000" spc="-15" dirty="0">
                <a:latin typeface="Carlito"/>
                <a:cs typeface="Carlito"/>
              </a:rPr>
              <a:t>atau </a:t>
            </a:r>
            <a:r>
              <a:rPr sz="2000" spc="-5" dirty="0">
                <a:latin typeface="Carlito"/>
                <a:cs typeface="Carlito"/>
              </a:rPr>
              <a:t>fitur dalam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data.</a:t>
            </a:r>
            <a:endParaRPr sz="200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7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Mampu </a:t>
            </a:r>
            <a:r>
              <a:rPr sz="2000" spc="-10" dirty="0">
                <a:latin typeface="Carlito"/>
                <a:cs typeface="Carlito"/>
              </a:rPr>
              <a:t>melakukan </a:t>
            </a:r>
            <a:r>
              <a:rPr sz="2000" i="1" spc="-5" dirty="0">
                <a:latin typeface="Carlito"/>
                <a:cs typeface="Carlito"/>
              </a:rPr>
              <a:t>self correction </a:t>
            </a:r>
            <a:r>
              <a:rPr sz="2000" spc="-15" dirty="0">
                <a:latin typeface="Carlito"/>
                <a:cs typeface="Carlito"/>
              </a:rPr>
              <a:t>atau </a:t>
            </a:r>
            <a:r>
              <a:rPr sz="2000" spc="-10" dirty="0">
                <a:latin typeface="Carlito"/>
                <a:cs typeface="Carlito"/>
              </a:rPr>
              <a:t>mengoreksi </a:t>
            </a:r>
            <a:r>
              <a:rPr sz="2000" spc="-5" dirty="0">
                <a:latin typeface="Carlito"/>
                <a:cs typeface="Carlito"/>
              </a:rPr>
              <a:t>diri sendiri. </a:t>
            </a:r>
            <a:r>
              <a:rPr sz="2000" spc="-15" dirty="0">
                <a:latin typeface="Carlito"/>
                <a:cs typeface="Carlito"/>
              </a:rPr>
              <a:t>Jika </a:t>
            </a:r>
            <a:r>
              <a:rPr sz="2000" spc="-10" dirty="0">
                <a:latin typeface="Carlito"/>
                <a:cs typeface="Carlito"/>
              </a:rPr>
              <a:t>kamu </a:t>
            </a:r>
            <a:r>
              <a:rPr sz="2000" spc="-5" dirty="0">
                <a:latin typeface="Carlito"/>
                <a:cs typeface="Carlito"/>
              </a:rPr>
              <a:t>pernah  mendengar ungkapan </a:t>
            </a:r>
            <a:r>
              <a:rPr sz="2000" dirty="0">
                <a:latin typeface="Carlito"/>
                <a:cs typeface="Carlito"/>
              </a:rPr>
              <a:t>AI </a:t>
            </a:r>
            <a:r>
              <a:rPr sz="2000" spc="-30" dirty="0">
                <a:latin typeface="Carlito"/>
                <a:cs typeface="Carlito"/>
              </a:rPr>
              <a:t>“Jika </a:t>
            </a:r>
            <a:r>
              <a:rPr sz="2000" spc="-10" dirty="0">
                <a:latin typeface="Carlito"/>
                <a:cs typeface="Carlito"/>
              </a:rPr>
              <a:t>aku </a:t>
            </a:r>
            <a:r>
              <a:rPr sz="2000" dirty="0">
                <a:latin typeface="Carlito"/>
                <a:cs typeface="Carlito"/>
              </a:rPr>
              <a:t>tidak </a:t>
            </a:r>
            <a:r>
              <a:rPr sz="2000" spc="-5" dirty="0">
                <a:latin typeface="Carlito"/>
                <a:cs typeface="Carlito"/>
              </a:rPr>
              <a:t>pernah </a:t>
            </a:r>
            <a:r>
              <a:rPr sz="2000" dirty="0">
                <a:latin typeface="Carlito"/>
                <a:cs typeface="Carlito"/>
              </a:rPr>
              <a:t>menang, </a:t>
            </a:r>
            <a:r>
              <a:rPr sz="2000" spc="-10" dirty="0">
                <a:latin typeface="Carlito"/>
                <a:cs typeface="Carlito"/>
              </a:rPr>
              <a:t>maka setidaknya aku </a:t>
            </a:r>
            <a:r>
              <a:rPr sz="2000" dirty="0">
                <a:latin typeface="Carlito"/>
                <a:cs typeface="Carlito"/>
              </a:rPr>
              <a:t>tidak </a:t>
            </a:r>
            <a:r>
              <a:rPr sz="2000" spc="-5" dirty="0">
                <a:latin typeface="Carlito"/>
                <a:cs typeface="Carlito"/>
              </a:rPr>
              <a:t>boleh  kalah” sedikit ngeri </a:t>
            </a:r>
            <a:r>
              <a:rPr sz="2000" spc="-15" dirty="0">
                <a:latin typeface="Carlito"/>
                <a:cs typeface="Carlito"/>
              </a:rPr>
              <a:t>juga ya. </a:t>
            </a:r>
            <a:r>
              <a:rPr sz="2000" dirty="0">
                <a:latin typeface="Carlito"/>
                <a:cs typeface="Carlito"/>
              </a:rPr>
              <a:t>AI memang </a:t>
            </a:r>
            <a:r>
              <a:rPr sz="2000" spc="-15" dirty="0">
                <a:latin typeface="Carlito"/>
                <a:cs typeface="Carlito"/>
              </a:rPr>
              <a:t>diprogram </a:t>
            </a:r>
            <a:r>
              <a:rPr sz="2000" spc="-5" dirty="0">
                <a:latin typeface="Carlito"/>
                <a:cs typeface="Carlito"/>
              </a:rPr>
              <a:t>untuk terus belajar dan membenahi diri  sendiri dari </a:t>
            </a:r>
            <a:r>
              <a:rPr sz="2000" spc="-10" dirty="0">
                <a:latin typeface="Carlito"/>
                <a:cs typeface="Carlito"/>
              </a:rPr>
              <a:t>kesalahan yang </a:t>
            </a:r>
            <a:r>
              <a:rPr sz="2000" spc="-5" dirty="0">
                <a:latin typeface="Carlito"/>
                <a:cs typeface="Carlito"/>
              </a:rPr>
              <a:t>pernah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dibuatnya.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471624"/>
            <a:ext cx="51758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45" dirty="0">
                <a:latin typeface="Arial"/>
                <a:cs typeface="Arial"/>
              </a:rPr>
              <a:t>Yang </a:t>
            </a:r>
            <a:r>
              <a:rPr b="1" spc="-5" dirty="0">
                <a:latin typeface="Arial"/>
                <a:cs typeface="Arial"/>
              </a:rPr>
              <a:t>dapat dilakukan Artificial  Intelligence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1915" y="3429000"/>
            <a:ext cx="7296150" cy="16954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2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Acting </a:t>
            </a:r>
            <a:r>
              <a:rPr sz="2000" spc="-20" dirty="0">
                <a:latin typeface="Carlito"/>
                <a:cs typeface="Carlito"/>
              </a:rPr>
              <a:t>humanly, </a:t>
            </a:r>
            <a:r>
              <a:rPr sz="2000" spc="-10" dirty="0">
                <a:latin typeface="Carlito"/>
                <a:cs typeface="Carlito"/>
              </a:rPr>
              <a:t>sistem yang </a:t>
            </a:r>
            <a:r>
              <a:rPr sz="2000" spc="-5" dirty="0">
                <a:latin typeface="Carlito"/>
                <a:cs typeface="Carlito"/>
              </a:rPr>
              <a:t>dapat bertindak </a:t>
            </a:r>
            <a:r>
              <a:rPr sz="2000" spc="-20" dirty="0">
                <a:latin typeface="Carlito"/>
                <a:cs typeface="Carlito"/>
              </a:rPr>
              <a:t>layaknya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manusia.</a:t>
            </a: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Thinking </a:t>
            </a:r>
            <a:r>
              <a:rPr sz="2000" spc="-20" dirty="0">
                <a:latin typeface="Carlito"/>
                <a:cs typeface="Carlito"/>
              </a:rPr>
              <a:t>humanly, </a:t>
            </a:r>
            <a:r>
              <a:rPr sz="2000" spc="-10" dirty="0">
                <a:latin typeface="Carlito"/>
                <a:cs typeface="Carlito"/>
              </a:rPr>
              <a:t>sistem yang </a:t>
            </a:r>
            <a:r>
              <a:rPr sz="2000" spc="-5" dirty="0">
                <a:latin typeface="Carlito"/>
                <a:cs typeface="Carlito"/>
              </a:rPr>
              <a:t>bisa berpikir seperti </a:t>
            </a:r>
            <a:r>
              <a:rPr sz="2000" spc="-15" dirty="0">
                <a:latin typeface="Carlito"/>
                <a:cs typeface="Carlito"/>
              </a:rPr>
              <a:t>halnya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manusia.</a:t>
            </a: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Think </a:t>
            </a:r>
            <a:r>
              <a:rPr sz="2000" spc="-20" dirty="0">
                <a:latin typeface="Carlito"/>
                <a:cs typeface="Carlito"/>
              </a:rPr>
              <a:t>rationally, </a:t>
            </a:r>
            <a:r>
              <a:rPr sz="2000" spc="-10" dirty="0">
                <a:latin typeface="Carlito"/>
                <a:cs typeface="Carlito"/>
              </a:rPr>
              <a:t>sistem yang </a:t>
            </a:r>
            <a:r>
              <a:rPr sz="2000" spc="-5" dirty="0">
                <a:latin typeface="Carlito"/>
                <a:cs typeface="Carlito"/>
              </a:rPr>
              <a:t>mampu berpikir </a:t>
            </a:r>
            <a:r>
              <a:rPr sz="2000" spc="-10" dirty="0">
                <a:latin typeface="Carlito"/>
                <a:cs typeface="Carlito"/>
              </a:rPr>
              <a:t>secara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rasional.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Act </a:t>
            </a:r>
            <a:r>
              <a:rPr sz="2000" spc="-20" dirty="0">
                <a:latin typeface="Carlito"/>
                <a:cs typeface="Carlito"/>
              </a:rPr>
              <a:t>rationally, </a:t>
            </a:r>
            <a:r>
              <a:rPr sz="2000" spc="-10" dirty="0">
                <a:latin typeface="Carlito"/>
                <a:cs typeface="Carlito"/>
              </a:rPr>
              <a:t>sistem yang </a:t>
            </a:r>
            <a:r>
              <a:rPr sz="2000" spc="-5" dirty="0">
                <a:latin typeface="Carlito"/>
                <a:cs typeface="Carlito"/>
              </a:rPr>
              <a:t>mampu bertindak </a:t>
            </a:r>
            <a:r>
              <a:rPr sz="2000" spc="-10" dirty="0">
                <a:latin typeface="Carlito"/>
                <a:cs typeface="Carlito"/>
              </a:rPr>
              <a:t>secara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rasional.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4249" y="2769361"/>
            <a:ext cx="3704971" cy="2084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5557" y="1327149"/>
            <a:ext cx="4835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Contoh </a:t>
            </a:r>
            <a:r>
              <a:rPr b="1" spc="-5" dirty="0">
                <a:latin typeface="Arial"/>
                <a:cs typeface="Arial"/>
              </a:rPr>
              <a:t>Artificial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Intelligence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4440" y="2461386"/>
            <a:ext cx="5611495" cy="17049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50"/>
              </a:spcBef>
            </a:pPr>
            <a:r>
              <a:rPr sz="1900" spc="-5" dirty="0">
                <a:latin typeface="Arial"/>
                <a:cs typeface="Arial"/>
              </a:rPr>
              <a:t>SIRI </a:t>
            </a:r>
            <a:r>
              <a:rPr sz="1900" dirty="0">
                <a:latin typeface="Arial"/>
                <a:cs typeface="Arial"/>
              </a:rPr>
              <a:t>merupakan </a:t>
            </a:r>
            <a:r>
              <a:rPr sz="1900" spc="-5" dirty="0">
                <a:latin typeface="Arial"/>
                <a:cs typeface="Arial"/>
              </a:rPr>
              <a:t>salah </a:t>
            </a:r>
            <a:r>
              <a:rPr sz="1900" dirty="0">
                <a:latin typeface="Arial"/>
                <a:cs typeface="Arial"/>
              </a:rPr>
              <a:t>satu </a:t>
            </a:r>
            <a:r>
              <a:rPr sz="1900" spc="-5" dirty="0">
                <a:latin typeface="Arial"/>
                <a:cs typeface="Arial"/>
              </a:rPr>
              <a:t>asisten </a:t>
            </a:r>
            <a:r>
              <a:rPr sz="1900" dirty="0">
                <a:latin typeface="Arial"/>
                <a:cs typeface="Arial"/>
              </a:rPr>
              <a:t>pribadi </a:t>
            </a:r>
            <a:r>
              <a:rPr sz="1900" spc="-5" dirty="0">
                <a:latin typeface="Arial"/>
                <a:cs typeface="Arial"/>
              </a:rPr>
              <a:t>paling  populer yang ditawarkan </a:t>
            </a:r>
            <a:r>
              <a:rPr sz="1900" dirty="0">
                <a:latin typeface="Arial"/>
                <a:cs typeface="Arial"/>
              </a:rPr>
              <a:t>oleh </a:t>
            </a:r>
            <a:r>
              <a:rPr sz="1900" spc="-5" dirty="0">
                <a:latin typeface="Arial"/>
                <a:cs typeface="Arial"/>
              </a:rPr>
              <a:t>Apple </a:t>
            </a:r>
            <a:r>
              <a:rPr sz="1900" dirty="0">
                <a:latin typeface="Arial"/>
                <a:cs typeface="Arial"/>
              </a:rPr>
              <a:t>di </a:t>
            </a:r>
            <a:r>
              <a:rPr sz="1900" spc="-5" dirty="0">
                <a:latin typeface="Arial"/>
                <a:cs typeface="Arial"/>
              </a:rPr>
              <a:t>iPhone </a:t>
            </a:r>
            <a:r>
              <a:rPr sz="1900" spc="5" dirty="0">
                <a:latin typeface="Arial"/>
                <a:cs typeface="Arial"/>
              </a:rPr>
              <a:t>dan  </a:t>
            </a:r>
            <a:r>
              <a:rPr sz="1900" spc="-5" dirty="0">
                <a:latin typeface="Arial"/>
                <a:cs typeface="Arial"/>
              </a:rPr>
              <a:t>iPad. Asisten wanita yang diaktifkan </a:t>
            </a:r>
            <a:r>
              <a:rPr sz="1900" dirty="0">
                <a:latin typeface="Arial"/>
                <a:cs typeface="Arial"/>
              </a:rPr>
              <a:t>dengan suara  ramah tersebut mampu </a:t>
            </a:r>
            <a:r>
              <a:rPr sz="1900" spc="-5" dirty="0">
                <a:latin typeface="Arial"/>
                <a:cs typeface="Arial"/>
              </a:rPr>
              <a:t>berinteraksi </a:t>
            </a:r>
            <a:r>
              <a:rPr sz="1900" dirty="0">
                <a:latin typeface="Arial"/>
                <a:cs typeface="Arial"/>
              </a:rPr>
              <a:t>dengan  pengguna pada </a:t>
            </a:r>
            <a:r>
              <a:rPr sz="1900" spc="-5" dirty="0">
                <a:latin typeface="Arial"/>
                <a:cs typeface="Arial"/>
              </a:rPr>
              <a:t>rutinitas harian. SIRI bisa  membantu  kamu  menemukan  </a:t>
            </a:r>
            <a:r>
              <a:rPr sz="1900" dirty="0">
                <a:latin typeface="Arial"/>
                <a:cs typeface="Arial"/>
              </a:rPr>
              <a:t>informasi,  </a:t>
            </a:r>
            <a:r>
              <a:rPr sz="1900" spc="-5" dirty="0">
                <a:latin typeface="Arial"/>
                <a:cs typeface="Arial"/>
              </a:rPr>
              <a:t>memberikan </a:t>
            </a:r>
            <a:r>
              <a:rPr sz="1900" dirty="0">
                <a:latin typeface="Arial"/>
                <a:cs typeface="Arial"/>
              </a:rPr>
              <a:t>arahan, </a:t>
            </a:r>
            <a:r>
              <a:rPr sz="1900" spc="-5" dirty="0">
                <a:latin typeface="Arial"/>
                <a:cs typeface="Arial"/>
              </a:rPr>
              <a:t>mengirim </a:t>
            </a:r>
            <a:r>
              <a:rPr sz="1900" dirty="0">
                <a:latin typeface="Arial"/>
                <a:cs typeface="Arial"/>
              </a:rPr>
              <a:t>pesan,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melakukan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4440" y="4083177"/>
            <a:ext cx="10763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Arial"/>
                <a:cs typeface="Arial"/>
              </a:rPr>
              <a:t>p</a:t>
            </a:r>
            <a:r>
              <a:rPr sz="1900" spc="5" dirty="0">
                <a:latin typeface="Arial"/>
                <a:cs typeface="Arial"/>
              </a:rPr>
              <a:t>a</a:t>
            </a:r>
            <a:r>
              <a:rPr sz="1900" spc="-10" dirty="0">
                <a:latin typeface="Arial"/>
                <a:cs typeface="Arial"/>
              </a:rPr>
              <a:t>n</a:t>
            </a:r>
            <a:r>
              <a:rPr sz="1900" spc="5" dirty="0">
                <a:latin typeface="Arial"/>
                <a:cs typeface="Arial"/>
              </a:rPr>
              <a:t>g</a:t>
            </a:r>
            <a:r>
              <a:rPr sz="1900" spc="-10" dirty="0">
                <a:latin typeface="Arial"/>
                <a:cs typeface="Arial"/>
              </a:rPr>
              <a:t>g</a:t>
            </a:r>
            <a:r>
              <a:rPr sz="1900" spc="5" dirty="0">
                <a:latin typeface="Arial"/>
                <a:cs typeface="Arial"/>
              </a:rPr>
              <a:t>i</a:t>
            </a:r>
            <a:r>
              <a:rPr sz="1900" spc="-10" dirty="0">
                <a:latin typeface="Arial"/>
                <a:cs typeface="Arial"/>
              </a:rPr>
              <a:t>l</a:t>
            </a:r>
            <a:r>
              <a:rPr sz="1900" spc="5" dirty="0">
                <a:latin typeface="Arial"/>
                <a:cs typeface="Arial"/>
              </a:rPr>
              <a:t>a</a:t>
            </a:r>
            <a:r>
              <a:rPr sz="1900" spc="-5" dirty="0">
                <a:latin typeface="Arial"/>
                <a:cs typeface="Arial"/>
              </a:rPr>
              <a:t>n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5857" y="4083177"/>
            <a:ext cx="6978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sua</a:t>
            </a:r>
            <a:r>
              <a:rPr sz="1900" spc="10" dirty="0">
                <a:latin typeface="Arial"/>
                <a:cs typeface="Arial"/>
              </a:rPr>
              <a:t>r</a:t>
            </a:r>
            <a:r>
              <a:rPr sz="1900" spc="-5" dirty="0">
                <a:latin typeface="Arial"/>
                <a:cs typeface="Arial"/>
              </a:rPr>
              <a:t>a,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97418" y="4083177"/>
            <a:ext cx="10871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membuka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39376" y="4083177"/>
            <a:ext cx="9004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" dirty="0">
                <a:latin typeface="Arial"/>
                <a:cs typeface="Arial"/>
              </a:rPr>
              <a:t>a</a:t>
            </a:r>
            <a:r>
              <a:rPr sz="1900" spc="-10" dirty="0">
                <a:latin typeface="Arial"/>
                <a:cs typeface="Arial"/>
              </a:rPr>
              <a:t>pl</a:t>
            </a:r>
            <a:r>
              <a:rPr sz="1900" dirty="0">
                <a:latin typeface="Arial"/>
                <a:cs typeface="Arial"/>
              </a:rPr>
              <a:t>i</a:t>
            </a:r>
            <a:r>
              <a:rPr sz="1900" spc="-5" dirty="0">
                <a:latin typeface="Arial"/>
                <a:cs typeface="Arial"/>
              </a:rPr>
              <a:t>k</a:t>
            </a:r>
            <a:r>
              <a:rPr sz="1900" spc="5" dirty="0">
                <a:latin typeface="Arial"/>
                <a:cs typeface="Arial"/>
              </a:rPr>
              <a:t>a</a:t>
            </a:r>
            <a:r>
              <a:rPr sz="1900" spc="-5" dirty="0">
                <a:latin typeface="Arial"/>
                <a:cs typeface="Arial"/>
              </a:rPr>
              <a:t>s</a:t>
            </a:r>
            <a:r>
              <a:rPr sz="1900" dirty="0">
                <a:latin typeface="Arial"/>
                <a:cs typeface="Arial"/>
              </a:rPr>
              <a:t>i</a:t>
            </a:r>
            <a:r>
              <a:rPr sz="1900" spc="-5" dirty="0">
                <a:latin typeface="Arial"/>
                <a:cs typeface="Arial"/>
              </a:rPr>
              <a:t>,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4440" y="4314825"/>
            <a:ext cx="47244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33270" algn="l"/>
                <a:tab pos="3057525" algn="l"/>
                <a:tab pos="3729990" algn="l"/>
              </a:tabLst>
            </a:pPr>
            <a:r>
              <a:rPr sz="1900" dirty="0">
                <a:latin typeface="Arial"/>
                <a:cs typeface="Arial"/>
              </a:rPr>
              <a:t>menambahkan	</a:t>
            </a:r>
            <a:r>
              <a:rPr sz="1900" spc="-5" dirty="0">
                <a:latin typeface="Arial"/>
                <a:cs typeface="Arial"/>
              </a:rPr>
              <a:t>acara	ke	</a:t>
            </a:r>
            <a:r>
              <a:rPr sz="1900" spc="-15" dirty="0">
                <a:latin typeface="Arial"/>
                <a:cs typeface="Arial"/>
              </a:rPr>
              <a:t>kalender.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4440" y="4546472"/>
            <a:ext cx="48393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5930" algn="l"/>
                <a:tab pos="2873375" algn="l"/>
                <a:tab pos="3964940" algn="l"/>
              </a:tabLst>
            </a:pPr>
            <a:r>
              <a:rPr sz="1900" spc="-5" dirty="0">
                <a:latin typeface="Arial"/>
                <a:cs typeface="Arial"/>
              </a:rPr>
              <a:t>menggunakan	teknologi	</a:t>
            </a:r>
            <a:r>
              <a:rPr sz="1900" i="1" dirty="0">
                <a:latin typeface="Arial"/>
                <a:cs typeface="Arial"/>
              </a:rPr>
              <a:t>machine	</a:t>
            </a:r>
            <a:r>
              <a:rPr sz="1900" i="1" spc="-5" dirty="0">
                <a:latin typeface="Arial"/>
                <a:cs typeface="Arial"/>
              </a:rPr>
              <a:t>learning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06176" y="4083177"/>
            <a:ext cx="619125" cy="7778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37160" marR="5080" indent="62230">
              <a:lnSpc>
                <a:spcPts val="1820"/>
              </a:lnSpc>
              <a:spcBef>
                <a:spcPts val="540"/>
              </a:spcBef>
            </a:pPr>
            <a:r>
              <a:rPr sz="1900" spc="-10" dirty="0">
                <a:latin typeface="Arial"/>
                <a:cs typeface="Arial"/>
              </a:rPr>
              <a:t>d</a:t>
            </a:r>
            <a:r>
              <a:rPr sz="1900" spc="20" dirty="0">
                <a:latin typeface="Arial"/>
                <a:cs typeface="Arial"/>
              </a:rPr>
              <a:t>a</a:t>
            </a:r>
            <a:r>
              <a:rPr sz="1900" spc="-5" dirty="0">
                <a:latin typeface="Arial"/>
                <a:cs typeface="Arial"/>
              </a:rPr>
              <a:t>n  SIRI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1845"/>
              </a:lnSpc>
            </a:pPr>
            <a:r>
              <a:rPr sz="1900" spc="5" dirty="0">
                <a:latin typeface="Arial"/>
                <a:cs typeface="Arial"/>
              </a:rPr>
              <a:t>u</a:t>
            </a:r>
            <a:r>
              <a:rPr sz="1900" spc="-10" dirty="0">
                <a:latin typeface="Arial"/>
                <a:cs typeface="Arial"/>
              </a:rPr>
              <a:t>nt</a:t>
            </a:r>
            <a:r>
              <a:rPr sz="1900" spc="5" dirty="0">
                <a:latin typeface="Arial"/>
                <a:cs typeface="Arial"/>
              </a:rPr>
              <a:t>u</a:t>
            </a:r>
            <a:r>
              <a:rPr sz="1900" spc="-5" dirty="0">
                <a:latin typeface="Arial"/>
                <a:cs typeface="Arial"/>
              </a:rPr>
              <a:t>k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4440" y="4778197"/>
            <a:ext cx="49612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mendapatkan pertanyaan dan</a:t>
            </a:r>
            <a:r>
              <a:rPr sz="1900" spc="10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memahaminya.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921" y="4365054"/>
            <a:ext cx="3704971" cy="2084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9689" y="873709"/>
            <a:ext cx="4835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Contoh Artificial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Intelligence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SIRI </a:t>
            </a:r>
            <a:r>
              <a:rPr spc="-10" dirty="0"/>
              <a:t>merupakan </a:t>
            </a:r>
            <a:r>
              <a:rPr spc="-5" dirty="0"/>
              <a:t>salah satu asisten pribadi paling  populer </a:t>
            </a:r>
            <a:r>
              <a:rPr spc="-10" dirty="0"/>
              <a:t>yang </a:t>
            </a:r>
            <a:r>
              <a:rPr spc="-15" dirty="0"/>
              <a:t>ditawarkan </a:t>
            </a:r>
            <a:r>
              <a:rPr dirty="0"/>
              <a:t>oleh Apple di </a:t>
            </a:r>
            <a:r>
              <a:rPr spc="-5" dirty="0"/>
              <a:t>iPhone dan  </a:t>
            </a:r>
            <a:r>
              <a:rPr spc="-10" dirty="0"/>
              <a:t>iPad. Asisten wanita yang </a:t>
            </a:r>
            <a:r>
              <a:rPr spc="-5" dirty="0"/>
              <a:t>diaktifkan </a:t>
            </a:r>
            <a:r>
              <a:rPr spc="-10" dirty="0"/>
              <a:t>dengan suara  ramah tersebut </a:t>
            </a:r>
            <a:r>
              <a:rPr spc="-5" dirty="0"/>
              <a:t>mampu </a:t>
            </a:r>
            <a:r>
              <a:rPr spc="-10" dirty="0"/>
              <a:t>berinteraksi dengan  </a:t>
            </a:r>
            <a:r>
              <a:rPr dirty="0"/>
              <a:t>pengguna </a:t>
            </a:r>
            <a:r>
              <a:rPr spc="-5" dirty="0"/>
              <a:t>pada rutinitas </a:t>
            </a:r>
            <a:r>
              <a:rPr dirty="0"/>
              <a:t>harian. </a:t>
            </a:r>
            <a:r>
              <a:rPr spc="-5" dirty="0"/>
              <a:t>SIRI bisa membantu  </a:t>
            </a:r>
            <a:r>
              <a:rPr spc="-10" dirty="0"/>
              <a:t>kamu menemukan informasi, </a:t>
            </a:r>
            <a:r>
              <a:rPr spc="-5" dirty="0"/>
              <a:t>memberikan</a:t>
            </a:r>
            <a:r>
              <a:rPr spc="355" dirty="0"/>
              <a:t> </a:t>
            </a:r>
            <a:r>
              <a:rPr spc="-10" dirty="0"/>
              <a:t>arahan,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80935" y="4336541"/>
            <a:ext cx="43783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>
              <a:lnSpc>
                <a:spcPct val="100000"/>
              </a:lnSpc>
              <a:spcBef>
                <a:spcPts val="100"/>
              </a:spcBef>
              <a:tabLst>
                <a:tab pos="1031875" algn="l"/>
                <a:tab pos="1629410" algn="l"/>
                <a:tab pos="2446655" algn="l"/>
                <a:tab pos="3373120" algn="l"/>
                <a:tab pos="3740785" algn="l"/>
                <a:tab pos="4129404" algn="l"/>
              </a:tabLst>
            </a:pPr>
            <a:r>
              <a:rPr sz="2000" spc="-5" dirty="0">
                <a:latin typeface="Carlito"/>
                <a:cs typeface="Carlito"/>
              </a:rPr>
              <a:t>pesa</a:t>
            </a:r>
            <a:r>
              <a:rPr sz="2000" dirty="0">
                <a:latin typeface="Carlito"/>
                <a:cs typeface="Carlito"/>
              </a:rPr>
              <a:t>n,	m</a:t>
            </a:r>
            <a:r>
              <a:rPr sz="2000" spc="-10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la</a:t>
            </a:r>
            <a:r>
              <a:rPr sz="2000" spc="-30" dirty="0">
                <a:latin typeface="Carlito"/>
                <a:cs typeface="Carlito"/>
              </a:rPr>
              <a:t>k</a:t>
            </a:r>
            <a:r>
              <a:rPr sz="2000" spc="-5" dirty="0">
                <a:latin typeface="Carlito"/>
                <a:cs typeface="Carlito"/>
              </a:rPr>
              <a:t>u</a:t>
            </a:r>
            <a:r>
              <a:rPr sz="2000" spc="-35" dirty="0">
                <a:latin typeface="Carlito"/>
                <a:cs typeface="Carlito"/>
              </a:rPr>
              <a:t>k</a:t>
            </a:r>
            <a:r>
              <a:rPr sz="2000" dirty="0">
                <a:latin typeface="Carlito"/>
                <a:cs typeface="Carlito"/>
              </a:rPr>
              <a:t>an	</a:t>
            </a:r>
            <a:r>
              <a:rPr sz="2000" spc="-5" dirty="0">
                <a:latin typeface="Carlito"/>
                <a:cs typeface="Carlito"/>
              </a:rPr>
              <a:t>pan</a:t>
            </a:r>
            <a:r>
              <a:rPr sz="2000" spc="5" dirty="0">
                <a:latin typeface="Carlito"/>
                <a:cs typeface="Carlito"/>
              </a:rPr>
              <a:t>g</a:t>
            </a:r>
            <a:r>
              <a:rPr sz="2000" dirty="0">
                <a:latin typeface="Carlito"/>
                <a:cs typeface="Carlito"/>
              </a:rPr>
              <a:t>gilan	</a:t>
            </a:r>
            <a:r>
              <a:rPr sz="2000" spc="-5" dirty="0">
                <a:latin typeface="Carlito"/>
                <a:cs typeface="Carlito"/>
              </a:rPr>
              <a:t>sua</a:t>
            </a:r>
            <a:r>
              <a:rPr sz="2000" spc="-40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a</a:t>
            </a:r>
            <a:r>
              <a:rPr sz="2000" dirty="0">
                <a:latin typeface="Carlito"/>
                <a:cs typeface="Carlito"/>
              </a:rPr>
              <a:t>,  apli</a:t>
            </a:r>
            <a:r>
              <a:rPr sz="2000" spc="-45" dirty="0">
                <a:latin typeface="Carlito"/>
                <a:cs typeface="Carlito"/>
              </a:rPr>
              <a:t>k</a:t>
            </a:r>
            <a:r>
              <a:rPr sz="2000" spc="10" dirty="0">
                <a:latin typeface="Carlito"/>
                <a:cs typeface="Carlito"/>
              </a:rPr>
              <a:t>a</a:t>
            </a:r>
            <a:r>
              <a:rPr sz="2000" spc="-5" dirty="0">
                <a:latin typeface="Carlito"/>
                <a:cs typeface="Carlito"/>
              </a:rPr>
              <a:t>si</a:t>
            </a:r>
            <a:r>
              <a:rPr sz="2000" dirty="0">
                <a:latin typeface="Carlito"/>
                <a:cs typeface="Carlito"/>
              </a:rPr>
              <a:t>,	</a:t>
            </a:r>
            <a:r>
              <a:rPr sz="2000" spc="-3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</a:t>
            </a:r>
            <a:r>
              <a:rPr sz="2000" dirty="0">
                <a:latin typeface="Carlito"/>
                <a:cs typeface="Carlito"/>
              </a:rPr>
              <a:t>n	m</a:t>
            </a:r>
            <a:r>
              <a:rPr sz="2000" spc="-10" dirty="0">
                <a:latin typeface="Carlito"/>
                <a:cs typeface="Carlito"/>
              </a:rPr>
              <a:t>e</a:t>
            </a:r>
            <a:r>
              <a:rPr sz="2000" spc="-5" dirty="0">
                <a:latin typeface="Carlito"/>
                <a:cs typeface="Carlito"/>
              </a:rPr>
              <a:t>namba</a:t>
            </a:r>
            <a:r>
              <a:rPr sz="2000" dirty="0">
                <a:latin typeface="Carlito"/>
                <a:cs typeface="Carlito"/>
              </a:rPr>
              <a:t>h</a:t>
            </a:r>
            <a:r>
              <a:rPr sz="2000" spc="-40" dirty="0">
                <a:latin typeface="Carlito"/>
                <a:cs typeface="Carlito"/>
              </a:rPr>
              <a:t>k</a:t>
            </a:r>
            <a:r>
              <a:rPr sz="2000" dirty="0">
                <a:latin typeface="Carlito"/>
                <a:cs typeface="Carlito"/>
              </a:rPr>
              <a:t>an	a</a:t>
            </a:r>
            <a:r>
              <a:rPr sz="2000" spc="-10" dirty="0">
                <a:latin typeface="Carlito"/>
                <a:cs typeface="Carlito"/>
              </a:rPr>
              <a:t>c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5" dirty="0">
                <a:latin typeface="Carlito"/>
                <a:cs typeface="Carlito"/>
              </a:rPr>
              <a:t>r</a:t>
            </a:r>
            <a:r>
              <a:rPr sz="2000" dirty="0">
                <a:latin typeface="Carlito"/>
                <a:cs typeface="Carlito"/>
              </a:rPr>
              <a:t>a	</a:t>
            </a:r>
            <a:r>
              <a:rPr sz="2000" spc="-60" dirty="0">
                <a:latin typeface="Carlito"/>
                <a:cs typeface="Carlito"/>
              </a:rPr>
              <a:t>ke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7595" y="4946141"/>
            <a:ext cx="4432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905" algn="l"/>
                <a:tab pos="2338070" algn="l"/>
                <a:tab pos="3540760" algn="l"/>
              </a:tabLst>
            </a:pPr>
            <a:r>
              <a:rPr sz="2000" spc="-5" dirty="0">
                <a:latin typeface="Carlito"/>
                <a:cs typeface="Carlito"/>
              </a:rPr>
              <a:t>SIRI	menggunakan	teknologi	</a:t>
            </a:r>
            <a:r>
              <a:rPr sz="2000" i="1" spc="-5" dirty="0">
                <a:latin typeface="Carlito"/>
                <a:cs typeface="Carlito"/>
              </a:rPr>
              <a:t>machine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7765" y="4336541"/>
            <a:ext cx="105918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mengirim  </a:t>
            </a:r>
            <a:r>
              <a:rPr sz="2000" dirty="0">
                <a:latin typeface="Carlito"/>
                <a:cs typeface="Carlito"/>
              </a:rPr>
              <a:t>m</a:t>
            </a:r>
            <a:r>
              <a:rPr sz="2000" spc="-10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mbu</a:t>
            </a:r>
            <a:r>
              <a:rPr sz="2000" spc="-35" dirty="0">
                <a:latin typeface="Carlito"/>
                <a:cs typeface="Carlito"/>
              </a:rPr>
              <a:t>k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30" dirty="0">
                <a:latin typeface="Carlito"/>
                <a:cs typeface="Carlito"/>
              </a:rPr>
              <a:t>kalender.  </a:t>
            </a:r>
            <a:r>
              <a:rPr sz="2000" i="1" spc="-5" dirty="0">
                <a:latin typeface="Carlito"/>
                <a:cs typeface="Carlito"/>
              </a:rPr>
              <a:t>learning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0" y="5250891"/>
            <a:ext cx="44761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1065" algn="l"/>
                <a:tab pos="2614295" algn="l"/>
                <a:tab pos="4074160" algn="l"/>
              </a:tabLst>
            </a:pPr>
            <a:r>
              <a:rPr sz="2000" spc="-5" dirty="0">
                <a:latin typeface="Carlito"/>
                <a:cs typeface="Carlito"/>
              </a:rPr>
              <a:t>u</a:t>
            </a:r>
            <a:r>
              <a:rPr sz="2000" spc="-20" dirty="0">
                <a:latin typeface="Carlito"/>
                <a:cs typeface="Carlito"/>
              </a:rPr>
              <a:t>n</a:t>
            </a:r>
            <a:r>
              <a:rPr sz="2000" spc="-15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u</a:t>
            </a:r>
            <a:r>
              <a:rPr sz="2000" dirty="0">
                <a:latin typeface="Carlito"/>
                <a:cs typeface="Carlito"/>
              </a:rPr>
              <a:t>k	</a:t>
            </a:r>
            <a:r>
              <a:rPr sz="2000" spc="-5" dirty="0">
                <a:latin typeface="Carlito"/>
                <a:cs typeface="Carlito"/>
              </a:rPr>
              <a:t>m</a:t>
            </a:r>
            <a:r>
              <a:rPr sz="2000" dirty="0">
                <a:latin typeface="Carlito"/>
                <a:cs typeface="Carlito"/>
              </a:rPr>
              <a:t>end</a:t>
            </a:r>
            <a:r>
              <a:rPr sz="2000" spc="-10" dirty="0">
                <a:latin typeface="Carlito"/>
                <a:cs typeface="Carlito"/>
              </a:rPr>
              <a:t>a</a:t>
            </a:r>
            <a:r>
              <a:rPr sz="2000" spc="-5" dirty="0">
                <a:latin typeface="Carlito"/>
                <a:cs typeface="Carlito"/>
              </a:rPr>
              <a:t>p</a:t>
            </a:r>
            <a:r>
              <a:rPr sz="2000" spc="-25" dirty="0">
                <a:latin typeface="Carlito"/>
                <a:cs typeface="Carlito"/>
              </a:rPr>
              <a:t>a</a:t>
            </a:r>
            <a:r>
              <a:rPr sz="2000" dirty="0">
                <a:latin typeface="Carlito"/>
                <a:cs typeface="Carlito"/>
              </a:rPr>
              <a:t>t</a:t>
            </a:r>
            <a:r>
              <a:rPr sz="2000" spc="-40" dirty="0">
                <a:latin typeface="Carlito"/>
                <a:cs typeface="Carlito"/>
              </a:rPr>
              <a:t>k</a:t>
            </a:r>
            <a:r>
              <a:rPr sz="2000" dirty="0">
                <a:latin typeface="Carlito"/>
                <a:cs typeface="Carlito"/>
              </a:rPr>
              <a:t>an	</a:t>
            </a:r>
            <a:r>
              <a:rPr sz="2000" spc="-5" dirty="0">
                <a:latin typeface="Carlito"/>
                <a:cs typeface="Carlito"/>
              </a:rPr>
              <a:t>per</a:t>
            </a:r>
            <a:r>
              <a:rPr sz="2000" spc="-30" dirty="0">
                <a:latin typeface="Carlito"/>
                <a:cs typeface="Carlito"/>
              </a:rPr>
              <a:t>t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35" dirty="0">
                <a:latin typeface="Carlito"/>
                <a:cs typeface="Carlito"/>
              </a:rPr>
              <a:t>n</a:t>
            </a:r>
            <a:r>
              <a:rPr sz="2000" spc="-45" dirty="0">
                <a:latin typeface="Carlito"/>
                <a:cs typeface="Carlito"/>
              </a:rPr>
              <a:t>y</a:t>
            </a:r>
            <a:r>
              <a:rPr sz="2000" dirty="0">
                <a:latin typeface="Carlito"/>
                <a:cs typeface="Carlito"/>
              </a:rPr>
              <a:t>aan	</a:t>
            </a:r>
            <a:r>
              <a:rPr sz="2000" spc="-5" dirty="0">
                <a:latin typeface="Carlito"/>
                <a:cs typeface="Carlito"/>
              </a:rPr>
              <a:t>d</a:t>
            </a:r>
            <a:r>
              <a:rPr sz="2000" spc="-15" dirty="0">
                <a:latin typeface="Carlito"/>
                <a:cs typeface="Carlito"/>
              </a:rPr>
              <a:t>a</a:t>
            </a:r>
            <a:r>
              <a:rPr sz="2000" dirty="0">
                <a:latin typeface="Carlito"/>
                <a:cs typeface="Carlito"/>
              </a:rPr>
              <a:t>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7765" y="5555996"/>
            <a:ext cx="1623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memahaminya.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7765" y="4001294"/>
            <a:ext cx="148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545454"/>
                </a:solidFill>
                <a:latin typeface="Trebuchet MS"/>
                <a:cs typeface="Trebuchet MS"/>
              </a:rPr>
              <a:t>Asisten</a:t>
            </a:r>
            <a:r>
              <a:rPr sz="1800" b="1" spc="-220" dirty="0">
                <a:solidFill>
                  <a:srgbClr val="545454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545454"/>
                </a:solidFill>
                <a:latin typeface="Trebuchet MS"/>
                <a:cs typeface="Trebuchet MS"/>
              </a:rPr>
              <a:t>Virtual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497" y="676402"/>
            <a:ext cx="4837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Contoh </a:t>
            </a:r>
            <a:r>
              <a:rPr b="1" spc="-5" dirty="0">
                <a:latin typeface="Arial"/>
                <a:cs typeface="Arial"/>
              </a:rPr>
              <a:t>Artificial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Intelligence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3102" y="1626145"/>
            <a:ext cx="9451975" cy="45027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b="1" spc="-40" dirty="0">
                <a:latin typeface="Trebuchet MS"/>
                <a:cs typeface="Trebuchet MS"/>
              </a:rPr>
              <a:t>Rekomendasi</a:t>
            </a:r>
            <a:r>
              <a:rPr sz="2400" b="1" spc="-260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E-Commerce</a:t>
            </a:r>
            <a:endParaRPr sz="24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10000"/>
              </a:lnSpc>
              <a:spcBef>
                <a:spcPts val="1530"/>
              </a:spcBef>
              <a:buClr>
                <a:srgbClr val="1286C3"/>
              </a:buClr>
              <a:buSzPct val="145000"/>
              <a:buChar char="•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Konsep </a:t>
            </a:r>
            <a:r>
              <a:rPr sz="2000" spc="-5" dirty="0">
                <a:latin typeface="Arial"/>
                <a:cs typeface="Arial"/>
              </a:rPr>
              <a:t>penerapan AI yang </a:t>
            </a:r>
            <a:r>
              <a:rPr sz="2000" dirty="0">
                <a:latin typeface="Arial"/>
                <a:cs typeface="Arial"/>
              </a:rPr>
              <a:t>sering di </a:t>
            </a:r>
            <a:r>
              <a:rPr sz="2000" spc="-5" dirty="0">
                <a:latin typeface="Arial"/>
                <a:cs typeface="Arial"/>
              </a:rPr>
              <a:t>jumpai </a:t>
            </a:r>
            <a:r>
              <a:rPr sz="2000" dirty="0">
                <a:latin typeface="Arial"/>
                <a:cs typeface="Arial"/>
              </a:rPr>
              <a:t>salah </a:t>
            </a:r>
            <a:r>
              <a:rPr sz="2000" spc="-5" dirty="0">
                <a:latin typeface="Arial"/>
                <a:cs typeface="Arial"/>
              </a:rPr>
              <a:t>satunya adalah rekomendasi  produk pada e-commerce. </a:t>
            </a:r>
            <a:r>
              <a:rPr sz="2000" dirty="0">
                <a:latin typeface="Arial"/>
                <a:cs typeface="Arial"/>
              </a:rPr>
              <a:t>Mungkin kamu </a:t>
            </a:r>
            <a:r>
              <a:rPr sz="2000" spc="-5" dirty="0">
                <a:latin typeface="Arial"/>
                <a:cs typeface="Arial"/>
              </a:rPr>
              <a:t>pernah berbelanja </a:t>
            </a:r>
            <a:r>
              <a:rPr sz="2000" dirty="0">
                <a:latin typeface="Arial"/>
                <a:cs typeface="Arial"/>
              </a:rPr>
              <a:t>di salah </a:t>
            </a:r>
            <a:r>
              <a:rPr sz="2000" spc="-5" dirty="0">
                <a:latin typeface="Arial"/>
                <a:cs typeface="Arial"/>
              </a:rPr>
              <a:t>satu </a:t>
            </a:r>
            <a:r>
              <a:rPr sz="2000" spc="-10" dirty="0">
                <a:latin typeface="Arial"/>
                <a:cs typeface="Arial"/>
              </a:rPr>
              <a:t>e-  </a:t>
            </a:r>
            <a:r>
              <a:rPr sz="2000" spc="-5" dirty="0">
                <a:latin typeface="Arial"/>
                <a:cs typeface="Arial"/>
              </a:rPr>
              <a:t>commerce </a:t>
            </a:r>
            <a:r>
              <a:rPr sz="2000" dirty="0">
                <a:latin typeface="Arial"/>
                <a:cs typeface="Arial"/>
              </a:rPr>
              <a:t>dan </a:t>
            </a:r>
            <a:r>
              <a:rPr sz="2000" spc="-5" dirty="0">
                <a:latin typeface="Arial"/>
                <a:cs typeface="Arial"/>
              </a:rPr>
              <a:t>ketika </a:t>
            </a:r>
            <a:r>
              <a:rPr sz="2000" dirty="0">
                <a:latin typeface="Arial"/>
                <a:cs typeface="Arial"/>
              </a:rPr>
              <a:t>kamu </a:t>
            </a:r>
            <a:r>
              <a:rPr sz="2000" spc="-5" dirty="0">
                <a:latin typeface="Arial"/>
                <a:cs typeface="Arial"/>
              </a:rPr>
              <a:t>berbelanja ada produk-produk yang  direkomendasikan untukmu. Produk yang direkomendasikan tersebut bukan dari  </a:t>
            </a:r>
            <a:r>
              <a:rPr sz="2000" dirty="0">
                <a:latin typeface="Arial"/>
                <a:cs typeface="Arial"/>
              </a:rPr>
              <a:t>seseorang </a:t>
            </a:r>
            <a:r>
              <a:rPr sz="2000" spc="-5" dirty="0">
                <a:latin typeface="Arial"/>
                <a:cs typeface="Arial"/>
              </a:rPr>
              <a:t>yang memprediksi kira-kira </a:t>
            </a:r>
            <a:r>
              <a:rPr sz="2000" dirty="0">
                <a:latin typeface="Arial"/>
                <a:cs typeface="Arial"/>
              </a:rPr>
              <a:t>kamu </a:t>
            </a:r>
            <a:r>
              <a:rPr sz="2000" spc="-5" dirty="0">
                <a:latin typeface="Arial"/>
                <a:cs typeface="Arial"/>
              </a:rPr>
              <a:t>beli </a:t>
            </a:r>
            <a:r>
              <a:rPr sz="2000" dirty="0">
                <a:latin typeface="Arial"/>
                <a:cs typeface="Arial"/>
              </a:rPr>
              <a:t>apa </a:t>
            </a:r>
            <a:r>
              <a:rPr sz="2000" spc="-5" dirty="0">
                <a:latin typeface="Arial"/>
                <a:cs typeface="Arial"/>
              </a:rPr>
              <a:t>ya? </a:t>
            </a:r>
            <a:r>
              <a:rPr sz="2000" dirty="0">
                <a:latin typeface="Arial"/>
                <a:cs typeface="Arial"/>
              </a:rPr>
              <a:t>Produk rekomendasi  tersebut merupakan </a:t>
            </a:r>
            <a:r>
              <a:rPr sz="2000" spc="-5" dirty="0">
                <a:latin typeface="Arial"/>
                <a:cs typeface="Arial"/>
              </a:rPr>
              <a:t>hasil </a:t>
            </a:r>
            <a:r>
              <a:rPr sz="2000" dirty="0">
                <a:latin typeface="Arial"/>
                <a:cs typeface="Arial"/>
              </a:rPr>
              <a:t>dari proses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AI.</a:t>
            </a:r>
            <a:endParaRPr sz="2000">
              <a:latin typeface="Arial"/>
              <a:cs typeface="Arial"/>
            </a:endParaRPr>
          </a:p>
          <a:p>
            <a:pPr marL="299085" marR="5715" indent="-287020" algn="just">
              <a:lnSpc>
                <a:spcPct val="11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Lalu darimana AI </a:t>
            </a:r>
            <a:r>
              <a:rPr sz="2000" spc="-10" dirty="0">
                <a:latin typeface="Arial"/>
                <a:cs typeface="Arial"/>
              </a:rPr>
              <a:t>mendapatkan </a:t>
            </a:r>
            <a:r>
              <a:rPr sz="2000" spc="-5" dirty="0">
                <a:latin typeface="Arial"/>
                <a:cs typeface="Arial"/>
              </a:rPr>
              <a:t>produk-produk yang akan direkomendasikan  tersebut? AI memperoleh data </a:t>
            </a:r>
            <a:r>
              <a:rPr sz="2000" spc="-10" dirty="0">
                <a:latin typeface="Arial"/>
                <a:cs typeface="Arial"/>
              </a:rPr>
              <a:t>dari </a:t>
            </a:r>
            <a:r>
              <a:rPr sz="2000" spc="-5" dirty="0">
                <a:latin typeface="Arial"/>
                <a:cs typeface="Arial"/>
              </a:rPr>
              <a:t>kamu sendiri, misalnya ketika kamu  </a:t>
            </a:r>
            <a:r>
              <a:rPr sz="2000" dirty="0">
                <a:latin typeface="Arial"/>
                <a:cs typeface="Arial"/>
              </a:rPr>
              <a:t>melakukan </a:t>
            </a:r>
            <a:r>
              <a:rPr sz="2000" spc="-5" dirty="0">
                <a:latin typeface="Arial"/>
                <a:cs typeface="Arial"/>
              </a:rPr>
              <a:t>pencarian produk, pembelian produk dan </a:t>
            </a:r>
            <a:r>
              <a:rPr sz="2000" dirty="0">
                <a:latin typeface="Arial"/>
                <a:cs typeface="Arial"/>
              </a:rPr>
              <a:t>kamu </a:t>
            </a:r>
            <a:r>
              <a:rPr sz="2000" spc="-5" dirty="0">
                <a:latin typeface="Arial"/>
                <a:cs typeface="Arial"/>
              </a:rPr>
              <a:t>sudah </a:t>
            </a:r>
            <a:r>
              <a:rPr sz="2000" dirty="0">
                <a:latin typeface="Arial"/>
                <a:cs typeface="Arial"/>
              </a:rPr>
              <a:t>melihat </a:t>
            </a:r>
            <a:r>
              <a:rPr sz="2000" spc="-5" dirty="0">
                <a:latin typeface="Arial"/>
                <a:cs typeface="Arial"/>
              </a:rPr>
              <a:t>produk  </a:t>
            </a:r>
            <a:r>
              <a:rPr sz="2000" dirty="0">
                <a:latin typeface="Arial"/>
                <a:cs typeface="Arial"/>
              </a:rPr>
              <a:t>apa saja.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tersebutlah yang akan diproses dari konsep AI yaitu data mining  </a:t>
            </a:r>
            <a:r>
              <a:rPr sz="2000" dirty="0">
                <a:latin typeface="Arial"/>
                <a:cs typeface="Arial"/>
              </a:rPr>
              <a:t>sehingga </a:t>
            </a:r>
            <a:r>
              <a:rPr sz="2000" spc="-5" dirty="0">
                <a:latin typeface="Arial"/>
                <a:cs typeface="Arial"/>
              </a:rPr>
              <a:t>AI </a:t>
            </a:r>
            <a:r>
              <a:rPr sz="2000" dirty="0">
                <a:latin typeface="Arial"/>
                <a:cs typeface="Arial"/>
              </a:rPr>
              <a:t>akan merekomendasikan produk-produk yang pas buat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kamu.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1781" y="581483"/>
            <a:ext cx="318341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Kesimpulan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4985" y="1390929"/>
            <a:ext cx="9451340" cy="475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10000"/>
              </a:lnSpc>
              <a:spcBef>
                <a:spcPts val="100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99720" algn="l"/>
              </a:tabLst>
            </a:pPr>
            <a:r>
              <a:rPr sz="1900" spc="-10" dirty="0">
                <a:latin typeface="Carlito"/>
                <a:cs typeface="Carlito"/>
              </a:rPr>
              <a:t>Penerapan </a:t>
            </a:r>
            <a:r>
              <a:rPr sz="1900" spc="-5" dirty="0">
                <a:latin typeface="Carlito"/>
                <a:cs typeface="Carlito"/>
              </a:rPr>
              <a:t>AI </a:t>
            </a:r>
            <a:r>
              <a:rPr sz="1900" spc="-15" dirty="0">
                <a:latin typeface="Carlito"/>
                <a:cs typeface="Carlito"/>
              </a:rPr>
              <a:t>banyak </a:t>
            </a:r>
            <a:r>
              <a:rPr sz="1900" spc="-10" dirty="0">
                <a:latin typeface="Carlito"/>
                <a:cs typeface="Carlito"/>
              </a:rPr>
              <a:t>mempengaruhi </a:t>
            </a:r>
            <a:r>
              <a:rPr sz="1900" spc="-15" dirty="0">
                <a:latin typeface="Carlito"/>
                <a:cs typeface="Carlito"/>
              </a:rPr>
              <a:t>cara </a:t>
            </a:r>
            <a:r>
              <a:rPr sz="1900" spc="-10" dirty="0">
                <a:latin typeface="Carlito"/>
                <a:cs typeface="Carlito"/>
              </a:rPr>
              <a:t>kita </a:t>
            </a:r>
            <a:r>
              <a:rPr sz="1900" spc="-5" dirty="0">
                <a:latin typeface="Carlito"/>
                <a:cs typeface="Carlito"/>
              </a:rPr>
              <a:t>hidup, </a:t>
            </a:r>
            <a:r>
              <a:rPr sz="1900" spc="-10" dirty="0">
                <a:latin typeface="Carlito"/>
                <a:cs typeface="Carlito"/>
              </a:rPr>
              <a:t>berinteraksi dan meningkatkan  </a:t>
            </a:r>
            <a:r>
              <a:rPr sz="1900" spc="-5" dirty="0">
                <a:latin typeface="Carlito"/>
                <a:cs typeface="Carlito"/>
              </a:rPr>
              <a:t>pengalaman dan </a:t>
            </a:r>
            <a:r>
              <a:rPr sz="1900" spc="-15" dirty="0">
                <a:latin typeface="Carlito"/>
                <a:cs typeface="Carlito"/>
              </a:rPr>
              <a:t>kenyamanan </a:t>
            </a:r>
            <a:r>
              <a:rPr sz="1900" spc="-10" dirty="0">
                <a:latin typeface="Carlito"/>
                <a:cs typeface="Carlito"/>
              </a:rPr>
              <a:t>kita. </a:t>
            </a:r>
            <a:r>
              <a:rPr sz="1900" spc="-5" dirty="0">
                <a:latin typeface="Carlito"/>
                <a:cs typeface="Carlito"/>
              </a:rPr>
              <a:t>AI </a:t>
            </a:r>
            <a:r>
              <a:rPr sz="1900" spc="-10" dirty="0">
                <a:latin typeface="Carlito"/>
                <a:cs typeface="Carlito"/>
              </a:rPr>
              <a:t>terus berkembang </a:t>
            </a:r>
            <a:r>
              <a:rPr sz="1900" dirty="0">
                <a:latin typeface="Carlito"/>
                <a:cs typeface="Carlito"/>
              </a:rPr>
              <a:t>dan </a:t>
            </a:r>
            <a:r>
              <a:rPr sz="1900" spc="-5" dirty="0">
                <a:latin typeface="Carlito"/>
                <a:cs typeface="Carlito"/>
              </a:rPr>
              <a:t>masih </a:t>
            </a:r>
            <a:r>
              <a:rPr sz="1900" spc="-15" dirty="0">
                <a:latin typeface="Carlito"/>
                <a:cs typeface="Carlito"/>
              </a:rPr>
              <a:t>banyak </a:t>
            </a:r>
            <a:r>
              <a:rPr sz="1900" spc="-5" dirty="0">
                <a:latin typeface="Carlito"/>
                <a:cs typeface="Carlito"/>
              </a:rPr>
              <a:t>AI </a:t>
            </a:r>
            <a:r>
              <a:rPr sz="1900" spc="-10" dirty="0">
                <a:latin typeface="Carlito"/>
                <a:cs typeface="Carlito"/>
              </a:rPr>
              <a:t>yang akan  datang </a:t>
            </a:r>
            <a:r>
              <a:rPr sz="1900" dirty="0">
                <a:latin typeface="Carlito"/>
                <a:cs typeface="Carlito"/>
              </a:rPr>
              <a:t>di </a:t>
            </a:r>
            <a:r>
              <a:rPr sz="1900" spc="-5" dirty="0">
                <a:latin typeface="Carlito"/>
                <a:cs typeface="Carlito"/>
              </a:rPr>
              <a:t>tahun-tahun mendatang. </a:t>
            </a:r>
            <a:r>
              <a:rPr sz="1900" spc="-35" dirty="0">
                <a:latin typeface="Carlito"/>
                <a:cs typeface="Carlito"/>
              </a:rPr>
              <a:t>Tentunya </a:t>
            </a:r>
            <a:r>
              <a:rPr sz="1900" spc="-5" dirty="0">
                <a:latin typeface="Carlito"/>
                <a:cs typeface="Carlito"/>
              </a:rPr>
              <a:t>AI </a:t>
            </a:r>
            <a:r>
              <a:rPr sz="1900" spc="-10" dirty="0">
                <a:latin typeface="Carlito"/>
                <a:cs typeface="Carlito"/>
              </a:rPr>
              <a:t>yang </a:t>
            </a:r>
            <a:r>
              <a:rPr sz="1900" dirty="0">
                <a:latin typeface="Carlito"/>
                <a:cs typeface="Carlito"/>
              </a:rPr>
              <a:t>lebih </a:t>
            </a:r>
            <a:r>
              <a:rPr sz="1900" spc="-10" dirty="0">
                <a:latin typeface="Carlito"/>
                <a:cs typeface="Carlito"/>
              </a:rPr>
              <a:t>baik </a:t>
            </a:r>
            <a:r>
              <a:rPr sz="1900" dirty="0">
                <a:latin typeface="Carlito"/>
                <a:cs typeface="Carlito"/>
              </a:rPr>
              <a:t>lagi </a:t>
            </a:r>
            <a:r>
              <a:rPr sz="1900" spc="-10" dirty="0">
                <a:latin typeface="Carlito"/>
                <a:cs typeface="Carlito"/>
              </a:rPr>
              <a:t>dengan </a:t>
            </a:r>
            <a:r>
              <a:rPr sz="1900" spc="-5" dirty="0">
                <a:latin typeface="Carlito"/>
                <a:cs typeface="Carlito"/>
              </a:rPr>
              <a:t>lebih </a:t>
            </a:r>
            <a:r>
              <a:rPr sz="1900" spc="-15" dirty="0">
                <a:latin typeface="Carlito"/>
                <a:cs typeface="Carlito"/>
              </a:rPr>
              <a:t>banyak  </a:t>
            </a:r>
            <a:r>
              <a:rPr sz="1900" spc="-10" dirty="0">
                <a:latin typeface="Carlito"/>
                <a:cs typeface="Carlito"/>
              </a:rPr>
              <a:t>perbaikan, pengembangan, </a:t>
            </a:r>
            <a:r>
              <a:rPr sz="1900" spc="-5" dirty="0">
                <a:latin typeface="Carlito"/>
                <a:cs typeface="Carlito"/>
              </a:rPr>
              <a:t>dan</a:t>
            </a:r>
            <a:r>
              <a:rPr sz="1900" spc="8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penerapannya.</a:t>
            </a:r>
            <a:endParaRPr sz="190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110000"/>
              </a:lnSpc>
              <a:spcBef>
                <a:spcPts val="1055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99720" algn="l"/>
              </a:tabLst>
            </a:pPr>
            <a:r>
              <a:rPr sz="1900" spc="-10" dirty="0">
                <a:latin typeface="Carlito"/>
                <a:cs typeface="Carlito"/>
              </a:rPr>
              <a:t>Kecerdasan buatan </a:t>
            </a:r>
            <a:r>
              <a:rPr sz="1900" spc="-5" dirty="0">
                <a:latin typeface="Carlito"/>
                <a:cs typeface="Carlito"/>
              </a:rPr>
              <a:t>tidak selalu </a:t>
            </a:r>
            <a:r>
              <a:rPr sz="1900" spc="-15" dirty="0">
                <a:latin typeface="Carlito"/>
                <a:cs typeface="Carlito"/>
              </a:rPr>
              <a:t>dikonotasikan </a:t>
            </a:r>
            <a:r>
              <a:rPr sz="1900" spc="-10" dirty="0">
                <a:latin typeface="Carlito"/>
                <a:cs typeface="Carlito"/>
              </a:rPr>
              <a:t>negatif yang akan menggantikan peran  </a:t>
            </a:r>
            <a:r>
              <a:rPr sz="1900" spc="-5" dirty="0">
                <a:latin typeface="Carlito"/>
                <a:cs typeface="Carlito"/>
              </a:rPr>
              <a:t>manusia. </a:t>
            </a:r>
            <a:r>
              <a:rPr sz="1900" spc="-15" dirty="0">
                <a:latin typeface="Carlito"/>
                <a:cs typeface="Carlito"/>
              </a:rPr>
              <a:t>Walaupun </a:t>
            </a:r>
            <a:r>
              <a:rPr sz="1900" spc="-5" dirty="0">
                <a:latin typeface="Carlito"/>
                <a:cs typeface="Carlito"/>
              </a:rPr>
              <a:t>ada </a:t>
            </a:r>
            <a:r>
              <a:rPr sz="1900" spc="-10" dirty="0">
                <a:latin typeface="Carlito"/>
                <a:cs typeface="Carlito"/>
              </a:rPr>
              <a:t>beberapa pekerjaan yang </a:t>
            </a:r>
            <a:r>
              <a:rPr sz="1900" dirty="0">
                <a:latin typeface="Carlito"/>
                <a:cs typeface="Carlito"/>
              </a:rPr>
              <a:t>bisa </a:t>
            </a:r>
            <a:r>
              <a:rPr sz="1900" spc="-5" dirty="0">
                <a:latin typeface="Carlito"/>
                <a:cs typeface="Carlito"/>
              </a:rPr>
              <a:t>saja </a:t>
            </a:r>
            <a:r>
              <a:rPr sz="1900" spc="-15" dirty="0">
                <a:latin typeface="Carlito"/>
                <a:cs typeface="Carlito"/>
              </a:rPr>
              <a:t>digantikan </a:t>
            </a:r>
            <a:r>
              <a:rPr sz="1900" spc="-5" dirty="0">
                <a:latin typeface="Carlito"/>
                <a:cs typeface="Carlito"/>
              </a:rPr>
              <a:t>oleh AI, </a:t>
            </a:r>
            <a:r>
              <a:rPr sz="1900" spc="-10" dirty="0">
                <a:latin typeface="Carlito"/>
                <a:cs typeface="Carlito"/>
              </a:rPr>
              <a:t>namun </a:t>
            </a:r>
            <a:r>
              <a:rPr sz="1900" spc="-5" dirty="0">
                <a:latin typeface="Carlito"/>
                <a:cs typeface="Carlito"/>
              </a:rPr>
              <a:t>AI </a:t>
            </a:r>
            <a:r>
              <a:rPr sz="1900" spc="-15" dirty="0">
                <a:latin typeface="Carlito"/>
                <a:cs typeface="Carlito"/>
              </a:rPr>
              <a:t>juga  </a:t>
            </a:r>
            <a:r>
              <a:rPr sz="1900" spc="-10" dirty="0">
                <a:latin typeface="Carlito"/>
                <a:cs typeface="Carlito"/>
              </a:rPr>
              <a:t>membawa pekerjaan </a:t>
            </a:r>
            <a:r>
              <a:rPr sz="1900" spc="-15" dirty="0">
                <a:latin typeface="Carlito"/>
                <a:cs typeface="Carlito"/>
              </a:rPr>
              <a:t>atau </a:t>
            </a:r>
            <a:r>
              <a:rPr sz="1900" spc="-20" dirty="0">
                <a:latin typeface="Carlito"/>
                <a:cs typeface="Carlito"/>
              </a:rPr>
              <a:t>profesi </a:t>
            </a:r>
            <a:r>
              <a:rPr sz="1900" spc="-10" dirty="0">
                <a:latin typeface="Carlito"/>
                <a:cs typeface="Carlito"/>
              </a:rPr>
              <a:t>baru </a:t>
            </a:r>
            <a:r>
              <a:rPr sz="1900" spc="-5" dirty="0">
                <a:latin typeface="Carlito"/>
                <a:cs typeface="Carlito"/>
              </a:rPr>
              <a:t>seperti, </a:t>
            </a:r>
            <a:r>
              <a:rPr sz="1900" spc="-15" dirty="0">
                <a:latin typeface="Carlito"/>
                <a:cs typeface="Carlito"/>
              </a:rPr>
              <a:t>data </a:t>
            </a:r>
            <a:r>
              <a:rPr sz="1900" spc="-20" dirty="0">
                <a:latin typeface="Carlito"/>
                <a:cs typeface="Carlito"/>
              </a:rPr>
              <a:t>engineer, </a:t>
            </a:r>
            <a:r>
              <a:rPr sz="1900" spc="-15" dirty="0">
                <a:latin typeface="Carlito"/>
                <a:cs typeface="Carlito"/>
              </a:rPr>
              <a:t>data </a:t>
            </a:r>
            <a:r>
              <a:rPr sz="1900" spc="-10" dirty="0">
                <a:latin typeface="Carlito"/>
                <a:cs typeface="Carlito"/>
              </a:rPr>
              <a:t>scientist dan </a:t>
            </a:r>
            <a:r>
              <a:rPr sz="1900" spc="-5" dirty="0">
                <a:latin typeface="Carlito"/>
                <a:cs typeface="Carlito"/>
              </a:rPr>
              <a:t>lain  </a:t>
            </a:r>
            <a:r>
              <a:rPr sz="1900" spc="-15" dirty="0">
                <a:latin typeface="Carlito"/>
                <a:cs typeface="Carlito"/>
              </a:rPr>
              <a:t>sebagainya.</a:t>
            </a:r>
            <a:endParaRPr sz="1900">
              <a:latin typeface="Carlito"/>
              <a:cs typeface="Carlito"/>
            </a:endParaRPr>
          </a:p>
          <a:p>
            <a:pPr marL="299085" marR="5715" indent="-287020" algn="just">
              <a:lnSpc>
                <a:spcPct val="110000"/>
              </a:lnSpc>
              <a:spcBef>
                <a:spcPts val="1055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99720" algn="l"/>
              </a:tabLst>
            </a:pPr>
            <a:r>
              <a:rPr sz="1900" spc="-5" dirty="0">
                <a:latin typeface="Carlito"/>
                <a:cs typeface="Carlito"/>
              </a:rPr>
              <a:t>Satu hal </a:t>
            </a:r>
            <a:r>
              <a:rPr sz="1900" spc="-10" dirty="0">
                <a:latin typeface="Carlito"/>
                <a:cs typeface="Carlito"/>
              </a:rPr>
              <a:t>yang </a:t>
            </a:r>
            <a:r>
              <a:rPr sz="1900" dirty="0">
                <a:latin typeface="Carlito"/>
                <a:cs typeface="Carlito"/>
              </a:rPr>
              <a:t>penting, </a:t>
            </a:r>
            <a:r>
              <a:rPr sz="1900" spc="-15" dirty="0">
                <a:latin typeface="Carlito"/>
                <a:cs typeface="Carlito"/>
              </a:rPr>
              <a:t>kamu jangan </a:t>
            </a:r>
            <a:r>
              <a:rPr sz="1900" spc="-5" dirty="0">
                <a:latin typeface="Carlito"/>
                <a:cs typeface="Carlito"/>
              </a:rPr>
              <a:t>terlalu </a:t>
            </a:r>
            <a:r>
              <a:rPr sz="1900" spc="-10" dirty="0">
                <a:latin typeface="Carlito"/>
                <a:cs typeface="Carlito"/>
              </a:rPr>
              <a:t>berpikiran negatif terhadap kemampuan yang  </a:t>
            </a:r>
            <a:r>
              <a:rPr sz="1900" spc="-5" dirty="0">
                <a:latin typeface="Carlito"/>
                <a:cs typeface="Carlito"/>
              </a:rPr>
              <a:t>dimiliki AI. </a:t>
            </a:r>
            <a:r>
              <a:rPr sz="1900" spc="-10" dirty="0">
                <a:latin typeface="Carlito"/>
                <a:cs typeface="Carlito"/>
              </a:rPr>
              <a:t>Melainkan kamu </a:t>
            </a:r>
            <a:r>
              <a:rPr sz="1900" spc="-15" dirty="0">
                <a:latin typeface="Carlito"/>
                <a:cs typeface="Carlito"/>
              </a:rPr>
              <a:t>seharusnya </a:t>
            </a:r>
            <a:r>
              <a:rPr sz="1900" spc="-10" dirty="0">
                <a:latin typeface="Carlito"/>
                <a:cs typeface="Carlito"/>
              </a:rPr>
              <a:t>khawatir </a:t>
            </a:r>
            <a:r>
              <a:rPr sz="1900" spc="-5" dirty="0">
                <a:latin typeface="Carlito"/>
                <a:cs typeface="Carlito"/>
              </a:rPr>
              <a:t>terhadap </a:t>
            </a:r>
            <a:r>
              <a:rPr sz="1900" spc="-10" dirty="0">
                <a:latin typeface="Carlito"/>
                <a:cs typeface="Carlito"/>
              </a:rPr>
              <a:t>ketidakmampuan </a:t>
            </a:r>
            <a:r>
              <a:rPr sz="1900" spc="-5" dirty="0">
                <a:latin typeface="Carlito"/>
                <a:cs typeface="Carlito"/>
              </a:rPr>
              <a:t>AI </a:t>
            </a:r>
            <a:r>
              <a:rPr sz="1900" spc="-10" dirty="0">
                <a:latin typeface="Carlito"/>
                <a:cs typeface="Carlito"/>
              </a:rPr>
              <a:t>sekarang.  </a:t>
            </a:r>
            <a:r>
              <a:rPr sz="1900" spc="-5" dirty="0">
                <a:latin typeface="Carlito"/>
                <a:cs typeface="Carlito"/>
              </a:rPr>
              <a:t>Mungkin </a:t>
            </a:r>
            <a:r>
              <a:rPr sz="1900" spc="-15" dirty="0">
                <a:latin typeface="Carlito"/>
                <a:cs typeface="Carlito"/>
              </a:rPr>
              <a:t>kamu </a:t>
            </a:r>
            <a:r>
              <a:rPr sz="1900" spc="-5" dirty="0">
                <a:latin typeface="Carlito"/>
                <a:cs typeface="Carlito"/>
              </a:rPr>
              <a:t>tidak </a:t>
            </a:r>
            <a:r>
              <a:rPr sz="1900" spc="-10" dirty="0">
                <a:latin typeface="Carlito"/>
                <a:cs typeface="Carlito"/>
              </a:rPr>
              <a:t>bisa </a:t>
            </a:r>
            <a:r>
              <a:rPr sz="1900" spc="-5" dirty="0">
                <a:latin typeface="Carlito"/>
                <a:cs typeface="Carlito"/>
              </a:rPr>
              <a:t>belajar </a:t>
            </a:r>
            <a:r>
              <a:rPr sz="1900" spc="-15" dirty="0">
                <a:latin typeface="Carlito"/>
                <a:cs typeface="Carlito"/>
              </a:rPr>
              <a:t>banyak </a:t>
            </a:r>
            <a:r>
              <a:rPr sz="1900" spc="-10" dirty="0">
                <a:latin typeface="Carlito"/>
                <a:cs typeface="Carlito"/>
              </a:rPr>
              <a:t>sekaligus </a:t>
            </a:r>
            <a:r>
              <a:rPr sz="1900" spc="-5" dirty="0">
                <a:latin typeface="Carlito"/>
                <a:cs typeface="Carlito"/>
              </a:rPr>
              <a:t>dalam </a:t>
            </a:r>
            <a:r>
              <a:rPr sz="1900" spc="-10" dirty="0">
                <a:latin typeface="Carlito"/>
                <a:cs typeface="Carlito"/>
              </a:rPr>
              <a:t>satu waktu seperti </a:t>
            </a:r>
            <a:r>
              <a:rPr sz="1900" spc="-15" dirty="0">
                <a:latin typeface="Carlito"/>
                <a:cs typeface="Carlito"/>
              </a:rPr>
              <a:t>halnya </a:t>
            </a:r>
            <a:r>
              <a:rPr sz="1900" dirty="0">
                <a:latin typeface="Carlito"/>
                <a:cs typeface="Carlito"/>
              </a:rPr>
              <a:t>AI,  </a:t>
            </a:r>
            <a:r>
              <a:rPr sz="1900" spc="-10" dirty="0">
                <a:latin typeface="Carlito"/>
                <a:cs typeface="Carlito"/>
              </a:rPr>
              <a:t>namun kamu </a:t>
            </a:r>
            <a:r>
              <a:rPr sz="1900" spc="-5" dirty="0">
                <a:latin typeface="Carlito"/>
                <a:cs typeface="Carlito"/>
              </a:rPr>
              <a:t>mampu </a:t>
            </a:r>
            <a:r>
              <a:rPr sz="1900" spc="-15" dirty="0">
                <a:latin typeface="Carlito"/>
                <a:cs typeface="Carlito"/>
              </a:rPr>
              <a:t>bekerja </a:t>
            </a:r>
            <a:r>
              <a:rPr sz="1900" spc="-5" dirty="0">
                <a:latin typeface="Carlito"/>
                <a:cs typeface="Carlito"/>
              </a:rPr>
              <a:t>sama </a:t>
            </a:r>
            <a:r>
              <a:rPr sz="1900" spc="-10" dirty="0">
                <a:latin typeface="Carlito"/>
                <a:cs typeface="Carlito"/>
              </a:rPr>
              <a:t>dengan </a:t>
            </a:r>
            <a:r>
              <a:rPr sz="1900" spc="-5" dirty="0">
                <a:latin typeface="Carlito"/>
                <a:cs typeface="Carlito"/>
              </a:rPr>
              <a:t>AI. Bisa saja ada </a:t>
            </a:r>
            <a:r>
              <a:rPr sz="1900" spc="-10" dirty="0">
                <a:latin typeface="Carlito"/>
                <a:cs typeface="Carlito"/>
              </a:rPr>
              <a:t>sesuatu </a:t>
            </a:r>
            <a:r>
              <a:rPr sz="1900" spc="-5" dirty="0">
                <a:latin typeface="Carlito"/>
                <a:cs typeface="Carlito"/>
              </a:rPr>
              <a:t>hal </a:t>
            </a:r>
            <a:r>
              <a:rPr sz="1900" spc="-10" dirty="0">
                <a:latin typeface="Carlito"/>
                <a:cs typeface="Carlito"/>
              </a:rPr>
              <a:t>yanu </a:t>
            </a:r>
            <a:r>
              <a:rPr sz="1900" spc="-5" dirty="0">
                <a:latin typeface="Carlito"/>
                <a:cs typeface="Carlito"/>
              </a:rPr>
              <a:t>membutuhkan  </a:t>
            </a:r>
            <a:r>
              <a:rPr sz="1900" spc="-10" dirty="0">
                <a:latin typeface="Carlito"/>
                <a:cs typeface="Carlito"/>
              </a:rPr>
              <a:t>waktu ratusan tahun untuk </a:t>
            </a:r>
            <a:r>
              <a:rPr sz="1900" spc="-5" dirty="0">
                <a:latin typeface="Carlito"/>
                <a:cs typeface="Carlito"/>
              </a:rPr>
              <a:t>manusia </a:t>
            </a:r>
            <a:r>
              <a:rPr sz="1900" spc="-10" dirty="0">
                <a:latin typeface="Carlito"/>
                <a:cs typeface="Carlito"/>
              </a:rPr>
              <a:t>menemukannya, sedangkan dengan </a:t>
            </a:r>
            <a:r>
              <a:rPr sz="1900" spc="-15" dirty="0">
                <a:latin typeface="Carlito"/>
                <a:cs typeface="Carlito"/>
              </a:rPr>
              <a:t>adanya </a:t>
            </a:r>
            <a:r>
              <a:rPr sz="1900" spc="-5" dirty="0">
                <a:latin typeface="Carlito"/>
                <a:cs typeface="Carlito"/>
              </a:rPr>
              <a:t>AI </a:t>
            </a:r>
            <a:r>
              <a:rPr sz="1900" spc="-10" dirty="0">
                <a:latin typeface="Carlito"/>
                <a:cs typeface="Carlito"/>
              </a:rPr>
              <a:t>hal  </a:t>
            </a:r>
            <a:r>
              <a:rPr sz="1900" spc="-15" dirty="0">
                <a:latin typeface="Carlito"/>
                <a:cs typeface="Carlito"/>
              </a:rPr>
              <a:t>tersebut </a:t>
            </a:r>
            <a:r>
              <a:rPr sz="1900" spc="-10" dirty="0">
                <a:latin typeface="Carlito"/>
                <a:cs typeface="Carlito"/>
              </a:rPr>
              <a:t>bisa </a:t>
            </a:r>
            <a:r>
              <a:rPr sz="1900" spc="-5" dirty="0">
                <a:latin typeface="Carlito"/>
                <a:cs typeface="Carlito"/>
              </a:rPr>
              <a:t>saja </a:t>
            </a:r>
            <a:r>
              <a:rPr sz="1900" spc="-15" dirty="0">
                <a:latin typeface="Carlito"/>
                <a:cs typeface="Carlito"/>
              </a:rPr>
              <a:t>ditemukan </a:t>
            </a:r>
            <a:r>
              <a:rPr sz="1900" spc="-10" dirty="0">
                <a:latin typeface="Carlito"/>
                <a:cs typeface="Carlito"/>
              </a:rPr>
              <a:t>dalam </a:t>
            </a:r>
            <a:r>
              <a:rPr sz="1900" spc="-15" dirty="0">
                <a:latin typeface="Carlito"/>
                <a:cs typeface="Carlito"/>
              </a:rPr>
              <a:t>hitungan</a:t>
            </a:r>
            <a:r>
              <a:rPr sz="1900" spc="15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hari.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530" y="894779"/>
            <a:ext cx="567372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Machine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933" y="2025800"/>
            <a:ext cx="5673725" cy="33267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50"/>
              </a:spcBef>
            </a:pPr>
            <a:r>
              <a:rPr sz="1900" spc="-5" dirty="0">
                <a:latin typeface="Arial"/>
                <a:cs typeface="Arial"/>
              </a:rPr>
              <a:t>Machine </a:t>
            </a:r>
            <a:r>
              <a:rPr sz="1900" dirty="0">
                <a:latin typeface="Arial"/>
                <a:cs typeface="Arial"/>
              </a:rPr>
              <a:t>Learning (ML) </a:t>
            </a:r>
            <a:r>
              <a:rPr sz="1900" spc="-5" dirty="0">
                <a:latin typeface="Arial"/>
                <a:cs typeface="Arial"/>
              </a:rPr>
              <a:t>adalah </a:t>
            </a:r>
            <a:r>
              <a:rPr sz="1900" dirty="0">
                <a:latin typeface="Arial"/>
                <a:cs typeface="Arial"/>
              </a:rPr>
              <a:t>mesin yang  </a:t>
            </a:r>
            <a:r>
              <a:rPr sz="1900" spc="-5" dirty="0">
                <a:latin typeface="Arial"/>
                <a:cs typeface="Arial"/>
              </a:rPr>
              <a:t>dikembangkan untuk bisa </a:t>
            </a:r>
            <a:r>
              <a:rPr sz="1900" dirty="0">
                <a:latin typeface="Arial"/>
                <a:cs typeface="Arial"/>
              </a:rPr>
              <a:t>belajar </a:t>
            </a:r>
            <a:r>
              <a:rPr sz="1900" spc="-5" dirty="0">
                <a:latin typeface="Arial"/>
                <a:cs typeface="Arial"/>
              </a:rPr>
              <a:t>dengan sendirinya  </a:t>
            </a:r>
            <a:r>
              <a:rPr sz="1900" dirty="0">
                <a:latin typeface="Arial"/>
                <a:cs typeface="Arial"/>
              </a:rPr>
              <a:t>tanpa </a:t>
            </a:r>
            <a:r>
              <a:rPr sz="1900" spc="-5" dirty="0">
                <a:latin typeface="Arial"/>
                <a:cs typeface="Arial"/>
              </a:rPr>
              <a:t>arahan dari </a:t>
            </a:r>
            <a:r>
              <a:rPr sz="1900" dirty="0">
                <a:latin typeface="Arial"/>
                <a:cs typeface="Arial"/>
              </a:rPr>
              <a:t>penggunanya. </a:t>
            </a:r>
            <a:r>
              <a:rPr sz="1900" spc="-5" dirty="0">
                <a:latin typeface="Arial"/>
                <a:cs typeface="Arial"/>
              </a:rPr>
              <a:t>Pembelajaran  mesin dikembangkan berdasarkan disiplin ilmu  lainnya </a:t>
            </a:r>
            <a:r>
              <a:rPr sz="1900" dirty="0">
                <a:latin typeface="Arial"/>
                <a:cs typeface="Arial"/>
              </a:rPr>
              <a:t>seperti </a:t>
            </a:r>
            <a:r>
              <a:rPr sz="1900" spc="-5" dirty="0">
                <a:latin typeface="Arial"/>
                <a:cs typeface="Arial"/>
              </a:rPr>
              <a:t>statistika, matematika dan data  </a:t>
            </a:r>
            <a:r>
              <a:rPr sz="1900" dirty="0">
                <a:latin typeface="Arial"/>
                <a:cs typeface="Arial"/>
              </a:rPr>
              <a:t>mining sehingga mesin </a:t>
            </a:r>
            <a:r>
              <a:rPr sz="1900" spc="-5" dirty="0">
                <a:latin typeface="Arial"/>
                <a:cs typeface="Arial"/>
              </a:rPr>
              <a:t>dapat </a:t>
            </a:r>
            <a:r>
              <a:rPr sz="1900" dirty="0">
                <a:latin typeface="Arial"/>
                <a:cs typeface="Arial"/>
              </a:rPr>
              <a:t>belajar </a:t>
            </a:r>
            <a:r>
              <a:rPr sz="1900" spc="-5" dirty="0">
                <a:latin typeface="Arial"/>
                <a:cs typeface="Arial"/>
              </a:rPr>
              <a:t>dengan  menganalisa data </a:t>
            </a:r>
            <a:r>
              <a:rPr sz="1900" dirty="0">
                <a:latin typeface="Arial"/>
                <a:cs typeface="Arial"/>
              </a:rPr>
              <a:t>tanpa perlu di </a:t>
            </a:r>
            <a:r>
              <a:rPr sz="1900" spc="-5" dirty="0">
                <a:latin typeface="Arial"/>
                <a:cs typeface="Arial"/>
              </a:rPr>
              <a:t>program ulang atau  diperintah. Dalam hal ini </a:t>
            </a:r>
            <a:r>
              <a:rPr sz="1900" dirty="0">
                <a:latin typeface="Arial"/>
                <a:cs typeface="Arial"/>
              </a:rPr>
              <a:t>machine learning </a:t>
            </a:r>
            <a:r>
              <a:rPr sz="1900" spc="-5" dirty="0">
                <a:latin typeface="Arial"/>
                <a:cs typeface="Arial"/>
              </a:rPr>
              <a:t>memiliki  </a:t>
            </a:r>
            <a:r>
              <a:rPr sz="1900" dirty="0">
                <a:latin typeface="Arial"/>
                <a:cs typeface="Arial"/>
              </a:rPr>
              <a:t>kemampuan </a:t>
            </a:r>
            <a:r>
              <a:rPr sz="1900" spc="-5" dirty="0">
                <a:latin typeface="Arial"/>
                <a:cs typeface="Arial"/>
              </a:rPr>
              <a:t>untuk </a:t>
            </a:r>
            <a:r>
              <a:rPr sz="1900" dirty="0">
                <a:latin typeface="Arial"/>
                <a:cs typeface="Arial"/>
              </a:rPr>
              <a:t>memperoleh </a:t>
            </a:r>
            <a:r>
              <a:rPr sz="1900" spc="-5" dirty="0">
                <a:latin typeface="Arial"/>
                <a:cs typeface="Arial"/>
              </a:rPr>
              <a:t>data </a:t>
            </a:r>
            <a:r>
              <a:rPr sz="1900" dirty="0">
                <a:latin typeface="Arial"/>
                <a:cs typeface="Arial"/>
              </a:rPr>
              <a:t>yang </a:t>
            </a:r>
            <a:r>
              <a:rPr sz="1900" spc="-5" dirty="0">
                <a:latin typeface="Arial"/>
                <a:cs typeface="Arial"/>
              </a:rPr>
              <a:t>ada  dengan perintah ia </a:t>
            </a:r>
            <a:r>
              <a:rPr sz="1900" dirty="0">
                <a:latin typeface="Arial"/>
                <a:cs typeface="Arial"/>
              </a:rPr>
              <a:t>sendiri. ML juga </a:t>
            </a:r>
            <a:r>
              <a:rPr sz="1900" spc="-5" dirty="0">
                <a:latin typeface="Arial"/>
                <a:cs typeface="Arial"/>
              </a:rPr>
              <a:t>dapat  </a:t>
            </a:r>
            <a:r>
              <a:rPr sz="1900" dirty="0">
                <a:latin typeface="Arial"/>
                <a:cs typeface="Arial"/>
              </a:rPr>
              <a:t>mempelajari </a:t>
            </a:r>
            <a:r>
              <a:rPr sz="1900" spc="-5" dirty="0">
                <a:latin typeface="Arial"/>
                <a:cs typeface="Arial"/>
              </a:rPr>
              <a:t>data yang ada dan data </a:t>
            </a:r>
            <a:r>
              <a:rPr sz="1900" dirty="0">
                <a:latin typeface="Arial"/>
                <a:cs typeface="Arial"/>
              </a:rPr>
              <a:t>yang </a:t>
            </a:r>
            <a:r>
              <a:rPr sz="1900" spc="5" dirty="0">
                <a:latin typeface="Arial"/>
                <a:cs typeface="Arial"/>
              </a:rPr>
              <a:t>ia  </a:t>
            </a:r>
            <a:r>
              <a:rPr sz="1900" spc="-5" dirty="0">
                <a:latin typeface="Arial"/>
                <a:cs typeface="Arial"/>
              </a:rPr>
              <a:t>peroleh </a:t>
            </a:r>
            <a:r>
              <a:rPr sz="1900" dirty="0">
                <a:latin typeface="Arial"/>
                <a:cs typeface="Arial"/>
              </a:rPr>
              <a:t>sehingga </a:t>
            </a:r>
            <a:r>
              <a:rPr sz="1900" spc="-5" dirty="0">
                <a:latin typeface="Arial"/>
                <a:cs typeface="Arial"/>
              </a:rPr>
              <a:t>bisa melakukan tugas tertentu.  </a:t>
            </a:r>
            <a:r>
              <a:rPr sz="1900" spc="-20" dirty="0">
                <a:latin typeface="Arial"/>
                <a:cs typeface="Arial"/>
              </a:rPr>
              <a:t>Tugas </a:t>
            </a:r>
            <a:r>
              <a:rPr sz="1900" dirty="0">
                <a:latin typeface="Arial"/>
                <a:cs typeface="Arial"/>
              </a:rPr>
              <a:t>yang </a:t>
            </a:r>
            <a:r>
              <a:rPr sz="1900" spc="-5" dirty="0">
                <a:latin typeface="Arial"/>
                <a:cs typeface="Arial"/>
              </a:rPr>
              <a:t>dapat dilakukan oleh ML pun sangat  beragam, tergantung dari apa yang ia</a:t>
            </a:r>
            <a:r>
              <a:rPr sz="1900" spc="15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pelajari.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55070" y="2161921"/>
            <a:ext cx="3873880" cy="2534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9836" y="1327149"/>
            <a:ext cx="4929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Cara </a:t>
            </a:r>
            <a:r>
              <a:rPr b="1" spc="-5" dirty="0">
                <a:latin typeface="Arial"/>
                <a:cs typeface="Arial"/>
              </a:rPr>
              <a:t>Kerja Machine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2312034"/>
            <a:ext cx="98621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Cara </a:t>
            </a:r>
            <a:r>
              <a:rPr sz="2400" dirty="0">
                <a:latin typeface="Arial"/>
                <a:cs typeface="Arial"/>
              </a:rPr>
              <a:t>kerja machine </a:t>
            </a:r>
            <a:r>
              <a:rPr sz="2400" spc="-5" dirty="0">
                <a:latin typeface="Arial"/>
                <a:cs typeface="Arial"/>
              </a:rPr>
              <a:t>learning sebenarnya berbeda-beda </a:t>
            </a:r>
            <a:r>
              <a:rPr sz="2400" dirty="0">
                <a:latin typeface="Arial"/>
                <a:cs typeface="Arial"/>
              </a:rPr>
              <a:t>sesuai </a:t>
            </a:r>
            <a:r>
              <a:rPr sz="2400" spc="-5" dirty="0">
                <a:latin typeface="Arial"/>
                <a:cs typeface="Arial"/>
              </a:rPr>
              <a:t>dengan  </a:t>
            </a:r>
            <a:r>
              <a:rPr sz="2400" dirty="0">
                <a:latin typeface="Arial"/>
                <a:cs typeface="Arial"/>
              </a:rPr>
              <a:t>teknik </a:t>
            </a:r>
            <a:r>
              <a:rPr sz="2400" spc="-5" dirty="0">
                <a:latin typeface="Arial"/>
                <a:cs typeface="Arial"/>
              </a:rPr>
              <a:t>atau metode pembelajaran seperti apa </a:t>
            </a:r>
            <a:r>
              <a:rPr sz="2400" dirty="0">
                <a:latin typeface="Arial"/>
                <a:cs typeface="Arial"/>
              </a:rPr>
              <a:t>yang </a:t>
            </a:r>
            <a:r>
              <a:rPr sz="2400" spc="-5" dirty="0">
                <a:latin typeface="Arial"/>
                <a:cs typeface="Arial"/>
              </a:rPr>
              <a:t>digunakan pada ML.  Namun pada dasarnya prinsip </a:t>
            </a:r>
            <a:r>
              <a:rPr sz="2400" dirty="0">
                <a:latin typeface="Arial"/>
                <a:cs typeface="Arial"/>
              </a:rPr>
              <a:t>cara kerja </a:t>
            </a:r>
            <a:r>
              <a:rPr sz="2400" spc="-5" dirty="0">
                <a:latin typeface="Arial"/>
                <a:cs typeface="Arial"/>
              </a:rPr>
              <a:t>pembelajaran </a:t>
            </a:r>
            <a:r>
              <a:rPr sz="2400" dirty="0">
                <a:latin typeface="Arial"/>
                <a:cs typeface="Arial"/>
              </a:rPr>
              <a:t>mesin masih  </a:t>
            </a:r>
            <a:r>
              <a:rPr sz="2400" spc="-5" dirty="0">
                <a:latin typeface="Arial"/>
                <a:cs typeface="Arial"/>
              </a:rPr>
              <a:t>sama, </a:t>
            </a:r>
            <a:r>
              <a:rPr sz="2400" dirty="0">
                <a:latin typeface="Arial"/>
                <a:cs typeface="Arial"/>
              </a:rPr>
              <a:t>meliputi </a:t>
            </a:r>
            <a:r>
              <a:rPr sz="2400" spc="-5" dirty="0">
                <a:latin typeface="Arial"/>
                <a:cs typeface="Arial"/>
              </a:rPr>
              <a:t>pengumpulan data, eksplorasi data, pemilihan </a:t>
            </a:r>
            <a:r>
              <a:rPr sz="2400" dirty="0">
                <a:latin typeface="Arial"/>
                <a:cs typeface="Arial"/>
              </a:rPr>
              <a:t>model  </a:t>
            </a:r>
            <a:r>
              <a:rPr sz="2400" spc="-5" dirty="0">
                <a:latin typeface="Arial"/>
                <a:cs typeface="Arial"/>
              </a:rPr>
              <a:t>atau teknik, memberikan pelatihan </a:t>
            </a:r>
            <a:r>
              <a:rPr sz="2400" dirty="0">
                <a:latin typeface="Arial"/>
                <a:cs typeface="Arial"/>
              </a:rPr>
              <a:t>terhadap model yang </a:t>
            </a:r>
            <a:r>
              <a:rPr sz="2400" spc="-5" dirty="0">
                <a:latin typeface="Arial"/>
                <a:cs typeface="Arial"/>
              </a:rPr>
              <a:t>dipilih dan  mengevaluasi hasil dari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414" y="500253"/>
            <a:ext cx="5537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0" dirty="0">
                <a:latin typeface="Arial"/>
                <a:cs typeface="Arial"/>
              </a:rPr>
              <a:t>Teknik </a:t>
            </a:r>
            <a:r>
              <a:rPr b="1" spc="-5" dirty="0">
                <a:latin typeface="Arial"/>
                <a:cs typeface="Arial"/>
              </a:rPr>
              <a:t>Belajar Machine</a:t>
            </a:r>
            <a:r>
              <a:rPr b="1" spc="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7455" y="1568026"/>
            <a:ext cx="8647430" cy="44602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b="1" dirty="0">
                <a:latin typeface="Carlito"/>
                <a:cs typeface="Carlito"/>
              </a:rPr>
              <a:t>Supervised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Learning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299085" marR="335915" indent="-287020">
              <a:lnSpc>
                <a:spcPct val="100000"/>
              </a:lnSpc>
              <a:spcBef>
                <a:spcPts val="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30" dirty="0">
                <a:solidFill>
                  <a:srgbClr val="545454"/>
                </a:solidFill>
                <a:latin typeface="Carlito"/>
                <a:cs typeface="Carlito"/>
              </a:rPr>
              <a:t>Teknik </a:t>
            </a:r>
            <a:r>
              <a:rPr sz="2000" i="1" spc="-5" dirty="0">
                <a:solidFill>
                  <a:srgbClr val="545454"/>
                </a:solidFill>
                <a:latin typeface="Carlito"/>
                <a:cs typeface="Carlito"/>
              </a:rPr>
              <a:t>supervised learning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merupakan teknik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yang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bisa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kamu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terapkan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pada 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pembelajaran mesin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yang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bisa menerima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informasi yang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sudah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ada pada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data 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dengan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memberikan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label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tertentu. Diharapkan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teknik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ini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bisa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memberikan 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target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terhadap </a:t>
            </a:r>
            <a:r>
              <a:rPr sz="2000" i="1" spc="-5" dirty="0">
                <a:solidFill>
                  <a:srgbClr val="545454"/>
                </a:solidFill>
                <a:latin typeface="Carlito"/>
                <a:cs typeface="Carlito"/>
              </a:rPr>
              <a:t>output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yang dilakukan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dengan membandingkan pengalaman  belajar di masa</a:t>
            </a:r>
            <a:r>
              <a:rPr sz="2000" spc="5" dirty="0">
                <a:solidFill>
                  <a:srgbClr val="545454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lalu.</a:t>
            </a:r>
            <a:endParaRPr sz="20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Misalkan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kamu mempunyai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sejumlah film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yang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sudah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kamu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beri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label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dengan 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kategori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tertentu. Kamu juga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memiliki film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dengan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kategori komedi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meliputi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film 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21 Jump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Street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dan Jumanji. Selain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itu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kamu juga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punya kategori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lain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misalkan 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kategori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film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horror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seperti The Conjuring dan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It.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Ketika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kamu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membeli film baru, 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maka kamu akan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mengidentifikasi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genre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dan isi dari film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tersebut. Setelah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film 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teridentifikasi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barulah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kamu akan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menyimpan film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tersebut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pada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kategori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yang 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sesuai.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7414" y="500253"/>
            <a:ext cx="5537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0" dirty="0">
                <a:latin typeface="Arial"/>
                <a:cs typeface="Arial"/>
              </a:rPr>
              <a:t>Teknik </a:t>
            </a:r>
            <a:r>
              <a:rPr b="1" spc="-5" dirty="0">
                <a:latin typeface="Arial"/>
                <a:cs typeface="Arial"/>
              </a:rPr>
              <a:t>Belajar Machine</a:t>
            </a:r>
            <a:r>
              <a:rPr b="1" spc="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8258" y="1373990"/>
            <a:ext cx="8947785" cy="48082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b="1" spc="-35" dirty="0">
                <a:solidFill>
                  <a:srgbClr val="545454"/>
                </a:solidFill>
                <a:latin typeface="Trebuchet MS"/>
                <a:cs typeface="Trebuchet MS"/>
              </a:rPr>
              <a:t>Unsupervised</a:t>
            </a:r>
            <a:r>
              <a:rPr sz="2000" b="1" spc="245" dirty="0">
                <a:solidFill>
                  <a:srgbClr val="545454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latin typeface="Carlito"/>
                <a:cs typeface="Carlito"/>
              </a:rPr>
              <a:t>Learning</a:t>
            </a:r>
            <a:endParaRPr sz="2000">
              <a:latin typeface="Carlito"/>
              <a:cs typeface="Carlito"/>
            </a:endParaRPr>
          </a:p>
          <a:p>
            <a:pPr marL="299085" marR="12700" indent="-287020">
              <a:lnSpc>
                <a:spcPct val="110000"/>
              </a:lnSpc>
              <a:spcBef>
                <a:spcPts val="110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35" dirty="0">
                <a:solidFill>
                  <a:srgbClr val="545454"/>
                </a:solidFill>
                <a:latin typeface="Carlito"/>
                <a:cs typeface="Carlito"/>
              </a:rPr>
              <a:t>Teknik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unsupervised learning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merupakan teknik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yang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bisa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kamu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terapkan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pada  machine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learning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yang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digunakan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pada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yang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tidak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memiliki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informasi yang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bisa 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diterapkan secara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langsung.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Diharapkan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teknik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ini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dapat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membantu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menemukan 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struktur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atau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pola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tersembunyi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pada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yang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tidak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memiliki</a:t>
            </a:r>
            <a:r>
              <a:rPr sz="2000" spc="80" dirty="0">
                <a:solidFill>
                  <a:srgbClr val="545454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label.</a:t>
            </a:r>
            <a:endParaRPr sz="2000">
              <a:latin typeface="Carlito"/>
              <a:cs typeface="Carlito"/>
            </a:endParaRPr>
          </a:p>
          <a:p>
            <a:pPr marL="299085" marR="5080" indent="-287020">
              <a:lnSpc>
                <a:spcPct val="11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Sedikit berbeda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dengan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supervised learning,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kamu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tidak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memiliki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data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apapun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yang  akan dijadikan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acuan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sebelumnya.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Misalkan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kamu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belum pernah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sekalipun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membeli  film sama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sekali, akan tetapi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pada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suatu waktu, kamu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membeli sejumlah film dan 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ingin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membaginya </a:t>
            </a:r>
            <a:r>
              <a:rPr sz="2000" spc="-30" dirty="0">
                <a:solidFill>
                  <a:srgbClr val="545454"/>
                </a:solidFill>
                <a:latin typeface="Carlito"/>
                <a:cs typeface="Carlito"/>
              </a:rPr>
              <a:t>ke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dalam beberapa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kategori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agar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mudah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untuk</a:t>
            </a:r>
            <a:r>
              <a:rPr sz="2000" spc="50" dirty="0">
                <a:solidFill>
                  <a:srgbClr val="545454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ditemukan.</a:t>
            </a:r>
            <a:endParaRPr sz="2000">
              <a:latin typeface="Carlito"/>
              <a:cs typeface="Carlito"/>
            </a:endParaRPr>
          </a:p>
          <a:p>
            <a:pPr marL="299085" marR="128905" indent="-287020">
              <a:lnSpc>
                <a:spcPct val="11000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35" dirty="0">
                <a:solidFill>
                  <a:srgbClr val="545454"/>
                </a:solidFill>
                <a:latin typeface="Carlito"/>
                <a:cs typeface="Carlito"/>
              </a:rPr>
              <a:t>Tentunya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kamu akan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mengidentifikasi film-film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mana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saja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yang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mirip.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Dalam hal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ini 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misalkan kamu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mengidentifikasi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berdasarkan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dari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genre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film.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Misalnya, kamu  mempunyai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film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the Conjuring,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maka kamu akan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menyimpan film The Conjuring 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tersebut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pada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kategori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film</a:t>
            </a:r>
            <a:r>
              <a:rPr sz="2000" spc="20" dirty="0">
                <a:solidFill>
                  <a:srgbClr val="545454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545454"/>
                </a:solidFill>
                <a:latin typeface="Carlito"/>
                <a:cs typeface="Carlito"/>
              </a:rPr>
              <a:t>horror.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0689" y="500253"/>
            <a:ext cx="4930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Cara </a:t>
            </a:r>
            <a:r>
              <a:rPr b="1" spc="-5" dirty="0">
                <a:latin typeface="Arial"/>
                <a:cs typeface="Arial"/>
              </a:rPr>
              <a:t>Kerja Machine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8258" y="1989556"/>
            <a:ext cx="898144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10000"/>
              </a:lnSpc>
              <a:spcBef>
                <a:spcPts val="10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Cara kerja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machine learning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sebenarnya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berbeda-beda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sesuai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dengan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teknik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atau 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metode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pembelajaran seperti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apa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yang kamu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gunakan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pada ML. Namun pada 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dasarnya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prinsip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cara kerja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pembelajaran mesin masih sama, meliputi pengumpulan 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data, eksplorasi data,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pemilihan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model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atau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teknik,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memberikan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pelatihan terhadap 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model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yang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dipilih dan mengevaluasi hasil dari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ML.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Untuk memahami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cara kerja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dari  </a:t>
            </a:r>
            <a:r>
              <a:rPr sz="2000" spc="5" dirty="0">
                <a:solidFill>
                  <a:srgbClr val="545454"/>
                </a:solidFill>
                <a:latin typeface="Carlito"/>
                <a:cs typeface="Carlito"/>
              </a:rPr>
              <a:t>ML,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mari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kita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ulas </a:t>
            </a:r>
            <a:r>
              <a:rPr sz="2000" spc="-15" dirty="0">
                <a:solidFill>
                  <a:srgbClr val="545454"/>
                </a:solidFill>
                <a:latin typeface="Carlito"/>
                <a:cs typeface="Carlito"/>
              </a:rPr>
              <a:t>cara kerja </a:t>
            </a:r>
            <a:r>
              <a:rPr sz="2000" spc="-5" dirty="0">
                <a:solidFill>
                  <a:srgbClr val="545454"/>
                </a:solidFill>
                <a:latin typeface="Carlito"/>
                <a:cs typeface="Carlito"/>
              </a:rPr>
              <a:t>dari </a:t>
            </a:r>
            <a:r>
              <a:rPr sz="2000" spc="-10" dirty="0">
                <a:solidFill>
                  <a:srgbClr val="545454"/>
                </a:solidFill>
                <a:latin typeface="Carlito"/>
                <a:cs typeface="Carlito"/>
              </a:rPr>
              <a:t>beberapa penerapannya berikut</a:t>
            </a:r>
            <a:r>
              <a:rPr sz="2000" spc="45" dirty="0">
                <a:solidFill>
                  <a:srgbClr val="545454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545454"/>
                </a:solidFill>
                <a:latin typeface="Carlito"/>
                <a:cs typeface="Carlito"/>
              </a:rPr>
              <a:t>ini.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8769" y="2391917"/>
            <a:ext cx="3657600" cy="2438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8914" y="500253"/>
            <a:ext cx="4394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Contoh </a:t>
            </a:r>
            <a:r>
              <a:rPr b="1" spc="-5" dirty="0">
                <a:latin typeface="Arial"/>
                <a:cs typeface="Arial"/>
              </a:rPr>
              <a:t>Machine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0211" y="1796542"/>
            <a:ext cx="5726430" cy="39820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6985" algn="just">
              <a:lnSpc>
                <a:spcPct val="90000"/>
              </a:lnSpc>
              <a:spcBef>
                <a:spcPts val="359"/>
              </a:spcBef>
            </a:pPr>
            <a:r>
              <a:rPr sz="2200" spc="-5" dirty="0">
                <a:latin typeface="Arial"/>
                <a:cs typeface="Arial"/>
              </a:rPr>
              <a:t>AlphaGo merupakan machine </a:t>
            </a:r>
            <a:r>
              <a:rPr sz="2200" spc="-10" dirty="0">
                <a:latin typeface="Arial"/>
                <a:cs typeface="Arial"/>
              </a:rPr>
              <a:t>learning </a:t>
            </a:r>
            <a:r>
              <a:rPr sz="2200" spc="-5" dirty="0">
                <a:latin typeface="Arial"/>
                <a:cs typeface="Arial"/>
              </a:rPr>
              <a:t>yang  dikembangkan oleh Google. Saat </a:t>
            </a:r>
            <a:r>
              <a:rPr sz="2200" spc="-10" dirty="0">
                <a:latin typeface="Arial"/>
                <a:cs typeface="Arial"/>
              </a:rPr>
              <a:t>awal  </a:t>
            </a:r>
            <a:r>
              <a:rPr sz="2200" spc="-5" dirty="0">
                <a:latin typeface="Arial"/>
                <a:cs typeface="Arial"/>
              </a:rPr>
              <a:t>dikembangkan AlphaGO akan dilatih dengan  memberikan 100 ribu data pertandingan </a:t>
            </a:r>
            <a:r>
              <a:rPr sz="2200" dirty="0">
                <a:latin typeface="Arial"/>
                <a:cs typeface="Arial"/>
              </a:rPr>
              <a:t>Go  </a:t>
            </a:r>
            <a:r>
              <a:rPr sz="2200" spc="-5" dirty="0">
                <a:latin typeface="Arial"/>
                <a:cs typeface="Arial"/>
              </a:rPr>
              <a:t>untuk ia pelajari. Setelah </a:t>
            </a:r>
            <a:r>
              <a:rPr sz="2200" spc="-10" dirty="0">
                <a:latin typeface="Arial"/>
                <a:cs typeface="Arial"/>
              </a:rPr>
              <a:t>AlphaGo  </a:t>
            </a:r>
            <a:r>
              <a:rPr sz="2200" spc="-5" dirty="0">
                <a:latin typeface="Arial"/>
                <a:cs typeface="Arial"/>
              </a:rPr>
              <a:t>mempunyai bekal dan pengetahuan cara dan  strategi bermain </a:t>
            </a:r>
            <a:r>
              <a:rPr sz="2200" dirty="0">
                <a:latin typeface="Arial"/>
                <a:cs typeface="Arial"/>
              </a:rPr>
              <a:t>game </a:t>
            </a:r>
            <a:r>
              <a:rPr sz="2200" spc="-10" dirty="0">
                <a:latin typeface="Arial"/>
                <a:cs typeface="Arial"/>
              </a:rPr>
              <a:t>Go </a:t>
            </a:r>
            <a:r>
              <a:rPr sz="2200" spc="-5" dirty="0">
                <a:latin typeface="Arial"/>
                <a:cs typeface="Arial"/>
              </a:rPr>
              <a:t>dari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mempelajari</a:t>
            </a:r>
            <a:endParaRPr sz="2200">
              <a:latin typeface="Arial"/>
              <a:cs typeface="Arial"/>
            </a:endParaRPr>
          </a:p>
          <a:p>
            <a:pPr marL="12700" marR="5080" algn="just">
              <a:lnSpc>
                <a:spcPct val="90000"/>
              </a:lnSpc>
            </a:pPr>
            <a:r>
              <a:rPr sz="2200" spc="-5" dirty="0">
                <a:latin typeface="Arial"/>
                <a:cs typeface="Arial"/>
              </a:rPr>
              <a:t>100 ribu data pertandingan </a:t>
            </a:r>
            <a:r>
              <a:rPr sz="2200" spc="-10" dirty="0">
                <a:latin typeface="Arial"/>
                <a:cs typeface="Arial"/>
              </a:rPr>
              <a:t>Go </a:t>
            </a:r>
            <a:r>
              <a:rPr sz="2200" spc="-5" dirty="0">
                <a:latin typeface="Arial"/>
                <a:cs typeface="Arial"/>
              </a:rPr>
              <a:t>tersebut.  AlphaGo akan belajar kembali dengan  bermain </a:t>
            </a:r>
            <a:r>
              <a:rPr sz="2200" spc="-10" dirty="0">
                <a:latin typeface="Arial"/>
                <a:cs typeface="Arial"/>
              </a:rPr>
              <a:t>Go </a:t>
            </a:r>
            <a:r>
              <a:rPr sz="2200" spc="-5" dirty="0">
                <a:latin typeface="Arial"/>
                <a:cs typeface="Arial"/>
              </a:rPr>
              <a:t>bersama dengan dirinya sendiri  dan setiap kali ia kalah ia akan memperbaiki  cara ia bermain dan proses bermain ini akan  diulang sampai jutaan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kali.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7636" y="1239088"/>
            <a:ext cx="10864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AlphaGo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8914" y="500253"/>
            <a:ext cx="4394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Contoh </a:t>
            </a:r>
            <a:r>
              <a:rPr b="1" spc="-5" dirty="0">
                <a:latin typeface="Arial"/>
                <a:cs typeface="Arial"/>
              </a:rPr>
              <a:t>Machine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7636" y="1239088"/>
            <a:ext cx="5276850" cy="4763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AlphaGo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Perbaikan </a:t>
            </a:r>
            <a:r>
              <a:rPr sz="2000" spc="-15" dirty="0">
                <a:latin typeface="Carlito"/>
                <a:cs typeface="Carlito"/>
              </a:rPr>
              <a:t>cara </a:t>
            </a:r>
            <a:r>
              <a:rPr sz="2000" dirty="0">
                <a:latin typeface="Carlito"/>
                <a:cs typeface="Carlito"/>
              </a:rPr>
              <a:t>bermain AlphaGo </a:t>
            </a:r>
            <a:r>
              <a:rPr sz="2000" spc="-10" dirty="0">
                <a:latin typeface="Carlito"/>
                <a:cs typeface="Carlito"/>
              </a:rPr>
              <a:t>dilakukan </a:t>
            </a:r>
            <a:r>
              <a:rPr sz="2000" spc="-5" dirty="0">
                <a:latin typeface="Carlito"/>
                <a:cs typeface="Carlito"/>
              </a:rPr>
              <a:t>oleh  </a:t>
            </a:r>
            <a:r>
              <a:rPr sz="2000" spc="-15" dirty="0">
                <a:latin typeface="Carlito"/>
                <a:cs typeface="Carlito"/>
              </a:rPr>
              <a:t>dirinya </a:t>
            </a:r>
            <a:r>
              <a:rPr sz="2000" spc="-5" dirty="0">
                <a:latin typeface="Carlito"/>
                <a:cs typeface="Carlito"/>
              </a:rPr>
              <a:t>sendiri </a:t>
            </a:r>
            <a:r>
              <a:rPr sz="2000" spc="-10" dirty="0">
                <a:latin typeface="Carlito"/>
                <a:cs typeface="Carlito"/>
              </a:rPr>
              <a:t>berdasarkan pengalamannya saat  </a:t>
            </a:r>
            <a:r>
              <a:rPr sz="2000" dirty="0">
                <a:latin typeface="Carlito"/>
                <a:cs typeface="Carlito"/>
              </a:rPr>
              <a:t>ia </a:t>
            </a:r>
            <a:r>
              <a:rPr sz="2000" spc="-5" dirty="0">
                <a:latin typeface="Carlito"/>
                <a:cs typeface="Carlito"/>
              </a:rPr>
              <a:t>bermain </a:t>
            </a:r>
            <a:r>
              <a:rPr sz="2000" spc="-10" dirty="0">
                <a:latin typeface="Carlito"/>
                <a:cs typeface="Carlito"/>
              </a:rPr>
              <a:t>melawan </a:t>
            </a:r>
            <a:r>
              <a:rPr sz="2000" spc="-15" dirty="0">
                <a:latin typeface="Carlito"/>
                <a:cs typeface="Carlito"/>
              </a:rPr>
              <a:t>dirinya </a:t>
            </a:r>
            <a:r>
              <a:rPr sz="2000" spc="-5" dirty="0">
                <a:latin typeface="Carlito"/>
                <a:cs typeface="Carlito"/>
              </a:rPr>
              <a:t>sendiri </a:t>
            </a:r>
            <a:r>
              <a:rPr sz="2000" spc="-15" dirty="0">
                <a:latin typeface="Carlito"/>
                <a:cs typeface="Carlito"/>
              </a:rPr>
              <a:t>atau  </a:t>
            </a:r>
            <a:r>
              <a:rPr sz="2000" spc="-10" dirty="0">
                <a:latin typeface="Carlito"/>
                <a:cs typeface="Carlito"/>
              </a:rPr>
              <a:t>melawan orang </a:t>
            </a:r>
            <a:r>
              <a:rPr sz="2000" dirty="0">
                <a:latin typeface="Carlito"/>
                <a:cs typeface="Carlito"/>
              </a:rPr>
              <a:t>lain. AlphaGo </a:t>
            </a:r>
            <a:r>
              <a:rPr sz="2000" spc="-10" dirty="0">
                <a:latin typeface="Carlito"/>
                <a:cs typeface="Carlito"/>
              </a:rPr>
              <a:t>juga </a:t>
            </a:r>
            <a:r>
              <a:rPr sz="2000" spc="-5" dirty="0">
                <a:latin typeface="Carlito"/>
                <a:cs typeface="Carlito"/>
              </a:rPr>
              <a:t>bisa  </a:t>
            </a:r>
            <a:r>
              <a:rPr sz="2000" spc="-10" dirty="0">
                <a:latin typeface="Carlito"/>
                <a:cs typeface="Carlito"/>
              </a:rPr>
              <a:t>mensimulasikan beberapa </a:t>
            </a:r>
            <a:r>
              <a:rPr sz="2000" spc="-5" dirty="0">
                <a:latin typeface="Carlito"/>
                <a:cs typeface="Carlito"/>
              </a:rPr>
              <a:t>pertandingan </a:t>
            </a:r>
            <a:r>
              <a:rPr sz="2000" dirty="0">
                <a:latin typeface="Carlito"/>
                <a:cs typeface="Carlito"/>
              </a:rPr>
              <a:t>pada  </a:t>
            </a:r>
            <a:r>
              <a:rPr sz="2000" spc="-10" dirty="0">
                <a:latin typeface="Carlito"/>
                <a:cs typeface="Carlito"/>
              </a:rPr>
              <a:t>satu waktu secara </a:t>
            </a:r>
            <a:r>
              <a:rPr sz="2000" spc="-5" dirty="0">
                <a:latin typeface="Carlito"/>
                <a:cs typeface="Carlito"/>
              </a:rPr>
              <a:t>bersamaan. </a:t>
            </a:r>
            <a:r>
              <a:rPr sz="2000" spc="-10" dirty="0">
                <a:latin typeface="Carlito"/>
                <a:cs typeface="Carlito"/>
              </a:rPr>
              <a:t>Artinya </a:t>
            </a:r>
            <a:r>
              <a:rPr sz="2000" dirty="0">
                <a:latin typeface="Carlito"/>
                <a:cs typeface="Carlito"/>
              </a:rPr>
              <a:t>dalam  </a:t>
            </a:r>
            <a:r>
              <a:rPr sz="2000" spc="-10" dirty="0">
                <a:latin typeface="Carlito"/>
                <a:cs typeface="Carlito"/>
              </a:rPr>
              <a:t>satu waktu </a:t>
            </a:r>
            <a:r>
              <a:rPr sz="2000" spc="-5" dirty="0">
                <a:latin typeface="Carlito"/>
                <a:cs typeface="Carlito"/>
              </a:rPr>
              <a:t>ia </a:t>
            </a:r>
            <a:r>
              <a:rPr sz="2000" dirty="0">
                <a:latin typeface="Carlito"/>
                <a:cs typeface="Carlito"/>
              </a:rPr>
              <a:t>bisa </a:t>
            </a:r>
            <a:r>
              <a:rPr sz="2000" spc="-10" dirty="0">
                <a:latin typeface="Carlito"/>
                <a:cs typeface="Carlito"/>
              </a:rPr>
              <a:t>melakukan beberapa  </a:t>
            </a:r>
            <a:r>
              <a:rPr sz="2000" spc="-5" dirty="0">
                <a:latin typeface="Carlito"/>
                <a:cs typeface="Carlito"/>
              </a:rPr>
              <a:t>pertandingan Go sekaligus untuk dipelajari.  Sehingga </a:t>
            </a:r>
            <a:r>
              <a:rPr sz="2000" spc="-10" dirty="0">
                <a:latin typeface="Carlito"/>
                <a:cs typeface="Carlito"/>
              </a:rPr>
              <a:t>proses </a:t>
            </a:r>
            <a:r>
              <a:rPr sz="2000" spc="-5" dirty="0">
                <a:latin typeface="Carlito"/>
                <a:cs typeface="Carlito"/>
              </a:rPr>
              <a:t>belajar dan </a:t>
            </a:r>
            <a:r>
              <a:rPr sz="2000" spc="-10" dirty="0">
                <a:latin typeface="Carlito"/>
                <a:cs typeface="Carlito"/>
              </a:rPr>
              <a:t>pengalamannya  </a:t>
            </a:r>
            <a:r>
              <a:rPr sz="2000" spc="-5" dirty="0">
                <a:latin typeface="Carlito"/>
                <a:cs typeface="Carlito"/>
              </a:rPr>
              <a:t>bermain </a:t>
            </a:r>
            <a:r>
              <a:rPr sz="2000" dirty="0">
                <a:latin typeface="Carlito"/>
                <a:cs typeface="Carlito"/>
              </a:rPr>
              <a:t>Go </a:t>
            </a:r>
            <a:r>
              <a:rPr sz="2000" spc="-10" dirty="0">
                <a:latin typeface="Carlito"/>
                <a:cs typeface="Carlito"/>
              </a:rPr>
              <a:t>juga </a:t>
            </a:r>
            <a:r>
              <a:rPr sz="2000" spc="-5" dirty="0">
                <a:latin typeface="Carlito"/>
                <a:cs typeface="Carlito"/>
              </a:rPr>
              <a:t>bisa lebih </a:t>
            </a:r>
            <a:r>
              <a:rPr sz="2000" spc="-10" dirty="0">
                <a:latin typeface="Carlito"/>
                <a:cs typeface="Carlito"/>
              </a:rPr>
              <a:t>banyak </a:t>
            </a:r>
            <a:r>
              <a:rPr sz="2000" spc="-5" dirty="0">
                <a:latin typeface="Carlito"/>
                <a:cs typeface="Carlito"/>
              </a:rPr>
              <a:t>dibanding  </a:t>
            </a:r>
            <a:r>
              <a:rPr sz="2000" dirty="0">
                <a:latin typeface="Carlito"/>
                <a:cs typeface="Carlito"/>
              </a:rPr>
              <a:t>manusia. </a:t>
            </a:r>
            <a:r>
              <a:rPr sz="2000" spc="-5" dirty="0">
                <a:latin typeface="Carlito"/>
                <a:cs typeface="Carlito"/>
              </a:rPr>
              <a:t>Hal </a:t>
            </a:r>
            <a:r>
              <a:rPr sz="2000" dirty="0">
                <a:latin typeface="Carlito"/>
                <a:cs typeface="Carlito"/>
              </a:rPr>
              <a:t>ini </a:t>
            </a:r>
            <a:r>
              <a:rPr sz="2000" spc="-5" dirty="0">
                <a:latin typeface="Carlito"/>
                <a:cs typeface="Carlito"/>
              </a:rPr>
              <a:t>terbukti </a:t>
            </a:r>
            <a:r>
              <a:rPr sz="2000" spc="-20" dirty="0">
                <a:latin typeface="Carlito"/>
                <a:cs typeface="Carlito"/>
              </a:rPr>
              <a:t>ketika </a:t>
            </a:r>
            <a:r>
              <a:rPr sz="2000" dirty="0">
                <a:latin typeface="Carlito"/>
                <a:cs typeface="Carlito"/>
              </a:rPr>
              <a:t>AlphaGo  </a:t>
            </a:r>
            <a:r>
              <a:rPr sz="2000" spc="-5" dirty="0">
                <a:latin typeface="Carlito"/>
                <a:cs typeface="Carlito"/>
              </a:rPr>
              <a:t>bermain dengan </a:t>
            </a:r>
            <a:r>
              <a:rPr sz="2000" spc="-10" dirty="0">
                <a:latin typeface="Carlito"/>
                <a:cs typeface="Carlito"/>
              </a:rPr>
              <a:t>juara </a:t>
            </a:r>
            <a:r>
              <a:rPr sz="2000" spc="-5" dirty="0">
                <a:latin typeface="Carlito"/>
                <a:cs typeface="Carlito"/>
              </a:rPr>
              <a:t>dunia </a:t>
            </a:r>
            <a:r>
              <a:rPr sz="2000" dirty="0">
                <a:latin typeface="Carlito"/>
                <a:cs typeface="Carlito"/>
              </a:rPr>
              <a:t>Go pada </a:t>
            </a:r>
            <a:r>
              <a:rPr sz="2000" spc="-5" dirty="0">
                <a:latin typeface="Carlito"/>
                <a:cs typeface="Carlito"/>
              </a:rPr>
              <a:t>tahun  </a:t>
            </a:r>
            <a:r>
              <a:rPr sz="2000" dirty="0">
                <a:latin typeface="Carlito"/>
                <a:cs typeface="Carlito"/>
              </a:rPr>
              <a:t>2016 </a:t>
            </a:r>
            <a:r>
              <a:rPr sz="2000" spc="-5" dirty="0">
                <a:latin typeface="Carlito"/>
                <a:cs typeface="Carlito"/>
              </a:rPr>
              <a:t>dan ia bisa menjadi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pemenangnya.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01483" y="2130170"/>
            <a:ext cx="4613402" cy="2597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541" y="721867"/>
            <a:ext cx="3502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Artificial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Intelligence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6422" y="1885569"/>
            <a:ext cx="213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644" algn="l"/>
              </a:tabLst>
            </a:pPr>
            <a:r>
              <a:rPr sz="1800" spc="-5" dirty="0">
                <a:latin typeface="Arial"/>
                <a:cs typeface="Arial"/>
              </a:rPr>
              <a:t>Artificial	Intelligence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7436" y="1885569"/>
            <a:ext cx="306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750" algn="l"/>
                <a:tab pos="1382395" algn="l"/>
                <a:tab pos="2367280" algn="l"/>
              </a:tabLst>
            </a:pPr>
            <a:r>
              <a:rPr sz="1800" dirty="0">
                <a:latin typeface="Arial"/>
                <a:cs typeface="Arial"/>
              </a:rPr>
              <a:t>(AI)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h	sim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dirty="0">
                <a:latin typeface="Arial"/>
                <a:cs typeface="Arial"/>
              </a:rPr>
              <a:t>i	</a:t>
            </a: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422" y="2159889"/>
            <a:ext cx="5335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2230" algn="l"/>
                <a:tab pos="2338070" algn="l"/>
                <a:tab pos="2972435" algn="l"/>
                <a:tab pos="4077335" algn="l"/>
                <a:tab pos="4650740" algn="l"/>
              </a:tabLst>
            </a:pPr>
            <a:r>
              <a:rPr sz="1800" dirty="0">
                <a:latin typeface="Arial"/>
                <a:cs typeface="Arial"/>
              </a:rPr>
              <a:t>kec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	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usi</a:t>
            </a:r>
            <a:r>
              <a:rPr sz="1800" dirty="0">
                <a:latin typeface="Arial"/>
                <a:cs typeface="Arial"/>
              </a:rPr>
              <a:t>a	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g	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uk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	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h	mes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984" y="2434285"/>
            <a:ext cx="3252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6985" algn="l"/>
                <a:tab pos="3010535" algn="l"/>
              </a:tabLst>
            </a:pP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pu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9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	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	</a:t>
            </a:r>
            <a:r>
              <a:rPr sz="1800" spc="-5" dirty="0">
                <a:latin typeface="Arial"/>
                <a:cs typeface="Arial"/>
              </a:rPr>
              <a:t>ini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6422" y="2434285"/>
            <a:ext cx="1848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3480" algn="l"/>
              </a:tabLst>
            </a:pPr>
            <a:r>
              <a:rPr sz="1800" spc="-5" dirty="0">
                <a:latin typeface="Arial"/>
                <a:cs typeface="Arial"/>
              </a:rPr>
              <a:t>terutama	sistem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termasuk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2095" y="2708909"/>
            <a:ext cx="140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pembelajaran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3028" y="2708909"/>
            <a:ext cx="2519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0980" algn="l"/>
              </a:tabLst>
            </a:pP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role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),	</a:t>
            </a: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aran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6422" y="2983229"/>
            <a:ext cx="154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(menggunakan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0442" y="2983229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8515" algn="l"/>
              </a:tabLst>
            </a:pPr>
            <a:r>
              <a:rPr sz="1800" spc="-5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ran	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tuk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6221" y="2983229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ai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4173" y="2983229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perkiraan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6422" y="3257550"/>
            <a:ext cx="2852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28725" algn="l"/>
                <a:tab pos="1501140" algn="l"/>
                <a:tab pos="2027555" algn="l"/>
                <a:tab pos="2074545" algn="l"/>
              </a:tabLst>
            </a:pPr>
            <a:r>
              <a:rPr sz="1800" spc="-5" dirty="0">
                <a:latin typeface="Arial"/>
                <a:cs typeface="Arial"/>
              </a:rPr>
              <a:t>kesimpulan),	</a:t>
            </a:r>
            <a:r>
              <a:rPr sz="1800" spc="-10" dirty="0">
                <a:latin typeface="Arial"/>
                <a:cs typeface="Arial"/>
              </a:rPr>
              <a:t>dan		</a:t>
            </a:r>
            <a:r>
              <a:rPr sz="1800" spc="-5" dirty="0">
                <a:latin typeface="Arial"/>
                <a:cs typeface="Arial"/>
              </a:rPr>
              <a:t>koreksi  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jad</a:t>
            </a:r>
            <a:r>
              <a:rPr sz="1800" dirty="0">
                <a:latin typeface="Arial"/>
                <a:cs typeface="Arial"/>
              </a:rPr>
              <a:t>i	</a:t>
            </a:r>
            <a:r>
              <a:rPr sz="1800" spc="-5" dirty="0">
                <a:latin typeface="Arial"/>
                <a:cs typeface="Arial"/>
              </a:rPr>
              <a:t>du</a:t>
            </a:r>
            <a:r>
              <a:rPr sz="1800" dirty="0">
                <a:latin typeface="Arial"/>
                <a:cs typeface="Arial"/>
              </a:rPr>
              <a:t>a	mac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7621" y="3257550"/>
            <a:ext cx="2355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  <a:tabLst>
                <a:tab pos="573405" algn="l"/>
                <a:tab pos="982980" algn="l"/>
                <a:tab pos="1177290" algn="l"/>
                <a:tab pos="2124710" algn="l"/>
              </a:tabLst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.	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	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ka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an 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tu		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k	</a:t>
            </a:r>
            <a:r>
              <a:rPr sz="1800" spc="-5" dirty="0">
                <a:latin typeface="Arial"/>
                <a:cs typeface="Arial"/>
              </a:rPr>
              <a:t>AI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6422" y="3806444"/>
            <a:ext cx="53397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dan </a:t>
            </a:r>
            <a:r>
              <a:rPr sz="1800" spc="-5" dirty="0">
                <a:latin typeface="Arial"/>
                <a:cs typeface="Arial"/>
              </a:rPr>
              <a:t>strong AI. </a:t>
            </a:r>
            <a:r>
              <a:rPr sz="1800" spc="-15" dirty="0">
                <a:latin typeface="Arial"/>
                <a:cs typeface="Arial"/>
              </a:rPr>
              <a:t>Weak </a:t>
            </a:r>
            <a:r>
              <a:rPr sz="1800" spc="-5" dirty="0">
                <a:latin typeface="Arial"/>
                <a:cs typeface="Arial"/>
              </a:rPr>
              <a:t>AI </a:t>
            </a:r>
            <a:r>
              <a:rPr sz="1800" spc="-10" dirty="0">
                <a:latin typeface="Arial"/>
                <a:cs typeface="Arial"/>
              </a:rPr>
              <a:t>adalah </a:t>
            </a:r>
            <a:r>
              <a:rPr sz="1800" dirty="0">
                <a:latin typeface="Arial"/>
                <a:cs typeface="Arial"/>
              </a:rPr>
              <a:t>sistem </a:t>
            </a:r>
            <a:r>
              <a:rPr sz="1800" spc="-5" dirty="0">
                <a:latin typeface="Arial"/>
                <a:cs typeface="Arial"/>
              </a:rPr>
              <a:t>AI yang  dirancang </a:t>
            </a:r>
            <a:r>
              <a:rPr sz="1800" dirty="0">
                <a:latin typeface="Arial"/>
                <a:cs typeface="Arial"/>
              </a:rPr>
              <a:t>dan </a:t>
            </a:r>
            <a:r>
              <a:rPr sz="1800" spc="-5" dirty="0">
                <a:latin typeface="Arial"/>
                <a:cs typeface="Arial"/>
              </a:rPr>
              <a:t>dilatih untuk mengeksekusi tugas  tertentu. Asisten pribadi virtual, seperti Apple </a:t>
            </a:r>
            <a:r>
              <a:rPr sz="1800" dirty="0">
                <a:latin typeface="Arial"/>
                <a:cs typeface="Arial"/>
              </a:rPr>
              <a:t>SIRI,  </a:t>
            </a:r>
            <a:r>
              <a:rPr sz="1800" spc="-5" dirty="0">
                <a:latin typeface="Arial"/>
                <a:cs typeface="Arial"/>
              </a:rPr>
              <a:t>adalah contoh weak AI. Sedangkan </a:t>
            </a:r>
            <a:r>
              <a:rPr sz="1800" dirty="0">
                <a:latin typeface="Arial"/>
                <a:cs typeface="Arial"/>
              </a:rPr>
              <a:t>strong </a:t>
            </a:r>
            <a:r>
              <a:rPr sz="1800" spc="-5" dirty="0">
                <a:latin typeface="Arial"/>
                <a:cs typeface="Arial"/>
              </a:rPr>
              <a:t>AI </a:t>
            </a:r>
            <a:r>
              <a:rPr sz="1800" spc="-15" dirty="0">
                <a:latin typeface="Arial"/>
                <a:cs typeface="Arial"/>
              </a:rPr>
              <a:t>adalah  </a:t>
            </a:r>
            <a:r>
              <a:rPr sz="1800" dirty="0">
                <a:latin typeface="Arial"/>
                <a:cs typeface="Arial"/>
              </a:rPr>
              <a:t>sistem </a:t>
            </a:r>
            <a:r>
              <a:rPr sz="1800" spc="-5" dirty="0">
                <a:latin typeface="Arial"/>
                <a:cs typeface="Arial"/>
              </a:rPr>
              <a:t>AI </a:t>
            </a:r>
            <a:r>
              <a:rPr sz="1800" spc="-10" dirty="0">
                <a:latin typeface="Arial"/>
                <a:cs typeface="Arial"/>
              </a:rPr>
              <a:t>dengan </a:t>
            </a:r>
            <a:r>
              <a:rPr sz="1800" spc="-5" dirty="0">
                <a:latin typeface="Arial"/>
                <a:cs typeface="Arial"/>
              </a:rPr>
              <a:t>kemampuan kognitif manusia  secara umum. Ketika disajikan dengan tugas yang  tidak dikenal, </a:t>
            </a:r>
            <a:r>
              <a:rPr sz="1800" dirty="0">
                <a:latin typeface="Arial"/>
                <a:cs typeface="Arial"/>
              </a:rPr>
              <a:t>sistem </a:t>
            </a:r>
            <a:r>
              <a:rPr sz="1800" spc="-5" dirty="0">
                <a:latin typeface="Arial"/>
                <a:cs typeface="Arial"/>
              </a:rPr>
              <a:t>strong AI akan </a:t>
            </a:r>
            <a:r>
              <a:rPr sz="1800" spc="-10" dirty="0">
                <a:latin typeface="Arial"/>
                <a:cs typeface="Arial"/>
              </a:rPr>
              <a:t>dapat  </a:t>
            </a:r>
            <a:r>
              <a:rPr sz="1800" spc="-5" dirty="0">
                <a:latin typeface="Arial"/>
                <a:cs typeface="Arial"/>
              </a:rPr>
              <a:t>menemukan solusi tanpa campur tangan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manusia.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10195" y="2392679"/>
            <a:ext cx="3969384" cy="2476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1614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Carlito</vt:lpstr>
      <vt:lpstr>Montserrat</vt:lpstr>
      <vt:lpstr>Trebuchet MS</vt:lpstr>
      <vt:lpstr>Office Theme</vt:lpstr>
      <vt:lpstr>     ICT LITERACY Program Studi Informatika  SESI 14 – Trend Machine Learning  dan Artificial Intelligence  </vt:lpstr>
      <vt:lpstr>Machine Learning</vt:lpstr>
      <vt:lpstr>Cara Kerja Machine Learning</vt:lpstr>
      <vt:lpstr>Teknik Belajar Machine Learning</vt:lpstr>
      <vt:lpstr>Teknik Belajar Machine Learning</vt:lpstr>
      <vt:lpstr>Cara Kerja Machine Learning</vt:lpstr>
      <vt:lpstr>Contoh Machine Learning</vt:lpstr>
      <vt:lpstr>Contoh Machine Learning</vt:lpstr>
      <vt:lpstr>Artificial Intelligence</vt:lpstr>
      <vt:lpstr>Artificial Intelligence</vt:lpstr>
      <vt:lpstr>Cara Kerja Artificial Intelligence</vt:lpstr>
      <vt:lpstr>Cara Kerja dan Kemampuan Artificial  Intelligence</vt:lpstr>
      <vt:lpstr>Yang dapat dilakukan Artificial  Intelligence :</vt:lpstr>
      <vt:lpstr>Contoh Artificial Intelligence</vt:lpstr>
      <vt:lpstr>Contoh Artificial Intelligence</vt:lpstr>
      <vt:lpstr>Contoh Artificial Intelligence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61</cp:revision>
  <dcterms:created xsi:type="dcterms:W3CDTF">2021-09-06T16:17:13Z</dcterms:created>
  <dcterms:modified xsi:type="dcterms:W3CDTF">2022-10-25T04:09:57Z</dcterms:modified>
</cp:coreProperties>
</file>