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916977"/>
            <a:ext cx="6083145" cy="149614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US" sz="32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ICT LITERACY</a:t>
            </a:r>
            <a:b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Program Studi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Informatika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 </a:t>
            </a:r>
            <a:r>
              <a:rPr lang="en-US" sz="2400" dirty="0">
                <a:solidFill>
                  <a:srgbClr val="FF0000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15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– SOCIAL MEDIA &amp; DIGITAL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COLLABORATION</a:t>
            </a:r>
            <a:b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endParaRPr lang="en-ID" sz="2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3382" y="4917220"/>
            <a:ext cx="5620802" cy="470341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dirty="0">
                <a:latin typeface="Montserrat" panose="02000505000000020004" pitchFamily="2" charset="0"/>
              </a:rPr>
              <a:t>Cian </a:t>
            </a:r>
            <a:r>
              <a:rPr lang="en-US" dirty="0" err="1">
                <a:latin typeface="Montserrat" panose="02000505000000020004" pitchFamily="2" charset="0"/>
              </a:rPr>
              <a:t>Ramadhona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Hassolthine</a:t>
            </a:r>
            <a:r>
              <a:rPr lang="en-US" dirty="0">
                <a:latin typeface="Montserrat" panose="02000505000000020004" pitchFamily="2" charset="0"/>
              </a:rPr>
              <a:t>, </a:t>
            </a:r>
            <a:r>
              <a:rPr lang="en-US" dirty="0" err="1">
                <a:latin typeface="Montserrat" panose="02000505000000020004" pitchFamily="2" charset="0"/>
              </a:rPr>
              <a:t>S.Kom</a:t>
            </a:r>
            <a:r>
              <a:rPr lang="en-US" dirty="0">
                <a:latin typeface="Montserrat" panose="02000505000000020004" pitchFamily="2" charset="0"/>
              </a:rPr>
              <a:t>., </a:t>
            </a:r>
            <a:r>
              <a:rPr lang="en-US" dirty="0" err="1">
                <a:latin typeface="Montserrat" panose="02000505000000020004" pitchFamily="2" charset="0"/>
              </a:rPr>
              <a:t>M.Kom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ADDFD8E-62DC-4EEA-81E7-200B67524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824" y="1960418"/>
            <a:ext cx="57181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83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4308" y="925190"/>
            <a:ext cx="2609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/>
              <a:t>SOCIAL</a:t>
            </a:r>
            <a:r>
              <a:rPr sz="2800" b="1" spc="-90" dirty="0"/>
              <a:t> </a:t>
            </a:r>
            <a:r>
              <a:rPr sz="2800" b="1" dirty="0"/>
              <a:t>MEDIA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47300" y="2090572"/>
            <a:ext cx="871855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spc="5" dirty="0">
                <a:latin typeface="Arial MT"/>
                <a:cs typeface="Arial MT"/>
              </a:rPr>
              <a:t>adalah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8322" y="2090572"/>
            <a:ext cx="950594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spc="10" dirty="0">
                <a:latin typeface="Arial MT"/>
                <a:cs typeface="Arial MT"/>
              </a:rPr>
              <a:t>sebuah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5093" y="2090572"/>
            <a:ext cx="793750" cy="7067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60"/>
              </a:spcBef>
            </a:pPr>
            <a:r>
              <a:rPr sz="2200" dirty="0">
                <a:latin typeface="Arial MT"/>
                <a:cs typeface="Arial MT"/>
              </a:rPr>
              <a:t>Social  </a:t>
            </a:r>
            <a:r>
              <a:rPr sz="2200" spc="10" dirty="0">
                <a:latin typeface="Arial MT"/>
                <a:cs typeface="Arial MT"/>
              </a:rPr>
              <a:t>media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4529" y="2090572"/>
            <a:ext cx="3117215" cy="706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spc="10" dirty="0">
                <a:latin typeface="Arial MT"/>
                <a:cs typeface="Arial MT"/>
              </a:rPr>
              <a:t>Media</a:t>
            </a:r>
            <a:endParaRPr sz="2200" dirty="0">
              <a:latin typeface="Arial MT"/>
              <a:cs typeface="Arial MT"/>
            </a:endParaRPr>
          </a:p>
          <a:p>
            <a:pPr marL="73025">
              <a:lnSpc>
                <a:spcPct val="100000"/>
              </a:lnSpc>
              <a:spcBef>
                <a:spcPts val="60"/>
              </a:spcBef>
              <a:tabLst>
                <a:tab pos="1266825" algn="l"/>
                <a:tab pos="2540000" algn="l"/>
              </a:tabLst>
            </a:pPr>
            <a:r>
              <a:rPr sz="2200" dirty="0">
                <a:latin typeface="Arial MT"/>
                <a:cs typeface="Arial MT"/>
              </a:rPr>
              <a:t>daring</a:t>
            </a:r>
            <a:r>
              <a:rPr sz="2200" spc="5" dirty="0">
                <a:latin typeface="Arial MT"/>
                <a:cs typeface="Arial MT"/>
              </a:rPr>
              <a:t>,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5" dirty="0">
                <a:latin typeface="Arial MT"/>
                <a:cs typeface="Arial MT"/>
              </a:rPr>
              <a:t>denga</a:t>
            </a:r>
            <a:r>
              <a:rPr sz="2200" spc="10" dirty="0">
                <a:latin typeface="Arial MT"/>
                <a:cs typeface="Arial MT"/>
              </a:rPr>
              <a:t>n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5" dirty="0">
                <a:latin typeface="Arial MT"/>
                <a:cs typeface="Arial MT"/>
              </a:rPr>
              <a:t>para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5093" y="2776372"/>
            <a:ext cx="2733040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202815" algn="l"/>
              </a:tabLst>
            </a:pPr>
            <a:r>
              <a:rPr sz="2200" spc="5" dirty="0">
                <a:latin typeface="Arial MT"/>
                <a:cs typeface="Arial MT"/>
              </a:rPr>
              <a:t>penggunany</a:t>
            </a:r>
            <a:r>
              <a:rPr sz="2200" spc="10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	bisa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5243" y="3119272"/>
            <a:ext cx="1779270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dirty="0">
                <a:latin typeface="Arial MT"/>
                <a:cs typeface="Arial MT"/>
              </a:rPr>
              <a:t>berpartisipasi,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977448" y="2776372"/>
            <a:ext cx="1043940" cy="7067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77470">
              <a:lnSpc>
                <a:spcPct val="102299"/>
              </a:lnSpc>
              <a:spcBef>
                <a:spcPts val="60"/>
              </a:spcBef>
            </a:pPr>
            <a:r>
              <a:rPr sz="2200" dirty="0">
                <a:latin typeface="Arial MT"/>
                <a:cs typeface="Arial MT"/>
              </a:rPr>
              <a:t>dengan  berbagi,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65093" y="3119272"/>
            <a:ext cx="887730" cy="7067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60"/>
              </a:spcBef>
            </a:pPr>
            <a:r>
              <a:rPr sz="2200" spc="10" dirty="0">
                <a:latin typeface="Arial MT"/>
                <a:cs typeface="Arial MT"/>
              </a:rPr>
              <a:t>mudah  </a:t>
            </a:r>
            <a:r>
              <a:rPr sz="2200" spc="5" dirty="0">
                <a:latin typeface="Arial MT"/>
                <a:cs typeface="Arial MT"/>
              </a:rPr>
              <a:t>dan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30521" y="3462172"/>
            <a:ext cx="3291840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005964" algn="l"/>
                <a:tab pos="2667635" algn="l"/>
              </a:tabLst>
            </a:pPr>
            <a:r>
              <a:rPr sz="2200" spc="10" dirty="0">
                <a:latin typeface="Arial MT"/>
                <a:cs typeface="Arial MT"/>
              </a:rPr>
              <a:t>menciptakan	</a:t>
            </a:r>
            <a:r>
              <a:rPr sz="2200" dirty="0">
                <a:latin typeface="Arial MT"/>
                <a:cs typeface="Arial MT"/>
              </a:rPr>
              <a:t>isi	blog,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5093" y="3805072"/>
            <a:ext cx="4154170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91565" algn="l"/>
                <a:tab pos="2061845" algn="l"/>
                <a:tab pos="2780665" algn="l"/>
                <a:tab pos="3670300" algn="l"/>
              </a:tabLst>
            </a:pPr>
            <a:r>
              <a:rPr sz="2200" dirty="0">
                <a:latin typeface="Arial MT"/>
                <a:cs typeface="Arial MT"/>
              </a:rPr>
              <a:t>jejarin</a:t>
            </a:r>
            <a:r>
              <a:rPr sz="2200" spc="10" dirty="0">
                <a:latin typeface="Arial MT"/>
                <a:cs typeface="Arial MT"/>
              </a:rPr>
              <a:t>g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5" dirty="0">
                <a:latin typeface="Arial MT"/>
                <a:cs typeface="Arial MT"/>
              </a:rPr>
              <a:t>sosial,</a:t>
            </a:r>
            <a:r>
              <a:rPr sz="2200" dirty="0">
                <a:latin typeface="Arial MT"/>
                <a:cs typeface="Arial MT"/>
              </a:rPr>
              <a:t>	wiki</a:t>
            </a:r>
            <a:r>
              <a:rPr sz="2200" spc="5" dirty="0">
                <a:latin typeface="Arial MT"/>
                <a:cs typeface="Arial MT"/>
              </a:rPr>
              <a:t>,</a:t>
            </a:r>
            <a:r>
              <a:rPr sz="2200" dirty="0">
                <a:latin typeface="Arial MT"/>
                <a:cs typeface="Arial MT"/>
              </a:rPr>
              <a:t>	foru</a:t>
            </a:r>
            <a:r>
              <a:rPr sz="2200" spc="15" dirty="0">
                <a:latin typeface="Arial MT"/>
                <a:cs typeface="Arial MT"/>
              </a:rPr>
              <a:t>m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5" dirty="0">
                <a:latin typeface="Arial MT"/>
                <a:cs typeface="Arial MT"/>
              </a:rPr>
              <a:t>dan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65093" y="4147972"/>
            <a:ext cx="824865" cy="7067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60"/>
              </a:spcBef>
            </a:pPr>
            <a:r>
              <a:rPr sz="2200" dirty="0">
                <a:latin typeface="Arial MT"/>
                <a:cs typeface="Arial MT"/>
              </a:rPr>
              <a:t>dunia </a:t>
            </a:r>
            <a:r>
              <a:rPr sz="2200" spc="5" dirty="0">
                <a:latin typeface="Arial MT"/>
                <a:cs typeface="Arial MT"/>
              </a:rPr>
              <a:t> sosial,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07779" y="4147972"/>
            <a:ext cx="3114040" cy="7067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95885" marR="5080" indent="-83820">
              <a:lnSpc>
                <a:spcPct val="102299"/>
              </a:lnSpc>
              <a:spcBef>
                <a:spcPts val="60"/>
              </a:spcBef>
              <a:tabLst>
                <a:tab pos="893444" algn="l"/>
                <a:tab pos="1195705" algn="l"/>
                <a:tab pos="1690370" algn="l"/>
                <a:tab pos="2188845" algn="l"/>
              </a:tabLst>
            </a:pPr>
            <a:r>
              <a:rPr sz="2200" spc="5" dirty="0">
                <a:latin typeface="Arial MT"/>
                <a:cs typeface="Arial MT"/>
              </a:rPr>
              <a:t>virtual.		Blog,</a:t>
            </a:r>
            <a:r>
              <a:rPr sz="2200" dirty="0">
                <a:latin typeface="Arial MT"/>
                <a:cs typeface="Arial MT"/>
              </a:rPr>
              <a:t>	jejaring  da</a:t>
            </a:r>
            <a:r>
              <a:rPr sz="2200" spc="10" dirty="0">
                <a:latin typeface="Arial MT"/>
                <a:cs typeface="Arial MT"/>
              </a:rPr>
              <a:t>n</a:t>
            </a:r>
            <a:r>
              <a:rPr sz="2200" dirty="0">
                <a:latin typeface="Arial MT"/>
                <a:cs typeface="Arial MT"/>
              </a:rPr>
              <a:t>	wiki	</a:t>
            </a:r>
            <a:r>
              <a:rPr sz="2200" spc="10" dirty="0">
                <a:latin typeface="Arial MT"/>
                <a:cs typeface="Arial MT"/>
              </a:rPr>
              <a:t>merupakan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5093" y="4833772"/>
            <a:ext cx="4156710" cy="10496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60"/>
              </a:spcBef>
            </a:pPr>
            <a:r>
              <a:rPr sz="2200" spc="5" dirty="0">
                <a:latin typeface="Arial MT"/>
                <a:cs typeface="Arial MT"/>
              </a:rPr>
              <a:t>bentuk </a:t>
            </a:r>
            <a:r>
              <a:rPr sz="2200" spc="10" dirty="0">
                <a:latin typeface="Arial MT"/>
                <a:cs typeface="Arial MT"/>
              </a:rPr>
              <a:t>media </a:t>
            </a:r>
            <a:r>
              <a:rPr sz="2200" spc="5" dirty="0">
                <a:latin typeface="Arial MT"/>
                <a:cs typeface="Arial MT"/>
              </a:rPr>
              <a:t>sosial </a:t>
            </a:r>
            <a:r>
              <a:rPr sz="2200" spc="10" dirty="0">
                <a:latin typeface="Arial MT"/>
                <a:cs typeface="Arial MT"/>
              </a:rPr>
              <a:t>yang </a:t>
            </a:r>
            <a:r>
              <a:rPr sz="2200" dirty="0">
                <a:latin typeface="Arial MT"/>
                <a:cs typeface="Arial MT"/>
              </a:rPr>
              <a:t>paling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umum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digunakan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oleh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masyarakat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di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seluruh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dunia.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394911" y="304795"/>
            <a:ext cx="2520315" cy="846455"/>
          </a:xfrm>
          <a:custGeom>
            <a:avLst/>
            <a:gdLst/>
            <a:ahLst/>
            <a:cxnLst/>
            <a:rect l="l" t="t" r="r" b="b"/>
            <a:pathLst>
              <a:path w="2520315" h="846455">
                <a:moveTo>
                  <a:pt x="2519999" y="845864"/>
                </a:moveTo>
                <a:lnTo>
                  <a:pt x="0" y="845864"/>
                </a:lnTo>
                <a:lnTo>
                  <a:pt x="0" y="0"/>
                </a:lnTo>
                <a:lnTo>
                  <a:pt x="2519999" y="0"/>
                </a:lnTo>
                <a:lnTo>
                  <a:pt x="2519999" y="8458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375DDFA-4DA3-90A1-511D-7C1CB00615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50" t="26858" r="40795" b="19177"/>
          <a:stretch/>
        </p:blipFill>
        <p:spPr>
          <a:xfrm>
            <a:off x="6664035" y="2381343"/>
            <a:ext cx="4950943" cy="29772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628362"/>
            <a:ext cx="10515600" cy="13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200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Peran</a:t>
            </a:r>
            <a:r>
              <a:rPr spc="-35" dirty="0"/>
              <a:t> </a:t>
            </a:r>
            <a:r>
              <a:rPr spc="-5" dirty="0"/>
              <a:t>dan</a:t>
            </a:r>
            <a:r>
              <a:rPr spc="-30" dirty="0"/>
              <a:t> </a:t>
            </a:r>
            <a:r>
              <a:rPr dirty="0"/>
              <a:t>Manfaat</a:t>
            </a:r>
            <a:r>
              <a:rPr spc="-25" dirty="0"/>
              <a:t> </a:t>
            </a:r>
            <a:r>
              <a:rPr dirty="0"/>
              <a:t>Media</a:t>
            </a:r>
            <a:r>
              <a:rPr spc="-25" dirty="0"/>
              <a:t> </a:t>
            </a:r>
            <a:r>
              <a:rPr spc="-5" dirty="0"/>
              <a:t>Sosial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2050" y="2328545"/>
            <a:ext cx="9867900" cy="22009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algn="just">
              <a:lnSpc>
                <a:spcPts val="2850"/>
              </a:lnSpc>
              <a:spcBef>
                <a:spcPts val="220"/>
              </a:spcBef>
            </a:pPr>
            <a:r>
              <a:rPr sz="2400" spc="-5" dirty="0">
                <a:latin typeface="Arial MT"/>
                <a:cs typeface="Arial MT"/>
              </a:rPr>
              <a:t>Perkembangan teknologi dan informasi </a:t>
            </a:r>
            <a:r>
              <a:rPr sz="2400" dirty="0">
                <a:latin typeface="Arial MT"/>
                <a:cs typeface="Arial MT"/>
              </a:rPr>
              <a:t>yang sangat </a:t>
            </a:r>
            <a:r>
              <a:rPr sz="2400" spc="-5" dirty="0">
                <a:latin typeface="Arial MT"/>
                <a:cs typeface="Arial MT"/>
              </a:rPr>
              <a:t>pesat berpengaruh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besar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terhadap</a:t>
            </a:r>
            <a:r>
              <a:rPr sz="2400" dirty="0">
                <a:latin typeface="Arial MT"/>
                <a:cs typeface="Arial MT"/>
              </a:rPr>
              <a:t> situasi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kehidupan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sehari-hari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ini,</a:t>
            </a:r>
            <a:r>
              <a:rPr sz="2400" dirty="0">
                <a:latin typeface="Arial MT"/>
                <a:cs typeface="Arial MT"/>
              </a:rPr>
              <a:t> salah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satunya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adalah </a:t>
            </a:r>
            <a:r>
              <a:rPr sz="2400" dirty="0">
                <a:solidFill>
                  <a:srgbClr val="3085ED"/>
                </a:solidFill>
                <a:latin typeface="Arial MT"/>
                <a:cs typeface="Arial MT"/>
              </a:rPr>
              <a:t>media sosial. </a:t>
            </a:r>
            <a:r>
              <a:rPr sz="2400" spc="-5" dirty="0">
                <a:latin typeface="Arial MT"/>
                <a:cs typeface="Arial MT"/>
              </a:rPr>
              <a:t>Sekarang, </a:t>
            </a:r>
            <a:r>
              <a:rPr sz="2400" dirty="0">
                <a:latin typeface="Arial MT"/>
                <a:cs typeface="Arial MT"/>
              </a:rPr>
              <a:t>media sosial sudah menjadi kebutuhan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pokok bagi </a:t>
            </a:r>
            <a:r>
              <a:rPr sz="2400" dirty="0">
                <a:latin typeface="Arial MT"/>
                <a:cs typeface="Arial MT"/>
              </a:rPr>
              <a:t>semua </a:t>
            </a:r>
            <a:r>
              <a:rPr sz="2400" spc="-5" dirty="0">
                <a:latin typeface="Arial MT"/>
                <a:cs typeface="Arial MT"/>
              </a:rPr>
              <a:t>orang. </a:t>
            </a:r>
            <a:r>
              <a:rPr sz="2400" dirty="0">
                <a:latin typeface="Arial MT"/>
                <a:cs typeface="Arial MT"/>
              </a:rPr>
              <a:t>Jejaring media sosial yang </a:t>
            </a:r>
            <a:r>
              <a:rPr sz="2400" spc="-5" dirty="0">
                <a:latin typeface="Arial MT"/>
                <a:cs typeface="Arial MT"/>
              </a:rPr>
              <a:t>digunakan oleh </a:t>
            </a:r>
            <a:r>
              <a:rPr sz="2400" dirty="0">
                <a:latin typeface="Arial MT"/>
                <a:cs typeface="Arial MT"/>
              </a:rPr>
              <a:t> masyarakat </a:t>
            </a:r>
            <a:r>
              <a:rPr sz="2400" spc="-5" dirty="0">
                <a:latin typeface="Arial MT"/>
                <a:cs typeface="Arial MT"/>
              </a:rPr>
              <a:t>banyak jenisnya, di antaranya Facebook, Twitter, Telegram,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Instagram,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WhatsApp,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TikTok,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lain-lain.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2320" y="626611"/>
            <a:ext cx="10515600" cy="13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200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Peran</a:t>
            </a:r>
            <a:r>
              <a:rPr spc="-35" dirty="0"/>
              <a:t> </a:t>
            </a:r>
            <a:r>
              <a:rPr spc="-5" dirty="0"/>
              <a:t>dan</a:t>
            </a:r>
            <a:r>
              <a:rPr spc="-30" dirty="0"/>
              <a:t> </a:t>
            </a:r>
            <a:r>
              <a:rPr dirty="0"/>
              <a:t>Manfaat</a:t>
            </a:r>
            <a:r>
              <a:rPr spc="-25" dirty="0"/>
              <a:t> </a:t>
            </a:r>
            <a:r>
              <a:rPr dirty="0"/>
              <a:t>Media</a:t>
            </a:r>
            <a:r>
              <a:rPr spc="-25" dirty="0"/>
              <a:t> </a:t>
            </a:r>
            <a:r>
              <a:rPr spc="-5" dirty="0"/>
              <a:t>Sosial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3617" y="2864268"/>
            <a:ext cx="2305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775" indent="-219710">
              <a:lnSpc>
                <a:spcPct val="100000"/>
              </a:lnSpc>
              <a:spcBef>
                <a:spcPts val="100"/>
              </a:spcBef>
              <a:buClr>
                <a:srgbClr val="1186C3"/>
              </a:buClr>
              <a:buSzPct val="143750"/>
              <a:buChar char="•"/>
              <a:tabLst>
                <a:tab pos="232410" algn="l"/>
              </a:tabLst>
            </a:pPr>
            <a:r>
              <a:rPr sz="2400" spc="-5" dirty="0">
                <a:latin typeface="Arial MT"/>
                <a:cs typeface="Arial MT"/>
              </a:rPr>
              <a:t>Interaksi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Sosial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6715" y="3403155"/>
            <a:ext cx="1843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0925" algn="l"/>
              </a:tabLst>
            </a:pPr>
            <a:r>
              <a:rPr sz="2400" dirty="0">
                <a:latin typeface="Arial MT"/>
                <a:cs typeface="Arial MT"/>
              </a:rPr>
              <a:t>media	sosial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2475" y="3403155"/>
            <a:ext cx="3982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1489" algn="l"/>
                <a:tab pos="3037205" algn="l"/>
              </a:tabLst>
            </a:pPr>
            <a:r>
              <a:rPr sz="2400" spc="-5" dirty="0">
                <a:latin typeface="Arial MT"/>
                <a:cs typeface="Arial MT"/>
              </a:rPr>
              <a:t>bermanfaa</a:t>
            </a:r>
            <a:r>
              <a:rPr sz="2400" dirty="0">
                <a:latin typeface="Arial MT"/>
                <a:cs typeface="Arial MT"/>
              </a:rPr>
              <a:t>t	sebagai	sarana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335" y="3403155"/>
            <a:ext cx="3676650" cy="758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  <a:tabLst>
                <a:tab pos="1100455" algn="l"/>
                <a:tab pos="1202690" algn="l"/>
                <a:tab pos="2054225" algn="l"/>
              </a:tabLst>
            </a:pPr>
            <a:r>
              <a:rPr sz="2400" spc="-5" dirty="0">
                <a:latin typeface="Arial MT"/>
                <a:cs typeface="Arial MT"/>
              </a:rPr>
              <a:t>Dala</a:t>
            </a:r>
            <a:r>
              <a:rPr sz="2400" dirty="0">
                <a:latin typeface="Arial MT"/>
                <a:cs typeface="Arial MT"/>
              </a:rPr>
              <a:t>m	</a:t>
            </a:r>
            <a:r>
              <a:rPr sz="2400" spc="-5" dirty="0">
                <a:latin typeface="Arial MT"/>
                <a:cs typeface="Arial MT"/>
              </a:rPr>
              <a:t>duni</a:t>
            </a:r>
            <a:r>
              <a:rPr sz="2400" dirty="0">
                <a:latin typeface="Arial MT"/>
                <a:cs typeface="Arial MT"/>
              </a:rPr>
              <a:t>a	komunikasi,  </a:t>
            </a:r>
            <a:r>
              <a:rPr sz="2400" spc="-5" dirty="0">
                <a:latin typeface="Arial MT"/>
                <a:cs typeface="Arial MT"/>
              </a:rPr>
              <a:t>untung		</a:t>
            </a:r>
            <a:r>
              <a:rPr sz="2400" dirty="0">
                <a:latin typeface="Arial MT"/>
                <a:cs typeface="Arial MT"/>
              </a:rPr>
              <a:t>membangun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00953" y="3770820"/>
            <a:ext cx="6720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6235" algn="l"/>
                <a:tab pos="2478405" algn="l"/>
                <a:tab pos="3549650" algn="l"/>
                <a:tab pos="4838700" algn="l"/>
                <a:tab pos="5927725" algn="l"/>
              </a:tabLst>
            </a:pPr>
            <a:r>
              <a:rPr sz="2400" spc="-5" dirty="0">
                <a:latin typeface="Arial MT"/>
                <a:cs typeface="Arial MT"/>
              </a:rPr>
              <a:t>hubunga</a:t>
            </a:r>
            <a:r>
              <a:rPr sz="2400" dirty="0">
                <a:latin typeface="Arial MT"/>
                <a:cs typeface="Arial MT"/>
              </a:rPr>
              <a:t>n	</a:t>
            </a:r>
            <a:r>
              <a:rPr sz="2400" spc="-5" dirty="0">
                <a:latin typeface="Arial MT"/>
                <a:cs typeface="Arial MT"/>
              </a:rPr>
              <a:t>ata</a:t>
            </a:r>
            <a:r>
              <a:rPr sz="2400" dirty="0">
                <a:latin typeface="Arial MT"/>
                <a:cs typeface="Arial MT"/>
              </a:rPr>
              <a:t>u	relasi.	</a:t>
            </a:r>
            <a:r>
              <a:rPr sz="2400" spc="-5" dirty="0">
                <a:latin typeface="Arial MT"/>
                <a:cs typeface="Arial MT"/>
              </a:rPr>
              <a:t>Bahka</a:t>
            </a:r>
            <a:r>
              <a:rPr sz="2400" dirty="0">
                <a:latin typeface="Arial MT"/>
                <a:cs typeface="Arial MT"/>
              </a:rPr>
              <a:t>n	media	sosial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335" y="4132770"/>
            <a:ext cx="9867900" cy="11150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algn="just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latin typeface="Arial MT"/>
                <a:cs typeface="Arial MT"/>
              </a:rPr>
              <a:t>membantu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kita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untuk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berkomunikasi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jarak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jauh</a:t>
            </a:r>
            <a:r>
              <a:rPr sz="2400" dirty="0">
                <a:latin typeface="Arial MT"/>
                <a:cs typeface="Arial MT"/>
              </a:rPr>
              <a:t> karena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media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sosial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memiliki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jangkauan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global.</a:t>
            </a:r>
            <a:r>
              <a:rPr sz="2400" dirty="0">
                <a:latin typeface="Arial MT"/>
                <a:cs typeface="Arial MT"/>
              </a:rPr>
              <a:t> Media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sosial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mempermudah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kita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untuk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berinteraksi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 </a:t>
            </a:r>
            <a:r>
              <a:rPr sz="2400" dirty="0">
                <a:latin typeface="Arial MT"/>
                <a:cs typeface="Arial MT"/>
              </a:rPr>
              <a:t>mana</a:t>
            </a:r>
            <a:r>
              <a:rPr sz="2400" spc="-5" dirty="0">
                <a:latin typeface="Arial MT"/>
                <a:cs typeface="Arial MT"/>
              </a:rPr>
              <a:t> pun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kita</a:t>
            </a:r>
            <a:r>
              <a:rPr sz="2400" spc="-5" dirty="0">
                <a:latin typeface="Arial MT"/>
                <a:cs typeface="Arial MT"/>
              </a:rPr>
              <a:t> berada.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200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Peran</a:t>
            </a:r>
            <a:r>
              <a:rPr spc="-35" dirty="0"/>
              <a:t> </a:t>
            </a:r>
            <a:r>
              <a:rPr spc="-5" dirty="0"/>
              <a:t>dan</a:t>
            </a:r>
            <a:r>
              <a:rPr spc="-30" dirty="0"/>
              <a:t> </a:t>
            </a:r>
            <a:r>
              <a:rPr dirty="0"/>
              <a:t>Manfaat</a:t>
            </a:r>
            <a:r>
              <a:rPr spc="-25" dirty="0"/>
              <a:t> </a:t>
            </a:r>
            <a:r>
              <a:rPr dirty="0"/>
              <a:t>Media</a:t>
            </a:r>
            <a:r>
              <a:rPr spc="-25" dirty="0"/>
              <a:t> </a:t>
            </a:r>
            <a:r>
              <a:rPr spc="-5" dirty="0"/>
              <a:t>Sosial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7335" y="2691141"/>
            <a:ext cx="9867265" cy="255714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298450" indent="-219710">
              <a:lnSpc>
                <a:spcPct val="100000"/>
              </a:lnSpc>
              <a:spcBef>
                <a:spcPts val="1460"/>
              </a:spcBef>
              <a:buClr>
                <a:srgbClr val="1186C3"/>
              </a:buClr>
              <a:buSzPct val="143750"/>
              <a:buChar char="•"/>
              <a:tabLst>
                <a:tab pos="298450" algn="l"/>
              </a:tabLst>
            </a:pPr>
            <a:r>
              <a:rPr sz="2400" dirty="0">
                <a:latin typeface="Arial MT"/>
                <a:cs typeface="Arial MT"/>
              </a:rPr>
              <a:t>Media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Penghibur</a:t>
            </a:r>
            <a:endParaRPr sz="2400">
              <a:latin typeface="Arial MT"/>
              <a:cs typeface="Arial MT"/>
            </a:endParaRPr>
          </a:p>
          <a:p>
            <a:pPr marL="12700" marR="5080" algn="just">
              <a:lnSpc>
                <a:spcPct val="99300"/>
              </a:lnSpc>
              <a:spcBef>
                <a:spcPts val="1385"/>
              </a:spcBef>
            </a:pPr>
            <a:r>
              <a:rPr sz="2400" spc="-5" dirty="0">
                <a:latin typeface="Arial MT"/>
                <a:cs typeface="Arial MT"/>
              </a:rPr>
              <a:t>Saat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ini</a:t>
            </a:r>
            <a:r>
              <a:rPr sz="2400" dirty="0">
                <a:latin typeface="Arial MT"/>
                <a:cs typeface="Arial MT"/>
              </a:rPr>
              <a:t> sudah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banyak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jenis</a:t>
            </a:r>
            <a:r>
              <a:rPr sz="2400" dirty="0">
                <a:latin typeface="Arial MT"/>
                <a:cs typeface="Arial MT"/>
              </a:rPr>
              <a:t> media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sosial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sebagai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media</a:t>
            </a:r>
            <a:r>
              <a:rPr sz="2400" spc="6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penghibur,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salah</a:t>
            </a:r>
            <a:r>
              <a:rPr sz="2400" spc="6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satunya</a:t>
            </a:r>
            <a:r>
              <a:rPr sz="2400" spc="6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YouTube.</a:t>
            </a:r>
            <a:r>
              <a:rPr sz="2400" spc="6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Kita</a:t>
            </a:r>
            <a:r>
              <a:rPr sz="2400" spc="6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dapat</a:t>
            </a:r>
            <a:r>
              <a:rPr sz="2400" spc="6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mencari</a:t>
            </a:r>
            <a:r>
              <a:rPr sz="2400" spc="6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berbagai</a:t>
            </a:r>
            <a:r>
              <a:rPr sz="2400" spc="6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hal</a:t>
            </a:r>
            <a:r>
              <a:rPr sz="2400" spc="64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untuk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menghibur </a:t>
            </a:r>
            <a:r>
              <a:rPr sz="2400" spc="-5" dirty="0">
                <a:latin typeface="Arial MT"/>
                <a:cs typeface="Arial MT"/>
              </a:rPr>
              <a:t>diri </a:t>
            </a:r>
            <a:r>
              <a:rPr sz="2400" dirty="0">
                <a:latin typeface="Arial MT"/>
                <a:cs typeface="Arial MT"/>
              </a:rPr>
              <a:t>kita. Mulai </a:t>
            </a:r>
            <a:r>
              <a:rPr sz="2400" spc="-5" dirty="0">
                <a:latin typeface="Arial MT"/>
                <a:cs typeface="Arial MT"/>
              </a:rPr>
              <a:t>dari </a:t>
            </a:r>
            <a:r>
              <a:rPr sz="2400" dirty="0">
                <a:latin typeface="Arial MT"/>
                <a:cs typeface="Arial MT"/>
              </a:rPr>
              <a:t>cerita-cerita </a:t>
            </a:r>
            <a:r>
              <a:rPr sz="2400" spc="-5" dirty="0">
                <a:latin typeface="Arial MT"/>
                <a:cs typeface="Arial MT"/>
              </a:rPr>
              <a:t>lucu </a:t>
            </a:r>
            <a:r>
              <a:rPr sz="2400" dirty="0">
                <a:latin typeface="Arial MT"/>
                <a:cs typeface="Arial MT"/>
              </a:rPr>
              <a:t>maupun </a:t>
            </a:r>
            <a:r>
              <a:rPr sz="2400" spc="-5" dirty="0">
                <a:latin typeface="Arial MT"/>
                <a:cs typeface="Arial MT"/>
              </a:rPr>
              <a:t>gambar-gambar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lucu. Berbagai hal </a:t>
            </a:r>
            <a:r>
              <a:rPr sz="2400" dirty="0">
                <a:latin typeface="Arial MT"/>
                <a:cs typeface="Arial MT"/>
              </a:rPr>
              <a:t>menarik </a:t>
            </a:r>
            <a:r>
              <a:rPr sz="2400" spc="-5" dirty="0">
                <a:latin typeface="Arial MT"/>
                <a:cs typeface="Arial MT"/>
              </a:rPr>
              <a:t>dapat </a:t>
            </a:r>
            <a:r>
              <a:rPr sz="2400" dirty="0">
                <a:latin typeface="Arial MT"/>
                <a:cs typeface="Arial MT"/>
              </a:rPr>
              <a:t>kita cari </a:t>
            </a:r>
            <a:r>
              <a:rPr sz="2400" spc="-5" dirty="0">
                <a:latin typeface="Arial MT"/>
                <a:cs typeface="Arial MT"/>
              </a:rPr>
              <a:t>dalam jejaring </a:t>
            </a:r>
            <a:r>
              <a:rPr sz="2400" dirty="0">
                <a:latin typeface="Arial MT"/>
                <a:cs typeface="Arial MT"/>
              </a:rPr>
              <a:t>sosial </a:t>
            </a:r>
            <a:r>
              <a:rPr sz="2400" spc="-5" dirty="0">
                <a:latin typeface="Arial MT"/>
                <a:cs typeface="Arial MT"/>
              </a:rPr>
              <a:t>untuk </a:t>
            </a:r>
            <a:r>
              <a:rPr sz="2400" dirty="0">
                <a:latin typeface="Arial MT"/>
                <a:cs typeface="Arial MT"/>
              </a:rPr>
              <a:t> menghibur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kita.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200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Peran</a:t>
            </a:r>
            <a:r>
              <a:rPr spc="-35" dirty="0"/>
              <a:t> </a:t>
            </a:r>
            <a:r>
              <a:rPr spc="-5" dirty="0"/>
              <a:t>dan</a:t>
            </a:r>
            <a:r>
              <a:rPr spc="-30" dirty="0"/>
              <a:t> </a:t>
            </a:r>
            <a:r>
              <a:rPr dirty="0"/>
              <a:t>Manfaat</a:t>
            </a:r>
            <a:r>
              <a:rPr spc="-25" dirty="0"/>
              <a:t> </a:t>
            </a:r>
            <a:r>
              <a:rPr dirty="0"/>
              <a:t>Media</a:t>
            </a:r>
            <a:r>
              <a:rPr spc="-25" dirty="0"/>
              <a:t> </a:t>
            </a:r>
            <a:r>
              <a:rPr spc="-5" dirty="0"/>
              <a:t>Sosial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7335" y="2464096"/>
            <a:ext cx="9869170" cy="301180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298450" indent="-219710">
              <a:lnSpc>
                <a:spcPct val="100000"/>
              </a:lnSpc>
              <a:spcBef>
                <a:spcPts val="1115"/>
              </a:spcBef>
              <a:buClr>
                <a:srgbClr val="1186C3"/>
              </a:buClr>
              <a:buSzPct val="143750"/>
              <a:buChar char="•"/>
              <a:tabLst>
                <a:tab pos="298450" algn="l"/>
              </a:tabLst>
            </a:pPr>
            <a:r>
              <a:rPr sz="2400" dirty="0">
                <a:latin typeface="Arial MT"/>
                <a:cs typeface="Arial MT"/>
              </a:rPr>
              <a:t>Media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Penghibur</a:t>
            </a:r>
            <a:endParaRPr sz="2400">
              <a:latin typeface="Arial MT"/>
              <a:cs typeface="Arial MT"/>
            </a:endParaRPr>
          </a:p>
          <a:p>
            <a:pPr marL="12700" marR="5080" algn="just">
              <a:lnSpc>
                <a:spcPct val="91000"/>
              </a:lnSpc>
              <a:spcBef>
                <a:spcPts val="1275"/>
              </a:spcBef>
            </a:pPr>
            <a:r>
              <a:rPr sz="2400" spc="-5" dirty="0">
                <a:latin typeface="Arial MT"/>
                <a:cs typeface="Arial MT"/>
              </a:rPr>
              <a:t>Beragam bentuk </a:t>
            </a:r>
            <a:r>
              <a:rPr sz="2400" dirty="0">
                <a:latin typeface="Arial MT"/>
                <a:cs typeface="Arial MT"/>
              </a:rPr>
              <a:t>media sosial yang </a:t>
            </a:r>
            <a:r>
              <a:rPr sz="2400" spc="-5" dirty="0">
                <a:latin typeface="Arial MT"/>
                <a:cs typeface="Arial MT"/>
              </a:rPr>
              <a:t>ada dapat digunakan oleh </a:t>
            </a:r>
            <a:r>
              <a:rPr sz="2400" dirty="0">
                <a:latin typeface="Arial MT"/>
                <a:cs typeface="Arial MT"/>
              </a:rPr>
              <a:t>kita </a:t>
            </a:r>
            <a:r>
              <a:rPr sz="2400" spc="-5" dirty="0">
                <a:latin typeface="Arial MT"/>
                <a:cs typeface="Arial MT"/>
              </a:rPr>
              <a:t>untuk </a:t>
            </a:r>
            <a:r>
              <a:rPr sz="2400" dirty="0">
                <a:latin typeface="Arial MT"/>
                <a:cs typeface="Arial MT"/>
              </a:rPr>
              <a:t> menggali kreativitas serta mengekspresikan </a:t>
            </a:r>
            <a:r>
              <a:rPr sz="2400" spc="-5" dirty="0">
                <a:latin typeface="Arial MT"/>
                <a:cs typeface="Arial MT"/>
              </a:rPr>
              <a:t>dirinya, </a:t>
            </a:r>
            <a:r>
              <a:rPr sz="2400" dirty="0">
                <a:latin typeface="Arial MT"/>
                <a:cs typeface="Arial MT"/>
              </a:rPr>
              <a:t>misalnya </a:t>
            </a:r>
            <a:r>
              <a:rPr sz="2400" spc="-5" dirty="0">
                <a:latin typeface="Arial MT"/>
                <a:cs typeface="Arial MT"/>
              </a:rPr>
              <a:t>dengan </a:t>
            </a:r>
            <a:r>
              <a:rPr sz="2400" dirty="0">
                <a:latin typeface="Arial MT"/>
                <a:cs typeface="Arial MT"/>
              </a:rPr>
              <a:t> menulis </a:t>
            </a:r>
            <a:r>
              <a:rPr sz="2400" spc="-5" dirty="0">
                <a:latin typeface="Arial MT"/>
                <a:cs typeface="Arial MT"/>
              </a:rPr>
              <a:t>artikel atau berbagi pengalaman di blog. Tentu tidak heran jika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dari </a:t>
            </a:r>
            <a:r>
              <a:rPr sz="2400" dirty="0">
                <a:latin typeface="Arial MT"/>
                <a:cs typeface="Arial MT"/>
              </a:rPr>
              <a:t>sekian manfaat yang </a:t>
            </a:r>
            <a:r>
              <a:rPr sz="2400" spc="-5" dirty="0">
                <a:latin typeface="Arial MT"/>
                <a:cs typeface="Arial MT"/>
              </a:rPr>
              <a:t>dimiliki </a:t>
            </a:r>
            <a:r>
              <a:rPr sz="2400" dirty="0">
                <a:latin typeface="Arial MT"/>
                <a:cs typeface="Arial MT"/>
              </a:rPr>
              <a:t>media sosial </a:t>
            </a:r>
            <a:r>
              <a:rPr sz="2400" spc="-5" dirty="0">
                <a:latin typeface="Arial MT"/>
                <a:cs typeface="Arial MT"/>
              </a:rPr>
              <a:t>ini telah </a:t>
            </a:r>
            <a:r>
              <a:rPr sz="2400" dirty="0">
                <a:latin typeface="Arial MT"/>
                <a:cs typeface="Arial MT"/>
              </a:rPr>
              <a:t>menyebabkan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media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sosial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menjadi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salah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satu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kebutuhan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pokok</a:t>
            </a:r>
            <a:r>
              <a:rPr sz="2400" dirty="0">
                <a:latin typeface="Arial MT"/>
                <a:cs typeface="Arial MT"/>
              </a:rPr>
              <a:t> masyarakat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kini.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Bukan hanya dalam </a:t>
            </a:r>
            <a:r>
              <a:rPr sz="2400" dirty="0">
                <a:latin typeface="Arial MT"/>
                <a:cs typeface="Arial MT"/>
              </a:rPr>
              <a:t>kehidupan sehari-hari, </a:t>
            </a:r>
            <a:r>
              <a:rPr sz="2400" spc="-5" dirty="0">
                <a:latin typeface="Arial MT"/>
                <a:cs typeface="Arial MT"/>
              </a:rPr>
              <a:t>nyatanya </a:t>
            </a:r>
            <a:r>
              <a:rPr sz="2400" dirty="0">
                <a:latin typeface="Arial MT"/>
                <a:cs typeface="Arial MT"/>
              </a:rPr>
              <a:t>media sosial </a:t>
            </a:r>
            <a:r>
              <a:rPr sz="2400" spc="-5" dirty="0">
                <a:latin typeface="Arial MT"/>
                <a:cs typeface="Arial MT"/>
              </a:rPr>
              <a:t>pun </a:t>
            </a:r>
            <a:r>
              <a:rPr sz="2400" dirty="0">
                <a:latin typeface="Arial MT"/>
                <a:cs typeface="Arial MT"/>
              </a:rPr>
              <a:t> memiliki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manfaat</a:t>
            </a:r>
            <a:r>
              <a:rPr sz="2400" spc="-5" dirty="0">
                <a:latin typeface="Arial MT"/>
                <a:cs typeface="Arial MT"/>
              </a:rPr>
              <a:t> dalam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bidang bisnis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dan perusahaan.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63010" y="1099191"/>
            <a:ext cx="46659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/>
              <a:t>DIGITAL</a:t>
            </a:r>
            <a:r>
              <a:rPr sz="2800" b="1" spc="-85" dirty="0"/>
              <a:t> </a:t>
            </a:r>
            <a:r>
              <a:rPr sz="2800" b="1" spc="-5" dirty="0"/>
              <a:t>COLLABORATION</a:t>
            </a:r>
            <a:endParaRPr sz="2800" b="1" dirty="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838200" y="2506662"/>
            <a:ext cx="10515600" cy="4351338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 algn="just">
              <a:lnSpc>
                <a:spcPct val="79500"/>
              </a:lnSpc>
              <a:spcBef>
                <a:spcPts val="660"/>
              </a:spcBef>
            </a:pPr>
            <a:r>
              <a:rPr dirty="0"/>
              <a:t>online</a:t>
            </a:r>
            <a:r>
              <a:rPr spc="5" dirty="0"/>
              <a:t> melalui</a:t>
            </a:r>
            <a:r>
              <a:rPr spc="10" dirty="0"/>
              <a:t> </a:t>
            </a:r>
            <a:r>
              <a:rPr spc="5" dirty="0"/>
              <a:t>perangkat</a:t>
            </a:r>
            <a:r>
              <a:rPr spc="625" dirty="0"/>
              <a:t> </a:t>
            </a:r>
            <a:r>
              <a:rPr spc="5" dirty="0"/>
              <a:t>lunak</a:t>
            </a:r>
            <a:r>
              <a:rPr spc="625" dirty="0"/>
              <a:t> </a:t>
            </a:r>
            <a:r>
              <a:rPr dirty="0"/>
              <a:t>berbasis </a:t>
            </a:r>
            <a:r>
              <a:rPr spc="5" dirty="0"/>
              <a:t> cloud</a:t>
            </a:r>
            <a:r>
              <a:rPr spc="10" dirty="0"/>
              <a:t> </a:t>
            </a:r>
            <a:r>
              <a:rPr spc="5" dirty="0"/>
              <a:t>(SaaS).</a:t>
            </a:r>
            <a:r>
              <a:rPr spc="10" dirty="0"/>
              <a:t> Mereka</a:t>
            </a:r>
            <a:r>
              <a:rPr spc="15" dirty="0"/>
              <a:t> </a:t>
            </a:r>
            <a:r>
              <a:rPr spc="5" dirty="0"/>
              <a:t>berkomunikasi</a:t>
            </a:r>
            <a:r>
              <a:rPr spc="10" dirty="0"/>
              <a:t> </a:t>
            </a:r>
            <a:r>
              <a:rPr spc="5" dirty="0"/>
              <a:t>dan </a:t>
            </a:r>
            <a:r>
              <a:rPr spc="10" dirty="0"/>
              <a:t> </a:t>
            </a:r>
            <a:r>
              <a:rPr spc="5" dirty="0"/>
              <a:t>bekerja</a:t>
            </a:r>
            <a:r>
              <a:rPr spc="10" dirty="0"/>
              <a:t> </a:t>
            </a:r>
            <a:r>
              <a:rPr spc="5" dirty="0"/>
              <a:t>bersama</a:t>
            </a:r>
            <a:r>
              <a:rPr spc="10" dirty="0"/>
              <a:t> secara</a:t>
            </a:r>
            <a:r>
              <a:rPr spc="15" dirty="0"/>
              <a:t> </a:t>
            </a:r>
            <a:r>
              <a:rPr spc="5" dirty="0"/>
              <a:t>langsung</a:t>
            </a:r>
            <a:r>
              <a:rPr spc="10" dirty="0"/>
              <a:t> </a:t>
            </a:r>
            <a:r>
              <a:rPr spc="5" dirty="0"/>
              <a:t>dengan </a:t>
            </a:r>
            <a:r>
              <a:rPr spc="10" dirty="0"/>
              <a:t> mengandalkan</a:t>
            </a:r>
            <a:r>
              <a:rPr spc="15" dirty="0"/>
              <a:t> </a:t>
            </a:r>
            <a:r>
              <a:rPr dirty="0"/>
              <a:t>alat</a:t>
            </a:r>
            <a:r>
              <a:rPr spc="5" dirty="0"/>
              <a:t> </a:t>
            </a:r>
            <a:r>
              <a:rPr dirty="0"/>
              <a:t>digital</a:t>
            </a:r>
            <a:r>
              <a:rPr spc="5" dirty="0"/>
              <a:t> untuk</a:t>
            </a:r>
            <a:r>
              <a:rPr spc="10" dirty="0"/>
              <a:t> memenuhi </a:t>
            </a:r>
            <a:r>
              <a:rPr spc="-600" dirty="0"/>
              <a:t> </a:t>
            </a:r>
            <a:r>
              <a:rPr spc="5" dirty="0"/>
              <a:t>banyak</a:t>
            </a:r>
            <a:r>
              <a:rPr spc="10" dirty="0"/>
              <a:t> kebutuhan</a:t>
            </a:r>
            <a:r>
              <a:rPr spc="635" dirty="0"/>
              <a:t> </a:t>
            </a:r>
            <a:r>
              <a:rPr spc="5" dirty="0"/>
              <a:t>kolaboratif.</a:t>
            </a:r>
            <a:r>
              <a:rPr spc="10" dirty="0"/>
              <a:t> </a:t>
            </a:r>
            <a:r>
              <a:rPr spc="5" dirty="0"/>
              <a:t>Contohnya </a:t>
            </a:r>
            <a:r>
              <a:rPr spc="-600" dirty="0"/>
              <a:t> </a:t>
            </a:r>
            <a:r>
              <a:rPr spc="5" dirty="0"/>
              <a:t>seperti</a:t>
            </a:r>
            <a:r>
              <a:rPr spc="10" dirty="0"/>
              <a:t> </a:t>
            </a:r>
            <a:r>
              <a:rPr spc="5" dirty="0"/>
              <a:t>perusahaan</a:t>
            </a:r>
            <a:r>
              <a:rPr spc="10" dirty="0"/>
              <a:t> </a:t>
            </a:r>
            <a:r>
              <a:rPr dirty="0"/>
              <a:t>jarak</a:t>
            </a:r>
            <a:r>
              <a:rPr spc="5" dirty="0"/>
              <a:t> jauh</a:t>
            </a:r>
            <a:r>
              <a:rPr spc="10" dirty="0"/>
              <a:t> yang </a:t>
            </a:r>
            <a:r>
              <a:rPr spc="-600" dirty="0"/>
              <a:t> </a:t>
            </a:r>
            <a:r>
              <a:rPr spc="10" dirty="0"/>
              <a:t>mempraktikkan</a:t>
            </a:r>
            <a:r>
              <a:rPr spc="635" dirty="0"/>
              <a:t> </a:t>
            </a:r>
            <a:r>
              <a:rPr spc="5" dirty="0"/>
              <a:t>kolaborasi</a:t>
            </a:r>
            <a:r>
              <a:rPr spc="10" dirty="0"/>
              <a:t> </a:t>
            </a:r>
            <a:r>
              <a:rPr dirty="0"/>
              <a:t>digital</a:t>
            </a:r>
            <a:r>
              <a:rPr spc="5" dirty="0"/>
              <a:t> </a:t>
            </a:r>
            <a:r>
              <a:rPr spc="10" dirty="0"/>
              <a:t>secara </a:t>
            </a:r>
            <a:r>
              <a:rPr spc="15" dirty="0"/>
              <a:t> </a:t>
            </a:r>
            <a:r>
              <a:rPr dirty="0"/>
              <a:t>eksklusif </a:t>
            </a:r>
            <a:r>
              <a:rPr spc="5" dirty="0"/>
              <a:t>dengan </a:t>
            </a:r>
            <a:r>
              <a:rPr spc="10" dirty="0"/>
              <a:t>melakukan </a:t>
            </a:r>
            <a:r>
              <a:rPr spc="5" dirty="0"/>
              <a:t>panggilan video, </a:t>
            </a:r>
            <a:r>
              <a:rPr spc="-600" dirty="0"/>
              <a:t> </a:t>
            </a:r>
            <a:r>
              <a:rPr spc="5" dirty="0"/>
              <a:t>berbagi dokumen, dan </a:t>
            </a:r>
            <a:r>
              <a:rPr spc="10" dirty="0"/>
              <a:t>mengelola </a:t>
            </a:r>
            <a:r>
              <a:rPr spc="5" dirty="0"/>
              <a:t>proyek </a:t>
            </a:r>
            <a:r>
              <a:rPr dirty="0"/>
              <a:t>di </a:t>
            </a:r>
            <a:r>
              <a:rPr spc="5" dirty="0"/>
              <a:t> cloud.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3794" y="1336166"/>
            <a:ext cx="62744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Peran</a:t>
            </a:r>
            <a:r>
              <a:rPr spc="-30" dirty="0"/>
              <a:t> </a:t>
            </a:r>
            <a:r>
              <a:rPr spc="-5" dirty="0"/>
              <a:t>dan</a:t>
            </a:r>
            <a:r>
              <a:rPr spc="-30" dirty="0"/>
              <a:t> </a:t>
            </a:r>
            <a:r>
              <a:rPr dirty="0"/>
              <a:t>Manfaat</a:t>
            </a:r>
            <a:r>
              <a:rPr spc="-25" dirty="0"/>
              <a:t> </a:t>
            </a:r>
            <a:r>
              <a:rPr spc="-5" dirty="0"/>
              <a:t>Digital</a:t>
            </a:r>
            <a:r>
              <a:rPr spc="-20" dirty="0"/>
              <a:t> </a:t>
            </a:r>
            <a:r>
              <a:rPr spc="-5" dirty="0"/>
              <a:t>Collaboration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7335" y="2872116"/>
            <a:ext cx="9866630" cy="219519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298450" indent="-219710">
              <a:lnSpc>
                <a:spcPct val="100000"/>
              </a:lnSpc>
              <a:spcBef>
                <a:spcPts val="1460"/>
              </a:spcBef>
              <a:buClr>
                <a:srgbClr val="1186C3"/>
              </a:buClr>
              <a:buSzPct val="143750"/>
              <a:buChar char="•"/>
              <a:tabLst>
                <a:tab pos="298450" algn="l"/>
              </a:tabLst>
            </a:pPr>
            <a:r>
              <a:rPr sz="2400" spc="-5" dirty="0">
                <a:latin typeface="Arial MT"/>
                <a:cs typeface="Arial MT"/>
              </a:rPr>
              <a:t>Interaksi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Jarak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Jauh</a:t>
            </a:r>
            <a:endParaRPr sz="2400">
              <a:latin typeface="Arial MT"/>
              <a:cs typeface="Arial MT"/>
            </a:endParaRPr>
          </a:p>
          <a:p>
            <a:pPr marL="12700" marR="5080" algn="just">
              <a:lnSpc>
                <a:spcPct val="99500"/>
              </a:lnSpc>
              <a:spcBef>
                <a:spcPts val="1380"/>
              </a:spcBef>
            </a:pPr>
            <a:r>
              <a:rPr sz="2400" spc="-5" dirty="0">
                <a:latin typeface="Arial MT"/>
                <a:cs typeface="Arial MT"/>
              </a:rPr>
              <a:t>Pastinya,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dengan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berbasis</a:t>
            </a:r>
            <a:r>
              <a:rPr sz="2400" dirty="0">
                <a:latin typeface="Arial MT"/>
                <a:cs typeface="Arial MT"/>
              </a:rPr>
              <a:t> cloud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pada</a:t>
            </a:r>
            <a:r>
              <a:rPr sz="2400" dirty="0">
                <a:latin typeface="Arial MT"/>
                <a:cs typeface="Arial MT"/>
              </a:rPr>
              <a:t> kolaborasi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digital</a:t>
            </a:r>
            <a:r>
              <a:rPr sz="2400" dirty="0">
                <a:latin typeface="Arial MT"/>
                <a:cs typeface="Arial MT"/>
              </a:rPr>
              <a:t> kita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dapat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dengan</a:t>
            </a:r>
            <a:r>
              <a:rPr sz="2400" dirty="0">
                <a:latin typeface="Arial MT"/>
                <a:cs typeface="Arial MT"/>
              </a:rPr>
              <a:t> mudah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berinteraksi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jarak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jauh.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Cukup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hanya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dengan </a:t>
            </a:r>
            <a:r>
              <a:rPr sz="2400" dirty="0">
                <a:latin typeface="Arial MT"/>
                <a:cs typeface="Arial MT"/>
              </a:rPr>
              <a:t> membutuhkan </a:t>
            </a:r>
            <a:r>
              <a:rPr sz="2400" spc="-5" dirty="0">
                <a:latin typeface="Arial MT"/>
                <a:cs typeface="Arial MT"/>
              </a:rPr>
              <a:t>aplikasi dan internet, </a:t>
            </a:r>
            <a:r>
              <a:rPr sz="2400" dirty="0">
                <a:latin typeface="Arial MT"/>
                <a:cs typeface="Arial MT"/>
              </a:rPr>
              <a:t>maka </a:t>
            </a:r>
            <a:r>
              <a:rPr sz="2400" spc="-5" dirty="0">
                <a:latin typeface="Arial MT"/>
                <a:cs typeface="Arial MT"/>
              </a:rPr>
              <a:t>akan dapat terhubung dengan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pekerjaan-pekerjaan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dalam </a:t>
            </a:r>
            <a:r>
              <a:rPr sz="2400" dirty="0">
                <a:latin typeface="Arial MT"/>
                <a:cs typeface="Arial MT"/>
              </a:rPr>
              <a:t>kolaborasi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digital tersebut.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3794" y="1336166"/>
            <a:ext cx="62744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Peran</a:t>
            </a:r>
            <a:r>
              <a:rPr spc="-30" dirty="0"/>
              <a:t> </a:t>
            </a:r>
            <a:r>
              <a:rPr spc="-5" dirty="0"/>
              <a:t>dan</a:t>
            </a:r>
            <a:r>
              <a:rPr spc="-30" dirty="0"/>
              <a:t> </a:t>
            </a:r>
            <a:r>
              <a:rPr dirty="0"/>
              <a:t>Manfaat</a:t>
            </a:r>
            <a:r>
              <a:rPr spc="-25" dirty="0"/>
              <a:t> </a:t>
            </a:r>
            <a:r>
              <a:rPr spc="-5" dirty="0"/>
              <a:t>Digital</a:t>
            </a:r>
            <a:r>
              <a:rPr spc="-20" dirty="0"/>
              <a:t> </a:t>
            </a:r>
            <a:r>
              <a:rPr spc="-5" dirty="0"/>
              <a:t>Collaboration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7335" y="3053091"/>
            <a:ext cx="9861550" cy="183324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298450" indent="-219710">
              <a:lnSpc>
                <a:spcPct val="100000"/>
              </a:lnSpc>
              <a:spcBef>
                <a:spcPts val="1460"/>
              </a:spcBef>
              <a:buClr>
                <a:srgbClr val="1186C3"/>
              </a:buClr>
              <a:buSzPct val="143750"/>
              <a:buChar char="•"/>
              <a:tabLst>
                <a:tab pos="298450" algn="l"/>
              </a:tabLst>
            </a:pPr>
            <a:r>
              <a:rPr sz="2400" dirty="0">
                <a:latin typeface="Arial MT"/>
                <a:cs typeface="Arial MT"/>
              </a:rPr>
              <a:t>Mendapat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Ide-ide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Baru</a:t>
            </a:r>
            <a:endParaRPr sz="2400">
              <a:latin typeface="Arial MT"/>
              <a:cs typeface="Arial MT"/>
            </a:endParaRPr>
          </a:p>
          <a:p>
            <a:pPr marL="12700" marR="5080" algn="just">
              <a:lnSpc>
                <a:spcPct val="99700"/>
              </a:lnSpc>
              <a:spcBef>
                <a:spcPts val="1375"/>
              </a:spcBef>
            </a:pPr>
            <a:r>
              <a:rPr sz="2400" spc="-5" dirty="0">
                <a:latin typeface="Arial MT"/>
                <a:cs typeface="Arial MT"/>
              </a:rPr>
              <a:t>Hal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ini</a:t>
            </a:r>
            <a:r>
              <a:rPr sz="2400" dirty="0">
                <a:latin typeface="Arial MT"/>
                <a:cs typeface="Arial MT"/>
              </a:rPr>
              <a:t> sangatlah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pasti,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baik</a:t>
            </a:r>
            <a:r>
              <a:rPr sz="2400" dirty="0">
                <a:latin typeface="Arial MT"/>
                <a:cs typeface="Arial MT"/>
              </a:rPr>
              <a:t> melalui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offline</a:t>
            </a:r>
            <a:r>
              <a:rPr sz="2400" dirty="0">
                <a:latin typeface="Arial MT"/>
                <a:cs typeface="Arial MT"/>
              </a:rPr>
              <a:t> maupun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online.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Karena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dengan terhubungnya diri </a:t>
            </a:r>
            <a:r>
              <a:rPr sz="2400" dirty="0">
                <a:latin typeface="Arial MT"/>
                <a:cs typeface="Arial MT"/>
              </a:rPr>
              <a:t>kita </a:t>
            </a:r>
            <a:r>
              <a:rPr sz="2400" spc="-5" dirty="0">
                <a:latin typeface="Arial MT"/>
                <a:cs typeface="Arial MT"/>
              </a:rPr>
              <a:t>dengan banyak orang, ide-ide lain akan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bermunculan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ketika</a:t>
            </a:r>
            <a:r>
              <a:rPr sz="2400" spc="-5" dirty="0">
                <a:latin typeface="Arial MT"/>
                <a:cs typeface="Arial MT"/>
              </a:rPr>
              <a:t> berinteraksi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satu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sama</a:t>
            </a:r>
            <a:r>
              <a:rPr sz="2400" spc="-5" dirty="0">
                <a:latin typeface="Arial MT"/>
                <a:cs typeface="Arial MT"/>
              </a:rPr>
              <a:t> lain.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Words>494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MT</vt:lpstr>
      <vt:lpstr>Calibri</vt:lpstr>
      <vt:lpstr>Calibri Light</vt:lpstr>
      <vt:lpstr>Montserrat</vt:lpstr>
      <vt:lpstr>Office Theme</vt:lpstr>
      <vt:lpstr>     ICT LITERACY Program Studi Informatika  SESI 15 – SOCIAL MEDIA &amp; DIGITAL COLLABORATION </vt:lpstr>
      <vt:lpstr>SOCIAL MEDIA</vt:lpstr>
      <vt:lpstr>Peran dan Manfaat Media Sosial</vt:lpstr>
      <vt:lpstr>Peran dan Manfaat Media Sosial</vt:lpstr>
      <vt:lpstr>Peran dan Manfaat Media Sosial</vt:lpstr>
      <vt:lpstr>Peran dan Manfaat Media Sosial</vt:lpstr>
      <vt:lpstr>DIGITAL COLLABORATION</vt:lpstr>
      <vt:lpstr>Peran dan Manfaat Digital Collaboration</vt:lpstr>
      <vt:lpstr>Peran dan Manfaat Digital Collaboration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Ekonomi &amp; Bisnis II Program Studi Manajemen  Sesi 1 – Ruang Lingkup Statistik Inferensial</dc:title>
  <dc:creator>rizky kinoy</dc:creator>
  <cp:lastModifiedBy>cian hassolthine</cp:lastModifiedBy>
  <cp:revision>61</cp:revision>
  <dcterms:created xsi:type="dcterms:W3CDTF">2021-09-06T16:17:13Z</dcterms:created>
  <dcterms:modified xsi:type="dcterms:W3CDTF">2022-10-25T04:13:59Z</dcterms:modified>
</cp:coreProperties>
</file>