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5.jpg" ContentType="image/jpg"/>
  <Override PartName="/ppt/media/image6.jpg" ContentType="image/jpg"/>
  <Override PartName="/ppt/media/image8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063" y="3858768"/>
            <a:ext cx="10659872" cy="126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6063" y="3858768"/>
            <a:ext cx="10659872" cy="126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04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393097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3980">
              <a:lnSpc>
                <a:spcPts val="1045"/>
              </a:lnSpc>
            </a:pPr>
            <a:fld id="{81D60167-4931-47E6-BA6A-407CBD079E47}" type="slidenum">
              <a:rPr spc="-35" dirty="0"/>
              <a:t>‹#›</a:t>
            </a:fld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9945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312" y="2542904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FF0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2 – </a:t>
            </a:r>
            <a:r>
              <a:rPr lang="en-US" sz="2400" dirty="0" err="1">
                <a:solidFill>
                  <a:srgbClr val="FF0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Penerapan</a:t>
            </a:r>
            <a:r>
              <a:rPr lang="en-US" sz="2400" dirty="0">
                <a:solidFill>
                  <a:srgbClr val="FF0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TIK di Masyarakat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5224" y="944878"/>
            <a:ext cx="24790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15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Literasi</a:t>
            </a:r>
            <a:r>
              <a:rPr sz="4000" i="0" spc="-7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TIK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id-ID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lnSpc>
                <a:spcPts val="1045"/>
              </a:lnSpc>
            </a:pPr>
            <a:fld id="{81D60167-4931-47E6-BA6A-407CBD079E47}" type="slidenum">
              <a:rPr lang="en-ID" spc="-35" smtClean="0"/>
              <a:pPr marL="93980">
                <a:lnSpc>
                  <a:spcPts val="1045"/>
                </a:lnSpc>
              </a:pPr>
              <a:t>10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770379"/>
            <a:ext cx="9866630" cy="37604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marR="7620" indent="-287020" algn="just">
              <a:lnSpc>
                <a:spcPct val="89900"/>
              </a:lnSpc>
              <a:spcBef>
                <a:spcPts val="484"/>
              </a:spcBef>
              <a:buClr>
                <a:srgbClr val="1286C3"/>
              </a:buClr>
              <a:buSzPct val="145312"/>
              <a:buChar char="•"/>
              <a:tabLst>
                <a:tab pos="299720" algn="l"/>
              </a:tabLst>
            </a:pPr>
            <a:r>
              <a:rPr sz="3200" spc="-140" dirty="0">
                <a:latin typeface="Arial"/>
                <a:cs typeface="Arial"/>
              </a:rPr>
              <a:t>Pengetahuan</a:t>
            </a:r>
            <a:r>
              <a:rPr sz="3200" spc="60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atau </a:t>
            </a:r>
            <a:r>
              <a:rPr sz="3200" spc="-50" dirty="0">
                <a:latin typeface="Arial"/>
                <a:cs typeface="Arial"/>
              </a:rPr>
              <a:t>literasi </a:t>
            </a:r>
            <a:r>
              <a:rPr sz="3200" spc="-165" dirty="0">
                <a:latin typeface="Arial"/>
                <a:cs typeface="Arial"/>
              </a:rPr>
              <a:t>TIK  </a:t>
            </a:r>
            <a:r>
              <a:rPr sz="3200" spc="-75" dirty="0">
                <a:latin typeface="Arial"/>
                <a:cs typeface="Arial"/>
              </a:rPr>
              <a:t>menjadi </a:t>
            </a:r>
            <a:r>
              <a:rPr sz="3200" spc="-165" dirty="0">
                <a:latin typeface="Arial"/>
                <a:cs typeface="Arial"/>
              </a:rPr>
              <a:t>salah  </a:t>
            </a:r>
            <a:r>
              <a:rPr sz="3200" spc="-114" dirty="0">
                <a:latin typeface="Arial"/>
                <a:cs typeface="Arial"/>
              </a:rPr>
              <a:t>satu  </a:t>
            </a:r>
            <a:r>
              <a:rPr sz="3200" spc="-95" dirty="0">
                <a:latin typeface="Arial"/>
                <a:cs typeface="Arial"/>
              </a:rPr>
              <a:t>prasyarat </a:t>
            </a:r>
            <a:r>
              <a:rPr sz="3200" spc="-85" dirty="0">
                <a:latin typeface="Arial"/>
                <a:cs typeface="Arial"/>
              </a:rPr>
              <a:t>bagi </a:t>
            </a:r>
            <a:r>
              <a:rPr sz="3200" spc="-150" dirty="0">
                <a:latin typeface="Arial"/>
                <a:cs typeface="Arial"/>
              </a:rPr>
              <a:t>kesiapan </a:t>
            </a:r>
            <a:r>
              <a:rPr sz="3200" spc="-110" dirty="0">
                <a:latin typeface="Arial"/>
                <a:cs typeface="Arial"/>
              </a:rPr>
              <a:t>masyarakat </a:t>
            </a:r>
            <a:r>
              <a:rPr sz="3200" spc="-65" dirty="0">
                <a:latin typeface="Arial"/>
                <a:cs typeface="Arial"/>
              </a:rPr>
              <a:t>mengoptimalkan  </a:t>
            </a:r>
            <a:r>
              <a:rPr sz="3200" spc="-95" dirty="0">
                <a:latin typeface="Arial"/>
                <a:cs typeface="Arial"/>
              </a:rPr>
              <a:t>pemanfaatan</a:t>
            </a:r>
            <a:r>
              <a:rPr sz="3200" spc="-750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TIK </a:t>
            </a:r>
            <a:r>
              <a:rPr sz="3200" spc="-85" dirty="0">
                <a:latin typeface="Arial"/>
                <a:cs typeface="Arial"/>
              </a:rPr>
              <a:t>bagi </a:t>
            </a:r>
            <a:r>
              <a:rPr sz="3200" spc="-105" dirty="0">
                <a:latin typeface="Arial"/>
                <a:cs typeface="Arial"/>
              </a:rPr>
              <a:t>kehidupannya.</a:t>
            </a:r>
            <a:endParaRPr sz="3200">
              <a:latin typeface="Arial"/>
              <a:cs typeface="Arial"/>
            </a:endParaRPr>
          </a:p>
          <a:p>
            <a:pPr marL="299085" marR="5080" indent="-287020" algn="just">
              <a:lnSpc>
                <a:spcPct val="90100"/>
              </a:lnSpc>
              <a:spcBef>
                <a:spcPts val="1365"/>
              </a:spcBef>
              <a:buClr>
                <a:srgbClr val="1286C3"/>
              </a:buClr>
              <a:buSzPct val="145312"/>
              <a:buChar char="•"/>
              <a:tabLst>
                <a:tab pos="299720" algn="l"/>
              </a:tabLst>
            </a:pPr>
            <a:r>
              <a:rPr sz="3200" spc="-140" dirty="0">
                <a:latin typeface="Arial"/>
                <a:cs typeface="Arial"/>
              </a:rPr>
              <a:t>Pengetahuan</a:t>
            </a:r>
            <a:r>
              <a:rPr sz="3200" spc="605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tersebut </a:t>
            </a:r>
            <a:r>
              <a:rPr sz="3200" spc="-80" dirty="0">
                <a:latin typeface="Arial"/>
                <a:cs typeface="Arial"/>
              </a:rPr>
              <a:t>diperlukan </a:t>
            </a:r>
            <a:r>
              <a:rPr sz="3200" spc="-125" dirty="0">
                <a:latin typeface="Arial"/>
                <a:cs typeface="Arial"/>
              </a:rPr>
              <a:t>karena </a:t>
            </a:r>
            <a:r>
              <a:rPr sz="3200" spc="-110" dirty="0">
                <a:latin typeface="Arial"/>
                <a:cs typeface="Arial"/>
              </a:rPr>
              <a:t>merupakan  </a:t>
            </a:r>
            <a:r>
              <a:rPr sz="3200" spc="-114" dirty="0">
                <a:latin typeface="Arial"/>
                <a:cs typeface="Arial"/>
              </a:rPr>
              <a:t>suatu </a:t>
            </a:r>
            <a:r>
              <a:rPr sz="3200" spc="-50" dirty="0">
                <a:latin typeface="Arial"/>
                <a:cs typeface="Arial"/>
              </a:rPr>
              <a:t>bentuk </a:t>
            </a:r>
            <a:r>
              <a:rPr sz="3200" spc="-150" dirty="0">
                <a:latin typeface="Arial"/>
                <a:cs typeface="Arial"/>
              </a:rPr>
              <a:t>kesiapan </a:t>
            </a:r>
            <a:r>
              <a:rPr sz="3200" spc="-45" dirty="0">
                <a:latin typeface="Arial"/>
                <a:cs typeface="Arial"/>
              </a:rPr>
              <a:t>mental </a:t>
            </a:r>
            <a:r>
              <a:rPr sz="3200" spc="-120" dirty="0">
                <a:latin typeface="Arial"/>
                <a:cs typeface="Arial"/>
              </a:rPr>
              <a:t>yang </a:t>
            </a:r>
            <a:r>
              <a:rPr sz="3200" spc="-75" dirty="0">
                <a:latin typeface="Arial"/>
                <a:cs typeface="Arial"/>
              </a:rPr>
              <a:t>dapat </a:t>
            </a:r>
            <a:r>
              <a:rPr sz="3200" spc="-65" dirty="0">
                <a:latin typeface="Arial"/>
                <a:cs typeface="Arial"/>
              </a:rPr>
              <a:t>memberi </a:t>
            </a:r>
            <a:r>
              <a:rPr sz="3200" spc="-130" dirty="0">
                <a:latin typeface="Arial"/>
                <a:cs typeface="Arial"/>
              </a:rPr>
              <a:t>arah  </a:t>
            </a:r>
            <a:r>
              <a:rPr sz="3200" spc="-85" dirty="0">
                <a:latin typeface="Arial"/>
                <a:cs typeface="Arial"/>
              </a:rPr>
              <a:t>bagi </a:t>
            </a:r>
            <a:r>
              <a:rPr sz="3200" spc="-95" dirty="0">
                <a:latin typeface="Arial"/>
                <a:cs typeface="Arial"/>
              </a:rPr>
              <a:t>setiap </a:t>
            </a:r>
            <a:r>
              <a:rPr sz="3200" spc="-55" dirty="0">
                <a:latin typeface="Arial"/>
                <a:cs typeface="Arial"/>
              </a:rPr>
              <a:t>individu </a:t>
            </a:r>
            <a:r>
              <a:rPr sz="3200" spc="-130" dirty="0">
                <a:latin typeface="Arial"/>
                <a:cs typeface="Arial"/>
              </a:rPr>
              <a:t>guna </a:t>
            </a:r>
            <a:r>
              <a:rPr sz="3200" spc="-85" dirty="0">
                <a:latin typeface="Arial"/>
                <a:cs typeface="Arial"/>
              </a:rPr>
              <a:t>memperoleh </a:t>
            </a:r>
            <a:r>
              <a:rPr sz="3200" spc="-90" dirty="0">
                <a:latin typeface="Arial"/>
                <a:cs typeface="Arial"/>
              </a:rPr>
              <a:t>keuntungan  </a:t>
            </a:r>
            <a:r>
              <a:rPr sz="3200" spc="-65" dirty="0">
                <a:latin typeface="Arial"/>
                <a:cs typeface="Arial"/>
              </a:rPr>
              <a:t>melalui </a:t>
            </a:r>
            <a:r>
              <a:rPr sz="3200" spc="-95" dirty="0">
                <a:latin typeface="Arial"/>
                <a:cs typeface="Arial"/>
              </a:rPr>
              <a:t>pemanfaatan </a:t>
            </a:r>
            <a:r>
              <a:rPr sz="3200" spc="-35" dirty="0">
                <a:latin typeface="Arial"/>
                <a:cs typeface="Arial"/>
              </a:rPr>
              <a:t>teknologi </a:t>
            </a:r>
            <a:r>
              <a:rPr sz="3200" spc="-55" dirty="0">
                <a:latin typeface="Arial"/>
                <a:cs typeface="Arial"/>
              </a:rPr>
              <a:t>informasi </a:t>
            </a:r>
            <a:r>
              <a:rPr sz="3200" spc="-135" dirty="0">
                <a:latin typeface="Arial"/>
                <a:cs typeface="Arial"/>
              </a:rPr>
              <a:t>dan  </a:t>
            </a:r>
            <a:r>
              <a:rPr sz="3200" spc="-90" dirty="0">
                <a:latin typeface="Arial"/>
                <a:cs typeface="Arial"/>
              </a:rPr>
              <a:t>komunikasi</a:t>
            </a:r>
            <a:r>
              <a:rPr sz="2400" spc="-9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8242" y="860459"/>
            <a:ext cx="27311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5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Digital</a:t>
            </a:r>
            <a:r>
              <a:rPr sz="4000" i="0" spc="-56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Skills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id-ID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lnSpc>
                <a:spcPts val="1045"/>
              </a:lnSpc>
            </a:pPr>
            <a:fld id="{81D60167-4931-47E6-BA6A-407CBD079E47}" type="slidenum">
              <a:rPr lang="en-ID" spc="-35" smtClean="0"/>
              <a:pPr marL="93980">
                <a:lnSpc>
                  <a:spcPts val="1045"/>
                </a:lnSpc>
              </a:pPr>
              <a:t>11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821179"/>
            <a:ext cx="9425305" cy="317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9212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642"/>
              <a:buChar char="•"/>
              <a:tabLst>
                <a:tab pos="299720" algn="l"/>
              </a:tabLst>
            </a:pPr>
            <a:r>
              <a:rPr sz="2800" spc="-75" dirty="0">
                <a:latin typeface="Arial"/>
                <a:cs typeface="Arial"/>
              </a:rPr>
              <a:t>Keterampilan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menggunakan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TIK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merupakan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pondasi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untuk  </a:t>
            </a:r>
            <a:r>
              <a:rPr sz="2800" spc="-75" dirty="0">
                <a:latin typeface="Arial"/>
                <a:cs typeface="Arial"/>
              </a:rPr>
              <a:t>berpartisipasi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dalam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dunia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digital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yang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makin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meningkat.</a:t>
            </a:r>
            <a:endParaRPr sz="2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28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i="1" spc="-135" dirty="0">
                <a:latin typeface="Trebuchet MS"/>
                <a:cs typeface="Trebuchet MS"/>
              </a:rPr>
              <a:t>Digital </a:t>
            </a:r>
            <a:r>
              <a:rPr sz="2800" b="1" i="1" spc="-100" dirty="0">
                <a:latin typeface="Trebuchet MS"/>
                <a:cs typeface="Trebuchet MS"/>
              </a:rPr>
              <a:t>Skills </a:t>
            </a:r>
            <a:r>
              <a:rPr sz="2800" spc="-65" dirty="0">
                <a:latin typeface="Arial"/>
                <a:cs typeface="Arial"/>
              </a:rPr>
              <a:t>dapat </a:t>
            </a:r>
            <a:r>
              <a:rPr sz="2800" spc="-60" dirty="0">
                <a:latin typeface="Arial"/>
                <a:cs typeface="Arial"/>
              </a:rPr>
              <a:t>didefinisikan </a:t>
            </a:r>
            <a:r>
              <a:rPr sz="2800" spc="-130" dirty="0">
                <a:latin typeface="Arial"/>
                <a:cs typeface="Arial"/>
              </a:rPr>
              <a:t>sebagai </a:t>
            </a:r>
            <a:r>
              <a:rPr sz="2800" spc="-105" dirty="0">
                <a:latin typeface="Arial"/>
                <a:cs typeface="Arial"/>
              </a:rPr>
              <a:t>kemampuan </a:t>
            </a:r>
            <a:r>
              <a:rPr sz="2800" spc="-35" dirty="0">
                <a:latin typeface="Arial"/>
                <a:cs typeface="Arial"/>
              </a:rPr>
              <a:t>untuk  </a:t>
            </a:r>
            <a:r>
              <a:rPr sz="2800" spc="-100" dirty="0">
                <a:latin typeface="Arial"/>
                <a:cs typeface="Arial"/>
              </a:rPr>
              <a:t>menggunakan </a:t>
            </a:r>
            <a:r>
              <a:rPr sz="2800" spc="-145" dirty="0">
                <a:latin typeface="Arial"/>
                <a:cs typeface="Arial"/>
              </a:rPr>
              <a:t>TIK </a:t>
            </a:r>
            <a:r>
              <a:rPr sz="2800" spc="-110" dirty="0">
                <a:latin typeface="Arial"/>
                <a:cs typeface="Arial"/>
              </a:rPr>
              <a:t>dengan </a:t>
            </a:r>
            <a:r>
              <a:rPr sz="2800" spc="-140" dirty="0">
                <a:latin typeface="Arial"/>
                <a:cs typeface="Arial"/>
              </a:rPr>
              <a:t>cara </a:t>
            </a:r>
            <a:r>
              <a:rPr sz="2800" spc="-55" dirty="0">
                <a:latin typeface="Arial"/>
                <a:cs typeface="Arial"/>
              </a:rPr>
              <a:t>membantu </a:t>
            </a:r>
            <a:r>
              <a:rPr sz="2800" spc="-50" dirty="0">
                <a:latin typeface="Arial"/>
                <a:cs typeface="Arial"/>
              </a:rPr>
              <a:t>individu </a:t>
            </a:r>
            <a:r>
              <a:rPr sz="2800" spc="-110" dirty="0">
                <a:latin typeface="Arial"/>
                <a:cs typeface="Arial"/>
              </a:rPr>
              <a:t>mencapai  </a:t>
            </a:r>
            <a:r>
              <a:rPr sz="2800" spc="-95" dirty="0">
                <a:latin typeface="Arial"/>
                <a:cs typeface="Arial"/>
              </a:rPr>
              <a:t>hasil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yang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bermanfaat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dan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berkualitas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tinggi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dalam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kehidupan  </a:t>
            </a:r>
            <a:r>
              <a:rPr sz="2800" spc="-80" dirty="0">
                <a:latin typeface="Arial"/>
                <a:cs typeface="Arial"/>
              </a:rPr>
              <a:t>sehari-hari </a:t>
            </a:r>
            <a:r>
              <a:rPr sz="2800" spc="-35" dirty="0">
                <a:latin typeface="Arial"/>
                <a:cs typeface="Arial"/>
              </a:rPr>
              <a:t>untuk </a:t>
            </a:r>
            <a:r>
              <a:rPr sz="2800" spc="-5" dirty="0">
                <a:latin typeface="Arial"/>
                <a:cs typeface="Arial"/>
              </a:rPr>
              <a:t>diri </a:t>
            </a:r>
            <a:r>
              <a:rPr sz="2800" spc="-95" dirty="0">
                <a:latin typeface="Arial"/>
                <a:cs typeface="Arial"/>
              </a:rPr>
              <a:t>mereka </a:t>
            </a:r>
            <a:r>
              <a:rPr sz="2800" spc="-75" dirty="0">
                <a:latin typeface="Arial"/>
                <a:cs typeface="Arial"/>
              </a:rPr>
              <a:t>sendiri </a:t>
            </a:r>
            <a:r>
              <a:rPr sz="2800" spc="-110" dirty="0">
                <a:latin typeface="Arial"/>
                <a:cs typeface="Arial"/>
              </a:rPr>
              <a:t>dan </a:t>
            </a:r>
            <a:r>
              <a:rPr sz="2800" spc="-80" dirty="0">
                <a:latin typeface="Arial"/>
                <a:cs typeface="Arial"/>
              </a:rPr>
              <a:t>orang </a:t>
            </a:r>
            <a:r>
              <a:rPr sz="2800" spc="-55" dirty="0">
                <a:latin typeface="Arial"/>
                <a:cs typeface="Arial"/>
              </a:rPr>
              <a:t>lain, </a:t>
            </a:r>
            <a:r>
              <a:rPr sz="2800" spc="-125" dirty="0">
                <a:latin typeface="Arial"/>
                <a:cs typeface="Arial"/>
              </a:rPr>
              <a:t>sekarang  </a:t>
            </a:r>
            <a:r>
              <a:rPr sz="2800" spc="-110" dirty="0">
                <a:latin typeface="Arial"/>
                <a:cs typeface="Arial"/>
              </a:rPr>
              <a:t>dan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di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masa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depan</a:t>
            </a:r>
            <a:r>
              <a:rPr sz="2800" spc="-23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yang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semakin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digital.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1296"/>
            <a:ext cx="75761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24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Tujuan</a:t>
            </a:r>
            <a:r>
              <a:rPr sz="4000" i="0" spc="-39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10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dan</a:t>
            </a:r>
            <a:r>
              <a:rPr sz="4000" i="0" spc="-3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114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Klasifikasi</a:t>
            </a:r>
            <a:r>
              <a:rPr sz="4000" i="0" spc="-37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5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Digital</a:t>
            </a:r>
            <a:r>
              <a:rPr sz="4000" i="0" spc="-47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Skills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id-ID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lnSpc>
                <a:spcPts val="1045"/>
              </a:lnSpc>
            </a:pPr>
            <a:fld id="{81D60167-4931-47E6-BA6A-407CBD079E47}" type="slidenum">
              <a:rPr lang="en-ID" spc="-35" smtClean="0"/>
              <a:pPr marL="93980">
                <a:lnSpc>
                  <a:spcPts val="1045"/>
                </a:lnSpc>
              </a:pPr>
              <a:t>12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793123"/>
            <a:ext cx="4207510" cy="25990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34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i="1" spc="-114" dirty="0">
                <a:latin typeface="Trebuchet MS"/>
                <a:cs typeface="Trebuchet MS"/>
              </a:rPr>
              <a:t>Digital</a:t>
            </a:r>
            <a:r>
              <a:rPr sz="2400" i="1" spc="-365" dirty="0">
                <a:latin typeface="Trebuchet MS"/>
                <a:cs typeface="Trebuchet MS"/>
              </a:rPr>
              <a:t> </a:t>
            </a:r>
            <a:r>
              <a:rPr sz="2400" i="1" spc="-100" dirty="0">
                <a:latin typeface="Trebuchet MS"/>
                <a:cs typeface="Trebuchet MS"/>
              </a:rPr>
              <a:t>Skills</a:t>
            </a:r>
            <a:r>
              <a:rPr sz="2400" i="1" spc="-254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Arial"/>
                <a:cs typeface="Arial"/>
              </a:rPr>
              <a:t>bertujuan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untuk: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400"/>
              </a:lnSpc>
              <a:spcBef>
                <a:spcPts val="1075"/>
              </a:spcBef>
              <a:buClr>
                <a:srgbClr val="1286C3"/>
              </a:buClr>
              <a:buSzPct val="144444"/>
              <a:buChar char="•"/>
              <a:tabLst>
                <a:tab pos="756285" algn="l"/>
                <a:tab pos="756920" algn="l"/>
              </a:tabLst>
            </a:pPr>
            <a:r>
              <a:rPr sz="1800" spc="-50" dirty="0">
                <a:latin typeface="Arial"/>
                <a:cs typeface="Arial"/>
              </a:rPr>
              <a:t>Memanfaatkan </a:t>
            </a:r>
            <a:r>
              <a:rPr sz="1800" spc="-95" dirty="0">
                <a:latin typeface="Arial"/>
                <a:cs typeface="Arial"/>
              </a:rPr>
              <a:t>TIK </a:t>
            </a:r>
            <a:r>
              <a:rPr sz="1800" spc="-25" dirty="0">
                <a:latin typeface="Arial"/>
                <a:cs typeface="Arial"/>
              </a:rPr>
              <a:t>untuk  </a:t>
            </a:r>
            <a:r>
              <a:rPr sz="1800" spc="-70" dirty="0">
                <a:latin typeface="Arial"/>
                <a:cs typeface="Arial"/>
              </a:rPr>
              <a:t>memecahkan </a:t>
            </a:r>
            <a:r>
              <a:rPr sz="1800" spc="-75" dirty="0">
                <a:latin typeface="Arial"/>
                <a:cs typeface="Arial"/>
              </a:rPr>
              <a:t>permasalahan  </a:t>
            </a:r>
            <a:r>
              <a:rPr sz="1800" spc="-120" dirty="0">
                <a:latin typeface="Arial"/>
                <a:cs typeface="Arial"/>
              </a:rPr>
              <a:t>(</a:t>
            </a:r>
            <a:r>
              <a:rPr sz="1800" i="1" spc="-120" dirty="0">
                <a:latin typeface="Trebuchet MS"/>
                <a:cs typeface="Trebuchet MS"/>
              </a:rPr>
              <a:t>problem</a:t>
            </a:r>
            <a:r>
              <a:rPr sz="1800" i="1" spc="-180" dirty="0">
                <a:latin typeface="Trebuchet MS"/>
                <a:cs typeface="Trebuchet MS"/>
              </a:rPr>
              <a:t> </a:t>
            </a:r>
            <a:r>
              <a:rPr sz="1800" i="1" spc="-75" dirty="0">
                <a:latin typeface="Trebuchet MS"/>
                <a:cs typeface="Trebuchet MS"/>
              </a:rPr>
              <a:t>solving</a:t>
            </a:r>
            <a:r>
              <a:rPr sz="1800" spc="-75" dirty="0">
                <a:latin typeface="Arial"/>
                <a:cs typeface="Arial"/>
              </a:rPr>
              <a:t>)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Arial"/>
                <a:cs typeface="Arial"/>
              </a:rPr>
              <a:t>aspek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positif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TIK</a:t>
            </a:r>
            <a:endParaRPr sz="1800" dirty="0">
              <a:latin typeface="Arial"/>
              <a:cs typeface="Arial"/>
            </a:endParaRPr>
          </a:p>
          <a:p>
            <a:pPr marL="756285" marR="208279" lvl="1" indent="-287020">
              <a:lnSpc>
                <a:spcPct val="100899"/>
              </a:lnSpc>
              <a:spcBef>
                <a:spcPts val="980"/>
              </a:spcBef>
              <a:buClr>
                <a:srgbClr val="1286C3"/>
              </a:buClr>
              <a:buSzPct val="144444"/>
              <a:buChar char="•"/>
              <a:tabLst>
                <a:tab pos="756285" algn="l"/>
                <a:tab pos="756920" algn="l"/>
              </a:tabLst>
            </a:pPr>
            <a:r>
              <a:rPr sz="1800" spc="-45" dirty="0">
                <a:latin typeface="Arial"/>
                <a:cs typeface="Arial"/>
              </a:rPr>
              <a:t>Menghindari </a:t>
            </a:r>
            <a:r>
              <a:rPr sz="1800" spc="-65" dirty="0">
                <a:latin typeface="Arial"/>
                <a:cs typeface="Arial"/>
              </a:rPr>
              <a:t>dampak </a:t>
            </a:r>
            <a:r>
              <a:rPr sz="1800" spc="-50" dirty="0">
                <a:latin typeface="Arial"/>
                <a:cs typeface="Arial"/>
              </a:rPr>
              <a:t>negative</a:t>
            </a:r>
            <a:r>
              <a:rPr sz="1800" spc="-42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TIK  </a:t>
            </a:r>
            <a:r>
              <a:rPr sz="1800" spc="-85" dirty="0">
                <a:latin typeface="Arial"/>
                <a:cs typeface="Arial"/>
              </a:rPr>
              <a:t>(</a:t>
            </a:r>
            <a:r>
              <a:rPr sz="1800" i="1" spc="-85" dirty="0">
                <a:latin typeface="Trebuchet MS"/>
                <a:cs typeface="Trebuchet MS"/>
              </a:rPr>
              <a:t>safety</a:t>
            </a:r>
            <a:r>
              <a:rPr sz="1800" spc="-85" dirty="0">
                <a:latin typeface="Arial"/>
                <a:cs typeface="Arial"/>
              </a:rPr>
              <a:t>)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Arial"/>
                <a:cs typeface="Arial"/>
              </a:rPr>
              <a:t>aspek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negatif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TIK</a:t>
            </a:r>
            <a:endParaRPr sz="1800" dirty="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112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0" dirty="0">
                <a:latin typeface="Arial"/>
                <a:cs typeface="Arial"/>
              </a:rPr>
              <a:t>Klasifikasi </a:t>
            </a:r>
            <a:r>
              <a:rPr sz="2400" i="1" spc="-120" dirty="0">
                <a:latin typeface="Trebuchet MS"/>
                <a:cs typeface="Trebuchet MS"/>
              </a:rPr>
              <a:t>Digital</a:t>
            </a:r>
            <a:r>
              <a:rPr sz="2400" i="1" spc="-495" dirty="0">
                <a:latin typeface="Trebuchet MS"/>
                <a:cs typeface="Trebuchet MS"/>
              </a:rPr>
              <a:t> </a:t>
            </a:r>
            <a:r>
              <a:rPr sz="2400" i="1" spc="-90" dirty="0">
                <a:latin typeface="Trebuchet MS"/>
                <a:cs typeface="Trebuchet MS"/>
              </a:rPr>
              <a:t>Skills</a:t>
            </a:r>
            <a:r>
              <a:rPr sz="2400" spc="-90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0570" y="4459105"/>
            <a:ext cx="3192780" cy="155575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23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95" dirty="0">
                <a:latin typeface="Trebuchet MS"/>
                <a:cs typeface="Trebuchet MS"/>
              </a:rPr>
              <a:t>Operational</a:t>
            </a:r>
            <a:r>
              <a:rPr sz="1800" i="1" spc="-285" dirty="0">
                <a:latin typeface="Trebuchet MS"/>
                <a:cs typeface="Trebuchet MS"/>
              </a:rPr>
              <a:t> </a:t>
            </a:r>
            <a:r>
              <a:rPr sz="1800" i="1" spc="-75" dirty="0">
                <a:latin typeface="Trebuchet MS"/>
                <a:cs typeface="Trebuchet MS"/>
              </a:rPr>
              <a:t>Skills</a:t>
            </a:r>
            <a:endParaRPr sz="1800">
              <a:latin typeface="Trebuchet MS"/>
              <a:cs typeface="Trebuchet MS"/>
            </a:endParaRPr>
          </a:p>
          <a:p>
            <a:pPr marL="299720" indent="-287020">
              <a:lnSpc>
                <a:spcPct val="100000"/>
              </a:lnSpc>
              <a:spcBef>
                <a:spcPts val="1019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105" dirty="0">
                <a:latin typeface="Trebuchet MS"/>
                <a:cs typeface="Trebuchet MS"/>
              </a:rPr>
              <a:t>Information </a:t>
            </a:r>
            <a:r>
              <a:rPr sz="1800" i="1" spc="-70" dirty="0">
                <a:latin typeface="Trebuchet MS"/>
                <a:cs typeface="Trebuchet MS"/>
              </a:rPr>
              <a:t>Management</a:t>
            </a:r>
            <a:r>
              <a:rPr sz="1800" i="1" spc="-320" dirty="0">
                <a:latin typeface="Trebuchet MS"/>
                <a:cs typeface="Trebuchet MS"/>
              </a:rPr>
              <a:t> </a:t>
            </a:r>
            <a:r>
              <a:rPr sz="1800" i="1" spc="-75" dirty="0">
                <a:latin typeface="Trebuchet MS"/>
                <a:cs typeface="Trebuchet MS"/>
              </a:rPr>
              <a:t>Skills</a:t>
            </a:r>
            <a:endParaRPr sz="1800">
              <a:latin typeface="Trebuchet MS"/>
              <a:cs typeface="Trebuchet MS"/>
            </a:endParaRPr>
          </a:p>
          <a:p>
            <a:pPr marL="299720" indent="-287020">
              <a:lnSpc>
                <a:spcPct val="100000"/>
              </a:lnSpc>
              <a:spcBef>
                <a:spcPts val="1040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100" dirty="0">
                <a:latin typeface="Trebuchet MS"/>
                <a:cs typeface="Trebuchet MS"/>
              </a:rPr>
              <a:t>Content </a:t>
            </a:r>
            <a:r>
              <a:rPr sz="1800" i="1" spc="-110" dirty="0">
                <a:latin typeface="Trebuchet MS"/>
                <a:cs typeface="Trebuchet MS"/>
              </a:rPr>
              <a:t>Creation</a:t>
            </a:r>
            <a:r>
              <a:rPr sz="1800" i="1" spc="-450" dirty="0">
                <a:latin typeface="Trebuchet MS"/>
                <a:cs typeface="Trebuchet MS"/>
              </a:rPr>
              <a:t> </a:t>
            </a:r>
            <a:r>
              <a:rPr sz="1800" i="1" spc="-75" dirty="0">
                <a:latin typeface="Trebuchet MS"/>
                <a:cs typeface="Trebuchet MS"/>
              </a:rPr>
              <a:t>Skills</a:t>
            </a:r>
            <a:endParaRPr sz="1800">
              <a:latin typeface="Trebuchet MS"/>
              <a:cs typeface="Trebuchet MS"/>
            </a:endParaRPr>
          </a:p>
          <a:p>
            <a:pPr marL="299720" indent="-287020">
              <a:lnSpc>
                <a:spcPct val="100000"/>
              </a:lnSpc>
              <a:spcBef>
                <a:spcPts val="1045"/>
              </a:spcBef>
              <a:buClr>
                <a:srgbClr val="1286C3"/>
              </a:buClr>
              <a:buSzPct val="144444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i="1" spc="-75" dirty="0">
                <a:latin typeface="Trebuchet MS"/>
                <a:cs typeface="Trebuchet MS"/>
              </a:rPr>
              <a:t>Social</a:t>
            </a:r>
            <a:r>
              <a:rPr sz="1800" i="1" spc="-220" dirty="0">
                <a:latin typeface="Trebuchet MS"/>
                <a:cs typeface="Trebuchet MS"/>
              </a:rPr>
              <a:t> </a:t>
            </a:r>
            <a:r>
              <a:rPr sz="1800" i="1" spc="-75" dirty="0">
                <a:latin typeface="Trebuchet MS"/>
                <a:cs typeface="Trebuchet MS"/>
              </a:rPr>
              <a:t>Skills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5621" y="1810257"/>
            <a:ext cx="6183503" cy="310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45504" y="5002148"/>
            <a:ext cx="3475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Arial"/>
                <a:cs typeface="Arial"/>
              </a:rPr>
              <a:t>Sumber: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(International</a:t>
            </a:r>
            <a:r>
              <a:rPr sz="1200" spc="-19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Telecommuniation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Union,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2018)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062" y="863588"/>
            <a:ext cx="4351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12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Survey </a:t>
            </a:r>
            <a:r>
              <a:rPr sz="4000" i="0" spc="-5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Digital</a:t>
            </a:r>
            <a:r>
              <a:rPr sz="4000" i="0" spc="-82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Skills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86743" y="5955347"/>
            <a:ext cx="137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20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0804" y="2220252"/>
            <a:ext cx="7357109" cy="4222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3369" y="1828800"/>
            <a:ext cx="7780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80" dirty="0">
                <a:latin typeface="Arial"/>
                <a:cs typeface="Arial"/>
              </a:rPr>
              <a:t>Negara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berkembang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harus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mengejar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ketertinggalan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dalam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Digital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Skills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3890" y="6467792"/>
            <a:ext cx="3475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Arial"/>
                <a:cs typeface="Arial"/>
              </a:rPr>
              <a:t>Sumber: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(International</a:t>
            </a:r>
            <a:r>
              <a:rPr sz="1200" spc="-19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Telecommuniation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Union,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2018)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0821" y="3467798"/>
            <a:ext cx="663892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4000" i="0" spc="-70" dirty="0">
                <a:latin typeface="Trebuchet MS"/>
                <a:cs typeface="Trebuchet MS"/>
              </a:rPr>
              <a:t>Akses</a:t>
            </a:r>
            <a:r>
              <a:rPr sz="4000" i="0" spc="-405" dirty="0">
                <a:latin typeface="Trebuchet MS"/>
                <a:cs typeface="Trebuchet MS"/>
              </a:rPr>
              <a:t> </a:t>
            </a:r>
            <a:r>
              <a:rPr sz="4000" i="0" spc="-100" dirty="0">
                <a:latin typeface="Trebuchet MS"/>
                <a:cs typeface="Trebuchet MS"/>
              </a:rPr>
              <a:t>dan</a:t>
            </a:r>
            <a:r>
              <a:rPr sz="4000" i="0" spc="-395" dirty="0">
                <a:latin typeface="Trebuchet MS"/>
                <a:cs typeface="Trebuchet MS"/>
              </a:rPr>
              <a:t> </a:t>
            </a:r>
            <a:r>
              <a:rPr sz="4000" i="0" spc="-110" dirty="0">
                <a:latin typeface="Trebuchet MS"/>
                <a:cs typeface="Trebuchet MS"/>
              </a:rPr>
              <a:t>Pemanfaatan</a:t>
            </a:r>
            <a:r>
              <a:rPr sz="4000" i="0" spc="-645" dirty="0">
                <a:latin typeface="Trebuchet MS"/>
                <a:cs typeface="Trebuchet MS"/>
              </a:rPr>
              <a:t> </a:t>
            </a:r>
            <a:r>
              <a:rPr sz="4000" i="0" spc="-45" dirty="0">
                <a:latin typeface="Trebuchet MS"/>
                <a:cs typeface="Trebuchet MS"/>
              </a:rPr>
              <a:t>TIK</a:t>
            </a:r>
            <a:r>
              <a:rPr sz="4000" i="0" spc="-400" dirty="0">
                <a:latin typeface="Trebuchet MS"/>
                <a:cs typeface="Trebuchet MS"/>
              </a:rPr>
              <a:t> </a:t>
            </a:r>
            <a:r>
              <a:rPr sz="4000" i="0" spc="-145" dirty="0">
                <a:latin typeface="Trebuchet MS"/>
                <a:cs typeface="Trebuchet MS"/>
              </a:rPr>
              <a:t>di</a:t>
            </a:r>
            <a:endParaRPr sz="4000">
              <a:latin typeface="Trebuchet MS"/>
              <a:cs typeface="Trebuchet MS"/>
            </a:endParaRPr>
          </a:p>
          <a:p>
            <a:pPr marR="7620" algn="r">
              <a:lnSpc>
                <a:spcPct val="100000"/>
              </a:lnSpc>
              <a:spcBef>
                <a:spcPts val="5"/>
              </a:spcBef>
            </a:pPr>
            <a:r>
              <a:rPr sz="4000" i="0" spc="30" dirty="0">
                <a:latin typeface="Trebuchet MS"/>
                <a:cs typeface="Trebuchet MS"/>
              </a:rPr>
              <a:t>Mas</a:t>
            </a:r>
            <a:r>
              <a:rPr sz="4000" i="0" spc="35" dirty="0">
                <a:latin typeface="Trebuchet MS"/>
                <a:cs typeface="Trebuchet MS"/>
              </a:rPr>
              <a:t>y</a:t>
            </a:r>
            <a:r>
              <a:rPr sz="4000" i="0" spc="-125" dirty="0">
                <a:latin typeface="Trebuchet MS"/>
                <a:cs typeface="Trebuchet MS"/>
              </a:rPr>
              <a:t>arakat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3851" y="5987903"/>
            <a:ext cx="19812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70" dirty="0"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4309" y="4797170"/>
            <a:ext cx="1071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Arial"/>
                <a:cs typeface="Arial"/>
              </a:rPr>
              <a:t>BAGIAN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21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2206" y="863255"/>
            <a:ext cx="2131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7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Akses</a:t>
            </a:r>
            <a:r>
              <a:rPr sz="4000" i="0" spc="-73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TIK</a:t>
            </a:r>
            <a:endParaRPr sz="400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3851" y="5987903"/>
            <a:ext cx="19812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70" dirty="0"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788159"/>
            <a:ext cx="7794625" cy="377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45" dirty="0">
                <a:latin typeface="Arial"/>
                <a:cs typeface="Arial"/>
              </a:rPr>
              <a:t>Akses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TIK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dilakukan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melalui:</a:t>
            </a:r>
            <a:endParaRPr sz="24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0" dirty="0">
                <a:latin typeface="Arial"/>
                <a:cs typeface="Arial"/>
              </a:rPr>
              <a:t>Berlangganan </a:t>
            </a:r>
            <a:r>
              <a:rPr sz="2000" spc="-35" dirty="0">
                <a:latin typeface="Arial"/>
                <a:cs typeface="Arial"/>
              </a:rPr>
              <a:t>telepon rumah/kantor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(</a:t>
            </a:r>
            <a:r>
              <a:rPr sz="2000" i="1" spc="-125" dirty="0">
                <a:latin typeface="Trebuchet MS"/>
                <a:cs typeface="Trebuchet MS"/>
              </a:rPr>
              <a:t>fixed-telephone</a:t>
            </a:r>
            <a:r>
              <a:rPr sz="2000" spc="-12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0" dirty="0">
                <a:latin typeface="Arial"/>
                <a:cs typeface="Arial"/>
              </a:rPr>
              <a:t>Berlangganan </a:t>
            </a:r>
            <a:r>
              <a:rPr sz="2000" spc="-35" dirty="0">
                <a:latin typeface="Arial"/>
                <a:cs typeface="Arial"/>
              </a:rPr>
              <a:t>telepon </a:t>
            </a:r>
            <a:r>
              <a:rPr sz="2000" spc="-70" dirty="0">
                <a:latin typeface="Arial"/>
                <a:cs typeface="Arial"/>
              </a:rPr>
              <a:t>seluler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130" dirty="0">
                <a:latin typeface="Arial"/>
                <a:cs typeface="Arial"/>
              </a:rPr>
              <a:t>(</a:t>
            </a:r>
            <a:r>
              <a:rPr sz="2000" i="1" spc="-130" dirty="0">
                <a:latin typeface="Trebuchet MS"/>
                <a:cs typeface="Trebuchet MS"/>
              </a:rPr>
              <a:t>mobile-cellular</a:t>
            </a:r>
            <a:r>
              <a:rPr sz="2000" spc="-13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4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0" dirty="0">
                <a:latin typeface="Arial"/>
                <a:cs typeface="Arial"/>
              </a:rPr>
              <a:t>Berlangganan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internet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pita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lebar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rumah/kantor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(</a:t>
            </a:r>
            <a:r>
              <a:rPr sz="2000" i="1" spc="-110" dirty="0">
                <a:latin typeface="Trebuchet MS"/>
                <a:cs typeface="Trebuchet MS"/>
              </a:rPr>
              <a:t>fixed-broadband</a:t>
            </a:r>
            <a:r>
              <a:rPr sz="2000" spc="-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0" dirty="0">
                <a:latin typeface="Arial"/>
                <a:cs typeface="Arial"/>
              </a:rPr>
              <a:t>Berlangganan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internet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pita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lebar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mobile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(</a:t>
            </a:r>
            <a:r>
              <a:rPr sz="2000" i="1" spc="-110" dirty="0">
                <a:latin typeface="Trebuchet MS"/>
                <a:cs typeface="Trebuchet MS"/>
              </a:rPr>
              <a:t>mobile-broadband</a:t>
            </a:r>
            <a:r>
              <a:rPr sz="2000" spc="-1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45" dirty="0">
                <a:latin typeface="Arial"/>
                <a:cs typeface="Arial"/>
              </a:rPr>
              <a:t>Tingkat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akses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TIK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diukur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melalui:</a:t>
            </a:r>
            <a:endParaRPr sz="24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5" dirty="0">
                <a:latin typeface="Arial"/>
                <a:cs typeface="Arial"/>
              </a:rPr>
              <a:t>Jumlah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rumah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tangga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memiliki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komputer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44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5" dirty="0">
                <a:latin typeface="Arial"/>
                <a:cs typeface="Arial"/>
              </a:rPr>
              <a:t>Jumlah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rumah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tangga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dengan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35" dirty="0">
                <a:latin typeface="Arial"/>
                <a:cs typeface="Arial"/>
              </a:rPr>
              <a:t>akses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internet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85" dirty="0">
                <a:latin typeface="Arial"/>
                <a:cs typeface="Arial"/>
              </a:rPr>
              <a:t>Jumlah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orang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memiliki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telepon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seluler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9292" y="849338"/>
            <a:ext cx="3193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i="0" spc="-28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Tren </a:t>
            </a:r>
            <a:r>
              <a:rPr sz="4000" i="0" spc="-7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Akses</a:t>
            </a:r>
            <a:r>
              <a:rPr sz="4000" i="0" spc="-9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TIK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828800"/>
            <a:ext cx="3440429" cy="290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90" dirty="0">
                <a:latin typeface="Arial"/>
                <a:cs typeface="Arial"/>
              </a:rPr>
              <a:t>Berdasarkan survey ITU,  </a:t>
            </a:r>
            <a:r>
              <a:rPr sz="2000" spc="-25" dirty="0">
                <a:latin typeface="Arial"/>
                <a:cs typeface="Arial"/>
              </a:rPr>
              <a:t>terdapat </a:t>
            </a:r>
            <a:r>
              <a:rPr sz="2000" spc="-50" dirty="0">
                <a:latin typeface="Arial"/>
                <a:cs typeface="Arial"/>
              </a:rPr>
              <a:t>peningkatan </a:t>
            </a:r>
            <a:r>
              <a:rPr sz="2000" spc="-40" dirty="0">
                <a:latin typeface="Arial"/>
                <a:cs typeface="Arial"/>
              </a:rPr>
              <a:t>jumlah  </a:t>
            </a:r>
            <a:r>
              <a:rPr sz="2000" spc="-75" dirty="0">
                <a:latin typeface="Arial"/>
                <a:cs typeface="Arial"/>
              </a:rPr>
              <a:t>pelanggan </a:t>
            </a:r>
            <a:r>
              <a:rPr sz="2000" spc="-35" dirty="0">
                <a:latin typeface="Arial"/>
                <a:cs typeface="Arial"/>
              </a:rPr>
              <a:t>telepon </a:t>
            </a:r>
            <a:r>
              <a:rPr sz="2000" spc="-75" dirty="0">
                <a:latin typeface="Arial"/>
                <a:cs typeface="Arial"/>
              </a:rPr>
              <a:t>seluler,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hal  </a:t>
            </a:r>
            <a:r>
              <a:rPr sz="2000" spc="-10" dirty="0">
                <a:latin typeface="Arial"/>
                <a:cs typeface="Arial"/>
              </a:rPr>
              <a:t>ini diiringi </a:t>
            </a:r>
            <a:r>
              <a:rPr sz="2000" spc="-60" dirty="0">
                <a:latin typeface="Arial"/>
                <a:cs typeface="Arial"/>
              </a:rPr>
              <a:t>juga </a:t>
            </a:r>
            <a:r>
              <a:rPr sz="2000" spc="-75" dirty="0">
                <a:latin typeface="Arial"/>
                <a:cs typeface="Arial"/>
              </a:rPr>
              <a:t>dengan  </a:t>
            </a:r>
            <a:r>
              <a:rPr sz="2000" spc="-55" dirty="0">
                <a:latin typeface="Arial"/>
                <a:cs typeface="Arial"/>
              </a:rPr>
              <a:t>melonjaknya </a:t>
            </a:r>
            <a:r>
              <a:rPr sz="2000" spc="-75" dirty="0">
                <a:latin typeface="Arial"/>
                <a:cs typeface="Arial"/>
              </a:rPr>
              <a:t>pelanggan  </a:t>
            </a:r>
            <a:r>
              <a:rPr sz="2000" spc="-45" dirty="0">
                <a:latin typeface="Arial"/>
                <a:cs typeface="Arial"/>
              </a:rPr>
              <a:t>mobile-broadband.</a:t>
            </a:r>
            <a:endParaRPr sz="2000">
              <a:latin typeface="Arial"/>
              <a:cs typeface="Arial"/>
            </a:endParaRPr>
          </a:p>
          <a:p>
            <a:pPr marL="299085" marR="106045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latin typeface="Arial"/>
                <a:cs typeface="Arial"/>
              </a:rPr>
              <a:t>Di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sisi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lain,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jumlah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pelanggan  </a:t>
            </a:r>
            <a:r>
              <a:rPr sz="2000" spc="-35" dirty="0">
                <a:latin typeface="Arial"/>
                <a:cs typeface="Arial"/>
              </a:rPr>
              <a:t>telepon rumah/kantor  </a:t>
            </a:r>
            <a:r>
              <a:rPr sz="2000" spc="-55" dirty="0">
                <a:latin typeface="Arial"/>
                <a:cs typeface="Arial"/>
              </a:rPr>
              <a:t>mengalami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penurunan.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9778" y="1671815"/>
            <a:ext cx="6413246" cy="4090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69534" y="5816282"/>
            <a:ext cx="3475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Arial"/>
                <a:cs typeface="Arial"/>
              </a:rPr>
              <a:t>Sumber: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(International</a:t>
            </a:r>
            <a:r>
              <a:rPr sz="1200" spc="-19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Telecommuniation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Union,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2018)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3851" y="5987903"/>
            <a:ext cx="19812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70" dirty="0"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4060" y="863600"/>
            <a:ext cx="3794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114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Pemanfaatan</a:t>
            </a:r>
            <a:r>
              <a:rPr sz="4000" i="0" spc="-6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TIK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3851" y="5987903"/>
            <a:ext cx="19812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70" dirty="0"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818640"/>
            <a:ext cx="8176259" cy="385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5312"/>
              <a:buChar char="•"/>
              <a:tabLst>
                <a:tab pos="299720" algn="l"/>
              </a:tabLst>
            </a:pPr>
            <a:r>
              <a:rPr sz="3200" spc="-60" dirty="0">
                <a:latin typeface="Arial"/>
                <a:cs typeface="Arial"/>
              </a:rPr>
              <a:t>Tingkat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95" dirty="0">
                <a:latin typeface="Arial"/>
                <a:cs typeface="Arial"/>
              </a:rPr>
              <a:t>pemanfaatan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TIK</a:t>
            </a:r>
            <a:r>
              <a:rPr sz="3200" spc="-240" dirty="0">
                <a:latin typeface="Arial"/>
                <a:cs typeface="Arial"/>
              </a:rPr>
              <a:t> </a:t>
            </a:r>
            <a:r>
              <a:rPr sz="3200" spc="-75" dirty="0">
                <a:latin typeface="Arial"/>
                <a:cs typeface="Arial"/>
              </a:rPr>
              <a:t>dapat</a:t>
            </a:r>
            <a:r>
              <a:rPr sz="3200" spc="-254" dirty="0">
                <a:latin typeface="Arial"/>
                <a:cs typeface="Arial"/>
              </a:rPr>
              <a:t> </a:t>
            </a:r>
            <a:r>
              <a:rPr sz="3200" spc="-55" dirty="0">
                <a:latin typeface="Arial"/>
                <a:cs typeface="Arial"/>
              </a:rPr>
              <a:t>diukur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-65" dirty="0">
                <a:latin typeface="Arial"/>
                <a:cs typeface="Arial"/>
              </a:rPr>
              <a:t>melalui:</a:t>
            </a:r>
            <a:endParaRPr sz="32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360"/>
              </a:spcBef>
              <a:buClr>
                <a:srgbClr val="1286C3"/>
              </a:buClr>
              <a:buSzPct val="145312"/>
              <a:buChar char="•"/>
              <a:tabLst>
                <a:tab pos="756920" algn="l"/>
              </a:tabLst>
            </a:pPr>
            <a:r>
              <a:rPr sz="3200" spc="-135" dirty="0">
                <a:latin typeface="Arial"/>
                <a:cs typeface="Arial"/>
              </a:rPr>
              <a:t>Jumlah </a:t>
            </a:r>
            <a:r>
              <a:rPr sz="3200" spc="-100" dirty="0">
                <a:latin typeface="Arial"/>
                <a:cs typeface="Arial"/>
              </a:rPr>
              <a:t>orang </a:t>
            </a:r>
            <a:r>
              <a:rPr sz="3200" spc="-120" dirty="0">
                <a:latin typeface="Arial"/>
                <a:cs typeface="Arial"/>
              </a:rPr>
              <a:t>yang menggunakan</a:t>
            </a:r>
            <a:r>
              <a:rPr sz="3200" spc="-60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internet</a:t>
            </a:r>
            <a:endParaRPr sz="32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385"/>
              </a:spcBef>
              <a:buClr>
                <a:srgbClr val="1286C3"/>
              </a:buClr>
              <a:buSzPct val="145312"/>
              <a:buChar char="•"/>
              <a:tabLst>
                <a:tab pos="756920" algn="l"/>
              </a:tabLst>
            </a:pPr>
            <a:r>
              <a:rPr sz="3200" spc="-240" dirty="0">
                <a:latin typeface="Arial"/>
                <a:cs typeface="Arial"/>
              </a:rPr>
              <a:t>ICT</a:t>
            </a:r>
            <a:r>
              <a:rPr sz="3200" spc="-335" dirty="0">
                <a:latin typeface="Arial"/>
                <a:cs typeface="Arial"/>
              </a:rPr>
              <a:t> </a:t>
            </a:r>
            <a:r>
              <a:rPr sz="3200" spc="-105" dirty="0">
                <a:latin typeface="Arial"/>
                <a:cs typeface="Arial"/>
              </a:rPr>
              <a:t>Skills</a:t>
            </a:r>
            <a:endParaRPr sz="32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360"/>
              </a:spcBef>
              <a:buClr>
                <a:srgbClr val="1286C3"/>
              </a:buClr>
              <a:buSzPct val="145312"/>
              <a:buChar char="•"/>
              <a:tabLst>
                <a:tab pos="756920" algn="l"/>
              </a:tabLst>
            </a:pPr>
            <a:r>
              <a:rPr sz="3200" spc="-60" dirty="0">
                <a:latin typeface="Arial"/>
                <a:cs typeface="Arial"/>
              </a:rPr>
              <a:t>Bandwidth</a:t>
            </a:r>
            <a:r>
              <a:rPr sz="3200" spc="-27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Internasional</a:t>
            </a:r>
            <a:endParaRPr sz="32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360"/>
              </a:spcBef>
              <a:buClr>
                <a:srgbClr val="1286C3"/>
              </a:buClr>
              <a:buSzPct val="145312"/>
              <a:buChar char="•"/>
              <a:tabLst>
                <a:tab pos="756920" algn="l"/>
              </a:tabLst>
            </a:pPr>
            <a:r>
              <a:rPr sz="3200" spc="-105" dirty="0">
                <a:latin typeface="Arial"/>
                <a:cs typeface="Arial"/>
              </a:rPr>
              <a:t>Fixed-broadband </a:t>
            </a:r>
            <a:r>
              <a:rPr sz="3200" spc="-10" dirty="0">
                <a:latin typeface="Arial"/>
                <a:cs typeface="Arial"/>
              </a:rPr>
              <a:t>internet</a:t>
            </a:r>
            <a:r>
              <a:rPr sz="3200" spc="-48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traffic</a:t>
            </a:r>
            <a:endParaRPr sz="32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385"/>
              </a:spcBef>
              <a:buClr>
                <a:srgbClr val="1286C3"/>
              </a:buClr>
              <a:buSzPct val="145312"/>
              <a:buChar char="•"/>
              <a:tabLst>
                <a:tab pos="756920" algn="l"/>
              </a:tabLst>
            </a:pPr>
            <a:r>
              <a:rPr sz="3200" spc="-75" dirty="0">
                <a:latin typeface="Arial"/>
                <a:cs typeface="Arial"/>
              </a:rPr>
              <a:t>Mobile-broadband </a:t>
            </a:r>
            <a:r>
              <a:rPr sz="3200" spc="-10" dirty="0">
                <a:latin typeface="Arial"/>
                <a:cs typeface="Arial"/>
              </a:rPr>
              <a:t>internet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spc="15" dirty="0">
                <a:latin typeface="Arial"/>
                <a:cs typeface="Arial"/>
              </a:rPr>
              <a:t>traffic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652" y="831152"/>
            <a:ext cx="48787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28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Tren </a:t>
            </a:r>
            <a:r>
              <a:rPr sz="4000" i="0" spc="-114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Pemanfaatan</a:t>
            </a:r>
            <a:r>
              <a:rPr sz="4000" i="0" spc="-75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TIK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828800"/>
            <a:ext cx="435419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70" dirty="0">
                <a:latin typeface="Arial"/>
                <a:cs typeface="Arial"/>
              </a:rPr>
              <a:t>Terdapat </a:t>
            </a:r>
            <a:r>
              <a:rPr sz="1800" spc="-45" dirty="0">
                <a:latin typeface="Arial"/>
                <a:cs typeface="Arial"/>
              </a:rPr>
              <a:t>peningkatan </a:t>
            </a:r>
            <a:r>
              <a:rPr sz="1800" spc="-30" dirty="0">
                <a:latin typeface="Arial"/>
                <a:cs typeface="Arial"/>
              </a:rPr>
              <a:t>jumlah</a:t>
            </a:r>
            <a:r>
              <a:rPr sz="1800" spc="-31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pengguna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Arial"/>
                <a:cs typeface="Arial"/>
              </a:rPr>
              <a:t>internet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dunia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Arial"/>
                <a:cs typeface="Arial"/>
              </a:rPr>
              <a:t>51,2% </a:t>
            </a:r>
            <a:r>
              <a:rPr sz="1800" spc="-40" dirty="0">
                <a:latin typeface="Arial"/>
                <a:cs typeface="Arial"/>
              </a:rPr>
              <a:t>dari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populasi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dunia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0042" y="2493784"/>
            <a:ext cx="3967987" cy="3814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48425" y="1828800"/>
            <a:ext cx="4253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655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4444"/>
              <a:buChar char="•"/>
              <a:tabLst>
                <a:tab pos="299720" algn="l"/>
                <a:tab pos="300355" algn="l"/>
              </a:tabLst>
            </a:pPr>
            <a:r>
              <a:rPr sz="1800" spc="-135" dirty="0">
                <a:latin typeface="Arial"/>
                <a:cs typeface="Arial"/>
              </a:rPr>
              <a:t>ICT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Skills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negara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berkembang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berada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</a:t>
            </a:r>
            <a:endParaRPr sz="18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</a:pPr>
            <a:r>
              <a:rPr sz="1800" spc="-70" dirty="0">
                <a:latin typeface="Arial"/>
                <a:cs typeface="Arial"/>
              </a:rPr>
              <a:t>bawah </a:t>
            </a:r>
            <a:r>
              <a:rPr sz="1800" spc="-75" dirty="0">
                <a:latin typeface="Arial"/>
                <a:cs typeface="Arial"/>
              </a:rPr>
              <a:t>negara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maju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67321" y="2493772"/>
            <a:ext cx="3942714" cy="3297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53851" y="5987903"/>
            <a:ext cx="19812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70" dirty="0"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9769" y="913410"/>
            <a:ext cx="6249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28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Tren</a:t>
            </a:r>
            <a:r>
              <a:rPr sz="4000" i="0" spc="-36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114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Pemanfaatan</a:t>
            </a:r>
            <a:r>
              <a:rPr sz="4000" i="0" spc="-6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4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TIK</a:t>
            </a:r>
            <a:r>
              <a:rPr sz="4000" i="0" spc="-39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229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(lanj.)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724660"/>
            <a:ext cx="5027295" cy="953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9720" indent="-287020">
              <a:lnSpc>
                <a:spcPts val="3040"/>
              </a:lnSpc>
              <a:spcBef>
                <a:spcPts val="12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  <a:tab pos="4897120" algn="l"/>
              </a:tabLst>
            </a:pPr>
            <a:r>
              <a:rPr sz="1800" spc="-225" dirty="0">
                <a:latin typeface="Arial"/>
                <a:cs typeface="Arial"/>
              </a:rPr>
              <a:t>T</a:t>
            </a:r>
            <a:r>
              <a:rPr sz="1800" spc="-65" dirty="0">
                <a:latin typeface="Arial"/>
                <a:cs typeface="Arial"/>
              </a:rPr>
              <a:t>erd</a:t>
            </a:r>
            <a:r>
              <a:rPr sz="1800" spc="-8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pat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p</a:t>
            </a:r>
            <a:r>
              <a:rPr sz="1800" spc="-75" dirty="0">
                <a:latin typeface="Arial"/>
                <a:cs typeface="Arial"/>
              </a:rPr>
              <a:t>e</a:t>
            </a:r>
            <a:r>
              <a:rPr sz="1800" spc="-65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spc="-35" dirty="0">
                <a:latin typeface="Arial"/>
                <a:cs typeface="Arial"/>
              </a:rPr>
              <a:t>n</a:t>
            </a:r>
            <a:r>
              <a:rPr sz="1800" spc="-40" dirty="0">
                <a:latin typeface="Arial"/>
                <a:cs typeface="Arial"/>
              </a:rPr>
              <a:t>g</a:t>
            </a:r>
            <a:r>
              <a:rPr sz="1800" spc="-30" dirty="0">
                <a:latin typeface="Arial"/>
                <a:cs typeface="Arial"/>
              </a:rPr>
              <a:t>k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t</a:t>
            </a:r>
            <a:r>
              <a:rPr sz="1800" spc="-90" dirty="0">
                <a:latin typeface="Arial"/>
                <a:cs typeface="Arial"/>
              </a:rPr>
              <a:t>an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</a:t>
            </a:r>
            <a:r>
              <a:rPr sz="1800" spc="-90" dirty="0">
                <a:latin typeface="Arial"/>
                <a:cs typeface="Arial"/>
              </a:rPr>
              <a:t>a</a:t>
            </a:r>
            <a:r>
              <a:rPr sz="1800" spc="-65" dirty="0">
                <a:latin typeface="Arial"/>
                <a:cs typeface="Arial"/>
              </a:rPr>
              <a:t>n</a:t>
            </a:r>
            <a:r>
              <a:rPr sz="1800" spc="-25" dirty="0">
                <a:latin typeface="Arial"/>
                <a:cs typeface="Arial"/>
              </a:rPr>
              <a:t>d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35" dirty="0">
                <a:latin typeface="Arial"/>
                <a:cs typeface="Arial"/>
              </a:rPr>
              <a:t>id</a:t>
            </a:r>
            <a:r>
              <a:rPr sz="1800" spc="15" dirty="0">
                <a:latin typeface="Arial"/>
                <a:cs typeface="Arial"/>
              </a:rPr>
              <a:t>t</a:t>
            </a:r>
            <a:r>
              <a:rPr sz="1800" spc="-4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2600" spc="5" dirty="0">
                <a:solidFill>
                  <a:srgbClr val="1286C3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299085">
              <a:lnSpc>
                <a:spcPts val="2080"/>
              </a:lnSpc>
            </a:pPr>
            <a:r>
              <a:rPr sz="1800" spc="-45" dirty="0">
                <a:latin typeface="Arial"/>
                <a:cs typeface="Arial"/>
              </a:rPr>
              <a:t>internasional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di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negara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berkembang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,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namun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800" spc="-70" dirty="0">
                <a:latin typeface="Arial"/>
                <a:cs typeface="Arial"/>
              </a:rPr>
              <a:t>masih </a:t>
            </a:r>
            <a:r>
              <a:rPr sz="1800" spc="-10" dirty="0">
                <a:latin typeface="Arial"/>
                <a:cs typeface="Arial"/>
              </a:rPr>
              <a:t>di </a:t>
            </a:r>
            <a:r>
              <a:rPr sz="1800" spc="-70" dirty="0">
                <a:latin typeface="Arial"/>
                <a:cs typeface="Arial"/>
              </a:rPr>
              <a:t>bawah</a:t>
            </a:r>
            <a:r>
              <a:rPr sz="1800" spc="-3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negara </a:t>
            </a:r>
            <a:r>
              <a:rPr sz="1800" spc="-40" dirty="0">
                <a:latin typeface="Arial"/>
                <a:cs typeface="Arial"/>
              </a:rPr>
              <a:t>maju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5826" y="1828800"/>
            <a:ext cx="40525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Terdapat </a:t>
            </a:r>
            <a:r>
              <a:rPr sz="1800" spc="-50" dirty="0">
                <a:latin typeface="Arial"/>
                <a:cs typeface="Arial"/>
              </a:rPr>
              <a:t>lonjakan </a:t>
            </a:r>
            <a:r>
              <a:rPr sz="1800" spc="-85" dirty="0">
                <a:latin typeface="Arial"/>
                <a:cs typeface="Arial"/>
              </a:rPr>
              <a:t>pada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mobile-broadband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traffic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0329" y="2755874"/>
            <a:ext cx="4331335" cy="3700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34302" y="2755976"/>
            <a:ext cx="3973449" cy="3426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53851" y="5987903"/>
            <a:ext cx="198120" cy="168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70" dirty="0">
                <a:latin typeface="Arial"/>
                <a:cs typeface="Arial"/>
              </a:rPr>
              <a:t>19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69" y="818896"/>
            <a:ext cx="4375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13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Outline</a:t>
            </a:r>
            <a:r>
              <a:rPr sz="4000" i="0" spc="-40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16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Perkuliahan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id-ID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lnSpc>
                <a:spcPts val="1045"/>
              </a:lnSpc>
            </a:pPr>
            <a:fld id="{81D60167-4931-47E6-BA6A-407CBD079E47}" type="slidenum">
              <a:rPr lang="en-ID" spc="-35" smtClean="0"/>
              <a:pPr marL="93980">
                <a:lnSpc>
                  <a:spcPts val="1045"/>
                </a:lnSpc>
              </a:pPr>
              <a:t>2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466387" y="2334888"/>
            <a:ext cx="10309976" cy="1502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1286C3"/>
              </a:buClr>
              <a:buSzPct val="142045"/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3200" spc="-175" dirty="0">
                <a:latin typeface="Arial"/>
                <a:cs typeface="Arial"/>
              </a:rPr>
              <a:t>Inovasi </a:t>
            </a:r>
            <a:r>
              <a:rPr sz="3200" spc="-215" dirty="0">
                <a:latin typeface="Arial"/>
                <a:cs typeface="Arial"/>
              </a:rPr>
              <a:t>Sosial </a:t>
            </a:r>
            <a:r>
              <a:rPr sz="3200" spc="-170" dirty="0">
                <a:latin typeface="Arial"/>
                <a:cs typeface="Arial"/>
              </a:rPr>
              <a:t>dan </a:t>
            </a:r>
            <a:r>
              <a:rPr sz="3200" spc="-145" dirty="0">
                <a:latin typeface="Arial"/>
                <a:cs typeface="Arial"/>
              </a:rPr>
              <a:t>Ekonomi</a:t>
            </a:r>
            <a:r>
              <a:rPr sz="3200" spc="-885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Masyarakat</a:t>
            </a:r>
            <a:endParaRPr lang="en-US" sz="3200" dirty="0">
              <a:latin typeface="Arial"/>
              <a:cs typeface="Arial"/>
            </a:endParaRPr>
          </a:p>
          <a:p>
            <a:pPr marL="355600" indent="-342900">
              <a:buClr>
                <a:srgbClr val="1286C3"/>
              </a:buClr>
              <a:buSzPct val="142045"/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3200" spc="-95" dirty="0" err="1">
                <a:latin typeface="Arial"/>
                <a:cs typeface="Arial"/>
              </a:rPr>
              <a:t>Literasi</a:t>
            </a:r>
            <a:r>
              <a:rPr sz="3200" spc="-665" dirty="0">
                <a:latin typeface="Arial"/>
                <a:cs typeface="Arial"/>
              </a:rPr>
              <a:t> </a:t>
            </a:r>
            <a:r>
              <a:rPr sz="3200" spc="-225" dirty="0">
                <a:latin typeface="Arial"/>
                <a:cs typeface="Arial"/>
              </a:rPr>
              <a:t>TIK</a:t>
            </a:r>
            <a:r>
              <a:rPr sz="3200" spc="-34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dan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i="1" spc="-215" dirty="0">
                <a:latin typeface="Trebuchet MS"/>
                <a:cs typeface="Trebuchet MS"/>
              </a:rPr>
              <a:t>Digital</a:t>
            </a:r>
            <a:r>
              <a:rPr sz="3200" i="1" spc="-630" dirty="0">
                <a:latin typeface="Trebuchet MS"/>
                <a:cs typeface="Trebuchet MS"/>
              </a:rPr>
              <a:t> </a:t>
            </a:r>
            <a:r>
              <a:rPr sz="3200" i="1" spc="-180" dirty="0">
                <a:latin typeface="Trebuchet MS"/>
                <a:cs typeface="Trebuchet MS"/>
              </a:rPr>
              <a:t>Skills</a:t>
            </a:r>
            <a:endParaRPr sz="3200" dirty="0">
              <a:latin typeface="Trebuchet MS"/>
              <a:cs typeface="Trebuchet MS"/>
            </a:endParaRPr>
          </a:p>
          <a:p>
            <a:pPr marL="354965" marR="2110105" indent="-342900">
              <a:spcBef>
                <a:spcPts val="185"/>
              </a:spcBef>
              <a:buClr>
                <a:srgbClr val="1286C3"/>
              </a:buClr>
              <a:buSzPct val="142045"/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3200" spc="-265" dirty="0">
                <a:latin typeface="Arial"/>
                <a:cs typeface="Arial"/>
              </a:rPr>
              <a:t>Akses</a:t>
            </a:r>
            <a:r>
              <a:rPr sz="3200" spc="-37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dan</a:t>
            </a:r>
            <a:r>
              <a:rPr sz="3200" spc="-38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Pemanfaatan</a:t>
            </a:r>
            <a:r>
              <a:rPr sz="3200" spc="-650" dirty="0">
                <a:latin typeface="Arial"/>
                <a:cs typeface="Arial"/>
              </a:rPr>
              <a:t> </a:t>
            </a:r>
            <a:r>
              <a:rPr sz="3200" spc="-225" dirty="0">
                <a:latin typeface="Arial"/>
                <a:cs typeface="Arial"/>
              </a:rPr>
              <a:t>TIK</a:t>
            </a:r>
            <a:r>
              <a:rPr sz="3200" spc="-36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di  </a:t>
            </a:r>
            <a:r>
              <a:rPr sz="3200" spc="-150" dirty="0">
                <a:latin typeface="Arial"/>
                <a:cs typeface="Arial"/>
              </a:rPr>
              <a:t>Masyarakat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0320" y="945486"/>
            <a:ext cx="70713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Pemanfaatan </a:t>
            </a:r>
            <a:r>
              <a:rPr sz="4000" i="0" spc="-4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Telepon</a:t>
            </a:r>
            <a:r>
              <a:rPr sz="4000" i="0" spc="-2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000" i="0" spc="-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Seluler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77981" y="1561176"/>
            <a:ext cx="10515600" cy="426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pc="-114" dirty="0"/>
              <a:t>Beberapa </a:t>
            </a:r>
            <a:r>
              <a:rPr spc="-80" dirty="0"/>
              <a:t>jenis </a:t>
            </a:r>
            <a:r>
              <a:rPr spc="-70" dirty="0"/>
              <a:t>pemanfaatan </a:t>
            </a:r>
            <a:r>
              <a:rPr spc="-40" dirty="0"/>
              <a:t>telepon </a:t>
            </a:r>
            <a:r>
              <a:rPr spc="-80" dirty="0"/>
              <a:t>seluler </a:t>
            </a:r>
            <a:r>
              <a:rPr spc="-85" dirty="0"/>
              <a:t>yang</a:t>
            </a:r>
            <a:r>
              <a:rPr spc="-75" dirty="0"/>
              <a:t> </a:t>
            </a:r>
            <a:r>
              <a:rPr spc="-55" dirty="0"/>
              <a:t>populer </a:t>
            </a:r>
            <a:r>
              <a:rPr spc="-20" dirty="0"/>
              <a:t>di </a:t>
            </a:r>
            <a:r>
              <a:rPr spc="-80" dirty="0"/>
              <a:t>masyarakat,</a:t>
            </a:r>
          </a:p>
          <a:p>
            <a:pPr marL="299085">
              <a:lnSpc>
                <a:spcPct val="100000"/>
              </a:lnSpc>
            </a:pPr>
            <a:r>
              <a:rPr spc="-25" dirty="0"/>
              <a:t>yaitu:</a:t>
            </a:r>
          </a:p>
          <a:p>
            <a:pPr marL="756920" lvl="1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756920" algn="l"/>
              </a:tabLst>
            </a:pPr>
            <a:r>
              <a:rPr sz="2400" spc="-105" dirty="0">
                <a:latin typeface="Arial"/>
                <a:cs typeface="Arial"/>
              </a:rPr>
              <a:t>Telepon </a:t>
            </a:r>
            <a:r>
              <a:rPr sz="2400" spc="-80" dirty="0">
                <a:latin typeface="Arial"/>
                <a:cs typeface="Arial"/>
              </a:rPr>
              <a:t>seluler digunakan </a:t>
            </a:r>
            <a:r>
              <a:rPr sz="2400" spc="-30" dirty="0">
                <a:latin typeface="Arial"/>
                <a:cs typeface="Arial"/>
              </a:rPr>
              <a:t>untuk</a:t>
            </a:r>
            <a:r>
              <a:rPr sz="2400" spc="-509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menelepon</a:t>
            </a:r>
            <a:endParaRPr sz="2400" dirty="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185"/>
              </a:spcBef>
              <a:buClr>
                <a:srgbClr val="1286C3"/>
              </a:buClr>
              <a:buSzPct val="143750"/>
              <a:buChar char="•"/>
              <a:tabLst>
                <a:tab pos="756920" algn="l"/>
              </a:tabLst>
            </a:pPr>
            <a:r>
              <a:rPr sz="2400" spc="-105" dirty="0">
                <a:latin typeface="Arial"/>
                <a:cs typeface="Arial"/>
              </a:rPr>
              <a:t>Telepon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seluler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digunakan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untuk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mengirim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pesan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singkat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(SMS)</a:t>
            </a:r>
            <a:endParaRPr sz="2400" dirty="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756920" algn="l"/>
              </a:tabLst>
            </a:pPr>
            <a:r>
              <a:rPr sz="2400" spc="-105" dirty="0">
                <a:latin typeface="Arial"/>
                <a:cs typeface="Arial"/>
              </a:rPr>
              <a:t>Telepon </a:t>
            </a:r>
            <a:r>
              <a:rPr sz="2400" spc="-80" dirty="0">
                <a:latin typeface="Arial"/>
                <a:cs typeface="Arial"/>
              </a:rPr>
              <a:t>seluler digunakan </a:t>
            </a:r>
            <a:r>
              <a:rPr sz="2400" spc="-30" dirty="0">
                <a:latin typeface="Arial"/>
                <a:cs typeface="Arial"/>
              </a:rPr>
              <a:t>untuk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hiburan/game</a:t>
            </a:r>
            <a:endParaRPr sz="2400" dirty="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756920" algn="l"/>
              </a:tabLst>
            </a:pPr>
            <a:r>
              <a:rPr sz="2400" spc="-105" dirty="0">
                <a:latin typeface="Arial"/>
                <a:cs typeface="Arial"/>
              </a:rPr>
              <a:t>Telepon </a:t>
            </a:r>
            <a:r>
              <a:rPr sz="2400" spc="-80" dirty="0">
                <a:latin typeface="Arial"/>
                <a:cs typeface="Arial"/>
              </a:rPr>
              <a:t>seluler digunakan </a:t>
            </a:r>
            <a:r>
              <a:rPr sz="2400" spc="-30" dirty="0">
                <a:latin typeface="Arial"/>
                <a:cs typeface="Arial"/>
              </a:rPr>
              <a:t>untuk</a:t>
            </a:r>
            <a:r>
              <a:rPr sz="2400" spc="-509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berinternet</a:t>
            </a:r>
            <a:endParaRPr sz="2400" dirty="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116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  <a:tab pos="1590040" algn="l"/>
                <a:tab pos="2514600" algn="l"/>
                <a:tab pos="3291840" algn="l"/>
                <a:tab pos="4867275" algn="l"/>
                <a:tab pos="5753735" algn="l"/>
                <a:tab pos="7001509" algn="l"/>
                <a:tab pos="8164830" algn="l"/>
              </a:tabLst>
            </a:pPr>
            <a:r>
              <a:rPr spc="-100" dirty="0"/>
              <a:t>Semakin	</a:t>
            </a:r>
            <a:r>
              <a:rPr dirty="0"/>
              <a:t>tinggi	</a:t>
            </a:r>
            <a:r>
              <a:rPr spc="-70" dirty="0"/>
              <a:t>level	</a:t>
            </a:r>
            <a:r>
              <a:rPr spc="-50" dirty="0"/>
              <a:t>literasinya,	</a:t>
            </a:r>
            <a:r>
              <a:rPr spc="-105" dirty="0"/>
              <a:t>maka	</a:t>
            </a:r>
            <a:r>
              <a:rPr spc="-90" dirty="0"/>
              <a:t>semakin	</a:t>
            </a:r>
            <a:r>
              <a:rPr spc="-15" dirty="0"/>
              <a:t>optimal	</a:t>
            </a:r>
            <a:r>
              <a:rPr spc="-70" dirty="0" err="1"/>
              <a:t>pemanfaatan</a:t>
            </a:r>
            <a:endParaRPr spc="-85" dirty="0"/>
          </a:p>
          <a:p>
            <a:pPr marL="29972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pc="-95" dirty="0"/>
              <a:t>Pemanfaatan </a:t>
            </a:r>
            <a:r>
              <a:rPr spc="-40" dirty="0"/>
              <a:t>telepon </a:t>
            </a:r>
            <a:r>
              <a:rPr spc="-80" dirty="0"/>
              <a:t>seluler </a:t>
            </a:r>
            <a:r>
              <a:rPr spc="-30" dirty="0"/>
              <a:t>untuk </a:t>
            </a:r>
            <a:r>
              <a:rPr spc="-120" dirty="0"/>
              <a:t>mengkases </a:t>
            </a:r>
            <a:r>
              <a:rPr spc="-10" dirty="0"/>
              <a:t>internet, </a:t>
            </a:r>
            <a:r>
              <a:rPr spc="-35" dirty="0"/>
              <a:t>mengirim</a:t>
            </a:r>
            <a:r>
              <a:rPr spc="125" dirty="0"/>
              <a:t> </a:t>
            </a:r>
            <a:r>
              <a:rPr spc="-90" dirty="0"/>
              <a:t>gambar,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794" y="5802947"/>
            <a:ext cx="61398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65"/>
              </a:lnSpc>
            </a:pPr>
            <a:r>
              <a:rPr sz="2400" spc="20" dirty="0">
                <a:latin typeface="Arial"/>
                <a:cs typeface="Arial"/>
              </a:rPr>
              <a:t>foto,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mengakses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internet,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serta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manfaat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lainnya.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69091" y="5955347"/>
            <a:ext cx="1581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0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8379" y="3858768"/>
            <a:ext cx="8649335" cy="1268730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4000" b="1" spc="-95" dirty="0">
                <a:latin typeface="Trebuchet MS"/>
                <a:cs typeface="Trebuchet MS"/>
              </a:rPr>
              <a:t>Inovasi</a:t>
            </a:r>
            <a:r>
              <a:rPr sz="4000" b="1" spc="-470" dirty="0">
                <a:latin typeface="Trebuchet MS"/>
                <a:cs typeface="Trebuchet MS"/>
              </a:rPr>
              <a:t> </a:t>
            </a:r>
            <a:r>
              <a:rPr sz="4000" b="1" spc="-45" dirty="0">
                <a:latin typeface="Trebuchet MS"/>
                <a:cs typeface="Trebuchet MS"/>
              </a:rPr>
              <a:t>Sosial</a:t>
            </a:r>
            <a:r>
              <a:rPr sz="4000" b="1" spc="-395" dirty="0">
                <a:latin typeface="Trebuchet MS"/>
                <a:cs typeface="Trebuchet MS"/>
              </a:rPr>
              <a:t> </a:t>
            </a:r>
            <a:r>
              <a:rPr sz="4000" b="1" spc="-100" dirty="0">
                <a:latin typeface="Trebuchet MS"/>
                <a:cs typeface="Trebuchet MS"/>
              </a:rPr>
              <a:t>dan</a:t>
            </a:r>
            <a:r>
              <a:rPr sz="4000" b="1" spc="-385" dirty="0">
                <a:latin typeface="Trebuchet MS"/>
                <a:cs typeface="Trebuchet MS"/>
              </a:rPr>
              <a:t> </a:t>
            </a:r>
            <a:r>
              <a:rPr sz="4000" b="1" spc="-95" dirty="0">
                <a:latin typeface="Trebuchet MS"/>
                <a:cs typeface="Trebuchet MS"/>
              </a:rPr>
              <a:t>Ekonomi</a:t>
            </a:r>
            <a:r>
              <a:rPr sz="4000" b="1" spc="-395" dirty="0">
                <a:latin typeface="Trebuchet MS"/>
                <a:cs typeface="Trebuchet MS"/>
              </a:rPr>
              <a:t> </a:t>
            </a:r>
            <a:r>
              <a:rPr sz="4000" b="1" spc="-65" dirty="0">
                <a:latin typeface="Trebuchet MS"/>
                <a:cs typeface="Trebuchet MS"/>
              </a:rPr>
              <a:t>Masyarakat</a:t>
            </a:r>
            <a:endParaRPr sz="4000">
              <a:latin typeface="Trebuchet MS"/>
              <a:cs typeface="Trebuchet MS"/>
            </a:endParaRPr>
          </a:p>
          <a:p>
            <a:pPr marR="6985" algn="r">
              <a:lnSpc>
                <a:spcPct val="100000"/>
              </a:lnSpc>
              <a:spcBef>
                <a:spcPts val="860"/>
              </a:spcBef>
            </a:pPr>
            <a:r>
              <a:rPr sz="2000" spc="-105" dirty="0">
                <a:latin typeface="Arial"/>
                <a:cs typeface="Arial"/>
              </a:rPr>
              <a:t>BAGIAN</a:t>
            </a:r>
            <a:r>
              <a:rPr sz="2000" spc="-265" dirty="0">
                <a:latin typeface="Arial"/>
                <a:cs typeface="Arial"/>
              </a:rPr>
              <a:t> </a:t>
            </a:r>
            <a:r>
              <a:rPr sz="2000" spc="-22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045"/>
              </a:lnSpc>
            </a:pPr>
            <a:fld id="{81D60167-4931-47E6-BA6A-407CBD079E47}" type="slidenum">
              <a:rPr spc="-35" dirty="0"/>
              <a:t>3</a:t>
            </a:fld>
            <a:endParaRPr spc="-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15534" y="652641"/>
            <a:ext cx="29070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i="0" spc="-145" dirty="0" err="1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Pendahuluan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id-ID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lnSpc>
                <a:spcPts val="1045"/>
              </a:lnSpc>
            </a:pPr>
            <a:fld id="{81D60167-4931-47E6-BA6A-407CBD079E47}" type="slidenum">
              <a:rPr lang="en-ID" spc="-35" smtClean="0"/>
              <a:pPr marL="93980">
                <a:lnSpc>
                  <a:spcPts val="1045"/>
                </a:lnSpc>
              </a:pPr>
              <a:t>4</a:t>
            </a:fld>
            <a:endParaRPr spc="-35" dirty="0"/>
          </a:p>
        </p:txBody>
      </p:sp>
      <p:sp>
        <p:nvSpPr>
          <p:cNvPr id="12" name="object 12"/>
          <p:cNvSpPr txBox="1"/>
          <p:nvPr/>
        </p:nvSpPr>
        <p:spPr>
          <a:xfrm>
            <a:off x="543791" y="2149006"/>
            <a:ext cx="5684024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0655" indent="-34290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sz="2400" spc="-155" dirty="0">
                <a:latin typeface="Arial"/>
                <a:cs typeface="Arial"/>
              </a:rPr>
              <a:t>Tanpa </a:t>
            </a:r>
            <a:r>
              <a:rPr sz="2400" spc="-5" dirty="0">
                <a:latin typeface="Arial"/>
                <a:cs typeface="Arial"/>
              </a:rPr>
              <a:t>kita </a:t>
            </a:r>
            <a:r>
              <a:rPr sz="2400" spc="-90" dirty="0">
                <a:latin typeface="Arial"/>
                <a:cs typeface="Arial"/>
              </a:rPr>
              <a:t>sadari, </a:t>
            </a:r>
            <a:r>
              <a:rPr sz="2400" spc="-105" dirty="0">
                <a:latin typeface="Arial"/>
                <a:cs typeface="Arial"/>
              </a:rPr>
              <a:t>sebagian  </a:t>
            </a:r>
            <a:r>
              <a:rPr sz="2400" spc="-35" dirty="0">
                <a:latin typeface="Arial"/>
                <a:cs typeface="Arial"/>
              </a:rPr>
              <a:t>aktivitas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65" dirty="0">
                <a:latin typeface="Arial"/>
                <a:cs typeface="Arial"/>
              </a:rPr>
              <a:t>dilakukan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oleh  </a:t>
            </a:r>
            <a:r>
              <a:rPr sz="2400" spc="-105" dirty="0">
                <a:latin typeface="Arial"/>
                <a:cs typeface="Arial"/>
              </a:rPr>
              <a:t>manusia </a:t>
            </a:r>
            <a:r>
              <a:rPr sz="2400" spc="-35" dirty="0">
                <a:latin typeface="Arial"/>
                <a:cs typeface="Arial"/>
              </a:rPr>
              <a:t>telah </a:t>
            </a:r>
            <a:r>
              <a:rPr sz="2400" spc="-60" dirty="0" err="1">
                <a:latin typeface="Arial"/>
                <a:cs typeface="Arial"/>
              </a:rPr>
              <a:t>didukung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oleh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TIK.</a:t>
            </a:r>
            <a:endParaRPr sz="2400" dirty="0">
              <a:latin typeface="Arial"/>
              <a:cs typeface="Arial"/>
            </a:endParaRPr>
          </a:p>
          <a:p>
            <a:pPr marL="368300" marR="5080" lvl="1" indent="-34290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" panose="020B0604020202020204" pitchFamily="34" charset="0"/>
              <a:buChar char="•"/>
              <a:tabLst>
                <a:tab pos="447040" algn="l"/>
              </a:tabLst>
            </a:pPr>
            <a:r>
              <a:rPr sz="2400" spc="-125" dirty="0">
                <a:latin typeface="Arial"/>
                <a:cs typeface="Arial"/>
              </a:rPr>
              <a:t>TIK </a:t>
            </a:r>
            <a:r>
              <a:rPr sz="2400" spc="-55" dirty="0">
                <a:latin typeface="Arial"/>
                <a:cs typeface="Arial"/>
              </a:rPr>
              <a:t>baik </a:t>
            </a:r>
            <a:r>
              <a:rPr sz="2400" spc="-140" dirty="0">
                <a:latin typeface="Arial"/>
                <a:cs typeface="Arial"/>
              </a:rPr>
              <a:t>secara </a:t>
            </a:r>
            <a:r>
              <a:rPr sz="2400" spc="-95" dirty="0">
                <a:latin typeface="Arial"/>
                <a:cs typeface="Arial"/>
              </a:rPr>
              <a:t>langsung  </a:t>
            </a:r>
            <a:r>
              <a:rPr sz="2400" spc="-85" dirty="0">
                <a:latin typeface="Arial"/>
                <a:cs typeface="Arial"/>
              </a:rPr>
              <a:t>maupun </a:t>
            </a:r>
            <a:r>
              <a:rPr sz="2400" spc="-15" dirty="0">
                <a:latin typeface="Arial"/>
                <a:cs typeface="Arial"/>
              </a:rPr>
              <a:t>tidak </a:t>
            </a:r>
            <a:r>
              <a:rPr sz="2400" spc="-90" dirty="0">
                <a:latin typeface="Arial"/>
                <a:cs typeface="Arial"/>
              </a:rPr>
              <a:t>langsung </a:t>
            </a:r>
            <a:r>
              <a:rPr sz="2400" spc="-35" dirty="0" err="1">
                <a:latin typeface="Arial"/>
                <a:cs typeface="Arial"/>
              </a:rPr>
              <a:t>telah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85" dirty="0" err="1">
                <a:latin typeface="Arial"/>
                <a:cs typeface="Arial"/>
              </a:rPr>
              <a:t>mengubah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cara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kita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hidup,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cara  </a:t>
            </a:r>
            <a:r>
              <a:rPr sz="2400" spc="-5" dirty="0">
                <a:latin typeface="Arial"/>
                <a:cs typeface="Arial"/>
              </a:rPr>
              <a:t>kita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belajar,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cara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" dirty="0" err="1">
                <a:latin typeface="Arial"/>
                <a:cs typeface="Arial"/>
              </a:rPr>
              <a:t>kita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 err="1">
                <a:latin typeface="Arial"/>
                <a:cs typeface="Arial"/>
              </a:rPr>
              <a:t>bekerja</a:t>
            </a:r>
            <a:r>
              <a:rPr lang="en-US" sz="2400" spc="-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114" dirty="0">
                <a:latin typeface="Arial"/>
                <a:cs typeface="Arial"/>
              </a:rPr>
              <a:t>cara </a:t>
            </a:r>
            <a:r>
              <a:rPr sz="2400" spc="-5" dirty="0">
                <a:latin typeface="Arial"/>
                <a:cs typeface="Arial"/>
              </a:rPr>
              <a:t>kita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bermain.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61480" y="2149006"/>
            <a:ext cx="4592320" cy="3278504"/>
            <a:chOff x="6455664" y="1772285"/>
            <a:chExt cx="4592320" cy="3278504"/>
          </a:xfrm>
        </p:grpSpPr>
        <p:sp>
          <p:nvSpPr>
            <p:cNvPr id="14" name="object 14"/>
            <p:cNvSpPr/>
            <p:nvPr/>
          </p:nvSpPr>
          <p:spPr>
            <a:xfrm>
              <a:off x="6492240" y="1808480"/>
              <a:ext cx="4518660" cy="32054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5664" y="1772285"/>
              <a:ext cx="4592193" cy="32785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669743"/>
            <a:ext cx="881368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i="0" spc="-9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Inovasi</a:t>
            </a:r>
            <a:r>
              <a:rPr sz="4000" i="0" spc="-47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5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Sosial</a:t>
            </a:r>
            <a:r>
              <a:rPr sz="4000" i="0" spc="-38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10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dan</a:t>
            </a:r>
            <a:r>
              <a:rPr sz="4000" i="0" spc="-38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10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Ekonomi  </a:t>
            </a:r>
            <a:r>
              <a:rPr sz="4000" i="0" spc="-6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Masyarakat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3980">
              <a:lnSpc>
                <a:spcPts val="1045"/>
              </a:lnSpc>
            </a:pPr>
            <a:fld id="{81D60167-4931-47E6-BA6A-407CBD079E47}" type="slidenum">
              <a:rPr spc="-35" dirty="0"/>
              <a:t>5</a:t>
            </a:fld>
            <a:endParaRPr spc="-35" dirty="0"/>
          </a:p>
        </p:txBody>
      </p:sp>
      <p:sp>
        <p:nvSpPr>
          <p:cNvPr id="3" name="object 3"/>
          <p:cNvSpPr/>
          <p:nvPr/>
        </p:nvSpPr>
        <p:spPr>
          <a:xfrm>
            <a:off x="1904006" y="1386967"/>
            <a:ext cx="7736332" cy="4969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587" y="747395"/>
            <a:ext cx="47866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6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Masyarakat</a:t>
            </a:r>
            <a:r>
              <a:rPr sz="4000" i="0" spc="-425" dirty="0">
                <a:latin typeface="Trebuchet MS"/>
                <a:cs typeface="Trebuchet MS"/>
              </a:rPr>
              <a:t> </a:t>
            </a:r>
            <a:r>
              <a:rPr sz="4000" i="0" spc="-114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Informasi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id-ID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lnSpc>
                <a:spcPts val="1045"/>
              </a:lnSpc>
            </a:pPr>
            <a:fld id="{81D60167-4931-47E6-BA6A-407CBD079E47}" type="slidenum">
              <a:rPr lang="en-ID" spc="-35" smtClean="0"/>
              <a:pPr marL="93980">
                <a:lnSpc>
                  <a:spcPts val="1045"/>
                </a:lnSpc>
              </a:pPr>
              <a:t>6</a:t>
            </a:fld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593551" y="1693949"/>
            <a:ext cx="11265940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5312"/>
              <a:buChar char="•"/>
              <a:tabLst>
                <a:tab pos="299720" algn="l"/>
              </a:tabLst>
            </a:pPr>
            <a:r>
              <a:rPr sz="3200" spc="-170" dirty="0">
                <a:latin typeface="Arial"/>
                <a:cs typeface="Arial"/>
              </a:rPr>
              <a:t>Penemuan </a:t>
            </a:r>
            <a:r>
              <a:rPr sz="3200" spc="-50" dirty="0">
                <a:latin typeface="Arial"/>
                <a:cs typeface="Arial"/>
              </a:rPr>
              <a:t>komputer </a:t>
            </a:r>
            <a:r>
              <a:rPr sz="3200" spc="-110" dirty="0">
                <a:latin typeface="Arial"/>
                <a:cs typeface="Arial"/>
              </a:rPr>
              <a:t>menandai </a:t>
            </a:r>
            <a:r>
              <a:rPr sz="3200" spc="-75" dirty="0">
                <a:latin typeface="Arial"/>
                <a:cs typeface="Arial"/>
              </a:rPr>
              <a:t>dimulainya </a:t>
            </a:r>
            <a:r>
              <a:rPr sz="3200" spc="-114" dirty="0">
                <a:latin typeface="Arial"/>
                <a:cs typeface="Arial"/>
              </a:rPr>
              <a:t>Masyarakat  </a:t>
            </a:r>
            <a:r>
              <a:rPr sz="3200" spc="-75" dirty="0">
                <a:latin typeface="Arial"/>
                <a:cs typeface="Arial"/>
              </a:rPr>
              <a:t>Informasi </a:t>
            </a:r>
            <a:r>
              <a:rPr sz="3200" spc="-85" dirty="0">
                <a:latin typeface="Arial"/>
                <a:cs typeface="Arial"/>
              </a:rPr>
              <a:t>atau </a:t>
            </a:r>
            <a:r>
              <a:rPr sz="3200" i="1" spc="-175" dirty="0">
                <a:latin typeface="Trebuchet MS"/>
                <a:cs typeface="Trebuchet MS"/>
              </a:rPr>
              <a:t>Information</a:t>
            </a:r>
            <a:r>
              <a:rPr sz="3200" i="1" spc="-800" dirty="0">
                <a:latin typeface="Trebuchet MS"/>
                <a:cs typeface="Trebuchet MS"/>
              </a:rPr>
              <a:t> </a:t>
            </a:r>
            <a:r>
              <a:rPr lang="en-US" sz="3200" i="1" spc="-800" dirty="0">
                <a:latin typeface="Trebuchet MS"/>
                <a:cs typeface="Trebuchet MS"/>
              </a:rPr>
              <a:t>  </a:t>
            </a:r>
            <a:r>
              <a:rPr sz="3200" i="1" spc="-130" dirty="0">
                <a:latin typeface="Trebuchet MS"/>
                <a:cs typeface="Trebuchet MS"/>
              </a:rPr>
              <a:t>Society</a:t>
            </a:r>
            <a:r>
              <a:rPr sz="3200" spc="-130" dirty="0">
                <a:latin typeface="Arial"/>
                <a:cs typeface="Arial"/>
              </a:rPr>
              <a:t>.</a:t>
            </a:r>
            <a:endParaRPr sz="3200" dirty="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365"/>
              </a:spcBef>
              <a:buClr>
                <a:srgbClr val="1286C3"/>
              </a:buClr>
              <a:buSzPct val="145312"/>
              <a:buFont typeface="Arial"/>
              <a:buChar char="•"/>
              <a:tabLst>
                <a:tab pos="299720" algn="l"/>
              </a:tabLst>
            </a:pPr>
            <a:r>
              <a:rPr sz="3200" b="1" spc="-5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Masyarakat </a:t>
            </a:r>
            <a:r>
              <a:rPr sz="3200" b="1" spc="-9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Informasi </a:t>
            </a:r>
            <a:r>
              <a:rPr sz="3200" spc="-105" dirty="0">
                <a:latin typeface="Arial"/>
                <a:cs typeface="Arial"/>
              </a:rPr>
              <a:t>merupakan </a:t>
            </a:r>
            <a:r>
              <a:rPr sz="3200" spc="-45" dirty="0">
                <a:latin typeface="Arial"/>
                <a:cs typeface="Arial"/>
              </a:rPr>
              <a:t>istilah </a:t>
            </a:r>
            <a:r>
              <a:rPr sz="3200" spc="-120" dirty="0">
                <a:latin typeface="Arial"/>
                <a:cs typeface="Arial"/>
              </a:rPr>
              <a:t>yang  </a:t>
            </a:r>
            <a:r>
              <a:rPr sz="3200" spc="-105" dirty="0">
                <a:latin typeface="Arial"/>
                <a:cs typeface="Arial"/>
              </a:rPr>
              <a:t>digunakan </a:t>
            </a:r>
            <a:r>
              <a:rPr sz="3200" spc="-30" dirty="0">
                <a:latin typeface="Arial"/>
                <a:cs typeface="Arial"/>
              </a:rPr>
              <a:t>untuk </a:t>
            </a:r>
            <a:r>
              <a:rPr sz="3200" spc="-110" dirty="0">
                <a:latin typeface="Arial"/>
                <a:cs typeface="Arial"/>
              </a:rPr>
              <a:t>mendeskripsikan </a:t>
            </a:r>
            <a:r>
              <a:rPr sz="3200" spc="-90" dirty="0">
                <a:latin typeface="Arial"/>
                <a:cs typeface="Arial"/>
              </a:rPr>
              <a:t>kondisi </a:t>
            </a:r>
            <a:r>
              <a:rPr sz="3200" spc="-110" dirty="0">
                <a:latin typeface="Arial"/>
                <a:cs typeface="Arial"/>
              </a:rPr>
              <a:t>masyarakat  </a:t>
            </a:r>
            <a:r>
              <a:rPr sz="3200" spc="-120" dirty="0">
                <a:latin typeface="Arial"/>
                <a:cs typeface="Arial"/>
              </a:rPr>
              <a:t>yang </a:t>
            </a:r>
            <a:r>
              <a:rPr sz="3200" spc="-75" dirty="0">
                <a:latin typeface="Arial"/>
                <a:cs typeface="Arial"/>
              </a:rPr>
              <a:t>dapat </a:t>
            </a:r>
            <a:r>
              <a:rPr sz="3200" spc="-60" dirty="0">
                <a:latin typeface="Arial"/>
                <a:cs typeface="Arial"/>
              </a:rPr>
              <a:t>membuat </a:t>
            </a:r>
            <a:r>
              <a:rPr sz="3200" spc="-95" dirty="0">
                <a:latin typeface="Arial"/>
                <a:cs typeface="Arial"/>
              </a:rPr>
              <a:t>kemungkinan </a:t>
            </a:r>
            <a:r>
              <a:rPr sz="3200" spc="-40" dirty="0">
                <a:latin typeface="Arial"/>
                <a:cs typeface="Arial"/>
              </a:rPr>
              <a:t>terbaik </a:t>
            </a:r>
            <a:r>
              <a:rPr sz="3200" spc="-100" dirty="0">
                <a:latin typeface="Arial"/>
                <a:cs typeface="Arial"/>
              </a:rPr>
              <a:t>dalam  </a:t>
            </a:r>
            <a:r>
              <a:rPr sz="3200" spc="-85" dirty="0">
                <a:latin typeface="Arial"/>
                <a:cs typeface="Arial"/>
              </a:rPr>
              <a:t>memanfaatkan </a:t>
            </a:r>
            <a:r>
              <a:rPr sz="3200" spc="-35" dirty="0">
                <a:latin typeface="Arial"/>
                <a:cs typeface="Arial"/>
              </a:rPr>
              <a:t>teknologi </a:t>
            </a:r>
            <a:r>
              <a:rPr sz="3200" spc="-60" dirty="0">
                <a:latin typeface="Arial"/>
                <a:cs typeface="Arial"/>
              </a:rPr>
              <a:t>informasi </a:t>
            </a:r>
            <a:r>
              <a:rPr sz="3200" spc="-125" dirty="0">
                <a:latin typeface="Arial"/>
                <a:cs typeface="Arial"/>
              </a:rPr>
              <a:t>dan </a:t>
            </a:r>
            <a:r>
              <a:rPr sz="3200" spc="-100" dirty="0" err="1">
                <a:latin typeface="Arial"/>
                <a:cs typeface="Arial"/>
              </a:rPr>
              <a:t>komunikasi</a:t>
            </a:r>
            <a:r>
              <a:rPr lang="en-US" sz="3200" spc="-100" dirty="0">
                <a:latin typeface="Arial"/>
                <a:cs typeface="Arial"/>
              </a:rPr>
              <a:t> </a:t>
            </a:r>
            <a:r>
              <a:rPr sz="3200" spc="-130" dirty="0" err="1">
                <a:latin typeface="Arial"/>
                <a:cs typeface="Arial"/>
              </a:rPr>
              <a:t>guna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memenuhi </a:t>
            </a:r>
            <a:r>
              <a:rPr sz="3200" spc="-125" dirty="0">
                <a:latin typeface="Arial"/>
                <a:cs typeface="Arial"/>
              </a:rPr>
              <a:t>dan </a:t>
            </a:r>
            <a:r>
              <a:rPr sz="3200" spc="-95" dirty="0">
                <a:latin typeface="Arial"/>
                <a:cs typeface="Arial"/>
              </a:rPr>
              <a:t>mengelola </a:t>
            </a:r>
            <a:r>
              <a:rPr sz="3200" spc="-100" dirty="0">
                <a:latin typeface="Arial"/>
                <a:cs typeface="Arial"/>
              </a:rPr>
              <a:t>serta </a:t>
            </a:r>
            <a:r>
              <a:rPr sz="3200" spc="-75" dirty="0">
                <a:latin typeface="Arial"/>
                <a:cs typeface="Arial"/>
              </a:rPr>
              <a:t>meningkatkan  </a:t>
            </a:r>
            <a:r>
              <a:rPr sz="3200" spc="-114" dirty="0">
                <a:latin typeface="Arial"/>
                <a:cs typeface="Arial"/>
              </a:rPr>
              <a:t>kesejahteraan</a:t>
            </a:r>
            <a:r>
              <a:rPr sz="3200" spc="-29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hidupnya.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5478" y="805041"/>
            <a:ext cx="6901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0" spc="-12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Indikator </a:t>
            </a:r>
            <a:r>
              <a:rPr sz="4000" i="0" spc="-6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Masyarakat</a:t>
            </a:r>
            <a:r>
              <a:rPr sz="4000" i="0" spc="-67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114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Informasi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382" y="1512111"/>
            <a:ext cx="5342400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0" indent="-43180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 panose="020B0604020202020204" pitchFamily="34" charset="0"/>
              <a:buChar char="•"/>
              <a:tabLst>
                <a:tab pos="802640" algn="l"/>
              </a:tabLst>
            </a:pPr>
            <a:r>
              <a:rPr sz="2400" i="1" spc="-35" dirty="0">
                <a:latin typeface="Arial"/>
                <a:cs typeface="Arial"/>
              </a:rPr>
              <a:t>International</a:t>
            </a:r>
            <a:r>
              <a:rPr lang="en-US" sz="2400" i="1" dirty="0">
                <a:latin typeface="Arial"/>
                <a:cs typeface="Arial"/>
              </a:rPr>
              <a:t> </a:t>
            </a:r>
            <a:r>
              <a:rPr sz="2400" i="1" spc="-70" dirty="0">
                <a:latin typeface="Arial"/>
                <a:cs typeface="Arial"/>
              </a:rPr>
              <a:t>Telecommunication  </a:t>
            </a:r>
            <a:r>
              <a:rPr sz="2400" i="1" spc="-65" dirty="0">
                <a:latin typeface="Arial"/>
                <a:cs typeface="Arial"/>
              </a:rPr>
              <a:t>Union </a:t>
            </a:r>
            <a:r>
              <a:rPr sz="2400" spc="-105" dirty="0">
                <a:latin typeface="Arial"/>
                <a:cs typeface="Arial"/>
              </a:rPr>
              <a:t>(ITU)</a:t>
            </a:r>
            <a:r>
              <a:rPr lang="en-US" sz="2400" spc="-105" dirty="0">
                <a:latin typeface="Arial"/>
                <a:cs typeface="Arial"/>
              </a:rPr>
              <a:t> </a:t>
            </a:r>
            <a:r>
              <a:rPr sz="2400" spc="-70" dirty="0" err="1">
                <a:latin typeface="Arial"/>
                <a:cs typeface="Arial"/>
              </a:rPr>
              <a:t>mempublikasikan</a:t>
            </a:r>
            <a:r>
              <a:rPr sz="2400" spc="-70" dirty="0">
                <a:latin typeface="Arial"/>
                <a:cs typeface="Arial"/>
              </a:rPr>
              <a:t>  </a:t>
            </a:r>
            <a:r>
              <a:rPr sz="2400" spc="-15" dirty="0">
                <a:latin typeface="Arial"/>
                <a:cs typeface="Arial"/>
              </a:rPr>
              <a:t>statistik </a:t>
            </a:r>
            <a:r>
              <a:rPr sz="2400" spc="-30" dirty="0">
                <a:latin typeface="Arial"/>
                <a:cs typeface="Arial"/>
              </a:rPr>
              <a:t>untuk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mengukur  </a:t>
            </a:r>
            <a:r>
              <a:rPr sz="2400" spc="-85" dirty="0">
                <a:latin typeface="Arial"/>
                <a:cs typeface="Arial"/>
              </a:rPr>
              <a:t>kemajuan </a:t>
            </a:r>
            <a:r>
              <a:rPr sz="2400" spc="-80" dirty="0">
                <a:latin typeface="Arial"/>
                <a:cs typeface="Arial"/>
              </a:rPr>
              <a:t>Masyarakat  </a:t>
            </a:r>
            <a:r>
              <a:rPr sz="2400" spc="-60" dirty="0" err="1">
                <a:latin typeface="Arial"/>
                <a:cs typeface="Arial"/>
              </a:rPr>
              <a:t>Informasi</a:t>
            </a:r>
            <a:endParaRPr lang="en-US" sz="2400" dirty="0">
              <a:latin typeface="Arial"/>
              <a:cs typeface="Arial"/>
            </a:endParaRPr>
          </a:p>
          <a:p>
            <a:pPr marL="514350" indent="-43180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 panose="020B0604020202020204" pitchFamily="34" charset="0"/>
              <a:buChar char="•"/>
              <a:tabLst>
                <a:tab pos="802640" algn="l"/>
              </a:tabLst>
            </a:pPr>
            <a:endParaRPr lang="en-ID" sz="2400" spc="-35" dirty="0">
              <a:latin typeface="Arial"/>
              <a:cs typeface="Arial"/>
            </a:endParaRPr>
          </a:p>
          <a:p>
            <a:pPr marL="514350" indent="-43180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 panose="020B0604020202020204" pitchFamily="34" charset="0"/>
              <a:buChar char="•"/>
              <a:tabLst>
                <a:tab pos="802640" algn="l"/>
              </a:tabLst>
            </a:pPr>
            <a:r>
              <a:rPr sz="2400" spc="-35" dirty="0" err="1">
                <a:latin typeface="Arial"/>
                <a:cs typeface="Arial"/>
              </a:rPr>
              <a:t>Indikator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Kemanjuan  </a:t>
            </a:r>
            <a:r>
              <a:rPr sz="2400" spc="-80" dirty="0">
                <a:latin typeface="Arial"/>
                <a:cs typeface="Arial"/>
              </a:rPr>
              <a:t>Masyarakat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55" dirty="0" err="1">
                <a:latin typeface="Arial"/>
                <a:cs typeface="Arial"/>
              </a:rPr>
              <a:t>Informasi</a:t>
            </a:r>
            <a:r>
              <a:rPr sz="2400" spc="-55" dirty="0">
                <a:latin typeface="Arial"/>
                <a:cs typeface="Arial"/>
              </a:rPr>
              <a:t>:</a:t>
            </a:r>
            <a:endParaRPr lang="en-US" sz="2400" dirty="0">
              <a:latin typeface="Arial"/>
              <a:cs typeface="Arial"/>
            </a:endParaRPr>
          </a:p>
          <a:p>
            <a:pPr marL="1081088" indent="-541338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Wingdings" panose="05000000000000000000" pitchFamily="2" charset="2"/>
              <a:buChar char="ü"/>
              <a:tabLst>
                <a:tab pos="802640" algn="l"/>
              </a:tabLst>
            </a:pPr>
            <a:r>
              <a:rPr sz="2400" spc="-145" dirty="0" err="1">
                <a:latin typeface="Arial"/>
                <a:cs typeface="Arial"/>
              </a:rPr>
              <a:t>Akses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TIK</a:t>
            </a:r>
            <a:endParaRPr lang="en-US" sz="2400" dirty="0">
              <a:latin typeface="Arial"/>
              <a:cs typeface="Arial"/>
            </a:endParaRPr>
          </a:p>
          <a:p>
            <a:pPr marL="1081088" indent="-541338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Wingdings" panose="05000000000000000000" pitchFamily="2" charset="2"/>
              <a:buChar char="ü"/>
              <a:tabLst>
                <a:tab pos="802640" algn="l"/>
              </a:tabLst>
            </a:pPr>
            <a:r>
              <a:rPr sz="2400" spc="-95" dirty="0" err="1">
                <a:latin typeface="Arial"/>
                <a:cs typeface="Arial"/>
              </a:rPr>
              <a:t>Pemanfaatan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TIK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47831" y="5955347"/>
            <a:ext cx="8001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30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07064" y="1512111"/>
            <a:ext cx="6091554" cy="4660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8100" y="711201"/>
            <a:ext cx="4495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i="0" spc="-13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Super </a:t>
            </a:r>
            <a:r>
              <a:rPr sz="4000" i="0" spc="-5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Smart</a:t>
            </a:r>
            <a:r>
              <a:rPr sz="4000" i="0" spc="-865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4000" i="0" spc="-100" dirty="0">
                <a:solidFill>
                  <a:schemeClr val="accent2">
                    <a:lumMod val="75000"/>
                  </a:schemeClr>
                </a:solidFill>
                <a:latin typeface="Trebuchet MS"/>
                <a:cs typeface="Trebuchet MS"/>
              </a:rPr>
              <a:t>Society</a:t>
            </a:r>
            <a:endParaRPr sz="4000" dirty="0">
              <a:solidFill>
                <a:schemeClr val="accent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id-ID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980">
              <a:lnSpc>
                <a:spcPts val="1045"/>
              </a:lnSpc>
            </a:pPr>
            <a:fld id="{81D60167-4931-47E6-BA6A-407CBD079E47}" type="slidenum">
              <a:rPr lang="en-ID" spc="-35" smtClean="0"/>
              <a:pPr marL="93980">
                <a:lnSpc>
                  <a:spcPts val="1045"/>
                </a:lnSpc>
              </a:pPr>
              <a:t>8</a:t>
            </a:fld>
            <a:endParaRPr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615950" y="1844675"/>
            <a:ext cx="5480050" cy="361822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99085" marR="5080" indent="-287020">
              <a:lnSpc>
                <a:spcPct val="80100"/>
              </a:lnSpc>
              <a:spcBef>
                <a:spcPts val="67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i="1" spc="-105" dirty="0">
                <a:latin typeface="Trebuchet MS"/>
                <a:cs typeface="Trebuchet MS"/>
              </a:rPr>
              <a:t>Super </a:t>
            </a:r>
            <a:r>
              <a:rPr sz="2400" b="1" i="1" spc="-85" dirty="0">
                <a:latin typeface="Trebuchet MS"/>
                <a:cs typeface="Trebuchet MS"/>
              </a:rPr>
              <a:t>Smart </a:t>
            </a:r>
            <a:r>
              <a:rPr sz="2400" b="1" i="1" spc="-125" dirty="0">
                <a:latin typeface="Trebuchet MS"/>
                <a:cs typeface="Trebuchet MS"/>
              </a:rPr>
              <a:t>Society </a:t>
            </a:r>
            <a:r>
              <a:rPr sz="2400" spc="-60" dirty="0">
                <a:latin typeface="Arial"/>
                <a:cs typeface="Arial"/>
              </a:rPr>
              <a:t>atau </a:t>
            </a:r>
            <a:r>
              <a:rPr sz="2400" spc="-70" dirty="0">
                <a:latin typeface="Arial"/>
                <a:cs typeface="Arial"/>
              </a:rPr>
              <a:t>Society </a:t>
            </a:r>
            <a:r>
              <a:rPr sz="2400" spc="-110" dirty="0">
                <a:latin typeface="Arial"/>
                <a:cs typeface="Arial"/>
              </a:rPr>
              <a:t>5.0  </a:t>
            </a:r>
            <a:r>
              <a:rPr sz="2400" spc="-85" dirty="0">
                <a:latin typeface="Arial"/>
                <a:cs typeface="Arial"/>
              </a:rPr>
              <a:t>merupakan dampak </a:t>
            </a:r>
            <a:r>
              <a:rPr sz="2400" spc="-50" dirty="0">
                <a:latin typeface="Arial"/>
                <a:cs typeface="Arial"/>
              </a:rPr>
              <a:t>dari </a:t>
            </a:r>
            <a:r>
              <a:rPr sz="2400" spc="-35" dirty="0">
                <a:latin typeface="Arial"/>
                <a:cs typeface="Arial"/>
              </a:rPr>
              <a:t>tingginya  </a:t>
            </a:r>
            <a:r>
              <a:rPr sz="2400" spc="-50" dirty="0">
                <a:latin typeface="Arial"/>
                <a:cs typeface="Arial"/>
              </a:rPr>
              <a:t>integrasi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antara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cyberspace</a:t>
            </a:r>
            <a:r>
              <a:rPr sz="2400" b="1" spc="-2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b="1" spc="-85" dirty="0">
                <a:latin typeface="Trebuchet MS"/>
                <a:cs typeface="Trebuchet MS"/>
              </a:rPr>
              <a:t>physical  </a:t>
            </a:r>
            <a:r>
              <a:rPr sz="2400" b="1" spc="-80" dirty="0">
                <a:latin typeface="Trebuchet MS"/>
                <a:cs typeface="Trebuchet MS"/>
              </a:rPr>
              <a:t>space</a:t>
            </a:r>
            <a:r>
              <a:rPr sz="2400" spc="-8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99720" indent="-287020">
              <a:lnSpc>
                <a:spcPts val="2590"/>
              </a:lnSpc>
              <a:spcBef>
                <a:spcPts val="60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0" dirty="0">
                <a:latin typeface="Arial"/>
                <a:cs typeface="Arial"/>
              </a:rPr>
              <a:t>Diinisiasi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pertama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kali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oleh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Pemerintah</a:t>
            </a:r>
            <a:endParaRPr sz="2400" dirty="0">
              <a:latin typeface="Arial"/>
              <a:cs typeface="Arial"/>
            </a:endParaRPr>
          </a:p>
          <a:p>
            <a:pPr marL="299085">
              <a:lnSpc>
                <a:spcPts val="2590"/>
              </a:lnSpc>
            </a:pPr>
            <a:r>
              <a:rPr sz="2400" spc="-135" dirty="0">
                <a:latin typeface="Arial"/>
                <a:cs typeface="Arial"/>
              </a:rPr>
              <a:t>Jepang </a:t>
            </a:r>
            <a:r>
              <a:rPr sz="2400" spc="-110" dirty="0">
                <a:latin typeface="Arial"/>
                <a:cs typeface="Arial"/>
              </a:rPr>
              <a:t>pada </a:t>
            </a:r>
            <a:r>
              <a:rPr sz="2400" spc="-45" dirty="0">
                <a:latin typeface="Arial"/>
                <a:cs typeface="Arial"/>
              </a:rPr>
              <a:t>tahun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2015.</a:t>
            </a:r>
            <a:endParaRPr sz="2400" dirty="0">
              <a:latin typeface="Arial"/>
              <a:cs typeface="Arial"/>
            </a:endParaRPr>
          </a:p>
          <a:p>
            <a:pPr marL="299085" marR="184150" indent="-287020">
              <a:lnSpc>
                <a:spcPct val="801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15" dirty="0">
                <a:latin typeface="Trebuchet MS"/>
                <a:cs typeface="Trebuchet MS"/>
              </a:rPr>
              <a:t>Big</a:t>
            </a:r>
            <a:r>
              <a:rPr sz="2400" b="1" spc="-235" dirty="0">
                <a:latin typeface="Trebuchet MS"/>
                <a:cs typeface="Trebuchet MS"/>
              </a:rPr>
              <a:t> </a:t>
            </a:r>
            <a:r>
              <a:rPr sz="2400" b="1" spc="-5" dirty="0">
                <a:latin typeface="Trebuchet MS"/>
                <a:cs typeface="Trebuchet MS"/>
              </a:rPr>
              <a:t>Data</a:t>
            </a:r>
            <a:r>
              <a:rPr sz="2400" b="1" spc="-25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Arial"/>
                <a:cs typeface="Arial"/>
              </a:rPr>
              <a:t>yang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dikumpulkan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melalui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IoT  </a:t>
            </a:r>
            <a:r>
              <a:rPr sz="2400" spc="-105" dirty="0">
                <a:latin typeface="Arial"/>
                <a:cs typeface="Arial"/>
              </a:rPr>
              <a:t>akan </a:t>
            </a:r>
            <a:r>
              <a:rPr sz="2400" spc="-75" dirty="0">
                <a:latin typeface="Arial"/>
                <a:cs typeface="Arial"/>
              </a:rPr>
              <a:t>dikonversikan </a:t>
            </a:r>
            <a:r>
              <a:rPr sz="2400" spc="-50" dirty="0">
                <a:latin typeface="Arial"/>
                <a:cs typeface="Arial"/>
              </a:rPr>
              <a:t>melalui </a:t>
            </a:r>
            <a:r>
              <a:rPr sz="2400" spc="-45" dirty="0">
                <a:latin typeface="Arial"/>
                <a:cs typeface="Arial"/>
              </a:rPr>
              <a:t>intelligence  </a:t>
            </a:r>
            <a:r>
              <a:rPr sz="2400" spc="-75" dirty="0">
                <a:latin typeface="Arial"/>
                <a:cs typeface="Arial"/>
              </a:rPr>
              <a:t>baru </a:t>
            </a:r>
            <a:r>
              <a:rPr sz="2400" spc="-50" dirty="0">
                <a:latin typeface="Arial"/>
                <a:cs typeface="Arial"/>
              </a:rPr>
              <a:t>melalui </a:t>
            </a:r>
            <a:r>
              <a:rPr sz="2400" b="1" spc="-95" dirty="0">
                <a:latin typeface="Trebuchet MS"/>
                <a:cs typeface="Trebuchet MS"/>
              </a:rPr>
              <a:t>Artificial </a:t>
            </a:r>
            <a:r>
              <a:rPr sz="2400" b="1" spc="-90" dirty="0">
                <a:latin typeface="Trebuchet MS"/>
                <a:cs typeface="Trebuchet MS"/>
              </a:rPr>
              <a:t>Intelligence </a:t>
            </a:r>
            <a:r>
              <a:rPr sz="2400" b="1" spc="-60" dirty="0">
                <a:latin typeface="Trebuchet MS"/>
                <a:cs typeface="Trebuchet MS"/>
              </a:rPr>
              <a:t>(AI) 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akan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dirasakan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oleh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seluruh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lapisan  </a:t>
            </a:r>
            <a:r>
              <a:rPr sz="2400" spc="-75" dirty="0">
                <a:latin typeface="Arial"/>
                <a:cs typeface="Arial"/>
              </a:rPr>
              <a:t>masyarakat</a:t>
            </a:r>
            <a:r>
              <a:rPr sz="2200" spc="-7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9600" y="1483360"/>
            <a:ext cx="4345940" cy="434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4469130">
              <a:lnSpc>
                <a:spcPct val="100000"/>
              </a:lnSpc>
              <a:spcBef>
                <a:spcPts val="1825"/>
              </a:spcBef>
            </a:pPr>
            <a:r>
              <a:rPr spc="-150" dirty="0"/>
              <a:t>Literasi</a:t>
            </a:r>
            <a:r>
              <a:rPr spc="-690" dirty="0"/>
              <a:t> </a:t>
            </a:r>
            <a:r>
              <a:rPr spc="-45" dirty="0"/>
              <a:t>TIK</a:t>
            </a:r>
            <a:r>
              <a:rPr spc="-395" dirty="0"/>
              <a:t> </a:t>
            </a:r>
            <a:r>
              <a:rPr spc="-100" dirty="0"/>
              <a:t>dan</a:t>
            </a:r>
            <a:r>
              <a:rPr spc="-385" dirty="0"/>
              <a:t> </a:t>
            </a:r>
            <a:r>
              <a:rPr i="1" spc="-180" dirty="0">
                <a:latin typeface="Trebuchet MS"/>
                <a:cs typeface="Trebuchet MS"/>
              </a:rPr>
              <a:t>Digital</a:t>
            </a:r>
            <a:r>
              <a:rPr i="1" spc="-565" dirty="0">
                <a:latin typeface="Trebuchet MS"/>
                <a:cs typeface="Trebuchet MS"/>
              </a:rPr>
              <a:t> </a:t>
            </a:r>
            <a:r>
              <a:rPr i="1" spc="-145" dirty="0">
                <a:latin typeface="Trebuchet MS"/>
                <a:cs typeface="Trebuchet MS"/>
              </a:rPr>
              <a:t>Skills</a:t>
            </a:r>
          </a:p>
          <a:p>
            <a:pPr marL="4456430" marR="5080" algn="r">
              <a:lnSpc>
                <a:spcPct val="100000"/>
              </a:lnSpc>
              <a:spcBef>
                <a:spcPts val="860"/>
              </a:spcBef>
            </a:pPr>
            <a:r>
              <a:rPr sz="2000" b="0" spc="-105" dirty="0">
                <a:latin typeface="Arial"/>
                <a:cs typeface="Arial"/>
              </a:rPr>
              <a:t>BAGIAN</a:t>
            </a:r>
            <a:r>
              <a:rPr sz="2000" b="0" spc="-265" dirty="0">
                <a:latin typeface="Arial"/>
                <a:cs typeface="Arial"/>
              </a:rPr>
              <a:t> </a:t>
            </a:r>
            <a:r>
              <a:rPr sz="2000" b="0" spc="-9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pc="-80" dirty="0"/>
              <a:t>9</a:t>
            </a:fld>
            <a:endParaRPr spc="-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701</Words>
  <Application>Microsoft Office PowerPoint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Montserrat</vt:lpstr>
      <vt:lpstr>Times New Roman</vt:lpstr>
      <vt:lpstr>Trebuchet MS</vt:lpstr>
      <vt:lpstr>Wingdings</vt:lpstr>
      <vt:lpstr>Office Theme</vt:lpstr>
      <vt:lpstr>     ICT LITERACY Program Studi Informatika  SESI 2 – Penerapan TIK di Masyarakat </vt:lpstr>
      <vt:lpstr>Outline Perkuliahan</vt:lpstr>
      <vt:lpstr>PowerPoint Presentation</vt:lpstr>
      <vt:lpstr>Pendahuluan</vt:lpstr>
      <vt:lpstr>Inovasi Sosial dan Ekonomi  Masyarakat</vt:lpstr>
      <vt:lpstr>Masyarakat Informasi</vt:lpstr>
      <vt:lpstr>Indikator Masyarakat Informasi</vt:lpstr>
      <vt:lpstr>Super Smart Society</vt:lpstr>
      <vt:lpstr>PowerPoint Presentation</vt:lpstr>
      <vt:lpstr>Literasi TIK</vt:lpstr>
      <vt:lpstr>Digital Skills</vt:lpstr>
      <vt:lpstr>Tujuan dan Klasifikasi Digital Skills</vt:lpstr>
      <vt:lpstr>Survey Digital Skills</vt:lpstr>
      <vt:lpstr>Akses dan Pemanfaatan TIK di Masyarakat</vt:lpstr>
      <vt:lpstr>Akses TIK</vt:lpstr>
      <vt:lpstr>Tren Akses TIK</vt:lpstr>
      <vt:lpstr>Pemanfaatan TIK</vt:lpstr>
      <vt:lpstr>Tren Pemanfaatan TIK</vt:lpstr>
      <vt:lpstr>Tren Pemanfaatan TIK (lanj.)</vt:lpstr>
      <vt:lpstr>Pemanfaatan Telepon Seluler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59</cp:revision>
  <dcterms:created xsi:type="dcterms:W3CDTF">2021-09-06T16:17:13Z</dcterms:created>
  <dcterms:modified xsi:type="dcterms:W3CDTF">2022-10-10T05:26:48Z</dcterms:modified>
</cp:coreProperties>
</file>