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5.jpg" ContentType="image/jpg"/>
  <Override PartName="/ppt/media/image6.jpg" ContentType="image/jpg"/>
  <Override PartName="/ppt/media/image7.jpg" ContentType="image/jpg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EC0E-B54A-4757-90C4-7372932CC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9AD3A-6F1F-4452-A6D5-75775264F8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A2F-CBEC-478C-BF3B-5C1C8E14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76EAF-BE71-4C3B-8B51-D4E293C8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9BB96-5449-4130-B96E-450F18C57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8204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11BD-511A-4E25-B3DA-6451194FB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A8543-2E01-4286-B144-CB03531EA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DDC02-77FC-4320-95B6-C2191A25A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AEF0B-DFCE-444E-BCE8-CA309D163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31F82-749B-4E27-81E5-C104152C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2987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1D189E-4AB7-4959-93BD-EB8425E8D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B47F0F-9537-425D-AC1B-C748D18E9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30B35-6476-4895-B917-97E026CB8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FDD39-0BB2-4CFD-B7A5-90C56FB7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12572-5C14-4625-A3EC-90B54DFEE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42839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62000" y="3858768"/>
            <a:ext cx="10667999" cy="126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62000" y="3858768"/>
            <a:ext cx="10667999" cy="12687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10/10/2022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159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D603-B48B-4D51-B53C-42277C035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A1A1E-015F-4B43-8BC0-E5D3BD269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C4540-1B76-4BCF-99BE-B2A4D87D6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B4293-0CA6-49C4-86BE-CB98879BD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14F8C-1643-4897-849C-842379110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686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45662-4128-4CF6-B6BF-C7462F15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FAA2A-5B12-4460-982E-C4A0DA85D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750D-CD99-46F0-8516-CFA7E291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8FE43-FE13-479E-8DC8-9D0614BAB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5134C-D41D-4C0E-BA40-D93FA771C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697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774D-E817-423D-B6B9-A6CCD9F40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13361-0CCF-4E75-ACBA-2DF897F7A3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BEBA29-35AF-40BF-9A07-09051ACAC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8D48-5215-4E34-BEA9-D5429671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8976C-76FA-4349-8FF0-EA7038C0E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E55C9-AF73-4795-A92A-7A75AFDB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50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1469-E3CB-4E17-B117-2D5E32465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31211-4F33-4AA0-9EB9-94F8189E5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2B0D1-4FEE-4F12-85CF-930D9A674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70B2A6-975D-4720-971D-3438C838DA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C17BE-CD29-4269-9A5E-D263264E4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FA7450-7AEA-4FD7-A19B-38EE6E6B5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AC590-6406-48B1-8044-9ADC28C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CCAC4-CBDB-4FF3-B8A0-41CFF7724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380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8E9DF-EE32-4560-91CD-40FC0C77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E6B15-664E-470F-A5A9-FB7646521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3F3F62-75A9-4B10-B937-E2332317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1907F2-2F76-4855-A3DB-887452C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8145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76255C-049F-4A73-96A8-33118209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75076-AF27-4CDA-96E5-A84EBF11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AFC5-D9B0-487B-AA9D-853C4C8D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20748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4152B-0CA5-4CD5-8F0A-78246D7E7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4CF2-A46A-40C6-9834-594343A8B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4DB8F-EA01-418B-9D1B-4C29395D2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2A462-739E-4636-927F-803C5EF67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B3E-03B6-4C7A-BD1D-DC337551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D13F6-0AA8-4B08-A97C-CD37608A6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8203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0CCE7-904D-4B40-A7B5-B4C571AEC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BC17C-66AB-4464-8858-22EA3AE72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F997-37A1-4DC8-B752-3D9C17AE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2BAC1-E0FC-4BC7-8EB8-DEB5B532A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43450-F49A-48DC-AC5D-1FFB17F13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89349-023B-4471-BFEE-16073CB24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990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9E4F6-9E03-4C0A-9D3E-96394B4E9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3FEEA-59E3-4848-AB4F-481FAFA7C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40B19-C227-4017-9D8C-535BFA7D31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952B0-BC14-4D46-8DFA-CCD43AD5AF56}" type="datetimeFigureOut">
              <a:rPr lang="en-ID" smtClean="0"/>
              <a:t>10/10/2022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39005-3B4A-4274-820E-DC2B43CAB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79D8-F57B-4FCE-B137-91492800F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BFEBF-9308-49D9-9E96-5E7A6CDA27E2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40711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mc.edu/academics/workforce-economic-development/cte/documents/CA_ICT_Competencies_2013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6A84-E56A-4C5D-986B-43B698168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52312" y="2542904"/>
            <a:ext cx="6083145" cy="1496148"/>
          </a:xfr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tabLst/>
              <a:defRPr/>
            </a:pP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3200" b="1" dirty="0">
                <a:solidFill>
                  <a:prstClr val="black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ICT LITERACY</a:t>
            </a:r>
            <a:br>
              <a:rPr kumimoji="0" lang="id-ID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Program Studi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Informatika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SESI 3 – </a:t>
            </a:r>
            <a:r>
              <a:rPr lang="en-US" sz="2400" dirty="0" err="1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Penerapan</a:t>
            </a: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TIK di </a:t>
            </a:r>
            <a:r>
              <a:rPr lang="en-US" sz="2400" dirty="0" err="1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Berbagai</a:t>
            </a:r>
            <a:r>
              <a:rPr lang="en-US" sz="2400" dirty="0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  <a:t>Sektor</a:t>
            </a:r>
            <a:br>
              <a:rPr kumimoji="0" lang="id-ID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ontserrat" panose="02000505000000020004" pitchFamily="2" charset="0"/>
                <a:ea typeface="+mn-ea"/>
                <a:cs typeface="Arial" panose="020B0604020202020204" pitchFamily="34" charset="0"/>
              </a:rPr>
            </a:br>
            <a:endParaRPr lang="en-ID" sz="2400" dirty="0">
              <a:solidFill>
                <a:srgbClr val="FF0000"/>
              </a:solidFill>
              <a:latin typeface="Montserrat" panose="02000505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9765D7-3DE7-4B42-876A-8EBCDBE18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83382" y="4917220"/>
            <a:ext cx="5620802" cy="470341"/>
          </a:xfrm>
        </p:spPr>
        <p:txBody>
          <a:bodyPr>
            <a:normAutofit fontScale="70000" lnSpcReduction="20000"/>
          </a:bodyPr>
          <a:lstStyle/>
          <a:p>
            <a:pPr algn="r"/>
            <a:r>
              <a:rPr lang="en-US" dirty="0">
                <a:latin typeface="Montserrat" panose="02000505000000020004" pitchFamily="2" charset="0"/>
              </a:rPr>
              <a:t>Cian </a:t>
            </a:r>
            <a:r>
              <a:rPr lang="en-US" dirty="0" err="1">
                <a:latin typeface="Montserrat" panose="02000505000000020004" pitchFamily="2" charset="0"/>
              </a:rPr>
              <a:t>Ramadhona</a:t>
            </a:r>
            <a:r>
              <a:rPr lang="en-US" dirty="0">
                <a:latin typeface="Montserrat" panose="02000505000000020004" pitchFamily="2" charset="0"/>
              </a:rPr>
              <a:t> </a:t>
            </a:r>
            <a:r>
              <a:rPr lang="en-US" dirty="0" err="1">
                <a:latin typeface="Montserrat" panose="02000505000000020004" pitchFamily="2" charset="0"/>
              </a:rPr>
              <a:t>Hassolthine</a:t>
            </a:r>
            <a:r>
              <a:rPr lang="en-US" dirty="0">
                <a:latin typeface="Montserrat" panose="02000505000000020004" pitchFamily="2" charset="0"/>
              </a:rPr>
              <a:t>, </a:t>
            </a:r>
            <a:r>
              <a:rPr lang="en-US" dirty="0" err="1">
                <a:latin typeface="Montserrat" panose="02000505000000020004" pitchFamily="2" charset="0"/>
              </a:rPr>
              <a:t>S.Kom</a:t>
            </a:r>
            <a:r>
              <a:rPr lang="en-US" dirty="0">
                <a:latin typeface="Montserrat" panose="02000505000000020004" pitchFamily="2" charset="0"/>
              </a:rPr>
              <a:t>., </a:t>
            </a:r>
            <a:r>
              <a:rPr lang="en-US" dirty="0" err="1">
                <a:latin typeface="Montserrat" panose="02000505000000020004" pitchFamily="2" charset="0"/>
              </a:rPr>
              <a:t>M.Kom</a:t>
            </a:r>
            <a:endParaRPr lang="en-ID" dirty="0">
              <a:latin typeface="Montserrat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976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2572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5. </a:t>
            </a:r>
            <a:r>
              <a:rPr spc="-95" dirty="0"/>
              <a:t>ICT</a:t>
            </a:r>
            <a:r>
              <a:rPr spc="-580" dirty="0"/>
              <a:t> </a:t>
            </a:r>
            <a:r>
              <a:rPr spc="-110" dirty="0"/>
              <a:t>Users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5336" y="1739264"/>
          <a:ext cx="6893559" cy="11125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4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USERS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19D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Business</a:t>
                      </a:r>
                      <a:r>
                        <a:rPr sz="1600" b="1" spc="-204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Users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business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systems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Consumer</a:t>
                      </a:r>
                      <a:r>
                        <a:rPr sz="1600" b="1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Users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114" dirty="0">
                          <a:latin typeface="Arial"/>
                          <a:cs typeface="Arial"/>
                        </a:rPr>
                        <a:t>Can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use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consumer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systems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543670" y="1745742"/>
            <a:ext cx="3445510" cy="2207260"/>
            <a:chOff x="8543670" y="1745742"/>
            <a:chExt cx="3445510" cy="2207260"/>
          </a:xfrm>
        </p:grpSpPr>
        <p:sp>
          <p:nvSpPr>
            <p:cNvPr id="5" name="object 5"/>
            <p:cNvSpPr/>
            <p:nvPr/>
          </p:nvSpPr>
          <p:spPr>
            <a:xfrm>
              <a:off x="8543670" y="1921129"/>
              <a:ext cx="766445" cy="1454150"/>
            </a:xfrm>
            <a:custGeom>
              <a:avLst/>
              <a:gdLst/>
              <a:ahLst/>
              <a:cxnLst/>
              <a:rect l="l" t="t" r="r" b="b"/>
              <a:pathLst>
                <a:path w="766445" h="1454150">
                  <a:moveTo>
                    <a:pt x="42348" y="63833"/>
                  </a:moveTo>
                  <a:lnTo>
                    <a:pt x="28367" y="71179"/>
                  </a:lnTo>
                  <a:lnTo>
                    <a:pt x="750315" y="1448689"/>
                  </a:lnTo>
                  <a:lnTo>
                    <a:pt x="752348" y="1452626"/>
                  </a:lnTo>
                  <a:lnTo>
                    <a:pt x="757174" y="1454150"/>
                  </a:lnTo>
                  <a:lnTo>
                    <a:pt x="760983" y="1452118"/>
                  </a:lnTo>
                  <a:lnTo>
                    <a:pt x="764921" y="1450086"/>
                  </a:lnTo>
                  <a:lnTo>
                    <a:pt x="766445" y="1445260"/>
                  </a:lnTo>
                  <a:lnTo>
                    <a:pt x="764412" y="1441323"/>
                  </a:lnTo>
                  <a:lnTo>
                    <a:pt x="42348" y="63833"/>
                  </a:lnTo>
                  <a:close/>
                </a:path>
                <a:path w="766445" h="1454150">
                  <a:moveTo>
                    <a:pt x="0" y="0"/>
                  </a:moveTo>
                  <a:lnTo>
                    <a:pt x="1650" y="85217"/>
                  </a:lnTo>
                  <a:lnTo>
                    <a:pt x="28367" y="71179"/>
                  </a:lnTo>
                  <a:lnTo>
                    <a:pt x="22478" y="59944"/>
                  </a:lnTo>
                  <a:lnTo>
                    <a:pt x="20320" y="56134"/>
                  </a:lnTo>
                  <a:lnTo>
                    <a:pt x="21844" y="51308"/>
                  </a:lnTo>
                  <a:lnTo>
                    <a:pt x="25780" y="49275"/>
                  </a:lnTo>
                  <a:lnTo>
                    <a:pt x="29590" y="47244"/>
                  </a:lnTo>
                  <a:lnTo>
                    <a:pt x="65563" y="47244"/>
                  </a:lnTo>
                  <a:lnTo>
                    <a:pt x="0" y="0"/>
                  </a:lnTo>
                  <a:close/>
                </a:path>
                <a:path w="766445" h="1454150">
                  <a:moveTo>
                    <a:pt x="29590" y="47244"/>
                  </a:moveTo>
                  <a:lnTo>
                    <a:pt x="25780" y="49275"/>
                  </a:lnTo>
                  <a:lnTo>
                    <a:pt x="21844" y="51308"/>
                  </a:lnTo>
                  <a:lnTo>
                    <a:pt x="20320" y="56134"/>
                  </a:lnTo>
                  <a:lnTo>
                    <a:pt x="22478" y="59944"/>
                  </a:lnTo>
                  <a:lnTo>
                    <a:pt x="28367" y="71179"/>
                  </a:lnTo>
                  <a:lnTo>
                    <a:pt x="42348" y="63833"/>
                  </a:lnTo>
                  <a:lnTo>
                    <a:pt x="36449" y="52578"/>
                  </a:lnTo>
                  <a:lnTo>
                    <a:pt x="34417" y="48768"/>
                  </a:lnTo>
                  <a:lnTo>
                    <a:pt x="29590" y="47244"/>
                  </a:lnTo>
                  <a:close/>
                </a:path>
                <a:path w="766445" h="1454150">
                  <a:moveTo>
                    <a:pt x="65563" y="47244"/>
                  </a:moveTo>
                  <a:lnTo>
                    <a:pt x="29590" y="47244"/>
                  </a:lnTo>
                  <a:lnTo>
                    <a:pt x="34417" y="48768"/>
                  </a:lnTo>
                  <a:lnTo>
                    <a:pt x="36449" y="52578"/>
                  </a:lnTo>
                  <a:lnTo>
                    <a:pt x="42348" y="63833"/>
                  </a:lnTo>
                  <a:lnTo>
                    <a:pt x="69087" y="49784"/>
                  </a:lnTo>
                  <a:lnTo>
                    <a:pt x="65563" y="47244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2818" y="1745742"/>
              <a:ext cx="2896107" cy="220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892013"/>
            <a:ext cx="9529192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05" dirty="0">
                <a:solidFill>
                  <a:schemeClr val="accent2">
                    <a:lumMod val="75000"/>
                  </a:schemeClr>
                </a:solidFill>
              </a:rPr>
              <a:t>Kedalaman dan</a:t>
            </a:r>
            <a:r>
              <a:rPr b="1" spc="-70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120" dirty="0">
                <a:solidFill>
                  <a:schemeClr val="accent2">
                    <a:lumMod val="75000"/>
                  </a:schemeClr>
                </a:solidFill>
              </a:rPr>
              <a:t>Keluasan  </a:t>
            </a:r>
            <a:r>
              <a:rPr b="1" spc="-114" dirty="0">
                <a:solidFill>
                  <a:schemeClr val="accent2">
                    <a:lumMod val="75000"/>
                  </a:schemeClr>
                </a:solidFill>
              </a:rPr>
              <a:t>Piramida</a:t>
            </a:r>
            <a:r>
              <a:rPr b="1" spc="-64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3406140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Piramida </a:t>
            </a:r>
            <a:r>
              <a:rPr sz="2400" spc="-125" dirty="0">
                <a:latin typeface="Arial"/>
                <a:cs typeface="Arial"/>
              </a:rPr>
              <a:t>TIK </a:t>
            </a:r>
            <a:r>
              <a:rPr sz="2400" spc="-15" dirty="0">
                <a:latin typeface="Arial"/>
                <a:cs typeface="Arial"/>
              </a:rPr>
              <a:t>memiliki  </a:t>
            </a:r>
            <a:r>
              <a:rPr sz="2400" spc="-90" dirty="0">
                <a:latin typeface="Arial"/>
                <a:cs typeface="Arial"/>
              </a:rPr>
              <a:t>kedalaman </a:t>
            </a:r>
            <a:r>
              <a:rPr sz="2400" spc="-100" dirty="0">
                <a:latin typeface="Arial"/>
                <a:cs typeface="Arial"/>
              </a:rPr>
              <a:t>dan</a:t>
            </a:r>
            <a:r>
              <a:rPr sz="2400" spc="-34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keluasan  </a:t>
            </a:r>
            <a:r>
              <a:rPr sz="2400" spc="-75" dirty="0">
                <a:latin typeface="Arial"/>
                <a:cs typeface="Arial"/>
              </a:rPr>
              <a:t>dalam </a:t>
            </a:r>
            <a:r>
              <a:rPr sz="2400" spc="-70" dirty="0">
                <a:latin typeface="Arial"/>
                <a:cs typeface="Arial"/>
              </a:rPr>
              <a:t>hal </a:t>
            </a:r>
            <a:r>
              <a:rPr sz="2400" spc="-80" dirty="0">
                <a:latin typeface="Arial"/>
                <a:cs typeface="Arial"/>
              </a:rPr>
              <a:t>pengetahuan 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50" dirty="0">
                <a:latin typeface="Arial"/>
                <a:cs typeface="Arial"/>
              </a:rPr>
              <a:t>keterampilan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TIK.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94791" y="1802447"/>
            <a:ext cx="1641475" cy="1253490"/>
            <a:chOff x="7094791" y="1802447"/>
            <a:chExt cx="1641475" cy="1253490"/>
          </a:xfrm>
        </p:grpSpPr>
        <p:sp>
          <p:nvSpPr>
            <p:cNvPr id="5" name="object 5"/>
            <p:cNvSpPr/>
            <p:nvPr/>
          </p:nvSpPr>
          <p:spPr>
            <a:xfrm>
              <a:off x="7102729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812800" y="0"/>
                  </a:moveTo>
                  <a:lnTo>
                    <a:pt x="0" y="1237614"/>
                  </a:lnTo>
                  <a:lnTo>
                    <a:pt x="1625600" y="123761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C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2729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0" y="1237614"/>
                  </a:moveTo>
                  <a:lnTo>
                    <a:pt x="812800" y="0"/>
                  </a:lnTo>
                  <a:lnTo>
                    <a:pt x="16256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85380" y="2005482"/>
            <a:ext cx="861060" cy="72199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680"/>
              </a:spcBef>
            </a:pPr>
            <a:r>
              <a:rPr sz="1800" b="1" spc="-40" dirty="0">
                <a:latin typeface="Trebuchet MS"/>
                <a:cs typeface="Trebuchet MS"/>
              </a:rPr>
              <a:t>ICT</a:t>
            </a:r>
            <a:endParaRPr sz="18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580"/>
              </a:spcBef>
            </a:pPr>
            <a:r>
              <a:rPr sz="1800" b="1" spc="-45" dirty="0">
                <a:latin typeface="Trebuchet MS"/>
                <a:cs typeface="Trebuchet MS"/>
              </a:rPr>
              <a:t>C</a:t>
            </a:r>
            <a:r>
              <a:rPr sz="1800" b="1" spc="-155" dirty="0">
                <a:latin typeface="Trebuchet MS"/>
                <a:cs typeface="Trebuchet MS"/>
              </a:rPr>
              <a:t>r</a:t>
            </a:r>
            <a:r>
              <a:rPr sz="1800" b="1" spc="-75" dirty="0">
                <a:latin typeface="Trebuchet MS"/>
                <a:cs typeface="Trebuchet MS"/>
              </a:rPr>
              <a:t>e</a:t>
            </a:r>
            <a:r>
              <a:rPr sz="1800" b="1" spc="-85" dirty="0">
                <a:latin typeface="Trebuchet MS"/>
                <a:cs typeface="Trebuchet MS"/>
              </a:rPr>
              <a:t>a</a:t>
            </a:r>
            <a:r>
              <a:rPr sz="1800" b="1" spc="-75" dirty="0">
                <a:latin typeface="Trebuchet MS"/>
                <a:cs typeface="Trebuchet MS"/>
              </a:rPr>
              <a:t>to</a:t>
            </a:r>
            <a:r>
              <a:rPr sz="1800" b="1" spc="-70" dirty="0">
                <a:latin typeface="Trebuchet MS"/>
                <a:cs typeface="Trebuchet MS"/>
              </a:rPr>
              <a:t>r</a:t>
            </a:r>
            <a:r>
              <a:rPr sz="1800" b="1" spc="-15" dirty="0">
                <a:latin typeface="Trebuchet MS"/>
                <a:cs typeface="Trebuchet MS"/>
              </a:rPr>
              <a:t>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1991" y="3040062"/>
            <a:ext cx="3267075" cy="1253490"/>
            <a:chOff x="6281991" y="3040062"/>
            <a:chExt cx="3267075" cy="1253490"/>
          </a:xfrm>
        </p:grpSpPr>
        <p:sp>
          <p:nvSpPr>
            <p:cNvPr id="9" name="object 9"/>
            <p:cNvSpPr/>
            <p:nvPr/>
          </p:nvSpPr>
          <p:spPr>
            <a:xfrm>
              <a:off x="6289928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2438400" y="0"/>
                  </a:moveTo>
                  <a:lnTo>
                    <a:pt x="812800" y="0"/>
                  </a:lnTo>
                  <a:lnTo>
                    <a:pt x="0" y="1237614"/>
                  </a:lnTo>
                  <a:lnTo>
                    <a:pt x="3251200" y="1237614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E19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9928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0" y="1237614"/>
                  </a:moveTo>
                  <a:lnTo>
                    <a:pt x="812800" y="0"/>
                  </a:lnTo>
                  <a:lnTo>
                    <a:pt x="2438400" y="0"/>
                  </a:lnTo>
                  <a:lnTo>
                    <a:pt x="32512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92340" y="3491865"/>
            <a:ext cx="12503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ICT</a:t>
            </a:r>
            <a:r>
              <a:rPr sz="1800" b="1" spc="-265" dirty="0">
                <a:latin typeface="Trebuchet MS"/>
                <a:cs typeface="Trebuchet MS"/>
              </a:rPr>
              <a:t> </a:t>
            </a:r>
            <a:r>
              <a:rPr sz="1800" b="1" spc="-65" dirty="0">
                <a:latin typeface="Trebuchet MS"/>
                <a:cs typeface="Trebuchet MS"/>
              </a:rPr>
              <a:t>Enablers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9191" y="4277677"/>
            <a:ext cx="4892675" cy="1254125"/>
            <a:chOff x="5469191" y="4277677"/>
            <a:chExt cx="4892675" cy="1254125"/>
          </a:xfrm>
        </p:grpSpPr>
        <p:sp>
          <p:nvSpPr>
            <p:cNvPr id="13" name="object 13"/>
            <p:cNvSpPr/>
            <p:nvPr/>
          </p:nvSpPr>
          <p:spPr>
            <a:xfrm>
              <a:off x="5477128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4064000" y="0"/>
                  </a:moveTo>
                  <a:lnTo>
                    <a:pt x="812800" y="0"/>
                  </a:lnTo>
                  <a:lnTo>
                    <a:pt x="0" y="1237742"/>
                  </a:lnTo>
                  <a:lnTo>
                    <a:pt x="4876800" y="123774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7128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0" y="1237742"/>
                  </a:moveTo>
                  <a:lnTo>
                    <a:pt x="812800" y="0"/>
                  </a:lnTo>
                  <a:lnTo>
                    <a:pt x="4064000" y="0"/>
                  </a:lnTo>
                  <a:lnTo>
                    <a:pt x="4876800" y="1237742"/>
                  </a:lnTo>
                  <a:lnTo>
                    <a:pt x="0" y="123774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444740" y="4729416"/>
            <a:ext cx="9429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latin typeface="Trebuchet MS"/>
                <a:cs typeface="Trebuchet MS"/>
              </a:rPr>
              <a:t>ICT</a:t>
            </a:r>
            <a:r>
              <a:rPr sz="1800" b="1" spc="-295" dirty="0">
                <a:latin typeface="Trebuchet MS"/>
                <a:cs typeface="Trebuchet MS"/>
              </a:rPr>
              <a:t> </a:t>
            </a:r>
            <a:r>
              <a:rPr sz="1800" b="1" spc="-55" dirty="0">
                <a:latin typeface="Trebuchet MS"/>
                <a:cs typeface="Trebuchet MS"/>
              </a:rPr>
              <a:t>Users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86376" y="4667884"/>
            <a:ext cx="923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Everybody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69906" y="4667884"/>
            <a:ext cx="92265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Everybody</a:t>
            </a:r>
            <a:endParaRPr sz="1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37809" y="3522345"/>
            <a:ext cx="10795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Arial"/>
                <a:cs typeface="Arial"/>
              </a:rPr>
              <a:t>IT</a:t>
            </a:r>
            <a:r>
              <a:rPr sz="1600" spc="-23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Operation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65868" y="3483991"/>
            <a:ext cx="16478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Arial"/>
                <a:cs typeface="Arial"/>
              </a:rPr>
              <a:t>Various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Credentials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76925" y="2338070"/>
            <a:ext cx="1356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0" dirty="0">
                <a:latin typeface="Arial"/>
                <a:cs typeface="Arial"/>
              </a:rPr>
              <a:t>R&amp;D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Innovators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736583" y="2338070"/>
            <a:ext cx="15220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70" dirty="0">
                <a:latin typeface="Arial"/>
                <a:cs typeface="Arial"/>
              </a:rPr>
              <a:t>Advanced</a:t>
            </a:r>
            <a:r>
              <a:rPr sz="1600" spc="-160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Degree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8309" y="5545772"/>
            <a:ext cx="71437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305" marR="5080" indent="-15240">
              <a:lnSpc>
                <a:spcPct val="100000"/>
              </a:lnSpc>
              <a:spcBef>
                <a:spcPts val="100"/>
              </a:spcBef>
            </a:pPr>
            <a:r>
              <a:rPr sz="1600" spc="-50" dirty="0">
                <a:latin typeface="Arial"/>
                <a:cs typeface="Arial"/>
              </a:rPr>
              <a:t>I</a:t>
            </a:r>
            <a:r>
              <a:rPr sz="1600" spc="-55" dirty="0">
                <a:latin typeface="Arial"/>
                <a:cs typeface="Arial"/>
              </a:rPr>
              <a:t>nd</a:t>
            </a:r>
            <a:r>
              <a:rPr sz="1600" spc="-65" dirty="0">
                <a:latin typeface="Arial"/>
                <a:cs typeface="Arial"/>
              </a:rPr>
              <a:t>u</a:t>
            </a:r>
            <a:r>
              <a:rPr sz="1600" spc="-165" dirty="0">
                <a:latin typeface="Arial"/>
                <a:cs typeface="Arial"/>
              </a:rPr>
              <a:t>s</a:t>
            </a:r>
            <a:r>
              <a:rPr sz="1600" spc="45" dirty="0">
                <a:latin typeface="Arial"/>
                <a:cs typeface="Arial"/>
              </a:rPr>
              <a:t>t</a:t>
            </a:r>
            <a:r>
              <a:rPr sz="1600" spc="65" dirty="0">
                <a:latin typeface="Arial"/>
                <a:cs typeface="Arial"/>
              </a:rPr>
              <a:t>r</a:t>
            </a:r>
            <a:r>
              <a:rPr sz="1600" spc="-25" dirty="0">
                <a:latin typeface="Arial"/>
                <a:cs typeface="Arial"/>
              </a:rPr>
              <a:t>y  </a:t>
            </a:r>
            <a:r>
              <a:rPr sz="1600" spc="-55" dirty="0">
                <a:latin typeface="Arial"/>
                <a:cs typeface="Arial"/>
              </a:rPr>
              <a:t>Specific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460868" y="5545772"/>
            <a:ext cx="91059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0640">
              <a:lnSpc>
                <a:spcPct val="100000"/>
              </a:lnSpc>
              <a:spcBef>
                <a:spcPts val="100"/>
              </a:spcBef>
            </a:pPr>
            <a:r>
              <a:rPr sz="1600" spc="-60" dirty="0">
                <a:latin typeface="Arial"/>
                <a:cs typeface="Arial"/>
              </a:rPr>
              <a:t>Generally  </a:t>
            </a:r>
            <a:r>
              <a:rPr sz="1600" spc="-55" dirty="0">
                <a:latin typeface="Arial"/>
                <a:cs typeface="Arial"/>
              </a:rPr>
              <a:t>App</a:t>
            </a:r>
            <a:r>
              <a:rPr sz="1600" spc="20" dirty="0">
                <a:latin typeface="Arial"/>
                <a:cs typeface="Arial"/>
              </a:rPr>
              <a:t>li</a:t>
            </a:r>
            <a:r>
              <a:rPr sz="1600" spc="-70" dirty="0">
                <a:latin typeface="Arial"/>
                <a:cs typeface="Arial"/>
              </a:rPr>
              <a:t>cab</a:t>
            </a:r>
            <a:r>
              <a:rPr sz="1600" spc="-30" dirty="0">
                <a:latin typeface="Arial"/>
                <a:cs typeface="Arial"/>
              </a:rPr>
              <a:t>l</a:t>
            </a:r>
            <a:r>
              <a:rPr sz="1600" spc="-9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438005" y="5529897"/>
            <a:ext cx="8909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marR="5080" indent="-104139">
              <a:lnSpc>
                <a:spcPct val="100000"/>
              </a:lnSpc>
              <a:spcBef>
                <a:spcPts val="100"/>
              </a:spcBef>
            </a:pPr>
            <a:r>
              <a:rPr sz="1600" spc="-135" dirty="0">
                <a:latin typeface="Arial"/>
                <a:cs typeface="Arial"/>
              </a:rPr>
              <a:t>E</a:t>
            </a:r>
            <a:r>
              <a:rPr sz="1600" spc="-120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t</a:t>
            </a:r>
            <a:r>
              <a:rPr sz="1600" spc="15" dirty="0">
                <a:latin typeface="Arial"/>
                <a:cs typeface="Arial"/>
              </a:rPr>
              <a:t>e</a:t>
            </a:r>
            <a:r>
              <a:rPr sz="1600" spc="-15" dirty="0">
                <a:latin typeface="Arial"/>
                <a:cs typeface="Arial"/>
              </a:rPr>
              <a:t>r</a:t>
            </a:r>
            <a:r>
              <a:rPr sz="1600" spc="-35" dirty="0">
                <a:latin typeface="Arial"/>
                <a:cs typeface="Arial"/>
              </a:rPr>
              <a:t>p</a:t>
            </a:r>
            <a:r>
              <a:rPr sz="1600" spc="10" dirty="0">
                <a:latin typeface="Arial"/>
                <a:cs typeface="Arial"/>
              </a:rPr>
              <a:t>r</a:t>
            </a:r>
            <a:r>
              <a:rPr sz="1600" spc="15" dirty="0">
                <a:latin typeface="Arial"/>
                <a:cs typeface="Arial"/>
              </a:rPr>
              <a:t>i</a:t>
            </a:r>
            <a:r>
              <a:rPr sz="1600" spc="-165" dirty="0">
                <a:latin typeface="Arial"/>
                <a:cs typeface="Arial"/>
              </a:rPr>
              <a:t>s</a:t>
            </a:r>
            <a:r>
              <a:rPr sz="1600" spc="-65" dirty="0">
                <a:latin typeface="Arial"/>
                <a:cs typeface="Arial"/>
              </a:rPr>
              <a:t>e  </a:t>
            </a:r>
            <a:r>
              <a:rPr sz="1600" spc="-55" dirty="0">
                <a:latin typeface="Arial"/>
                <a:cs typeface="Arial"/>
              </a:rPr>
              <a:t>Specific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561073" y="1810385"/>
            <a:ext cx="2731770" cy="3713479"/>
          </a:xfrm>
          <a:custGeom>
            <a:avLst/>
            <a:gdLst/>
            <a:ahLst/>
            <a:cxnLst/>
            <a:rect l="l" t="t" r="r" b="b"/>
            <a:pathLst>
              <a:path w="2731770" h="3713479">
                <a:moveTo>
                  <a:pt x="1354454" y="0"/>
                </a:moveTo>
                <a:lnTo>
                  <a:pt x="0" y="3712972"/>
                </a:lnTo>
              </a:path>
              <a:path w="2731770" h="3713479">
                <a:moveTo>
                  <a:pt x="1354454" y="0"/>
                </a:moveTo>
                <a:lnTo>
                  <a:pt x="2731389" y="3712972"/>
                </a:lnTo>
              </a:path>
            </a:pathLst>
          </a:custGeom>
          <a:ln w="15875">
            <a:solidFill>
              <a:srgbClr val="2FA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36974" y="763721"/>
            <a:ext cx="46323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5" dirty="0">
                <a:solidFill>
                  <a:schemeClr val="accent2">
                    <a:lumMod val="75000"/>
                  </a:schemeClr>
                </a:solidFill>
              </a:rPr>
              <a:t>Pie</a:t>
            </a:r>
            <a:r>
              <a:rPr b="1" spc="-55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145" dirty="0">
                <a:solidFill>
                  <a:schemeClr val="accent2">
                    <a:lumMod val="75000"/>
                  </a:schemeClr>
                </a:solidFill>
              </a:rPr>
              <a:t>Chart</a:t>
            </a:r>
            <a:r>
              <a:rPr b="1" spc="-40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130" dirty="0">
                <a:solidFill>
                  <a:schemeClr val="accent2">
                    <a:lumMod val="75000"/>
                  </a:schemeClr>
                </a:solidFill>
              </a:rPr>
              <a:t>Industri</a:t>
            </a:r>
            <a:r>
              <a:rPr b="1" spc="-69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4347210" cy="2371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Seluruh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tingkatan</a:t>
            </a:r>
            <a:r>
              <a:rPr sz="2400" spc="-21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pengguna</a:t>
            </a:r>
            <a:r>
              <a:rPr sz="2400" spc="-37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  </a:t>
            </a:r>
            <a:r>
              <a:rPr sz="2400" spc="-75" dirty="0">
                <a:latin typeface="Arial"/>
                <a:cs typeface="Arial"/>
              </a:rPr>
              <a:t>dalam Piramida </a:t>
            </a:r>
            <a:r>
              <a:rPr sz="2400" spc="-125" dirty="0">
                <a:latin typeface="Arial"/>
                <a:cs typeface="Arial"/>
              </a:rPr>
              <a:t>TIK  </a:t>
            </a:r>
            <a:r>
              <a:rPr sz="2400" spc="-50" dirty="0">
                <a:latin typeface="Arial"/>
                <a:cs typeface="Arial"/>
              </a:rPr>
              <a:t>berkontribusi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dalam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industri</a:t>
            </a:r>
            <a:r>
              <a:rPr sz="2400" spc="-35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  </a:t>
            </a:r>
            <a:r>
              <a:rPr sz="2400" spc="-85" dirty="0">
                <a:latin typeface="Arial"/>
                <a:cs typeface="Arial"/>
              </a:rPr>
              <a:t>maupun </a:t>
            </a:r>
            <a:r>
              <a:rPr sz="2400" spc="-50" dirty="0">
                <a:latin typeface="Arial"/>
                <a:cs typeface="Arial"/>
              </a:rPr>
              <a:t>sektor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lainnya.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Setiap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tingkatan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pengguna</a:t>
            </a:r>
            <a:r>
              <a:rPr sz="2400" spc="-39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20" dirty="0">
                <a:latin typeface="Arial"/>
                <a:cs typeface="Arial"/>
              </a:rPr>
              <a:t>memiliki </a:t>
            </a:r>
            <a:r>
              <a:rPr sz="2400" spc="-85" dirty="0">
                <a:latin typeface="Arial"/>
                <a:cs typeface="Arial"/>
              </a:rPr>
              <a:t>peran</a:t>
            </a:r>
            <a:r>
              <a:rPr sz="2400" spc="-36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masing-masing.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78600" y="1800860"/>
            <a:ext cx="3736340" cy="49606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240" y="3406895"/>
            <a:ext cx="7347584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715" algn="r">
              <a:lnSpc>
                <a:spcPct val="100000"/>
              </a:lnSpc>
              <a:spcBef>
                <a:spcPts val="100"/>
              </a:spcBef>
            </a:pPr>
            <a:r>
              <a:rPr b="1" spc="-45" dirty="0"/>
              <a:t>TIK</a:t>
            </a:r>
            <a:r>
              <a:rPr b="1" spc="-520" dirty="0"/>
              <a:t> </a:t>
            </a:r>
            <a:r>
              <a:rPr b="1" spc="-90" dirty="0"/>
              <a:t>Untuk</a:t>
            </a:r>
            <a:r>
              <a:rPr b="1" spc="-400" dirty="0"/>
              <a:t> </a:t>
            </a:r>
            <a:r>
              <a:rPr b="1" spc="-150" dirty="0"/>
              <a:t>Pemecahan</a:t>
            </a:r>
            <a:r>
              <a:rPr b="1" spc="-380" dirty="0"/>
              <a:t> </a:t>
            </a:r>
            <a:r>
              <a:rPr b="1" spc="-35" dirty="0"/>
              <a:t>Masalah</a:t>
            </a:r>
            <a:r>
              <a:rPr b="1" spc="-395" dirty="0"/>
              <a:t> </a:t>
            </a:r>
            <a:r>
              <a:rPr b="1" spc="-145" dirty="0"/>
              <a:t>di</a:t>
            </a: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b="1" spc="30" dirty="0"/>
              <a:t>Mas</a:t>
            </a:r>
            <a:r>
              <a:rPr b="1" spc="35" dirty="0"/>
              <a:t>y</a:t>
            </a:r>
            <a:r>
              <a:rPr b="1" spc="-125" dirty="0"/>
              <a:t>arakat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9069" y="4797170"/>
            <a:ext cx="10864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1002" y="875978"/>
            <a:ext cx="630999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5" dirty="0">
                <a:solidFill>
                  <a:schemeClr val="accent2">
                    <a:lumMod val="75000"/>
                  </a:schemeClr>
                </a:solidFill>
              </a:rPr>
              <a:t>Kontribusi</a:t>
            </a:r>
            <a:r>
              <a:rPr b="1" spc="-68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  <a:r>
              <a:rPr b="1" spc="-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145" dirty="0">
                <a:solidFill>
                  <a:schemeClr val="accent2">
                    <a:lumMod val="75000"/>
                  </a:schemeClr>
                </a:solidFill>
              </a:rPr>
              <a:t>di</a:t>
            </a:r>
            <a:r>
              <a:rPr b="1" spc="-39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65" dirty="0">
                <a:solidFill>
                  <a:schemeClr val="accent2">
                    <a:lumMod val="75000"/>
                  </a:schemeClr>
                </a:solidFill>
              </a:rPr>
              <a:t>Masyarakat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4692015" cy="3468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TIK </a:t>
            </a:r>
            <a:r>
              <a:rPr sz="2400" spc="-55" dirty="0">
                <a:latin typeface="Arial"/>
                <a:cs typeface="Arial"/>
              </a:rPr>
              <a:t>dapat </a:t>
            </a:r>
            <a:r>
              <a:rPr sz="2400" spc="-50" dirty="0">
                <a:latin typeface="Arial"/>
                <a:cs typeface="Arial"/>
              </a:rPr>
              <a:t>berkontribusi </a:t>
            </a:r>
            <a:r>
              <a:rPr sz="2400" spc="-105" dirty="0">
                <a:latin typeface="Arial"/>
                <a:cs typeface="Arial"/>
              </a:rPr>
              <a:t>pada  </a:t>
            </a:r>
            <a:r>
              <a:rPr sz="2400" b="1" spc="-90" dirty="0">
                <a:latin typeface="Trebuchet MS"/>
                <a:cs typeface="Trebuchet MS"/>
              </a:rPr>
              <a:t>pertumbuhan </a:t>
            </a:r>
            <a:r>
              <a:rPr sz="2400" b="1" spc="-85" dirty="0">
                <a:latin typeface="Trebuchet MS"/>
                <a:cs typeface="Trebuchet MS"/>
              </a:rPr>
              <a:t>ekonomi </a:t>
            </a:r>
            <a:r>
              <a:rPr sz="2400" spc="-125" dirty="0">
                <a:latin typeface="Arial"/>
                <a:cs typeface="Arial"/>
              </a:rPr>
              <a:t>bangsa  </a:t>
            </a: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spc="-80" dirty="0">
                <a:latin typeface="Arial"/>
                <a:cs typeface="Arial"/>
              </a:rPr>
              <a:t>inovasi </a:t>
            </a:r>
            <a:r>
              <a:rPr sz="2400" spc="-70" dirty="0">
                <a:latin typeface="Arial"/>
                <a:cs typeface="Arial"/>
              </a:rPr>
              <a:t>hingga  </a:t>
            </a:r>
            <a:r>
              <a:rPr sz="2400" b="1" spc="-90" dirty="0">
                <a:latin typeface="Trebuchet MS"/>
                <a:cs typeface="Trebuchet MS"/>
              </a:rPr>
              <a:t>penyelesaian</a:t>
            </a:r>
            <a:r>
              <a:rPr sz="2400" b="1" spc="-295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masalah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55" dirty="0">
                <a:latin typeface="Trebuchet MS"/>
                <a:cs typeface="Trebuchet MS"/>
              </a:rPr>
              <a:t>sosial</a:t>
            </a:r>
            <a:r>
              <a:rPr sz="2400" b="1" spc="-235" dirty="0"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yang  </a:t>
            </a:r>
            <a:r>
              <a:rPr sz="2400" spc="-60" dirty="0">
                <a:latin typeface="Arial"/>
                <a:cs typeface="Arial"/>
              </a:rPr>
              <a:t>dihadapi.</a:t>
            </a:r>
            <a:endParaRPr sz="2400">
              <a:latin typeface="Arial"/>
              <a:cs typeface="Arial"/>
            </a:endParaRPr>
          </a:p>
          <a:p>
            <a:pPr marL="299085" marR="124460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spc="-85" dirty="0">
                <a:latin typeface="Arial"/>
                <a:cs typeface="Arial"/>
              </a:rPr>
              <a:t>inovasi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70" dirty="0">
                <a:latin typeface="Arial"/>
                <a:cs typeface="Arial"/>
              </a:rPr>
              <a:t>pemanfaatan  </a:t>
            </a:r>
            <a:r>
              <a:rPr sz="2400" spc="-105" dirty="0">
                <a:latin typeface="Arial"/>
                <a:cs typeface="Arial"/>
              </a:rPr>
              <a:t>TIK, </a:t>
            </a:r>
            <a:r>
              <a:rPr sz="2400" spc="-125" dirty="0">
                <a:latin typeface="Arial"/>
                <a:cs typeface="Arial"/>
              </a:rPr>
              <a:t>sebuah </a:t>
            </a:r>
            <a:r>
              <a:rPr sz="2400" spc="-100" dirty="0">
                <a:latin typeface="Arial"/>
                <a:cs typeface="Arial"/>
              </a:rPr>
              <a:t>negara </a:t>
            </a:r>
            <a:r>
              <a:rPr sz="2400" spc="-55" dirty="0">
                <a:latin typeface="Arial"/>
                <a:cs typeface="Arial"/>
              </a:rPr>
              <a:t>dapat  </a:t>
            </a:r>
            <a:r>
              <a:rPr sz="2400" b="1" spc="-60" dirty="0">
                <a:latin typeface="Trebuchet MS"/>
                <a:cs typeface="Trebuchet MS"/>
              </a:rPr>
              <a:t>meningkatkan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45" dirty="0">
                <a:latin typeface="Trebuchet MS"/>
                <a:cs typeface="Trebuchet MS"/>
              </a:rPr>
              <a:t>daya</a:t>
            </a:r>
            <a:r>
              <a:rPr sz="2400" b="1" spc="-254" dirty="0">
                <a:latin typeface="Trebuchet MS"/>
                <a:cs typeface="Trebuchet MS"/>
              </a:rPr>
              <a:t> </a:t>
            </a:r>
            <a:r>
              <a:rPr sz="2400" b="1" spc="-30" dirty="0">
                <a:latin typeface="Trebuchet MS"/>
                <a:cs typeface="Trebuchet MS"/>
              </a:rPr>
              <a:t>saing</a:t>
            </a:r>
            <a:r>
              <a:rPr sz="2400" b="1" spc="-225" dirty="0">
                <a:latin typeface="Trebuchet MS"/>
                <a:cs typeface="Trebuchet MS"/>
              </a:rPr>
              <a:t> </a:t>
            </a:r>
            <a:r>
              <a:rPr sz="2400" spc="-140" dirty="0">
                <a:latin typeface="Arial"/>
                <a:cs typeface="Arial"/>
              </a:rPr>
              <a:t>secara  </a:t>
            </a:r>
            <a:r>
              <a:rPr sz="2400" spc="-50" dirty="0">
                <a:latin typeface="Arial"/>
                <a:cs typeface="Arial"/>
              </a:rPr>
              <a:t>global.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00800" y="1671815"/>
            <a:ext cx="5060061" cy="47095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 txBox="1"/>
          <p:nvPr/>
        </p:nvSpPr>
        <p:spPr>
          <a:xfrm>
            <a:off x="9557384" y="2558796"/>
            <a:ext cx="1572895" cy="1854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65" dirty="0">
                <a:latin typeface="Arial"/>
                <a:cs typeface="Arial"/>
              </a:rPr>
              <a:t>Adopsi </a:t>
            </a:r>
            <a:r>
              <a:rPr sz="2000" spc="-100" dirty="0">
                <a:latin typeface="Arial"/>
                <a:cs typeface="Arial"/>
              </a:rPr>
              <a:t>TIK  </a:t>
            </a:r>
            <a:r>
              <a:rPr sz="2000" spc="-80" dirty="0">
                <a:latin typeface="Arial"/>
                <a:cs typeface="Arial"/>
              </a:rPr>
              <a:t>Indonesia  </a:t>
            </a:r>
            <a:r>
              <a:rPr sz="2000" spc="-75" dirty="0">
                <a:latin typeface="Arial"/>
                <a:cs typeface="Arial"/>
              </a:rPr>
              <a:t>masih </a:t>
            </a:r>
            <a:r>
              <a:rPr sz="2000" spc="-10" dirty="0">
                <a:latin typeface="Arial"/>
                <a:cs typeface="Arial"/>
              </a:rPr>
              <a:t>di  </a:t>
            </a:r>
            <a:r>
              <a:rPr sz="2000" spc="-75" dirty="0">
                <a:latin typeface="Arial"/>
                <a:cs typeface="Arial"/>
              </a:rPr>
              <a:t>bawah</a:t>
            </a:r>
            <a:r>
              <a:rPr sz="2000" spc="-25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rata-  </a:t>
            </a:r>
            <a:r>
              <a:rPr sz="2000" spc="-30" dirty="0">
                <a:latin typeface="Arial"/>
                <a:cs typeface="Arial"/>
              </a:rPr>
              <a:t>rata </a:t>
            </a:r>
            <a:r>
              <a:rPr sz="2000" spc="-80" dirty="0">
                <a:latin typeface="Arial"/>
                <a:cs typeface="Arial"/>
              </a:rPr>
              <a:t>negara  </a:t>
            </a:r>
            <a:r>
              <a:rPr sz="2000" spc="-95" dirty="0">
                <a:latin typeface="Arial"/>
                <a:cs typeface="Arial"/>
              </a:rPr>
              <a:t>Asia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Pasifik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797389" y="177568"/>
            <a:ext cx="8546442" cy="6364837"/>
            <a:chOff x="1484249" y="133121"/>
            <a:chExt cx="9062720" cy="6591934"/>
          </a:xfrm>
        </p:grpSpPr>
        <p:sp>
          <p:nvSpPr>
            <p:cNvPr id="12" name="object 12"/>
            <p:cNvSpPr/>
            <p:nvPr/>
          </p:nvSpPr>
          <p:spPr>
            <a:xfrm>
              <a:off x="1484249" y="133121"/>
              <a:ext cx="7818755" cy="659180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66871" y="2539936"/>
              <a:ext cx="563880" cy="4147185"/>
            </a:xfrm>
            <a:custGeom>
              <a:avLst/>
              <a:gdLst/>
              <a:ahLst/>
              <a:cxnLst/>
              <a:rect l="l" t="t" r="r" b="b"/>
              <a:pathLst>
                <a:path w="563879" h="4147184">
                  <a:moveTo>
                    <a:pt x="0" y="4147185"/>
                  </a:moveTo>
                  <a:lnTo>
                    <a:pt x="563422" y="4147185"/>
                  </a:lnTo>
                  <a:lnTo>
                    <a:pt x="563422" y="0"/>
                  </a:lnTo>
                  <a:lnTo>
                    <a:pt x="0" y="0"/>
                  </a:lnTo>
                  <a:lnTo>
                    <a:pt x="0" y="4147185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929506" y="2292350"/>
              <a:ext cx="6617970" cy="266700"/>
            </a:xfrm>
            <a:custGeom>
              <a:avLst/>
              <a:gdLst/>
              <a:ahLst/>
              <a:cxnLst/>
              <a:rect l="l" t="t" r="r" b="b"/>
              <a:pathLst>
                <a:path w="6617970" h="266700">
                  <a:moveTo>
                    <a:pt x="6560311" y="0"/>
                  </a:moveTo>
                  <a:lnTo>
                    <a:pt x="19050" y="0"/>
                  </a:lnTo>
                  <a:lnTo>
                    <a:pt x="11626" y="1494"/>
                  </a:lnTo>
                  <a:lnTo>
                    <a:pt x="5572" y="5572"/>
                  </a:lnTo>
                  <a:lnTo>
                    <a:pt x="1494" y="11626"/>
                  </a:lnTo>
                  <a:lnTo>
                    <a:pt x="0" y="19050"/>
                  </a:lnTo>
                  <a:lnTo>
                    <a:pt x="0" y="247650"/>
                  </a:lnTo>
                  <a:lnTo>
                    <a:pt x="1494" y="255073"/>
                  </a:lnTo>
                  <a:lnTo>
                    <a:pt x="5572" y="261127"/>
                  </a:lnTo>
                  <a:lnTo>
                    <a:pt x="11626" y="265205"/>
                  </a:lnTo>
                  <a:lnTo>
                    <a:pt x="19050" y="266700"/>
                  </a:lnTo>
                  <a:lnTo>
                    <a:pt x="26473" y="265205"/>
                  </a:lnTo>
                  <a:lnTo>
                    <a:pt x="38100" y="38100"/>
                  </a:lnTo>
                  <a:lnTo>
                    <a:pt x="19050" y="38100"/>
                  </a:lnTo>
                  <a:lnTo>
                    <a:pt x="38100" y="19050"/>
                  </a:lnTo>
                  <a:lnTo>
                    <a:pt x="6579361" y="19050"/>
                  </a:lnTo>
                  <a:lnTo>
                    <a:pt x="6577849" y="11626"/>
                  </a:lnTo>
                  <a:lnTo>
                    <a:pt x="6573742" y="5572"/>
                  </a:lnTo>
                  <a:lnTo>
                    <a:pt x="6567681" y="1494"/>
                  </a:lnTo>
                  <a:lnTo>
                    <a:pt x="6560311" y="0"/>
                  </a:lnTo>
                  <a:close/>
                </a:path>
                <a:path w="6617970" h="266700">
                  <a:moveTo>
                    <a:pt x="6541261" y="133350"/>
                  </a:moveTo>
                  <a:lnTo>
                    <a:pt x="6503161" y="133350"/>
                  </a:lnTo>
                  <a:lnTo>
                    <a:pt x="6560311" y="247650"/>
                  </a:lnTo>
                  <a:lnTo>
                    <a:pt x="6598411" y="171450"/>
                  </a:lnTo>
                  <a:lnTo>
                    <a:pt x="6560311" y="171450"/>
                  </a:lnTo>
                  <a:lnTo>
                    <a:pt x="6552888" y="169955"/>
                  </a:lnTo>
                  <a:lnTo>
                    <a:pt x="6546834" y="165877"/>
                  </a:lnTo>
                  <a:lnTo>
                    <a:pt x="6542756" y="159823"/>
                  </a:lnTo>
                  <a:lnTo>
                    <a:pt x="6541261" y="152400"/>
                  </a:lnTo>
                  <a:lnTo>
                    <a:pt x="6541261" y="133350"/>
                  </a:lnTo>
                  <a:close/>
                </a:path>
                <a:path w="6617970" h="266700">
                  <a:moveTo>
                    <a:pt x="6541261" y="19050"/>
                  </a:moveTo>
                  <a:lnTo>
                    <a:pt x="6541261" y="152400"/>
                  </a:lnTo>
                  <a:lnTo>
                    <a:pt x="6542756" y="159823"/>
                  </a:lnTo>
                  <a:lnTo>
                    <a:pt x="6546834" y="165877"/>
                  </a:lnTo>
                  <a:lnTo>
                    <a:pt x="6552888" y="169955"/>
                  </a:lnTo>
                  <a:lnTo>
                    <a:pt x="6560311" y="171450"/>
                  </a:lnTo>
                  <a:lnTo>
                    <a:pt x="6567681" y="169955"/>
                  </a:lnTo>
                  <a:lnTo>
                    <a:pt x="6573742" y="165877"/>
                  </a:lnTo>
                  <a:lnTo>
                    <a:pt x="6577849" y="159823"/>
                  </a:lnTo>
                  <a:lnTo>
                    <a:pt x="6579361" y="152400"/>
                  </a:lnTo>
                  <a:lnTo>
                    <a:pt x="6579361" y="38100"/>
                  </a:lnTo>
                  <a:lnTo>
                    <a:pt x="6560311" y="38100"/>
                  </a:lnTo>
                  <a:lnTo>
                    <a:pt x="6541261" y="19050"/>
                  </a:lnTo>
                  <a:close/>
                </a:path>
                <a:path w="6617970" h="266700">
                  <a:moveTo>
                    <a:pt x="6617461" y="133350"/>
                  </a:moveTo>
                  <a:lnTo>
                    <a:pt x="6579361" y="133350"/>
                  </a:lnTo>
                  <a:lnTo>
                    <a:pt x="6579361" y="152400"/>
                  </a:lnTo>
                  <a:lnTo>
                    <a:pt x="6577849" y="159823"/>
                  </a:lnTo>
                  <a:lnTo>
                    <a:pt x="6573742" y="165877"/>
                  </a:lnTo>
                  <a:lnTo>
                    <a:pt x="6567681" y="169955"/>
                  </a:lnTo>
                  <a:lnTo>
                    <a:pt x="6560311" y="171450"/>
                  </a:lnTo>
                  <a:lnTo>
                    <a:pt x="6598411" y="171450"/>
                  </a:lnTo>
                  <a:lnTo>
                    <a:pt x="6617461" y="133350"/>
                  </a:lnTo>
                  <a:close/>
                </a:path>
                <a:path w="6617970" h="266700">
                  <a:moveTo>
                    <a:pt x="38100" y="19050"/>
                  </a:moveTo>
                  <a:lnTo>
                    <a:pt x="19050" y="38100"/>
                  </a:lnTo>
                  <a:lnTo>
                    <a:pt x="38100" y="38100"/>
                  </a:lnTo>
                  <a:lnTo>
                    <a:pt x="38100" y="19050"/>
                  </a:lnTo>
                  <a:close/>
                </a:path>
                <a:path w="6617970" h="266700">
                  <a:moveTo>
                    <a:pt x="6541261" y="19050"/>
                  </a:moveTo>
                  <a:lnTo>
                    <a:pt x="38100" y="19050"/>
                  </a:lnTo>
                  <a:lnTo>
                    <a:pt x="38100" y="38100"/>
                  </a:lnTo>
                  <a:lnTo>
                    <a:pt x="6541261" y="38100"/>
                  </a:lnTo>
                  <a:lnTo>
                    <a:pt x="6541261" y="19050"/>
                  </a:lnTo>
                  <a:close/>
                </a:path>
                <a:path w="6617970" h="266700">
                  <a:moveTo>
                    <a:pt x="6579361" y="19050"/>
                  </a:moveTo>
                  <a:lnTo>
                    <a:pt x="6541261" y="19050"/>
                  </a:lnTo>
                  <a:lnTo>
                    <a:pt x="6560311" y="38100"/>
                  </a:lnTo>
                  <a:lnTo>
                    <a:pt x="6579361" y="38100"/>
                  </a:lnTo>
                  <a:lnTo>
                    <a:pt x="6579361" y="1905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67015" y="6542405"/>
            <a:ext cx="14382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0" dirty="0">
                <a:latin typeface="Trebuchet MS"/>
                <a:cs typeface="Trebuchet MS"/>
              </a:rPr>
              <a:t>Sumber</a:t>
            </a:r>
            <a:r>
              <a:rPr sz="1200" spc="-30" dirty="0">
                <a:latin typeface="Arial"/>
                <a:cs typeface="Arial"/>
              </a:rPr>
              <a:t>:</a:t>
            </a:r>
            <a:r>
              <a:rPr sz="1200" spc="-16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weforum.org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Benchmarking</a:t>
            </a:r>
            <a:r>
              <a:rPr spc="-390" dirty="0"/>
              <a:t> </a:t>
            </a:r>
            <a:r>
              <a:rPr spc="-110" dirty="0"/>
              <a:t>Pemanfaatan</a:t>
            </a:r>
            <a:r>
              <a:rPr spc="-650" dirty="0"/>
              <a:t> </a:t>
            </a:r>
            <a:r>
              <a:rPr spc="-45" dirty="0"/>
              <a:t>TIK</a:t>
            </a:r>
            <a:r>
              <a:rPr spc="-395" dirty="0"/>
              <a:t> </a:t>
            </a:r>
            <a:r>
              <a:rPr spc="-145" dirty="0"/>
              <a:t>di  </a:t>
            </a:r>
            <a:r>
              <a:rPr spc="-160" dirty="0"/>
              <a:t>Jepang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00387"/>
            <a:ext cx="7675880" cy="3811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2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4" dirty="0">
                <a:latin typeface="Arial"/>
                <a:cs typeface="Arial"/>
              </a:rPr>
              <a:t>Beberapa </a:t>
            </a:r>
            <a:r>
              <a:rPr sz="2400" spc="-100" dirty="0">
                <a:latin typeface="Arial"/>
                <a:cs typeface="Arial"/>
              </a:rPr>
              <a:t>isu </a:t>
            </a:r>
            <a:r>
              <a:rPr sz="2400" spc="-105" dirty="0">
                <a:latin typeface="Arial"/>
                <a:cs typeface="Arial"/>
              </a:rPr>
              <a:t>sosial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515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Jepang:</a:t>
            </a:r>
            <a:endParaRPr sz="24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112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30" dirty="0">
                <a:latin typeface="Arial"/>
                <a:cs typeface="Arial"/>
              </a:rPr>
              <a:t>“</a:t>
            </a:r>
            <a:r>
              <a:rPr sz="2000" i="1" spc="-30" dirty="0">
                <a:latin typeface="Trebuchet MS"/>
                <a:cs typeface="Trebuchet MS"/>
              </a:rPr>
              <a:t>Aging</a:t>
            </a:r>
            <a:r>
              <a:rPr sz="2000" i="1" spc="-305" dirty="0">
                <a:latin typeface="Trebuchet MS"/>
                <a:cs typeface="Trebuchet MS"/>
              </a:rPr>
              <a:t> </a:t>
            </a:r>
            <a:r>
              <a:rPr sz="2000" i="1" spc="-65" dirty="0">
                <a:latin typeface="Trebuchet MS"/>
                <a:cs typeface="Trebuchet MS"/>
              </a:rPr>
              <a:t>Society</a:t>
            </a:r>
            <a:r>
              <a:rPr sz="2000" spc="-65" dirty="0">
                <a:latin typeface="Arial"/>
                <a:cs typeface="Arial"/>
              </a:rPr>
              <a:t>”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atau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penduduk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manula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lebih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banyak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dibandingkan  </a:t>
            </a:r>
            <a:r>
              <a:rPr sz="2000" spc="-75" dirty="0">
                <a:latin typeface="Arial"/>
                <a:cs typeface="Arial"/>
              </a:rPr>
              <a:t>dengan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usia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produktif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70" dirty="0">
                <a:latin typeface="Arial"/>
                <a:cs typeface="Arial"/>
              </a:rPr>
              <a:t>kekurangan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tenaga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kerja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Kebutuhan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untuk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memperkuat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layanan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perawatan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Kesehatan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Kebutuhan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untuk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memperkuat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layanan</a:t>
            </a:r>
            <a:r>
              <a:rPr sz="2000" spc="-27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Administratif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5" dirty="0">
                <a:latin typeface="Arial"/>
                <a:cs typeface="Arial"/>
              </a:rPr>
              <a:t>Kebutuhan </a:t>
            </a:r>
            <a:r>
              <a:rPr sz="2000" spc="-20" dirty="0">
                <a:latin typeface="Arial"/>
                <a:cs typeface="Arial"/>
              </a:rPr>
              <a:t>untuk </a:t>
            </a:r>
            <a:r>
              <a:rPr sz="2000" spc="-40" dirty="0">
                <a:latin typeface="Arial"/>
                <a:cs typeface="Arial"/>
              </a:rPr>
              <a:t>memperkuat</a:t>
            </a:r>
            <a:r>
              <a:rPr sz="2000" spc="-44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Pendidikan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95" dirty="0">
                <a:latin typeface="Arial"/>
                <a:cs typeface="Arial"/>
              </a:rPr>
              <a:t>Masalah </a:t>
            </a:r>
            <a:r>
              <a:rPr sz="2000" spc="-50" dirty="0">
                <a:latin typeface="Arial"/>
                <a:cs typeface="Arial"/>
              </a:rPr>
              <a:t>lingkungan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39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energi</a:t>
            </a:r>
            <a:endParaRPr sz="20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4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5" dirty="0">
                <a:latin typeface="Arial"/>
                <a:cs typeface="Arial"/>
              </a:rPr>
              <a:t>Berbagai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layanan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disediakan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oleh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Pemerintah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Jepang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30" dirty="0">
                <a:latin typeface="Arial"/>
                <a:cs typeface="Arial"/>
              </a:rPr>
              <a:t>untuk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memecahkan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isu-isu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sosial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tersebut.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360997"/>
            <a:ext cx="6889115" cy="1245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Solusi </a:t>
            </a:r>
            <a:r>
              <a:rPr spc="-95" dirty="0"/>
              <a:t>Layanan </a:t>
            </a:r>
            <a:r>
              <a:rPr spc="-45" dirty="0"/>
              <a:t>TIK </a:t>
            </a:r>
            <a:r>
              <a:rPr spc="-90" dirty="0"/>
              <a:t>Untuk  </a:t>
            </a:r>
            <a:r>
              <a:rPr spc="-155" dirty="0"/>
              <a:t>Pemecahan</a:t>
            </a:r>
            <a:r>
              <a:rPr spc="-375" dirty="0"/>
              <a:t> </a:t>
            </a:r>
            <a:r>
              <a:rPr spc="-75" dirty="0"/>
              <a:t>Isu</a:t>
            </a:r>
            <a:r>
              <a:rPr spc="-490" dirty="0"/>
              <a:t> </a:t>
            </a:r>
            <a:r>
              <a:rPr spc="-50" dirty="0"/>
              <a:t>Sosial</a:t>
            </a:r>
            <a:r>
              <a:rPr spc="-395" dirty="0"/>
              <a:t> </a:t>
            </a:r>
            <a:r>
              <a:rPr spc="-140" dirty="0"/>
              <a:t>di</a:t>
            </a:r>
            <a:r>
              <a:rPr spc="-465" dirty="0"/>
              <a:t> </a:t>
            </a:r>
            <a:r>
              <a:rPr spc="-160" dirty="0"/>
              <a:t>Jepang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18244" y="1828800"/>
            <a:ext cx="2399665" cy="215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90" dirty="0">
                <a:latin typeface="Arial"/>
                <a:cs typeface="Arial"/>
              </a:rPr>
              <a:t>Solusi Layanan </a:t>
            </a:r>
            <a:r>
              <a:rPr sz="2000" spc="-100" dirty="0">
                <a:latin typeface="Arial"/>
                <a:cs typeface="Arial"/>
              </a:rPr>
              <a:t>TIK  </a:t>
            </a:r>
            <a:r>
              <a:rPr sz="2000" spc="-45" dirty="0">
                <a:latin typeface="Arial"/>
                <a:cs typeface="Arial"/>
              </a:rPr>
              <a:t>dapat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memecahkan  </a:t>
            </a:r>
            <a:r>
              <a:rPr sz="2000" spc="-60" dirty="0">
                <a:latin typeface="Arial"/>
                <a:cs typeface="Arial"/>
              </a:rPr>
              <a:t>berbagai </a:t>
            </a:r>
            <a:r>
              <a:rPr sz="2000" spc="-90" dirty="0">
                <a:latin typeface="Arial"/>
                <a:cs typeface="Arial"/>
              </a:rPr>
              <a:t>isu </a:t>
            </a:r>
            <a:r>
              <a:rPr sz="2000" spc="-95" dirty="0">
                <a:latin typeface="Arial"/>
                <a:cs typeface="Arial"/>
              </a:rPr>
              <a:t>sosial  </a:t>
            </a:r>
            <a:r>
              <a:rPr sz="2000" spc="-80" dirty="0">
                <a:latin typeface="Arial"/>
                <a:cs typeface="Arial"/>
              </a:rPr>
              <a:t>dan </a:t>
            </a:r>
            <a:r>
              <a:rPr sz="2000" spc="-70" dirty="0">
                <a:latin typeface="Arial"/>
                <a:cs typeface="Arial"/>
              </a:rPr>
              <a:t>menghasilkan  </a:t>
            </a:r>
            <a:r>
              <a:rPr sz="2000" spc="-65" dirty="0">
                <a:latin typeface="Arial"/>
                <a:cs typeface="Arial"/>
              </a:rPr>
              <a:t>sistem </a:t>
            </a:r>
            <a:r>
              <a:rPr sz="2000" spc="-95" dirty="0">
                <a:latin typeface="Arial"/>
                <a:cs typeface="Arial"/>
              </a:rPr>
              <a:t>sosial </a:t>
            </a:r>
            <a:r>
              <a:rPr sz="2000" spc="-50" dirty="0">
                <a:latin typeface="Arial"/>
                <a:cs typeface="Arial"/>
              </a:rPr>
              <a:t>atau  </a:t>
            </a:r>
            <a:r>
              <a:rPr sz="2000" spc="-80" dirty="0">
                <a:latin typeface="Arial"/>
                <a:cs typeface="Arial"/>
              </a:rPr>
              <a:t>budaya </a:t>
            </a:r>
            <a:r>
              <a:rPr sz="2000" spc="-60" dirty="0">
                <a:latin typeface="Arial"/>
                <a:cs typeface="Arial"/>
              </a:rPr>
              <a:t>baru </a:t>
            </a:r>
            <a:r>
              <a:rPr sz="2000" spc="-10" dirty="0">
                <a:latin typeface="Arial"/>
                <a:cs typeface="Arial"/>
              </a:rPr>
              <a:t>di  </a:t>
            </a:r>
            <a:r>
              <a:rPr sz="2000" spc="-70" dirty="0">
                <a:latin typeface="Arial"/>
                <a:cs typeface="Arial"/>
              </a:rPr>
              <a:t>masyarakat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4249" y="1810311"/>
            <a:ext cx="7123938" cy="498030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563369" y="6538912"/>
            <a:ext cx="1983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35" dirty="0">
                <a:latin typeface="Trebuchet MS"/>
                <a:cs typeface="Trebuchet MS"/>
              </a:rPr>
              <a:t>Sumber</a:t>
            </a:r>
            <a:r>
              <a:rPr sz="1200" spc="-35" dirty="0">
                <a:latin typeface="Arial"/>
                <a:cs typeface="Arial"/>
              </a:rPr>
              <a:t>: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NTT</a:t>
            </a:r>
            <a:r>
              <a:rPr sz="1200" spc="-18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Technical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Review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200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2192000" y="6858000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020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0"/>
              <a:ext cx="1228725" cy="6858000"/>
            </a:xfrm>
            <a:custGeom>
              <a:avLst/>
              <a:gdLst/>
              <a:ahLst/>
              <a:cxnLst/>
              <a:rect l="l" t="t" r="r" b="b"/>
              <a:pathLst>
                <a:path w="1228725" h="685800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  <a:path w="1228725" h="6858000">
                  <a:moveTo>
                    <a:pt x="1228661" y="6858000"/>
                  </a:moveTo>
                  <a:lnTo>
                    <a:pt x="0" y="5238750"/>
                  </a:lnTo>
                  <a:lnTo>
                    <a:pt x="1174686" y="6858000"/>
                  </a:lnTo>
                  <a:lnTo>
                    <a:pt x="1228661" y="68580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200" y="5291200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86374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825"/>
                  </a:ln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12" y="5238749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50"/>
                  </a:lnTo>
                  <a:lnTo>
                    <a:pt x="1695386" y="1619250"/>
                  </a:lnTo>
                  <a:lnTo>
                    <a:pt x="292100" y="95250"/>
                  </a:lnTo>
                  <a:lnTo>
                    <a:pt x="244475" y="42925"/>
                  </a:lnTo>
                  <a:lnTo>
                    <a:pt x="249237" y="42925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94952" y="304799"/>
              <a:ext cx="2270125" cy="7620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239010" y="3094037"/>
            <a:ext cx="1975485" cy="24523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139700" algn="just">
              <a:lnSpc>
                <a:spcPct val="99300"/>
              </a:lnSpc>
              <a:spcBef>
                <a:spcPts val="135"/>
              </a:spcBef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Literasi  </a:t>
            </a:r>
            <a:r>
              <a:rPr sz="4000" b="1" spc="-15" dirty="0">
                <a:solidFill>
                  <a:srgbClr val="FFFFFF"/>
                </a:solidFill>
                <a:latin typeface="Arial"/>
                <a:cs typeface="Arial"/>
              </a:rPr>
              <a:t>Budaya  </a:t>
            </a:r>
            <a:r>
              <a:rPr sz="4000" b="1" spc="-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4000" i="1" spc="-5" dirty="0">
                <a:solidFill>
                  <a:srgbClr val="FFFFFF"/>
                </a:solidFill>
                <a:latin typeface="Arial"/>
                <a:cs typeface="Arial"/>
              </a:rPr>
              <a:t>Cultural  </a:t>
            </a:r>
            <a:r>
              <a:rPr sz="4000" i="1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000" i="1" spc="-1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4000" i="1" dirty="0">
                <a:solidFill>
                  <a:srgbClr val="FFFFFF"/>
                </a:solidFill>
                <a:latin typeface="Arial"/>
                <a:cs typeface="Arial"/>
              </a:rPr>
              <a:t>teracy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654296" y="1406144"/>
            <a:ext cx="0" cy="3432175"/>
          </a:xfrm>
          <a:custGeom>
            <a:avLst/>
            <a:gdLst/>
            <a:ahLst/>
            <a:cxnLst/>
            <a:rect l="l" t="t" r="r" b="b"/>
            <a:pathLst>
              <a:path h="3432175">
                <a:moveTo>
                  <a:pt x="0" y="0"/>
                </a:moveTo>
                <a:lnTo>
                  <a:pt x="0" y="3431666"/>
                </a:lnTo>
              </a:path>
            </a:pathLst>
          </a:custGeom>
          <a:ln w="19050">
            <a:solidFill>
              <a:srgbClr val="2FAC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5059679" y="631825"/>
            <a:ext cx="6393815" cy="126555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>
              <a:lnSpc>
                <a:spcPct val="89900"/>
              </a:lnSpc>
              <a:spcBef>
                <a:spcPts val="365"/>
              </a:spcBef>
              <a:tabLst>
                <a:tab pos="4290695" algn="l"/>
              </a:tabLst>
            </a:pP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Literasi </a:t>
            </a:r>
            <a:r>
              <a:rPr sz="2200" b="0" spc="-15" dirty="0">
                <a:solidFill>
                  <a:srgbClr val="FFFFFF"/>
                </a:solidFill>
                <a:latin typeface="Arial"/>
                <a:cs typeface="Arial"/>
              </a:rPr>
              <a:t>Budaya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meliputi pengetahuan </a:t>
            </a:r>
            <a:r>
              <a:rPr sz="2200" b="0" spc="-10" dirty="0">
                <a:solidFill>
                  <a:srgbClr val="FFFFFF"/>
                </a:solidFill>
                <a:latin typeface="Arial"/>
                <a:cs typeface="Arial"/>
              </a:rPr>
              <a:t>dan 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pemahaman</a:t>
            </a:r>
            <a:r>
              <a:rPr sz="2200" b="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bagaimana</a:t>
            </a:r>
            <a:r>
              <a:rPr sz="2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negara,	agama, kelom-  pok etnik, </a:t>
            </a:r>
            <a:r>
              <a:rPr sz="2200" b="0" spc="-10" dirty="0">
                <a:solidFill>
                  <a:srgbClr val="FFFFFF"/>
                </a:solidFill>
                <a:latin typeface="Arial"/>
                <a:cs typeface="Arial"/>
              </a:rPr>
              <a:t>kepercayaan,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simbol dan ikon, </a:t>
            </a:r>
            <a:r>
              <a:rPr sz="2200" b="0" spc="-10" dirty="0">
                <a:solidFill>
                  <a:srgbClr val="FFFFFF"/>
                </a:solidFill>
                <a:latin typeface="Arial"/>
                <a:cs typeface="Arial"/>
              </a:rPr>
              <a:t>perayaan, 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dan cara</a:t>
            </a:r>
            <a:r>
              <a:rPr sz="2200" b="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b="0" spc="-5" dirty="0">
                <a:solidFill>
                  <a:srgbClr val="FFFFFF"/>
                </a:solidFill>
                <a:latin typeface="Arial"/>
                <a:cs typeface="Arial"/>
              </a:rPr>
              <a:t>tradisional</a:t>
            </a:r>
            <a:endParaRPr sz="22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59679" y="1838578"/>
            <a:ext cx="6416040" cy="307022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3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berkomunikasi, </a:t>
            </a:r>
            <a:r>
              <a:rPr sz="2200" b="1" spc="-5" dirty="0">
                <a:solidFill>
                  <a:srgbClr val="FFFFFF"/>
                </a:solidFill>
                <a:latin typeface="Arial"/>
                <a:cs typeface="Arial"/>
              </a:rPr>
              <a:t>berpengaruh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atas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penciptaan, 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penyimpanan,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penanganan, komunikasi,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preservasi 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dan pengarsipan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data,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informasi dan pengetahuan  dengan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memakai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teknologi. Elemen penting untuk  memahami Literasi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Informasi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adalah kesadaran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tentang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bagaimana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faktor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budaya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berdampak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baik 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positif maupun negatif penggunaan </a:t>
            </a:r>
            <a:r>
              <a:rPr sz="2200" spc="10" dirty="0">
                <a:solidFill>
                  <a:srgbClr val="FFFFFF"/>
                </a:solidFill>
                <a:latin typeface="Arial"/>
                <a:cs typeface="Arial"/>
              </a:rPr>
              <a:t>TIK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secara  efisien. Sebagai contoh adalah bagaimana  penerimaan dan penggunaan telepon selular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masuk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dalam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budaya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masyarakat saat</a:t>
            </a:r>
            <a:r>
              <a:rPr sz="2200" spc="1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kini.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231775" rIns="0" bIns="0" rtlCol="0">
            <a:spAutoFit/>
          </a:bodyPr>
          <a:lstStyle/>
          <a:p>
            <a:pPr marL="3331845">
              <a:lnSpc>
                <a:spcPct val="100000"/>
              </a:lnSpc>
              <a:spcBef>
                <a:spcPts val="1825"/>
              </a:spcBef>
            </a:pPr>
            <a:r>
              <a:rPr spc="-165" dirty="0"/>
              <a:t>Penerapan</a:t>
            </a:r>
            <a:r>
              <a:rPr spc="-650" dirty="0"/>
              <a:t> </a:t>
            </a:r>
            <a:r>
              <a:rPr spc="-45" dirty="0"/>
              <a:t>TIK</a:t>
            </a:r>
            <a:r>
              <a:rPr spc="-390" dirty="0"/>
              <a:t> </a:t>
            </a:r>
            <a:r>
              <a:rPr spc="-150" dirty="0"/>
              <a:t>di</a:t>
            </a:r>
            <a:r>
              <a:rPr spc="-390" dirty="0"/>
              <a:t> </a:t>
            </a:r>
            <a:r>
              <a:rPr spc="-90" dirty="0"/>
              <a:t>Berbagai</a:t>
            </a:r>
            <a:r>
              <a:rPr spc="-484" dirty="0"/>
              <a:t> </a:t>
            </a:r>
            <a:r>
              <a:rPr spc="-95" dirty="0"/>
              <a:t>Sektor</a:t>
            </a:r>
          </a:p>
          <a:p>
            <a:pPr marL="3319145" marR="8255" algn="r">
              <a:lnSpc>
                <a:spcPct val="100000"/>
              </a:lnSpc>
              <a:spcBef>
                <a:spcPts val="860"/>
              </a:spcBef>
            </a:pPr>
            <a:r>
              <a:rPr sz="2000" b="0" spc="-105" dirty="0">
                <a:latin typeface="Arial"/>
                <a:cs typeface="Arial"/>
              </a:rPr>
              <a:t>BAGIAN</a:t>
            </a:r>
            <a:r>
              <a:rPr sz="2000" b="0" spc="-265" dirty="0">
                <a:latin typeface="Arial"/>
                <a:cs typeface="Arial"/>
              </a:rPr>
              <a:t> </a:t>
            </a:r>
            <a:r>
              <a:rPr sz="2000" b="0" spc="-21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7805" y="832994"/>
            <a:ext cx="437261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35" dirty="0">
                <a:solidFill>
                  <a:schemeClr val="accent2">
                    <a:lumMod val="75000"/>
                  </a:schemeClr>
                </a:solidFill>
              </a:rPr>
              <a:t>Outline</a:t>
            </a:r>
            <a:r>
              <a:rPr b="1" spc="-42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165" dirty="0">
                <a:solidFill>
                  <a:schemeClr val="accent2">
                    <a:lumMod val="75000"/>
                  </a:schemeClr>
                </a:solidFill>
              </a:rPr>
              <a:t>Perkuliahan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6047740" cy="1450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75" dirty="0">
                <a:latin typeface="Arial"/>
                <a:cs typeface="Arial"/>
              </a:rPr>
              <a:t>Piramida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Teknologi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Informasi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Komunikasi</a:t>
            </a:r>
            <a:endParaRPr sz="24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27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Untuk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35" dirty="0">
                <a:latin typeface="Arial"/>
                <a:cs typeface="Arial"/>
              </a:rPr>
              <a:t>Pemecahan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Masalah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Masyarakat</a:t>
            </a:r>
            <a:endParaRPr sz="24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Penerapan</a:t>
            </a:r>
            <a:r>
              <a:rPr sz="2400" spc="-35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di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Berbagai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Sektor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670179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Sektor</a:t>
            </a:r>
            <a:r>
              <a:rPr spc="-405" dirty="0"/>
              <a:t> </a:t>
            </a:r>
            <a:r>
              <a:rPr spc="-150" dirty="0"/>
              <a:t>Kunci</a:t>
            </a:r>
            <a:r>
              <a:rPr spc="-395" dirty="0"/>
              <a:t> </a:t>
            </a:r>
            <a:r>
              <a:rPr spc="-114" dirty="0"/>
              <a:t>Pemanfaatan</a:t>
            </a:r>
            <a:r>
              <a:rPr spc="-635" dirty="0"/>
              <a:t> </a:t>
            </a:r>
            <a:r>
              <a:rPr spc="-45" dirty="0"/>
              <a:t>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4486275" cy="2482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Telekomunikasi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90" dirty="0">
                <a:latin typeface="Arial"/>
                <a:cs typeface="Arial"/>
              </a:rPr>
              <a:t>Pendidikan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65" dirty="0">
                <a:latin typeface="Arial"/>
                <a:cs typeface="Arial"/>
              </a:rPr>
              <a:t>Publik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10" dirty="0">
                <a:latin typeface="Arial"/>
                <a:cs typeface="Arial"/>
              </a:rPr>
              <a:t>Kesehatan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85" dirty="0">
                <a:latin typeface="Arial"/>
                <a:cs typeface="Arial"/>
              </a:rPr>
              <a:t>Pertanian </a:t>
            </a:r>
            <a:r>
              <a:rPr sz="2400" spc="-95" dirty="0">
                <a:latin typeface="Arial"/>
                <a:cs typeface="Arial"/>
              </a:rPr>
              <a:t>dan </a:t>
            </a:r>
            <a:r>
              <a:rPr sz="2400" spc="-120" dirty="0">
                <a:latin typeface="Arial"/>
                <a:cs typeface="Arial"/>
              </a:rPr>
              <a:t>Keamanan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Pangan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Pemanfaatan</a:t>
            </a:r>
            <a:r>
              <a:rPr spc="-665" dirty="0"/>
              <a:t> </a:t>
            </a:r>
            <a:r>
              <a:rPr spc="-45" dirty="0"/>
              <a:t>TIK</a:t>
            </a:r>
            <a:r>
              <a:rPr spc="-415" dirty="0"/>
              <a:t> </a:t>
            </a:r>
            <a:r>
              <a:rPr spc="-45" dirty="0"/>
              <a:t>Pada</a:t>
            </a:r>
            <a:r>
              <a:rPr spc="-509" dirty="0"/>
              <a:t> </a:t>
            </a:r>
            <a:r>
              <a:rPr spc="-95" dirty="0"/>
              <a:t>Sektor  </a:t>
            </a:r>
            <a:r>
              <a:rPr spc="-170" dirty="0"/>
              <a:t>Telekomunikasi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793240"/>
            <a:ext cx="9535160" cy="3874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80" dirty="0">
                <a:latin typeface="Arial"/>
                <a:cs typeface="Arial"/>
              </a:rPr>
              <a:t>Telekomunikasi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TIK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mengubah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kehidupan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masyarakat</a:t>
            </a:r>
            <a:r>
              <a:rPr sz="2200" spc="-215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di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seluruh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negara.</a:t>
            </a:r>
            <a:endParaRPr sz="22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80" dirty="0">
                <a:latin typeface="Arial"/>
                <a:cs typeface="Arial"/>
              </a:rPr>
              <a:t>Telekomunikasi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merupakan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“tulang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punggung”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atau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20" dirty="0">
                <a:latin typeface="Arial"/>
                <a:cs typeface="Arial"/>
              </a:rPr>
              <a:t>infrastruktur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dasar</a:t>
            </a:r>
            <a:r>
              <a:rPr sz="2200" spc="-33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TIK.</a:t>
            </a:r>
            <a:endParaRPr sz="22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45" dirty="0">
                <a:latin typeface="Arial"/>
                <a:cs typeface="Arial"/>
              </a:rPr>
              <a:t>Melalui</a:t>
            </a:r>
            <a:r>
              <a:rPr sz="2200" spc="-35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Telekomunikasi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handal:</a:t>
            </a:r>
            <a:endParaRPr sz="2200">
              <a:latin typeface="Arial"/>
              <a:cs typeface="Arial"/>
            </a:endParaRPr>
          </a:p>
          <a:p>
            <a:pPr marL="756920" lvl="1" indent="-287020">
              <a:lnSpc>
                <a:spcPts val="2160"/>
              </a:lnSpc>
              <a:spcBef>
                <a:spcPts val="86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110" dirty="0">
                <a:latin typeface="Arial"/>
                <a:cs typeface="Arial"/>
              </a:rPr>
              <a:t>Para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petani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dan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nelayan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dapat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menerima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prakiraan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110" dirty="0">
                <a:latin typeface="Arial"/>
                <a:cs typeface="Arial"/>
              </a:rPr>
              <a:t>cuaca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tepat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waktu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melalui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80" dirty="0">
                <a:latin typeface="Arial"/>
                <a:cs typeface="Arial"/>
              </a:rPr>
              <a:t>ponsel</a:t>
            </a:r>
            <a:endParaRPr sz="19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1900" spc="-65" dirty="0">
                <a:latin typeface="Arial"/>
                <a:cs typeface="Arial"/>
              </a:rPr>
              <a:t>mereka</a:t>
            </a:r>
            <a:endParaRPr sz="1900">
              <a:latin typeface="Arial"/>
              <a:cs typeface="Arial"/>
            </a:endParaRPr>
          </a:p>
          <a:p>
            <a:pPr marL="756285" marR="545465" lvl="1" indent="-287020">
              <a:lnSpc>
                <a:spcPts val="2039"/>
              </a:lnSpc>
              <a:spcBef>
                <a:spcPts val="110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90" dirty="0">
                <a:latin typeface="Arial"/>
                <a:cs typeface="Arial"/>
              </a:rPr>
              <a:t>Sekolah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120" dirty="0">
                <a:latin typeface="Arial"/>
                <a:cs typeface="Arial"/>
              </a:rPr>
              <a:t>desa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terpencil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terhubung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95" dirty="0">
                <a:latin typeface="Arial"/>
                <a:cs typeface="Arial"/>
              </a:rPr>
              <a:t>ke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sumber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85" dirty="0">
                <a:latin typeface="Arial"/>
                <a:cs typeface="Arial"/>
              </a:rPr>
              <a:t>daya</a:t>
            </a:r>
            <a:r>
              <a:rPr sz="1900" spc="-17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pendidikan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melalui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25" dirty="0">
                <a:latin typeface="Arial"/>
                <a:cs typeface="Arial"/>
              </a:rPr>
              <a:t>laboratorium  </a:t>
            </a:r>
            <a:r>
              <a:rPr sz="1900" spc="-30" dirty="0">
                <a:latin typeface="Arial"/>
                <a:cs typeface="Arial"/>
              </a:rPr>
              <a:t>komputer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yang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didukung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oleh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20" dirty="0">
                <a:latin typeface="Arial"/>
                <a:cs typeface="Arial"/>
              </a:rPr>
              <a:t>Internet</a:t>
            </a:r>
            <a:endParaRPr sz="1900">
              <a:latin typeface="Arial"/>
              <a:cs typeface="Arial"/>
            </a:endParaRPr>
          </a:p>
          <a:p>
            <a:pPr marL="756920" lvl="1" indent="-287020">
              <a:lnSpc>
                <a:spcPts val="2160"/>
              </a:lnSpc>
              <a:spcBef>
                <a:spcPts val="81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85" dirty="0">
                <a:latin typeface="Arial"/>
                <a:cs typeface="Arial"/>
              </a:rPr>
              <a:t>Warga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dapat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bertransaksi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dengan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pemerintah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mereka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14" dirty="0">
                <a:latin typeface="Arial"/>
                <a:cs typeface="Arial"/>
              </a:rPr>
              <a:t>secara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lebih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efisien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melalui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sistem</a:t>
            </a:r>
            <a:endParaRPr sz="190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1900" spc="-45" dirty="0">
                <a:latin typeface="Arial"/>
                <a:cs typeface="Arial"/>
              </a:rPr>
              <a:t>online.</a:t>
            </a:r>
            <a:endParaRPr sz="1900">
              <a:latin typeface="Arial"/>
              <a:cs typeface="Arial"/>
            </a:endParaRPr>
          </a:p>
          <a:p>
            <a:pPr marL="756285" marR="98425" lvl="1" indent="-287020">
              <a:lnSpc>
                <a:spcPts val="2039"/>
              </a:lnSpc>
              <a:spcBef>
                <a:spcPts val="111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65" dirty="0">
                <a:latin typeface="Arial"/>
                <a:cs typeface="Arial"/>
              </a:rPr>
              <a:t>Masyarakat</a:t>
            </a:r>
            <a:r>
              <a:rPr sz="1900" spc="-19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dapat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mencari,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membuat,</a:t>
            </a:r>
            <a:r>
              <a:rPr sz="1900" spc="-13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dan</a:t>
            </a:r>
            <a:r>
              <a:rPr sz="1900" spc="-18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mendistribusikan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informasi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melalui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berbagai  </a:t>
            </a:r>
            <a:r>
              <a:rPr sz="1900" spc="-65" dirty="0">
                <a:latin typeface="Arial"/>
                <a:cs typeface="Arial"/>
              </a:rPr>
              <a:t>jenis </a:t>
            </a:r>
            <a:r>
              <a:rPr sz="1900" spc="-55" dirty="0">
                <a:latin typeface="Arial"/>
                <a:cs typeface="Arial"/>
              </a:rPr>
              <a:t>media</a:t>
            </a:r>
            <a:r>
              <a:rPr sz="1900" spc="-26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(multimedia).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685799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572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80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0812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187" y="0"/>
                  </a:lnTo>
                  <a:lnTo>
                    <a:pt x="0" y="5238750"/>
                  </a:lnTo>
                  <a:lnTo>
                    <a:pt x="249237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0812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686" y="1619250"/>
                  </a:lnTo>
                  <a:lnTo>
                    <a:pt x="1228661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200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2974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825"/>
                  </a:ln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0812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661" y="1619250"/>
                  </a:lnTo>
                  <a:lnTo>
                    <a:pt x="1695386" y="1619250"/>
                  </a:lnTo>
                  <a:lnTo>
                    <a:pt x="292100" y="95250"/>
                  </a:lnTo>
                  <a:lnTo>
                    <a:pt x="244475" y="42925"/>
                  </a:lnTo>
                  <a:lnTo>
                    <a:pt x="249237" y="42925"/>
                  </a:lnTo>
                  <a:lnTo>
                    <a:pt x="249237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94952" y="304800"/>
              <a:ext cx="2270125" cy="7620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12192000" cy="685799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" y="0"/>
              <a:ext cx="12191980" cy="664028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05708" y="0"/>
              <a:ext cx="9186545" cy="6858000"/>
            </a:xfrm>
            <a:custGeom>
              <a:avLst/>
              <a:gdLst/>
              <a:ahLst/>
              <a:cxnLst/>
              <a:rect l="l" t="t" r="r" b="b"/>
              <a:pathLst>
                <a:path w="9186545" h="6858000">
                  <a:moveTo>
                    <a:pt x="9186291" y="0"/>
                  </a:moveTo>
                  <a:lnTo>
                    <a:pt x="836865" y="0"/>
                  </a:lnTo>
                  <a:lnTo>
                    <a:pt x="0" y="5334000"/>
                  </a:lnTo>
                  <a:lnTo>
                    <a:pt x="1911269" y="6857996"/>
                  </a:lnTo>
                  <a:lnTo>
                    <a:pt x="9186291" y="6857996"/>
                  </a:lnTo>
                  <a:lnTo>
                    <a:pt x="9186291" y="0"/>
                  </a:lnTo>
                  <a:close/>
                </a:path>
              </a:pathLst>
            </a:custGeom>
            <a:solidFill>
              <a:srgbClr val="0D0D0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67000" y="0"/>
              <a:ext cx="1122680" cy="5329555"/>
            </a:xfrm>
            <a:custGeom>
              <a:avLst/>
              <a:gdLst/>
              <a:ahLst/>
              <a:cxnLst/>
              <a:rect l="l" t="t" r="r" b="b"/>
              <a:pathLst>
                <a:path w="1122679" h="5329555">
                  <a:moveTo>
                    <a:pt x="1122426" y="0"/>
                  </a:moveTo>
                  <a:lnTo>
                    <a:pt x="868426" y="0"/>
                  </a:lnTo>
                  <a:lnTo>
                    <a:pt x="0" y="5286375"/>
                  </a:lnTo>
                  <a:lnTo>
                    <a:pt x="247650" y="5329301"/>
                  </a:lnTo>
                  <a:lnTo>
                    <a:pt x="1122426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360548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117600" h="5276850">
                  <a:moveTo>
                    <a:pt x="1117600" y="0"/>
                  </a:moveTo>
                  <a:lnTo>
                    <a:pt x="865251" y="0"/>
                  </a:lnTo>
                  <a:lnTo>
                    <a:pt x="0" y="5238750"/>
                  </a:lnTo>
                  <a:lnTo>
                    <a:pt x="249300" y="527685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360548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28725" h="1619250">
                  <a:moveTo>
                    <a:pt x="0" y="0"/>
                  </a:moveTo>
                  <a:lnTo>
                    <a:pt x="1174750" y="1619250"/>
                  </a:lnTo>
                  <a:lnTo>
                    <a:pt x="1228725" y="1619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7000" y="5291201"/>
              <a:ext cx="1495425" cy="1567180"/>
            </a:xfrm>
            <a:custGeom>
              <a:avLst/>
              <a:gdLst/>
              <a:ahLst/>
              <a:cxnLst/>
              <a:rect l="l" t="t" r="r" b="b"/>
              <a:pathLst>
                <a:path w="1495425" h="1567179">
                  <a:moveTo>
                    <a:pt x="0" y="0"/>
                  </a:moveTo>
                  <a:lnTo>
                    <a:pt x="1443101" y="1566799"/>
                  </a:lnTo>
                  <a:lnTo>
                    <a:pt x="1495425" y="15667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667000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2130425" h="1571625">
                  <a:moveTo>
                    <a:pt x="0" y="0"/>
                  </a:moveTo>
                  <a:lnTo>
                    <a:pt x="0" y="4825"/>
                  </a:lnTo>
                  <a:lnTo>
                    <a:pt x="1495425" y="1571625"/>
                  </a:lnTo>
                  <a:lnTo>
                    <a:pt x="2130425" y="1571625"/>
                  </a:lnTo>
                  <a:lnTo>
                    <a:pt x="247650" y="42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360548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695450" h="1619250">
                  <a:moveTo>
                    <a:pt x="0" y="0"/>
                  </a:moveTo>
                  <a:lnTo>
                    <a:pt x="1228725" y="1619250"/>
                  </a:lnTo>
                  <a:lnTo>
                    <a:pt x="1695450" y="1619250"/>
                  </a:lnTo>
                  <a:lnTo>
                    <a:pt x="292100" y="95250"/>
                  </a:lnTo>
                  <a:lnTo>
                    <a:pt x="244475" y="42925"/>
                  </a:lnTo>
                  <a:lnTo>
                    <a:pt x="249300" y="42925"/>
                  </a:lnTo>
                  <a:lnTo>
                    <a:pt x="249300" y="38100"/>
                  </a:lnTo>
                  <a:lnTo>
                    <a:pt x="244475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4050284" y="1277365"/>
            <a:ext cx="301942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ICT </a:t>
            </a:r>
            <a:r>
              <a:rPr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FFFFFF"/>
                </a:solidFill>
                <a:latin typeface="Arial"/>
                <a:cs typeface="Arial"/>
              </a:rPr>
              <a:t>Media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4050284" y="2042159"/>
            <a:ext cx="6908165" cy="33724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370"/>
              </a:spcBef>
            </a:pP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Literasi media mencakup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segalanya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mulai dari  menemukan pengetahuan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diperlukan dengan  menggunakan teknologi media lama maupun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yag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baru.  Diakui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bahwa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media masa memiliki kekuatan dominan  dalam masyarakat maju. Diamati juga semakin  </a:t>
            </a:r>
            <a:r>
              <a:rPr sz="2200" spc="-10" dirty="0">
                <a:solidFill>
                  <a:srgbClr val="FFFFFF"/>
                </a:solidFill>
                <a:latin typeface="Arial"/>
                <a:cs typeface="Arial"/>
              </a:rPr>
              <a:t>meningkatnya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pengetahuan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tentang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media ini sehingga  partisipasi masyarakat meningkat juga. Ada pernyataan 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yang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mengatakan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bahwa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Literasi media </a:t>
            </a:r>
            <a:r>
              <a:rPr sz="2200" spc="-15" dirty="0">
                <a:solidFill>
                  <a:srgbClr val="FFFFFF"/>
                </a:solidFill>
                <a:latin typeface="Arial"/>
                <a:cs typeface="Arial"/>
              </a:rPr>
              <a:t>diawali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dengan  akses pada media, mengerti dan mahami media, dan  </a:t>
            </a:r>
            <a:r>
              <a:rPr sz="2200" dirty="0">
                <a:solidFill>
                  <a:srgbClr val="FFFFFF"/>
                </a:solidFill>
                <a:latin typeface="Arial"/>
                <a:cs typeface="Arial"/>
              </a:rPr>
              <a:t>memakai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media dalam mengekspresikan diri atau  pemikiran dan perasaan menggunakan</a:t>
            </a:r>
            <a:r>
              <a:rPr sz="2200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Arial"/>
                <a:cs typeface="Arial"/>
              </a:rPr>
              <a:t>media.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855819"/>
            <a:ext cx="88691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solidFill>
                  <a:schemeClr val="accent2">
                    <a:lumMod val="75000"/>
                  </a:schemeClr>
                </a:solidFill>
              </a:rPr>
              <a:t>Pemanfaatan</a:t>
            </a:r>
            <a:r>
              <a:rPr b="1" spc="-6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  <a:r>
              <a:rPr b="1" spc="-41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b="1" spc="-509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95" dirty="0">
                <a:solidFill>
                  <a:schemeClr val="accent2">
                    <a:lumMod val="75000"/>
                  </a:schemeClr>
                </a:solidFill>
              </a:rPr>
              <a:t>Sektor  </a:t>
            </a:r>
            <a:r>
              <a:rPr b="1" spc="-145" dirty="0">
                <a:solidFill>
                  <a:schemeClr val="accent2">
                    <a:lumMod val="75000"/>
                  </a:schemeClr>
                </a:solidFill>
              </a:rPr>
              <a:t>Pendidikan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9250045" cy="262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TIK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meningkatkan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efisiensi</a:t>
            </a:r>
            <a:r>
              <a:rPr sz="2400" spc="-18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dan</a:t>
            </a:r>
            <a:r>
              <a:rPr sz="2400" spc="-19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kualitas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pendidikan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di</a:t>
            </a:r>
            <a:r>
              <a:rPr sz="2400" spc="-165" dirty="0">
                <a:latin typeface="Arial"/>
                <a:cs typeface="Arial"/>
              </a:rPr>
              <a:t> </a:t>
            </a:r>
            <a:r>
              <a:rPr sz="2400" spc="-130" dirty="0">
                <a:latin typeface="Arial"/>
                <a:cs typeface="Arial"/>
              </a:rPr>
              <a:t>semua</a:t>
            </a:r>
            <a:endParaRPr sz="24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400" spc="-25" dirty="0">
                <a:latin typeface="Arial"/>
                <a:cs typeface="Arial"/>
              </a:rPr>
              <a:t>tingkatan.</a:t>
            </a:r>
            <a:endParaRPr sz="24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50" dirty="0">
                <a:latin typeface="Arial"/>
                <a:cs typeface="Arial"/>
              </a:rPr>
              <a:t>Melalui </a:t>
            </a:r>
            <a:r>
              <a:rPr sz="2400" spc="-95" dirty="0">
                <a:latin typeface="Arial"/>
                <a:cs typeface="Arial"/>
              </a:rPr>
              <a:t>Pemanfaatan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105" dirty="0">
                <a:latin typeface="Arial"/>
                <a:cs typeface="Arial"/>
              </a:rPr>
              <a:t>TIK:</a:t>
            </a:r>
            <a:endParaRPr sz="24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120" dirty="0">
                <a:latin typeface="Arial"/>
                <a:cs typeface="Arial"/>
              </a:rPr>
              <a:t>Siswa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25" dirty="0">
                <a:latin typeface="Arial"/>
                <a:cs typeface="Arial"/>
              </a:rPr>
              <a:t>desa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terpencil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dapat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100" dirty="0">
                <a:latin typeface="Arial"/>
                <a:cs typeface="Arial"/>
              </a:rPr>
              <a:t>mengakses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sumber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daya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pendidikan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bermutu.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60" dirty="0">
                <a:latin typeface="Arial"/>
                <a:cs typeface="Arial"/>
              </a:rPr>
              <a:t>Repositori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digital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online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untuk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perkuliahan,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materi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ajar,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perpustakaan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digital.</a:t>
            </a:r>
            <a:endParaRPr sz="20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756285" algn="l"/>
                <a:tab pos="756920" algn="l"/>
              </a:tabLst>
            </a:pPr>
            <a:r>
              <a:rPr sz="2000" spc="-70" dirty="0">
                <a:latin typeface="Arial"/>
                <a:cs typeface="Arial"/>
              </a:rPr>
              <a:t>Sistem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manajemen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akademik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90" dirty="0">
                <a:latin typeface="Arial"/>
                <a:cs typeface="Arial"/>
              </a:rPr>
              <a:t>berbasis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online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/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cloud.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50925" y="1060959"/>
            <a:ext cx="11141075" cy="682751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ct val="89000"/>
              </a:lnSpc>
              <a:spcBef>
                <a:spcPts val="625"/>
              </a:spcBef>
            </a:pPr>
            <a:r>
              <a:rPr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Pendidikan</a:t>
            </a:r>
            <a:r>
              <a:rPr spc="-4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Jarak  Jauh </a:t>
            </a:r>
            <a:r>
              <a:rPr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dan </a:t>
            </a:r>
            <a:r>
              <a:rPr spc="-10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E-  </a:t>
            </a:r>
            <a:r>
              <a:rPr spc="-5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Pendidikan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050925" y="2184429"/>
            <a:ext cx="10577599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997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Pendidikan </a:t>
            </a:r>
            <a:r>
              <a:rPr sz="2000" spc="-5" dirty="0">
                <a:latin typeface="Arial"/>
                <a:cs typeface="Arial"/>
              </a:rPr>
              <a:t>jarak </a:t>
            </a:r>
            <a:r>
              <a:rPr sz="2000" dirty="0">
                <a:latin typeface="Arial"/>
                <a:cs typeface="Arial"/>
              </a:rPr>
              <a:t>jauh mengacu pada  teknologi telekomunikasi </a:t>
            </a:r>
            <a:r>
              <a:rPr sz="2000" spc="-5" dirty="0">
                <a:latin typeface="Arial"/>
                <a:cs typeface="Arial"/>
              </a:rPr>
              <a:t>yang </a:t>
            </a:r>
            <a:r>
              <a:rPr sz="2000" dirty="0">
                <a:latin typeface="Arial"/>
                <a:cs typeface="Arial"/>
              </a:rPr>
              <a:t>digunakan  </a:t>
            </a:r>
            <a:r>
              <a:rPr sz="2000" spc="-5" dirty="0">
                <a:latin typeface="Arial"/>
                <a:cs typeface="Arial"/>
              </a:rPr>
              <a:t>agar </a:t>
            </a:r>
            <a:r>
              <a:rPr sz="2000" spc="-10" dirty="0">
                <a:latin typeface="Arial"/>
                <a:cs typeface="Arial"/>
              </a:rPr>
              <a:t>siswa </a:t>
            </a:r>
            <a:r>
              <a:rPr sz="2000" dirty="0">
                <a:latin typeface="Arial"/>
                <a:cs typeface="Arial"/>
              </a:rPr>
              <a:t>atau pembelajar mengakses  </a:t>
            </a:r>
            <a:r>
              <a:rPr sz="2000" spc="-5" dirty="0">
                <a:latin typeface="Arial"/>
                <a:cs typeface="Arial"/>
              </a:rPr>
              <a:t>guru, </a:t>
            </a:r>
            <a:r>
              <a:rPr sz="2000" dirty="0">
                <a:latin typeface="Arial"/>
                <a:cs typeface="Arial"/>
              </a:rPr>
              <a:t>atau </a:t>
            </a:r>
            <a:r>
              <a:rPr sz="2000" spc="-5" dirty="0">
                <a:latin typeface="Arial"/>
                <a:cs typeface="Arial"/>
              </a:rPr>
              <a:t>tugas </a:t>
            </a:r>
            <a:r>
              <a:rPr sz="2000" dirty="0">
                <a:latin typeface="Arial"/>
                <a:cs typeface="Arial"/>
              </a:rPr>
              <a:t>perkuliaahan, </a:t>
            </a:r>
            <a:r>
              <a:rPr sz="2000" spc="-5" dirty="0">
                <a:latin typeface="Arial"/>
                <a:cs typeface="Arial"/>
              </a:rPr>
              <a:t>ujian </a:t>
            </a:r>
            <a:r>
              <a:rPr sz="2000" dirty="0">
                <a:latin typeface="Arial"/>
                <a:cs typeface="Arial"/>
              </a:rPr>
              <a:t>dan  dialog antar </a:t>
            </a:r>
            <a:r>
              <a:rPr sz="2000" spc="-10" dirty="0">
                <a:latin typeface="Arial"/>
                <a:cs typeface="Arial"/>
              </a:rPr>
              <a:t>siwa </a:t>
            </a:r>
            <a:r>
              <a:rPr sz="2000" spc="5" dirty="0">
                <a:latin typeface="Arial"/>
                <a:cs typeface="Arial"/>
              </a:rPr>
              <a:t>maupun </a:t>
            </a:r>
            <a:r>
              <a:rPr sz="2000" dirty="0">
                <a:latin typeface="Arial"/>
                <a:cs typeface="Arial"/>
              </a:rPr>
              <a:t>dengan pengajar  dapat dilaksannakan tanpa harus bertemu  secara fisik. </a:t>
            </a:r>
            <a:r>
              <a:rPr sz="2000" spc="-5" dirty="0">
                <a:latin typeface="Arial"/>
                <a:cs typeface="Arial"/>
              </a:rPr>
              <a:t>Dengan </a:t>
            </a:r>
            <a:r>
              <a:rPr sz="2000" dirty="0">
                <a:latin typeface="Arial"/>
                <a:cs typeface="Arial"/>
              </a:rPr>
              <a:t>kata lain adalah  penggunaan kelas </a:t>
            </a:r>
            <a:r>
              <a:rPr sz="2000" spc="-5" dirty="0">
                <a:latin typeface="Arial"/>
                <a:cs typeface="Arial"/>
              </a:rPr>
              <a:t>virtual </a:t>
            </a:r>
            <a:r>
              <a:rPr sz="2000" dirty="0">
                <a:latin typeface="Arial"/>
                <a:cs typeface="Arial"/>
              </a:rPr>
              <a:t>dalam</a:t>
            </a:r>
            <a:r>
              <a:rPr sz="2000" spc="-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pendidikan  dan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pembelajaran.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8" y="825339"/>
            <a:ext cx="85920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solidFill>
                  <a:schemeClr val="accent2">
                    <a:lumMod val="75000"/>
                  </a:schemeClr>
                </a:solidFill>
              </a:rPr>
              <a:t>Pemanfaatan</a:t>
            </a:r>
            <a:r>
              <a:rPr b="1" spc="-6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  <a:r>
              <a:rPr b="1" spc="-41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b="1" spc="-509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95" dirty="0">
                <a:solidFill>
                  <a:schemeClr val="accent2">
                    <a:lumMod val="75000"/>
                  </a:schemeClr>
                </a:solidFill>
              </a:rPr>
              <a:t>Sektor  </a:t>
            </a:r>
            <a:r>
              <a:rPr b="1" spc="-130" dirty="0">
                <a:solidFill>
                  <a:schemeClr val="accent2">
                    <a:lumMod val="75000"/>
                  </a:schemeClr>
                </a:solidFill>
              </a:rPr>
              <a:t>Publik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2315" y="2139604"/>
            <a:ext cx="9784715" cy="366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ts val="2510"/>
              </a:lnSpc>
              <a:spcBef>
                <a:spcPts val="10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70" dirty="0">
                <a:latin typeface="Arial"/>
                <a:cs typeface="Arial"/>
              </a:rPr>
              <a:t>Pemerintah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dapat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mengadopsi</a:t>
            </a:r>
            <a:r>
              <a:rPr sz="2200" spc="-30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TIK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untuk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menciptakan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pendekatan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inovatif</a:t>
            </a:r>
            <a:r>
              <a:rPr sz="2200" spc="-204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endParaRPr sz="2200" dirty="0">
              <a:latin typeface="Arial"/>
              <a:cs typeface="Arial"/>
            </a:endParaRPr>
          </a:p>
          <a:p>
            <a:pPr marL="299085">
              <a:lnSpc>
                <a:spcPts val="2510"/>
              </a:lnSpc>
            </a:pPr>
            <a:r>
              <a:rPr sz="2200" spc="-25" dirty="0">
                <a:latin typeface="Arial"/>
                <a:cs typeface="Arial"/>
              </a:rPr>
              <a:t>teknologi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modern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untuk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mendorong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" dirty="0">
                <a:latin typeface="Arial"/>
                <a:cs typeface="Arial"/>
              </a:rPr>
              <a:t>tata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kelola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baik.</a:t>
            </a:r>
            <a:endParaRPr sz="2200" dirty="0">
              <a:latin typeface="Arial"/>
              <a:cs typeface="Arial"/>
            </a:endParaRPr>
          </a:p>
          <a:p>
            <a:pPr marL="299085" marR="5080" indent="-287020">
              <a:lnSpc>
                <a:spcPct val="89900"/>
              </a:lnSpc>
              <a:spcBef>
                <a:spcPts val="1125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Hal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ini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dilakukan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15" dirty="0">
                <a:latin typeface="Arial"/>
                <a:cs typeface="Arial"/>
              </a:rPr>
              <a:t>tidak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hanya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dengan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beralih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dari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proses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75" dirty="0">
                <a:latin typeface="Arial"/>
                <a:cs typeface="Arial"/>
              </a:rPr>
              <a:t>manual</a:t>
            </a:r>
            <a:r>
              <a:rPr sz="2200" spc="-155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berbasis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kertas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ke  </a:t>
            </a:r>
            <a:r>
              <a:rPr sz="2200" spc="-70" dirty="0">
                <a:latin typeface="Arial"/>
                <a:cs typeface="Arial"/>
              </a:rPr>
              <a:t>sistem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otomatis,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tetapi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juga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dengan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menciptakan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keterampilan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baru,</a:t>
            </a:r>
            <a:r>
              <a:rPr sz="2200" spc="-20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membangun  </a:t>
            </a:r>
            <a:r>
              <a:rPr sz="2200" spc="-90" dirty="0">
                <a:latin typeface="Arial"/>
                <a:cs typeface="Arial"/>
              </a:rPr>
              <a:t>kapasitas </a:t>
            </a:r>
            <a:r>
              <a:rPr sz="2200" spc="-95" dirty="0">
                <a:latin typeface="Arial"/>
                <a:cs typeface="Arial"/>
              </a:rPr>
              <a:t>manusia </a:t>
            </a:r>
            <a:r>
              <a:rPr sz="2200" spc="-85" dirty="0">
                <a:latin typeface="Arial"/>
                <a:cs typeface="Arial"/>
              </a:rPr>
              <a:t>dan </a:t>
            </a:r>
            <a:r>
              <a:rPr sz="2200" spc="-80" dirty="0">
                <a:latin typeface="Arial"/>
                <a:cs typeface="Arial"/>
              </a:rPr>
              <a:t>kelembagaan, </a:t>
            </a:r>
            <a:r>
              <a:rPr sz="2200" spc="-85" dirty="0">
                <a:latin typeface="Arial"/>
                <a:cs typeface="Arial"/>
              </a:rPr>
              <a:t>dan </a:t>
            </a:r>
            <a:r>
              <a:rPr sz="2200" spc="-60" dirty="0">
                <a:latin typeface="Arial"/>
                <a:cs typeface="Arial"/>
              </a:rPr>
              <a:t>menciptakan </a:t>
            </a:r>
            <a:r>
              <a:rPr sz="2200" spc="-55" dirty="0">
                <a:latin typeface="Arial"/>
                <a:cs typeface="Arial"/>
              </a:rPr>
              <a:t>lingkungan </a:t>
            </a:r>
            <a:r>
              <a:rPr sz="2200" spc="-60" dirty="0">
                <a:latin typeface="Arial"/>
                <a:cs typeface="Arial"/>
              </a:rPr>
              <a:t>kebijakan </a:t>
            </a:r>
            <a:r>
              <a:rPr sz="2200" spc="-85" dirty="0">
                <a:latin typeface="Arial"/>
                <a:cs typeface="Arial"/>
              </a:rPr>
              <a:t>dan  </a:t>
            </a:r>
            <a:r>
              <a:rPr sz="2200" spc="-55" dirty="0">
                <a:latin typeface="Arial"/>
                <a:cs typeface="Arial"/>
              </a:rPr>
              <a:t>peraturan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memungkinkan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untuk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memfasilitasi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reformasi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sektor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publik.</a:t>
            </a:r>
            <a:endParaRPr sz="22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45" dirty="0">
                <a:latin typeface="Arial"/>
                <a:cs typeface="Arial"/>
              </a:rPr>
              <a:t>Melalui </a:t>
            </a:r>
            <a:r>
              <a:rPr sz="2200" spc="-85" dirty="0">
                <a:latin typeface="Arial"/>
                <a:cs typeface="Arial"/>
              </a:rPr>
              <a:t>Pemanfaatan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TIK:</a:t>
            </a:r>
            <a:endParaRPr sz="22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100" dirty="0">
                <a:latin typeface="Arial"/>
                <a:cs typeface="Arial"/>
              </a:rPr>
              <a:t>Pelayanan</a:t>
            </a:r>
            <a:r>
              <a:rPr sz="1900" spc="-195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public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dapat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dilakukan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114" dirty="0">
                <a:latin typeface="Arial"/>
                <a:cs typeface="Arial"/>
              </a:rPr>
              <a:t>secara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efisien.</a:t>
            </a:r>
            <a:endParaRPr sz="19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2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40" dirty="0">
                <a:latin typeface="Arial"/>
                <a:cs typeface="Arial"/>
              </a:rPr>
              <a:t>Membantu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dalam</a:t>
            </a:r>
            <a:r>
              <a:rPr sz="1900" spc="-204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perencanaan</a:t>
            </a:r>
            <a:r>
              <a:rPr sz="1900" spc="-175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dan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90" dirty="0">
                <a:latin typeface="Arial"/>
                <a:cs typeface="Arial"/>
              </a:rPr>
              <a:t>penyusunan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kebijakan</a:t>
            </a:r>
            <a:r>
              <a:rPr sz="1900" spc="-17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publik.</a:t>
            </a:r>
            <a:endParaRPr sz="19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45" dirty="0">
                <a:latin typeface="Arial"/>
                <a:cs typeface="Arial"/>
              </a:rPr>
              <a:t>Meningkatkan</a:t>
            </a:r>
            <a:r>
              <a:rPr sz="1900" spc="-15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transparansi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transaksi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dengan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pemerintah.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Pemanfaatan</a:t>
            </a:r>
            <a:r>
              <a:rPr spc="-580" dirty="0"/>
              <a:t> </a:t>
            </a:r>
            <a:r>
              <a:rPr spc="-110" dirty="0"/>
              <a:t>Aplikasi</a:t>
            </a:r>
            <a:r>
              <a:rPr spc="-650" dirty="0"/>
              <a:t> </a:t>
            </a:r>
            <a:r>
              <a:rPr spc="-135" dirty="0"/>
              <a:t>Teknologi  </a:t>
            </a:r>
            <a:r>
              <a:rPr spc="-114" dirty="0"/>
              <a:t>Informasi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36420"/>
            <a:ext cx="9865995" cy="29425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9085" marR="5080" indent="-287020" algn="just">
              <a:lnSpc>
                <a:spcPct val="99600"/>
              </a:lnSpc>
              <a:spcBef>
                <a:spcPts val="11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Penerapan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sejumlah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aplikasi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teknologi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informasi – seperti e-  commerce, e-business, e-government, e-procurement, electronic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data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interchange, data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warehouse,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intranet, internet, extranet, dan lain 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sebagainya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– telah menghasilkan berbagai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value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sungguh  berarti seperti perbaikan efisiensi, peningkatan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efektivitas,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internal  kontrol </a:t>
            </a:r>
            <a:r>
              <a:rPr sz="2400" spc="-15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lebih baik,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penambahan sumber-sumber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pendapatan, 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terselenggaranya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proses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pengambilan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keputusan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berkualitas,  dan lain</a:t>
            </a:r>
            <a:r>
              <a:rPr sz="2400" spc="-25" dirty="0">
                <a:solidFill>
                  <a:srgbClr val="000101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sebagainya.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763657"/>
            <a:ext cx="9935904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solidFill>
                  <a:schemeClr val="accent2">
                    <a:lumMod val="75000"/>
                  </a:schemeClr>
                </a:solidFill>
              </a:rPr>
              <a:t>Pemanfaatan</a:t>
            </a:r>
            <a:r>
              <a:rPr b="1" spc="-66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</a:t>
            </a:r>
            <a:r>
              <a:rPr b="1" spc="-415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Pada</a:t>
            </a:r>
            <a:r>
              <a:rPr b="1" spc="-509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95" dirty="0">
                <a:solidFill>
                  <a:schemeClr val="accent2">
                    <a:lumMod val="75000"/>
                  </a:schemeClr>
                </a:solidFill>
              </a:rPr>
              <a:t>Sektor  </a:t>
            </a:r>
            <a:r>
              <a:rPr b="1" spc="-114" dirty="0">
                <a:solidFill>
                  <a:schemeClr val="accent2">
                    <a:lumMod val="75000"/>
                  </a:schemeClr>
                </a:solidFill>
              </a:rPr>
              <a:t>Kesehatan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798320"/>
            <a:ext cx="9830435" cy="3823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Arial"/>
                <a:cs typeface="Arial"/>
              </a:rPr>
              <a:t>TIK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dapat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menjadi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alat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70" dirty="0">
                <a:latin typeface="Arial"/>
                <a:cs typeface="Arial"/>
              </a:rPr>
              <a:t>yang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65" dirty="0">
                <a:latin typeface="Arial"/>
                <a:cs typeface="Arial"/>
              </a:rPr>
              <a:t>ampuh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untuk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meningkatkan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kesehatan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layanan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terkait.</a:t>
            </a:r>
            <a:endParaRPr sz="2000">
              <a:latin typeface="Arial"/>
              <a:cs typeface="Arial"/>
            </a:endParaRPr>
          </a:p>
          <a:p>
            <a:pPr marL="299085" marR="342265" indent="-287020">
              <a:lnSpc>
                <a:spcPct val="90000"/>
              </a:lnSpc>
              <a:spcBef>
                <a:spcPts val="108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100" dirty="0">
                <a:latin typeface="Arial"/>
                <a:cs typeface="Arial"/>
              </a:rPr>
              <a:t>TIK </a:t>
            </a:r>
            <a:r>
              <a:rPr sz="2000" spc="-45" dirty="0">
                <a:latin typeface="Arial"/>
                <a:cs typeface="Arial"/>
              </a:rPr>
              <a:t>dapat </a:t>
            </a:r>
            <a:r>
              <a:rPr sz="2000" spc="-40" dirty="0">
                <a:latin typeface="Arial"/>
                <a:cs typeface="Arial"/>
              </a:rPr>
              <a:t>membantu </a:t>
            </a:r>
            <a:r>
              <a:rPr sz="2000" spc="-45" dirty="0">
                <a:latin typeface="Arial"/>
                <a:cs typeface="Arial"/>
              </a:rPr>
              <a:t>meningkatkan </a:t>
            </a:r>
            <a:r>
              <a:rPr sz="2000" spc="-75" dirty="0">
                <a:latin typeface="Arial"/>
                <a:cs typeface="Arial"/>
              </a:rPr>
              <a:t>penyebaran </a:t>
            </a:r>
            <a:r>
              <a:rPr sz="2000" spc="-35" dirty="0">
                <a:latin typeface="Arial"/>
                <a:cs typeface="Arial"/>
              </a:rPr>
              <a:t>informasi </a:t>
            </a:r>
            <a:r>
              <a:rPr sz="2000" spc="-85" dirty="0">
                <a:latin typeface="Arial"/>
                <a:cs typeface="Arial"/>
              </a:rPr>
              <a:t>kesehatan </a:t>
            </a:r>
            <a:r>
              <a:rPr sz="2000" spc="-65" dirty="0">
                <a:latin typeface="Arial"/>
                <a:cs typeface="Arial"/>
              </a:rPr>
              <a:t>masyarakat,  </a:t>
            </a:r>
            <a:r>
              <a:rPr sz="2000" spc="-45" dirty="0">
                <a:latin typeface="Arial"/>
                <a:cs typeface="Arial"/>
              </a:rPr>
              <a:t>menjembatani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kesenjangan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dalam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konsultasi,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diagnosis,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pengobatan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antara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rumah  </a:t>
            </a:r>
            <a:r>
              <a:rPr sz="2000" spc="-45" dirty="0">
                <a:latin typeface="Arial"/>
                <a:cs typeface="Arial"/>
              </a:rPr>
              <a:t>sakit </a:t>
            </a:r>
            <a:r>
              <a:rPr sz="2000" spc="-70" dirty="0">
                <a:latin typeface="Arial"/>
                <a:cs typeface="Arial"/>
              </a:rPr>
              <a:t>yang </a:t>
            </a:r>
            <a:r>
              <a:rPr sz="2000" spc="-15" dirty="0">
                <a:latin typeface="Arial"/>
                <a:cs typeface="Arial"/>
              </a:rPr>
              <a:t>memiliki </a:t>
            </a:r>
            <a:r>
              <a:rPr sz="2000" spc="-75" dirty="0">
                <a:latin typeface="Arial"/>
                <a:cs typeface="Arial"/>
              </a:rPr>
              <a:t>banyak sumber </a:t>
            </a:r>
            <a:r>
              <a:rPr sz="2000" spc="-90" dirty="0">
                <a:latin typeface="Arial"/>
                <a:cs typeface="Arial"/>
              </a:rPr>
              <a:t>daya </a:t>
            </a:r>
            <a:r>
              <a:rPr sz="2000" spc="-75" dirty="0">
                <a:latin typeface="Arial"/>
                <a:cs typeface="Arial"/>
              </a:rPr>
              <a:t>dengan </a:t>
            </a:r>
            <a:r>
              <a:rPr sz="2000" spc="-70" dirty="0">
                <a:latin typeface="Arial"/>
                <a:cs typeface="Arial"/>
              </a:rPr>
              <a:t>yang kekurangan </a:t>
            </a:r>
            <a:r>
              <a:rPr sz="2000" spc="-75" dirty="0">
                <a:latin typeface="Arial"/>
                <a:cs typeface="Arial"/>
              </a:rPr>
              <a:t>sumber daya,  </a:t>
            </a:r>
            <a:r>
              <a:rPr sz="2000" spc="-40" dirty="0">
                <a:latin typeface="Arial"/>
                <a:cs typeface="Arial"/>
              </a:rPr>
              <a:t>memfasilitasi</a:t>
            </a:r>
            <a:r>
              <a:rPr sz="2000" spc="-140" dirty="0">
                <a:latin typeface="Arial"/>
                <a:cs typeface="Arial"/>
              </a:rPr>
              <a:t> </a:t>
            </a:r>
            <a:r>
              <a:rPr sz="2000" spc="-60" dirty="0">
                <a:latin typeface="Arial"/>
                <a:cs typeface="Arial"/>
              </a:rPr>
              <a:t>pembelajaran,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meningkatkan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kemampuan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untuk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memantau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penyakit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  </a:t>
            </a:r>
            <a:r>
              <a:rPr sz="2000" spc="-95" dirty="0">
                <a:latin typeface="Arial"/>
                <a:cs typeface="Arial"/>
              </a:rPr>
              <a:t>masalah</a:t>
            </a:r>
            <a:r>
              <a:rPr sz="2000" spc="-165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kesehatan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lainnya,</a:t>
            </a:r>
            <a:r>
              <a:rPr sz="2000" spc="-18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dan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membuat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administrasi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85" dirty="0">
                <a:latin typeface="Arial"/>
                <a:cs typeface="Arial"/>
              </a:rPr>
              <a:t>kesehatan</a:t>
            </a:r>
            <a:r>
              <a:rPr sz="2000" spc="-17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lebih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55" dirty="0">
                <a:latin typeface="Arial"/>
                <a:cs typeface="Arial"/>
              </a:rPr>
              <a:t>efisien.</a:t>
            </a:r>
            <a:endParaRPr sz="200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Char char="•"/>
              <a:tabLst>
                <a:tab pos="299085" algn="l"/>
                <a:tab pos="299720" algn="l"/>
              </a:tabLst>
            </a:pPr>
            <a:r>
              <a:rPr sz="2000" spc="-45" dirty="0">
                <a:latin typeface="Arial"/>
                <a:cs typeface="Arial"/>
              </a:rPr>
              <a:t>Melalui </a:t>
            </a:r>
            <a:r>
              <a:rPr sz="2000" spc="-80" dirty="0">
                <a:latin typeface="Arial"/>
                <a:cs typeface="Arial"/>
              </a:rPr>
              <a:t>Pemanfaatan</a:t>
            </a:r>
            <a:r>
              <a:rPr sz="2000" spc="-450" dirty="0">
                <a:latin typeface="Arial"/>
                <a:cs typeface="Arial"/>
              </a:rPr>
              <a:t> </a:t>
            </a:r>
            <a:r>
              <a:rPr sz="2000" spc="-80" dirty="0">
                <a:latin typeface="Arial"/>
                <a:cs typeface="Arial"/>
              </a:rPr>
              <a:t>TIK:</a:t>
            </a:r>
            <a:endParaRPr sz="2000">
              <a:latin typeface="Arial"/>
              <a:cs typeface="Arial"/>
            </a:endParaRPr>
          </a:p>
          <a:p>
            <a:pPr marL="756285" marR="5080" lvl="1" indent="-287020">
              <a:lnSpc>
                <a:spcPts val="1839"/>
              </a:lnSpc>
              <a:spcBef>
                <a:spcPts val="105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60" dirty="0">
                <a:latin typeface="Arial"/>
                <a:cs typeface="Arial"/>
              </a:rPr>
              <a:t>Melakukan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pertukaran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35" dirty="0">
                <a:latin typeface="Arial"/>
                <a:cs typeface="Arial"/>
              </a:rPr>
              <a:t>data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rekam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medis</a:t>
            </a:r>
            <a:r>
              <a:rPr sz="1700" spc="-114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pasien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25" dirty="0">
                <a:latin typeface="Arial"/>
                <a:cs typeface="Arial"/>
              </a:rPr>
              <a:t>elektronik</a:t>
            </a:r>
            <a:r>
              <a:rPr sz="1700" spc="-9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melalui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koneksi</a:t>
            </a:r>
            <a:r>
              <a:rPr sz="1700" spc="-7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internet</a:t>
            </a:r>
            <a:r>
              <a:rPr sz="1700" spc="-10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rumah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sakit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untuk  </a:t>
            </a:r>
            <a:r>
              <a:rPr sz="1700" spc="-65" dirty="0">
                <a:latin typeface="Arial"/>
                <a:cs typeface="Arial"/>
              </a:rPr>
              <a:t>mendiagnosis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dan</a:t>
            </a:r>
            <a:r>
              <a:rPr sz="1700" spc="-15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merawat</a:t>
            </a:r>
            <a:r>
              <a:rPr sz="1700" spc="-110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pasien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di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luar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negeri.</a:t>
            </a:r>
            <a:endParaRPr sz="1700">
              <a:latin typeface="Arial"/>
              <a:cs typeface="Arial"/>
            </a:endParaRPr>
          </a:p>
          <a:p>
            <a:pPr marL="756920" lvl="1" indent="-287020">
              <a:lnSpc>
                <a:spcPts val="1939"/>
              </a:lnSpc>
              <a:spcBef>
                <a:spcPts val="775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65" dirty="0">
                <a:latin typeface="Arial"/>
                <a:cs typeface="Arial"/>
              </a:rPr>
              <a:t>Efisiensi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biaya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rumah</a:t>
            </a:r>
            <a:r>
              <a:rPr sz="1700" spc="-120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sakit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dengan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melihat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15" dirty="0">
                <a:latin typeface="Arial"/>
                <a:cs typeface="Arial"/>
              </a:rPr>
              <a:t>tren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70" dirty="0">
                <a:latin typeface="Arial"/>
                <a:cs typeface="Arial"/>
              </a:rPr>
              <a:t>penggunaan</a:t>
            </a:r>
            <a:r>
              <a:rPr sz="1700" spc="-130" dirty="0">
                <a:latin typeface="Arial"/>
                <a:cs typeface="Arial"/>
              </a:rPr>
              <a:t> </a:t>
            </a:r>
            <a:r>
              <a:rPr sz="1700" spc="-20" dirty="0">
                <a:latin typeface="Arial"/>
                <a:cs typeface="Arial"/>
              </a:rPr>
              <a:t>obat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75" dirty="0">
                <a:latin typeface="Arial"/>
                <a:cs typeface="Arial"/>
              </a:rPr>
              <a:t>pada</a:t>
            </a:r>
            <a:r>
              <a:rPr sz="1700" spc="-125" dirty="0">
                <a:latin typeface="Arial"/>
                <a:cs typeface="Arial"/>
              </a:rPr>
              <a:t> </a:t>
            </a:r>
            <a:r>
              <a:rPr sz="1700" spc="-60" dirty="0">
                <a:latin typeface="Arial"/>
                <a:cs typeface="Arial"/>
              </a:rPr>
              <a:t>system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0" dirty="0">
                <a:latin typeface="Arial"/>
                <a:cs typeface="Arial"/>
              </a:rPr>
              <a:t>catatan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55" dirty="0">
                <a:latin typeface="Arial"/>
                <a:cs typeface="Arial"/>
              </a:rPr>
              <a:t>rekam</a:t>
            </a:r>
            <a:r>
              <a:rPr sz="1700" spc="-105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medis</a:t>
            </a:r>
            <a:endParaRPr sz="1700">
              <a:latin typeface="Arial"/>
              <a:cs typeface="Arial"/>
            </a:endParaRPr>
          </a:p>
          <a:p>
            <a:pPr marL="756285">
              <a:lnSpc>
                <a:spcPts val="1939"/>
              </a:lnSpc>
            </a:pPr>
            <a:r>
              <a:rPr sz="1700" spc="-25" dirty="0">
                <a:latin typeface="Arial"/>
                <a:cs typeface="Arial"/>
              </a:rPr>
              <a:t>elektronik.</a:t>
            </a:r>
            <a:endParaRPr sz="170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00"/>
              </a:spcBef>
              <a:buClr>
                <a:srgbClr val="1286C3"/>
              </a:buClr>
              <a:buSzPct val="144117"/>
              <a:buChar char="•"/>
              <a:tabLst>
                <a:tab pos="756285" algn="l"/>
                <a:tab pos="756920" algn="l"/>
              </a:tabLst>
            </a:pPr>
            <a:r>
              <a:rPr sz="1700" spc="-35" dirty="0">
                <a:latin typeface="Arial"/>
                <a:cs typeface="Arial"/>
              </a:rPr>
              <a:t>Membantu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diagnosis</a:t>
            </a:r>
            <a:r>
              <a:rPr sz="1700" spc="-140" dirty="0">
                <a:latin typeface="Arial"/>
                <a:cs typeface="Arial"/>
              </a:rPr>
              <a:t> </a:t>
            </a:r>
            <a:r>
              <a:rPr sz="1700" spc="-65" dirty="0">
                <a:latin typeface="Arial"/>
                <a:cs typeface="Arial"/>
              </a:rPr>
              <a:t>dan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50" dirty="0">
                <a:latin typeface="Arial"/>
                <a:cs typeface="Arial"/>
              </a:rPr>
              <a:t>perawatan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80" dirty="0">
                <a:latin typeface="Arial"/>
                <a:cs typeface="Arial"/>
              </a:rPr>
              <a:t>pasien</a:t>
            </a:r>
            <a:r>
              <a:rPr sz="1700" spc="-135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secara</a:t>
            </a:r>
            <a:r>
              <a:rPr sz="1700" spc="-90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jarak</a:t>
            </a:r>
            <a:r>
              <a:rPr sz="1700" spc="-145" dirty="0">
                <a:latin typeface="Arial"/>
                <a:cs typeface="Arial"/>
              </a:rPr>
              <a:t> </a:t>
            </a:r>
            <a:r>
              <a:rPr sz="1700" spc="-45" dirty="0">
                <a:latin typeface="Arial"/>
                <a:cs typeface="Arial"/>
              </a:rPr>
              <a:t>jauh</a:t>
            </a:r>
            <a:r>
              <a:rPr sz="1700" spc="-160" dirty="0">
                <a:latin typeface="Arial"/>
                <a:cs typeface="Arial"/>
              </a:rPr>
              <a:t> </a:t>
            </a:r>
            <a:r>
              <a:rPr sz="1700" spc="-105" dirty="0">
                <a:latin typeface="Arial"/>
                <a:cs typeface="Arial"/>
              </a:rPr>
              <a:t>(</a:t>
            </a:r>
            <a:r>
              <a:rPr sz="1700" i="1" spc="-105" dirty="0">
                <a:latin typeface="Trebuchet MS"/>
                <a:cs typeface="Trebuchet MS"/>
              </a:rPr>
              <a:t>telemedicine</a:t>
            </a:r>
            <a:r>
              <a:rPr sz="1700" spc="-105" dirty="0">
                <a:latin typeface="Arial"/>
                <a:cs typeface="Arial"/>
              </a:rPr>
              <a:t>).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532" y="693940"/>
            <a:ext cx="967359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b="1" spc="-110" dirty="0">
                <a:solidFill>
                  <a:schemeClr val="accent2">
                    <a:lumMod val="75000"/>
                  </a:schemeClr>
                </a:solidFill>
              </a:rPr>
              <a:t>Pemanfaatan </a:t>
            </a:r>
            <a:r>
              <a:rPr b="1" spc="-45" dirty="0">
                <a:solidFill>
                  <a:schemeClr val="accent2">
                    <a:lumMod val="75000"/>
                  </a:schemeClr>
                </a:solidFill>
              </a:rPr>
              <a:t>TIK Pada </a:t>
            </a:r>
            <a:r>
              <a:rPr b="1" spc="-95" dirty="0">
                <a:solidFill>
                  <a:schemeClr val="accent2">
                    <a:lumMod val="75000"/>
                  </a:schemeClr>
                </a:solidFill>
              </a:rPr>
              <a:t>Sektor  </a:t>
            </a:r>
            <a:r>
              <a:rPr b="1" spc="-155" dirty="0">
                <a:solidFill>
                  <a:schemeClr val="accent2">
                    <a:lumMod val="75000"/>
                  </a:schemeClr>
                </a:solidFill>
              </a:rPr>
              <a:t>Pertanian </a:t>
            </a:r>
            <a:r>
              <a:rPr b="1" spc="-105" dirty="0">
                <a:solidFill>
                  <a:schemeClr val="accent2">
                    <a:lumMod val="75000"/>
                  </a:schemeClr>
                </a:solidFill>
              </a:rPr>
              <a:t>dan </a:t>
            </a:r>
            <a:r>
              <a:rPr b="1" spc="-105" dirty="0" err="1">
                <a:solidFill>
                  <a:schemeClr val="accent2">
                    <a:lumMod val="75000"/>
                  </a:schemeClr>
                </a:solidFill>
              </a:rPr>
              <a:t>Keamanan</a:t>
            </a:r>
            <a:r>
              <a:rPr b="1" spc="-869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spc="-869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b="1" spc="-35" dirty="0" err="1">
                <a:solidFill>
                  <a:schemeClr val="accent2">
                    <a:lumMod val="75000"/>
                  </a:schemeClr>
                </a:solidFill>
              </a:rPr>
              <a:t>Pangan</a:t>
            </a:r>
            <a:endParaRPr b="1" spc="-35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52532" y="2236585"/>
            <a:ext cx="9673590" cy="392747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99085" marR="170180" indent="-287020">
              <a:lnSpc>
                <a:spcPct val="89800"/>
              </a:lnSpc>
              <a:spcBef>
                <a:spcPts val="37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114" dirty="0">
                <a:latin typeface="Arial"/>
                <a:cs typeface="Arial"/>
              </a:rPr>
              <a:t>TIK </a:t>
            </a:r>
            <a:r>
              <a:rPr sz="2200" spc="-50" dirty="0">
                <a:latin typeface="Arial"/>
                <a:cs typeface="Arial"/>
              </a:rPr>
              <a:t>dapat meningkatkan </a:t>
            </a:r>
            <a:r>
              <a:rPr sz="2200" spc="-30" dirty="0">
                <a:latin typeface="Arial"/>
                <a:cs typeface="Arial"/>
              </a:rPr>
              <a:t>produktivitas </a:t>
            </a:r>
            <a:r>
              <a:rPr sz="2200" spc="-50" dirty="0">
                <a:latin typeface="Arial"/>
                <a:cs typeface="Arial"/>
              </a:rPr>
              <a:t>pertanian </a:t>
            </a:r>
            <a:r>
              <a:rPr sz="2200" spc="-85" dirty="0">
                <a:latin typeface="Arial"/>
                <a:cs typeface="Arial"/>
              </a:rPr>
              <a:t>dan </a:t>
            </a:r>
            <a:r>
              <a:rPr sz="2200" spc="-55" dirty="0">
                <a:latin typeface="Arial"/>
                <a:cs typeface="Arial"/>
              </a:rPr>
              <a:t>kualitas </a:t>
            </a:r>
            <a:r>
              <a:rPr sz="2200" spc="-45" dirty="0">
                <a:latin typeface="Arial"/>
                <a:cs typeface="Arial"/>
              </a:rPr>
              <a:t>hidup </a:t>
            </a:r>
            <a:r>
              <a:rPr sz="2200" spc="-40" dirty="0">
                <a:latin typeface="Arial"/>
                <a:cs typeface="Arial"/>
              </a:rPr>
              <a:t>petani </a:t>
            </a:r>
            <a:r>
              <a:rPr sz="2200" spc="-85" dirty="0">
                <a:latin typeface="Arial"/>
                <a:cs typeface="Arial"/>
              </a:rPr>
              <a:t>dan  </a:t>
            </a:r>
            <a:r>
              <a:rPr sz="2200" spc="-75" dirty="0">
                <a:latin typeface="Arial"/>
                <a:cs typeface="Arial"/>
              </a:rPr>
              <a:t>masyarakat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45" dirty="0">
                <a:latin typeface="Arial"/>
                <a:cs typeface="Arial"/>
              </a:rPr>
              <a:t>miskin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20" dirty="0">
                <a:latin typeface="Arial"/>
                <a:cs typeface="Arial"/>
              </a:rPr>
              <a:t>pedesaan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dengan</a:t>
            </a:r>
            <a:r>
              <a:rPr sz="2200" spc="-160" dirty="0">
                <a:latin typeface="Arial"/>
                <a:cs typeface="Arial"/>
              </a:rPr>
              <a:t> </a:t>
            </a:r>
            <a:r>
              <a:rPr sz="2200" spc="-50" dirty="0">
                <a:latin typeface="Arial"/>
                <a:cs typeface="Arial"/>
              </a:rPr>
              <a:t>meningkatkan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10" dirty="0">
                <a:latin typeface="Arial"/>
                <a:cs typeface="Arial"/>
              </a:rPr>
              <a:t>arus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informasi,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komunikasi,  </a:t>
            </a:r>
            <a:r>
              <a:rPr sz="2200" spc="-85" dirty="0">
                <a:latin typeface="Arial"/>
                <a:cs typeface="Arial"/>
              </a:rPr>
              <a:t>dan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akses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100" dirty="0">
                <a:latin typeface="Arial"/>
                <a:cs typeface="Arial"/>
              </a:rPr>
              <a:t>ke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40" dirty="0">
                <a:latin typeface="Arial"/>
                <a:cs typeface="Arial"/>
              </a:rPr>
              <a:t>informasi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andal</a:t>
            </a:r>
            <a:r>
              <a:rPr sz="2200" spc="-18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10" dirty="0">
                <a:latin typeface="Arial"/>
                <a:cs typeface="Arial"/>
              </a:rPr>
              <a:t>terkini.</a:t>
            </a:r>
            <a:endParaRPr sz="2200" dirty="0">
              <a:latin typeface="Arial"/>
              <a:cs typeface="Arial"/>
            </a:endParaRPr>
          </a:p>
          <a:p>
            <a:pPr marL="299085" marR="99060" indent="-287020">
              <a:lnSpc>
                <a:spcPct val="89800"/>
              </a:lnSpc>
              <a:spcBef>
                <a:spcPts val="115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85" dirty="0">
                <a:latin typeface="Arial"/>
                <a:cs typeface="Arial"/>
              </a:rPr>
              <a:t>Hal </a:t>
            </a:r>
            <a:r>
              <a:rPr sz="2200" spc="-10" dirty="0">
                <a:latin typeface="Arial"/>
                <a:cs typeface="Arial"/>
              </a:rPr>
              <a:t>ini </a:t>
            </a:r>
            <a:r>
              <a:rPr sz="2200" spc="-60" dirty="0">
                <a:latin typeface="Arial"/>
                <a:cs typeface="Arial"/>
              </a:rPr>
              <a:t>memungkinkan </a:t>
            </a:r>
            <a:r>
              <a:rPr sz="2200" spc="-65" dirty="0">
                <a:latin typeface="Arial"/>
                <a:cs typeface="Arial"/>
              </a:rPr>
              <a:t>pengambilan </a:t>
            </a:r>
            <a:r>
              <a:rPr sz="2200" spc="-80" dirty="0">
                <a:latin typeface="Arial"/>
                <a:cs typeface="Arial"/>
              </a:rPr>
              <a:t>keputusan </a:t>
            </a:r>
            <a:r>
              <a:rPr sz="2200" spc="-50" dirty="0">
                <a:latin typeface="Arial"/>
                <a:cs typeface="Arial"/>
              </a:rPr>
              <a:t>strategis </a:t>
            </a:r>
            <a:r>
              <a:rPr sz="2200" spc="-55" dirty="0">
                <a:latin typeface="Arial"/>
                <a:cs typeface="Arial"/>
              </a:rPr>
              <a:t>oleh </a:t>
            </a:r>
            <a:r>
              <a:rPr sz="2200" spc="-40" dirty="0">
                <a:latin typeface="Arial"/>
                <a:cs typeface="Arial"/>
              </a:rPr>
              <a:t>petani </a:t>
            </a:r>
            <a:r>
              <a:rPr sz="2200" spc="-85" dirty="0">
                <a:latin typeface="Arial"/>
                <a:cs typeface="Arial"/>
              </a:rPr>
              <a:t>dan  </a:t>
            </a:r>
            <a:r>
              <a:rPr sz="2200" spc="-95" dirty="0">
                <a:latin typeface="Arial"/>
                <a:cs typeface="Arial"/>
              </a:rPr>
              <a:t>mencegah</a:t>
            </a:r>
            <a:r>
              <a:rPr sz="2200" spc="-17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atau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60" dirty="0">
                <a:latin typeface="Arial"/>
                <a:cs typeface="Arial"/>
              </a:rPr>
              <a:t>mengurangi</a:t>
            </a:r>
            <a:r>
              <a:rPr sz="2200" spc="-16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kerugian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yang</a:t>
            </a:r>
            <a:r>
              <a:rPr sz="2200" spc="-195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disebabkan</a:t>
            </a:r>
            <a:r>
              <a:rPr sz="2200" spc="-185" dirty="0">
                <a:latin typeface="Arial"/>
                <a:cs typeface="Arial"/>
              </a:rPr>
              <a:t> </a:t>
            </a:r>
            <a:r>
              <a:rPr sz="2200" spc="-55" dirty="0">
                <a:latin typeface="Arial"/>
                <a:cs typeface="Arial"/>
              </a:rPr>
              <a:t>oleh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perubahan</a:t>
            </a:r>
            <a:r>
              <a:rPr sz="2200" spc="-190" dirty="0">
                <a:latin typeface="Arial"/>
                <a:cs typeface="Arial"/>
              </a:rPr>
              <a:t> </a:t>
            </a:r>
            <a:r>
              <a:rPr sz="2200" spc="5" dirty="0">
                <a:latin typeface="Arial"/>
                <a:cs typeface="Arial"/>
              </a:rPr>
              <a:t>iklim</a:t>
            </a:r>
            <a:r>
              <a:rPr sz="2200" spc="-21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dan  </a:t>
            </a:r>
            <a:r>
              <a:rPr sz="2200" spc="-105" dirty="0">
                <a:latin typeface="Arial"/>
                <a:cs typeface="Arial"/>
              </a:rPr>
              <a:t>bencana</a:t>
            </a:r>
            <a:r>
              <a:rPr sz="2200" spc="-175" dirty="0">
                <a:latin typeface="Arial"/>
                <a:cs typeface="Arial"/>
              </a:rPr>
              <a:t> </a:t>
            </a:r>
            <a:r>
              <a:rPr sz="2200" spc="-65" dirty="0">
                <a:latin typeface="Arial"/>
                <a:cs typeface="Arial"/>
              </a:rPr>
              <a:t>alam.</a:t>
            </a:r>
            <a:endParaRPr sz="2200" dirty="0">
              <a:latin typeface="Arial"/>
              <a:cs typeface="Arial"/>
            </a:endParaRPr>
          </a:p>
          <a:p>
            <a:pPr marL="299720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181"/>
              <a:buChar char="•"/>
              <a:tabLst>
                <a:tab pos="299720" algn="l"/>
              </a:tabLst>
            </a:pPr>
            <a:r>
              <a:rPr sz="2200" spc="-45" dirty="0">
                <a:latin typeface="Arial"/>
                <a:cs typeface="Arial"/>
              </a:rPr>
              <a:t>Melalui </a:t>
            </a:r>
            <a:r>
              <a:rPr sz="2200" spc="-85" dirty="0">
                <a:latin typeface="Arial"/>
                <a:cs typeface="Arial"/>
              </a:rPr>
              <a:t>Pemanfaatan</a:t>
            </a:r>
            <a:r>
              <a:rPr sz="2200" spc="-480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TIK:</a:t>
            </a:r>
            <a:endParaRPr sz="2200" dirty="0">
              <a:latin typeface="Arial"/>
              <a:cs typeface="Arial"/>
            </a:endParaRPr>
          </a:p>
          <a:p>
            <a:pPr marL="756920" lvl="1" indent="-287020">
              <a:lnSpc>
                <a:spcPts val="2160"/>
              </a:lnSpc>
              <a:spcBef>
                <a:spcPts val="86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45" dirty="0">
                <a:latin typeface="Arial"/>
                <a:cs typeface="Arial"/>
              </a:rPr>
              <a:t>Meningkatkan</a:t>
            </a:r>
            <a:r>
              <a:rPr sz="1900" spc="-145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informasi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10" dirty="0">
                <a:latin typeface="Arial"/>
                <a:cs typeface="Arial"/>
              </a:rPr>
              <a:t>terkini</a:t>
            </a:r>
            <a:r>
              <a:rPr sz="1900" spc="-140" dirty="0">
                <a:latin typeface="Arial"/>
                <a:cs typeface="Arial"/>
              </a:rPr>
              <a:t> </a:t>
            </a:r>
            <a:r>
              <a:rPr sz="1900" spc="-65" dirty="0">
                <a:latin typeface="Arial"/>
                <a:cs typeface="Arial"/>
              </a:rPr>
              <a:t>mengenai</a:t>
            </a:r>
            <a:r>
              <a:rPr sz="1900" spc="-12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peluang</a:t>
            </a:r>
            <a:r>
              <a:rPr sz="1900" spc="-130" dirty="0">
                <a:latin typeface="Arial"/>
                <a:cs typeface="Arial"/>
              </a:rPr>
              <a:t> </a:t>
            </a:r>
            <a:r>
              <a:rPr sz="1900" spc="-114" dirty="0">
                <a:latin typeface="Arial"/>
                <a:cs typeface="Arial"/>
              </a:rPr>
              <a:t>usaha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pertanian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60" dirty="0">
                <a:latin typeface="Arial"/>
                <a:cs typeface="Arial"/>
              </a:rPr>
              <a:t>baru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yang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bermanfaat</a:t>
            </a:r>
            <a:endParaRPr sz="1900" dirty="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1900" spc="-50" dirty="0">
                <a:latin typeface="Arial"/>
                <a:cs typeface="Arial"/>
              </a:rPr>
              <a:t>bagi komunitas </a:t>
            </a:r>
            <a:r>
              <a:rPr sz="1900" spc="-35" dirty="0">
                <a:latin typeface="Arial"/>
                <a:cs typeface="Arial"/>
              </a:rPr>
              <a:t>petani</a:t>
            </a:r>
            <a:r>
              <a:rPr sz="1900" spc="-395" dirty="0">
                <a:latin typeface="Arial"/>
                <a:cs typeface="Arial"/>
              </a:rPr>
              <a:t> </a:t>
            </a:r>
            <a:r>
              <a:rPr sz="1900" spc="-30" dirty="0">
                <a:latin typeface="Arial"/>
                <a:cs typeface="Arial"/>
              </a:rPr>
              <a:t>lokal.</a:t>
            </a:r>
            <a:endParaRPr sz="19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45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45" dirty="0">
                <a:latin typeface="Arial"/>
                <a:cs typeface="Arial"/>
              </a:rPr>
              <a:t>Meningkatkan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55" dirty="0">
                <a:latin typeface="Arial"/>
                <a:cs typeface="Arial"/>
              </a:rPr>
              <a:t>produksi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pertanian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yang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menjembatani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antara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penelitian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75" dirty="0">
                <a:latin typeface="Arial"/>
                <a:cs typeface="Arial"/>
              </a:rPr>
              <a:t>dan</a:t>
            </a:r>
            <a:r>
              <a:rPr sz="1900" spc="-17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petani.</a:t>
            </a:r>
            <a:endParaRPr sz="1900" dirty="0">
              <a:latin typeface="Arial"/>
              <a:cs typeface="Arial"/>
            </a:endParaRPr>
          </a:p>
          <a:p>
            <a:pPr marL="756920" lvl="1" indent="-287020">
              <a:lnSpc>
                <a:spcPct val="100000"/>
              </a:lnSpc>
              <a:spcBef>
                <a:spcPts val="820"/>
              </a:spcBef>
              <a:buClr>
                <a:srgbClr val="1286C3"/>
              </a:buClr>
              <a:buSzPct val="144736"/>
              <a:buChar char="•"/>
              <a:tabLst>
                <a:tab pos="756285" algn="l"/>
                <a:tab pos="756920" algn="l"/>
              </a:tabLst>
            </a:pPr>
            <a:r>
              <a:rPr sz="1900" spc="-45" dirty="0">
                <a:latin typeface="Arial"/>
                <a:cs typeface="Arial"/>
              </a:rPr>
              <a:t>Meningkatkan</a:t>
            </a:r>
            <a:r>
              <a:rPr sz="1900" spc="-150" dirty="0">
                <a:latin typeface="Arial"/>
                <a:cs typeface="Arial"/>
              </a:rPr>
              <a:t> </a:t>
            </a:r>
            <a:r>
              <a:rPr sz="1900" spc="-130" dirty="0">
                <a:latin typeface="Arial"/>
                <a:cs typeface="Arial"/>
              </a:rPr>
              <a:t>akses</a:t>
            </a:r>
            <a:r>
              <a:rPr sz="1900" spc="-160" dirty="0">
                <a:latin typeface="Arial"/>
                <a:cs typeface="Arial"/>
              </a:rPr>
              <a:t> </a:t>
            </a:r>
            <a:r>
              <a:rPr sz="1900" spc="-45" dirty="0">
                <a:latin typeface="Arial"/>
                <a:cs typeface="Arial"/>
              </a:rPr>
              <a:t>terhadap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modal</a:t>
            </a:r>
            <a:r>
              <a:rPr sz="1900" spc="-190" dirty="0">
                <a:latin typeface="Arial"/>
                <a:cs typeface="Arial"/>
              </a:rPr>
              <a:t> </a:t>
            </a:r>
            <a:r>
              <a:rPr sz="1900" spc="-70" dirty="0">
                <a:latin typeface="Arial"/>
                <a:cs typeface="Arial"/>
              </a:rPr>
              <a:t>yang</a:t>
            </a:r>
            <a:r>
              <a:rPr sz="1900" spc="-180" dirty="0">
                <a:latin typeface="Arial"/>
                <a:cs typeface="Arial"/>
              </a:rPr>
              <a:t> </a:t>
            </a:r>
            <a:r>
              <a:rPr sz="1900" spc="-35" dirty="0">
                <a:latin typeface="Arial"/>
                <a:cs typeface="Arial"/>
              </a:rPr>
              <a:t>dibutuhkan</a:t>
            </a:r>
            <a:r>
              <a:rPr sz="1900" spc="-175" dirty="0">
                <a:latin typeface="Arial"/>
                <a:cs typeface="Arial"/>
              </a:rPr>
              <a:t> </a:t>
            </a:r>
            <a:r>
              <a:rPr sz="1900" spc="-50" dirty="0">
                <a:latin typeface="Arial"/>
                <a:cs typeface="Arial"/>
              </a:rPr>
              <a:t>oleh</a:t>
            </a:r>
            <a:r>
              <a:rPr sz="1900" spc="-165" dirty="0">
                <a:latin typeface="Arial"/>
                <a:cs typeface="Arial"/>
              </a:rPr>
              <a:t> </a:t>
            </a:r>
            <a:r>
              <a:rPr sz="1900" spc="-40" dirty="0">
                <a:latin typeface="Arial"/>
                <a:cs typeface="Arial"/>
              </a:rPr>
              <a:t>petani.</a:t>
            </a: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57787" y="860703"/>
            <a:ext cx="18764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b="1" spc="-160" dirty="0">
                <a:solidFill>
                  <a:schemeClr val="accent2">
                    <a:lumMod val="75000"/>
                  </a:schemeClr>
                </a:solidFill>
              </a:rPr>
              <a:t>Penutup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798320"/>
            <a:ext cx="9865360" cy="464248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 algn="just">
              <a:lnSpc>
                <a:spcPct val="90100"/>
              </a:lnSpc>
              <a:spcBef>
                <a:spcPts val="3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Era globalisasi </a:t>
            </a:r>
            <a:r>
              <a:rPr sz="2400" spc="-15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ditandai dengan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pertumbuhan </a:t>
            </a:r>
            <a:r>
              <a:rPr sz="2400" spc="-20" dirty="0">
                <a:solidFill>
                  <a:srgbClr val="000101"/>
                </a:solidFill>
                <a:latin typeface="Arial"/>
                <a:cs typeface="Arial"/>
              </a:rPr>
              <a:t>dan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perkembangan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informasi </a:t>
            </a:r>
            <a:r>
              <a:rPr sz="2400" spc="-15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didukung dengan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perkembangan dan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kemajuan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teknologi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informasi dan komunikasi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(ICT) </a:t>
            </a:r>
            <a:r>
              <a:rPr sz="2400" spc="-15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sangat  pesat,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berpeluang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untuk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menciptakan masyarakat pengetahuan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berbasis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TIK yang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memiliki keahlian </a:t>
            </a:r>
            <a:r>
              <a:rPr sz="2400" b="1" dirty="0">
                <a:solidFill>
                  <a:srgbClr val="000101"/>
                </a:solidFill>
                <a:latin typeface="Arial"/>
                <a:cs typeface="Arial"/>
              </a:rPr>
              <a:t>mencari dan memanfaatkan  </a:t>
            </a:r>
            <a:r>
              <a:rPr sz="2400" b="1" spc="-5" dirty="0">
                <a:solidFill>
                  <a:srgbClr val="000101"/>
                </a:solidFill>
                <a:latin typeface="Arial"/>
                <a:cs typeface="Arial"/>
              </a:rPr>
              <a:t>informasi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, </a:t>
            </a:r>
            <a:r>
              <a:rPr sz="2400" b="1" dirty="0">
                <a:solidFill>
                  <a:srgbClr val="000101"/>
                </a:solidFill>
                <a:latin typeface="Arial"/>
                <a:cs typeface="Arial"/>
              </a:rPr>
              <a:t>berpikir </a:t>
            </a:r>
            <a:r>
              <a:rPr sz="2400" b="1" spc="-5" dirty="0">
                <a:solidFill>
                  <a:srgbClr val="000101"/>
                </a:solidFill>
                <a:latin typeface="Arial"/>
                <a:cs typeface="Arial"/>
              </a:rPr>
              <a:t>kritis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,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dan </a:t>
            </a:r>
            <a:r>
              <a:rPr sz="2400" b="1" spc="-5" dirty="0">
                <a:solidFill>
                  <a:srgbClr val="000101"/>
                </a:solidFill>
                <a:latin typeface="Arial"/>
                <a:cs typeface="Arial"/>
              </a:rPr>
              <a:t>bertindak profesional dalam  </a:t>
            </a:r>
            <a:r>
              <a:rPr sz="2400" b="1" dirty="0">
                <a:solidFill>
                  <a:srgbClr val="000101"/>
                </a:solidFill>
                <a:latin typeface="Arial"/>
                <a:cs typeface="Arial"/>
              </a:rPr>
              <a:t>memecahkan</a:t>
            </a:r>
            <a:r>
              <a:rPr sz="2400" b="1" spc="-30" dirty="0">
                <a:solidFill>
                  <a:srgbClr val="000101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0101"/>
                </a:solidFill>
                <a:latin typeface="Arial"/>
                <a:cs typeface="Arial"/>
              </a:rPr>
              <a:t>masalah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299085" marR="6985" indent="-287020" algn="just">
              <a:lnSpc>
                <a:spcPct val="90300"/>
              </a:lnSpc>
              <a:spcBef>
                <a:spcPts val="116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Dunia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pendidikan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sebagai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pusat penyiapan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kader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generasi masa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depan sudah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harus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membekali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peserta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didik (mahasiswa) dengan  kemampuan Literasi</a:t>
            </a:r>
            <a:r>
              <a:rPr sz="2400" spc="-45" dirty="0">
                <a:solidFill>
                  <a:srgbClr val="000101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TIK.</a:t>
            </a:r>
            <a:endParaRPr sz="2400" dirty="0">
              <a:latin typeface="Arial"/>
              <a:cs typeface="Arial"/>
            </a:endParaRPr>
          </a:p>
          <a:p>
            <a:pPr marL="299085" marR="5080" indent="-287020" algn="just">
              <a:lnSpc>
                <a:spcPct val="90000"/>
              </a:lnSpc>
              <a:spcBef>
                <a:spcPts val="116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Literacy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TIK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merupakan salah satu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faktor 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yang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mendukung  pembangunan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masyarakat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pengetahuan dan kunci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sukses 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pembelajaran di </a:t>
            </a:r>
            <a:r>
              <a:rPr sz="2400" spc="-5" dirty="0">
                <a:solidFill>
                  <a:srgbClr val="000101"/>
                </a:solidFill>
                <a:latin typeface="Arial"/>
                <a:cs typeface="Arial"/>
              </a:rPr>
              <a:t>era</a:t>
            </a:r>
            <a:r>
              <a:rPr sz="2400" spc="-10" dirty="0">
                <a:solidFill>
                  <a:srgbClr val="000101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0101"/>
                </a:solidFill>
                <a:latin typeface="Arial"/>
                <a:cs typeface="Arial"/>
              </a:rPr>
              <a:t>digital.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9079" y="3406895"/>
            <a:ext cx="7360920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b="1" spc="-114" dirty="0"/>
              <a:t>Piramida</a:t>
            </a:r>
            <a:r>
              <a:rPr b="1" spc="-640" dirty="0"/>
              <a:t> </a:t>
            </a:r>
            <a:r>
              <a:rPr b="1" spc="-140" dirty="0"/>
              <a:t>Teknologi</a:t>
            </a:r>
            <a:r>
              <a:rPr b="1" spc="-385" dirty="0"/>
              <a:t> </a:t>
            </a:r>
            <a:r>
              <a:rPr b="1" spc="-114" dirty="0"/>
              <a:t>Informasi</a:t>
            </a:r>
            <a:r>
              <a:rPr b="1" spc="-360" dirty="0"/>
              <a:t> </a:t>
            </a:r>
            <a:r>
              <a:rPr b="1" spc="-105" dirty="0"/>
              <a:t>dan</a:t>
            </a:r>
          </a:p>
          <a:p>
            <a:pPr marR="6985" algn="r">
              <a:lnSpc>
                <a:spcPct val="100000"/>
              </a:lnSpc>
              <a:spcBef>
                <a:spcPts val="5"/>
              </a:spcBef>
            </a:pPr>
            <a:r>
              <a:rPr b="1" spc="-30" dirty="0"/>
              <a:t>K</a:t>
            </a:r>
            <a:r>
              <a:rPr b="1" spc="-110" dirty="0"/>
              <a:t>omunika</a:t>
            </a:r>
            <a:r>
              <a:rPr b="1" spc="-75" dirty="0"/>
              <a:t>s</a:t>
            </a:r>
            <a:r>
              <a:rPr b="1" spc="-200" dirty="0"/>
              <a:t>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54309" y="4797170"/>
            <a:ext cx="107061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5" dirty="0">
                <a:latin typeface="Arial"/>
                <a:cs typeface="Arial"/>
              </a:rPr>
              <a:t>BAGIAN</a:t>
            </a:r>
            <a:r>
              <a:rPr sz="2000" spc="-245" dirty="0">
                <a:latin typeface="Arial"/>
                <a:cs typeface="Arial"/>
              </a:rPr>
              <a:t> </a:t>
            </a:r>
            <a:r>
              <a:rPr sz="2000" spc="-22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7ADDFD8E-62DC-4EEA-81E7-200B6752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824" y="1960418"/>
            <a:ext cx="5718175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31834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282511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4" dirty="0"/>
              <a:t>Piramida</a:t>
            </a:r>
            <a:r>
              <a:rPr spc="-720" dirty="0"/>
              <a:t> </a:t>
            </a:r>
            <a:r>
              <a:rPr spc="-45" dirty="0"/>
              <a:t>TIK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3369" y="1823720"/>
            <a:ext cx="4431665" cy="273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81915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30" dirty="0">
                <a:latin typeface="Arial"/>
                <a:cs typeface="Arial"/>
              </a:rPr>
              <a:t>Penerapan </a:t>
            </a:r>
            <a:r>
              <a:rPr sz="2400" spc="-125" dirty="0">
                <a:latin typeface="Arial"/>
                <a:cs typeface="Arial"/>
              </a:rPr>
              <a:t>TIK </a:t>
            </a:r>
            <a:r>
              <a:rPr sz="2400" spc="-15" dirty="0">
                <a:latin typeface="Arial"/>
                <a:cs typeface="Arial"/>
              </a:rPr>
              <a:t>tidak</a:t>
            </a:r>
            <a:r>
              <a:rPr sz="2400" spc="-520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dapat  </a:t>
            </a:r>
            <a:r>
              <a:rPr sz="2400" spc="-85" dirty="0">
                <a:latin typeface="Arial"/>
                <a:cs typeface="Arial"/>
              </a:rPr>
              <a:t>dilepaskan </a:t>
            </a:r>
            <a:r>
              <a:rPr sz="2400" spc="-50" dirty="0">
                <a:latin typeface="Arial"/>
                <a:cs typeface="Arial"/>
              </a:rPr>
              <a:t>dari </a:t>
            </a:r>
            <a:r>
              <a:rPr sz="2400" spc="-85" dirty="0">
                <a:latin typeface="Arial"/>
                <a:cs typeface="Arial"/>
              </a:rPr>
              <a:t>peran  </a:t>
            </a:r>
            <a:r>
              <a:rPr sz="2400" spc="-90" dirty="0">
                <a:latin typeface="Arial"/>
                <a:cs typeface="Arial"/>
              </a:rPr>
              <a:t>penggunanya.</a:t>
            </a:r>
            <a:endParaRPr sz="24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1185"/>
              </a:spcBef>
              <a:buClr>
                <a:srgbClr val="1286C3"/>
              </a:buClr>
              <a:buSzPct val="143750"/>
              <a:buChar char="•"/>
              <a:tabLst>
                <a:tab pos="299720" algn="l"/>
              </a:tabLst>
            </a:pPr>
            <a:r>
              <a:rPr sz="2400" spc="-125" dirty="0">
                <a:latin typeface="Arial"/>
                <a:cs typeface="Arial"/>
              </a:rPr>
              <a:t>Pengguna TIK </a:t>
            </a:r>
            <a:r>
              <a:rPr sz="2400" spc="-55" dirty="0">
                <a:latin typeface="Arial"/>
                <a:cs typeface="Arial"/>
              </a:rPr>
              <a:t>dapat </a:t>
            </a:r>
            <a:r>
              <a:rPr sz="2400" spc="-50" dirty="0">
                <a:latin typeface="Arial"/>
                <a:cs typeface="Arial"/>
              </a:rPr>
              <a:t>dibagi  </a:t>
            </a:r>
            <a:r>
              <a:rPr sz="2400" spc="-55" dirty="0">
                <a:latin typeface="Arial"/>
                <a:cs typeface="Arial"/>
              </a:rPr>
              <a:t>menjadi </a:t>
            </a:r>
            <a:r>
              <a:rPr sz="2400" spc="-250" dirty="0">
                <a:latin typeface="Arial"/>
                <a:cs typeface="Arial"/>
              </a:rPr>
              <a:t>3 </a:t>
            </a:r>
            <a:r>
              <a:rPr sz="2400" spc="-25" dirty="0">
                <a:latin typeface="Arial"/>
                <a:cs typeface="Arial"/>
              </a:rPr>
              <a:t>tingkatan</a:t>
            </a:r>
            <a:r>
              <a:rPr sz="2400" spc="-290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berdasarkan  </a:t>
            </a:r>
            <a:r>
              <a:rPr sz="2400" dirty="0">
                <a:latin typeface="Arial"/>
                <a:cs typeface="Arial"/>
              </a:rPr>
              <a:t>tingkat </a:t>
            </a:r>
            <a:r>
              <a:rPr sz="2400" spc="-80" dirty="0">
                <a:latin typeface="Arial"/>
                <a:cs typeface="Arial"/>
              </a:rPr>
              <a:t>pengetahuan </a:t>
            </a:r>
            <a:r>
              <a:rPr sz="2400" spc="-95" dirty="0">
                <a:latin typeface="Arial"/>
                <a:cs typeface="Arial"/>
              </a:rPr>
              <a:t>dan  </a:t>
            </a:r>
            <a:r>
              <a:rPr sz="2400" spc="-60" dirty="0">
                <a:latin typeface="Arial"/>
                <a:cs typeface="Arial"/>
              </a:rPr>
              <a:t>keterampilannya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094791" y="1802447"/>
            <a:ext cx="1641475" cy="1253490"/>
            <a:chOff x="7094791" y="1802447"/>
            <a:chExt cx="1641475" cy="1253490"/>
          </a:xfrm>
        </p:grpSpPr>
        <p:sp>
          <p:nvSpPr>
            <p:cNvPr id="5" name="object 5"/>
            <p:cNvSpPr/>
            <p:nvPr/>
          </p:nvSpPr>
          <p:spPr>
            <a:xfrm>
              <a:off x="7102729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812800" y="0"/>
                  </a:moveTo>
                  <a:lnTo>
                    <a:pt x="0" y="1237614"/>
                  </a:lnTo>
                  <a:lnTo>
                    <a:pt x="1625600" y="123761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C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02729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0" y="1237614"/>
                  </a:moveTo>
                  <a:lnTo>
                    <a:pt x="812800" y="0"/>
                  </a:lnTo>
                  <a:lnTo>
                    <a:pt x="16256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439659" y="1956711"/>
            <a:ext cx="953769" cy="80327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660"/>
              </a:spcBef>
            </a:pPr>
            <a:r>
              <a:rPr sz="2000" b="1" spc="-85" dirty="0">
                <a:latin typeface="Trebuchet MS"/>
                <a:cs typeface="Trebuchet MS"/>
              </a:rPr>
              <a:t>Creators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281991" y="3040062"/>
            <a:ext cx="3267075" cy="1253490"/>
            <a:chOff x="6281991" y="3040062"/>
            <a:chExt cx="3267075" cy="1253490"/>
          </a:xfrm>
        </p:grpSpPr>
        <p:sp>
          <p:nvSpPr>
            <p:cNvPr id="9" name="object 9"/>
            <p:cNvSpPr/>
            <p:nvPr/>
          </p:nvSpPr>
          <p:spPr>
            <a:xfrm>
              <a:off x="6289928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2438400" y="0"/>
                  </a:moveTo>
                  <a:lnTo>
                    <a:pt x="812800" y="0"/>
                  </a:lnTo>
                  <a:lnTo>
                    <a:pt x="0" y="1237614"/>
                  </a:lnTo>
                  <a:lnTo>
                    <a:pt x="3251200" y="1237614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E19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89928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0" y="1237614"/>
                  </a:moveTo>
                  <a:lnTo>
                    <a:pt x="812800" y="0"/>
                  </a:lnTo>
                  <a:lnTo>
                    <a:pt x="2438400" y="0"/>
                  </a:lnTo>
                  <a:lnTo>
                    <a:pt x="32512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23759" y="3472815"/>
            <a:ext cx="1386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r>
              <a:rPr sz="2000" b="1" spc="-25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Enablers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469191" y="4277677"/>
            <a:ext cx="4892675" cy="1254125"/>
            <a:chOff x="5469191" y="4277677"/>
            <a:chExt cx="4892675" cy="1254125"/>
          </a:xfrm>
        </p:grpSpPr>
        <p:sp>
          <p:nvSpPr>
            <p:cNvPr id="13" name="object 13"/>
            <p:cNvSpPr/>
            <p:nvPr/>
          </p:nvSpPr>
          <p:spPr>
            <a:xfrm>
              <a:off x="5477128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4064000" y="0"/>
                  </a:moveTo>
                  <a:lnTo>
                    <a:pt x="812800" y="0"/>
                  </a:lnTo>
                  <a:lnTo>
                    <a:pt x="0" y="1237742"/>
                  </a:lnTo>
                  <a:lnTo>
                    <a:pt x="4876800" y="123774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7128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0" y="1237742"/>
                  </a:moveTo>
                  <a:lnTo>
                    <a:pt x="812800" y="0"/>
                  </a:lnTo>
                  <a:lnTo>
                    <a:pt x="4064000" y="0"/>
                  </a:lnTo>
                  <a:lnTo>
                    <a:pt x="4876800" y="1237742"/>
                  </a:lnTo>
                  <a:lnTo>
                    <a:pt x="0" y="123774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93940" y="4710747"/>
            <a:ext cx="1045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r>
              <a:rPr sz="2000" b="1" spc="-31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57265" y="5574029"/>
            <a:ext cx="3954779" cy="76263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200" b="1" spc="-35" dirty="0">
                <a:latin typeface="Trebuchet MS"/>
                <a:cs typeface="Trebuchet MS"/>
              </a:rPr>
              <a:t>Sumber</a:t>
            </a:r>
            <a:r>
              <a:rPr sz="1200" spc="-35" dirty="0">
                <a:latin typeface="Arial"/>
                <a:cs typeface="Arial"/>
              </a:rPr>
              <a:t>: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(coeccc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&amp;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mpict,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2013)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745"/>
              </a:spcBef>
            </a:pPr>
            <a:r>
              <a:rPr sz="1200" u="sng" spc="-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  <a:hlinkClick r:id="rId2"/>
              </a:rPr>
              <a:t>https://www.smc.edu/academics/workforce-economic- </a:t>
            </a:r>
            <a:r>
              <a:rPr sz="1200" spc="-35" dirty="0">
                <a:solidFill>
                  <a:srgbClr val="2F85EC"/>
                </a:solidFill>
                <a:latin typeface="Arial"/>
                <a:cs typeface="Arial"/>
              </a:rPr>
              <a:t> </a:t>
            </a:r>
            <a:r>
              <a:rPr sz="1200" u="sng" spc="-5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Arial"/>
                <a:cs typeface="Arial"/>
                <a:hlinkClick r:id="rId2"/>
              </a:rPr>
              <a:t>development/cte/documents/CA_ICT_Competencies_2013.pdf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285730" y="4683823"/>
            <a:ext cx="13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006FC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853930" y="406933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84665" y="345059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955151" y="2817177"/>
            <a:ext cx="146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25509" y="2184653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6FC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4775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0" dirty="0"/>
              <a:t>5 </a:t>
            </a:r>
            <a:r>
              <a:rPr spc="-185" dirty="0"/>
              <a:t>Peran </a:t>
            </a:r>
            <a:r>
              <a:rPr spc="-70" dirty="0"/>
              <a:t>Pengguna</a:t>
            </a:r>
            <a:r>
              <a:rPr spc="-875" dirty="0"/>
              <a:t> </a:t>
            </a:r>
            <a:r>
              <a:rPr spc="-45" dirty="0"/>
              <a:t>TIK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65819" y="1802447"/>
            <a:ext cx="3267075" cy="2491105"/>
            <a:chOff x="2365819" y="1802447"/>
            <a:chExt cx="3267075" cy="2491105"/>
          </a:xfrm>
        </p:grpSpPr>
        <p:sp>
          <p:nvSpPr>
            <p:cNvPr id="4" name="object 4"/>
            <p:cNvSpPr/>
            <p:nvPr/>
          </p:nvSpPr>
          <p:spPr>
            <a:xfrm>
              <a:off x="3186557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812800" y="0"/>
                  </a:moveTo>
                  <a:lnTo>
                    <a:pt x="0" y="1237614"/>
                  </a:lnTo>
                  <a:lnTo>
                    <a:pt x="1625600" y="1237614"/>
                  </a:lnTo>
                  <a:lnTo>
                    <a:pt x="812800" y="0"/>
                  </a:lnTo>
                  <a:close/>
                </a:path>
              </a:pathLst>
            </a:custGeom>
            <a:solidFill>
              <a:srgbClr val="80C3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186557" y="1810385"/>
              <a:ext cx="1625600" cy="1237615"/>
            </a:xfrm>
            <a:custGeom>
              <a:avLst/>
              <a:gdLst/>
              <a:ahLst/>
              <a:cxnLst/>
              <a:rect l="l" t="t" r="r" b="b"/>
              <a:pathLst>
                <a:path w="1625600" h="1237614">
                  <a:moveTo>
                    <a:pt x="0" y="1237614"/>
                  </a:moveTo>
                  <a:lnTo>
                    <a:pt x="812800" y="0"/>
                  </a:lnTo>
                  <a:lnTo>
                    <a:pt x="16256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73757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2438400" y="0"/>
                  </a:moveTo>
                  <a:lnTo>
                    <a:pt x="812800" y="0"/>
                  </a:lnTo>
                  <a:lnTo>
                    <a:pt x="0" y="1237614"/>
                  </a:lnTo>
                  <a:lnTo>
                    <a:pt x="3251200" y="1237614"/>
                  </a:lnTo>
                  <a:lnTo>
                    <a:pt x="2438400" y="0"/>
                  </a:lnTo>
                  <a:close/>
                </a:path>
              </a:pathLst>
            </a:custGeom>
            <a:solidFill>
              <a:srgbClr val="E19D3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73757" y="3048000"/>
              <a:ext cx="3251200" cy="1237615"/>
            </a:xfrm>
            <a:custGeom>
              <a:avLst/>
              <a:gdLst/>
              <a:ahLst/>
              <a:cxnLst/>
              <a:rect l="l" t="t" r="r" b="b"/>
              <a:pathLst>
                <a:path w="3251200" h="1237614">
                  <a:moveTo>
                    <a:pt x="0" y="1237614"/>
                  </a:moveTo>
                  <a:lnTo>
                    <a:pt x="812800" y="0"/>
                  </a:lnTo>
                  <a:lnTo>
                    <a:pt x="2438400" y="0"/>
                  </a:lnTo>
                  <a:lnTo>
                    <a:pt x="3251200" y="1237614"/>
                  </a:lnTo>
                  <a:lnTo>
                    <a:pt x="0" y="1237614"/>
                  </a:lnTo>
                  <a:close/>
                </a:path>
              </a:pathLst>
            </a:custGeom>
            <a:ln w="158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306826" y="3472815"/>
            <a:ext cx="13868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r>
              <a:rPr sz="2000" b="1" spc="-25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Enablers</a:t>
            </a:r>
            <a:endParaRPr sz="20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553019" y="4277677"/>
            <a:ext cx="4892675" cy="1254125"/>
            <a:chOff x="1553019" y="4277677"/>
            <a:chExt cx="4892675" cy="1254125"/>
          </a:xfrm>
        </p:grpSpPr>
        <p:sp>
          <p:nvSpPr>
            <p:cNvPr id="10" name="object 10"/>
            <p:cNvSpPr/>
            <p:nvPr/>
          </p:nvSpPr>
          <p:spPr>
            <a:xfrm>
              <a:off x="1560957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4064000" y="0"/>
                  </a:moveTo>
                  <a:lnTo>
                    <a:pt x="812800" y="0"/>
                  </a:lnTo>
                  <a:lnTo>
                    <a:pt x="0" y="1237742"/>
                  </a:lnTo>
                  <a:lnTo>
                    <a:pt x="4876800" y="1237742"/>
                  </a:lnTo>
                  <a:lnTo>
                    <a:pt x="4064000" y="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60957" y="4285615"/>
              <a:ext cx="4876800" cy="1238250"/>
            </a:xfrm>
            <a:custGeom>
              <a:avLst/>
              <a:gdLst/>
              <a:ahLst/>
              <a:cxnLst/>
              <a:rect l="l" t="t" r="r" b="b"/>
              <a:pathLst>
                <a:path w="4876800" h="1238250">
                  <a:moveTo>
                    <a:pt x="0" y="1237742"/>
                  </a:moveTo>
                  <a:lnTo>
                    <a:pt x="812800" y="0"/>
                  </a:lnTo>
                  <a:lnTo>
                    <a:pt x="4064000" y="0"/>
                  </a:lnTo>
                  <a:lnTo>
                    <a:pt x="4876800" y="1237742"/>
                  </a:lnTo>
                  <a:lnTo>
                    <a:pt x="0" y="1237742"/>
                  </a:lnTo>
                  <a:close/>
                </a:path>
              </a:pathLst>
            </a:custGeom>
            <a:ln w="158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476878" y="4710747"/>
            <a:ext cx="1045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r>
              <a:rPr sz="2000" b="1" spc="-315" dirty="0">
                <a:latin typeface="Trebuchet MS"/>
                <a:cs typeface="Trebuchet MS"/>
              </a:rPr>
              <a:t> </a:t>
            </a:r>
            <a:r>
              <a:rPr sz="2000" b="1" spc="-60" dirty="0">
                <a:latin typeface="Trebuchet MS"/>
                <a:cs typeface="Trebuchet MS"/>
              </a:rPr>
              <a:t>Users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68415" y="4683823"/>
            <a:ext cx="139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5" dirty="0">
                <a:solidFill>
                  <a:srgbClr val="006FC0"/>
                </a:solidFill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6996" y="4069333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60" dirty="0">
                <a:solidFill>
                  <a:srgbClr val="006FC0"/>
                </a:solidFill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7603" y="345059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80" dirty="0">
                <a:solidFill>
                  <a:srgbClr val="006FC0"/>
                </a:solidFill>
                <a:latin typeface="Trebuchet MS"/>
                <a:cs typeface="Trebuchet MS"/>
              </a:rPr>
              <a:t>3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38090" y="2817177"/>
            <a:ext cx="1466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5" dirty="0">
                <a:solidFill>
                  <a:srgbClr val="006FC0"/>
                </a:solidFill>
                <a:latin typeface="Trebuchet MS"/>
                <a:cs typeface="Trebuchet MS"/>
              </a:rPr>
              <a:t>4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608576" y="2184653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75" dirty="0">
                <a:solidFill>
                  <a:srgbClr val="006FC0"/>
                </a:solidFill>
                <a:latin typeface="Trebuchet MS"/>
                <a:cs typeface="Trebuchet MS"/>
              </a:rPr>
              <a:t>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215576" y="2883217"/>
            <a:ext cx="1601470" cy="292735"/>
            <a:chOff x="3215576" y="2883217"/>
            <a:chExt cx="1601470" cy="292735"/>
          </a:xfrm>
        </p:grpSpPr>
        <p:sp>
          <p:nvSpPr>
            <p:cNvPr id="19" name="object 19"/>
            <p:cNvSpPr/>
            <p:nvPr/>
          </p:nvSpPr>
          <p:spPr>
            <a:xfrm>
              <a:off x="3223514" y="2891154"/>
              <a:ext cx="1585595" cy="276860"/>
            </a:xfrm>
            <a:custGeom>
              <a:avLst/>
              <a:gdLst/>
              <a:ahLst/>
              <a:cxnLst/>
              <a:rect l="l" t="t" r="r" b="b"/>
              <a:pathLst>
                <a:path w="1585595" h="276860">
                  <a:moveTo>
                    <a:pt x="1423289" y="0"/>
                  </a:moveTo>
                  <a:lnTo>
                    <a:pt x="162178" y="0"/>
                  </a:lnTo>
                  <a:lnTo>
                    <a:pt x="0" y="276860"/>
                  </a:lnTo>
                  <a:lnTo>
                    <a:pt x="1585468" y="276860"/>
                  </a:lnTo>
                  <a:lnTo>
                    <a:pt x="1423289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223514" y="2891154"/>
              <a:ext cx="1585595" cy="276860"/>
            </a:xfrm>
            <a:custGeom>
              <a:avLst/>
              <a:gdLst/>
              <a:ahLst/>
              <a:cxnLst/>
              <a:rect l="l" t="t" r="r" b="b"/>
              <a:pathLst>
                <a:path w="1585595" h="276860">
                  <a:moveTo>
                    <a:pt x="0" y="276860"/>
                  </a:moveTo>
                  <a:lnTo>
                    <a:pt x="162178" y="0"/>
                  </a:lnTo>
                  <a:lnTo>
                    <a:pt x="1423289" y="0"/>
                  </a:lnTo>
                  <a:lnTo>
                    <a:pt x="1585468" y="276860"/>
                  </a:lnTo>
                  <a:lnTo>
                    <a:pt x="0" y="276860"/>
                  </a:lnTo>
                  <a:close/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421379" y="1956711"/>
            <a:ext cx="1191260" cy="120523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R="27305" algn="ctr">
              <a:lnSpc>
                <a:spcPct val="100000"/>
              </a:lnSpc>
              <a:spcBef>
                <a:spcPts val="760"/>
              </a:spcBef>
            </a:pPr>
            <a:r>
              <a:rPr sz="2000" b="1" spc="-50" dirty="0">
                <a:latin typeface="Trebuchet MS"/>
                <a:cs typeface="Trebuchet MS"/>
              </a:rPr>
              <a:t>ICT</a:t>
            </a:r>
            <a:endParaRPr sz="2000">
              <a:latin typeface="Trebuchet MS"/>
              <a:cs typeface="Trebuchet MS"/>
            </a:endParaRPr>
          </a:p>
          <a:p>
            <a:pPr marR="26034" algn="ctr">
              <a:lnSpc>
                <a:spcPct val="100000"/>
              </a:lnSpc>
              <a:spcBef>
                <a:spcPts val="660"/>
              </a:spcBef>
            </a:pPr>
            <a:r>
              <a:rPr sz="2000" b="1" spc="-85" dirty="0">
                <a:latin typeface="Trebuchet MS"/>
                <a:cs typeface="Trebuchet MS"/>
              </a:rPr>
              <a:t>Creators</a:t>
            </a:r>
            <a:endParaRPr sz="2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1250"/>
              </a:spcBef>
            </a:pP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ICT</a:t>
            </a:r>
            <a:r>
              <a:rPr sz="16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80" dirty="0">
                <a:solidFill>
                  <a:srgbClr val="FFFFFF"/>
                </a:solidFill>
                <a:latin typeface="Arial"/>
                <a:cs typeface="Arial"/>
              </a:rPr>
              <a:t>Spreaders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456624" y="4088447"/>
            <a:ext cx="3127375" cy="339090"/>
            <a:chOff x="2456624" y="4088447"/>
            <a:chExt cx="3127375" cy="339090"/>
          </a:xfrm>
        </p:grpSpPr>
        <p:sp>
          <p:nvSpPr>
            <p:cNvPr id="23" name="object 23"/>
            <p:cNvSpPr/>
            <p:nvPr/>
          </p:nvSpPr>
          <p:spPr>
            <a:xfrm>
              <a:off x="2464561" y="4096384"/>
              <a:ext cx="3111500" cy="323215"/>
            </a:xfrm>
            <a:custGeom>
              <a:avLst/>
              <a:gdLst/>
              <a:ahLst/>
              <a:cxnLst/>
              <a:rect l="l" t="t" r="r" b="b"/>
              <a:pathLst>
                <a:path w="3111500" h="323214">
                  <a:moveTo>
                    <a:pt x="2922142" y="0"/>
                  </a:moveTo>
                  <a:lnTo>
                    <a:pt x="189230" y="0"/>
                  </a:lnTo>
                  <a:lnTo>
                    <a:pt x="0" y="323088"/>
                  </a:lnTo>
                  <a:lnTo>
                    <a:pt x="3111373" y="323088"/>
                  </a:lnTo>
                  <a:lnTo>
                    <a:pt x="2922142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464561" y="4096384"/>
              <a:ext cx="3111500" cy="323215"/>
            </a:xfrm>
            <a:custGeom>
              <a:avLst/>
              <a:gdLst/>
              <a:ahLst/>
              <a:cxnLst/>
              <a:rect l="l" t="t" r="r" b="b"/>
              <a:pathLst>
                <a:path w="3111500" h="323214">
                  <a:moveTo>
                    <a:pt x="0" y="323088"/>
                  </a:moveTo>
                  <a:lnTo>
                    <a:pt x="189230" y="0"/>
                  </a:lnTo>
                  <a:lnTo>
                    <a:pt x="2922142" y="0"/>
                  </a:lnTo>
                  <a:lnTo>
                    <a:pt x="3111373" y="323088"/>
                  </a:lnTo>
                  <a:lnTo>
                    <a:pt x="0" y="323088"/>
                  </a:lnTo>
                  <a:close/>
                </a:path>
              </a:pathLst>
            </a:custGeom>
            <a:ln w="15875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524250" y="4118609"/>
            <a:ext cx="99123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20" dirty="0">
                <a:solidFill>
                  <a:srgbClr val="FFFFFF"/>
                </a:solidFill>
                <a:latin typeface="Arial"/>
                <a:cs typeface="Arial"/>
              </a:rPr>
              <a:t>ICT</a:t>
            </a:r>
            <a:r>
              <a:rPr sz="16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65" dirty="0">
                <a:solidFill>
                  <a:srgbClr val="FFFFFF"/>
                </a:solidFill>
                <a:latin typeface="Arial"/>
                <a:cs typeface="Arial"/>
              </a:rPr>
              <a:t>Helpers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6622351" y="4585652"/>
            <a:ext cx="4829810" cy="527050"/>
            <a:chOff x="6622351" y="4585652"/>
            <a:chExt cx="4829810" cy="527050"/>
          </a:xfrm>
        </p:grpSpPr>
        <p:sp>
          <p:nvSpPr>
            <p:cNvPr id="27" name="object 27"/>
            <p:cNvSpPr/>
            <p:nvPr/>
          </p:nvSpPr>
          <p:spPr>
            <a:xfrm>
              <a:off x="6630289" y="4593590"/>
              <a:ext cx="4813935" cy="511175"/>
            </a:xfrm>
            <a:custGeom>
              <a:avLst/>
              <a:gdLst/>
              <a:ahLst/>
              <a:cxnLst/>
              <a:rect l="l" t="t" r="r" b="b"/>
              <a:pathLst>
                <a:path w="4813934" h="511175">
                  <a:moveTo>
                    <a:pt x="4728463" y="0"/>
                  </a:moveTo>
                  <a:lnTo>
                    <a:pt x="85089" y="0"/>
                  </a:lnTo>
                  <a:lnTo>
                    <a:pt x="51970" y="6707"/>
                  </a:lnTo>
                  <a:lnTo>
                    <a:pt x="24923" y="24987"/>
                  </a:lnTo>
                  <a:lnTo>
                    <a:pt x="6687" y="52077"/>
                  </a:lnTo>
                  <a:lnTo>
                    <a:pt x="0" y="85217"/>
                  </a:lnTo>
                  <a:lnTo>
                    <a:pt x="0" y="425704"/>
                  </a:lnTo>
                  <a:lnTo>
                    <a:pt x="6687" y="458823"/>
                  </a:lnTo>
                  <a:lnTo>
                    <a:pt x="24923" y="485870"/>
                  </a:lnTo>
                  <a:lnTo>
                    <a:pt x="51970" y="504106"/>
                  </a:lnTo>
                  <a:lnTo>
                    <a:pt x="85089" y="510794"/>
                  </a:lnTo>
                  <a:lnTo>
                    <a:pt x="4728463" y="510794"/>
                  </a:lnTo>
                  <a:lnTo>
                    <a:pt x="4761583" y="504106"/>
                  </a:lnTo>
                  <a:lnTo>
                    <a:pt x="4788630" y="485870"/>
                  </a:lnTo>
                  <a:lnTo>
                    <a:pt x="4806866" y="458823"/>
                  </a:lnTo>
                  <a:lnTo>
                    <a:pt x="4813554" y="425704"/>
                  </a:lnTo>
                  <a:lnTo>
                    <a:pt x="4813554" y="85217"/>
                  </a:lnTo>
                  <a:lnTo>
                    <a:pt x="4806866" y="52077"/>
                  </a:lnTo>
                  <a:lnTo>
                    <a:pt x="4788630" y="24987"/>
                  </a:lnTo>
                  <a:lnTo>
                    <a:pt x="4761583" y="6707"/>
                  </a:lnTo>
                  <a:lnTo>
                    <a:pt x="47284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630289" y="4593590"/>
              <a:ext cx="4813935" cy="511175"/>
            </a:xfrm>
            <a:custGeom>
              <a:avLst/>
              <a:gdLst/>
              <a:ahLst/>
              <a:cxnLst/>
              <a:rect l="l" t="t" r="r" b="b"/>
              <a:pathLst>
                <a:path w="4813934" h="511175">
                  <a:moveTo>
                    <a:pt x="0" y="85217"/>
                  </a:moveTo>
                  <a:lnTo>
                    <a:pt x="6687" y="52077"/>
                  </a:lnTo>
                  <a:lnTo>
                    <a:pt x="24923" y="24987"/>
                  </a:lnTo>
                  <a:lnTo>
                    <a:pt x="51970" y="6707"/>
                  </a:lnTo>
                  <a:lnTo>
                    <a:pt x="85089" y="0"/>
                  </a:lnTo>
                  <a:lnTo>
                    <a:pt x="4728463" y="0"/>
                  </a:lnTo>
                  <a:lnTo>
                    <a:pt x="4761583" y="6707"/>
                  </a:lnTo>
                  <a:lnTo>
                    <a:pt x="4788630" y="24987"/>
                  </a:lnTo>
                  <a:lnTo>
                    <a:pt x="4806866" y="52077"/>
                  </a:lnTo>
                  <a:lnTo>
                    <a:pt x="4813554" y="85217"/>
                  </a:lnTo>
                  <a:lnTo>
                    <a:pt x="4813554" y="425704"/>
                  </a:lnTo>
                  <a:lnTo>
                    <a:pt x="4806866" y="458823"/>
                  </a:lnTo>
                  <a:lnTo>
                    <a:pt x="4788630" y="485870"/>
                  </a:lnTo>
                  <a:lnTo>
                    <a:pt x="4761583" y="504106"/>
                  </a:lnTo>
                  <a:lnTo>
                    <a:pt x="4728463" y="510794"/>
                  </a:lnTo>
                  <a:lnTo>
                    <a:pt x="85089" y="510794"/>
                  </a:lnTo>
                  <a:lnTo>
                    <a:pt x="51970" y="504106"/>
                  </a:lnTo>
                  <a:lnTo>
                    <a:pt x="24923" y="485870"/>
                  </a:lnTo>
                  <a:lnTo>
                    <a:pt x="6687" y="458823"/>
                  </a:lnTo>
                  <a:lnTo>
                    <a:pt x="0" y="425704"/>
                  </a:lnTo>
                  <a:lnTo>
                    <a:pt x="0" y="85217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735444" y="4643120"/>
            <a:ext cx="4381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Kelompok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terbesar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orang,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mereka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yang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menggunakan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TIK</a:t>
            </a:r>
            <a:r>
              <a:rPr sz="1200" spc="-1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di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sekolah,  </a:t>
            </a:r>
            <a:r>
              <a:rPr sz="1200" spc="-50" dirty="0">
                <a:latin typeface="Arial"/>
                <a:cs typeface="Arial"/>
              </a:rPr>
              <a:t>pekerjaan </a:t>
            </a:r>
            <a:r>
              <a:rPr sz="1200" spc="-55" dirty="0">
                <a:latin typeface="Arial"/>
                <a:cs typeface="Arial"/>
              </a:rPr>
              <a:t>dan </a:t>
            </a:r>
            <a:r>
              <a:rPr sz="1200" spc="-40" dirty="0">
                <a:latin typeface="Arial"/>
                <a:cs typeface="Arial"/>
              </a:rPr>
              <a:t>kehidupan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sehari-hari.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192202" y="3994594"/>
            <a:ext cx="5259705" cy="527050"/>
            <a:chOff x="6192202" y="3994594"/>
            <a:chExt cx="5259705" cy="527050"/>
          </a:xfrm>
        </p:grpSpPr>
        <p:sp>
          <p:nvSpPr>
            <p:cNvPr id="31" name="object 31"/>
            <p:cNvSpPr/>
            <p:nvPr/>
          </p:nvSpPr>
          <p:spPr>
            <a:xfrm>
              <a:off x="6200140" y="4002532"/>
              <a:ext cx="5243830" cy="511175"/>
            </a:xfrm>
            <a:custGeom>
              <a:avLst/>
              <a:gdLst/>
              <a:ahLst/>
              <a:cxnLst/>
              <a:rect l="l" t="t" r="r" b="b"/>
              <a:pathLst>
                <a:path w="5243830" h="511175">
                  <a:moveTo>
                    <a:pt x="5158613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90"/>
                  </a:lnTo>
                  <a:lnTo>
                    <a:pt x="0" y="425704"/>
                  </a:lnTo>
                  <a:lnTo>
                    <a:pt x="6687" y="458823"/>
                  </a:lnTo>
                  <a:lnTo>
                    <a:pt x="24923" y="485870"/>
                  </a:lnTo>
                  <a:lnTo>
                    <a:pt x="51970" y="504106"/>
                  </a:lnTo>
                  <a:lnTo>
                    <a:pt x="85089" y="510794"/>
                  </a:lnTo>
                  <a:lnTo>
                    <a:pt x="5158613" y="510794"/>
                  </a:lnTo>
                  <a:lnTo>
                    <a:pt x="5191732" y="504106"/>
                  </a:lnTo>
                  <a:lnTo>
                    <a:pt x="5218779" y="485870"/>
                  </a:lnTo>
                  <a:lnTo>
                    <a:pt x="5237015" y="458823"/>
                  </a:lnTo>
                  <a:lnTo>
                    <a:pt x="5243703" y="425704"/>
                  </a:lnTo>
                  <a:lnTo>
                    <a:pt x="5243703" y="85090"/>
                  </a:lnTo>
                  <a:lnTo>
                    <a:pt x="5237015" y="51970"/>
                  </a:lnTo>
                  <a:lnTo>
                    <a:pt x="5218779" y="24923"/>
                  </a:lnTo>
                  <a:lnTo>
                    <a:pt x="5191732" y="6687"/>
                  </a:lnTo>
                  <a:lnTo>
                    <a:pt x="515861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200140" y="4002532"/>
              <a:ext cx="5243830" cy="511175"/>
            </a:xfrm>
            <a:custGeom>
              <a:avLst/>
              <a:gdLst/>
              <a:ahLst/>
              <a:cxnLst/>
              <a:rect l="l" t="t" r="r" b="b"/>
              <a:pathLst>
                <a:path w="5243830" h="511175">
                  <a:moveTo>
                    <a:pt x="0" y="85090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158613" y="0"/>
                  </a:lnTo>
                  <a:lnTo>
                    <a:pt x="5191732" y="6687"/>
                  </a:lnTo>
                  <a:lnTo>
                    <a:pt x="5218779" y="24923"/>
                  </a:lnTo>
                  <a:lnTo>
                    <a:pt x="5237015" y="51970"/>
                  </a:lnTo>
                  <a:lnTo>
                    <a:pt x="5243703" y="85090"/>
                  </a:lnTo>
                  <a:lnTo>
                    <a:pt x="5243703" y="425704"/>
                  </a:lnTo>
                  <a:lnTo>
                    <a:pt x="5237015" y="458823"/>
                  </a:lnTo>
                  <a:lnTo>
                    <a:pt x="5218779" y="485870"/>
                  </a:lnTo>
                  <a:lnTo>
                    <a:pt x="5191732" y="504106"/>
                  </a:lnTo>
                  <a:lnTo>
                    <a:pt x="5158613" y="510794"/>
                  </a:lnTo>
                  <a:lnTo>
                    <a:pt x="85089" y="510794"/>
                  </a:lnTo>
                  <a:lnTo>
                    <a:pt x="51970" y="504106"/>
                  </a:lnTo>
                  <a:lnTo>
                    <a:pt x="24923" y="485870"/>
                  </a:lnTo>
                  <a:lnTo>
                    <a:pt x="6687" y="458823"/>
                  </a:lnTo>
                  <a:lnTo>
                    <a:pt x="0" y="425704"/>
                  </a:lnTo>
                  <a:lnTo>
                    <a:pt x="0" y="85090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305296" y="4051934"/>
            <a:ext cx="4802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latin typeface="Arial"/>
                <a:cs typeface="Arial"/>
              </a:rPr>
              <a:t>Merupakan</a:t>
            </a:r>
            <a:r>
              <a:rPr sz="1200" spc="-65" dirty="0">
                <a:latin typeface="Arial"/>
                <a:cs typeface="Arial"/>
              </a:rPr>
              <a:t> Pengguna</a:t>
            </a:r>
            <a:r>
              <a:rPr sz="1200" spc="-16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TIK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yang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kompeten,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dengan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keterampilan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orang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yang  </a:t>
            </a:r>
            <a:r>
              <a:rPr sz="1200" spc="-30" dirty="0">
                <a:latin typeface="Arial"/>
                <a:cs typeface="Arial"/>
              </a:rPr>
              <a:t>baik,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yang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membantu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Pengguna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lain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memahami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menggunakan</a:t>
            </a:r>
            <a:r>
              <a:rPr sz="1200" spc="-15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TIK.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780976" y="3403536"/>
            <a:ext cx="5671185" cy="527050"/>
            <a:chOff x="5780976" y="3403536"/>
            <a:chExt cx="5671185" cy="527050"/>
          </a:xfrm>
        </p:grpSpPr>
        <p:sp>
          <p:nvSpPr>
            <p:cNvPr id="35" name="object 35"/>
            <p:cNvSpPr/>
            <p:nvPr/>
          </p:nvSpPr>
          <p:spPr>
            <a:xfrm>
              <a:off x="5788914" y="3411473"/>
              <a:ext cx="5655310" cy="511175"/>
            </a:xfrm>
            <a:custGeom>
              <a:avLst/>
              <a:gdLst/>
              <a:ahLst/>
              <a:cxnLst/>
              <a:rect l="l" t="t" r="r" b="b"/>
              <a:pathLst>
                <a:path w="5655309" h="511175">
                  <a:moveTo>
                    <a:pt x="5569839" y="0"/>
                  </a:moveTo>
                  <a:lnTo>
                    <a:pt x="85089" y="0"/>
                  </a:lnTo>
                  <a:lnTo>
                    <a:pt x="51970" y="6687"/>
                  </a:lnTo>
                  <a:lnTo>
                    <a:pt x="24923" y="24923"/>
                  </a:lnTo>
                  <a:lnTo>
                    <a:pt x="6687" y="51970"/>
                  </a:lnTo>
                  <a:lnTo>
                    <a:pt x="0" y="85089"/>
                  </a:lnTo>
                  <a:lnTo>
                    <a:pt x="0" y="425576"/>
                  </a:lnTo>
                  <a:lnTo>
                    <a:pt x="6687" y="458769"/>
                  </a:lnTo>
                  <a:lnTo>
                    <a:pt x="24923" y="485854"/>
                  </a:lnTo>
                  <a:lnTo>
                    <a:pt x="51970" y="504104"/>
                  </a:lnTo>
                  <a:lnTo>
                    <a:pt x="85089" y="510794"/>
                  </a:lnTo>
                  <a:lnTo>
                    <a:pt x="5569839" y="510794"/>
                  </a:lnTo>
                  <a:lnTo>
                    <a:pt x="5602958" y="504104"/>
                  </a:lnTo>
                  <a:lnTo>
                    <a:pt x="5630005" y="485854"/>
                  </a:lnTo>
                  <a:lnTo>
                    <a:pt x="5648241" y="458769"/>
                  </a:lnTo>
                  <a:lnTo>
                    <a:pt x="5654929" y="425576"/>
                  </a:lnTo>
                  <a:lnTo>
                    <a:pt x="5654929" y="85089"/>
                  </a:lnTo>
                  <a:lnTo>
                    <a:pt x="5648241" y="51970"/>
                  </a:lnTo>
                  <a:lnTo>
                    <a:pt x="5630005" y="24923"/>
                  </a:lnTo>
                  <a:lnTo>
                    <a:pt x="5602958" y="6687"/>
                  </a:lnTo>
                  <a:lnTo>
                    <a:pt x="55698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88914" y="3411473"/>
              <a:ext cx="5655310" cy="511175"/>
            </a:xfrm>
            <a:custGeom>
              <a:avLst/>
              <a:gdLst/>
              <a:ahLst/>
              <a:cxnLst/>
              <a:rect l="l" t="t" r="r" b="b"/>
              <a:pathLst>
                <a:path w="5655309" h="511175">
                  <a:moveTo>
                    <a:pt x="0" y="85089"/>
                  </a:moveTo>
                  <a:lnTo>
                    <a:pt x="6687" y="51970"/>
                  </a:lnTo>
                  <a:lnTo>
                    <a:pt x="24923" y="24923"/>
                  </a:lnTo>
                  <a:lnTo>
                    <a:pt x="51970" y="6687"/>
                  </a:lnTo>
                  <a:lnTo>
                    <a:pt x="85089" y="0"/>
                  </a:lnTo>
                  <a:lnTo>
                    <a:pt x="5569839" y="0"/>
                  </a:lnTo>
                  <a:lnTo>
                    <a:pt x="5602958" y="6687"/>
                  </a:lnTo>
                  <a:lnTo>
                    <a:pt x="5630005" y="24923"/>
                  </a:lnTo>
                  <a:lnTo>
                    <a:pt x="5648241" y="51970"/>
                  </a:lnTo>
                  <a:lnTo>
                    <a:pt x="5654929" y="85089"/>
                  </a:lnTo>
                  <a:lnTo>
                    <a:pt x="5654929" y="425576"/>
                  </a:lnTo>
                  <a:lnTo>
                    <a:pt x="5648241" y="458769"/>
                  </a:lnTo>
                  <a:lnTo>
                    <a:pt x="5630005" y="485854"/>
                  </a:lnTo>
                  <a:lnTo>
                    <a:pt x="5602958" y="504104"/>
                  </a:lnTo>
                  <a:lnTo>
                    <a:pt x="5569839" y="510794"/>
                  </a:lnTo>
                  <a:lnTo>
                    <a:pt x="85089" y="510794"/>
                  </a:lnTo>
                  <a:lnTo>
                    <a:pt x="51970" y="504104"/>
                  </a:lnTo>
                  <a:lnTo>
                    <a:pt x="24923" y="485854"/>
                  </a:lnTo>
                  <a:lnTo>
                    <a:pt x="6687" y="458769"/>
                  </a:lnTo>
                  <a:lnTo>
                    <a:pt x="0" y="425576"/>
                  </a:lnTo>
                  <a:lnTo>
                    <a:pt x="0" y="85089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93815" y="3460495"/>
            <a:ext cx="53981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Arial"/>
                <a:cs typeface="Arial"/>
              </a:rPr>
              <a:t>Ini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adalah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operasi</a:t>
            </a:r>
            <a:r>
              <a:rPr sz="1200" spc="-17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TIK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utama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dari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seluruh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perusahaan.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Mereka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menyebarkan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teknologi  </a:t>
            </a:r>
            <a:r>
              <a:rPr sz="1200" spc="-45" dirty="0">
                <a:latin typeface="Arial"/>
                <a:cs typeface="Arial"/>
              </a:rPr>
              <a:t>yang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dikembangkan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sebagai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infrastruktur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15" dirty="0">
                <a:latin typeface="Arial"/>
                <a:cs typeface="Arial"/>
              </a:rPr>
              <a:t>untuk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mendukung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operasi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perusahaan.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256847" y="2632900"/>
            <a:ext cx="6195060" cy="730885"/>
            <a:chOff x="5256847" y="2632900"/>
            <a:chExt cx="6195060" cy="730885"/>
          </a:xfrm>
        </p:grpSpPr>
        <p:sp>
          <p:nvSpPr>
            <p:cNvPr id="39" name="object 39"/>
            <p:cNvSpPr/>
            <p:nvPr/>
          </p:nvSpPr>
          <p:spPr>
            <a:xfrm>
              <a:off x="5264784" y="2640838"/>
              <a:ext cx="6179185" cy="715010"/>
            </a:xfrm>
            <a:custGeom>
              <a:avLst/>
              <a:gdLst/>
              <a:ahLst/>
              <a:cxnLst/>
              <a:rect l="l" t="t" r="r" b="b"/>
              <a:pathLst>
                <a:path w="6179184" h="715010">
                  <a:moveTo>
                    <a:pt x="6059932" y="0"/>
                  </a:moveTo>
                  <a:lnTo>
                    <a:pt x="119125" y="0"/>
                  </a:lnTo>
                  <a:lnTo>
                    <a:pt x="72759" y="9362"/>
                  </a:lnTo>
                  <a:lnTo>
                    <a:pt x="34893" y="34893"/>
                  </a:lnTo>
                  <a:lnTo>
                    <a:pt x="9362" y="72759"/>
                  </a:lnTo>
                  <a:lnTo>
                    <a:pt x="0" y="119125"/>
                  </a:lnTo>
                  <a:lnTo>
                    <a:pt x="0" y="595884"/>
                  </a:lnTo>
                  <a:lnTo>
                    <a:pt x="9362" y="642250"/>
                  </a:lnTo>
                  <a:lnTo>
                    <a:pt x="34893" y="680116"/>
                  </a:lnTo>
                  <a:lnTo>
                    <a:pt x="72759" y="705647"/>
                  </a:lnTo>
                  <a:lnTo>
                    <a:pt x="119125" y="715010"/>
                  </a:lnTo>
                  <a:lnTo>
                    <a:pt x="6059932" y="715010"/>
                  </a:lnTo>
                  <a:lnTo>
                    <a:pt x="6106298" y="705647"/>
                  </a:lnTo>
                  <a:lnTo>
                    <a:pt x="6144164" y="680116"/>
                  </a:lnTo>
                  <a:lnTo>
                    <a:pt x="6169695" y="642250"/>
                  </a:lnTo>
                  <a:lnTo>
                    <a:pt x="6179058" y="595884"/>
                  </a:lnTo>
                  <a:lnTo>
                    <a:pt x="6179058" y="119125"/>
                  </a:lnTo>
                  <a:lnTo>
                    <a:pt x="6169695" y="72759"/>
                  </a:lnTo>
                  <a:lnTo>
                    <a:pt x="6144164" y="34893"/>
                  </a:lnTo>
                  <a:lnTo>
                    <a:pt x="6106298" y="9362"/>
                  </a:lnTo>
                  <a:lnTo>
                    <a:pt x="60599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64784" y="2640838"/>
              <a:ext cx="6179185" cy="715010"/>
            </a:xfrm>
            <a:custGeom>
              <a:avLst/>
              <a:gdLst/>
              <a:ahLst/>
              <a:cxnLst/>
              <a:rect l="l" t="t" r="r" b="b"/>
              <a:pathLst>
                <a:path w="6179184" h="715010">
                  <a:moveTo>
                    <a:pt x="0" y="119125"/>
                  </a:moveTo>
                  <a:lnTo>
                    <a:pt x="9362" y="72759"/>
                  </a:lnTo>
                  <a:lnTo>
                    <a:pt x="34893" y="34893"/>
                  </a:lnTo>
                  <a:lnTo>
                    <a:pt x="72759" y="9362"/>
                  </a:lnTo>
                  <a:lnTo>
                    <a:pt x="119125" y="0"/>
                  </a:lnTo>
                  <a:lnTo>
                    <a:pt x="6059932" y="0"/>
                  </a:lnTo>
                  <a:lnTo>
                    <a:pt x="6106298" y="9362"/>
                  </a:lnTo>
                  <a:lnTo>
                    <a:pt x="6144164" y="34893"/>
                  </a:lnTo>
                  <a:lnTo>
                    <a:pt x="6169695" y="72759"/>
                  </a:lnTo>
                  <a:lnTo>
                    <a:pt x="6179058" y="119125"/>
                  </a:lnTo>
                  <a:lnTo>
                    <a:pt x="6179058" y="595884"/>
                  </a:lnTo>
                  <a:lnTo>
                    <a:pt x="6169695" y="642250"/>
                  </a:lnTo>
                  <a:lnTo>
                    <a:pt x="6144164" y="680116"/>
                  </a:lnTo>
                  <a:lnTo>
                    <a:pt x="6106298" y="705647"/>
                  </a:lnTo>
                  <a:lnTo>
                    <a:pt x="6059932" y="715010"/>
                  </a:lnTo>
                  <a:lnTo>
                    <a:pt x="119125" y="715010"/>
                  </a:lnTo>
                  <a:lnTo>
                    <a:pt x="72759" y="705647"/>
                  </a:lnTo>
                  <a:lnTo>
                    <a:pt x="34893" y="680116"/>
                  </a:lnTo>
                  <a:lnTo>
                    <a:pt x="9362" y="642250"/>
                  </a:lnTo>
                  <a:lnTo>
                    <a:pt x="0" y="595884"/>
                  </a:lnTo>
                  <a:lnTo>
                    <a:pt x="0" y="119125"/>
                  </a:lnTo>
                  <a:close/>
                </a:path>
              </a:pathLst>
            </a:custGeom>
            <a:ln w="158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379465" y="2699765"/>
            <a:ext cx="5848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Arial"/>
                <a:cs typeface="Arial"/>
              </a:rPr>
              <a:t>Perwakilan</a:t>
            </a:r>
            <a:r>
              <a:rPr sz="1200" spc="-6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perusahaan</a:t>
            </a:r>
            <a:r>
              <a:rPr sz="1200" spc="-14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TIK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berinteraksi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dengan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konsumen</a:t>
            </a:r>
            <a:r>
              <a:rPr sz="1200" spc="-7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dan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pelanggan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perusahaan, </a:t>
            </a:r>
            <a:r>
              <a:rPr sz="1200" spc="-15" dirty="0">
                <a:latin typeface="Arial"/>
                <a:cs typeface="Arial"/>
              </a:rPr>
              <a:t>untuk  </a:t>
            </a:r>
            <a:r>
              <a:rPr sz="1200" spc="-25" dirty="0">
                <a:latin typeface="Arial"/>
                <a:cs typeface="Arial"/>
              </a:rPr>
              <a:t>membeli </a:t>
            </a:r>
            <a:r>
              <a:rPr sz="1200" spc="-55" dirty="0">
                <a:latin typeface="Arial"/>
                <a:cs typeface="Arial"/>
              </a:rPr>
              <a:t>dan </a:t>
            </a:r>
            <a:r>
              <a:rPr sz="1200" spc="-35" dirty="0">
                <a:latin typeface="Arial"/>
                <a:cs typeface="Arial"/>
              </a:rPr>
              <a:t>menjual </a:t>
            </a:r>
            <a:r>
              <a:rPr sz="1200" spc="-45" dirty="0">
                <a:latin typeface="Arial"/>
                <a:cs typeface="Arial"/>
              </a:rPr>
              <a:t>barang </a:t>
            </a:r>
            <a:r>
              <a:rPr sz="1200" spc="-50" dirty="0">
                <a:latin typeface="Arial"/>
                <a:cs typeface="Arial"/>
              </a:rPr>
              <a:t>dan </a:t>
            </a:r>
            <a:r>
              <a:rPr sz="1200" spc="-65" dirty="0">
                <a:latin typeface="Arial"/>
                <a:cs typeface="Arial"/>
              </a:rPr>
              <a:t>jasa, </a:t>
            </a:r>
            <a:r>
              <a:rPr sz="1200" spc="-40" dirty="0">
                <a:latin typeface="Arial"/>
                <a:cs typeface="Arial"/>
              </a:rPr>
              <a:t>memahami </a:t>
            </a:r>
            <a:r>
              <a:rPr sz="1200" spc="-45" dirty="0">
                <a:latin typeface="Arial"/>
                <a:cs typeface="Arial"/>
              </a:rPr>
              <a:t>persyaratan </a:t>
            </a:r>
            <a:r>
              <a:rPr sz="1200" spc="-55" dirty="0">
                <a:latin typeface="Arial"/>
                <a:cs typeface="Arial"/>
              </a:rPr>
              <a:t>dan </a:t>
            </a:r>
            <a:r>
              <a:rPr sz="1200" spc="-50" dirty="0">
                <a:latin typeface="Arial"/>
                <a:cs typeface="Arial"/>
              </a:rPr>
              <a:t>spesifikasi </a:t>
            </a:r>
            <a:r>
              <a:rPr sz="1200" spc="-40" dirty="0">
                <a:latin typeface="Arial"/>
                <a:cs typeface="Arial"/>
              </a:rPr>
              <a:t>pelanggan,  </a:t>
            </a:r>
            <a:r>
              <a:rPr sz="1200" spc="-45" dirty="0">
                <a:latin typeface="Arial"/>
                <a:cs typeface="Arial"/>
              </a:rPr>
              <a:t>melakukan </a:t>
            </a:r>
            <a:r>
              <a:rPr sz="1200" spc="-55" dirty="0">
                <a:latin typeface="Arial"/>
                <a:cs typeface="Arial"/>
              </a:rPr>
              <a:t>pemasaran, </a:t>
            </a:r>
            <a:r>
              <a:rPr sz="1200" spc="-50" dirty="0">
                <a:latin typeface="Arial"/>
                <a:cs typeface="Arial"/>
              </a:rPr>
              <a:t>merancang </a:t>
            </a:r>
            <a:r>
              <a:rPr sz="1200" spc="-55" dirty="0">
                <a:latin typeface="Arial"/>
                <a:cs typeface="Arial"/>
              </a:rPr>
              <a:t>dan memasang solusi </a:t>
            </a:r>
            <a:r>
              <a:rPr sz="1200" spc="-45" dirty="0">
                <a:latin typeface="Arial"/>
                <a:cs typeface="Arial"/>
              </a:rPr>
              <a:t>pelanggan</a:t>
            </a:r>
            <a:r>
              <a:rPr sz="1200" spc="-254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sesuai </a:t>
            </a:r>
            <a:r>
              <a:rPr sz="1200" spc="-35" dirty="0">
                <a:latin typeface="Arial"/>
                <a:cs typeface="Arial"/>
              </a:rPr>
              <a:t>kebutuhan.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50269" y="2064194"/>
            <a:ext cx="6501765" cy="527050"/>
            <a:chOff x="4950269" y="2064194"/>
            <a:chExt cx="6501765" cy="527050"/>
          </a:xfrm>
        </p:grpSpPr>
        <p:sp>
          <p:nvSpPr>
            <p:cNvPr id="43" name="object 43"/>
            <p:cNvSpPr/>
            <p:nvPr/>
          </p:nvSpPr>
          <p:spPr>
            <a:xfrm>
              <a:off x="4958207" y="2072132"/>
              <a:ext cx="6485890" cy="511175"/>
            </a:xfrm>
            <a:custGeom>
              <a:avLst/>
              <a:gdLst/>
              <a:ahLst/>
              <a:cxnLst/>
              <a:rect l="l" t="t" r="r" b="b"/>
              <a:pathLst>
                <a:path w="6485890" h="511175">
                  <a:moveTo>
                    <a:pt x="6400545" y="0"/>
                  </a:moveTo>
                  <a:lnTo>
                    <a:pt x="85216" y="0"/>
                  </a:lnTo>
                  <a:lnTo>
                    <a:pt x="52024" y="6689"/>
                  </a:lnTo>
                  <a:lnTo>
                    <a:pt x="24939" y="24939"/>
                  </a:lnTo>
                  <a:lnTo>
                    <a:pt x="6689" y="52024"/>
                  </a:lnTo>
                  <a:lnTo>
                    <a:pt x="0" y="85216"/>
                  </a:lnTo>
                  <a:lnTo>
                    <a:pt x="0" y="425703"/>
                  </a:lnTo>
                  <a:lnTo>
                    <a:pt x="6689" y="458823"/>
                  </a:lnTo>
                  <a:lnTo>
                    <a:pt x="24939" y="485870"/>
                  </a:lnTo>
                  <a:lnTo>
                    <a:pt x="52024" y="504106"/>
                  </a:lnTo>
                  <a:lnTo>
                    <a:pt x="85216" y="510793"/>
                  </a:lnTo>
                  <a:lnTo>
                    <a:pt x="6400545" y="510793"/>
                  </a:lnTo>
                  <a:lnTo>
                    <a:pt x="6433665" y="504106"/>
                  </a:lnTo>
                  <a:lnTo>
                    <a:pt x="6460712" y="485870"/>
                  </a:lnTo>
                  <a:lnTo>
                    <a:pt x="6478948" y="458823"/>
                  </a:lnTo>
                  <a:lnTo>
                    <a:pt x="6485636" y="425703"/>
                  </a:lnTo>
                  <a:lnTo>
                    <a:pt x="6485636" y="85216"/>
                  </a:lnTo>
                  <a:lnTo>
                    <a:pt x="6478948" y="52024"/>
                  </a:lnTo>
                  <a:lnTo>
                    <a:pt x="6460712" y="24939"/>
                  </a:lnTo>
                  <a:lnTo>
                    <a:pt x="6433665" y="6689"/>
                  </a:lnTo>
                  <a:lnTo>
                    <a:pt x="64005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58207" y="2072132"/>
              <a:ext cx="6485890" cy="511175"/>
            </a:xfrm>
            <a:custGeom>
              <a:avLst/>
              <a:gdLst/>
              <a:ahLst/>
              <a:cxnLst/>
              <a:rect l="l" t="t" r="r" b="b"/>
              <a:pathLst>
                <a:path w="6485890" h="511175">
                  <a:moveTo>
                    <a:pt x="0" y="85216"/>
                  </a:moveTo>
                  <a:lnTo>
                    <a:pt x="6689" y="52024"/>
                  </a:lnTo>
                  <a:lnTo>
                    <a:pt x="24939" y="24939"/>
                  </a:lnTo>
                  <a:lnTo>
                    <a:pt x="52024" y="6689"/>
                  </a:lnTo>
                  <a:lnTo>
                    <a:pt x="85216" y="0"/>
                  </a:lnTo>
                  <a:lnTo>
                    <a:pt x="6400545" y="0"/>
                  </a:lnTo>
                  <a:lnTo>
                    <a:pt x="6433665" y="6689"/>
                  </a:lnTo>
                  <a:lnTo>
                    <a:pt x="6460712" y="24939"/>
                  </a:lnTo>
                  <a:lnTo>
                    <a:pt x="6478948" y="52024"/>
                  </a:lnTo>
                  <a:lnTo>
                    <a:pt x="6485636" y="85216"/>
                  </a:lnTo>
                  <a:lnTo>
                    <a:pt x="6485636" y="425703"/>
                  </a:lnTo>
                  <a:lnTo>
                    <a:pt x="6478948" y="458823"/>
                  </a:lnTo>
                  <a:lnTo>
                    <a:pt x="6460712" y="485870"/>
                  </a:lnTo>
                  <a:lnTo>
                    <a:pt x="6433665" y="504106"/>
                  </a:lnTo>
                  <a:lnTo>
                    <a:pt x="6400545" y="510793"/>
                  </a:lnTo>
                  <a:lnTo>
                    <a:pt x="85216" y="510793"/>
                  </a:lnTo>
                  <a:lnTo>
                    <a:pt x="52024" y="504106"/>
                  </a:lnTo>
                  <a:lnTo>
                    <a:pt x="24939" y="485870"/>
                  </a:lnTo>
                  <a:lnTo>
                    <a:pt x="6689" y="458823"/>
                  </a:lnTo>
                  <a:lnTo>
                    <a:pt x="0" y="425703"/>
                  </a:lnTo>
                  <a:lnTo>
                    <a:pt x="0" y="85216"/>
                  </a:lnTo>
                  <a:close/>
                </a:path>
              </a:pathLst>
            </a:custGeom>
            <a:ln w="158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062854" y="2120900"/>
            <a:ext cx="5720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Arial"/>
                <a:cs typeface="Arial"/>
              </a:rPr>
              <a:t>Tingkat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teratas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dari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piramida,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“ICT</a:t>
            </a:r>
            <a:r>
              <a:rPr sz="1200" spc="-13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Creator,”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mewakili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para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inovator</a:t>
            </a:r>
            <a:r>
              <a:rPr sz="1200" spc="-105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yang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mengembangkan  </a:t>
            </a:r>
            <a:r>
              <a:rPr sz="1200" spc="-15" dirty="0">
                <a:latin typeface="Arial"/>
                <a:cs typeface="Arial"/>
              </a:rPr>
              <a:t>teknologi,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barang,</a:t>
            </a:r>
            <a:r>
              <a:rPr sz="1200" spc="-1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layanan,</a:t>
            </a:r>
            <a:r>
              <a:rPr sz="1200" spc="-9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dan</a:t>
            </a:r>
            <a:r>
              <a:rPr sz="1200" spc="-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bisnis</a:t>
            </a:r>
            <a:r>
              <a:rPr sz="1200" spc="-18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TIK.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320738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1. </a:t>
            </a:r>
            <a:r>
              <a:rPr spc="-95" dirty="0"/>
              <a:t>ICT</a:t>
            </a:r>
            <a:r>
              <a:rPr spc="-675" dirty="0"/>
              <a:t> </a:t>
            </a:r>
            <a:r>
              <a:rPr spc="-150" dirty="0"/>
              <a:t>Creators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5336" y="1739264"/>
          <a:ext cx="6893559" cy="36963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CREATORS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19D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55054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75" dirty="0">
                          <a:latin typeface="Trebuchet MS"/>
                          <a:cs typeface="Trebuchet MS"/>
                        </a:rPr>
                        <a:t>Executive  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M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an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ag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eme</a:t>
                      </a:r>
                      <a:r>
                        <a:rPr sz="1600" b="1" spc="-15" dirty="0">
                          <a:latin typeface="Trebuchet MS"/>
                          <a:cs typeface="Trebuchet MS"/>
                        </a:rPr>
                        <a:t>n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Strategis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Planning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1803400">
                        <a:lnSpc>
                          <a:spcPct val="100000"/>
                        </a:lnSpc>
                      </a:pPr>
                      <a:r>
                        <a:rPr sz="1400" spc="-25" dirty="0">
                          <a:latin typeface="Arial"/>
                          <a:cs typeface="Arial"/>
                        </a:rPr>
                        <a:t>Input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400" spc="-3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Organizational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Divisions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Execution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Organizational</a:t>
                      </a:r>
                      <a:r>
                        <a:rPr sz="1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Support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70" dirty="0">
                          <a:latin typeface="Trebuchet MS"/>
                          <a:cs typeface="Trebuchet MS"/>
                        </a:rPr>
                        <a:t>Research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466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50" dirty="0">
                          <a:latin typeface="Arial"/>
                          <a:cs typeface="Arial"/>
                        </a:rPr>
                        <a:t>Scientists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Advanced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Engineers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Knowledge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Skills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Math,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Principles,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Science,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Research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Protocols,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Development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70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Engineers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who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design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based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requirements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specifications,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manage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project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plans,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models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prototypes,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develop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production 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processes,</a:t>
                      </a:r>
                      <a:r>
                        <a:rPr sz="1400" spc="-25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Testing 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&amp;</a:t>
                      </a:r>
                      <a:r>
                        <a:rPr sz="1600" b="1" spc="-3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35" dirty="0">
                          <a:latin typeface="Trebuchet MS"/>
                          <a:cs typeface="Trebuchet MS"/>
                        </a:rPr>
                        <a:t>Quality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Assurance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24154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65" dirty="0">
                          <a:latin typeface="Arial"/>
                          <a:cs typeface="Arial"/>
                        </a:rPr>
                        <a:t>Engineers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who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test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products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under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various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scenarios 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identify 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solution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performance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issues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feed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information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back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R&amp;D 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tems.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19">
                <a:tc>
                  <a:txBody>
                    <a:bodyPr/>
                    <a:lstStyle/>
                    <a:p>
                      <a:pPr marL="91440" marR="3067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65" dirty="0">
                          <a:latin typeface="Trebuchet MS"/>
                          <a:cs typeface="Trebuchet MS"/>
                        </a:rPr>
                        <a:t>Requirements</a:t>
                      </a:r>
                      <a:r>
                        <a:rPr sz="1600" b="1" spc="-21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&amp;  </a:t>
                      </a:r>
                      <a:r>
                        <a:rPr sz="1600" b="1" spc="-60" dirty="0">
                          <a:latin typeface="Trebuchet MS"/>
                          <a:cs typeface="Trebuchet MS"/>
                        </a:rPr>
                        <a:t>Specifications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88582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75" dirty="0">
                          <a:latin typeface="Arial"/>
                          <a:cs typeface="Arial"/>
                        </a:rPr>
                        <a:t>People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who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translate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market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demand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technical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and 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performance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criteria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1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solutions.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543670" y="1745742"/>
            <a:ext cx="3445510" cy="2207260"/>
            <a:chOff x="8543670" y="1745742"/>
            <a:chExt cx="3445510" cy="2207260"/>
          </a:xfrm>
        </p:grpSpPr>
        <p:sp>
          <p:nvSpPr>
            <p:cNvPr id="5" name="object 5"/>
            <p:cNvSpPr/>
            <p:nvPr/>
          </p:nvSpPr>
          <p:spPr>
            <a:xfrm>
              <a:off x="8543670" y="1891411"/>
              <a:ext cx="1652905" cy="213995"/>
            </a:xfrm>
            <a:custGeom>
              <a:avLst/>
              <a:gdLst/>
              <a:ahLst/>
              <a:cxnLst/>
              <a:rect l="l" t="t" r="r" b="b"/>
              <a:pathLst>
                <a:path w="1652904" h="213994">
                  <a:moveTo>
                    <a:pt x="76543" y="29913"/>
                  </a:moveTo>
                  <a:lnTo>
                    <a:pt x="74851" y="45670"/>
                  </a:lnTo>
                  <a:lnTo>
                    <a:pt x="1643252" y="213105"/>
                  </a:lnTo>
                  <a:lnTo>
                    <a:pt x="1647571" y="213613"/>
                  </a:lnTo>
                  <a:lnTo>
                    <a:pt x="1651507" y="210438"/>
                  </a:lnTo>
                  <a:lnTo>
                    <a:pt x="1651888" y="206121"/>
                  </a:lnTo>
                  <a:lnTo>
                    <a:pt x="1652397" y="201675"/>
                  </a:lnTo>
                  <a:lnTo>
                    <a:pt x="1649222" y="197865"/>
                  </a:lnTo>
                  <a:lnTo>
                    <a:pt x="1644903" y="197358"/>
                  </a:lnTo>
                  <a:lnTo>
                    <a:pt x="76543" y="29913"/>
                  </a:lnTo>
                  <a:close/>
                </a:path>
                <a:path w="1652904" h="213994">
                  <a:moveTo>
                    <a:pt x="79755" y="0"/>
                  </a:moveTo>
                  <a:lnTo>
                    <a:pt x="0" y="29717"/>
                  </a:lnTo>
                  <a:lnTo>
                    <a:pt x="71627" y="75691"/>
                  </a:lnTo>
                  <a:lnTo>
                    <a:pt x="74851" y="45670"/>
                  </a:lnTo>
                  <a:lnTo>
                    <a:pt x="62229" y="44323"/>
                  </a:lnTo>
                  <a:lnTo>
                    <a:pt x="57911" y="43941"/>
                  </a:lnTo>
                  <a:lnTo>
                    <a:pt x="54736" y="40004"/>
                  </a:lnTo>
                  <a:lnTo>
                    <a:pt x="55245" y="35687"/>
                  </a:lnTo>
                  <a:lnTo>
                    <a:pt x="55625" y="31241"/>
                  </a:lnTo>
                  <a:lnTo>
                    <a:pt x="59562" y="28193"/>
                  </a:lnTo>
                  <a:lnTo>
                    <a:pt x="76728" y="28193"/>
                  </a:lnTo>
                  <a:lnTo>
                    <a:pt x="79755" y="0"/>
                  </a:lnTo>
                  <a:close/>
                </a:path>
                <a:path w="1652904" h="213994">
                  <a:moveTo>
                    <a:pt x="59562" y="28193"/>
                  </a:moveTo>
                  <a:lnTo>
                    <a:pt x="55625" y="31241"/>
                  </a:lnTo>
                  <a:lnTo>
                    <a:pt x="55245" y="35687"/>
                  </a:lnTo>
                  <a:lnTo>
                    <a:pt x="54736" y="40004"/>
                  </a:lnTo>
                  <a:lnTo>
                    <a:pt x="57911" y="43941"/>
                  </a:lnTo>
                  <a:lnTo>
                    <a:pt x="62229" y="44323"/>
                  </a:lnTo>
                  <a:lnTo>
                    <a:pt x="74851" y="45670"/>
                  </a:lnTo>
                  <a:lnTo>
                    <a:pt x="76543" y="29913"/>
                  </a:lnTo>
                  <a:lnTo>
                    <a:pt x="64007" y="28575"/>
                  </a:lnTo>
                  <a:lnTo>
                    <a:pt x="59562" y="28193"/>
                  </a:lnTo>
                  <a:close/>
                </a:path>
                <a:path w="1652904" h="213994">
                  <a:moveTo>
                    <a:pt x="76728" y="28193"/>
                  </a:moveTo>
                  <a:lnTo>
                    <a:pt x="59562" y="28193"/>
                  </a:lnTo>
                  <a:lnTo>
                    <a:pt x="64007" y="28575"/>
                  </a:lnTo>
                  <a:lnTo>
                    <a:pt x="76543" y="29913"/>
                  </a:lnTo>
                  <a:lnTo>
                    <a:pt x="76728" y="28193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2818" y="1745742"/>
              <a:ext cx="2896107" cy="220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356425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2. </a:t>
            </a:r>
            <a:r>
              <a:rPr spc="-95" dirty="0"/>
              <a:t>ICT</a:t>
            </a:r>
            <a:r>
              <a:rPr spc="-580" dirty="0"/>
              <a:t> </a:t>
            </a:r>
            <a:r>
              <a:rPr spc="-135" dirty="0"/>
              <a:t>Spreaders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5336" y="1739264"/>
          <a:ext cx="6893559" cy="204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3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SPREADERS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19D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 marR="44577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Marketing</a:t>
                      </a:r>
                      <a:r>
                        <a:rPr sz="16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and  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Sales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651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Solution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Marketing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Strategies,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Efforts,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Collateral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Events 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Solution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Direct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Indirect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Sales</a:t>
                      </a:r>
                      <a:r>
                        <a:rPr sz="1400" spc="-1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Channel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Staff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Gathering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Feedback</a:t>
                      </a:r>
                      <a:r>
                        <a:rPr sz="1400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4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Customers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Creators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4880">
                <a:tc>
                  <a:txBody>
                    <a:bodyPr/>
                    <a:lstStyle/>
                    <a:p>
                      <a:pPr marL="91440" marR="44958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Sales</a:t>
                      </a:r>
                      <a:r>
                        <a:rPr sz="1600" b="1" spc="-2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Support/  </a:t>
                      </a:r>
                      <a:r>
                        <a:rPr sz="1600" b="1" spc="-50" dirty="0">
                          <a:latin typeface="Trebuchet MS"/>
                          <a:cs typeface="Trebuchet MS"/>
                        </a:rPr>
                        <a:t>Engineering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685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Providing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Technical 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Sales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Support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Designing</a:t>
                      </a:r>
                      <a:r>
                        <a:rPr sz="1400" spc="-1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Custom</a:t>
                      </a:r>
                      <a:r>
                        <a:rPr sz="1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Installing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Configuring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70" dirty="0">
                          <a:latin typeface="Arial"/>
                          <a:cs typeface="Arial"/>
                        </a:rPr>
                        <a:t>Teaching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Customer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3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543670" y="1745742"/>
            <a:ext cx="3445510" cy="2207260"/>
            <a:chOff x="8543670" y="1745742"/>
            <a:chExt cx="3445510" cy="2207260"/>
          </a:xfrm>
        </p:grpSpPr>
        <p:sp>
          <p:nvSpPr>
            <p:cNvPr id="5" name="object 5"/>
            <p:cNvSpPr/>
            <p:nvPr/>
          </p:nvSpPr>
          <p:spPr>
            <a:xfrm>
              <a:off x="8543670" y="1911223"/>
              <a:ext cx="1468755" cy="545465"/>
            </a:xfrm>
            <a:custGeom>
              <a:avLst/>
              <a:gdLst/>
              <a:ahLst/>
              <a:cxnLst/>
              <a:rect l="l" t="t" r="r" b="b"/>
              <a:pathLst>
                <a:path w="1468754" h="545464">
                  <a:moveTo>
                    <a:pt x="74336" y="28324"/>
                  </a:moveTo>
                  <a:lnTo>
                    <a:pt x="68929" y="43273"/>
                  </a:lnTo>
                  <a:lnTo>
                    <a:pt x="1456562" y="543940"/>
                  </a:lnTo>
                  <a:lnTo>
                    <a:pt x="1460753" y="545338"/>
                  </a:lnTo>
                  <a:lnTo>
                    <a:pt x="1465326" y="543178"/>
                  </a:lnTo>
                  <a:lnTo>
                    <a:pt x="1466723" y="539114"/>
                  </a:lnTo>
                  <a:lnTo>
                    <a:pt x="1468247" y="534924"/>
                  </a:lnTo>
                  <a:lnTo>
                    <a:pt x="1466087" y="530478"/>
                  </a:lnTo>
                  <a:lnTo>
                    <a:pt x="1462024" y="528954"/>
                  </a:lnTo>
                  <a:lnTo>
                    <a:pt x="74336" y="28324"/>
                  </a:lnTo>
                  <a:close/>
                </a:path>
                <a:path w="1468754" h="545464">
                  <a:moveTo>
                    <a:pt x="84581" y="0"/>
                  </a:moveTo>
                  <a:lnTo>
                    <a:pt x="0" y="9905"/>
                  </a:lnTo>
                  <a:lnTo>
                    <a:pt x="58674" y="71627"/>
                  </a:lnTo>
                  <a:lnTo>
                    <a:pt x="68929" y="43273"/>
                  </a:lnTo>
                  <a:lnTo>
                    <a:pt x="52831" y="37464"/>
                  </a:lnTo>
                  <a:lnTo>
                    <a:pt x="50800" y="32892"/>
                  </a:lnTo>
                  <a:lnTo>
                    <a:pt x="52197" y="28828"/>
                  </a:lnTo>
                  <a:lnTo>
                    <a:pt x="53721" y="24637"/>
                  </a:lnTo>
                  <a:lnTo>
                    <a:pt x="58293" y="22478"/>
                  </a:lnTo>
                  <a:lnTo>
                    <a:pt x="76451" y="22478"/>
                  </a:lnTo>
                  <a:lnTo>
                    <a:pt x="84581" y="0"/>
                  </a:lnTo>
                  <a:close/>
                </a:path>
                <a:path w="1468754" h="545464">
                  <a:moveTo>
                    <a:pt x="58293" y="22478"/>
                  </a:moveTo>
                  <a:lnTo>
                    <a:pt x="53721" y="24637"/>
                  </a:lnTo>
                  <a:lnTo>
                    <a:pt x="52197" y="28828"/>
                  </a:lnTo>
                  <a:lnTo>
                    <a:pt x="50800" y="32892"/>
                  </a:lnTo>
                  <a:lnTo>
                    <a:pt x="52831" y="37464"/>
                  </a:lnTo>
                  <a:lnTo>
                    <a:pt x="68929" y="43273"/>
                  </a:lnTo>
                  <a:lnTo>
                    <a:pt x="74336" y="28324"/>
                  </a:lnTo>
                  <a:lnTo>
                    <a:pt x="62356" y="24002"/>
                  </a:lnTo>
                  <a:lnTo>
                    <a:pt x="58293" y="22478"/>
                  </a:lnTo>
                  <a:close/>
                </a:path>
                <a:path w="1468754" h="545464">
                  <a:moveTo>
                    <a:pt x="76451" y="22478"/>
                  </a:moveTo>
                  <a:lnTo>
                    <a:pt x="58293" y="22478"/>
                  </a:lnTo>
                  <a:lnTo>
                    <a:pt x="62356" y="24002"/>
                  </a:lnTo>
                  <a:lnTo>
                    <a:pt x="74336" y="28324"/>
                  </a:lnTo>
                  <a:lnTo>
                    <a:pt x="76451" y="22478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2818" y="1745742"/>
              <a:ext cx="2896107" cy="220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325564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3. </a:t>
            </a:r>
            <a:r>
              <a:rPr spc="-95" dirty="0"/>
              <a:t>ICT</a:t>
            </a:r>
            <a:r>
              <a:rPr spc="-459" dirty="0"/>
              <a:t> </a:t>
            </a:r>
            <a:r>
              <a:rPr spc="-140" dirty="0"/>
              <a:t>Enablers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5336" y="1739264"/>
          <a:ext cx="6893559" cy="46114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3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ENABLERS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19D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49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IT</a:t>
                      </a:r>
                      <a:r>
                        <a:rPr sz="16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Management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5813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Organizational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  Operations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Vendor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Selection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Solution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Evaluations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 marR="2794000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Project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 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Documentation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15" dirty="0">
                          <a:latin typeface="Arial"/>
                          <a:cs typeface="Arial"/>
                        </a:rPr>
                        <a:t>Institutional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Knowledge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Management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5683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20" dirty="0">
                          <a:latin typeface="Trebuchet MS"/>
                          <a:cs typeface="Trebuchet MS"/>
                        </a:rPr>
                        <a:t>System  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A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r</a:t>
                      </a:r>
                      <a:r>
                        <a:rPr sz="1600" b="1" spc="-5" dirty="0">
                          <a:latin typeface="Trebuchet MS"/>
                          <a:cs typeface="Trebuchet MS"/>
                        </a:rPr>
                        <a:t>c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hi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t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e</a:t>
                      </a:r>
                      <a:r>
                        <a:rPr sz="1600" b="1" spc="-10" dirty="0">
                          <a:latin typeface="Trebuchet MS"/>
                          <a:cs typeface="Trebuchet MS"/>
                        </a:rPr>
                        <a:t>ct</a:t>
                      </a:r>
                      <a:r>
                        <a:rPr sz="1600" b="1" spc="5" dirty="0">
                          <a:latin typeface="Trebuchet MS"/>
                          <a:cs typeface="Trebuchet MS"/>
                        </a:rPr>
                        <a:t>u</a:t>
                      </a:r>
                      <a:r>
                        <a:rPr sz="1600" b="1" dirty="0">
                          <a:latin typeface="Trebuchet MS"/>
                          <a:cs typeface="Trebuchet MS"/>
                        </a:rPr>
                        <a:t>re/  </a:t>
                      </a:r>
                      <a:r>
                        <a:rPr sz="1600" b="1" spc="-45" dirty="0">
                          <a:latin typeface="Trebuchet MS"/>
                          <a:cs typeface="Trebuchet MS"/>
                        </a:rPr>
                        <a:t>Integration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7073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45" dirty="0">
                          <a:latin typeface="Arial"/>
                          <a:cs typeface="Arial"/>
                        </a:rPr>
                        <a:t>Combining</a:t>
                      </a:r>
                      <a:r>
                        <a:rPr sz="14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Various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0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" dirty="0">
                          <a:latin typeface="Arial"/>
                          <a:cs typeface="Arial"/>
                        </a:rPr>
                        <a:t>into</a:t>
                      </a:r>
                      <a:r>
                        <a:rPr sz="1400" spc="-1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Comprehensive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 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Diverse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deep</a:t>
                      </a:r>
                      <a:r>
                        <a:rPr sz="1400" spc="-20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knowledge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35" dirty="0">
                          <a:latin typeface="Arial"/>
                          <a:cs typeface="Arial"/>
                        </a:rPr>
                        <a:t>Strong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team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player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2960">
                <a:tc>
                  <a:txBody>
                    <a:bodyPr/>
                    <a:lstStyle/>
                    <a:p>
                      <a:pPr marL="91440" marR="3632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Solution  </a:t>
                      </a:r>
                      <a:r>
                        <a:rPr sz="1600" b="1" spc="-30" dirty="0">
                          <a:latin typeface="Trebuchet MS"/>
                          <a:cs typeface="Trebuchet MS"/>
                        </a:rPr>
                        <a:t>Management</a:t>
                      </a:r>
                      <a:r>
                        <a:rPr sz="1600" b="1" spc="-17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&amp;  </a:t>
                      </a: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Maintenance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50520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30" dirty="0">
                          <a:latin typeface="Arial"/>
                          <a:cs typeface="Arial"/>
                        </a:rPr>
                        <a:t>Solution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maintenance,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management,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monitoring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2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upgrades  </a:t>
                      </a:r>
                      <a:r>
                        <a:rPr sz="1400" spc="-40" dirty="0">
                          <a:latin typeface="Arial"/>
                          <a:cs typeface="Arial"/>
                        </a:rPr>
                        <a:t>Ongoing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operations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3023">
                <a:tc>
                  <a:txBody>
                    <a:bodyPr/>
                    <a:lstStyle/>
                    <a:p>
                      <a:pPr marL="91440" marR="54038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Solution  </a:t>
                      </a:r>
                      <a:r>
                        <a:rPr sz="1600" b="1" spc="-45" dirty="0">
                          <a:latin typeface="Trebuchet MS"/>
                          <a:cs typeface="Trebuchet MS"/>
                        </a:rPr>
                        <a:t>Installation</a:t>
                      </a:r>
                      <a:r>
                        <a:rPr sz="1600" b="1" spc="-20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25" dirty="0">
                          <a:latin typeface="Trebuchet MS"/>
                          <a:cs typeface="Trebuchet MS"/>
                        </a:rPr>
                        <a:t>&amp;  </a:t>
                      </a:r>
                      <a:r>
                        <a:rPr sz="1600" b="1" spc="-45" dirty="0">
                          <a:latin typeface="Trebuchet MS"/>
                          <a:cs typeface="Trebuchet MS"/>
                        </a:rPr>
                        <a:t>Provisioning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400" spc="-85" dirty="0">
                          <a:latin typeface="Arial"/>
                          <a:cs typeface="Arial"/>
                        </a:rPr>
                        <a:t>Receive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it,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accept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it,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install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it,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configure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it,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" dirty="0">
                          <a:latin typeface="Arial"/>
                          <a:cs typeface="Arial"/>
                        </a:rPr>
                        <a:t>test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0" dirty="0">
                          <a:latin typeface="Arial"/>
                          <a:cs typeface="Arial"/>
                        </a:rPr>
                        <a:t>it,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dirty="0">
                          <a:latin typeface="Arial"/>
                          <a:cs typeface="Arial"/>
                        </a:rPr>
                        <a:t>tie</a:t>
                      </a:r>
                      <a:r>
                        <a:rPr sz="1400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5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1400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25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5" dirty="0">
                          <a:latin typeface="Arial"/>
                          <a:cs typeface="Arial"/>
                        </a:rPr>
                        <a:t>other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400" spc="-60" dirty="0">
                          <a:latin typeface="Arial"/>
                          <a:cs typeface="Arial"/>
                        </a:rPr>
                        <a:t>systems,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document</a:t>
                      </a:r>
                      <a:r>
                        <a:rPr sz="1400" spc="-1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it..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543670" y="1745742"/>
            <a:ext cx="3445510" cy="2207260"/>
            <a:chOff x="8543670" y="1745742"/>
            <a:chExt cx="3445510" cy="2207260"/>
          </a:xfrm>
        </p:grpSpPr>
        <p:sp>
          <p:nvSpPr>
            <p:cNvPr id="5" name="object 5"/>
            <p:cNvSpPr/>
            <p:nvPr/>
          </p:nvSpPr>
          <p:spPr>
            <a:xfrm>
              <a:off x="8543670" y="1921129"/>
              <a:ext cx="1247140" cy="849630"/>
            </a:xfrm>
            <a:custGeom>
              <a:avLst/>
              <a:gdLst/>
              <a:ahLst/>
              <a:cxnLst/>
              <a:rect l="l" t="t" r="r" b="b"/>
              <a:pathLst>
                <a:path w="1247140" h="849630">
                  <a:moveTo>
                    <a:pt x="67509" y="36293"/>
                  </a:moveTo>
                  <a:lnTo>
                    <a:pt x="58576" y="49468"/>
                  </a:lnTo>
                  <a:lnTo>
                    <a:pt x="1233170" y="847090"/>
                  </a:lnTo>
                  <a:lnTo>
                    <a:pt x="1236852" y="849630"/>
                  </a:lnTo>
                  <a:lnTo>
                    <a:pt x="1241678" y="848613"/>
                  </a:lnTo>
                  <a:lnTo>
                    <a:pt x="1244219" y="845058"/>
                  </a:lnTo>
                  <a:lnTo>
                    <a:pt x="1246631" y="841375"/>
                  </a:lnTo>
                  <a:lnTo>
                    <a:pt x="1245743" y="836422"/>
                  </a:lnTo>
                  <a:lnTo>
                    <a:pt x="1242059" y="834009"/>
                  </a:lnTo>
                  <a:lnTo>
                    <a:pt x="67509" y="36293"/>
                  </a:lnTo>
                  <a:close/>
                </a:path>
                <a:path w="1247140" h="849630">
                  <a:moveTo>
                    <a:pt x="0" y="0"/>
                  </a:moveTo>
                  <a:lnTo>
                    <a:pt x="41655" y="74422"/>
                  </a:lnTo>
                  <a:lnTo>
                    <a:pt x="58576" y="49468"/>
                  </a:lnTo>
                  <a:lnTo>
                    <a:pt x="48005" y="42291"/>
                  </a:lnTo>
                  <a:lnTo>
                    <a:pt x="44450" y="39750"/>
                  </a:lnTo>
                  <a:lnTo>
                    <a:pt x="43433" y="34925"/>
                  </a:lnTo>
                  <a:lnTo>
                    <a:pt x="45974" y="31242"/>
                  </a:lnTo>
                  <a:lnTo>
                    <a:pt x="48386" y="27686"/>
                  </a:lnTo>
                  <a:lnTo>
                    <a:pt x="53339" y="26670"/>
                  </a:lnTo>
                  <a:lnTo>
                    <a:pt x="74035" y="26670"/>
                  </a:lnTo>
                  <a:lnTo>
                    <a:pt x="84454" y="11303"/>
                  </a:lnTo>
                  <a:lnTo>
                    <a:pt x="0" y="0"/>
                  </a:lnTo>
                  <a:close/>
                </a:path>
                <a:path w="1247140" h="849630">
                  <a:moveTo>
                    <a:pt x="53339" y="26670"/>
                  </a:moveTo>
                  <a:lnTo>
                    <a:pt x="48386" y="27686"/>
                  </a:lnTo>
                  <a:lnTo>
                    <a:pt x="45974" y="31242"/>
                  </a:lnTo>
                  <a:lnTo>
                    <a:pt x="43433" y="34925"/>
                  </a:lnTo>
                  <a:lnTo>
                    <a:pt x="44450" y="39750"/>
                  </a:lnTo>
                  <a:lnTo>
                    <a:pt x="48005" y="42291"/>
                  </a:lnTo>
                  <a:lnTo>
                    <a:pt x="58576" y="49468"/>
                  </a:lnTo>
                  <a:lnTo>
                    <a:pt x="67509" y="36293"/>
                  </a:lnTo>
                  <a:lnTo>
                    <a:pt x="53339" y="26670"/>
                  </a:lnTo>
                  <a:close/>
                </a:path>
                <a:path w="1247140" h="849630">
                  <a:moveTo>
                    <a:pt x="74035" y="26670"/>
                  </a:moveTo>
                  <a:lnTo>
                    <a:pt x="53339" y="26670"/>
                  </a:lnTo>
                  <a:lnTo>
                    <a:pt x="67509" y="36293"/>
                  </a:lnTo>
                  <a:lnTo>
                    <a:pt x="74035" y="2667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2818" y="1745742"/>
              <a:ext cx="2896107" cy="220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63369" y="971296"/>
            <a:ext cx="305625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4. </a:t>
            </a:r>
            <a:r>
              <a:rPr spc="-95" dirty="0"/>
              <a:t>ICT</a:t>
            </a:r>
            <a:r>
              <a:rPr spc="-560" dirty="0"/>
              <a:t> </a:t>
            </a:r>
            <a:r>
              <a:rPr spc="-160" dirty="0"/>
              <a:t>Helpers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545336" y="1739264"/>
          <a:ext cx="6893559" cy="1620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42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39">
                <a:tc grid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15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HELPERS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19D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Solution</a:t>
                      </a:r>
                      <a:r>
                        <a:rPr sz="1600" b="1" spc="-18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Support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12065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Doing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routine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 tasks</a:t>
                      </a:r>
                      <a:r>
                        <a:rPr sz="1400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associated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10" dirty="0">
                          <a:latin typeface="Arial"/>
                          <a:cs typeface="Arial"/>
                        </a:rPr>
                        <a:t>with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keeping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5" dirty="0">
                          <a:latin typeface="Arial"/>
                          <a:cs typeface="Arial"/>
                        </a:rPr>
                        <a:t>systems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solutions 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operating</a:t>
                      </a:r>
                      <a:r>
                        <a:rPr sz="1400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30" dirty="0">
                          <a:latin typeface="Arial"/>
                          <a:cs typeface="Arial"/>
                        </a:rPr>
                        <a:t>properly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D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600" b="1" spc="-55" dirty="0">
                          <a:latin typeface="Trebuchet MS"/>
                          <a:cs typeface="Trebuchet MS"/>
                        </a:rPr>
                        <a:t>User</a:t>
                      </a:r>
                      <a:r>
                        <a:rPr sz="1600" b="1" spc="-19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600" b="1" spc="-40" dirty="0">
                          <a:latin typeface="Trebuchet MS"/>
                          <a:cs typeface="Trebuchet MS"/>
                        </a:rPr>
                        <a:t>Support</a:t>
                      </a:r>
                      <a:endParaRPr sz="1600">
                        <a:latin typeface="Trebuchet MS"/>
                        <a:cs typeface="Trebuchet MS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50101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400" spc="-40" dirty="0">
                          <a:latin typeface="Arial"/>
                          <a:cs typeface="Arial"/>
                        </a:rPr>
                        <a:t>Helping </a:t>
                      </a:r>
                      <a:r>
                        <a:rPr sz="1400" spc="-90" dirty="0">
                          <a:latin typeface="Arial"/>
                          <a:cs typeface="Arial"/>
                        </a:rPr>
                        <a:t>Users </a:t>
                      </a:r>
                      <a:r>
                        <a:rPr sz="1400" spc="-35" dirty="0">
                          <a:latin typeface="Arial"/>
                          <a:cs typeface="Arial"/>
                        </a:rPr>
                        <a:t>Install, </a:t>
                      </a:r>
                      <a:r>
                        <a:rPr sz="1400" spc="-45" dirty="0">
                          <a:latin typeface="Arial"/>
                          <a:cs typeface="Arial"/>
                        </a:rPr>
                        <a:t>Configure, </a:t>
                      </a:r>
                      <a:r>
                        <a:rPr sz="1400" spc="-25" dirty="0">
                          <a:latin typeface="Arial"/>
                          <a:cs typeface="Arial"/>
                        </a:rPr>
                        <a:t>Maintain,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Manage, </a:t>
                      </a:r>
                      <a:r>
                        <a:rPr sz="1400" spc="-20" dirty="0">
                          <a:latin typeface="Arial"/>
                          <a:cs typeface="Arial"/>
                        </a:rPr>
                        <a:t>Monitor,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Upgrade,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Repair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55" dirty="0">
                          <a:latin typeface="Arial"/>
                          <a:cs typeface="Arial"/>
                        </a:rPr>
                        <a:t>Generally</a:t>
                      </a:r>
                      <a:r>
                        <a:rPr sz="14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Use</a:t>
                      </a:r>
                      <a:r>
                        <a:rPr sz="1400" spc="-1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105" dirty="0">
                          <a:latin typeface="Arial"/>
                          <a:cs typeface="Arial"/>
                        </a:rPr>
                        <a:t>ICT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Products</a:t>
                      </a:r>
                      <a:r>
                        <a:rPr sz="1400" spc="-10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6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spc="-1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spc="-75" dirty="0">
                          <a:latin typeface="Arial"/>
                          <a:cs typeface="Arial"/>
                        </a:rPr>
                        <a:t>Services  </a:t>
                      </a:r>
                      <a:r>
                        <a:rPr sz="1400" spc="-50" dirty="0">
                          <a:latin typeface="Arial"/>
                          <a:cs typeface="Arial"/>
                        </a:rPr>
                        <a:t>Training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9EF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8543670" y="1745742"/>
            <a:ext cx="3445510" cy="2207260"/>
            <a:chOff x="8543670" y="1745742"/>
            <a:chExt cx="3445510" cy="2207260"/>
          </a:xfrm>
        </p:grpSpPr>
        <p:sp>
          <p:nvSpPr>
            <p:cNvPr id="5" name="object 5"/>
            <p:cNvSpPr/>
            <p:nvPr/>
          </p:nvSpPr>
          <p:spPr>
            <a:xfrm>
              <a:off x="8543670" y="1921129"/>
              <a:ext cx="1016000" cy="1209675"/>
            </a:xfrm>
            <a:custGeom>
              <a:avLst/>
              <a:gdLst/>
              <a:ahLst/>
              <a:cxnLst/>
              <a:rect l="l" t="t" r="r" b="b"/>
              <a:pathLst>
                <a:path w="1016000" h="1209675">
                  <a:moveTo>
                    <a:pt x="55015" y="53284"/>
                  </a:moveTo>
                  <a:lnTo>
                    <a:pt x="42795" y="63537"/>
                  </a:lnTo>
                  <a:lnTo>
                    <a:pt x="1000632" y="1205865"/>
                  </a:lnTo>
                  <a:lnTo>
                    <a:pt x="1003426" y="1209167"/>
                  </a:lnTo>
                  <a:lnTo>
                    <a:pt x="1008506" y="1209675"/>
                  </a:lnTo>
                  <a:lnTo>
                    <a:pt x="1011808" y="1206881"/>
                  </a:lnTo>
                  <a:lnTo>
                    <a:pt x="1015237" y="1204087"/>
                  </a:lnTo>
                  <a:lnTo>
                    <a:pt x="1015619" y="1199007"/>
                  </a:lnTo>
                  <a:lnTo>
                    <a:pt x="1012825" y="1195705"/>
                  </a:lnTo>
                  <a:lnTo>
                    <a:pt x="55015" y="53284"/>
                  </a:lnTo>
                  <a:close/>
                </a:path>
                <a:path w="1016000" h="1209675">
                  <a:moveTo>
                    <a:pt x="0" y="0"/>
                  </a:moveTo>
                  <a:lnTo>
                    <a:pt x="19684" y="82931"/>
                  </a:lnTo>
                  <a:lnTo>
                    <a:pt x="42795" y="63537"/>
                  </a:lnTo>
                  <a:lnTo>
                    <a:pt x="34671" y="53848"/>
                  </a:lnTo>
                  <a:lnTo>
                    <a:pt x="31876" y="50419"/>
                  </a:lnTo>
                  <a:lnTo>
                    <a:pt x="32257" y="45466"/>
                  </a:lnTo>
                  <a:lnTo>
                    <a:pt x="35686" y="42672"/>
                  </a:lnTo>
                  <a:lnTo>
                    <a:pt x="38988" y="39750"/>
                  </a:lnTo>
                  <a:lnTo>
                    <a:pt x="71143" y="39750"/>
                  </a:lnTo>
                  <a:lnTo>
                    <a:pt x="78104" y="33909"/>
                  </a:lnTo>
                  <a:lnTo>
                    <a:pt x="0" y="0"/>
                  </a:lnTo>
                  <a:close/>
                </a:path>
                <a:path w="1016000" h="1209675">
                  <a:moveTo>
                    <a:pt x="38988" y="39750"/>
                  </a:moveTo>
                  <a:lnTo>
                    <a:pt x="35686" y="42672"/>
                  </a:lnTo>
                  <a:lnTo>
                    <a:pt x="32257" y="45466"/>
                  </a:lnTo>
                  <a:lnTo>
                    <a:pt x="31876" y="50419"/>
                  </a:lnTo>
                  <a:lnTo>
                    <a:pt x="34671" y="53848"/>
                  </a:lnTo>
                  <a:lnTo>
                    <a:pt x="42795" y="63537"/>
                  </a:lnTo>
                  <a:lnTo>
                    <a:pt x="55015" y="53284"/>
                  </a:lnTo>
                  <a:lnTo>
                    <a:pt x="46862" y="43561"/>
                  </a:lnTo>
                  <a:lnTo>
                    <a:pt x="44069" y="40259"/>
                  </a:lnTo>
                  <a:lnTo>
                    <a:pt x="38988" y="39750"/>
                  </a:lnTo>
                  <a:close/>
                </a:path>
                <a:path w="1016000" h="1209675">
                  <a:moveTo>
                    <a:pt x="71143" y="39750"/>
                  </a:moveTo>
                  <a:lnTo>
                    <a:pt x="38988" y="39750"/>
                  </a:lnTo>
                  <a:lnTo>
                    <a:pt x="44069" y="40259"/>
                  </a:lnTo>
                  <a:lnTo>
                    <a:pt x="46862" y="43561"/>
                  </a:lnTo>
                  <a:lnTo>
                    <a:pt x="55015" y="53284"/>
                  </a:lnTo>
                  <a:lnTo>
                    <a:pt x="71143" y="39750"/>
                  </a:lnTo>
                  <a:close/>
                </a:path>
              </a:pathLst>
            </a:custGeom>
            <a:solidFill>
              <a:srgbClr val="D5493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92818" y="1745742"/>
              <a:ext cx="2896107" cy="220726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891</TotalTime>
  <Words>1652</Words>
  <Application>Microsoft Office PowerPoint</Application>
  <PresentationFormat>Widescreen</PresentationFormat>
  <Paragraphs>192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Montserrat</vt:lpstr>
      <vt:lpstr>Times New Roman</vt:lpstr>
      <vt:lpstr>Trebuchet MS</vt:lpstr>
      <vt:lpstr>Wingdings</vt:lpstr>
      <vt:lpstr>Office Theme</vt:lpstr>
      <vt:lpstr>     ICT LITERACY Program Studi Informatika  SESI 3 – Penerapan TIK di Berbagai Sektor </vt:lpstr>
      <vt:lpstr>Outline Perkuliahan</vt:lpstr>
      <vt:lpstr>Piramida Teknologi Informasi dan Komunikasi</vt:lpstr>
      <vt:lpstr>Piramida TIK</vt:lpstr>
      <vt:lpstr>5 Peran Pengguna TIK</vt:lpstr>
      <vt:lpstr>1. ICT Creators</vt:lpstr>
      <vt:lpstr>2. ICT Spreaders</vt:lpstr>
      <vt:lpstr>3. ICT Enablers</vt:lpstr>
      <vt:lpstr>4. ICT Helpers</vt:lpstr>
      <vt:lpstr>5. ICT Users</vt:lpstr>
      <vt:lpstr>Kedalaman dan Keluasan  Piramida TIK</vt:lpstr>
      <vt:lpstr>Pie Chart Industri TIK</vt:lpstr>
      <vt:lpstr>TIK Untuk Pemecahan Masalah di Masyarakat</vt:lpstr>
      <vt:lpstr>Kontribusi TIK di Masyarakat</vt:lpstr>
      <vt:lpstr>PowerPoint Presentation</vt:lpstr>
      <vt:lpstr>Benchmarking Pemanfaatan TIK di  Jepang</vt:lpstr>
      <vt:lpstr>Solusi Layanan TIK Untuk  Pemecahan Isu Sosial di Jepang</vt:lpstr>
      <vt:lpstr>Literasi Budaya meliputi pengetahuan dan  pemahaman bagaimana negara, agama, kelom-  pok etnik, kepercayaan, simbol dan ikon, perayaan,  dan cara tradisional</vt:lpstr>
      <vt:lpstr>PowerPoint Presentation</vt:lpstr>
      <vt:lpstr>Sektor Kunci Pemanfaatan TIK</vt:lpstr>
      <vt:lpstr>Pemanfaatan TIK Pada Sektor  Telekomunikasi</vt:lpstr>
      <vt:lpstr>ICT di Media</vt:lpstr>
      <vt:lpstr>Pemanfaatan TIK Pada Sektor  Pendidikan</vt:lpstr>
      <vt:lpstr>Pendidikan Jarak  Jauh dan E-  Pendidikan</vt:lpstr>
      <vt:lpstr>Pemanfaatan TIK Pada Sektor  Publik</vt:lpstr>
      <vt:lpstr>Pemanfaatan Aplikasi Teknologi  Informasi</vt:lpstr>
      <vt:lpstr>Pemanfaatan TIK Pada Sektor  Kesehatan</vt:lpstr>
      <vt:lpstr>Pemanfaatan TIK Pada Sektor  Pertanian dan Keamanan  Pangan</vt:lpstr>
      <vt:lpstr>Penutup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 Ekonomi &amp; Bisnis II Program Studi Manajemen  Sesi 1 – Ruang Lingkup Statistik Inferensial</dc:title>
  <dc:creator>rizky kinoy</dc:creator>
  <cp:lastModifiedBy>cian hassolthine</cp:lastModifiedBy>
  <cp:revision>63</cp:revision>
  <dcterms:created xsi:type="dcterms:W3CDTF">2021-09-06T16:17:13Z</dcterms:created>
  <dcterms:modified xsi:type="dcterms:W3CDTF">2022-10-10T05:33:38Z</dcterms:modified>
</cp:coreProperties>
</file>