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jpg"/>
  <Override PartName="/ppt/media/image6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508" y="3864771"/>
            <a:ext cx="10666983" cy="126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2508" y="3864771"/>
            <a:ext cx="10666983" cy="126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0267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4 – Database dan ICT Literacy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564236"/>
            <a:ext cx="10628631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60" dirty="0">
                <a:latin typeface="Trebuchet MS"/>
                <a:cs typeface="Trebuchet MS"/>
              </a:rPr>
              <a:t>Transformasi </a:t>
            </a:r>
            <a:r>
              <a:rPr i="0" spc="-120" dirty="0">
                <a:latin typeface="Trebuchet MS"/>
                <a:cs typeface="Trebuchet MS"/>
              </a:rPr>
              <a:t>Informasi</a:t>
            </a:r>
            <a:r>
              <a:rPr i="0" spc="-509" dirty="0">
                <a:latin typeface="Trebuchet MS"/>
                <a:cs typeface="Trebuchet MS"/>
              </a:rPr>
              <a:t> </a:t>
            </a:r>
            <a:r>
              <a:rPr i="0" spc="-130" dirty="0">
                <a:latin typeface="Trebuchet MS"/>
                <a:cs typeface="Trebuchet MS"/>
              </a:rPr>
              <a:t>Menjadi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4" dirty="0"/>
              <a:t>Knowledge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242242" y="2022796"/>
            <a:ext cx="732917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877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30" dirty="0">
                <a:latin typeface="Trebuchet MS"/>
                <a:cs typeface="Trebuchet MS"/>
              </a:rPr>
              <a:t>Comparison</a:t>
            </a:r>
            <a:r>
              <a:rPr sz="2400" spc="-130" dirty="0">
                <a:latin typeface="Arial"/>
                <a:cs typeface="Arial"/>
              </a:rPr>
              <a:t>: </a:t>
            </a:r>
            <a:r>
              <a:rPr sz="2400" spc="-70" dirty="0">
                <a:latin typeface="Arial"/>
                <a:cs typeface="Arial"/>
              </a:rPr>
              <a:t>membandingkan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pada </a:t>
            </a:r>
            <a:r>
              <a:rPr sz="2400" spc="-65" dirty="0">
                <a:latin typeface="Arial"/>
                <a:cs typeface="Arial"/>
              </a:rPr>
              <a:t>situasi-  </a:t>
            </a:r>
            <a:r>
              <a:rPr sz="2400" spc="-75" dirty="0">
                <a:latin typeface="Arial"/>
                <a:cs typeface="Arial"/>
              </a:rPr>
              <a:t>situasi </a:t>
            </a:r>
            <a:r>
              <a:rPr sz="2400" dirty="0">
                <a:latin typeface="Arial"/>
                <a:cs typeface="Arial"/>
              </a:rPr>
              <a:t>tertentu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70" dirty="0">
                <a:latin typeface="Arial"/>
                <a:cs typeface="Arial"/>
              </a:rPr>
              <a:t>situasi-situasi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50" dirty="0">
                <a:latin typeface="Arial"/>
                <a:cs typeface="Arial"/>
              </a:rPr>
              <a:t>lain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40" dirty="0">
                <a:latin typeface="Arial"/>
                <a:cs typeface="Arial"/>
              </a:rPr>
              <a:t>telah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diketahui.</a:t>
            </a:r>
            <a:endParaRPr sz="2400" dirty="0">
              <a:latin typeface="Arial"/>
              <a:cs typeface="Arial"/>
            </a:endParaRPr>
          </a:p>
          <a:p>
            <a:pPr marL="299085" marR="54419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14" dirty="0">
                <a:latin typeface="Trebuchet MS"/>
                <a:cs typeface="Trebuchet MS"/>
              </a:rPr>
              <a:t>Consequences</a:t>
            </a:r>
            <a:r>
              <a:rPr sz="2400" spc="-114" dirty="0">
                <a:latin typeface="Arial"/>
                <a:cs typeface="Arial"/>
              </a:rPr>
              <a:t>: </a:t>
            </a:r>
            <a:r>
              <a:rPr sz="2400" spc="-80" dirty="0">
                <a:latin typeface="Arial"/>
                <a:cs typeface="Arial"/>
              </a:rPr>
              <a:t>menemukan </a:t>
            </a:r>
            <a:r>
              <a:rPr sz="2400" spc="-45" dirty="0">
                <a:latin typeface="Arial"/>
                <a:cs typeface="Arial"/>
              </a:rPr>
              <a:t>implikasi-implikasi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 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50" dirty="0">
                <a:latin typeface="Arial"/>
                <a:cs typeface="Arial"/>
              </a:rPr>
              <a:t>bermanfaat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70" dirty="0">
                <a:latin typeface="Arial"/>
                <a:cs typeface="Arial"/>
              </a:rPr>
              <a:t>pengambilan  </a:t>
            </a:r>
            <a:r>
              <a:rPr sz="2400" spc="-85" dirty="0">
                <a:latin typeface="Arial"/>
                <a:cs typeface="Arial"/>
              </a:rPr>
              <a:t>keputusan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tindakan.</a:t>
            </a:r>
            <a:endParaRPr sz="2400" dirty="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14" dirty="0">
                <a:latin typeface="Trebuchet MS"/>
                <a:cs typeface="Trebuchet MS"/>
              </a:rPr>
              <a:t>Connections</a:t>
            </a:r>
            <a:r>
              <a:rPr sz="2400" spc="-114" dirty="0">
                <a:latin typeface="Arial"/>
                <a:cs typeface="Arial"/>
              </a:rPr>
              <a:t>: </a:t>
            </a:r>
            <a:r>
              <a:rPr sz="2400" spc="-80" dirty="0">
                <a:latin typeface="Arial"/>
                <a:cs typeface="Arial"/>
              </a:rPr>
              <a:t>menemukan </a:t>
            </a:r>
            <a:r>
              <a:rPr sz="2400" spc="-85" dirty="0">
                <a:latin typeface="Arial"/>
                <a:cs typeface="Arial"/>
              </a:rPr>
              <a:t>hubungan-hubungan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bagian-  </a:t>
            </a:r>
            <a:r>
              <a:rPr sz="2400" spc="-85" dirty="0">
                <a:latin typeface="Arial"/>
                <a:cs typeface="Arial"/>
              </a:rPr>
              <a:t>bagian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kecil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informasi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dengan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hal-hal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lainnya.</a:t>
            </a:r>
            <a:endParaRPr sz="2400" dirty="0">
              <a:latin typeface="Arial"/>
              <a:cs typeface="Arial"/>
            </a:endParaRPr>
          </a:p>
          <a:p>
            <a:pPr marL="299085" marR="35052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30" dirty="0">
                <a:latin typeface="Trebuchet MS"/>
                <a:cs typeface="Trebuchet MS"/>
              </a:rPr>
              <a:t>Conversations</a:t>
            </a:r>
            <a:r>
              <a:rPr sz="2400" spc="-130" dirty="0">
                <a:latin typeface="Arial"/>
                <a:cs typeface="Arial"/>
              </a:rPr>
              <a:t>: </a:t>
            </a:r>
            <a:r>
              <a:rPr sz="2400" spc="-80" dirty="0">
                <a:latin typeface="Arial"/>
                <a:cs typeface="Arial"/>
              </a:rPr>
              <a:t>membicarakan </a:t>
            </a:r>
            <a:r>
              <a:rPr sz="2400" spc="-95" dirty="0">
                <a:latin typeface="Arial"/>
                <a:cs typeface="Arial"/>
              </a:rPr>
              <a:t>pandangan,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pendapat  </a:t>
            </a:r>
            <a:r>
              <a:rPr sz="2400" spc="-75" dirty="0">
                <a:latin typeface="Arial"/>
                <a:cs typeface="Arial"/>
              </a:rPr>
              <a:t>serta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tindakan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orang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laint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terkait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tersebut.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096" y="746693"/>
            <a:ext cx="38121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75" dirty="0">
                <a:latin typeface="Trebuchet MS"/>
                <a:cs typeface="Trebuchet MS"/>
              </a:rPr>
              <a:t>Hirarki</a:t>
            </a:r>
            <a:r>
              <a:rPr i="0" spc="-430" dirty="0">
                <a:latin typeface="Trebuchet MS"/>
                <a:cs typeface="Trebuchet MS"/>
              </a:rPr>
              <a:t> </a:t>
            </a:r>
            <a:r>
              <a:rPr i="0" spc="80" dirty="0">
                <a:latin typeface="Trebuchet MS"/>
                <a:cs typeface="Trebuchet MS"/>
              </a:rPr>
              <a:t>DIKW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8801" y="1435984"/>
            <a:ext cx="8078152" cy="5206465"/>
            <a:chOff x="1289303" y="1476755"/>
            <a:chExt cx="7621905" cy="5008245"/>
          </a:xfrm>
        </p:grpSpPr>
        <p:sp>
          <p:nvSpPr>
            <p:cNvPr id="4" name="object 4"/>
            <p:cNvSpPr/>
            <p:nvPr/>
          </p:nvSpPr>
          <p:spPr>
            <a:xfrm>
              <a:off x="1289303" y="1476755"/>
              <a:ext cx="7621524" cy="5007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4248" y="1671777"/>
              <a:ext cx="7033641" cy="441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6522" y="3864771"/>
            <a:ext cx="5212080" cy="126111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4000" b="1" spc="-35" dirty="0">
                <a:latin typeface="Trebuchet MS"/>
                <a:cs typeface="Trebuchet MS"/>
              </a:rPr>
              <a:t>Databage</a:t>
            </a:r>
            <a:r>
              <a:rPr sz="4000" b="1" spc="-409" dirty="0">
                <a:latin typeface="Trebuchet MS"/>
                <a:cs typeface="Trebuchet MS"/>
              </a:rPr>
              <a:t> </a:t>
            </a:r>
            <a:r>
              <a:rPr sz="4000" b="1" spc="-60" dirty="0">
                <a:latin typeface="Trebuchet MS"/>
                <a:cs typeface="Trebuchet MS"/>
              </a:rPr>
              <a:t>Management</a:t>
            </a:r>
            <a:endParaRPr sz="4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2000" spc="-105" dirty="0">
                <a:latin typeface="Arial"/>
                <a:cs typeface="Arial"/>
              </a:rPr>
              <a:t>BAGIAN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040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459" y="761432"/>
            <a:ext cx="67077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65" dirty="0">
                <a:latin typeface="Trebuchet MS"/>
                <a:cs typeface="Trebuchet MS"/>
              </a:rPr>
              <a:t>Database</a:t>
            </a:r>
            <a:r>
              <a:rPr i="0" spc="-395" dirty="0">
                <a:latin typeface="Trebuchet MS"/>
                <a:cs typeface="Trebuchet MS"/>
              </a:rPr>
              <a:t> </a:t>
            </a:r>
            <a:r>
              <a:rPr i="0" spc="-60" dirty="0">
                <a:latin typeface="Trebuchet MS"/>
                <a:cs typeface="Trebuchet MS"/>
              </a:rPr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7094855" cy="3583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987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Dalam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sistem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harus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disimpan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secara  </a:t>
            </a:r>
            <a:r>
              <a:rPr sz="2400" spc="-50" dirty="0">
                <a:latin typeface="Arial"/>
                <a:cs typeface="Arial"/>
              </a:rPr>
              <a:t>terorganisir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15" dirty="0">
                <a:latin typeface="Arial"/>
                <a:cs typeface="Arial"/>
              </a:rPr>
              <a:t>terstruktur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secara </a:t>
            </a:r>
            <a:r>
              <a:rPr sz="2400" spc="-65" dirty="0">
                <a:latin typeface="Arial"/>
                <a:cs typeface="Arial"/>
              </a:rPr>
              <a:t>logis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Data </a:t>
            </a:r>
            <a:r>
              <a:rPr sz="2400" spc="-110" dirty="0">
                <a:latin typeface="Arial"/>
                <a:cs typeface="Arial"/>
              </a:rPr>
              <a:t>harus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dapat: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105" dirty="0">
                <a:latin typeface="Arial"/>
                <a:cs typeface="Arial"/>
              </a:rPr>
              <a:t>Diakses </a:t>
            </a:r>
            <a:r>
              <a:rPr sz="2000" spc="-114" dirty="0">
                <a:latin typeface="Arial"/>
                <a:cs typeface="Arial"/>
              </a:rPr>
              <a:t>secara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mudah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Diproses </a:t>
            </a:r>
            <a:r>
              <a:rPr sz="2000" spc="-114" dirty="0">
                <a:latin typeface="Arial"/>
                <a:cs typeface="Arial"/>
              </a:rPr>
              <a:t>secara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efisien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50" dirty="0">
                <a:latin typeface="Arial"/>
                <a:cs typeface="Arial"/>
              </a:rPr>
              <a:t>Diperoleh </a:t>
            </a:r>
            <a:r>
              <a:rPr sz="2000" spc="-120" dirty="0">
                <a:latin typeface="Arial"/>
                <a:cs typeface="Arial"/>
              </a:rPr>
              <a:t>secara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cepat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50" dirty="0">
                <a:latin typeface="Arial"/>
                <a:cs typeface="Arial"/>
              </a:rPr>
              <a:t>Dikelola </a:t>
            </a:r>
            <a:r>
              <a:rPr sz="2000" spc="-114" dirty="0">
                <a:latin typeface="Arial"/>
                <a:cs typeface="Arial"/>
              </a:rPr>
              <a:t>secara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efektif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4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25" dirty="0">
                <a:latin typeface="Arial"/>
                <a:cs typeface="Arial"/>
              </a:rPr>
              <a:t>Struktur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metode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pengaksesan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beragam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7659" y="813977"/>
            <a:ext cx="946484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40" dirty="0">
                <a:latin typeface="Trebuchet MS"/>
                <a:cs typeface="Trebuchet MS"/>
              </a:rPr>
              <a:t>Fundamental </a:t>
            </a:r>
            <a:r>
              <a:rPr i="0" spc="-15" dirty="0">
                <a:latin typeface="Trebuchet MS"/>
                <a:cs typeface="Trebuchet MS"/>
              </a:rPr>
              <a:t>Data</a:t>
            </a:r>
            <a:r>
              <a:rPr i="0" spc="-795" dirty="0">
                <a:latin typeface="Trebuchet MS"/>
                <a:cs typeface="Trebuchet MS"/>
              </a:rPr>
              <a:t> </a:t>
            </a:r>
            <a:r>
              <a:rPr i="0" spc="-140" dirty="0">
                <a:latin typeface="Trebuchet MS"/>
                <a:cs typeface="Trebuchet MS"/>
              </a:rPr>
              <a:t>Concepts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7327900" cy="3875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secara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logis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dibagi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menjadi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beberapa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bagian  yang </a:t>
            </a:r>
            <a:r>
              <a:rPr sz="2400" spc="-55" dirty="0">
                <a:latin typeface="Arial"/>
                <a:cs typeface="Arial"/>
              </a:rPr>
              <a:t>disebut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80" dirty="0">
                <a:latin typeface="Arial"/>
                <a:cs typeface="Arial"/>
              </a:rPr>
              <a:t>elemen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70" dirty="0">
                <a:latin typeface="Arial"/>
                <a:cs typeface="Arial"/>
              </a:rPr>
              <a:t>logis </a:t>
            </a:r>
            <a:r>
              <a:rPr sz="2400" spc="-80" dirty="0">
                <a:latin typeface="Arial"/>
                <a:cs typeface="Arial"/>
              </a:rPr>
              <a:t>(</a:t>
            </a:r>
            <a:r>
              <a:rPr sz="2400" i="1" spc="-80" dirty="0">
                <a:latin typeface="Arial"/>
                <a:cs typeface="Arial"/>
              </a:rPr>
              <a:t>logical </a:t>
            </a:r>
            <a:r>
              <a:rPr sz="2400" i="1" spc="-55" dirty="0">
                <a:latin typeface="Arial"/>
                <a:cs typeface="Arial"/>
              </a:rPr>
              <a:t>data  </a:t>
            </a:r>
            <a:r>
              <a:rPr sz="2400" i="1" spc="-125" dirty="0">
                <a:latin typeface="Arial"/>
                <a:cs typeface="Arial"/>
              </a:rPr>
              <a:t>elements</a:t>
            </a:r>
            <a:r>
              <a:rPr sz="2400" spc="-1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Elemen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70" dirty="0">
                <a:latin typeface="Arial"/>
                <a:cs typeface="Arial"/>
              </a:rPr>
              <a:t>logis </a:t>
            </a:r>
            <a:r>
              <a:rPr sz="2400" dirty="0">
                <a:latin typeface="Arial"/>
                <a:cs typeface="Arial"/>
              </a:rPr>
              <a:t>terdiri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Character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70" dirty="0">
                <a:latin typeface="Arial"/>
                <a:cs typeface="Arial"/>
              </a:rPr>
              <a:t>Field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105" dirty="0">
                <a:latin typeface="Arial"/>
                <a:cs typeface="Arial"/>
              </a:rPr>
              <a:t>Record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9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370" y="807587"/>
            <a:ext cx="748364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0" dirty="0">
                <a:latin typeface="Trebuchet MS"/>
                <a:cs typeface="Trebuchet MS"/>
              </a:rPr>
              <a:t>Contoh </a:t>
            </a:r>
            <a:r>
              <a:rPr i="0" spc="-145" dirty="0">
                <a:latin typeface="Trebuchet MS"/>
                <a:cs typeface="Trebuchet MS"/>
              </a:rPr>
              <a:t>Elemen </a:t>
            </a:r>
            <a:r>
              <a:rPr i="0" spc="-15" dirty="0">
                <a:latin typeface="Trebuchet MS"/>
                <a:cs typeface="Trebuchet MS"/>
              </a:rPr>
              <a:t>Data</a:t>
            </a:r>
            <a:r>
              <a:rPr i="0" spc="-910" dirty="0">
                <a:latin typeface="Trebuchet MS"/>
                <a:cs typeface="Trebuchet MS"/>
              </a:rPr>
              <a:t> </a:t>
            </a:r>
            <a:r>
              <a:rPr i="0" spc="-35" dirty="0">
                <a:latin typeface="Trebuchet MS"/>
                <a:cs typeface="Trebuchet MS"/>
              </a:rPr>
              <a:t>Logis</a:t>
            </a:r>
          </a:p>
        </p:txBody>
      </p:sp>
      <p:sp>
        <p:nvSpPr>
          <p:cNvPr id="3" name="object 3"/>
          <p:cNvSpPr/>
          <p:nvPr/>
        </p:nvSpPr>
        <p:spPr>
          <a:xfrm>
            <a:off x="1484249" y="1895767"/>
            <a:ext cx="882777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15</a:t>
            </a:fld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44913"/>
            <a:ext cx="33411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50" dirty="0">
                <a:latin typeface="Trebuchet MS"/>
                <a:cs typeface="Trebuchet MS"/>
              </a:rPr>
              <a:t>Char</a:t>
            </a:r>
            <a:r>
              <a:rPr i="0" spc="-160" dirty="0">
                <a:latin typeface="Trebuchet MS"/>
                <a:cs typeface="Trebuchet MS"/>
              </a:rPr>
              <a:t>a</a:t>
            </a:r>
            <a:r>
              <a:rPr i="0" spc="-229" dirty="0">
                <a:latin typeface="Trebuchet MS"/>
                <a:cs typeface="Trebuchet MS"/>
              </a:rPr>
              <a:t>cter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970280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Elemen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70" dirty="0">
                <a:latin typeface="Arial"/>
                <a:cs typeface="Arial"/>
              </a:rPr>
              <a:t>logis </a:t>
            </a:r>
            <a:r>
              <a:rPr sz="2400" spc="-55" dirty="0">
                <a:latin typeface="Arial"/>
                <a:cs typeface="Arial"/>
              </a:rPr>
              <a:t>paling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mendasar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Terdiri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alphabetic,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numeric,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simbol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lainnya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r>
              <a:rPr sz="24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adalah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elemen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paling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dasar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diobservasi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spc="-65" dirty="0">
                <a:latin typeface="Arial"/>
                <a:cs typeface="Arial"/>
              </a:rPr>
              <a:t>dimanipulasi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44913"/>
            <a:ext cx="147077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95" dirty="0">
                <a:latin typeface="Trebuchet MS"/>
                <a:cs typeface="Trebuchet MS"/>
              </a:rPr>
              <a:t>Field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9825990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4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item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memiliki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tingkatan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lebih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tinggi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400"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terdiri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beberapa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character</a:t>
            </a:r>
            <a:r>
              <a:rPr sz="2400" spc="-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saling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berhubungan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merepresentasikan: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r>
              <a:rPr sz="2000" spc="5" dirty="0">
                <a:latin typeface="Arial"/>
                <a:cs typeface="Arial"/>
              </a:rPr>
              <a:t>:</a:t>
            </a:r>
            <a:r>
              <a:rPr sz="2000" spc="-43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karakteristik </a:t>
            </a:r>
            <a:r>
              <a:rPr sz="2000" spc="-50" dirty="0">
                <a:latin typeface="Arial"/>
                <a:cs typeface="Arial"/>
              </a:rPr>
              <a:t>atau kualitas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Entity</a:t>
            </a:r>
            <a:r>
              <a:rPr sz="2000" spc="-15" dirty="0">
                <a:latin typeface="Arial"/>
                <a:cs typeface="Arial"/>
              </a:rPr>
              <a:t>: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objek,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manusia,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lokasi,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event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diorganisir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sedemikian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rupa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sehingga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merepresentasikan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urutan  </a:t>
            </a:r>
            <a:r>
              <a:rPr sz="2400" spc="-140" dirty="0">
                <a:latin typeface="Arial"/>
                <a:cs typeface="Arial"/>
              </a:rPr>
              <a:t>secara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logis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Contoh: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last_name,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first_name,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address,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city,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state,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zip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44913"/>
            <a:ext cx="192797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latin typeface="Trebuchet MS"/>
                <a:cs typeface="Trebuchet MS"/>
              </a:rPr>
              <a:t>R</a:t>
            </a:r>
            <a:r>
              <a:rPr i="0" spc="-200" dirty="0">
                <a:latin typeface="Trebuchet MS"/>
                <a:cs typeface="Trebuchet MS"/>
              </a:rPr>
              <a:t>ecord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7022"/>
            <a:ext cx="9839960" cy="373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71880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90" dirty="0">
                <a:latin typeface="Arial"/>
                <a:cs typeface="Arial"/>
              </a:rPr>
              <a:t>Seluruh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2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digunakan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untuk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mendeskripsikan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r>
              <a:rPr sz="22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dari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entity</a:t>
            </a:r>
            <a:r>
              <a:rPr sz="2200" spc="-5" dirty="0">
                <a:latin typeface="Arial"/>
                <a:cs typeface="Arial"/>
              </a:rPr>
              <a:t>,  </a:t>
            </a:r>
            <a:r>
              <a:rPr sz="2200" spc="-55" dirty="0">
                <a:latin typeface="Arial"/>
                <a:cs typeface="Arial"/>
              </a:rPr>
              <a:t>dikelompokkan menjadi </a:t>
            </a:r>
            <a:r>
              <a:rPr sz="2200" spc="-120" dirty="0">
                <a:latin typeface="Arial"/>
                <a:cs typeface="Arial"/>
              </a:rPr>
              <a:t>sebuah</a:t>
            </a:r>
            <a:r>
              <a:rPr sz="2200" spc="-345" dirty="0"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record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114" dirty="0">
                <a:latin typeface="Arial"/>
                <a:cs typeface="Arial"/>
              </a:rPr>
              <a:t>Jadi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record</a:t>
            </a:r>
            <a:r>
              <a:rPr sz="2200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merepresentasikan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koleksi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Arial"/>
                <a:cs typeface="Arial"/>
              </a:rPr>
              <a:t>attribute</a:t>
            </a:r>
            <a:r>
              <a:rPr sz="22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mendeskripsikan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suatu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FF0000"/>
                </a:solidFill>
                <a:latin typeface="Arial"/>
                <a:cs typeface="Arial"/>
              </a:rPr>
              <a:t>entity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3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60" dirty="0">
                <a:latin typeface="Arial"/>
                <a:cs typeface="Arial"/>
              </a:rPr>
              <a:t>Contoh: </a:t>
            </a:r>
            <a:r>
              <a:rPr sz="2200" spc="-65" dirty="0">
                <a:latin typeface="Arial"/>
                <a:cs typeface="Arial"/>
              </a:rPr>
              <a:t>Payroll 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record </a:t>
            </a:r>
            <a:r>
              <a:rPr sz="2200" spc="-5" dirty="0">
                <a:latin typeface="Arial"/>
                <a:cs typeface="Arial"/>
              </a:rPr>
              <a:t>terdiri</a:t>
            </a:r>
            <a:r>
              <a:rPr sz="2200" spc="-4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dari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6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80" dirty="0">
                <a:latin typeface="Arial"/>
                <a:cs typeface="Arial"/>
              </a:rPr>
              <a:t>Name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6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85" dirty="0">
                <a:latin typeface="Arial"/>
                <a:cs typeface="Arial"/>
              </a:rPr>
              <a:t>ID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85" dirty="0">
                <a:latin typeface="Arial"/>
                <a:cs typeface="Arial"/>
              </a:rPr>
              <a:t>Salary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endParaRPr sz="1900">
              <a:latin typeface="Arial"/>
              <a:cs typeface="Arial"/>
            </a:endParaRPr>
          </a:p>
          <a:p>
            <a:pPr marL="299085" marR="105410" indent="-287020">
              <a:lnSpc>
                <a:spcPct val="100000"/>
              </a:lnSpc>
              <a:spcBef>
                <a:spcPts val="1115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110" dirty="0">
                <a:latin typeface="Arial"/>
                <a:cs typeface="Arial"/>
              </a:rPr>
              <a:t>Biasanya,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field</a:t>
            </a:r>
            <a:r>
              <a:rPr sz="22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pertama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digunakan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sebagai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pengidentifikasi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unik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pada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FF0000"/>
                </a:solidFill>
                <a:latin typeface="Arial"/>
                <a:cs typeface="Arial"/>
              </a:rPr>
              <a:t>record</a:t>
            </a:r>
            <a:r>
              <a:rPr sz="22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  </a:t>
            </a:r>
            <a:r>
              <a:rPr sz="2200" spc="-55" dirty="0">
                <a:latin typeface="Arial"/>
                <a:cs typeface="Arial"/>
              </a:rPr>
              <a:t>disebut </a:t>
            </a:r>
            <a:r>
              <a:rPr sz="2200" spc="-40" dirty="0">
                <a:solidFill>
                  <a:srgbClr val="FF0000"/>
                </a:solidFill>
                <a:latin typeface="Arial"/>
                <a:cs typeface="Arial"/>
              </a:rPr>
              <a:t>primary</a:t>
            </a:r>
            <a:r>
              <a:rPr sz="2200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44913"/>
            <a:ext cx="1276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220" dirty="0">
                <a:latin typeface="Trebuchet MS"/>
                <a:cs typeface="Trebuchet MS"/>
              </a:rPr>
              <a:t>File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19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8900795" cy="181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Sekelompok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record</a:t>
            </a:r>
            <a:r>
              <a:rPr sz="2400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saling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berkaitan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disebut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File </a:t>
            </a:r>
            <a:r>
              <a:rPr sz="2400" spc="-110" dirty="0">
                <a:latin typeface="Arial"/>
                <a:cs typeface="Arial"/>
              </a:rPr>
              <a:t>biasanya </a:t>
            </a:r>
            <a:r>
              <a:rPr sz="2400" spc="-65" dirty="0">
                <a:latin typeface="Arial"/>
                <a:cs typeface="Arial"/>
              </a:rPr>
              <a:t>diklasifikasikan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berdasarkan: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50" dirty="0">
                <a:latin typeface="Arial"/>
                <a:cs typeface="Arial"/>
              </a:rPr>
              <a:t>Aplikasi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digunakan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(contoh: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payroll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inventory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file)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Tipe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data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(contoh: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graphical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document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file)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860" y="861786"/>
            <a:ext cx="661081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35" dirty="0">
                <a:solidFill>
                  <a:schemeClr val="accent2"/>
                </a:solidFill>
                <a:latin typeface="Trebuchet MS"/>
                <a:cs typeface="Trebuchet MS"/>
              </a:rPr>
              <a:t>Outline</a:t>
            </a:r>
            <a:r>
              <a:rPr i="0" spc="-4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i="0" spc="-170" dirty="0">
                <a:solidFill>
                  <a:schemeClr val="accent2"/>
                </a:solidFill>
                <a:latin typeface="Trebuchet MS"/>
                <a:cs typeface="Trebuchet MS"/>
              </a:rPr>
              <a:t>Perkuliahan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452533" y="2198046"/>
            <a:ext cx="547878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Data,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Information,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Knowledge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&amp;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Wisdom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Database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0" dirty="0">
                <a:latin typeface="Arial"/>
                <a:cs typeface="Arial"/>
              </a:rPr>
              <a:t>Manfaat </a:t>
            </a:r>
            <a:r>
              <a:rPr sz="2400" spc="-90" dirty="0">
                <a:latin typeface="Arial"/>
                <a:cs typeface="Arial"/>
              </a:rPr>
              <a:t>Menggunakan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44913"/>
            <a:ext cx="239903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10" dirty="0">
                <a:latin typeface="Trebuchet MS"/>
                <a:cs typeface="Trebuchet MS"/>
              </a:rPr>
              <a:t>Da</a:t>
            </a:r>
            <a:r>
              <a:rPr i="0" spc="-10" dirty="0">
                <a:latin typeface="Trebuchet MS"/>
                <a:cs typeface="Trebuchet MS"/>
              </a:rPr>
              <a:t>t</a:t>
            </a:r>
            <a:r>
              <a:rPr i="0" spc="-110" dirty="0">
                <a:latin typeface="Trebuchet MS"/>
                <a:cs typeface="Trebuchet MS"/>
              </a:rPr>
              <a:t>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9648190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445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merupakan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koleksi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terintegrasi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elemen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berkaitan  </a:t>
            </a:r>
            <a:r>
              <a:rPr sz="2400" spc="-140" dirty="0">
                <a:latin typeface="Arial"/>
                <a:cs typeface="Arial"/>
              </a:rPr>
              <a:t>secara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logis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mengkonsolidasikan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record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sebelumnya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disimpan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pada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terpisah</a:t>
            </a:r>
            <a:endParaRPr sz="2400">
              <a:latin typeface="Arial"/>
              <a:cs typeface="Arial"/>
            </a:endParaRPr>
          </a:p>
          <a:p>
            <a:pPr marL="299085" marR="5911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Elemen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tersimpan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menyediakan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berbagai  aplikasi</a:t>
            </a:r>
            <a:endParaRPr sz="2400">
              <a:latin typeface="Arial"/>
              <a:cs typeface="Arial"/>
            </a:endParaRPr>
          </a:p>
          <a:p>
            <a:pPr marL="299085" marR="11436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memiliki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elemen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mendeskripsikan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entity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relationship </a:t>
            </a:r>
            <a:r>
              <a:rPr sz="2400" spc="-50" dirty="0">
                <a:latin typeface="Arial"/>
                <a:cs typeface="Arial"/>
              </a:rPr>
              <a:t>antar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Arial"/>
                <a:cs typeface="Arial"/>
              </a:rPr>
              <a:t>entity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2543" y="1768821"/>
            <a:ext cx="6191377" cy="401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211" y="810588"/>
            <a:ext cx="676404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i="0" spc="-50" dirty="0">
                <a:solidFill>
                  <a:srgbClr val="FF0000"/>
                </a:solidFill>
                <a:latin typeface="Trebuchet MS"/>
                <a:cs typeface="Trebuchet MS"/>
              </a:rPr>
              <a:t>Contoh Entity</a:t>
            </a:r>
            <a:r>
              <a:rPr sz="2800" i="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0" spc="-50" dirty="0">
                <a:solidFill>
                  <a:srgbClr val="FF0000"/>
                </a:solidFill>
                <a:latin typeface="Trebuchet MS"/>
                <a:cs typeface="Trebuchet MS"/>
              </a:rPr>
              <a:t>dan  </a:t>
            </a:r>
            <a:r>
              <a:rPr sz="2800" i="0" spc="-60" dirty="0">
                <a:solidFill>
                  <a:srgbClr val="FF0000"/>
                </a:solidFill>
                <a:latin typeface="Trebuchet MS"/>
                <a:cs typeface="Trebuchet MS"/>
              </a:rPr>
              <a:t>Relationship</a:t>
            </a:r>
            <a:r>
              <a:rPr sz="2800" i="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0" spc="-65" dirty="0">
                <a:solidFill>
                  <a:srgbClr val="FF0000"/>
                </a:solidFill>
                <a:latin typeface="Trebuchet MS"/>
                <a:cs typeface="Trebuchet MS"/>
              </a:rPr>
              <a:t>antar  </a:t>
            </a:r>
            <a:r>
              <a:rPr sz="2800" i="0" spc="-50" dirty="0">
                <a:solidFill>
                  <a:srgbClr val="FF0000"/>
                </a:solidFill>
                <a:latin typeface="Trebuchet MS"/>
                <a:cs typeface="Trebuchet MS"/>
              </a:rPr>
              <a:t>Entity</a:t>
            </a:r>
            <a:endParaRPr sz="28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21</a:t>
            </a:fld>
            <a:endParaRPr spc="-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134360" indent="0">
              <a:lnSpc>
                <a:spcPct val="100000"/>
              </a:lnSpc>
              <a:spcBef>
                <a:spcPts val="1775"/>
              </a:spcBef>
              <a:buNone/>
            </a:pPr>
            <a:r>
              <a:rPr spc="-45" dirty="0"/>
              <a:t>Manfaat Menggunakan</a:t>
            </a:r>
            <a:r>
              <a:rPr spc="-690" dirty="0"/>
              <a:t> </a:t>
            </a:r>
            <a:r>
              <a:rPr spc="-65" dirty="0"/>
              <a:t>Database</a:t>
            </a:r>
          </a:p>
          <a:p>
            <a:pPr marL="3350260" marR="6350" algn="r">
              <a:lnSpc>
                <a:spcPct val="100000"/>
              </a:lnSpc>
              <a:spcBef>
                <a:spcPts val="850"/>
              </a:spcBef>
            </a:pPr>
            <a:r>
              <a:rPr sz="2000" b="0" spc="-105" dirty="0">
                <a:latin typeface="Arial"/>
                <a:cs typeface="Arial"/>
              </a:rPr>
              <a:t>BAGIAN</a:t>
            </a:r>
            <a:r>
              <a:rPr sz="2000" b="0" spc="-254" dirty="0">
                <a:latin typeface="Arial"/>
                <a:cs typeface="Arial"/>
              </a:rPr>
              <a:t> </a:t>
            </a:r>
            <a:r>
              <a:rPr sz="2000" b="0" spc="-204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040"/>
              </a:lnSpc>
            </a:pPr>
            <a:fld id="{81D60167-4931-47E6-BA6A-407CBD079E47}" type="slidenum">
              <a:rPr spc="-50" dirty="0"/>
              <a:t>22</a:t>
            </a:fld>
            <a:endParaRPr spc="-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8" y="706027"/>
            <a:ext cx="453263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10" dirty="0">
                <a:latin typeface="Trebuchet MS"/>
                <a:cs typeface="Trebuchet MS"/>
              </a:rPr>
              <a:t>Fungsi</a:t>
            </a:r>
            <a:r>
              <a:rPr i="0" spc="-400" dirty="0">
                <a:latin typeface="Trebuchet MS"/>
                <a:cs typeface="Trebuchet MS"/>
              </a:rPr>
              <a:t> </a:t>
            </a:r>
            <a:r>
              <a:rPr i="0" spc="-65" dirty="0">
                <a:latin typeface="Trebuchet MS"/>
                <a:cs typeface="Trebuchet MS"/>
              </a:rPr>
              <a:t>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8" y="1823973"/>
            <a:ext cx="8855249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Mengelompokkan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untuk </a:t>
            </a:r>
            <a:r>
              <a:rPr sz="2400" spc="-70" dirty="0">
                <a:latin typeface="Arial"/>
                <a:cs typeface="Arial"/>
              </a:rPr>
              <a:t>mempermudah  </a:t>
            </a:r>
            <a:r>
              <a:rPr sz="2400" spc="-30" dirty="0">
                <a:latin typeface="Arial"/>
                <a:cs typeface="Arial"/>
              </a:rPr>
              <a:t>identifikasi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data.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Database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mempersiapkan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140" dirty="0">
                <a:latin typeface="Arial"/>
                <a:cs typeface="Arial"/>
              </a:rPr>
              <a:t>sesuai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75" dirty="0">
                <a:latin typeface="Arial"/>
                <a:cs typeface="Arial"/>
              </a:rPr>
              <a:t>request </a:t>
            </a:r>
            <a:r>
              <a:rPr sz="2400" spc="-95" dirty="0">
                <a:latin typeface="Arial"/>
                <a:cs typeface="Arial"/>
              </a:rPr>
              <a:t>pengguna </a:t>
            </a:r>
            <a:r>
              <a:rPr sz="2400" spc="-60" dirty="0">
                <a:latin typeface="Arial"/>
                <a:cs typeface="Arial"/>
              </a:rPr>
              <a:t>terhadap </a:t>
            </a:r>
            <a:r>
              <a:rPr sz="2400" spc="-85" dirty="0">
                <a:latin typeface="Arial"/>
                <a:cs typeface="Arial"/>
              </a:rPr>
              <a:t>suatu 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85" dirty="0">
                <a:latin typeface="Arial"/>
                <a:cs typeface="Arial"/>
              </a:rPr>
              <a:t>berupa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95" dirty="0">
                <a:latin typeface="Arial"/>
                <a:cs typeface="Arial"/>
              </a:rPr>
              <a:t>dengan dengan </a:t>
            </a:r>
            <a:r>
              <a:rPr sz="2400" spc="-75" dirty="0">
                <a:latin typeface="Arial"/>
                <a:cs typeface="Arial"/>
              </a:rPr>
              <a:t>cepat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spc="-45" dirty="0">
                <a:latin typeface="Arial"/>
                <a:cs typeface="Arial"/>
              </a:rPr>
              <a:t>akurat.</a:t>
            </a:r>
            <a:endParaRPr sz="2400" dirty="0">
              <a:latin typeface="Arial"/>
              <a:cs typeface="Arial"/>
            </a:endParaRPr>
          </a:p>
          <a:p>
            <a:pPr marL="299085" marR="69723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Memudahkan </a:t>
            </a:r>
            <a:r>
              <a:rPr sz="2400" spc="-75" dirty="0">
                <a:latin typeface="Arial"/>
                <a:cs typeface="Arial"/>
              </a:rPr>
              <a:t>dalam </a:t>
            </a:r>
            <a:r>
              <a:rPr sz="2400" spc="-40" dirty="0">
                <a:latin typeface="Arial"/>
                <a:cs typeface="Arial"/>
              </a:rPr>
              <a:t>mengedit, </a:t>
            </a:r>
            <a:r>
              <a:rPr sz="2400" spc="-95" dirty="0">
                <a:latin typeface="Arial"/>
                <a:cs typeface="Arial"/>
              </a:rPr>
              <a:t>menghapus,  </a:t>
            </a:r>
            <a:r>
              <a:rPr sz="2400" spc="-60" dirty="0">
                <a:latin typeface="Arial"/>
                <a:cs typeface="Arial"/>
              </a:rPr>
              <a:t>menyimpan, </a:t>
            </a:r>
            <a:r>
              <a:rPr sz="2400" spc="-95" dirty="0">
                <a:latin typeface="Arial"/>
                <a:cs typeface="Arial"/>
              </a:rPr>
              <a:t>memasukkan dan</a:t>
            </a:r>
            <a:r>
              <a:rPr sz="2400" spc="-51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mengakses </a:t>
            </a:r>
            <a:r>
              <a:rPr sz="2400" spc="-50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299085" marR="490855" indent="-287020" algn="just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Menjadi </a:t>
            </a:r>
            <a:r>
              <a:rPr sz="2400" spc="-125" dirty="0">
                <a:latin typeface="Arial"/>
                <a:cs typeface="Arial"/>
              </a:rPr>
              <a:t>sebuah </a:t>
            </a:r>
            <a:r>
              <a:rPr sz="2400" spc="-100" dirty="0">
                <a:latin typeface="Arial"/>
                <a:cs typeface="Arial"/>
              </a:rPr>
              <a:t>solusi </a:t>
            </a:r>
            <a:r>
              <a:rPr sz="2400" spc="-75" dirty="0">
                <a:latin typeface="Arial"/>
                <a:cs typeface="Arial"/>
              </a:rPr>
              <a:t>dalam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proses </a:t>
            </a:r>
            <a:r>
              <a:rPr sz="2400" spc="-80" dirty="0">
                <a:latin typeface="Arial"/>
                <a:cs typeface="Arial"/>
              </a:rPr>
              <a:t>penyimpanan  </a:t>
            </a:r>
            <a:r>
              <a:rPr sz="2400" spc="-125" dirty="0">
                <a:latin typeface="Arial"/>
                <a:cs typeface="Arial"/>
              </a:rPr>
              <a:t>sebuah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data,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terutama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memiliki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ukuran  </a:t>
            </a:r>
            <a:r>
              <a:rPr sz="2400" spc="-125" dirty="0">
                <a:latin typeface="Arial"/>
                <a:cs typeface="Arial"/>
              </a:rPr>
              <a:t>besar.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2058"/>
            <a:ext cx="566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85" dirty="0"/>
              <a:t>Traditional File</a:t>
            </a:r>
            <a:r>
              <a:rPr spc="-525" dirty="0"/>
              <a:t> </a:t>
            </a:r>
            <a:r>
              <a:rPr spc="-200"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02562"/>
            <a:ext cx="6924675" cy="20478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Bagaimana </a:t>
            </a:r>
            <a:r>
              <a:rPr sz="2400" spc="-120" dirty="0">
                <a:latin typeface="Arial"/>
                <a:cs typeface="Arial"/>
              </a:rPr>
              <a:t>cara </a:t>
            </a:r>
            <a:r>
              <a:rPr sz="2400" spc="-75" dirty="0">
                <a:latin typeface="Arial"/>
                <a:cs typeface="Arial"/>
              </a:rPr>
              <a:t>mencari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bila: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45" dirty="0">
                <a:latin typeface="Arial"/>
                <a:cs typeface="Arial"/>
              </a:rPr>
              <a:t>Informasi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terpisah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dalam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beberapa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berbeda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Setiap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menggunakan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aplikasi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berbeda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Tidak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ada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program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aplikasi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tersedia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dapat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membantu  </a:t>
            </a:r>
            <a:r>
              <a:rPr sz="2000" spc="-25" dirty="0">
                <a:latin typeface="Arial"/>
                <a:cs typeface="Arial"/>
              </a:rPr>
              <a:t>untuk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memperoleh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informasi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dari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file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tersebut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i="0" spc="-130" dirty="0">
                <a:latin typeface="Trebuchet MS"/>
                <a:cs typeface="Trebuchet MS"/>
              </a:rPr>
              <a:t>Permasalahan </a:t>
            </a:r>
            <a:r>
              <a:rPr i="0" spc="-50" dirty="0">
                <a:latin typeface="Trebuchet MS"/>
                <a:cs typeface="Trebuchet MS"/>
              </a:rPr>
              <a:t>Pada </a:t>
            </a:r>
            <a:r>
              <a:rPr spc="-285" dirty="0"/>
              <a:t>Traditional</a:t>
            </a:r>
            <a:r>
              <a:rPr spc="-910" dirty="0"/>
              <a:t> </a:t>
            </a:r>
            <a:r>
              <a:rPr spc="-285" dirty="0"/>
              <a:t>File  </a:t>
            </a:r>
            <a:r>
              <a:rPr i="1" spc="-200" dirty="0"/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93493"/>
            <a:ext cx="9853295" cy="38080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111760" indent="-287020">
              <a:lnSpc>
                <a:spcPts val="2380"/>
              </a:lnSpc>
              <a:spcBef>
                <a:spcPts val="39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i="1" spc="-80" dirty="0">
                <a:latin typeface="Trebuchet MS"/>
                <a:cs typeface="Trebuchet MS"/>
              </a:rPr>
              <a:t>Data </a:t>
            </a:r>
            <a:r>
              <a:rPr sz="2200" b="1" i="1" spc="-100" dirty="0">
                <a:latin typeface="Trebuchet MS"/>
                <a:cs typeface="Trebuchet MS"/>
              </a:rPr>
              <a:t>Redundancy</a:t>
            </a:r>
            <a:r>
              <a:rPr sz="2200" spc="-100" dirty="0">
                <a:latin typeface="Arial"/>
                <a:cs typeface="Arial"/>
              </a:rPr>
              <a:t>: </a:t>
            </a:r>
            <a:r>
              <a:rPr sz="2200" spc="-50" dirty="0">
                <a:latin typeface="Arial"/>
                <a:cs typeface="Arial"/>
              </a:rPr>
              <a:t>data </a:t>
            </a:r>
            <a:r>
              <a:rPr sz="2200" spc="-55" dirty="0">
                <a:latin typeface="Arial"/>
                <a:cs typeface="Arial"/>
              </a:rPr>
              <a:t>diduplikasi </a:t>
            </a:r>
            <a:r>
              <a:rPr sz="2200" spc="-90" dirty="0">
                <a:latin typeface="Arial"/>
                <a:cs typeface="Arial"/>
              </a:rPr>
              <a:t>dan </a:t>
            </a:r>
            <a:r>
              <a:rPr sz="2200" spc="-65" dirty="0">
                <a:latin typeface="Arial"/>
                <a:cs typeface="Arial"/>
              </a:rPr>
              <a:t>disimpan </a:t>
            </a:r>
            <a:r>
              <a:rPr sz="2200" spc="-70" dirty="0">
                <a:latin typeface="Arial"/>
                <a:cs typeface="Arial"/>
              </a:rPr>
              <a:t>dalam </a:t>
            </a:r>
            <a:r>
              <a:rPr sz="2200" spc="-10" dirty="0">
                <a:latin typeface="Arial"/>
                <a:cs typeface="Arial"/>
              </a:rPr>
              <a:t>file </a:t>
            </a:r>
            <a:r>
              <a:rPr sz="2200" spc="-60" dirty="0">
                <a:latin typeface="Arial"/>
                <a:cs typeface="Arial"/>
              </a:rPr>
              <a:t>terpisah. </a:t>
            </a:r>
            <a:r>
              <a:rPr sz="2200" spc="-105" dirty="0">
                <a:latin typeface="Arial"/>
                <a:cs typeface="Arial"/>
              </a:rPr>
              <a:t>Masalah  </a:t>
            </a:r>
            <a:r>
              <a:rPr sz="2200" spc="-65" dirty="0">
                <a:latin typeface="Arial"/>
                <a:cs typeface="Arial"/>
              </a:rPr>
              <a:t>muncul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jika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ada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data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harus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diupdate.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Dapat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muncul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inkonsistensi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antara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data 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tersimpan.</a:t>
            </a:r>
            <a:endParaRPr sz="2200">
              <a:latin typeface="Arial"/>
              <a:cs typeface="Arial"/>
            </a:endParaRPr>
          </a:p>
          <a:p>
            <a:pPr marL="299085" marR="5080" indent="-287020">
              <a:lnSpc>
                <a:spcPts val="2380"/>
              </a:lnSpc>
              <a:spcBef>
                <a:spcPts val="112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i="1" spc="-95" dirty="0">
                <a:latin typeface="Trebuchet MS"/>
                <a:cs typeface="Trebuchet MS"/>
              </a:rPr>
              <a:t>Lack</a:t>
            </a:r>
            <a:r>
              <a:rPr sz="2200" b="1" i="1" spc="-195" dirty="0">
                <a:latin typeface="Trebuchet MS"/>
                <a:cs typeface="Trebuchet MS"/>
              </a:rPr>
              <a:t> </a:t>
            </a:r>
            <a:r>
              <a:rPr sz="2200" b="1" i="1" spc="-125" dirty="0">
                <a:latin typeface="Trebuchet MS"/>
                <a:cs typeface="Trebuchet MS"/>
              </a:rPr>
              <a:t>of</a:t>
            </a:r>
            <a:r>
              <a:rPr sz="2200" b="1" i="1" spc="-204" dirty="0">
                <a:latin typeface="Trebuchet MS"/>
                <a:cs typeface="Trebuchet MS"/>
              </a:rPr>
              <a:t> </a:t>
            </a:r>
            <a:r>
              <a:rPr sz="2200" b="1" i="1" spc="-85" dirty="0">
                <a:latin typeface="Trebuchet MS"/>
                <a:cs typeface="Trebuchet MS"/>
              </a:rPr>
              <a:t>Data</a:t>
            </a:r>
            <a:r>
              <a:rPr sz="2200" b="1" i="1" spc="-175" dirty="0">
                <a:latin typeface="Trebuchet MS"/>
                <a:cs typeface="Trebuchet MS"/>
              </a:rPr>
              <a:t> </a:t>
            </a:r>
            <a:r>
              <a:rPr sz="2200" b="1" i="1" spc="-110" dirty="0">
                <a:latin typeface="Trebuchet MS"/>
                <a:cs typeface="Trebuchet MS"/>
              </a:rPr>
              <a:t>Integration</a:t>
            </a:r>
            <a:r>
              <a:rPr sz="2200" spc="-110" dirty="0">
                <a:latin typeface="Arial"/>
                <a:cs typeface="Arial"/>
              </a:rPr>
              <a:t>: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data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tersimpan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pada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file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berbeda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sangat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sulit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untuk  </a:t>
            </a:r>
            <a:r>
              <a:rPr sz="2200" spc="-55" dirty="0">
                <a:latin typeface="Arial"/>
                <a:cs typeface="Arial"/>
              </a:rPr>
              <a:t>dikelola </a:t>
            </a:r>
            <a:r>
              <a:rPr sz="2200" spc="-90" dirty="0">
                <a:latin typeface="Arial"/>
                <a:cs typeface="Arial"/>
              </a:rPr>
              <a:t>karena </a:t>
            </a:r>
            <a:r>
              <a:rPr sz="2200" spc="-45" dirty="0">
                <a:latin typeface="Arial"/>
                <a:cs typeface="Arial"/>
              </a:rPr>
              <a:t>dibutuhkan </a:t>
            </a:r>
            <a:r>
              <a:rPr sz="2200" spc="-50" dirty="0">
                <a:latin typeface="Arial"/>
                <a:cs typeface="Arial"/>
              </a:rPr>
              <a:t>program </a:t>
            </a:r>
            <a:r>
              <a:rPr sz="2200" spc="-114" dirty="0">
                <a:latin typeface="Arial"/>
                <a:cs typeface="Arial"/>
              </a:rPr>
              <a:t>khusus </a:t>
            </a:r>
            <a:r>
              <a:rPr sz="2200" spc="-25" dirty="0">
                <a:latin typeface="Arial"/>
                <a:cs typeface="Arial"/>
              </a:rPr>
              <a:t>untuk </a:t>
            </a:r>
            <a:r>
              <a:rPr sz="2200" spc="-70" dirty="0">
                <a:latin typeface="Arial"/>
                <a:cs typeface="Arial"/>
              </a:rPr>
              <a:t>menulis </a:t>
            </a:r>
            <a:r>
              <a:rPr sz="2200" spc="-75" dirty="0">
                <a:latin typeface="Arial"/>
                <a:cs typeface="Arial"/>
              </a:rPr>
              <a:t>serta </a:t>
            </a:r>
            <a:r>
              <a:rPr sz="2200" spc="-60" dirty="0">
                <a:latin typeface="Arial"/>
                <a:cs typeface="Arial"/>
              </a:rPr>
              <a:t>memperoleh  </a:t>
            </a:r>
            <a:r>
              <a:rPr sz="2200" spc="-55" dirty="0">
                <a:latin typeface="Arial"/>
                <a:cs typeface="Arial"/>
              </a:rPr>
              <a:t>kembali </a:t>
            </a:r>
            <a:r>
              <a:rPr sz="2200" spc="-5" dirty="0">
                <a:latin typeface="Arial"/>
                <a:cs typeface="Arial"/>
              </a:rPr>
              <a:t>file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tersimpan</a:t>
            </a:r>
            <a:endParaRPr sz="2200">
              <a:latin typeface="Arial"/>
              <a:cs typeface="Arial"/>
            </a:endParaRPr>
          </a:p>
          <a:p>
            <a:pPr marL="299085" marR="433070" indent="-287020">
              <a:lnSpc>
                <a:spcPct val="90300"/>
              </a:lnSpc>
              <a:spcBef>
                <a:spcPts val="107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i="1" spc="-80" dirty="0">
                <a:latin typeface="Trebuchet MS"/>
                <a:cs typeface="Trebuchet MS"/>
              </a:rPr>
              <a:t>Data </a:t>
            </a:r>
            <a:r>
              <a:rPr sz="2200" b="1" i="1" spc="-100" dirty="0">
                <a:latin typeface="Trebuchet MS"/>
                <a:cs typeface="Trebuchet MS"/>
              </a:rPr>
              <a:t>Depencence</a:t>
            </a:r>
            <a:r>
              <a:rPr sz="2200" spc="-100" dirty="0">
                <a:latin typeface="Arial"/>
                <a:cs typeface="Arial"/>
              </a:rPr>
              <a:t>: </a:t>
            </a:r>
            <a:r>
              <a:rPr sz="2200" spc="-60" dirty="0">
                <a:latin typeface="Arial"/>
                <a:cs typeface="Arial"/>
              </a:rPr>
              <a:t>terkadang </a:t>
            </a:r>
            <a:r>
              <a:rPr sz="2200" spc="-50" dirty="0">
                <a:latin typeface="Arial"/>
                <a:cs typeface="Arial"/>
              </a:rPr>
              <a:t>program </a:t>
            </a:r>
            <a:r>
              <a:rPr sz="2200" spc="-70" dirty="0">
                <a:latin typeface="Arial"/>
                <a:cs typeface="Arial"/>
              </a:rPr>
              <a:t>aplikasi </a:t>
            </a:r>
            <a:r>
              <a:rPr sz="2200" spc="-20" dirty="0">
                <a:latin typeface="Arial"/>
                <a:cs typeface="Arial"/>
              </a:rPr>
              <a:t>memiliki </a:t>
            </a:r>
            <a:r>
              <a:rPr sz="2200" dirty="0">
                <a:latin typeface="Arial"/>
                <a:cs typeface="Arial"/>
              </a:rPr>
              <a:t>format </a:t>
            </a:r>
            <a:r>
              <a:rPr sz="2200" spc="-70" dirty="0">
                <a:latin typeface="Arial"/>
                <a:cs typeface="Arial"/>
              </a:rPr>
              <a:t>spesifik </a:t>
            </a:r>
            <a:r>
              <a:rPr sz="2200" spc="-105" dirty="0">
                <a:latin typeface="Arial"/>
                <a:cs typeface="Arial"/>
              </a:rPr>
              <a:t>pada  </a:t>
            </a:r>
            <a:r>
              <a:rPr sz="2200" spc="-75" dirty="0">
                <a:latin typeface="Arial"/>
                <a:cs typeface="Arial"/>
              </a:rPr>
              <a:t>penyimpanan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data.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Jika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terjadi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perubahan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format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struktur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data,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maka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pada  </a:t>
            </a:r>
            <a:r>
              <a:rPr sz="2200" spc="-50" dirty="0">
                <a:latin typeface="Arial"/>
                <a:cs typeface="Arial"/>
              </a:rPr>
              <a:t>program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harus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diubah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juga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Arial"/>
                <a:cs typeface="Arial"/>
              </a:rPr>
              <a:t>program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maintenance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ts val="2510"/>
              </a:lnSpc>
              <a:spcBef>
                <a:spcPts val="85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i="1" spc="-95" dirty="0">
                <a:latin typeface="Trebuchet MS"/>
                <a:cs typeface="Trebuchet MS"/>
              </a:rPr>
              <a:t>Lack</a:t>
            </a:r>
            <a:r>
              <a:rPr sz="2200" b="1" i="1" spc="-190" dirty="0">
                <a:latin typeface="Trebuchet MS"/>
                <a:cs typeface="Trebuchet MS"/>
              </a:rPr>
              <a:t> </a:t>
            </a:r>
            <a:r>
              <a:rPr sz="2200" b="1" i="1" spc="-125" dirty="0">
                <a:latin typeface="Trebuchet MS"/>
                <a:cs typeface="Trebuchet MS"/>
              </a:rPr>
              <a:t>of</a:t>
            </a:r>
            <a:r>
              <a:rPr sz="2200" b="1" i="1" spc="-200" dirty="0">
                <a:latin typeface="Trebuchet MS"/>
                <a:cs typeface="Trebuchet MS"/>
              </a:rPr>
              <a:t> </a:t>
            </a:r>
            <a:r>
              <a:rPr sz="2200" b="1" i="1" spc="-85" dirty="0">
                <a:latin typeface="Trebuchet MS"/>
                <a:cs typeface="Trebuchet MS"/>
              </a:rPr>
              <a:t>Data</a:t>
            </a:r>
            <a:r>
              <a:rPr sz="2200" b="1" i="1" spc="-170" dirty="0">
                <a:latin typeface="Trebuchet MS"/>
                <a:cs typeface="Trebuchet MS"/>
              </a:rPr>
              <a:t> </a:t>
            </a:r>
            <a:r>
              <a:rPr sz="2200" b="1" i="1" spc="-130" dirty="0">
                <a:latin typeface="Trebuchet MS"/>
                <a:cs typeface="Trebuchet MS"/>
              </a:rPr>
              <a:t>Integrity</a:t>
            </a:r>
            <a:r>
              <a:rPr sz="2200" b="1" i="1" spc="-210" dirty="0">
                <a:latin typeface="Trebuchet MS"/>
                <a:cs typeface="Trebuchet MS"/>
              </a:rPr>
              <a:t> </a:t>
            </a:r>
            <a:r>
              <a:rPr sz="2200" b="1" i="1" spc="-165" dirty="0">
                <a:latin typeface="Trebuchet MS"/>
                <a:cs typeface="Trebuchet MS"/>
              </a:rPr>
              <a:t>or</a:t>
            </a:r>
            <a:r>
              <a:rPr sz="2200" b="1" i="1" spc="-290" dirty="0">
                <a:latin typeface="Trebuchet MS"/>
                <a:cs typeface="Trebuchet MS"/>
              </a:rPr>
              <a:t> </a:t>
            </a:r>
            <a:r>
              <a:rPr sz="2200" b="1" i="1" spc="-114" dirty="0">
                <a:latin typeface="Trebuchet MS"/>
                <a:cs typeface="Trebuchet MS"/>
              </a:rPr>
              <a:t>Standardization</a:t>
            </a:r>
            <a:r>
              <a:rPr sz="2200" spc="-114" dirty="0">
                <a:latin typeface="Arial"/>
                <a:cs typeface="Arial"/>
              </a:rPr>
              <a:t>: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akurasi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kelengkapan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data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menjadi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ts val="2510"/>
              </a:lnSpc>
            </a:pPr>
            <a:r>
              <a:rPr sz="2200" spc="-70" dirty="0">
                <a:latin typeface="Arial"/>
                <a:cs typeface="Arial"/>
              </a:rPr>
              <a:t>pertanyaan </a:t>
            </a:r>
            <a:r>
              <a:rPr sz="2200" spc="-90" dirty="0">
                <a:latin typeface="Arial"/>
                <a:cs typeface="Arial"/>
              </a:rPr>
              <a:t>karena </a:t>
            </a:r>
            <a:r>
              <a:rPr sz="2200" spc="-15" dirty="0">
                <a:latin typeface="Arial"/>
                <a:cs typeface="Arial"/>
              </a:rPr>
              <a:t>tidak</a:t>
            </a:r>
            <a:r>
              <a:rPr sz="2200" spc="-434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ada </a:t>
            </a:r>
            <a:r>
              <a:rPr sz="2200" spc="-65" dirty="0">
                <a:latin typeface="Arial"/>
                <a:cs typeface="Arial"/>
              </a:rPr>
              <a:t>kendali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078" y="847371"/>
            <a:ext cx="795470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The </a:t>
            </a:r>
            <a:r>
              <a:rPr spc="-200" dirty="0"/>
              <a:t>Database</a:t>
            </a:r>
            <a:r>
              <a:rPr spc="-540" dirty="0"/>
              <a:t> </a:t>
            </a:r>
            <a:r>
              <a:rPr spc="-165" dirty="0"/>
              <a:t>Management  </a:t>
            </a:r>
            <a:r>
              <a:rPr i="1" spc="-21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26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71945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1039494" algn="l"/>
              </a:tabLst>
            </a:pPr>
            <a:r>
              <a:rPr spc="-100" dirty="0"/>
              <a:t>Pendekatan</a:t>
            </a:r>
            <a:r>
              <a:rPr spc="-185" dirty="0"/>
              <a:t> </a:t>
            </a:r>
            <a:r>
              <a:rPr spc="-80" dirty="0"/>
              <a:t>manajemen</a:t>
            </a:r>
            <a:r>
              <a:rPr spc="-200" dirty="0"/>
              <a:t> </a:t>
            </a:r>
            <a:r>
              <a:rPr spc="-130" dirty="0"/>
              <a:t>basis</a:t>
            </a:r>
            <a:r>
              <a:rPr spc="-185" dirty="0"/>
              <a:t> </a:t>
            </a:r>
            <a:r>
              <a:rPr spc="-55" dirty="0"/>
              <a:t>data</a:t>
            </a:r>
            <a:r>
              <a:rPr spc="-195" dirty="0"/>
              <a:t> </a:t>
            </a:r>
            <a:r>
              <a:rPr spc="-80" dirty="0"/>
              <a:t>merupakan</a:t>
            </a:r>
            <a:r>
              <a:rPr spc="-220" dirty="0"/>
              <a:t> </a:t>
            </a:r>
            <a:r>
              <a:rPr spc="-40" dirty="0"/>
              <a:t>metode</a:t>
            </a:r>
            <a:r>
              <a:rPr spc="-195" dirty="0"/>
              <a:t> </a:t>
            </a:r>
            <a:r>
              <a:rPr spc="-55" dirty="0"/>
              <a:t>modern</a:t>
            </a:r>
            <a:r>
              <a:rPr spc="-204" dirty="0"/>
              <a:t> </a:t>
            </a:r>
            <a:r>
              <a:rPr spc="-25" dirty="0"/>
              <a:t>untuk  </a:t>
            </a:r>
            <a:r>
              <a:rPr spc="-70" dirty="0"/>
              <a:t>mengelola </a:t>
            </a:r>
            <a:r>
              <a:rPr spc="-55" dirty="0"/>
              <a:t>data</a:t>
            </a:r>
            <a:r>
              <a:rPr spc="-305" dirty="0"/>
              <a:t> </a:t>
            </a:r>
            <a:r>
              <a:rPr spc="-95" dirty="0"/>
              <a:t>organisasi</a:t>
            </a:r>
          </a:p>
          <a:p>
            <a:pPr marL="103822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1039494" algn="l"/>
              </a:tabLst>
            </a:pPr>
            <a:r>
              <a:rPr spc="-110" dirty="0"/>
              <a:t>Database</a:t>
            </a:r>
            <a:r>
              <a:rPr spc="-180" dirty="0"/>
              <a:t> </a:t>
            </a:r>
            <a:r>
              <a:rPr spc="-80" dirty="0"/>
              <a:t>mengkonsolidasikan</a:t>
            </a:r>
            <a:r>
              <a:rPr spc="-175" dirty="0"/>
              <a:t> </a:t>
            </a:r>
            <a:r>
              <a:rPr spc="-65" dirty="0"/>
              <a:t>record</a:t>
            </a:r>
            <a:r>
              <a:rPr spc="-215" dirty="0"/>
              <a:t> </a:t>
            </a:r>
            <a:r>
              <a:rPr spc="-50" dirty="0"/>
              <a:t>data,</a:t>
            </a:r>
            <a:r>
              <a:rPr spc="-185" dirty="0"/>
              <a:t> </a:t>
            </a:r>
            <a:r>
              <a:rPr spc="-90" dirty="0"/>
              <a:t>yang</a:t>
            </a:r>
            <a:r>
              <a:rPr spc="-185" dirty="0"/>
              <a:t> </a:t>
            </a:r>
            <a:r>
              <a:rPr spc="-100" dirty="0"/>
              <a:t>sebelumnya</a:t>
            </a:r>
            <a:r>
              <a:rPr spc="-190" dirty="0"/>
              <a:t> </a:t>
            </a:r>
            <a:r>
              <a:rPr spc="-75" dirty="0"/>
              <a:t>disimpan</a:t>
            </a:r>
          </a:p>
          <a:p>
            <a:pPr marL="1038225">
              <a:lnSpc>
                <a:spcPct val="100000"/>
              </a:lnSpc>
            </a:pPr>
            <a:r>
              <a:rPr spc="-140" dirty="0"/>
              <a:t>secara</a:t>
            </a:r>
            <a:r>
              <a:rPr spc="-204" dirty="0"/>
              <a:t> </a:t>
            </a:r>
            <a:r>
              <a:rPr spc="-70" dirty="0"/>
              <a:t>terpisah-pisah</a:t>
            </a:r>
          </a:p>
          <a:p>
            <a:pPr marL="103822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1039494" algn="l"/>
              </a:tabLst>
            </a:pPr>
            <a:r>
              <a:rPr spc="-110" dirty="0"/>
              <a:t>Database</a:t>
            </a:r>
            <a:r>
              <a:rPr spc="-170" dirty="0"/>
              <a:t> </a:t>
            </a:r>
            <a:r>
              <a:rPr spc="-55" dirty="0"/>
              <a:t>dapat</a:t>
            </a:r>
            <a:r>
              <a:rPr spc="-190" dirty="0"/>
              <a:t> </a:t>
            </a:r>
            <a:r>
              <a:rPr spc="-125" dirty="0"/>
              <a:t>diakses</a:t>
            </a:r>
            <a:r>
              <a:rPr spc="-175" dirty="0"/>
              <a:t> </a:t>
            </a:r>
            <a:r>
              <a:rPr spc="-65" dirty="0"/>
              <a:t>oleh</a:t>
            </a:r>
            <a:r>
              <a:rPr spc="-190" dirty="0"/>
              <a:t> </a:t>
            </a:r>
            <a:r>
              <a:rPr spc="-75" dirty="0"/>
              <a:t>berbagai</a:t>
            </a:r>
            <a:r>
              <a:rPr spc="-190" dirty="0"/>
              <a:t> </a:t>
            </a:r>
            <a:r>
              <a:rPr spc="-50" dirty="0"/>
              <a:t>program</a:t>
            </a:r>
            <a:r>
              <a:rPr spc="-210" dirty="0"/>
              <a:t> </a:t>
            </a:r>
            <a:r>
              <a:rPr spc="-75" dirty="0"/>
              <a:t>aplikasi</a:t>
            </a:r>
            <a:r>
              <a:rPr spc="-165" dirty="0"/>
              <a:t> </a:t>
            </a:r>
            <a:r>
              <a:rPr spc="-85" dirty="0"/>
              <a:t>berbeda</a:t>
            </a:r>
          </a:p>
          <a:p>
            <a:pPr marL="103822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1039494" algn="l"/>
              </a:tabLst>
            </a:pPr>
            <a:r>
              <a:rPr spc="-155" dirty="0"/>
              <a:t>DBMS</a:t>
            </a:r>
            <a:r>
              <a:rPr spc="-190" dirty="0"/>
              <a:t> </a:t>
            </a:r>
            <a:r>
              <a:rPr spc="-55" dirty="0"/>
              <a:t>menjadi</a:t>
            </a:r>
            <a:r>
              <a:rPr spc="-195" dirty="0"/>
              <a:t> </a:t>
            </a:r>
            <a:r>
              <a:rPr spc="-55" dirty="0"/>
              <a:t>jembatan</a:t>
            </a:r>
            <a:r>
              <a:rPr spc="-190" dirty="0"/>
              <a:t> </a:t>
            </a:r>
            <a:r>
              <a:rPr spc="-70" dirty="0"/>
              <a:t>antara</a:t>
            </a:r>
            <a:r>
              <a:rPr spc="-185" dirty="0"/>
              <a:t> </a:t>
            </a:r>
            <a:r>
              <a:rPr spc="-114" dirty="0"/>
              <a:t>user</a:t>
            </a:r>
            <a:r>
              <a:rPr spc="-185" dirty="0"/>
              <a:t> </a:t>
            </a:r>
            <a:r>
              <a:rPr spc="-95" dirty="0"/>
              <a:t>dengan</a:t>
            </a:r>
            <a:r>
              <a:rPr spc="-185" dirty="0"/>
              <a:t> </a:t>
            </a:r>
            <a:r>
              <a:rPr spc="-100" dirty="0"/>
              <a:t>database</a:t>
            </a:r>
            <a:r>
              <a:rPr spc="-170" dirty="0"/>
              <a:t> </a:t>
            </a:r>
            <a:r>
              <a:rPr spc="-90" dirty="0"/>
              <a:t>yang</a:t>
            </a:r>
            <a:r>
              <a:rPr spc="-185" dirty="0"/>
              <a:t> </a:t>
            </a:r>
            <a:r>
              <a:rPr spc="-80" dirty="0"/>
              <a:t>memudahkan</a:t>
            </a:r>
          </a:p>
          <a:p>
            <a:pPr marL="1038225">
              <a:lnSpc>
                <a:spcPct val="100000"/>
              </a:lnSpc>
            </a:pPr>
            <a:r>
              <a:rPr spc="-114" dirty="0"/>
              <a:t>user </a:t>
            </a:r>
            <a:r>
              <a:rPr spc="-120" dirty="0"/>
              <a:t>mengakses</a:t>
            </a:r>
            <a:r>
              <a:rPr spc="-275" dirty="0"/>
              <a:t> </a:t>
            </a:r>
            <a:r>
              <a:rPr spc="-55" dirty="0"/>
              <a:t>data</a:t>
            </a:r>
          </a:p>
          <a:p>
            <a:pPr marL="103822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1039494" algn="l"/>
              </a:tabLst>
            </a:pPr>
            <a:r>
              <a:rPr spc="-155" dirty="0"/>
              <a:t>DBMS </a:t>
            </a:r>
            <a:r>
              <a:rPr spc="-75" dirty="0"/>
              <a:t>mengendalikan </a:t>
            </a:r>
            <a:r>
              <a:rPr spc="-65" dirty="0"/>
              <a:t>pembuatan,</a:t>
            </a:r>
            <a:r>
              <a:rPr spc="-500" dirty="0"/>
              <a:t> </a:t>
            </a:r>
            <a:r>
              <a:rPr spc="-80" dirty="0"/>
              <a:t>pengelolaan, </a:t>
            </a:r>
            <a:r>
              <a:rPr spc="-95" dirty="0"/>
              <a:t>dan </a:t>
            </a:r>
            <a:r>
              <a:rPr spc="-100" dirty="0"/>
              <a:t>penggunaan database  </a:t>
            </a:r>
            <a:r>
              <a:rPr spc="-95" dirty="0"/>
              <a:t>organisasi dan</a:t>
            </a:r>
            <a:r>
              <a:rPr spc="-300" dirty="0"/>
              <a:t> </a:t>
            </a:r>
            <a:r>
              <a:rPr spc="-95" dirty="0"/>
              <a:t>penggunanya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2437130" cy="6858000"/>
            <a:chOff x="150812" y="0"/>
            <a:chExt cx="243713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80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812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600" y="0"/>
                  </a:moveTo>
                  <a:lnTo>
                    <a:pt x="865187" y="0"/>
                  </a:lnTo>
                  <a:lnTo>
                    <a:pt x="0" y="5238750"/>
                  </a:lnTo>
                  <a:lnTo>
                    <a:pt x="249237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686" y="1619249"/>
                  </a:lnTo>
                  <a:lnTo>
                    <a:pt x="1228661" y="161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1201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974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699"/>
                  </a:lnTo>
                  <a:lnTo>
                    <a:pt x="1495425" y="1571624"/>
                  </a:lnTo>
                  <a:lnTo>
                    <a:pt x="2130425" y="1571624"/>
                  </a:lnTo>
                  <a:lnTo>
                    <a:pt x="24765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12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661" y="1619249"/>
                  </a:lnTo>
                  <a:lnTo>
                    <a:pt x="1695386" y="1619249"/>
                  </a:lnTo>
                  <a:lnTo>
                    <a:pt x="292100" y="95250"/>
                  </a:lnTo>
                  <a:lnTo>
                    <a:pt x="244475" y="42799"/>
                  </a:lnTo>
                  <a:lnTo>
                    <a:pt x="249237" y="42799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/>
            <p:cNvSpPr/>
            <p:nvPr/>
          </p:nvSpPr>
          <p:spPr>
            <a:xfrm>
              <a:off x="9394952" y="304800"/>
              <a:ext cx="2270125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1999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802254"/>
              <a:ext cx="5702935" cy="4055745"/>
            </a:xfrm>
            <a:custGeom>
              <a:avLst/>
              <a:gdLst/>
              <a:ahLst/>
              <a:cxnLst/>
              <a:rect l="l" t="t" r="r" b="b"/>
              <a:pathLst>
                <a:path w="5702935" h="4055745">
                  <a:moveTo>
                    <a:pt x="2638933" y="0"/>
                  </a:moveTo>
                  <a:lnTo>
                    <a:pt x="2588267" y="370"/>
                  </a:lnTo>
                  <a:lnTo>
                    <a:pt x="2537800" y="1479"/>
                  </a:lnTo>
                  <a:lnTo>
                    <a:pt x="2487537" y="3319"/>
                  </a:lnTo>
                  <a:lnTo>
                    <a:pt x="2437486" y="5885"/>
                  </a:lnTo>
                  <a:lnTo>
                    <a:pt x="2387652" y="9172"/>
                  </a:lnTo>
                  <a:lnTo>
                    <a:pt x="2338042" y="13174"/>
                  </a:lnTo>
                  <a:lnTo>
                    <a:pt x="2288662" y="17885"/>
                  </a:lnTo>
                  <a:lnTo>
                    <a:pt x="2239519" y="23300"/>
                  </a:lnTo>
                  <a:lnTo>
                    <a:pt x="2190618" y="29412"/>
                  </a:lnTo>
                  <a:lnTo>
                    <a:pt x="2141966" y="36216"/>
                  </a:lnTo>
                  <a:lnTo>
                    <a:pt x="2093570" y="43707"/>
                  </a:lnTo>
                  <a:lnTo>
                    <a:pt x="2045435" y="51878"/>
                  </a:lnTo>
                  <a:lnTo>
                    <a:pt x="1997568" y="60725"/>
                  </a:lnTo>
                  <a:lnTo>
                    <a:pt x="1949975" y="70240"/>
                  </a:lnTo>
                  <a:lnTo>
                    <a:pt x="1902663" y="80419"/>
                  </a:lnTo>
                  <a:lnTo>
                    <a:pt x="1855638" y="91256"/>
                  </a:lnTo>
                  <a:lnTo>
                    <a:pt x="1808905" y="102746"/>
                  </a:lnTo>
                  <a:lnTo>
                    <a:pt x="1762473" y="114881"/>
                  </a:lnTo>
                  <a:lnTo>
                    <a:pt x="1716346" y="127658"/>
                  </a:lnTo>
                  <a:lnTo>
                    <a:pt x="1670531" y="141069"/>
                  </a:lnTo>
                  <a:lnTo>
                    <a:pt x="1625034" y="155110"/>
                  </a:lnTo>
                  <a:lnTo>
                    <a:pt x="1579863" y="169774"/>
                  </a:lnTo>
                  <a:lnTo>
                    <a:pt x="1535022" y="185057"/>
                  </a:lnTo>
                  <a:lnTo>
                    <a:pt x="1490518" y="200952"/>
                  </a:lnTo>
                  <a:lnTo>
                    <a:pt x="1446358" y="217453"/>
                  </a:lnTo>
                  <a:lnTo>
                    <a:pt x="1402549" y="234556"/>
                  </a:lnTo>
                  <a:lnTo>
                    <a:pt x="1359095" y="252253"/>
                  </a:lnTo>
                  <a:lnTo>
                    <a:pt x="1316004" y="270540"/>
                  </a:lnTo>
                  <a:lnTo>
                    <a:pt x="1273281" y="289411"/>
                  </a:lnTo>
                  <a:lnTo>
                    <a:pt x="1230934" y="308860"/>
                  </a:lnTo>
                  <a:lnTo>
                    <a:pt x="1188969" y="328881"/>
                  </a:lnTo>
                  <a:lnTo>
                    <a:pt x="1147391" y="349469"/>
                  </a:lnTo>
                  <a:lnTo>
                    <a:pt x="1106207" y="370618"/>
                  </a:lnTo>
                  <a:lnTo>
                    <a:pt x="1065424" y="392323"/>
                  </a:lnTo>
                  <a:lnTo>
                    <a:pt x="1025047" y="414577"/>
                  </a:lnTo>
                  <a:lnTo>
                    <a:pt x="985083" y="437374"/>
                  </a:lnTo>
                  <a:lnTo>
                    <a:pt x="945539" y="460711"/>
                  </a:lnTo>
                  <a:lnTo>
                    <a:pt x="906420" y="484579"/>
                  </a:lnTo>
                  <a:lnTo>
                    <a:pt x="867733" y="508975"/>
                  </a:lnTo>
                  <a:lnTo>
                    <a:pt x="829485" y="533891"/>
                  </a:lnTo>
                  <a:lnTo>
                    <a:pt x="791681" y="559323"/>
                  </a:lnTo>
                  <a:lnTo>
                    <a:pt x="754328" y="585265"/>
                  </a:lnTo>
                  <a:lnTo>
                    <a:pt x="717432" y="611711"/>
                  </a:lnTo>
                  <a:lnTo>
                    <a:pt x="680999" y="638655"/>
                  </a:lnTo>
                  <a:lnTo>
                    <a:pt x="645036" y="666092"/>
                  </a:lnTo>
                  <a:lnTo>
                    <a:pt x="609550" y="694015"/>
                  </a:lnTo>
                  <a:lnTo>
                    <a:pt x="574546" y="722420"/>
                  </a:lnTo>
                  <a:lnTo>
                    <a:pt x="540030" y="751301"/>
                  </a:lnTo>
                  <a:lnTo>
                    <a:pt x="506010" y="780651"/>
                  </a:lnTo>
                  <a:lnTo>
                    <a:pt x="472490" y="810466"/>
                  </a:lnTo>
                  <a:lnTo>
                    <a:pt x="439479" y="840739"/>
                  </a:lnTo>
                  <a:lnTo>
                    <a:pt x="406981" y="871465"/>
                  </a:lnTo>
                  <a:lnTo>
                    <a:pt x="375004" y="902637"/>
                  </a:lnTo>
                  <a:lnTo>
                    <a:pt x="343553" y="934252"/>
                  </a:lnTo>
                  <a:lnTo>
                    <a:pt x="312635" y="966301"/>
                  </a:lnTo>
                  <a:lnTo>
                    <a:pt x="282256" y="998781"/>
                  </a:lnTo>
                  <a:lnTo>
                    <a:pt x="252423" y="1031685"/>
                  </a:lnTo>
                  <a:lnTo>
                    <a:pt x="223141" y="1065008"/>
                  </a:lnTo>
                  <a:lnTo>
                    <a:pt x="194418" y="1098744"/>
                  </a:lnTo>
                  <a:lnTo>
                    <a:pt x="166259" y="1132886"/>
                  </a:lnTo>
                  <a:lnTo>
                    <a:pt x="138670" y="1167430"/>
                  </a:lnTo>
                  <a:lnTo>
                    <a:pt x="111659" y="1202370"/>
                  </a:lnTo>
                  <a:lnTo>
                    <a:pt x="85231" y="1237700"/>
                  </a:lnTo>
                  <a:lnTo>
                    <a:pt x="59393" y="1273415"/>
                  </a:lnTo>
                  <a:lnTo>
                    <a:pt x="34150" y="1309508"/>
                  </a:lnTo>
                  <a:lnTo>
                    <a:pt x="9510" y="1345974"/>
                  </a:lnTo>
                  <a:lnTo>
                    <a:pt x="0" y="1360551"/>
                  </a:lnTo>
                  <a:lnTo>
                    <a:pt x="0" y="4055742"/>
                  </a:lnTo>
                  <a:lnTo>
                    <a:pt x="5350782" y="4055742"/>
                  </a:lnTo>
                  <a:lnTo>
                    <a:pt x="5360703" y="4038780"/>
                  </a:lnTo>
                  <a:lnTo>
                    <a:pt x="5382237" y="4000532"/>
                  </a:lnTo>
                  <a:lnTo>
                    <a:pt x="5403131" y="3961946"/>
                  </a:lnTo>
                  <a:lnTo>
                    <a:pt x="5423379" y="3923026"/>
                  </a:lnTo>
                  <a:lnTo>
                    <a:pt x="5442974" y="3883779"/>
                  </a:lnTo>
                  <a:lnTo>
                    <a:pt x="5461910" y="3844210"/>
                  </a:lnTo>
                  <a:lnTo>
                    <a:pt x="5480181" y="3804325"/>
                  </a:lnTo>
                  <a:lnTo>
                    <a:pt x="5497780" y="3764130"/>
                  </a:lnTo>
                  <a:lnTo>
                    <a:pt x="5514701" y="3723630"/>
                  </a:lnTo>
                  <a:lnTo>
                    <a:pt x="5530938" y="3682831"/>
                  </a:lnTo>
                  <a:lnTo>
                    <a:pt x="5546485" y="3641739"/>
                  </a:lnTo>
                  <a:lnTo>
                    <a:pt x="5561334" y="3600359"/>
                  </a:lnTo>
                  <a:lnTo>
                    <a:pt x="5575481" y="3558697"/>
                  </a:lnTo>
                  <a:lnTo>
                    <a:pt x="5588917" y="3516759"/>
                  </a:lnTo>
                  <a:lnTo>
                    <a:pt x="5601639" y="3474551"/>
                  </a:lnTo>
                  <a:lnTo>
                    <a:pt x="5613638" y="3432077"/>
                  </a:lnTo>
                  <a:lnTo>
                    <a:pt x="5624908" y="3389345"/>
                  </a:lnTo>
                  <a:lnTo>
                    <a:pt x="5635444" y="3346359"/>
                  </a:lnTo>
                  <a:lnTo>
                    <a:pt x="5645239" y="3303126"/>
                  </a:lnTo>
                  <a:lnTo>
                    <a:pt x="5654286" y="3259650"/>
                  </a:lnTo>
                  <a:lnTo>
                    <a:pt x="5662580" y="3215938"/>
                  </a:lnTo>
                  <a:lnTo>
                    <a:pt x="5670114" y="3171996"/>
                  </a:lnTo>
                  <a:lnTo>
                    <a:pt x="5676882" y="3127829"/>
                  </a:lnTo>
                  <a:lnTo>
                    <a:pt x="5682877" y="3083442"/>
                  </a:lnTo>
                  <a:lnTo>
                    <a:pt x="5688093" y="3038842"/>
                  </a:lnTo>
                  <a:lnTo>
                    <a:pt x="5692524" y="2994034"/>
                  </a:lnTo>
                  <a:lnTo>
                    <a:pt x="5696164" y="2949024"/>
                  </a:lnTo>
                  <a:lnTo>
                    <a:pt x="5699005" y="2903817"/>
                  </a:lnTo>
                  <a:lnTo>
                    <a:pt x="5701043" y="2858420"/>
                  </a:lnTo>
                  <a:lnTo>
                    <a:pt x="5702270" y="2812837"/>
                  </a:lnTo>
                  <a:lnTo>
                    <a:pt x="5702681" y="2767076"/>
                  </a:lnTo>
                  <a:lnTo>
                    <a:pt x="5702270" y="2721318"/>
                  </a:lnTo>
                  <a:lnTo>
                    <a:pt x="5701043" y="2675739"/>
                  </a:lnTo>
                  <a:lnTo>
                    <a:pt x="5699005" y="2630345"/>
                  </a:lnTo>
                  <a:lnTo>
                    <a:pt x="5696164" y="2585142"/>
                  </a:lnTo>
                  <a:lnTo>
                    <a:pt x="5692524" y="2540135"/>
                  </a:lnTo>
                  <a:lnTo>
                    <a:pt x="5688093" y="2495331"/>
                  </a:lnTo>
                  <a:lnTo>
                    <a:pt x="5682877" y="2450734"/>
                  </a:lnTo>
                  <a:lnTo>
                    <a:pt x="5676882" y="2406351"/>
                  </a:lnTo>
                  <a:lnTo>
                    <a:pt x="5670114" y="2362186"/>
                  </a:lnTo>
                  <a:lnTo>
                    <a:pt x="5662580" y="2318247"/>
                  </a:lnTo>
                  <a:lnTo>
                    <a:pt x="5654286" y="2274538"/>
                  </a:lnTo>
                  <a:lnTo>
                    <a:pt x="5645239" y="2231066"/>
                  </a:lnTo>
                  <a:lnTo>
                    <a:pt x="5635444" y="2187835"/>
                  </a:lnTo>
                  <a:lnTo>
                    <a:pt x="5624908" y="2144852"/>
                  </a:lnTo>
                  <a:lnTo>
                    <a:pt x="5613638" y="2102123"/>
                  </a:lnTo>
                  <a:lnTo>
                    <a:pt x="5601639" y="2059652"/>
                  </a:lnTo>
                  <a:lnTo>
                    <a:pt x="5588917" y="2017446"/>
                  </a:lnTo>
                  <a:lnTo>
                    <a:pt x="5575481" y="1975511"/>
                  </a:lnTo>
                  <a:lnTo>
                    <a:pt x="5561334" y="1933852"/>
                  </a:lnTo>
                  <a:lnTo>
                    <a:pt x="5546485" y="1892474"/>
                  </a:lnTo>
                  <a:lnTo>
                    <a:pt x="5530938" y="1851384"/>
                  </a:lnTo>
                  <a:lnTo>
                    <a:pt x="5514701" y="1810588"/>
                  </a:lnTo>
                  <a:lnTo>
                    <a:pt x="5497780" y="1770090"/>
                  </a:lnTo>
                  <a:lnTo>
                    <a:pt x="5480181" y="1729897"/>
                  </a:lnTo>
                  <a:lnTo>
                    <a:pt x="5461910" y="1690014"/>
                  </a:lnTo>
                  <a:lnTo>
                    <a:pt x="5442974" y="1650448"/>
                  </a:lnTo>
                  <a:lnTo>
                    <a:pt x="5423379" y="1611203"/>
                  </a:lnTo>
                  <a:lnTo>
                    <a:pt x="5403131" y="1572285"/>
                  </a:lnTo>
                  <a:lnTo>
                    <a:pt x="5382237" y="1533701"/>
                  </a:lnTo>
                  <a:lnTo>
                    <a:pt x="5360703" y="1495455"/>
                  </a:lnTo>
                  <a:lnTo>
                    <a:pt x="5338535" y="1457554"/>
                  </a:lnTo>
                  <a:lnTo>
                    <a:pt x="5315739" y="1420003"/>
                  </a:lnTo>
                  <a:lnTo>
                    <a:pt x="5292323" y="1382808"/>
                  </a:lnTo>
                  <a:lnTo>
                    <a:pt x="5268291" y="1345974"/>
                  </a:lnTo>
                  <a:lnTo>
                    <a:pt x="5243651" y="1309508"/>
                  </a:lnTo>
                  <a:lnTo>
                    <a:pt x="5218409" y="1273415"/>
                  </a:lnTo>
                  <a:lnTo>
                    <a:pt x="5192570" y="1237700"/>
                  </a:lnTo>
                  <a:lnTo>
                    <a:pt x="5166143" y="1202370"/>
                  </a:lnTo>
                  <a:lnTo>
                    <a:pt x="5139131" y="1167430"/>
                  </a:lnTo>
                  <a:lnTo>
                    <a:pt x="5111543" y="1132886"/>
                  </a:lnTo>
                  <a:lnTo>
                    <a:pt x="5083384" y="1098744"/>
                  </a:lnTo>
                  <a:lnTo>
                    <a:pt x="5054661" y="1065008"/>
                  </a:lnTo>
                  <a:lnTo>
                    <a:pt x="5025380" y="1031685"/>
                  </a:lnTo>
                  <a:lnTo>
                    <a:pt x="4995547" y="998781"/>
                  </a:lnTo>
                  <a:lnTo>
                    <a:pt x="4965168" y="966301"/>
                  </a:lnTo>
                  <a:lnTo>
                    <a:pt x="4934250" y="934252"/>
                  </a:lnTo>
                  <a:lnTo>
                    <a:pt x="4902800" y="902637"/>
                  </a:lnTo>
                  <a:lnTo>
                    <a:pt x="4870823" y="871465"/>
                  </a:lnTo>
                  <a:lnTo>
                    <a:pt x="4838326" y="840739"/>
                  </a:lnTo>
                  <a:lnTo>
                    <a:pt x="4805314" y="810466"/>
                  </a:lnTo>
                  <a:lnTo>
                    <a:pt x="4771796" y="780651"/>
                  </a:lnTo>
                  <a:lnTo>
                    <a:pt x="4737775" y="751301"/>
                  </a:lnTo>
                  <a:lnTo>
                    <a:pt x="4703260" y="722420"/>
                  </a:lnTo>
                  <a:lnTo>
                    <a:pt x="4668257" y="694015"/>
                  </a:lnTo>
                  <a:lnTo>
                    <a:pt x="4632770" y="666092"/>
                  </a:lnTo>
                  <a:lnTo>
                    <a:pt x="4596808" y="638655"/>
                  </a:lnTo>
                  <a:lnTo>
                    <a:pt x="4560376" y="611711"/>
                  </a:lnTo>
                  <a:lnTo>
                    <a:pt x="4523481" y="585265"/>
                  </a:lnTo>
                  <a:lnTo>
                    <a:pt x="4486128" y="559323"/>
                  </a:lnTo>
                  <a:lnTo>
                    <a:pt x="4448325" y="533891"/>
                  </a:lnTo>
                  <a:lnTo>
                    <a:pt x="4410077" y="508975"/>
                  </a:lnTo>
                  <a:lnTo>
                    <a:pt x="4371391" y="484579"/>
                  </a:lnTo>
                  <a:lnTo>
                    <a:pt x="4332273" y="460711"/>
                  </a:lnTo>
                  <a:lnTo>
                    <a:pt x="4292729" y="437374"/>
                  </a:lnTo>
                  <a:lnTo>
                    <a:pt x="4252766" y="414577"/>
                  </a:lnTo>
                  <a:lnTo>
                    <a:pt x="4212390" y="392323"/>
                  </a:lnTo>
                  <a:lnTo>
                    <a:pt x="4171608" y="370618"/>
                  </a:lnTo>
                  <a:lnTo>
                    <a:pt x="4130425" y="349469"/>
                  </a:lnTo>
                  <a:lnTo>
                    <a:pt x="4088848" y="328881"/>
                  </a:lnTo>
                  <a:lnTo>
                    <a:pt x="4046883" y="308860"/>
                  </a:lnTo>
                  <a:lnTo>
                    <a:pt x="4004537" y="289411"/>
                  </a:lnTo>
                  <a:lnTo>
                    <a:pt x="3961816" y="270540"/>
                  </a:lnTo>
                  <a:lnTo>
                    <a:pt x="3918726" y="252253"/>
                  </a:lnTo>
                  <a:lnTo>
                    <a:pt x="3875273" y="234556"/>
                  </a:lnTo>
                  <a:lnTo>
                    <a:pt x="3831464" y="217453"/>
                  </a:lnTo>
                  <a:lnTo>
                    <a:pt x="3787306" y="200952"/>
                  </a:lnTo>
                  <a:lnTo>
                    <a:pt x="3742804" y="185057"/>
                  </a:lnTo>
                  <a:lnTo>
                    <a:pt x="3697964" y="169774"/>
                  </a:lnTo>
                  <a:lnTo>
                    <a:pt x="3652794" y="155110"/>
                  </a:lnTo>
                  <a:lnTo>
                    <a:pt x="3607298" y="141069"/>
                  </a:lnTo>
                  <a:lnTo>
                    <a:pt x="3561485" y="127658"/>
                  </a:lnTo>
                  <a:lnTo>
                    <a:pt x="3515359" y="114881"/>
                  </a:lnTo>
                  <a:lnTo>
                    <a:pt x="3468928" y="102746"/>
                  </a:lnTo>
                  <a:lnTo>
                    <a:pt x="3422197" y="91256"/>
                  </a:lnTo>
                  <a:lnTo>
                    <a:pt x="3375174" y="80419"/>
                  </a:lnTo>
                  <a:lnTo>
                    <a:pt x="3327863" y="70240"/>
                  </a:lnTo>
                  <a:lnTo>
                    <a:pt x="3280272" y="60725"/>
                  </a:lnTo>
                  <a:lnTo>
                    <a:pt x="3232406" y="51878"/>
                  </a:lnTo>
                  <a:lnTo>
                    <a:pt x="3184273" y="43707"/>
                  </a:lnTo>
                  <a:lnTo>
                    <a:pt x="3135879" y="36216"/>
                  </a:lnTo>
                  <a:lnTo>
                    <a:pt x="3087229" y="29412"/>
                  </a:lnTo>
                  <a:lnTo>
                    <a:pt x="3038330" y="23300"/>
                  </a:lnTo>
                  <a:lnTo>
                    <a:pt x="2989188" y="17885"/>
                  </a:lnTo>
                  <a:lnTo>
                    <a:pt x="2939810" y="13174"/>
                  </a:lnTo>
                  <a:lnTo>
                    <a:pt x="2890202" y="9172"/>
                  </a:lnTo>
                  <a:lnTo>
                    <a:pt x="2840370" y="5885"/>
                  </a:lnTo>
                  <a:lnTo>
                    <a:pt x="2790321" y="3319"/>
                  </a:lnTo>
                  <a:lnTo>
                    <a:pt x="2740061" y="1479"/>
                  </a:lnTo>
                  <a:lnTo>
                    <a:pt x="2689596" y="370"/>
                  </a:lnTo>
                  <a:lnTo>
                    <a:pt x="2638933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1327" y="6029959"/>
            <a:ext cx="5073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2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sz="4800" b="1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7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681" y="4041775"/>
            <a:ext cx="44678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Implementasi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merupakan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kegiatan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ICT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Literacy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karena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menyimpan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dengan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menggunakan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bukan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lagi 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dengan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kertas.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84" y="2928682"/>
            <a:ext cx="1054330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i="0" spc="-55" dirty="0">
                <a:latin typeface="Trebuchet MS"/>
                <a:cs typeface="Trebuchet MS"/>
              </a:rPr>
              <a:t>Data, </a:t>
            </a:r>
            <a:r>
              <a:rPr i="0" spc="-125" dirty="0">
                <a:latin typeface="Trebuchet MS"/>
                <a:cs typeface="Trebuchet MS"/>
              </a:rPr>
              <a:t>Information, </a:t>
            </a:r>
            <a:r>
              <a:rPr i="0" spc="-95" dirty="0">
                <a:latin typeface="Trebuchet MS"/>
                <a:cs typeface="Trebuchet MS"/>
              </a:rPr>
              <a:t>Knowledge</a:t>
            </a:r>
            <a:r>
              <a:rPr i="0" spc="-905" dirty="0">
                <a:latin typeface="Trebuchet MS"/>
                <a:cs typeface="Trebuchet MS"/>
              </a:rPr>
              <a:t> </a:t>
            </a:r>
            <a:r>
              <a:rPr lang="en-US" i="0" spc="-60" dirty="0">
                <a:latin typeface="Trebuchet MS"/>
                <a:cs typeface="Trebuchet MS"/>
              </a:rPr>
              <a:t> dan </a:t>
            </a:r>
            <a:r>
              <a:rPr i="0" spc="-60" dirty="0">
                <a:latin typeface="Trebuchet MS"/>
                <a:cs typeface="Trebuchet MS"/>
              </a:rPr>
              <a:t>Wisdom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354818" y="4794580"/>
            <a:ext cx="1073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Arial"/>
                <a:cs typeface="Arial"/>
              </a:rPr>
              <a:t>BAGIAN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21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062" y="860171"/>
            <a:ext cx="504524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25" dirty="0">
                <a:solidFill>
                  <a:schemeClr val="accent2"/>
                </a:solidFill>
                <a:latin typeface="Trebuchet MS"/>
                <a:cs typeface="Trebuchet MS"/>
              </a:rPr>
              <a:t>Piramida</a:t>
            </a:r>
            <a:r>
              <a:rPr i="0" spc="-4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i="0" spc="80" dirty="0">
                <a:solidFill>
                  <a:schemeClr val="accent2"/>
                </a:solidFill>
                <a:latin typeface="Trebuchet MS"/>
                <a:cs typeface="Trebuchet MS"/>
              </a:rPr>
              <a:t>DIKW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782" y="1879218"/>
            <a:ext cx="2671082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Piramida </a:t>
            </a:r>
            <a:r>
              <a:rPr sz="2400" spc="-125" dirty="0">
                <a:latin typeface="Arial"/>
                <a:cs typeface="Arial"/>
              </a:rPr>
              <a:t>DIKW  </a:t>
            </a:r>
            <a:r>
              <a:rPr sz="2400" spc="-80" dirty="0">
                <a:latin typeface="Arial"/>
                <a:cs typeface="Arial"/>
              </a:rPr>
              <a:t>menggambarkan  </a:t>
            </a:r>
            <a:r>
              <a:rPr sz="2400" spc="-85" dirty="0">
                <a:latin typeface="Arial"/>
                <a:cs typeface="Arial"/>
              </a:rPr>
              <a:t>hubungan </a:t>
            </a:r>
            <a:r>
              <a:rPr sz="2400" spc="-90" dirty="0">
                <a:latin typeface="Arial"/>
                <a:cs typeface="Arial"/>
              </a:rPr>
              <a:t>yang  </a:t>
            </a:r>
            <a:r>
              <a:rPr sz="2400" spc="-15" dirty="0">
                <a:latin typeface="Arial"/>
                <a:cs typeface="Arial"/>
              </a:rPr>
              <a:t>terstruktur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antara  </a:t>
            </a:r>
            <a:r>
              <a:rPr sz="2400" spc="-50" dirty="0">
                <a:latin typeface="Arial"/>
                <a:cs typeface="Arial"/>
              </a:rPr>
              <a:t>data, </a:t>
            </a:r>
            <a:r>
              <a:rPr sz="2400" spc="-45" dirty="0">
                <a:latin typeface="Arial"/>
                <a:cs typeface="Arial"/>
              </a:rPr>
              <a:t>informasi,  </a:t>
            </a:r>
            <a:r>
              <a:rPr sz="2400" i="1" spc="-114" dirty="0">
                <a:latin typeface="Arial"/>
                <a:cs typeface="Arial"/>
              </a:rPr>
              <a:t>knowledge</a:t>
            </a:r>
            <a:r>
              <a:rPr sz="2400" spc="-114" dirty="0">
                <a:latin typeface="Arial"/>
                <a:cs typeface="Arial"/>
              </a:rPr>
              <a:t>,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i="1" spc="-120" dirty="0">
                <a:latin typeface="Arial"/>
                <a:cs typeface="Arial"/>
              </a:rPr>
              <a:t>wisdom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47062" y="1879218"/>
            <a:ext cx="6960234" cy="3796665"/>
            <a:chOff x="3837432" y="2101595"/>
            <a:chExt cx="6960234" cy="3796665"/>
          </a:xfrm>
        </p:grpSpPr>
        <p:sp>
          <p:nvSpPr>
            <p:cNvPr id="5" name="object 5"/>
            <p:cNvSpPr/>
            <p:nvPr/>
          </p:nvSpPr>
          <p:spPr>
            <a:xfrm>
              <a:off x="3837432" y="2101595"/>
              <a:ext cx="6960108" cy="37962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0352" y="3557142"/>
              <a:ext cx="685800" cy="563880"/>
            </a:xfrm>
            <a:custGeom>
              <a:avLst/>
              <a:gdLst/>
              <a:ahLst/>
              <a:cxnLst/>
              <a:rect l="l" t="t" r="r" b="b"/>
              <a:pathLst>
                <a:path w="685800" h="563879">
                  <a:moveTo>
                    <a:pt x="171450" y="0"/>
                  </a:moveTo>
                  <a:lnTo>
                    <a:pt x="0" y="158623"/>
                  </a:lnTo>
                  <a:lnTo>
                    <a:pt x="171450" y="342900"/>
                  </a:lnTo>
                  <a:lnTo>
                    <a:pt x="171450" y="257175"/>
                  </a:lnTo>
                  <a:lnTo>
                    <a:pt x="228297" y="267399"/>
                  </a:lnTo>
                  <a:lnTo>
                    <a:pt x="282869" y="280338"/>
                  </a:lnTo>
                  <a:lnTo>
                    <a:pt x="334947" y="295859"/>
                  </a:lnTo>
                  <a:lnTo>
                    <a:pt x="384311" y="313826"/>
                  </a:lnTo>
                  <a:lnTo>
                    <a:pt x="430742" y="334106"/>
                  </a:lnTo>
                  <a:lnTo>
                    <a:pt x="474021" y="356565"/>
                  </a:lnTo>
                  <a:lnTo>
                    <a:pt x="513929" y="381068"/>
                  </a:lnTo>
                  <a:lnTo>
                    <a:pt x="550247" y="407481"/>
                  </a:lnTo>
                  <a:lnTo>
                    <a:pt x="582755" y="435670"/>
                  </a:lnTo>
                  <a:lnTo>
                    <a:pt x="611234" y="465500"/>
                  </a:lnTo>
                  <a:lnTo>
                    <a:pt x="635465" y="496838"/>
                  </a:lnTo>
                  <a:lnTo>
                    <a:pt x="655228" y="529549"/>
                  </a:lnTo>
                  <a:lnTo>
                    <a:pt x="670305" y="563499"/>
                  </a:lnTo>
                  <a:lnTo>
                    <a:pt x="680569" y="528127"/>
                  </a:lnTo>
                  <a:lnTo>
                    <a:pt x="685476" y="492944"/>
                  </a:lnTo>
                  <a:lnTo>
                    <a:pt x="685194" y="458108"/>
                  </a:lnTo>
                  <a:lnTo>
                    <a:pt x="679889" y="423779"/>
                  </a:lnTo>
                  <a:lnTo>
                    <a:pt x="654877" y="357279"/>
                  </a:lnTo>
                  <a:lnTo>
                    <a:pt x="611772" y="294721"/>
                  </a:lnTo>
                  <a:lnTo>
                    <a:pt x="583850" y="265318"/>
                  </a:lnTo>
                  <a:lnTo>
                    <a:pt x="551905" y="237380"/>
                  </a:lnTo>
                  <a:lnTo>
                    <a:pt x="516101" y="211066"/>
                  </a:lnTo>
                  <a:lnTo>
                    <a:pt x="476607" y="186534"/>
                  </a:lnTo>
                  <a:lnTo>
                    <a:pt x="433588" y="163945"/>
                  </a:lnTo>
                  <a:lnTo>
                    <a:pt x="387211" y="143459"/>
                  </a:lnTo>
                  <a:lnTo>
                    <a:pt x="337642" y="125234"/>
                  </a:lnTo>
                  <a:lnTo>
                    <a:pt x="285048" y="109430"/>
                  </a:lnTo>
                  <a:lnTo>
                    <a:pt x="229595" y="96207"/>
                  </a:lnTo>
                  <a:lnTo>
                    <a:pt x="17145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0352" y="4034916"/>
              <a:ext cx="685800" cy="576580"/>
            </a:xfrm>
            <a:custGeom>
              <a:avLst/>
              <a:gdLst/>
              <a:ahLst/>
              <a:cxnLst/>
              <a:rect l="l" t="t" r="r" b="b"/>
              <a:pathLst>
                <a:path w="685800" h="576579">
                  <a:moveTo>
                    <a:pt x="685800" y="0"/>
                  </a:moveTo>
                  <a:lnTo>
                    <a:pt x="675866" y="69017"/>
                  </a:lnTo>
                  <a:lnTo>
                    <a:pt x="647165" y="134250"/>
                  </a:lnTo>
                  <a:lnTo>
                    <a:pt x="601344" y="194728"/>
                  </a:lnTo>
                  <a:lnTo>
                    <a:pt x="572528" y="222879"/>
                  </a:lnTo>
                  <a:lnTo>
                    <a:pt x="540050" y="249477"/>
                  </a:lnTo>
                  <a:lnTo>
                    <a:pt x="504116" y="274399"/>
                  </a:lnTo>
                  <a:lnTo>
                    <a:pt x="464932" y="297525"/>
                  </a:lnTo>
                  <a:lnTo>
                    <a:pt x="422703" y="318732"/>
                  </a:lnTo>
                  <a:lnTo>
                    <a:pt x="377636" y="337900"/>
                  </a:lnTo>
                  <a:lnTo>
                    <a:pt x="329937" y="354906"/>
                  </a:lnTo>
                  <a:lnTo>
                    <a:pt x="279812" y="369629"/>
                  </a:lnTo>
                  <a:lnTo>
                    <a:pt x="227466" y="381948"/>
                  </a:lnTo>
                  <a:lnTo>
                    <a:pt x="173106" y="391741"/>
                  </a:lnTo>
                  <a:lnTo>
                    <a:pt x="116938" y="398886"/>
                  </a:lnTo>
                  <a:lnTo>
                    <a:pt x="59167" y="403263"/>
                  </a:lnTo>
                  <a:lnTo>
                    <a:pt x="0" y="404748"/>
                  </a:lnTo>
                  <a:lnTo>
                    <a:pt x="0" y="576198"/>
                  </a:lnTo>
                  <a:lnTo>
                    <a:pt x="59167" y="574713"/>
                  </a:lnTo>
                  <a:lnTo>
                    <a:pt x="116938" y="570336"/>
                  </a:lnTo>
                  <a:lnTo>
                    <a:pt x="173106" y="563191"/>
                  </a:lnTo>
                  <a:lnTo>
                    <a:pt x="227466" y="553398"/>
                  </a:lnTo>
                  <a:lnTo>
                    <a:pt x="279812" y="541079"/>
                  </a:lnTo>
                  <a:lnTo>
                    <a:pt x="329937" y="526356"/>
                  </a:lnTo>
                  <a:lnTo>
                    <a:pt x="377636" y="509350"/>
                  </a:lnTo>
                  <a:lnTo>
                    <a:pt x="422703" y="490182"/>
                  </a:lnTo>
                  <a:lnTo>
                    <a:pt x="464932" y="468975"/>
                  </a:lnTo>
                  <a:lnTo>
                    <a:pt x="504116" y="445849"/>
                  </a:lnTo>
                  <a:lnTo>
                    <a:pt x="540050" y="420927"/>
                  </a:lnTo>
                  <a:lnTo>
                    <a:pt x="572528" y="394329"/>
                  </a:lnTo>
                  <a:lnTo>
                    <a:pt x="601344" y="366178"/>
                  </a:lnTo>
                  <a:lnTo>
                    <a:pt x="626292" y="336594"/>
                  </a:lnTo>
                  <a:lnTo>
                    <a:pt x="663759" y="273617"/>
                  </a:lnTo>
                  <a:lnTo>
                    <a:pt x="683282" y="206370"/>
                  </a:lnTo>
                  <a:lnTo>
                    <a:pt x="685800" y="17144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278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20352" y="3557142"/>
              <a:ext cx="685800" cy="1054100"/>
            </a:xfrm>
            <a:custGeom>
              <a:avLst/>
              <a:gdLst/>
              <a:ahLst/>
              <a:cxnLst/>
              <a:rect l="l" t="t" r="r" b="b"/>
              <a:pathLst>
                <a:path w="685800" h="1054100">
                  <a:moveTo>
                    <a:pt x="670305" y="563499"/>
                  </a:moveTo>
                  <a:lnTo>
                    <a:pt x="635465" y="496838"/>
                  </a:lnTo>
                  <a:lnTo>
                    <a:pt x="611234" y="465500"/>
                  </a:lnTo>
                  <a:lnTo>
                    <a:pt x="582755" y="435670"/>
                  </a:lnTo>
                  <a:lnTo>
                    <a:pt x="550247" y="407481"/>
                  </a:lnTo>
                  <a:lnTo>
                    <a:pt x="513929" y="381068"/>
                  </a:lnTo>
                  <a:lnTo>
                    <a:pt x="474021" y="356565"/>
                  </a:lnTo>
                  <a:lnTo>
                    <a:pt x="430742" y="334106"/>
                  </a:lnTo>
                  <a:lnTo>
                    <a:pt x="384311" y="313826"/>
                  </a:lnTo>
                  <a:lnTo>
                    <a:pt x="334947" y="295859"/>
                  </a:lnTo>
                  <a:lnTo>
                    <a:pt x="282869" y="280338"/>
                  </a:lnTo>
                  <a:lnTo>
                    <a:pt x="228297" y="267399"/>
                  </a:lnTo>
                  <a:lnTo>
                    <a:pt x="171450" y="257175"/>
                  </a:lnTo>
                  <a:lnTo>
                    <a:pt x="171450" y="342900"/>
                  </a:lnTo>
                  <a:lnTo>
                    <a:pt x="0" y="158623"/>
                  </a:lnTo>
                  <a:lnTo>
                    <a:pt x="171450" y="0"/>
                  </a:lnTo>
                  <a:lnTo>
                    <a:pt x="171450" y="85725"/>
                  </a:lnTo>
                  <a:lnTo>
                    <a:pt x="230752" y="96475"/>
                  </a:lnTo>
                  <a:lnTo>
                    <a:pt x="287408" y="110129"/>
                  </a:lnTo>
                  <a:lnTo>
                    <a:pt x="341205" y="126522"/>
                  </a:lnTo>
                  <a:lnTo>
                    <a:pt x="391928" y="145492"/>
                  </a:lnTo>
                  <a:lnTo>
                    <a:pt x="439363" y="166877"/>
                  </a:lnTo>
                  <a:lnTo>
                    <a:pt x="483296" y="190515"/>
                  </a:lnTo>
                  <a:lnTo>
                    <a:pt x="523514" y="216242"/>
                  </a:lnTo>
                  <a:lnTo>
                    <a:pt x="559802" y="243895"/>
                  </a:lnTo>
                  <a:lnTo>
                    <a:pt x="591945" y="273314"/>
                  </a:lnTo>
                  <a:lnTo>
                    <a:pt x="619731" y="304334"/>
                  </a:lnTo>
                  <a:lnTo>
                    <a:pt x="642945" y="336793"/>
                  </a:lnTo>
                  <a:lnTo>
                    <a:pt x="661373" y="370530"/>
                  </a:lnTo>
                  <a:lnTo>
                    <a:pt x="683014" y="441182"/>
                  </a:lnTo>
                  <a:lnTo>
                    <a:pt x="685800" y="477774"/>
                  </a:lnTo>
                  <a:lnTo>
                    <a:pt x="685800" y="649224"/>
                  </a:lnTo>
                  <a:lnTo>
                    <a:pt x="675866" y="718241"/>
                  </a:lnTo>
                  <a:lnTo>
                    <a:pt x="647165" y="783474"/>
                  </a:lnTo>
                  <a:lnTo>
                    <a:pt x="601344" y="843952"/>
                  </a:lnTo>
                  <a:lnTo>
                    <a:pt x="572528" y="872103"/>
                  </a:lnTo>
                  <a:lnTo>
                    <a:pt x="540050" y="898701"/>
                  </a:lnTo>
                  <a:lnTo>
                    <a:pt x="504116" y="923623"/>
                  </a:lnTo>
                  <a:lnTo>
                    <a:pt x="464932" y="946749"/>
                  </a:lnTo>
                  <a:lnTo>
                    <a:pt x="422703" y="967956"/>
                  </a:lnTo>
                  <a:lnTo>
                    <a:pt x="377636" y="987124"/>
                  </a:lnTo>
                  <a:lnTo>
                    <a:pt x="329937" y="1004130"/>
                  </a:lnTo>
                  <a:lnTo>
                    <a:pt x="279812" y="1018853"/>
                  </a:lnTo>
                  <a:lnTo>
                    <a:pt x="227466" y="1031172"/>
                  </a:lnTo>
                  <a:lnTo>
                    <a:pt x="173106" y="1040965"/>
                  </a:lnTo>
                  <a:lnTo>
                    <a:pt x="116938" y="1048110"/>
                  </a:lnTo>
                  <a:lnTo>
                    <a:pt x="59167" y="1052487"/>
                  </a:lnTo>
                  <a:lnTo>
                    <a:pt x="0" y="1053973"/>
                  </a:lnTo>
                  <a:lnTo>
                    <a:pt x="0" y="882523"/>
                  </a:lnTo>
                  <a:lnTo>
                    <a:pt x="59167" y="881037"/>
                  </a:lnTo>
                  <a:lnTo>
                    <a:pt x="116938" y="876660"/>
                  </a:lnTo>
                  <a:lnTo>
                    <a:pt x="173106" y="869515"/>
                  </a:lnTo>
                  <a:lnTo>
                    <a:pt x="227466" y="859722"/>
                  </a:lnTo>
                  <a:lnTo>
                    <a:pt x="279812" y="847403"/>
                  </a:lnTo>
                  <a:lnTo>
                    <a:pt x="329937" y="832680"/>
                  </a:lnTo>
                  <a:lnTo>
                    <a:pt x="377636" y="815674"/>
                  </a:lnTo>
                  <a:lnTo>
                    <a:pt x="422703" y="796506"/>
                  </a:lnTo>
                  <a:lnTo>
                    <a:pt x="464932" y="775299"/>
                  </a:lnTo>
                  <a:lnTo>
                    <a:pt x="504116" y="752173"/>
                  </a:lnTo>
                  <a:lnTo>
                    <a:pt x="540050" y="727251"/>
                  </a:lnTo>
                  <a:lnTo>
                    <a:pt x="572528" y="700653"/>
                  </a:lnTo>
                  <a:lnTo>
                    <a:pt x="601344" y="672502"/>
                  </a:lnTo>
                  <a:lnTo>
                    <a:pt x="626292" y="642918"/>
                  </a:lnTo>
                  <a:lnTo>
                    <a:pt x="663759" y="579941"/>
                  </a:lnTo>
                  <a:lnTo>
                    <a:pt x="683282" y="512694"/>
                  </a:lnTo>
                  <a:lnTo>
                    <a:pt x="685800" y="477774"/>
                  </a:lnTo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77503" y="2795142"/>
              <a:ext cx="685800" cy="563880"/>
            </a:xfrm>
            <a:custGeom>
              <a:avLst/>
              <a:gdLst/>
              <a:ahLst/>
              <a:cxnLst/>
              <a:rect l="l" t="t" r="r" b="b"/>
              <a:pathLst>
                <a:path w="685800" h="563879">
                  <a:moveTo>
                    <a:pt x="514026" y="0"/>
                  </a:moveTo>
                  <a:lnTo>
                    <a:pt x="514026" y="85725"/>
                  </a:lnTo>
                  <a:lnTo>
                    <a:pt x="455881" y="96207"/>
                  </a:lnTo>
                  <a:lnTo>
                    <a:pt x="400428" y="109430"/>
                  </a:lnTo>
                  <a:lnTo>
                    <a:pt x="347833" y="125234"/>
                  </a:lnTo>
                  <a:lnTo>
                    <a:pt x="298264" y="143459"/>
                  </a:lnTo>
                  <a:lnTo>
                    <a:pt x="251887" y="163945"/>
                  </a:lnTo>
                  <a:lnTo>
                    <a:pt x="208868" y="186534"/>
                  </a:lnTo>
                  <a:lnTo>
                    <a:pt x="169374" y="211066"/>
                  </a:lnTo>
                  <a:lnTo>
                    <a:pt x="133571" y="237380"/>
                  </a:lnTo>
                  <a:lnTo>
                    <a:pt x="101625" y="265318"/>
                  </a:lnTo>
                  <a:lnTo>
                    <a:pt x="73703" y="294721"/>
                  </a:lnTo>
                  <a:lnTo>
                    <a:pt x="49972" y="325427"/>
                  </a:lnTo>
                  <a:lnTo>
                    <a:pt x="15747" y="390116"/>
                  </a:lnTo>
                  <a:lnTo>
                    <a:pt x="281" y="458108"/>
                  </a:lnTo>
                  <a:lnTo>
                    <a:pt x="0" y="492944"/>
                  </a:lnTo>
                  <a:lnTo>
                    <a:pt x="4907" y="528127"/>
                  </a:lnTo>
                  <a:lnTo>
                    <a:pt x="15170" y="563499"/>
                  </a:lnTo>
                  <a:lnTo>
                    <a:pt x="30247" y="529549"/>
                  </a:lnTo>
                  <a:lnTo>
                    <a:pt x="50011" y="496838"/>
                  </a:lnTo>
                  <a:lnTo>
                    <a:pt x="74242" y="465500"/>
                  </a:lnTo>
                  <a:lnTo>
                    <a:pt x="102721" y="435670"/>
                  </a:lnTo>
                  <a:lnTo>
                    <a:pt x="135228" y="407481"/>
                  </a:lnTo>
                  <a:lnTo>
                    <a:pt x="171546" y="381068"/>
                  </a:lnTo>
                  <a:lnTo>
                    <a:pt x="211454" y="356565"/>
                  </a:lnTo>
                  <a:lnTo>
                    <a:pt x="254733" y="334106"/>
                  </a:lnTo>
                  <a:lnTo>
                    <a:pt x="301164" y="313826"/>
                  </a:lnTo>
                  <a:lnTo>
                    <a:pt x="350528" y="295859"/>
                  </a:lnTo>
                  <a:lnTo>
                    <a:pt x="402606" y="280338"/>
                  </a:lnTo>
                  <a:lnTo>
                    <a:pt x="457178" y="267399"/>
                  </a:lnTo>
                  <a:lnTo>
                    <a:pt x="514026" y="257175"/>
                  </a:lnTo>
                  <a:lnTo>
                    <a:pt x="514026" y="342900"/>
                  </a:lnTo>
                  <a:lnTo>
                    <a:pt x="685476" y="158623"/>
                  </a:lnTo>
                  <a:lnTo>
                    <a:pt x="5140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7180" y="3272916"/>
              <a:ext cx="685800" cy="576580"/>
            </a:xfrm>
            <a:custGeom>
              <a:avLst/>
              <a:gdLst/>
              <a:ahLst/>
              <a:cxnLst/>
              <a:rect l="l" t="t" r="r" b="b"/>
              <a:pathLst>
                <a:path w="685800" h="576579">
                  <a:moveTo>
                    <a:pt x="0" y="0"/>
                  </a:moveTo>
                  <a:lnTo>
                    <a:pt x="0" y="171450"/>
                  </a:lnTo>
                  <a:lnTo>
                    <a:pt x="2516" y="206370"/>
                  </a:lnTo>
                  <a:lnTo>
                    <a:pt x="22032" y="273617"/>
                  </a:lnTo>
                  <a:lnTo>
                    <a:pt x="59488" y="336594"/>
                  </a:lnTo>
                  <a:lnTo>
                    <a:pt x="84429" y="366178"/>
                  </a:lnTo>
                  <a:lnTo>
                    <a:pt x="113238" y="394329"/>
                  </a:lnTo>
                  <a:lnTo>
                    <a:pt x="145710" y="420927"/>
                  </a:lnTo>
                  <a:lnTo>
                    <a:pt x="181638" y="445849"/>
                  </a:lnTo>
                  <a:lnTo>
                    <a:pt x="220817" y="468975"/>
                  </a:lnTo>
                  <a:lnTo>
                    <a:pt x="263042" y="490182"/>
                  </a:lnTo>
                  <a:lnTo>
                    <a:pt x="308107" y="509350"/>
                  </a:lnTo>
                  <a:lnTo>
                    <a:pt x="355805" y="526356"/>
                  </a:lnTo>
                  <a:lnTo>
                    <a:pt x="405933" y="541079"/>
                  </a:lnTo>
                  <a:lnTo>
                    <a:pt x="458283" y="553398"/>
                  </a:lnTo>
                  <a:lnTo>
                    <a:pt x="512650" y="563191"/>
                  </a:lnTo>
                  <a:lnTo>
                    <a:pt x="568829" y="570336"/>
                  </a:lnTo>
                  <a:lnTo>
                    <a:pt x="626614" y="574713"/>
                  </a:lnTo>
                  <a:lnTo>
                    <a:pt x="685800" y="576199"/>
                  </a:lnTo>
                  <a:lnTo>
                    <a:pt x="685800" y="404749"/>
                  </a:lnTo>
                  <a:lnTo>
                    <a:pt x="626614" y="403263"/>
                  </a:lnTo>
                  <a:lnTo>
                    <a:pt x="568829" y="398886"/>
                  </a:lnTo>
                  <a:lnTo>
                    <a:pt x="512650" y="391741"/>
                  </a:lnTo>
                  <a:lnTo>
                    <a:pt x="458283" y="381948"/>
                  </a:lnTo>
                  <a:lnTo>
                    <a:pt x="405933" y="369629"/>
                  </a:lnTo>
                  <a:lnTo>
                    <a:pt x="355805" y="354906"/>
                  </a:lnTo>
                  <a:lnTo>
                    <a:pt x="308107" y="337900"/>
                  </a:lnTo>
                  <a:lnTo>
                    <a:pt x="263042" y="318732"/>
                  </a:lnTo>
                  <a:lnTo>
                    <a:pt x="220817" y="297525"/>
                  </a:lnTo>
                  <a:lnTo>
                    <a:pt x="181638" y="274399"/>
                  </a:lnTo>
                  <a:lnTo>
                    <a:pt x="145710" y="249477"/>
                  </a:lnTo>
                  <a:lnTo>
                    <a:pt x="113238" y="222879"/>
                  </a:lnTo>
                  <a:lnTo>
                    <a:pt x="84429" y="194728"/>
                  </a:lnTo>
                  <a:lnTo>
                    <a:pt x="59488" y="165144"/>
                  </a:lnTo>
                  <a:lnTo>
                    <a:pt x="22032" y="102167"/>
                  </a:lnTo>
                  <a:lnTo>
                    <a:pt x="2516" y="349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8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7180" y="2795142"/>
              <a:ext cx="685800" cy="1054100"/>
            </a:xfrm>
            <a:custGeom>
              <a:avLst/>
              <a:gdLst/>
              <a:ahLst/>
              <a:cxnLst/>
              <a:rect l="l" t="t" r="r" b="b"/>
              <a:pathLst>
                <a:path w="685800" h="1054100">
                  <a:moveTo>
                    <a:pt x="15494" y="563499"/>
                  </a:moveTo>
                  <a:lnTo>
                    <a:pt x="50334" y="496838"/>
                  </a:lnTo>
                  <a:lnTo>
                    <a:pt x="74565" y="465500"/>
                  </a:lnTo>
                  <a:lnTo>
                    <a:pt x="103044" y="435670"/>
                  </a:lnTo>
                  <a:lnTo>
                    <a:pt x="135552" y="407481"/>
                  </a:lnTo>
                  <a:lnTo>
                    <a:pt x="171870" y="381068"/>
                  </a:lnTo>
                  <a:lnTo>
                    <a:pt x="211778" y="356565"/>
                  </a:lnTo>
                  <a:lnTo>
                    <a:pt x="255057" y="334106"/>
                  </a:lnTo>
                  <a:lnTo>
                    <a:pt x="301488" y="313826"/>
                  </a:lnTo>
                  <a:lnTo>
                    <a:pt x="350852" y="295859"/>
                  </a:lnTo>
                  <a:lnTo>
                    <a:pt x="402930" y="280338"/>
                  </a:lnTo>
                  <a:lnTo>
                    <a:pt x="457502" y="267399"/>
                  </a:lnTo>
                  <a:lnTo>
                    <a:pt x="514350" y="257175"/>
                  </a:lnTo>
                  <a:lnTo>
                    <a:pt x="514350" y="342900"/>
                  </a:lnTo>
                  <a:lnTo>
                    <a:pt x="685800" y="158623"/>
                  </a:lnTo>
                  <a:lnTo>
                    <a:pt x="514350" y="0"/>
                  </a:lnTo>
                  <a:lnTo>
                    <a:pt x="514350" y="85725"/>
                  </a:lnTo>
                  <a:lnTo>
                    <a:pt x="455047" y="96475"/>
                  </a:lnTo>
                  <a:lnTo>
                    <a:pt x="398391" y="110129"/>
                  </a:lnTo>
                  <a:lnTo>
                    <a:pt x="344594" y="126522"/>
                  </a:lnTo>
                  <a:lnTo>
                    <a:pt x="293871" y="145492"/>
                  </a:lnTo>
                  <a:lnTo>
                    <a:pt x="246436" y="166878"/>
                  </a:lnTo>
                  <a:lnTo>
                    <a:pt x="202503" y="190515"/>
                  </a:lnTo>
                  <a:lnTo>
                    <a:pt x="162285" y="216242"/>
                  </a:lnTo>
                  <a:lnTo>
                    <a:pt x="125997" y="243895"/>
                  </a:lnTo>
                  <a:lnTo>
                    <a:pt x="93854" y="273314"/>
                  </a:lnTo>
                  <a:lnTo>
                    <a:pt x="66068" y="304334"/>
                  </a:lnTo>
                  <a:lnTo>
                    <a:pt x="42854" y="336793"/>
                  </a:lnTo>
                  <a:lnTo>
                    <a:pt x="24426" y="370530"/>
                  </a:lnTo>
                  <a:lnTo>
                    <a:pt x="2785" y="441182"/>
                  </a:lnTo>
                  <a:lnTo>
                    <a:pt x="0" y="477774"/>
                  </a:lnTo>
                  <a:lnTo>
                    <a:pt x="0" y="649224"/>
                  </a:lnTo>
                  <a:lnTo>
                    <a:pt x="9929" y="718241"/>
                  </a:lnTo>
                  <a:lnTo>
                    <a:pt x="38621" y="783474"/>
                  </a:lnTo>
                  <a:lnTo>
                    <a:pt x="84429" y="843952"/>
                  </a:lnTo>
                  <a:lnTo>
                    <a:pt x="113238" y="872103"/>
                  </a:lnTo>
                  <a:lnTo>
                    <a:pt x="145710" y="898701"/>
                  </a:lnTo>
                  <a:lnTo>
                    <a:pt x="181638" y="923623"/>
                  </a:lnTo>
                  <a:lnTo>
                    <a:pt x="220817" y="946749"/>
                  </a:lnTo>
                  <a:lnTo>
                    <a:pt x="263042" y="967956"/>
                  </a:lnTo>
                  <a:lnTo>
                    <a:pt x="308107" y="987124"/>
                  </a:lnTo>
                  <a:lnTo>
                    <a:pt x="355805" y="1004130"/>
                  </a:lnTo>
                  <a:lnTo>
                    <a:pt x="405933" y="1018853"/>
                  </a:lnTo>
                  <a:lnTo>
                    <a:pt x="458283" y="1031172"/>
                  </a:lnTo>
                  <a:lnTo>
                    <a:pt x="512650" y="1040965"/>
                  </a:lnTo>
                  <a:lnTo>
                    <a:pt x="568829" y="1048110"/>
                  </a:lnTo>
                  <a:lnTo>
                    <a:pt x="626614" y="1052487"/>
                  </a:lnTo>
                  <a:lnTo>
                    <a:pt x="685800" y="1053973"/>
                  </a:lnTo>
                  <a:lnTo>
                    <a:pt x="685800" y="882523"/>
                  </a:lnTo>
                  <a:lnTo>
                    <a:pt x="626614" y="881037"/>
                  </a:lnTo>
                  <a:lnTo>
                    <a:pt x="568829" y="876660"/>
                  </a:lnTo>
                  <a:lnTo>
                    <a:pt x="512650" y="869515"/>
                  </a:lnTo>
                  <a:lnTo>
                    <a:pt x="458283" y="859722"/>
                  </a:lnTo>
                  <a:lnTo>
                    <a:pt x="405933" y="847403"/>
                  </a:lnTo>
                  <a:lnTo>
                    <a:pt x="355805" y="832680"/>
                  </a:lnTo>
                  <a:lnTo>
                    <a:pt x="308107" y="815674"/>
                  </a:lnTo>
                  <a:lnTo>
                    <a:pt x="263042" y="796506"/>
                  </a:lnTo>
                  <a:lnTo>
                    <a:pt x="220817" y="775299"/>
                  </a:lnTo>
                  <a:lnTo>
                    <a:pt x="181638" y="752173"/>
                  </a:lnTo>
                  <a:lnTo>
                    <a:pt x="145710" y="727251"/>
                  </a:lnTo>
                  <a:lnTo>
                    <a:pt x="113238" y="700653"/>
                  </a:lnTo>
                  <a:lnTo>
                    <a:pt x="84429" y="672502"/>
                  </a:lnTo>
                  <a:lnTo>
                    <a:pt x="59488" y="642918"/>
                  </a:lnTo>
                  <a:lnTo>
                    <a:pt x="22032" y="579941"/>
                  </a:lnTo>
                  <a:lnTo>
                    <a:pt x="2516" y="512694"/>
                  </a:lnTo>
                  <a:lnTo>
                    <a:pt x="0" y="477774"/>
                  </a:lnTo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33104" y="2118613"/>
              <a:ext cx="685800" cy="563880"/>
            </a:xfrm>
            <a:custGeom>
              <a:avLst/>
              <a:gdLst/>
              <a:ahLst/>
              <a:cxnLst/>
              <a:rect l="l" t="t" r="r" b="b"/>
              <a:pathLst>
                <a:path w="685800" h="563880">
                  <a:moveTo>
                    <a:pt x="171450" y="0"/>
                  </a:moveTo>
                  <a:lnTo>
                    <a:pt x="0" y="158623"/>
                  </a:lnTo>
                  <a:lnTo>
                    <a:pt x="171450" y="342900"/>
                  </a:lnTo>
                  <a:lnTo>
                    <a:pt x="171450" y="257175"/>
                  </a:lnTo>
                  <a:lnTo>
                    <a:pt x="228297" y="267398"/>
                  </a:lnTo>
                  <a:lnTo>
                    <a:pt x="282869" y="280338"/>
                  </a:lnTo>
                  <a:lnTo>
                    <a:pt x="334947" y="295857"/>
                  </a:lnTo>
                  <a:lnTo>
                    <a:pt x="384311" y="313822"/>
                  </a:lnTo>
                  <a:lnTo>
                    <a:pt x="430742" y="334099"/>
                  </a:lnTo>
                  <a:lnTo>
                    <a:pt x="474021" y="356553"/>
                  </a:lnTo>
                  <a:lnTo>
                    <a:pt x="513929" y="381048"/>
                  </a:lnTo>
                  <a:lnTo>
                    <a:pt x="550247" y="407451"/>
                  </a:lnTo>
                  <a:lnTo>
                    <a:pt x="582755" y="435628"/>
                  </a:lnTo>
                  <a:lnTo>
                    <a:pt x="611234" y="465442"/>
                  </a:lnTo>
                  <a:lnTo>
                    <a:pt x="635465" y="496761"/>
                  </a:lnTo>
                  <a:lnTo>
                    <a:pt x="655228" y="529449"/>
                  </a:lnTo>
                  <a:lnTo>
                    <a:pt x="670305" y="563372"/>
                  </a:lnTo>
                  <a:lnTo>
                    <a:pt x="680569" y="528001"/>
                  </a:lnTo>
                  <a:lnTo>
                    <a:pt x="685476" y="492821"/>
                  </a:lnTo>
                  <a:lnTo>
                    <a:pt x="685194" y="457990"/>
                  </a:lnTo>
                  <a:lnTo>
                    <a:pt x="679889" y="423668"/>
                  </a:lnTo>
                  <a:lnTo>
                    <a:pt x="654877" y="357185"/>
                  </a:lnTo>
                  <a:lnTo>
                    <a:pt x="611772" y="294646"/>
                  </a:lnTo>
                  <a:lnTo>
                    <a:pt x="583850" y="265255"/>
                  </a:lnTo>
                  <a:lnTo>
                    <a:pt x="551905" y="237327"/>
                  </a:lnTo>
                  <a:lnTo>
                    <a:pt x="516101" y="211023"/>
                  </a:lnTo>
                  <a:lnTo>
                    <a:pt x="476607" y="186501"/>
                  </a:lnTo>
                  <a:lnTo>
                    <a:pt x="433588" y="163922"/>
                  </a:lnTo>
                  <a:lnTo>
                    <a:pt x="387211" y="143443"/>
                  </a:lnTo>
                  <a:lnTo>
                    <a:pt x="337642" y="125224"/>
                  </a:lnTo>
                  <a:lnTo>
                    <a:pt x="285048" y="109426"/>
                  </a:lnTo>
                  <a:lnTo>
                    <a:pt x="229595" y="96206"/>
                  </a:lnTo>
                  <a:lnTo>
                    <a:pt x="171450" y="857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33104" y="2596260"/>
              <a:ext cx="685800" cy="576580"/>
            </a:xfrm>
            <a:custGeom>
              <a:avLst/>
              <a:gdLst/>
              <a:ahLst/>
              <a:cxnLst/>
              <a:rect l="l" t="t" r="r" b="b"/>
              <a:pathLst>
                <a:path w="685800" h="576580">
                  <a:moveTo>
                    <a:pt x="685800" y="0"/>
                  </a:moveTo>
                  <a:lnTo>
                    <a:pt x="675870" y="69053"/>
                  </a:lnTo>
                  <a:lnTo>
                    <a:pt x="647178" y="134315"/>
                  </a:lnTo>
                  <a:lnTo>
                    <a:pt x="601370" y="194814"/>
                  </a:lnTo>
                  <a:lnTo>
                    <a:pt x="572561" y="222974"/>
                  </a:lnTo>
                  <a:lnTo>
                    <a:pt x="540089" y="249579"/>
                  </a:lnTo>
                  <a:lnTo>
                    <a:pt x="504161" y="274507"/>
                  </a:lnTo>
                  <a:lnTo>
                    <a:pt x="464982" y="297638"/>
                  </a:lnTo>
                  <a:lnTo>
                    <a:pt x="422757" y="318850"/>
                  </a:lnTo>
                  <a:lnTo>
                    <a:pt x="377692" y="338020"/>
                  </a:lnTo>
                  <a:lnTo>
                    <a:pt x="329994" y="355029"/>
                  </a:lnTo>
                  <a:lnTo>
                    <a:pt x="279866" y="369754"/>
                  </a:lnTo>
                  <a:lnTo>
                    <a:pt x="227516" y="382074"/>
                  </a:lnTo>
                  <a:lnTo>
                    <a:pt x="173149" y="391867"/>
                  </a:lnTo>
                  <a:lnTo>
                    <a:pt x="116970" y="399013"/>
                  </a:lnTo>
                  <a:lnTo>
                    <a:pt x="59185" y="403390"/>
                  </a:lnTo>
                  <a:lnTo>
                    <a:pt x="0" y="404875"/>
                  </a:lnTo>
                  <a:lnTo>
                    <a:pt x="0" y="576326"/>
                  </a:lnTo>
                  <a:lnTo>
                    <a:pt x="59185" y="574840"/>
                  </a:lnTo>
                  <a:lnTo>
                    <a:pt x="116970" y="570463"/>
                  </a:lnTo>
                  <a:lnTo>
                    <a:pt x="173149" y="563317"/>
                  </a:lnTo>
                  <a:lnTo>
                    <a:pt x="227516" y="553524"/>
                  </a:lnTo>
                  <a:lnTo>
                    <a:pt x="279866" y="541204"/>
                  </a:lnTo>
                  <a:lnTo>
                    <a:pt x="329994" y="526479"/>
                  </a:lnTo>
                  <a:lnTo>
                    <a:pt x="377692" y="509470"/>
                  </a:lnTo>
                  <a:lnTo>
                    <a:pt x="422757" y="490300"/>
                  </a:lnTo>
                  <a:lnTo>
                    <a:pt x="464982" y="469088"/>
                  </a:lnTo>
                  <a:lnTo>
                    <a:pt x="504161" y="445957"/>
                  </a:lnTo>
                  <a:lnTo>
                    <a:pt x="540089" y="421029"/>
                  </a:lnTo>
                  <a:lnTo>
                    <a:pt x="572561" y="394424"/>
                  </a:lnTo>
                  <a:lnTo>
                    <a:pt x="601370" y="366264"/>
                  </a:lnTo>
                  <a:lnTo>
                    <a:pt x="626311" y="336671"/>
                  </a:lnTo>
                  <a:lnTo>
                    <a:pt x="663767" y="273669"/>
                  </a:lnTo>
                  <a:lnTo>
                    <a:pt x="683283" y="206389"/>
                  </a:lnTo>
                  <a:lnTo>
                    <a:pt x="685800" y="17145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2789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33104" y="2118613"/>
              <a:ext cx="685800" cy="1054100"/>
            </a:xfrm>
            <a:custGeom>
              <a:avLst/>
              <a:gdLst/>
              <a:ahLst/>
              <a:cxnLst/>
              <a:rect l="l" t="t" r="r" b="b"/>
              <a:pathLst>
                <a:path w="685800" h="1054100">
                  <a:moveTo>
                    <a:pt x="670305" y="563372"/>
                  </a:moveTo>
                  <a:lnTo>
                    <a:pt x="635465" y="496761"/>
                  </a:lnTo>
                  <a:lnTo>
                    <a:pt x="611234" y="465442"/>
                  </a:lnTo>
                  <a:lnTo>
                    <a:pt x="582755" y="435628"/>
                  </a:lnTo>
                  <a:lnTo>
                    <a:pt x="550247" y="407451"/>
                  </a:lnTo>
                  <a:lnTo>
                    <a:pt x="513929" y="381048"/>
                  </a:lnTo>
                  <a:lnTo>
                    <a:pt x="474021" y="356553"/>
                  </a:lnTo>
                  <a:lnTo>
                    <a:pt x="430742" y="334099"/>
                  </a:lnTo>
                  <a:lnTo>
                    <a:pt x="384311" y="313822"/>
                  </a:lnTo>
                  <a:lnTo>
                    <a:pt x="334947" y="295857"/>
                  </a:lnTo>
                  <a:lnTo>
                    <a:pt x="282869" y="280338"/>
                  </a:lnTo>
                  <a:lnTo>
                    <a:pt x="228297" y="267398"/>
                  </a:lnTo>
                  <a:lnTo>
                    <a:pt x="171450" y="257175"/>
                  </a:lnTo>
                  <a:lnTo>
                    <a:pt x="171450" y="342900"/>
                  </a:lnTo>
                  <a:lnTo>
                    <a:pt x="0" y="158623"/>
                  </a:lnTo>
                  <a:lnTo>
                    <a:pt x="171450" y="0"/>
                  </a:lnTo>
                  <a:lnTo>
                    <a:pt x="171450" y="85725"/>
                  </a:lnTo>
                  <a:lnTo>
                    <a:pt x="230774" y="96453"/>
                  </a:lnTo>
                  <a:lnTo>
                    <a:pt x="287446" y="110090"/>
                  </a:lnTo>
                  <a:lnTo>
                    <a:pt x="341254" y="126472"/>
                  </a:lnTo>
                  <a:lnTo>
                    <a:pt x="391982" y="145435"/>
                  </a:lnTo>
                  <a:lnTo>
                    <a:pt x="439420" y="166816"/>
                  </a:lnTo>
                  <a:lnTo>
                    <a:pt x="483351" y="190452"/>
                  </a:lnTo>
                  <a:lnTo>
                    <a:pt x="523565" y="216178"/>
                  </a:lnTo>
                  <a:lnTo>
                    <a:pt x="559846" y="243832"/>
                  </a:lnTo>
                  <a:lnTo>
                    <a:pt x="591982" y="273250"/>
                  </a:lnTo>
                  <a:lnTo>
                    <a:pt x="619759" y="304268"/>
                  </a:lnTo>
                  <a:lnTo>
                    <a:pt x="642965" y="336723"/>
                  </a:lnTo>
                  <a:lnTo>
                    <a:pt x="661385" y="370452"/>
                  </a:lnTo>
                  <a:lnTo>
                    <a:pt x="683016" y="441077"/>
                  </a:lnTo>
                  <a:lnTo>
                    <a:pt x="685800" y="477647"/>
                  </a:lnTo>
                  <a:lnTo>
                    <a:pt x="685800" y="649097"/>
                  </a:lnTo>
                  <a:lnTo>
                    <a:pt x="675870" y="718150"/>
                  </a:lnTo>
                  <a:lnTo>
                    <a:pt x="647178" y="783412"/>
                  </a:lnTo>
                  <a:lnTo>
                    <a:pt x="601370" y="843911"/>
                  </a:lnTo>
                  <a:lnTo>
                    <a:pt x="572561" y="872071"/>
                  </a:lnTo>
                  <a:lnTo>
                    <a:pt x="540089" y="898676"/>
                  </a:lnTo>
                  <a:lnTo>
                    <a:pt x="504161" y="923604"/>
                  </a:lnTo>
                  <a:lnTo>
                    <a:pt x="464982" y="946735"/>
                  </a:lnTo>
                  <a:lnTo>
                    <a:pt x="422757" y="967947"/>
                  </a:lnTo>
                  <a:lnTo>
                    <a:pt x="377692" y="987117"/>
                  </a:lnTo>
                  <a:lnTo>
                    <a:pt x="329994" y="1004126"/>
                  </a:lnTo>
                  <a:lnTo>
                    <a:pt x="279866" y="1018851"/>
                  </a:lnTo>
                  <a:lnTo>
                    <a:pt x="227516" y="1031171"/>
                  </a:lnTo>
                  <a:lnTo>
                    <a:pt x="173149" y="1040964"/>
                  </a:lnTo>
                  <a:lnTo>
                    <a:pt x="116970" y="1048110"/>
                  </a:lnTo>
                  <a:lnTo>
                    <a:pt x="59185" y="1052487"/>
                  </a:lnTo>
                  <a:lnTo>
                    <a:pt x="0" y="1053973"/>
                  </a:lnTo>
                  <a:lnTo>
                    <a:pt x="0" y="882523"/>
                  </a:lnTo>
                  <a:lnTo>
                    <a:pt x="59185" y="881037"/>
                  </a:lnTo>
                  <a:lnTo>
                    <a:pt x="116970" y="876660"/>
                  </a:lnTo>
                  <a:lnTo>
                    <a:pt x="173149" y="869514"/>
                  </a:lnTo>
                  <a:lnTo>
                    <a:pt x="227516" y="859721"/>
                  </a:lnTo>
                  <a:lnTo>
                    <a:pt x="279866" y="847401"/>
                  </a:lnTo>
                  <a:lnTo>
                    <a:pt x="329994" y="832676"/>
                  </a:lnTo>
                  <a:lnTo>
                    <a:pt x="377692" y="815667"/>
                  </a:lnTo>
                  <a:lnTo>
                    <a:pt x="422757" y="796497"/>
                  </a:lnTo>
                  <a:lnTo>
                    <a:pt x="464982" y="775285"/>
                  </a:lnTo>
                  <a:lnTo>
                    <a:pt x="504161" y="752154"/>
                  </a:lnTo>
                  <a:lnTo>
                    <a:pt x="540089" y="727226"/>
                  </a:lnTo>
                  <a:lnTo>
                    <a:pt x="572561" y="700621"/>
                  </a:lnTo>
                  <a:lnTo>
                    <a:pt x="601370" y="672461"/>
                  </a:lnTo>
                  <a:lnTo>
                    <a:pt x="626311" y="642868"/>
                  </a:lnTo>
                  <a:lnTo>
                    <a:pt x="663767" y="579866"/>
                  </a:lnTo>
                  <a:lnTo>
                    <a:pt x="683283" y="512586"/>
                  </a:lnTo>
                  <a:lnTo>
                    <a:pt x="685800" y="477647"/>
                  </a:lnTo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169" y="889495"/>
            <a:ext cx="453263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i="0" spc="-55" dirty="0">
                <a:solidFill>
                  <a:schemeClr val="accent2"/>
                </a:solidFill>
                <a:latin typeface="Trebuchet MS"/>
                <a:cs typeface="Trebuchet MS"/>
              </a:rPr>
              <a:t>What </a:t>
            </a:r>
            <a:r>
              <a:rPr i="0" spc="-114" dirty="0">
                <a:solidFill>
                  <a:schemeClr val="accent2"/>
                </a:solidFill>
                <a:latin typeface="Trebuchet MS"/>
                <a:cs typeface="Trebuchet MS"/>
              </a:rPr>
              <a:t>is</a:t>
            </a:r>
            <a:r>
              <a:rPr i="0" spc="-75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i="0" spc="-5" dirty="0">
                <a:solidFill>
                  <a:schemeClr val="accent2"/>
                </a:solidFill>
                <a:latin typeface="Trebuchet MS"/>
                <a:cs typeface="Trebuchet MS"/>
              </a:rPr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51941" y="2004082"/>
            <a:ext cx="10199140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Data </a:t>
            </a:r>
            <a:r>
              <a:rPr sz="2400" spc="-80" dirty="0">
                <a:latin typeface="Arial"/>
                <a:cs typeface="Arial"/>
              </a:rPr>
              <a:t>merupakan </a:t>
            </a:r>
            <a:r>
              <a:rPr sz="2400" spc="-20" dirty="0">
                <a:latin typeface="Arial"/>
                <a:cs typeface="Arial"/>
              </a:rPr>
              <a:t>fakta-fakta </a:t>
            </a:r>
            <a:r>
              <a:rPr sz="2400" spc="-65" dirty="0">
                <a:latin typeface="Arial"/>
                <a:cs typeface="Arial"/>
              </a:rPr>
              <a:t>atau </a:t>
            </a:r>
            <a:r>
              <a:rPr sz="2400" spc="-75" dirty="0">
                <a:latin typeface="Arial"/>
                <a:cs typeface="Arial"/>
              </a:rPr>
              <a:t>kejadian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105" dirty="0">
                <a:latin typeface="Arial"/>
                <a:cs typeface="Arial"/>
              </a:rPr>
              <a:t>sebenarnya.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Dalam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organisasi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tersimpan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dalam  </a:t>
            </a:r>
            <a:r>
              <a:rPr sz="2400" spc="-55" dirty="0">
                <a:latin typeface="Arial"/>
                <a:cs typeface="Arial"/>
              </a:rPr>
              <a:t>catatan-catatan </a:t>
            </a:r>
            <a:r>
              <a:rPr sz="2400" spc="-120" dirty="0">
                <a:latin typeface="Arial"/>
                <a:cs typeface="Arial"/>
              </a:rPr>
              <a:t>(</a:t>
            </a:r>
            <a:r>
              <a:rPr sz="2400" i="1" spc="-120" dirty="0">
                <a:latin typeface="Arial"/>
                <a:cs typeface="Arial"/>
              </a:rPr>
              <a:t>records</a:t>
            </a:r>
            <a:r>
              <a:rPr sz="2400" spc="-120" dirty="0">
                <a:latin typeface="Arial"/>
                <a:cs typeface="Arial"/>
              </a:rPr>
              <a:t>),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transaksi-transaksi.</a:t>
            </a:r>
            <a:endParaRPr sz="2400" dirty="0">
              <a:latin typeface="Arial"/>
              <a:cs typeface="Arial"/>
            </a:endParaRPr>
          </a:p>
          <a:p>
            <a:pPr marL="299085" marR="252729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meliputi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angka,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huruf,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0" dirty="0" err="1">
                <a:latin typeface="Arial"/>
                <a:cs typeface="Arial"/>
              </a:rPr>
              <a:t>maupun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lang="en-ID" sz="2400" spc="-50" dirty="0">
                <a:latin typeface="Arial"/>
                <a:cs typeface="Arial"/>
              </a:rPr>
              <a:t>y</a:t>
            </a:r>
            <a:r>
              <a:rPr sz="2400" spc="-50" dirty="0" err="1">
                <a:latin typeface="Arial"/>
                <a:cs typeface="Arial"/>
              </a:rPr>
              <a:t>mbol</a:t>
            </a:r>
            <a:r>
              <a:rPr lang="en-US" sz="2400" spc="-5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-  </a:t>
            </a:r>
            <a:r>
              <a:rPr sz="2400" spc="-55" dirty="0">
                <a:latin typeface="Arial"/>
                <a:cs typeface="Arial"/>
              </a:rPr>
              <a:t>simbol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lainnya.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6532" y="834076"/>
            <a:ext cx="601506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i="0" spc="-55" dirty="0">
                <a:solidFill>
                  <a:schemeClr val="accent2"/>
                </a:solidFill>
                <a:latin typeface="Trebuchet MS"/>
                <a:cs typeface="Trebuchet MS"/>
              </a:rPr>
              <a:t>What </a:t>
            </a:r>
            <a:r>
              <a:rPr i="0" spc="-114" dirty="0">
                <a:solidFill>
                  <a:schemeClr val="accent2"/>
                </a:solidFill>
                <a:latin typeface="Trebuchet MS"/>
                <a:cs typeface="Trebuchet MS"/>
              </a:rPr>
              <a:t>is</a:t>
            </a:r>
            <a:r>
              <a:rPr i="0" spc="-71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i="0" spc="-110" dirty="0">
                <a:solidFill>
                  <a:schemeClr val="accent2"/>
                </a:solidFill>
                <a:latin typeface="Trebuchet MS"/>
                <a:cs typeface="Trebuchet MS"/>
              </a:rPr>
              <a:t>Information?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2031791"/>
            <a:ext cx="10185286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5" dirty="0">
                <a:latin typeface="Arial"/>
                <a:cs typeface="Arial"/>
              </a:rPr>
              <a:t>Informasi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merupakan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diproses/diolah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agar 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dimanfaatkan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0" dirty="0">
                <a:latin typeface="Arial"/>
                <a:cs typeface="Arial"/>
              </a:rPr>
              <a:t>Informasi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menjawab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pertanyaan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tentang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i="1" spc="-80" dirty="0">
                <a:latin typeface="Arial"/>
                <a:cs typeface="Arial"/>
              </a:rPr>
              <a:t>who</a:t>
            </a:r>
            <a:r>
              <a:rPr sz="2400" spc="-80" dirty="0">
                <a:latin typeface="Arial"/>
                <a:cs typeface="Arial"/>
              </a:rPr>
              <a:t>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what</a:t>
            </a:r>
            <a:r>
              <a:rPr sz="2400" spc="-25" dirty="0"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i="1" spc="-130" dirty="0">
                <a:latin typeface="Arial"/>
                <a:cs typeface="Arial"/>
              </a:rPr>
              <a:t>where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i="1" spc="-100" dirty="0">
                <a:latin typeface="Arial"/>
                <a:cs typeface="Arial"/>
              </a:rPr>
              <a:t>when</a:t>
            </a:r>
            <a:r>
              <a:rPr sz="2400" spc="-1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023" y="855886"/>
            <a:ext cx="641684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i="0" spc="-55" dirty="0">
                <a:solidFill>
                  <a:schemeClr val="accent2"/>
                </a:solidFill>
                <a:latin typeface="Trebuchet MS"/>
                <a:cs typeface="Trebuchet MS"/>
              </a:rPr>
              <a:t>What </a:t>
            </a:r>
            <a:r>
              <a:rPr i="0" spc="-114" dirty="0">
                <a:solidFill>
                  <a:schemeClr val="accent2"/>
                </a:solidFill>
                <a:latin typeface="Trebuchet MS"/>
                <a:cs typeface="Trebuchet MS"/>
              </a:rPr>
              <a:t>is</a:t>
            </a:r>
            <a:r>
              <a:rPr i="0" spc="-73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i="0" spc="-90" dirty="0">
                <a:solidFill>
                  <a:schemeClr val="accent2"/>
                </a:solidFill>
                <a:latin typeface="Trebuchet MS"/>
                <a:cs typeface="Trebuchet MS"/>
              </a:rPr>
              <a:t>Knowledge?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8" y="1823973"/>
            <a:ext cx="8910667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Merupakan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campuran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pengalaman,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nilai,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  </a:t>
            </a:r>
            <a:r>
              <a:rPr sz="2400" spc="-50" dirty="0">
                <a:latin typeface="Arial"/>
                <a:cs typeface="Arial"/>
              </a:rPr>
              <a:t>kontekstual, </a:t>
            </a:r>
            <a:r>
              <a:rPr sz="2400" spc="-100" dirty="0">
                <a:latin typeface="Arial"/>
                <a:cs typeface="Arial"/>
              </a:rPr>
              <a:t>pandangan </a:t>
            </a:r>
            <a:r>
              <a:rPr sz="2400" spc="-85" dirty="0">
                <a:latin typeface="Arial"/>
                <a:cs typeface="Arial"/>
              </a:rPr>
              <a:t>pakar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30" dirty="0">
                <a:latin typeface="Arial"/>
                <a:cs typeface="Arial"/>
              </a:rPr>
              <a:t>intuisi </a:t>
            </a:r>
            <a:r>
              <a:rPr sz="2400" spc="-105" dirty="0">
                <a:latin typeface="Arial"/>
                <a:cs typeface="Arial"/>
              </a:rPr>
              <a:t>mendasar  </a:t>
            </a:r>
            <a:r>
              <a:rPr sz="2400" spc="-90" dirty="0">
                <a:latin typeface="Arial"/>
                <a:cs typeface="Arial"/>
              </a:rPr>
              <a:t>yang </a:t>
            </a:r>
            <a:r>
              <a:rPr sz="2400" spc="-60" dirty="0">
                <a:latin typeface="Arial"/>
                <a:cs typeface="Arial"/>
              </a:rPr>
              <a:t>memberikan </a:t>
            </a:r>
            <a:r>
              <a:rPr sz="2400" spc="-85" dirty="0">
                <a:latin typeface="Arial"/>
                <a:cs typeface="Arial"/>
              </a:rPr>
              <a:t>suatu </a:t>
            </a:r>
            <a:r>
              <a:rPr sz="2400" spc="-60" dirty="0">
                <a:latin typeface="Arial"/>
                <a:cs typeface="Arial"/>
              </a:rPr>
              <a:t>lingkungan </a:t>
            </a:r>
            <a:r>
              <a:rPr sz="2400" spc="-75" dirty="0">
                <a:latin typeface="Arial"/>
                <a:cs typeface="Arial"/>
              </a:rPr>
              <a:t>serta </a:t>
            </a:r>
            <a:r>
              <a:rPr sz="2400" spc="-90" dirty="0">
                <a:latin typeface="Arial"/>
                <a:cs typeface="Arial"/>
              </a:rPr>
              <a:t>kerangka 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95" dirty="0">
                <a:latin typeface="Arial"/>
                <a:cs typeface="Arial"/>
              </a:rPr>
              <a:t>mengevaluasi dan </a:t>
            </a:r>
            <a:r>
              <a:rPr sz="2400" spc="-65" dirty="0">
                <a:latin typeface="Arial"/>
                <a:cs typeface="Arial"/>
              </a:rPr>
              <a:t>menyatukan </a:t>
            </a:r>
            <a:r>
              <a:rPr sz="2400" spc="-90" dirty="0">
                <a:latin typeface="Arial"/>
                <a:cs typeface="Arial"/>
              </a:rPr>
              <a:t>pengalaman  </a:t>
            </a:r>
            <a:r>
              <a:rPr sz="2400" spc="-75" dirty="0">
                <a:latin typeface="Arial"/>
                <a:cs typeface="Arial"/>
              </a:rPr>
              <a:t>baru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dengan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i="1" spc="-45" dirty="0">
                <a:latin typeface="Arial"/>
                <a:cs typeface="Arial"/>
              </a:rPr>
              <a:t>.</a:t>
            </a:r>
            <a:r>
              <a:rPr sz="2400" i="1" spc="-190" dirty="0">
                <a:latin typeface="Arial"/>
                <a:cs typeface="Arial"/>
              </a:rPr>
              <a:t> </a:t>
            </a:r>
            <a:r>
              <a:rPr sz="2400" i="1" spc="-105" dirty="0">
                <a:latin typeface="Arial"/>
                <a:cs typeface="Arial"/>
              </a:rPr>
              <a:t>(Davenport</a:t>
            </a:r>
            <a:r>
              <a:rPr sz="2400" i="1" spc="-190" dirty="0">
                <a:latin typeface="Arial"/>
                <a:cs typeface="Arial"/>
              </a:rPr>
              <a:t> </a:t>
            </a:r>
            <a:r>
              <a:rPr sz="2400" i="1" spc="-75" dirty="0">
                <a:latin typeface="Arial"/>
                <a:cs typeface="Arial"/>
              </a:rPr>
              <a:t>&amp;</a:t>
            </a:r>
            <a:r>
              <a:rPr sz="2400" i="1" spc="-200" dirty="0">
                <a:latin typeface="Arial"/>
                <a:cs typeface="Arial"/>
              </a:rPr>
              <a:t> </a:t>
            </a:r>
            <a:r>
              <a:rPr sz="2400" i="1" spc="-135" dirty="0">
                <a:latin typeface="Arial"/>
                <a:cs typeface="Arial"/>
              </a:rPr>
              <a:t>Prusak,</a:t>
            </a:r>
            <a:r>
              <a:rPr sz="2400" i="1" spc="-200" dirty="0">
                <a:latin typeface="Arial"/>
                <a:cs typeface="Arial"/>
              </a:rPr>
              <a:t> </a:t>
            </a:r>
            <a:r>
              <a:rPr sz="2400" i="1" spc="-150" dirty="0">
                <a:latin typeface="Arial"/>
                <a:cs typeface="Arial"/>
              </a:rPr>
              <a:t>1998)</a:t>
            </a:r>
            <a:endParaRPr sz="2400" dirty="0">
              <a:latin typeface="Arial"/>
              <a:cs typeface="Arial"/>
            </a:endParaRPr>
          </a:p>
          <a:p>
            <a:pPr marL="299085" marR="476884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30" dirty="0">
                <a:latin typeface="Trebuchet MS"/>
                <a:cs typeface="Trebuchet MS"/>
              </a:rPr>
              <a:t>Actionable </a:t>
            </a:r>
            <a:r>
              <a:rPr sz="2400" b="1" i="1" spc="-114" dirty="0">
                <a:latin typeface="Trebuchet MS"/>
                <a:cs typeface="Trebuchet MS"/>
              </a:rPr>
              <a:t>Information</a:t>
            </a:r>
            <a:r>
              <a:rPr sz="2400" spc="-114" dirty="0">
                <a:latin typeface="Arial"/>
                <a:cs typeface="Arial"/>
              </a:rPr>
              <a:t>. </a:t>
            </a:r>
            <a:r>
              <a:rPr sz="2400" spc="-55" dirty="0">
                <a:latin typeface="Arial"/>
                <a:cs typeface="Arial"/>
              </a:rPr>
              <a:t>Informasi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55" dirty="0">
                <a:latin typeface="Arial"/>
                <a:cs typeface="Arial"/>
              </a:rPr>
              <a:t>dapat  </a:t>
            </a:r>
            <a:r>
              <a:rPr sz="2400" spc="-15" dirty="0">
                <a:latin typeface="Arial"/>
                <a:cs typeface="Arial"/>
              </a:rPr>
              <a:t>ditinjaklanjuti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digunakan  </a:t>
            </a:r>
            <a:r>
              <a:rPr sz="2400" spc="-120" dirty="0">
                <a:latin typeface="Arial"/>
                <a:cs typeface="Arial"/>
              </a:rPr>
              <a:t>sebagai dasar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40" dirty="0">
                <a:latin typeface="Arial"/>
                <a:cs typeface="Arial"/>
              </a:rPr>
              <a:t>bertindak,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55" dirty="0">
                <a:latin typeface="Arial"/>
                <a:cs typeface="Arial"/>
              </a:rPr>
              <a:t>mengambil  </a:t>
            </a:r>
            <a:r>
              <a:rPr sz="2400" spc="-85" dirty="0">
                <a:latin typeface="Arial"/>
                <a:cs typeface="Arial"/>
              </a:rPr>
              <a:t>keputusan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menempuh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arah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strategi  </a:t>
            </a:r>
            <a:r>
              <a:rPr sz="2400" dirty="0">
                <a:latin typeface="Arial"/>
                <a:cs typeface="Arial"/>
              </a:rPr>
              <a:t>tertentu.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9" y="874142"/>
            <a:ext cx="472659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5" dirty="0">
                <a:solidFill>
                  <a:schemeClr val="accent2"/>
                </a:solidFill>
                <a:latin typeface="Trebuchet MS"/>
                <a:cs typeface="Trebuchet MS"/>
              </a:rPr>
              <a:t>What </a:t>
            </a:r>
            <a:r>
              <a:rPr i="0" spc="-114" dirty="0">
                <a:solidFill>
                  <a:schemeClr val="accent2"/>
                </a:solidFill>
                <a:latin typeface="Trebuchet MS"/>
                <a:cs typeface="Trebuchet MS"/>
              </a:rPr>
              <a:t>is</a:t>
            </a:r>
            <a:r>
              <a:rPr i="0" spc="-96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i="0" spc="-45" dirty="0">
                <a:solidFill>
                  <a:schemeClr val="accent2"/>
                </a:solidFill>
                <a:latin typeface="Trebuchet MS"/>
                <a:cs typeface="Trebuchet MS"/>
              </a:rPr>
              <a:t>Wisdom?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7066280" cy="415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Wisdom </a:t>
            </a:r>
            <a:r>
              <a:rPr sz="2400" spc="-80" dirty="0">
                <a:latin typeface="Arial"/>
                <a:cs typeface="Arial"/>
              </a:rPr>
              <a:t>merupakan </a:t>
            </a:r>
            <a:r>
              <a:rPr sz="2400" dirty="0">
                <a:latin typeface="Arial"/>
                <a:cs typeface="Arial"/>
              </a:rPr>
              <a:t>tingkat </a:t>
            </a:r>
            <a:r>
              <a:rPr sz="2400" spc="-95" dirty="0">
                <a:latin typeface="Arial"/>
                <a:cs typeface="Arial"/>
              </a:rPr>
              <a:t>pemahaman dan  </a:t>
            </a:r>
            <a:r>
              <a:rPr sz="2400" spc="-120" dirty="0">
                <a:latin typeface="Arial"/>
                <a:cs typeface="Arial"/>
              </a:rPr>
              <a:t>kesadaran </a:t>
            </a:r>
            <a:r>
              <a:rPr sz="2400" spc="-165" dirty="0">
                <a:latin typeface="Arial"/>
                <a:cs typeface="Arial"/>
              </a:rPr>
              <a:t>(</a:t>
            </a:r>
            <a:r>
              <a:rPr sz="2400" i="1" spc="-165" dirty="0">
                <a:latin typeface="Arial"/>
                <a:cs typeface="Arial"/>
              </a:rPr>
              <a:t>consciousness</a:t>
            </a:r>
            <a:r>
              <a:rPr sz="2400" spc="-165" dirty="0">
                <a:latin typeface="Arial"/>
                <a:cs typeface="Arial"/>
              </a:rPr>
              <a:t>)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tertinggi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 </a:t>
            </a:r>
            <a:r>
              <a:rPr sz="2400" spc="-100" dirty="0">
                <a:latin typeface="Arial"/>
                <a:cs typeface="Arial"/>
              </a:rPr>
              <a:t>manusia</a:t>
            </a:r>
            <a:endParaRPr sz="2400">
              <a:latin typeface="Arial"/>
              <a:cs typeface="Arial"/>
            </a:endParaRPr>
          </a:p>
          <a:p>
            <a:pPr marL="299085" marR="55244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Wisdom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merupakan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jawaban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terhadap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permasalahan  manusia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75" dirty="0">
                <a:latin typeface="Arial"/>
                <a:cs typeface="Arial"/>
              </a:rPr>
              <a:t>dalam </a:t>
            </a:r>
            <a:r>
              <a:rPr sz="2400" spc="-60" dirty="0">
                <a:latin typeface="Arial"/>
                <a:cs typeface="Arial"/>
              </a:rPr>
              <a:t>periode </a:t>
            </a:r>
            <a:r>
              <a:rPr sz="2400" spc="-35" dirty="0">
                <a:latin typeface="Arial"/>
                <a:cs typeface="Arial"/>
              </a:rPr>
              <a:t>waktu </a:t>
            </a:r>
            <a:r>
              <a:rPr sz="2400" dirty="0">
                <a:latin typeface="Arial"/>
                <a:cs typeface="Arial"/>
              </a:rPr>
              <a:t>tertentu </a:t>
            </a:r>
            <a:r>
              <a:rPr sz="2400" spc="-55" dirty="0">
                <a:latin typeface="Arial"/>
                <a:cs typeface="Arial"/>
              </a:rPr>
              <a:t>belum  </a:t>
            </a:r>
            <a:r>
              <a:rPr sz="2400" spc="-45" dirty="0">
                <a:latin typeface="Arial"/>
                <a:cs typeface="Arial"/>
              </a:rPr>
              <a:t>terjawab</a:t>
            </a:r>
            <a:endParaRPr sz="2400">
              <a:latin typeface="Arial"/>
              <a:cs typeface="Arial"/>
            </a:endParaRPr>
          </a:p>
          <a:p>
            <a:pPr marL="299085" marR="16383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Wisdom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berada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dalam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jiwa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(</a:t>
            </a:r>
            <a:r>
              <a:rPr sz="2400" i="1" spc="-114" dirty="0">
                <a:latin typeface="Arial"/>
                <a:cs typeface="Arial"/>
              </a:rPr>
              <a:t>soul</a:t>
            </a:r>
            <a:r>
              <a:rPr sz="2400" spc="-114" dirty="0">
                <a:latin typeface="Arial"/>
                <a:cs typeface="Arial"/>
              </a:rPr>
              <a:t>)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pikiran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(</a:t>
            </a:r>
            <a:r>
              <a:rPr sz="2400" i="1" spc="-80" dirty="0">
                <a:latin typeface="Arial"/>
                <a:cs typeface="Arial"/>
              </a:rPr>
              <a:t>mind</a:t>
            </a:r>
            <a:r>
              <a:rPr sz="2400" spc="-80" dirty="0">
                <a:latin typeface="Arial"/>
                <a:cs typeface="Arial"/>
              </a:rPr>
              <a:t>), 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105" dirty="0">
                <a:latin typeface="Arial"/>
                <a:cs typeface="Arial"/>
              </a:rPr>
              <a:t>hanya </a:t>
            </a:r>
            <a:r>
              <a:rPr sz="2400" dirty="0">
                <a:latin typeface="Arial"/>
                <a:cs typeface="Arial"/>
              </a:rPr>
              <a:t>dimiliki </a:t>
            </a:r>
            <a:r>
              <a:rPr sz="2400" spc="-65" dirty="0">
                <a:latin typeface="Arial"/>
                <a:cs typeface="Arial"/>
              </a:rPr>
              <a:t>oleh </a:t>
            </a:r>
            <a:r>
              <a:rPr sz="2400" spc="-95" dirty="0">
                <a:latin typeface="Arial"/>
                <a:cs typeface="Arial"/>
              </a:rPr>
              <a:t>manusia. </a:t>
            </a:r>
            <a:r>
              <a:rPr sz="2400" spc="-105" dirty="0">
                <a:latin typeface="Arial"/>
                <a:cs typeface="Arial"/>
              </a:rPr>
              <a:t>Soul </a:t>
            </a:r>
            <a:r>
              <a:rPr sz="2400" spc="-80" dirty="0">
                <a:latin typeface="Arial"/>
                <a:cs typeface="Arial"/>
              </a:rPr>
              <a:t>merupakan  </a:t>
            </a:r>
            <a:r>
              <a:rPr sz="2400" spc="-85" dirty="0">
                <a:latin typeface="Arial"/>
                <a:cs typeface="Arial"/>
              </a:rPr>
              <a:t>bagian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bersifat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ilahi/spiritual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manusia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15" dirty="0">
                <a:latin typeface="Arial"/>
                <a:cs typeface="Arial"/>
              </a:rPr>
              <a:t>tidak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dimiliki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oleh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ciptaan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lain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Wisdom </a:t>
            </a:r>
            <a:r>
              <a:rPr sz="2400" spc="-85" dirty="0">
                <a:latin typeface="Arial"/>
                <a:cs typeface="Arial"/>
              </a:rPr>
              <a:t>mengandung </a:t>
            </a:r>
            <a:r>
              <a:rPr sz="2400" spc="-35" dirty="0">
                <a:latin typeface="Arial"/>
                <a:cs typeface="Arial"/>
              </a:rPr>
              <a:t>etika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40" dirty="0">
                <a:latin typeface="Arial"/>
                <a:cs typeface="Arial"/>
              </a:rPr>
              <a:t>moral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33" y="1117982"/>
            <a:ext cx="7298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140" dirty="0">
                <a:solidFill>
                  <a:schemeClr val="accent2"/>
                </a:solidFill>
                <a:latin typeface="Trebuchet MS"/>
                <a:cs typeface="Trebuchet MS"/>
              </a:rPr>
              <a:t>Transformasi </a:t>
            </a:r>
            <a:r>
              <a:rPr sz="3600" i="0" spc="-10" dirty="0">
                <a:solidFill>
                  <a:schemeClr val="accent2"/>
                </a:solidFill>
                <a:latin typeface="Trebuchet MS"/>
                <a:cs typeface="Trebuchet MS"/>
              </a:rPr>
              <a:t>Data</a:t>
            </a:r>
            <a:r>
              <a:rPr sz="3600" i="0" spc="-819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600" i="0" spc="-114" dirty="0">
                <a:solidFill>
                  <a:schemeClr val="accent2"/>
                </a:solidFill>
                <a:latin typeface="Trebuchet MS"/>
                <a:cs typeface="Trebuchet MS"/>
              </a:rPr>
              <a:t>Menjadi </a:t>
            </a:r>
            <a:r>
              <a:rPr sz="3600" i="0" spc="-105" dirty="0">
                <a:solidFill>
                  <a:schemeClr val="accent2"/>
                </a:solidFill>
                <a:latin typeface="Trebuchet MS"/>
                <a:cs typeface="Trebuchet MS"/>
              </a:rPr>
              <a:t>Informasi</a:t>
            </a:r>
            <a:endParaRPr sz="36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802" y="5987100"/>
            <a:ext cx="208279" cy="16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040"/>
              </a:lnSpc>
            </a:pPr>
            <a:fld id="{81D60167-4931-47E6-BA6A-407CBD079E47}" type="slidenum">
              <a:rPr lang="en-ID" spc="-50" smtClean="0"/>
              <a:pPr marL="39370">
                <a:lnSpc>
                  <a:spcPts val="1040"/>
                </a:lnSpc>
              </a:pPr>
              <a:t>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3973"/>
            <a:ext cx="7101205" cy="391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2486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35" dirty="0">
                <a:latin typeface="Trebuchet MS"/>
                <a:cs typeface="Trebuchet MS"/>
              </a:rPr>
              <a:t>Contextualized</a:t>
            </a:r>
            <a:r>
              <a:rPr sz="2400" spc="-135" dirty="0">
                <a:latin typeface="Arial"/>
                <a:cs typeface="Arial"/>
              </a:rPr>
              <a:t>: </a:t>
            </a:r>
            <a:r>
              <a:rPr sz="2400" spc="-70" dirty="0">
                <a:latin typeface="Arial"/>
                <a:cs typeface="Arial"/>
              </a:rPr>
              <a:t>Memahami </a:t>
            </a:r>
            <a:r>
              <a:rPr sz="2400" spc="-45" dirty="0">
                <a:latin typeface="Arial"/>
                <a:cs typeface="Arial"/>
              </a:rPr>
              <a:t>manfaat</a:t>
            </a:r>
            <a:r>
              <a:rPr sz="2400" spc="-5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55" dirty="0">
                <a:latin typeface="Arial"/>
                <a:cs typeface="Arial"/>
              </a:rPr>
              <a:t>dikumpulkan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45" dirty="0">
                <a:latin typeface="Trebuchet MS"/>
                <a:cs typeface="Trebuchet MS"/>
              </a:rPr>
              <a:t>Categorized</a:t>
            </a:r>
            <a:r>
              <a:rPr sz="2400" spc="-145" dirty="0">
                <a:latin typeface="Arial"/>
                <a:cs typeface="Arial"/>
              </a:rPr>
              <a:t>: </a:t>
            </a:r>
            <a:r>
              <a:rPr sz="2400" spc="-70" dirty="0">
                <a:latin typeface="Arial"/>
                <a:cs typeface="Arial"/>
              </a:rPr>
              <a:t>Memahami </a:t>
            </a:r>
            <a:r>
              <a:rPr sz="2400" spc="5" dirty="0">
                <a:latin typeface="Arial"/>
                <a:cs typeface="Arial"/>
              </a:rPr>
              <a:t>unit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analisis </a:t>
            </a:r>
            <a:r>
              <a:rPr sz="2400" spc="-65" dirty="0">
                <a:latin typeface="Arial"/>
                <a:cs typeface="Arial"/>
              </a:rPr>
              <a:t>atau </a:t>
            </a:r>
            <a:r>
              <a:rPr sz="2400" spc="-75" dirty="0">
                <a:latin typeface="Arial"/>
                <a:cs typeface="Arial"/>
              </a:rPr>
              <a:t>komponen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kunci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299085" marR="4953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25" dirty="0">
                <a:latin typeface="Trebuchet MS"/>
                <a:cs typeface="Trebuchet MS"/>
              </a:rPr>
              <a:t>Calculated</a:t>
            </a:r>
            <a:r>
              <a:rPr sz="2400" spc="-125" dirty="0">
                <a:latin typeface="Arial"/>
                <a:cs typeface="Arial"/>
              </a:rPr>
              <a:t>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menganalisis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secara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matematik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  </a:t>
            </a:r>
            <a:r>
              <a:rPr sz="2400" spc="-140" dirty="0">
                <a:latin typeface="Arial"/>
                <a:cs typeface="Arial"/>
              </a:rPr>
              <a:t>secara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statistik.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50" dirty="0">
                <a:latin typeface="Trebuchet MS"/>
                <a:cs typeface="Trebuchet MS"/>
              </a:rPr>
              <a:t>Corrected</a:t>
            </a:r>
            <a:r>
              <a:rPr sz="2400" spc="-150" dirty="0">
                <a:latin typeface="Arial"/>
                <a:cs typeface="Arial"/>
              </a:rPr>
              <a:t>: </a:t>
            </a:r>
            <a:r>
              <a:rPr sz="2400" spc="-70" dirty="0">
                <a:latin typeface="Arial"/>
                <a:cs typeface="Arial"/>
              </a:rPr>
              <a:t>menghilangkan </a:t>
            </a:r>
            <a:r>
              <a:rPr sz="2400" spc="-120" dirty="0">
                <a:latin typeface="Arial"/>
                <a:cs typeface="Arial"/>
              </a:rPr>
              <a:t>kesalahan </a:t>
            </a:r>
            <a:r>
              <a:rPr sz="2400" spc="-60" dirty="0">
                <a:latin typeface="Arial"/>
                <a:cs typeface="Arial"/>
              </a:rPr>
              <a:t>(error)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data.</a:t>
            </a:r>
            <a:endParaRPr sz="2400" dirty="0">
              <a:latin typeface="Arial"/>
              <a:cs typeface="Arial"/>
            </a:endParaRPr>
          </a:p>
          <a:p>
            <a:pPr marL="299085" marR="14351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10" dirty="0">
                <a:latin typeface="Trebuchet MS"/>
                <a:cs typeface="Trebuchet MS"/>
              </a:rPr>
              <a:t>Condensed</a:t>
            </a:r>
            <a:r>
              <a:rPr sz="2400" spc="-110" dirty="0">
                <a:latin typeface="Arial"/>
                <a:cs typeface="Arial"/>
              </a:rPr>
              <a:t>: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meringkas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dalam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bentuk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lebih  </a:t>
            </a:r>
            <a:r>
              <a:rPr sz="2400" spc="-60" dirty="0">
                <a:latin typeface="Arial"/>
                <a:cs typeface="Arial"/>
              </a:rPr>
              <a:t>singkat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jelas.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1003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Montserrat</vt:lpstr>
      <vt:lpstr>Times New Roman</vt:lpstr>
      <vt:lpstr>Trebuchet MS</vt:lpstr>
      <vt:lpstr>Wingdings</vt:lpstr>
      <vt:lpstr>Office Theme</vt:lpstr>
      <vt:lpstr>     ICT LITERACY Program Studi Informatika  SESI 4 – Database dan ICT Literacy </vt:lpstr>
      <vt:lpstr>Outline Perkuliahan</vt:lpstr>
      <vt:lpstr>Data, Information, Knowledge  dan Wisdom</vt:lpstr>
      <vt:lpstr>Piramida DIKW</vt:lpstr>
      <vt:lpstr>What is Data?</vt:lpstr>
      <vt:lpstr>What is Information?</vt:lpstr>
      <vt:lpstr>What is Knowledge?</vt:lpstr>
      <vt:lpstr>What is Wisdom?</vt:lpstr>
      <vt:lpstr>Transformasi Data Menjadi Informasi</vt:lpstr>
      <vt:lpstr>Transformasi Informasi Menjadi Knowledge</vt:lpstr>
      <vt:lpstr>Hirarki DIKW</vt:lpstr>
      <vt:lpstr>PowerPoint Presentation</vt:lpstr>
      <vt:lpstr>Database Management</vt:lpstr>
      <vt:lpstr>Fundamental Data Concepts</vt:lpstr>
      <vt:lpstr>Contoh Elemen Data Logis</vt:lpstr>
      <vt:lpstr>Character</vt:lpstr>
      <vt:lpstr>Field</vt:lpstr>
      <vt:lpstr>Record</vt:lpstr>
      <vt:lpstr>File</vt:lpstr>
      <vt:lpstr>Database</vt:lpstr>
      <vt:lpstr>Contoh Entity dan  Relationship antar  Entity</vt:lpstr>
      <vt:lpstr>PowerPoint Presentation</vt:lpstr>
      <vt:lpstr>Fungsi Database</vt:lpstr>
      <vt:lpstr>Traditional File Processing</vt:lpstr>
      <vt:lpstr>Permasalahan Pada Traditional File  Processing</vt:lpstr>
      <vt:lpstr>The Database Management  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59</cp:revision>
  <dcterms:created xsi:type="dcterms:W3CDTF">2021-09-06T16:17:13Z</dcterms:created>
  <dcterms:modified xsi:type="dcterms:W3CDTF">2022-10-10T06:25:48Z</dcterms:modified>
</cp:coreProperties>
</file>